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60" r:id="rId2"/>
    <p:sldId id="562" r:id="rId3"/>
    <p:sldId id="505" r:id="rId4"/>
    <p:sldId id="504" r:id="rId5"/>
    <p:sldId id="507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22" r:id="rId14"/>
    <p:sldId id="523" r:id="rId15"/>
    <p:sldId id="520" r:id="rId16"/>
    <p:sldId id="521" r:id="rId17"/>
    <p:sldId id="531" r:id="rId18"/>
    <p:sldId id="532" r:id="rId19"/>
    <p:sldId id="524" r:id="rId20"/>
    <p:sldId id="525" r:id="rId21"/>
    <p:sldId id="526" r:id="rId22"/>
    <p:sldId id="527" r:id="rId23"/>
    <p:sldId id="528" r:id="rId24"/>
    <p:sldId id="533" r:id="rId25"/>
    <p:sldId id="534" r:id="rId26"/>
    <p:sldId id="535" r:id="rId27"/>
    <p:sldId id="536" r:id="rId28"/>
    <p:sldId id="537" r:id="rId29"/>
    <p:sldId id="538" r:id="rId30"/>
    <p:sldId id="539" r:id="rId31"/>
    <p:sldId id="540" r:id="rId32"/>
    <p:sldId id="541" r:id="rId33"/>
    <p:sldId id="542" r:id="rId34"/>
    <p:sldId id="543" r:id="rId35"/>
    <p:sldId id="544" r:id="rId36"/>
    <p:sldId id="545" r:id="rId37"/>
    <p:sldId id="546" r:id="rId38"/>
    <p:sldId id="547" r:id="rId39"/>
    <p:sldId id="548" r:id="rId40"/>
    <p:sldId id="549" r:id="rId41"/>
    <p:sldId id="551" r:id="rId42"/>
    <p:sldId id="552" r:id="rId43"/>
    <p:sldId id="553" r:id="rId44"/>
    <p:sldId id="557" r:id="rId45"/>
    <p:sldId id="558" r:id="rId46"/>
    <p:sldId id="559" r:id="rId47"/>
    <p:sldId id="56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2" autoAdjust="0"/>
    <p:restoredTop sz="95253" autoAdjust="0"/>
  </p:normalViewPr>
  <p:slideViewPr>
    <p:cSldViewPr snapToGrid="0" snapToObjects="1">
      <p:cViewPr varScale="1">
        <p:scale>
          <a:sx n="104" d="100"/>
          <a:sy n="104" d="100"/>
        </p:scale>
        <p:origin x="14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2.wmf"/><Relationship Id="rId2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1" Type="http://schemas.openxmlformats.org/officeDocument/2006/relationships/image" Target="../media/image13.wmf"/><Relationship Id="rId2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19D29D-48C7-8F44-8F60-8C0FF2532DDF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0A716-7700-594D-8392-5967C1FE7739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06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C4C488-2E5C-7641-B120-4F0E61E9DD81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83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DA35F7-B488-4D42-87C9-2BE6248681EA}" type="slidenum">
              <a:rPr lang="en-US">
                <a:solidFill>
                  <a:prstClr val="black"/>
                </a:solidFill>
              </a:rPr>
              <a:pPr eaLnBrk="1" hangingPunct="1"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75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8907F6-6850-4C47-8A08-CB6AC75D2352}" type="slidenum">
              <a:rPr lang="en-US">
                <a:solidFill>
                  <a:prstClr val="black"/>
                </a:solidFill>
              </a:rPr>
              <a:pPr eaLnBrk="1" hangingPunct="1"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23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3647A6-6E5B-F647-9F8A-235176C1BB93}" type="slidenum">
              <a:rPr lang="en-US">
                <a:solidFill>
                  <a:prstClr val="black"/>
                </a:solidFill>
              </a:rPr>
              <a:pPr eaLnBrk="1" hangingPunct="1"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0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7680B8-206E-7447-89DC-B79AC905D25D}" type="slidenum">
              <a:rPr lang="en-US">
                <a:solidFill>
                  <a:prstClr val="black"/>
                </a:solidFill>
              </a:rPr>
              <a:pPr eaLnBrk="1" hangingPunct="1"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6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CC4132-A7DA-E147-BC16-2167D27CC3EA}" type="slidenum">
              <a:rPr lang="en-US">
                <a:solidFill>
                  <a:prstClr val="black"/>
                </a:solidFill>
              </a:rPr>
              <a:pPr eaLnBrk="1" hangingPunct="1"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7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9401CB-F917-1348-9D5A-699BF360E814}" type="slidenum">
              <a:rPr lang="en-US">
                <a:solidFill>
                  <a:prstClr val="black"/>
                </a:solidFill>
              </a:rPr>
              <a:pPr eaLnBrk="1" hangingPunct="1"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64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A04016-0903-9C42-A0F4-B846867A8F22}" type="slidenum">
              <a:rPr lang="en-US">
                <a:solidFill>
                  <a:prstClr val="black"/>
                </a:solidFill>
              </a:rPr>
              <a:pPr eaLnBrk="1" hangingPunct="1"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ECA073-3FC4-844A-B773-12FD6395F998}" type="slidenum">
              <a:rPr lang="en-US">
                <a:solidFill>
                  <a:prstClr val="black"/>
                </a:solidFill>
              </a:rPr>
              <a:pPr eaLnBrk="1" hangingPunct="1"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3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88CCE8-D338-0245-9D49-8086338509BF}" type="slidenum">
              <a:rPr lang="en-US">
                <a:solidFill>
                  <a:prstClr val="black"/>
                </a:solidFill>
              </a:rPr>
              <a:pPr eaLnBrk="1" hangingPunct="1"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85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D7AB0-3000-624A-BFB4-B74AED71F5A6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07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F7E66-1217-CA4D-8C7B-EC58B8C8DCB4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4" charset="0"/>
            </a:endParaRPr>
          </a:p>
          <a:p>
            <a:r>
              <a:rPr lang="en-US">
                <a:latin typeface="Arial" pitchFamily="-104" charset="0"/>
              </a:rPr>
              <a:t>Probabilitistic transitions and outputs make the model more robust to errors and slight variations</a:t>
            </a:r>
          </a:p>
        </p:txBody>
      </p:sp>
    </p:spTree>
    <p:extLst>
      <p:ext uri="{BB962C8B-B14F-4D97-AF65-F5344CB8AC3E}">
        <p14:creationId xmlns:p14="http://schemas.microsoft.com/office/powerpoint/2010/main" val="2077082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DD9E4-A5AF-F14F-AE2C-7504A52494D8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83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DD9E4-A5AF-F14F-AE2C-7504A52494D8}" type="slidenum">
              <a:rPr lang="en-US"/>
              <a:pPr/>
              <a:t>39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42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28387B-4542-A841-9858-3F5B4FD49134}" type="slidenum">
              <a:rPr lang="en-US">
                <a:solidFill>
                  <a:prstClr val="black"/>
                </a:solidFill>
              </a:rPr>
              <a:pPr eaLnBrk="1" hangingPunct="1"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6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3A965D-E3A6-FC45-896D-5B5CFFB640E8}" type="slidenum">
              <a:rPr lang="en-US">
                <a:solidFill>
                  <a:prstClr val="black"/>
                </a:solidFill>
              </a:rPr>
              <a:pPr eaLnBrk="1" hangingPunct="1"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1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5BFA85-3639-B542-8586-B34D0859351A}" type="slidenum">
              <a:rPr lang="en-US">
                <a:solidFill>
                  <a:prstClr val="black"/>
                </a:solidFill>
              </a:rPr>
              <a:pPr eaLnBrk="1" hangingPunct="1"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4748D-7798-034D-B0DB-1FC130CA7EEB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4748D-7798-034D-B0DB-1FC130CA7EEB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8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4748D-7798-034D-B0DB-1FC130CA7EEB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9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5A5B60-3D10-174D-8E89-AA74ADD3FD33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6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687750-6DC1-FC43-8D5E-89F6A0C989E1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19D29D-48C7-8F44-8F60-8C0FF2532DDF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19D29D-48C7-8F44-8F60-8C0FF2532DDF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futurama.wikia.com/wiki/Dr._Perceptro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3.emf"/><Relationship Id="rId5" Type="http://schemas.openxmlformats.org/officeDocument/2006/relationships/image" Target="../media/image3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9.png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5.emf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0.emf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wmf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26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9852" y="6169580"/>
            <a:ext cx="4596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http://futurama.wikia.com/wiki/Dr._</a:t>
            </a:r>
            <a:r>
              <a:rPr lang="en-US" dirty="0" smtClean="0">
                <a:hlinkClick r:id="rId3"/>
              </a:rPr>
              <a:t>Perceptron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kernel perceptron</a:t>
            </a: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523875" y="17319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717925" y="16557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1012825" y="19304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1951038" y="156368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1033" name="Group 14"/>
          <p:cNvGrpSpPr>
            <a:grpSpLocks/>
          </p:cNvGrpSpPr>
          <p:nvPr/>
        </p:nvGrpSpPr>
        <p:grpSpPr bwMode="auto">
          <a:xfrm>
            <a:off x="406400" y="3216275"/>
            <a:ext cx="2263775" cy="512763"/>
            <a:chOff x="3762" y="893"/>
            <a:chExt cx="1426" cy="323"/>
          </a:xfrm>
        </p:grpSpPr>
        <p:sp>
          <p:nvSpPr>
            <p:cNvPr id="1048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1049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034" name="Line 16"/>
          <p:cNvSpPr>
            <a:spLocks noChangeShapeType="1"/>
          </p:cNvSpPr>
          <p:nvPr/>
        </p:nvSpPr>
        <p:spPr bwMode="auto">
          <a:xfrm>
            <a:off x="1000125" y="21082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5" name="Group 17"/>
          <p:cNvGrpSpPr>
            <a:grpSpLocks/>
          </p:cNvGrpSpPr>
          <p:nvPr/>
        </p:nvGrpSpPr>
        <p:grpSpPr bwMode="auto">
          <a:xfrm>
            <a:off x="2328863" y="2116138"/>
            <a:ext cx="522287" cy="512762"/>
            <a:chOff x="4311" y="893"/>
            <a:chExt cx="329" cy="323"/>
          </a:xfrm>
        </p:grpSpPr>
        <p:sp>
          <p:nvSpPr>
            <p:cNvPr id="1046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1047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1036" name="AutoShape 20"/>
          <p:cNvCxnSpPr>
            <a:cxnSpLocks noChangeShapeType="1"/>
            <a:stCxn id="1029" idx="2"/>
            <a:endCxn id="1030" idx="2"/>
          </p:cNvCxnSpPr>
          <p:nvPr/>
        </p:nvCxnSpPr>
        <p:spPr bwMode="auto">
          <a:xfrm rot="5400000" flipH="1" flipV="1">
            <a:off x="2327275" y="73818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037" name="Group 21"/>
          <p:cNvGrpSpPr>
            <a:grpSpLocks/>
          </p:cNvGrpSpPr>
          <p:nvPr/>
        </p:nvGrpSpPr>
        <p:grpSpPr bwMode="auto">
          <a:xfrm>
            <a:off x="3352800" y="2517775"/>
            <a:ext cx="522288" cy="512763"/>
            <a:chOff x="4292" y="893"/>
            <a:chExt cx="367" cy="323"/>
          </a:xfrm>
        </p:grpSpPr>
        <p:sp>
          <p:nvSpPr>
            <p:cNvPr id="1044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1045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038" name="Group 24"/>
          <p:cNvGrpSpPr>
            <a:grpSpLocks/>
          </p:cNvGrpSpPr>
          <p:nvPr/>
        </p:nvGrpSpPr>
        <p:grpSpPr bwMode="auto">
          <a:xfrm>
            <a:off x="209550" y="4090988"/>
            <a:ext cx="2951163" cy="512762"/>
            <a:chOff x="3545" y="893"/>
            <a:chExt cx="1859" cy="323"/>
          </a:xfrm>
        </p:grpSpPr>
        <p:sp>
          <p:nvSpPr>
            <p:cNvPr id="1042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18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If mistake: </a:t>
              </a:r>
              <a:r>
                <a:rPr lang="en-US" b="1"/>
                <a:t>v</a:t>
              </a:r>
              <a:r>
                <a:rPr lang="en-US" i="1" baseline="-25000"/>
                <a:t>k+1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 +  y</a:t>
              </a:r>
              <a:r>
                <a:rPr lang="en-US" i="1" baseline="-25000"/>
                <a:t>i</a:t>
              </a:r>
              <a:r>
                <a:rPr lang="en-US"/>
                <a:t>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1043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aphicFrame>
        <p:nvGraphicFramePr>
          <p:cNvPr id="9264" name="Object 48"/>
          <p:cNvGraphicFramePr>
            <a:graphicFrameLocks noChangeAspect="1"/>
          </p:cNvGraphicFramePr>
          <p:nvPr/>
        </p:nvGraphicFramePr>
        <p:xfrm>
          <a:off x="3922713" y="3321050"/>
          <a:ext cx="41036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4" imgW="2273040" imgH="393480" progId="Equation.3">
                  <p:embed/>
                </p:oleObj>
              </mc:Choice>
              <mc:Fallback>
                <p:oleObj name="Equation" r:id="rId4" imgW="227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3321050"/>
                        <a:ext cx="41036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" name="Object 52"/>
          <p:cNvGraphicFramePr>
            <a:graphicFrameLocks noChangeAspect="1"/>
          </p:cNvGraphicFramePr>
          <p:nvPr/>
        </p:nvGraphicFramePr>
        <p:xfrm>
          <a:off x="3625850" y="4146550"/>
          <a:ext cx="53197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6" imgW="2946240" imgH="457200" progId="Equation.3">
                  <p:embed/>
                </p:oleObj>
              </mc:Choice>
              <mc:Fallback>
                <p:oleObj name="Equation" r:id="rId6" imgW="2946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4146550"/>
                        <a:ext cx="531971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Line 53"/>
          <p:cNvSpPr>
            <a:spLocks noChangeShapeType="1"/>
          </p:cNvSpPr>
          <p:nvPr/>
        </p:nvSpPr>
        <p:spPr bwMode="auto">
          <a:xfrm>
            <a:off x="2719388" y="3609975"/>
            <a:ext cx="757237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54"/>
          <p:cNvSpPr>
            <a:spLocks noChangeShapeType="1"/>
          </p:cNvSpPr>
          <p:nvPr/>
        </p:nvSpPr>
        <p:spPr bwMode="auto">
          <a:xfrm>
            <a:off x="3087688" y="4411663"/>
            <a:ext cx="420687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81013" y="5294313"/>
            <a:ext cx="8193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Mathematically the same as before … but allows use of the kernel trick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kernel perceptron</a:t>
            </a:r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523875" y="17319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3717925" y="16557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2057" name="Line 5"/>
          <p:cNvSpPr>
            <a:spLocks noChangeShapeType="1"/>
          </p:cNvSpPr>
          <p:nvPr/>
        </p:nvSpPr>
        <p:spPr bwMode="auto">
          <a:xfrm>
            <a:off x="1012825" y="19304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6"/>
          <p:cNvSpPr txBox="1">
            <a:spLocks noChangeArrowheads="1"/>
          </p:cNvSpPr>
          <p:nvPr/>
        </p:nvSpPr>
        <p:spPr bwMode="auto">
          <a:xfrm>
            <a:off x="1951038" y="156368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059" name="Group 7"/>
          <p:cNvGrpSpPr>
            <a:grpSpLocks/>
          </p:cNvGrpSpPr>
          <p:nvPr/>
        </p:nvGrpSpPr>
        <p:grpSpPr bwMode="auto">
          <a:xfrm>
            <a:off x="406400" y="3216275"/>
            <a:ext cx="2263775" cy="512763"/>
            <a:chOff x="3762" y="893"/>
            <a:chExt cx="1426" cy="323"/>
          </a:xfrm>
        </p:grpSpPr>
        <p:sp>
          <p:nvSpPr>
            <p:cNvPr id="2076" name="Text Box 8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2077" name="Text Box 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1000125" y="21082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61" name="Group 11"/>
          <p:cNvGrpSpPr>
            <a:grpSpLocks/>
          </p:cNvGrpSpPr>
          <p:nvPr/>
        </p:nvGrpSpPr>
        <p:grpSpPr bwMode="auto">
          <a:xfrm>
            <a:off x="2328863" y="2116138"/>
            <a:ext cx="522287" cy="512762"/>
            <a:chOff x="4311" y="893"/>
            <a:chExt cx="329" cy="323"/>
          </a:xfrm>
        </p:grpSpPr>
        <p:sp>
          <p:nvSpPr>
            <p:cNvPr id="2074" name="Text Box 12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2075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2062" name="AutoShape 14"/>
          <p:cNvCxnSpPr>
            <a:cxnSpLocks noChangeShapeType="1"/>
            <a:stCxn id="2055" idx="2"/>
            <a:endCxn id="2056" idx="2"/>
          </p:cNvCxnSpPr>
          <p:nvPr/>
        </p:nvCxnSpPr>
        <p:spPr bwMode="auto">
          <a:xfrm rot="5400000" flipH="1" flipV="1">
            <a:off x="2327275" y="73818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3352800" y="2517775"/>
            <a:ext cx="522288" cy="512763"/>
            <a:chOff x="4292" y="893"/>
            <a:chExt cx="367" cy="323"/>
          </a:xfrm>
        </p:grpSpPr>
        <p:sp>
          <p:nvSpPr>
            <p:cNvPr id="2072" name="Text Box 16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2073" name="Text Box 17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064" name="Group 18"/>
          <p:cNvGrpSpPr>
            <a:grpSpLocks/>
          </p:cNvGrpSpPr>
          <p:nvPr/>
        </p:nvGrpSpPr>
        <p:grpSpPr bwMode="auto">
          <a:xfrm>
            <a:off x="209550" y="4090988"/>
            <a:ext cx="2951163" cy="512762"/>
            <a:chOff x="3545" y="893"/>
            <a:chExt cx="1859" cy="323"/>
          </a:xfrm>
        </p:grpSpPr>
        <p:sp>
          <p:nvSpPr>
            <p:cNvPr id="2070" name="Text Box 19"/>
            <p:cNvSpPr txBox="1">
              <a:spLocks noChangeArrowheads="1"/>
            </p:cNvSpPr>
            <p:nvPr/>
          </p:nvSpPr>
          <p:spPr bwMode="auto">
            <a:xfrm>
              <a:off x="3545" y="985"/>
              <a:ext cx="18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If mistake: </a:t>
              </a:r>
              <a:r>
                <a:rPr lang="en-US" b="1"/>
                <a:t>v</a:t>
              </a:r>
              <a:r>
                <a:rPr lang="en-US" i="1" baseline="-25000"/>
                <a:t>k+1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 +  y</a:t>
              </a:r>
              <a:r>
                <a:rPr lang="en-US" i="1" baseline="-25000"/>
                <a:t>i</a:t>
              </a:r>
              <a:r>
                <a:rPr lang="en-US"/>
                <a:t>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2071" name="Text Box 20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3922713" y="3321050"/>
          <a:ext cx="41036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4" imgW="2273040" imgH="393480" progId="Equation.3">
                  <p:embed/>
                </p:oleObj>
              </mc:Choice>
              <mc:Fallback>
                <p:oleObj name="Equation" r:id="rId4" imgW="227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3321050"/>
                        <a:ext cx="41036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2"/>
          <p:cNvGraphicFramePr>
            <a:graphicFrameLocks noChangeAspect="1"/>
          </p:cNvGraphicFramePr>
          <p:nvPr/>
        </p:nvGraphicFramePr>
        <p:xfrm>
          <a:off x="3625850" y="4146550"/>
          <a:ext cx="53197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6" imgW="2946240" imgH="457200" progId="Equation.3">
                  <p:embed/>
                </p:oleObj>
              </mc:Choice>
              <mc:Fallback>
                <p:oleObj name="Equation" r:id="rId6" imgW="2946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4146550"/>
                        <a:ext cx="531971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2719388" y="3609975"/>
            <a:ext cx="757237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24"/>
          <p:cNvSpPr>
            <a:spLocks noChangeShapeType="1"/>
          </p:cNvSpPr>
          <p:nvPr/>
        </p:nvSpPr>
        <p:spPr bwMode="auto">
          <a:xfrm>
            <a:off x="3087688" y="4411663"/>
            <a:ext cx="420687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Text Box 25"/>
          <p:cNvSpPr txBox="1">
            <a:spLocks noChangeArrowheads="1"/>
          </p:cNvSpPr>
          <p:nvPr/>
        </p:nvSpPr>
        <p:spPr bwMode="auto">
          <a:xfrm>
            <a:off x="481013" y="5294313"/>
            <a:ext cx="8193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Mathematically the same as before … but allows use of the </a:t>
            </a:r>
            <a:r>
              <a:rPr lang="ja-JP" altLang="en-US"/>
              <a:t>“</a:t>
            </a:r>
            <a:r>
              <a:rPr lang="en-US"/>
              <a:t>kernel trick</a:t>
            </a:r>
            <a:r>
              <a:rPr lang="ja-JP" altLang="en-US"/>
              <a:t>”</a:t>
            </a:r>
            <a:endParaRPr lang="en-US"/>
          </a:p>
        </p:txBody>
      </p:sp>
      <p:graphicFrame>
        <p:nvGraphicFramePr>
          <p:cNvPr id="2052" name="Object 26"/>
          <p:cNvGraphicFramePr>
            <a:graphicFrameLocks noChangeAspect="1"/>
          </p:cNvGraphicFramePr>
          <p:nvPr/>
        </p:nvGraphicFramePr>
        <p:xfrm>
          <a:off x="4660900" y="2174875"/>
          <a:ext cx="3898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8" imgW="2158920" imgH="393480" progId="Equation.3">
                  <p:embed/>
                </p:oleObj>
              </mc:Choice>
              <mc:Fallback>
                <p:oleObj name="Equation" r:id="rId8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2174875"/>
                        <a:ext cx="3898900" cy="71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Line 27"/>
          <p:cNvSpPr>
            <a:spLocks noChangeShapeType="1"/>
          </p:cNvSpPr>
          <p:nvPr/>
        </p:nvSpPr>
        <p:spPr bwMode="auto">
          <a:xfrm flipH="1">
            <a:off x="4198938" y="3032125"/>
            <a:ext cx="4391025" cy="806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3" name="Object 29"/>
          <p:cNvGraphicFramePr>
            <a:graphicFrameLocks noChangeAspect="1"/>
          </p:cNvGraphicFramePr>
          <p:nvPr/>
        </p:nvGraphicFramePr>
        <p:xfrm>
          <a:off x="4703763" y="1498600"/>
          <a:ext cx="2343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10" imgW="1002960" imgH="228600" progId="Equation.3">
                  <p:embed/>
                </p:oleObj>
              </mc:Choice>
              <mc:Fallback>
                <p:oleObj name="Equation" r:id="rId10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1498600"/>
                        <a:ext cx="234315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42" name="Text Box 30"/>
          <p:cNvSpPr txBox="1">
            <a:spLocks noChangeArrowheads="1"/>
          </p:cNvSpPr>
          <p:nvPr/>
        </p:nvSpPr>
        <p:spPr bwMode="auto">
          <a:xfrm>
            <a:off x="500063" y="5770563"/>
            <a:ext cx="8193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Other kernel methods (SVM, Gaussian processes) aren</a:t>
            </a:r>
            <a:r>
              <a:rPr lang="ja-JP" altLang="en-US"/>
              <a:t>’</a:t>
            </a:r>
            <a:r>
              <a:rPr lang="en-US"/>
              <a:t>t constrained to  limited set (+1/-1/0) of  weights on the K(</a:t>
            </a:r>
            <a:r>
              <a:rPr lang="en-US" b="1"/>
              <a:t>x,v)</a:t>
            </a:r>
            <a:r>
              <a:rPr lang="en-US"/>
              <a:t> values.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Some common kernels</a:t>
            </a:r>
          </a:p>
        </p:txBody>
      </p:sp>
      <p:sp>
        <p:nvSpPr>
          <p:cNvPr id="3078" name="Content Placeholder 2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Linear kernel: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Polynomial kernel:</a:t>
            </a: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Gaussian kernel:</a:t>
            </a:r>
          </a:p>
          <a:p>
            <a:endParaRPr lang="en-US" dirty="0">
              <a:latin typeface="Arial" charset="0"/>
            </a:endParaRPr>
          </a:p>
        </p:txBody>
      </p:sp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5437188" y="1547813"/>
          <a:ext cx="26304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4" imgW="939600" imgH="203040" progId="Equation.3">
                  <p:embed/>
                </p:oleObj>
              </mc:Choice>
              <mc:Fallback>
                <p:oleObj name="Equation" r:id="rId4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1547813"/>
                        <a:ext cx="2630487" cy="566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002213" y="2560638"/>
          <a:ext cx="35194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6" imgW="1257120" imgH="228600" progId="Equation.3">
                  <p:embed/>
                </p:oleObj>
              </mc:Choice>
              <mc:Fallback>
                <p:oleObj name="Equation" r:id="rId6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2560638"/>
                        <a:ext cx="3519487" cy="638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4714875" y="3525838"/>
          <a:ext cx="371792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8" imgW="1193760" imgH="253800" progId="Equation.3">
                  <p:embed/>
                </p:oleObj>
              </mc:Choice>
              <mc:Fallback>
                <p:oleObj name="Equation" r:id="rId8" imgW="1193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525838"/>
                        <a:ext cx="3717925" cy="788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Some common kernels</a:t>
            </a:r>
          </a:p>
        </p:txBody>
      </p:sp>
      <p:sp>
        <p:nvSpPr>
          <p:cNvPr id="3078" name="Content Placeholder 29"/>
          <p:cNvSpPr>
            <a:spLocks noGrp="1"/>
          </p:cNvSpPr>
          <p:nvPr>
            <p:ph sz="half" idx="1"/>
          </p:nvPr>
        </p:nvSpPr>
        <p:spPr>
          <a:xfrm>
            <a:off x="457200" y="1413775"/>
            <a:ext cx="3668233" cy="1948912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Polynomial kernel</a:t>
            </a:r>
            <a:r>
              <a:rPr lang="en-US" dirty="0" smtClean="0">
                <a:latin typeface="Arial" charset="0"/>
              </a:rPr>
              <a:t>: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for d=2</a:t>
            </a: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9410"/>
              </p:ext>
            </p:extLst>
          </p:nvPr>
        </p:nvGraphicFramePr>
        <p:xfrm>
          <a:off x="4293780" y="1692143"/>
          <a:ext cx="35194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4" imgW="1257120" imgH="228600" progId="Equation.3">
                  <p:embed/>
                </p:oleObj>
              </mc:Choice>
              <mc:Fallback>
                <p:oleObj name="Equation" r:id="rId4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780" y="1692143"/>
                        <a:ext cx="3519487" cy="638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60399" y="2513717"/>
                <a:ext cx="6066761" cy="571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mr-IN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1,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1,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399" y="2513717"/>
                <a:ext cx="6066761" cy="571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2052" y="3342331"/>
                <a:ext cx="60667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mr-IN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52" y="3342331"/>
                <a:ext cx="606676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3966" y="3982678"/>
                <a:ext cx="73560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mr-IN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66" y="3982678"/>
                <a:ext cx="7356067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2985"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4602669"/>
                <a:ext cx="96012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mr-IN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 smtClean="0"/>
                  <a:t>+2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charset="0"/>
                      </a:rPr>
                      <m:t>+</m:t>
                    </m:r>
                    <m:r>
                      <a:rPr lang="en-US" sz="2800" b="0" i="1" smtClean="0">
                        <a:latin typeface="Cambria Math" charset="0"/>
                      </a:rPr>
                      <m:t>2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𝑥</m:t>
                        </m:r>
                        <m:r>
                          <a:rPr lang="en-US" sz="2800" i="1">
                            <a:latin typeface="Cambria Math" charset="0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b="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 </m:t>
                        </m:r>
                        <m:d>
                          <m:dPr>
                            <m:ctrlPr>
                              <a:rPr lang="mr-IN" sz="28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 smtClean="0"/>
                  <a:t>+2(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𝑥</m:t>
                        </m:r>
                        <m:r>
                          <a:rPr lang="en-US" sz="2800" i="1">
                            <a:latin typeface="Cambria Math" charset="0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b="0" dirty="0" smtClean="0"/>
                  <a:t>+1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02669"/>
                <a:ext cx="9601200" cy="430887"/>
              </a:xfrm>
              <a:prstGeom prst="rect">
                <a:avLst/>
              </a:prstGeom>
              <a:blipFill rotWithShape="0">
                <a:blip r:embed="rId9"/>
                <a:stretch>
                  <a:fillRect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180755" y="5222660"/>
                <a:ext cx="9505507" cy="5512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r-IN" sz="3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≅</m:t>
                      </m:r>
                      <m:d>
                        <m:dPr>
                          <m:begChr m:val="⟨"/>
                          <m:endChr m:val="⟩"/>
                          <m:ctrlPr>
                            <a:rPr lang="mr-IN" sz="320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1,</m:t>
                              </m:r>
                              <m:r>
                                <a:rPr lang="en-US" sz="32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1,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1,</m:t>
                              </m:r>
                              <m:r>
                                <a:rPr lang="en-US" sz="32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1,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755" y="5222660"/>
                <a:ext cx="9505507" cy="5512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187843" y="5927727"/>
                <a:ext cx="9505507" cy="440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mr-IN" sz="240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1,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1,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7843" y="5927727"/>
                <a:ext cx="9505507" cy="44082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0" y="5369442"/>
            <a:ext cx="9144000" cy="2658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Some common kernels</a:t>
            </a:r>
          </a:p>
        </p:txBody>
      </p:sp>
      <p:sp>
        <p:nvSpPr>
          <p:cNvPr id="3078" name="Content Placeholder 29"/>
          <p:cNvSpPr>
            <a:spLocks noGrp="1"/>
          </p:cNvSpPr>
          <p:nvPr>
            <p:ph sz="half" idx="1"/>
          </p:nvPr>
        </p:nvSpPr>
        <p:spPr>
          <a:xfrm>
            <a:off x="457200" y="1413775"/>
            <a:ext cx="3668233" cy="1948912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Polynomial kernel</a:t>
            </a:r>
            <a:r>
              <a:rPr lang="en-US" dirty="0" smtClean="0">
                <a:latin typeface="Arial" charset="0"/>
              </a:rPr>
              <a:t>: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for d=2</a:t>
            </a: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4293780" y="1692143"/>
          <a:ext cx="35194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4" imgW="1257120" imgH="228600" progId="Equation.3">
                  <p:embed/>
                </p:oleObj>
              </mc:Choice>
              <mc:Fallback>
                <p:oleObj name="Equation" r:id="rId4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780" y="1692143"/>
                        <a:ext cx="3519487" cy="638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6226" y="2960645"/>
                <a:ext cx="6066761" cy="571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mr-IN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1,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1,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26" y="2960645"/>
                <a:ext cx="6066761" cy="571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180754" y="3853224"/>
                <a:ext cx="9505507" cy="440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mr-IN" sz="240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1,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1,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754" y="3853224"/>
                <a:ext cx="9505507" cy="4408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0605" y="4763386"/>
                <a:ext cx="79212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Similarity with the kernel on </a:t>
                </a:r>
                <a:r>
                  <a:rPr lang="en-US" sz="2400" b="1" i="1" dirty="0" smtClean="0"/>
                  <a:t>x</a:t>
                </a:r>
                <a:r>
                  <a:rPr lang="en-US" sz="2400" i="1" dirty="0" smtClean="0"/>
                  <a:t> </a:t>
                </a:r>
                <a:r>
                  <a:rPr lang="en-US" sz="2400" dirty="0" smtClean="0"/>
                  <a:t>is </a:t>
                </a:r>
                <a:r>
                  <a:rPr lang="en-US" sz="2400" b="1" dirty="0" smtClean="0"/>
                  <a:t>equivalent</a:t>
                </a:r>
                <a:r>
                  <a:rPr lang="en-US" sz="2400" dirty="0" smtClean="0"/>
                  <a:t> to dot-product similarity on a </a:t>
                </a:r>
                <a:r>
                  <a:rPr lang="en-US" sz="2400" b="1" dirty="0" smtClean="0"/>
                  <a:t>transformed</a:t>
                </a:r>
                <a:r>
                  <a:rPr lang="en-US" sz="2400" dirty="0" smtClean="0"/>
                  <a:t> feature vector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05" y="4763386"/>
                <a:ext cx="7921255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77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1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</a:rPr>
              <a:t>Kernels 101</a:t>
            </a:r>
          </a:p>
        </p:txBody>
      </p:sp>
      <p:sp>
        <p:nvSpPr>
          <p:cNvPr id="4107" name="Content Placeholder 2"/>
          <p:cNvSpPr>
            <a:spLocks noGrp="1"/>
          </p:cNvSpPr>
          <p:nvPr>
            <p:ph idx="1"/>
          </p:nvPr>
        </p:nvSpPr>
        <p:spPr>
          <a:xfrm>
            <a:off x="409575" y="1543050"/>
            <a:ext cx="8229600" cy="4525963"/>
          </a:xfrm>
        </p:spPr>
        <p:txBody>
          <a:bodyPr/>
          <a:lstStyle/>
          <a:p>
            <a:r>
              <a:rPr lang="en-US">
                <a:latin typeface="Arial" charset="0"/>
              </a:rPr>
              <a:t>Duality: two ways to look at this </a:t>
            </a:r>
          </a:p>
          <a:p>
            <a:pPr lvl="1">
              <a:buFontTx/>
              <a:buNone/>
            </a:pPr>
            <a:endParaRPr lang="en-US">
              <a:latin typeface="Arial" charset="0"/>
            </a:endParaRPr>
          </a:p>
        </p:txBody>
      </p:sp>
      <p:graphicFrame>
        <p:nvGraphicFramePr>
          <p:cNvPr id="79874" name="Object 26"/>
          <p:cNvGraphicFramePr>
            <a:graphicFrameLocks noChangeAspect="1"/>
          </p:cNvGraphicFramePr>
          <p:nvPr/>
        </p:nvGraphicFramePr>
        <p:xfrm>
          <a:off x="4614863" y="2413000"/>
          <a:ext cx="37274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" name="Equation" r:id="rId3" imgW="2158920" imgH="393480" progId="Equation.3">
                  <p:embed/>
                </p:oleObj>
              </mc:Choice>
              <mc:Fallback>
                <p:oleObj name="Equation" r:id="rId3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413000"/>
                        <a:ext cx="3727450" cy="6810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29"/>
          <p:cNvGraphicFramePr>
            <a:graphicFrameLocks noChangeAspect="1"/>
          </p:cNvGraphicFramePr>
          <p:nvPr/>
        </p:nvGraphicFramePr>
        <p:xfrm>
          <a:off x="5113338" y="3205163"/>
          <a:ext cx="32337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" name="Equation" r:id="rId5" imgW="1384200" imgH="228600" progId="Equation.3">
                  <p:embed/>
                </p:oleObj>
              </mc:Choice>
              <mc:Fallback>
                <p:oleObj name="Equation" r:id="rId5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3205163"/>
                        <a:ext cx="3233737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96888" y="2416175"/>
          <a:ext cx="25638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" name="Equation" r:id="rId7" imgW="1180800" imgH="203040" progId="Equation.3">
                  <p:embed/>
                </p:oleObj>
              </mc:Choice>
              <mc:Fallback>
                <p:oleObj name="Equation" r:id="rId7" imgW="1180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2416175"/>
                        <a:ext cx="2563812" cy="441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760413" y="2998788"/>
          <a:ext cx="23701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" name="Equation" r:id="rId9" imgW="1371600" imgH="393480" progId="Equation.3">
                  <p:embed/>
                </p:oleObj>
              </mc:Choice>
              <mc:Fallback>
                <p:oleObj name="Equation" r:id="rId9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998788"/>
                        <a:ext cx="2370137" cy="67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454314"/>
              </p:ext>
            </p:extLst>
          </p:nvPr>
        </p:nvGraphicFramePr>
        <p:xfrm>
          <a:off x="590550" y="4379118"/>
          <a:ext cx="16271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" name="Equation" r:id="rId11" imgW="749160" imgH="203040" progId="Equation.3">
                  <p:embed/>
                </p:oleObj>
              </mc:Choice>
              <mc:Fallback>
                <p:oleObj name="Equation" r:id="rId11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4379118"/>
                        <a:ext cx="1627188" cy="441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979294"/>
              </p:ext>
            </p:extLst>
          </p:nvPr>
        </p:nvGraphicFramePr>
        <p:xfrm>
          <a:off x="614363" y="4942681"/>
          <a:ext cx="30051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Equation" r:id="rId13" imgW="1739880" imgH="393480" progId="Equation.3">
                  <p:embed/>
                </p:oleObj>
              </mc:Choice>
              <mc:Fallback>
                <p:oleObj name="Equation" r:id="rId13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4942681"/>
                        <a:ext cx="3005137" cy="67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14863" y="5353051"/>
            <a:ext cx="3890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smtClean="0"/>
              <a:t>same </a:t>
            </a:r>
            <a:r>
              <a:rPr lang="en-US" sz="2000" i="1" dirty="0" smtClean="0"/>
              <a:t>behavior </a:t>
            </a:r>
            <a:r>
              <a:rPr lang="en-US" sz="2000" i="1" smtClean="0"/>
              <a:t>but compute time/space are different</a:t>
            </a:r>
            <a:endParaRPr lang="en-US" sz="2000" i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9725" y="254000"/>
            <a:ext cx="2555875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Explicitly</a:t>
            </a:r>
            <a:r>
              <a:rPr lang="en-US" dirty="0"/>
              <a:t> map from </a:t>
            </a:r>
            <a:r>
              <a:rPr lang="en-US" b="1" dirty="0"/>
              <a:t>x </a:t>
            </a:r>
            <a:r>
              <a:rPr lang="en-US" dirty="0"/>
              <a:t>to </a:t>
            </a:r>
            <a:r>
              <a:rPr lang="el-GR" dirty="0">
                <a:latin typeface="Calibri" charset="0"/>
              </a:rPr>
              <a:t>φ</a:t>
            </a:r>
            <a:r>
              <a:rPr lang="en-US" dirty="0">
                <a:latin typeface="Calibri" charset="0"/>
              </a:rPr>
              <a:t>(</a:t>
            </a:r>
            <a:r>
              <a:rPr lang="en-US" b="1" dirty="0">
                <a:latin typeface="Calibri" charset="0"/>
              </a:rPr>
              <a:t>x</a:t>
            </a:r>
            <a:r>
              <a:rPr lang="en-US" dirty="0">
                <a:latin typeface="Calibri" charset="0"/>
              </a:rPr>
              <a:t>) – i.e. to the point corresponding to </a:t>
            </a:r>
            <a:r>
              <a:rPr lang="en-US" b="1" dirty="0">
                <a:latin typeface="Calibri" charset="0"/>
              </a:rPr>
              <a:t>x </a:t>
            </a:r>
            <a:r>
              <a:rPr lang="en-US" dirty="0">
                <a:latin typeface="Calibri" charset="0"/>
              </a:rPr>
              <a:t>in the </a:t>
            </a:r>
            <a:r>
              <a:rPr lang="en-US" i="1" dirty="0">
                <a:latin typeface="Calibri" charset="0"/>
              </a:rPr>
              <a:t>Hilbert </a:t>
            </a:r>
            <a:r>
              <a:rPr lang="en-US" i="1" dirty="0" smtClean="0">
                <a:latin typeface="Calibri" charset="0"/>
              </a:rPr>
              <a:t>space (RKHS)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92863" y="190500"/>
            <a:ext cx="2366962" cy="9223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Implicitly</a:t>
            </a:r>
            <a:r>
              <a:rPr lang="en-US"/>
              <a:t> map from </a:t>
            </a:r>
            <a:r>
              <a:rPr lang="en-US" b="1"/>
              <a:t>x </a:t>
            </a:r>
            <a:r>
              <a:rPr lang="en-US"/>
              <a:t>to </a:t>
            </a:r>
            <a:r>
              <a:rPr lang="el-GR">
                <a:latin typeface="Calibri" charset="0"/>
              </a:rPr>
              <a:t>φ</a:t>
            </a:r>
            <a:r>
              <a:rPr lang="en-US">
                <a:latin typeface="Calibri" charset="0"/>
              </a:rPr>
              <a:t>(</a:t>
            </a:r>
            <a:r>
              <a:rPr lang="en-US" b="1">
                <a:latin typeface="Calibri" charset="0"/>
              </a:rPr>
              <a:t>x</a:t>
            </a:r>
            <a:r>
              <a:rPr lang="en-US">
                <a:latin typeface="Calibri" charset="0"/>
              </a:rPr>
              <a:t>) by changing the kernel function K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94500" y="6498431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5731" y="3750041"/>
            <a:ext cx="361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dirty="0" smtClean="0"/>
              <a:t>Observation </a:t>
            </a:r>
            <a:r>
              <a:rPr lang="en-US" sz="2000" i="1" smtClean="0"/>
              <a:t>about perceptron</a:t>
            </a:r>
            <a:endParaRPr lang="en-US" sz="2000" i="1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20456" y="3797210"/>
            <a:ext cx="361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smtClean="0"/>
              <a:t>Generalization of perceptron</a:t>
            </a:r>
            <a:endParaRPr lang="en-US" sz="2000" i="1" dirty="0"/>
          </a:p>
        </p:txBody>
      </p:sp>
      <p:sp>
        <p:nvSpPr>
          <p:cNvPr id="5" name="Left-Up Arrow 4"/>
          <p:cNvSpPr/>
          <p:nvPr/>
        </p:nvSpPr>
        <p:spPr>
          <a:xfrm>
            <a:off x="3876675" y="4302918"/>
            <a:ext cx="3152776" cy="1116807"/>
          </a:xfrm>
          <a:prstGeom prst="leftUpArrow">
            <a:avLst>
              <a:gd name="adj1" fmla="val 25000"/>
              <a:gd name="adj2" fmla="val 25853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0550" y="6245987"/>
            <a:ext cx="572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dirty="0" smtClean="0"/>
              <a:t>Generalization: add weights to the </a:t>
            </a:r>
            <a:r>
              <a:rPr lang="en-US" sz="2000" i="1" smtClean="0"/>
              <a:t>sums for </a:t>
            </a:r>
            <a:r>
              <a:rPr lang="en-US" sz="2000" b="1" i="1" smtClean="0"/>
              <a:t>w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0554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20" grpId="0"/>
      <p:bldP spid="5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Kernels 101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33375" y="1485900"/>
            <a:ext cx="8229600" cy="4525963"/>
          </a:xfrm>
        </p:spPr>
        <p:txBody>
          <a:bodyPr/>
          <a:lstStyle/>
          <a:p>
            <a:r>
              <a:rPr lang="en-US">
                <a:latin typeface="Arial" charset="0"/>
              </a:rPr>
              <a:t>Duality </a:t>
            </a:r>
          </a:p>
          <a:p>
            <a:r>
              <a:rPr lang="en-US">
                <a:latin typeface="Arial" charset="0"/>
              </a:rPr>
              <a:t>Gram matrix:  </a:t>
            </a:r>
            <a:r>
              <a:rPr lang="en-US" sz="2400" b="1">
                <a:latin typeface="Arial" charset="0"/>
              </a:rPr>
              <a:t>K</a:t>
            </a:r>
            <a:r>
              <a:rPr lang="en-US" sz="2400">
                <a:latin typeface="Arial" charset="0"/>
              </a:rPr>
              <a:t>: k</a:t>
            </a:r>
            <a:r>
              <a:rPr lang="en-US" sz="2400" baseline="-25000">
                <a:latin typeface="Arial" charset="0"/>
              </a:rPr>
              <a:t>ij</a:t>
            </a:r>
            <a:r>
              <a:rPr lang="en-US" sz="2400">
                <a:latin typeface="Arial" charset="0"/>
              </a:rPr>
              <a:t> = K(</a:t>
            </a:r>
            <a:r>
              <a:rPr lang="en-US" sz="2400" b="1">
                <a:latin typeface="Arial" charset="0"/>
              </a:rPr>
              <a:t>x</a:t>
            </a:r>
            <a:r>
              <a:rPr lang="en-US" sz="2400" baseline="-25000">
                <a:latin typeface="Arial" charset="0"/>
              </a:rPr>
              <a:t>i</a:t>
            </a:r>
            <a:r>
              <a:rPr lang="en-US" sz="2400">
                <a:latin typeface="Arial" charset="0"/>
              </a:rPr>
              <a:t>,</a:t>
            </a:r>
            <a:r>
              <a:rPr lang="en-US" sz="2400" b="1">
                <a:latin typeface="Arial" charset="0"/>
              </a:rPr>
              <a:t>x</a:t>
            </a:r>
            <a:r>
              <a:rPr lang="en-US" sz="2400" baseline="-25000">
                <a:latin typeface="Arial" charset="0"/>
              </a:rPr>
              <a:t>j</a:t>
            </a:r>
            <a:r>
              <a:rPr lang="en-US" sz="2400"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50357" r="34364" b="18935"/>
          <a:stretch>
            <a:fillRect/>
          </a:stretch>
        </p:blipFill>
        <p:spPr bwMode="auto">
          <a:xfrm>
            <a:off x="119063" y="3076575"/>
            <a:ext cx="59134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9667" y="331738"/>
            <a:ext cx="31157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/>
              <a:t>K(</a:t>
            </a:r>
            <a:r>
              <a:rPr lang="en-US" dirty="0" err="1"/>
              <a:t>x,x</a:t>
            </a:r>
            <a:r>
              <a:rPr lang="ja-JP" altLang="en-US" dirty="0"/>
              <a:t>’</a:t>
            </a:r>
            <a:r>
              <a:rPr lang="en-US" dirty="0"/>
              <a:t>) = K(x</a:t>
            </a:r>
            <a:r>
              <a:rPr lang="ja-JP" altLang="en-US" dirty="0"/>
              <a:t>’</a:t>
            </a:r>
            <a:r>
              <a:rPr lang="en-US" dirty="0"/>
              <a:t>,x) </a:t>
            </a:r>
            <a:r>
              <a:rPr lang="en-US" dirty="0">
                <a:sym typeface="Wingdings" charset="0"/>
              </a:rPr>
              <a:t> Gram matrix is </a:t>
            </a:r>
            <a:r>
              <a:rPr lang="en-US" i="1" dirty="0">
                <a:sym typeface="Wingdings" charset="0"/>
              </a:rPr>
              <a:t>symmetric</a:t>
            </a:r>
          </a:p>
          <a:p>
            <a:pPr algn="l" eaLnBrk="1" hangingPunct="1"/>
            <a:endParaRPr lang="en-US" dirty="0">
              <a:sym typeface="Wingdings" charset="0"/>
            </a:endParaRPr>
          </a:p>
          <a:p>
            <a:pPr algn="l" eaLnBrk="1" hangingPunct="1"/>
            <a:r>
              <a:rPr lang="en-US" dirty="0">
                <a:sym typeface="Wingdings" charset="0"/>
              </a:rPr>
              <a:t>K(</a:t>
            </a:r>
            <a:r>
              <a:rPr lang="en-US" dirty="0" err="1">
                <a:sym typeface="Wingdings" charset="0"/>
              </a:rPr>
              <a:t>x,x</a:t>
            </a:r>
            <a:r>
              <a:rPr lang="en-US" dirty="0">
                <a:sym typeface="Wingdings" charset="0"/>
              </a:rPr>
              <a:t>) &gt; 0   diagonal of K is positive   K is </a:t>
            </a:r>
            <a:r>
              <a:rPr lang="ja-JP" altLang="en-US" dirty="0">
                <a:sym typeface="Wingdings" charset="0"/>
              </a:rPr>
              <a:t>“</a:t>
            </a:r>
            <a:r>
              <a:rPr lang="en-US" dirty="0">
                <a:sym typeface="Wingdings" charset="0"/>
              </a:rPr>
              <a:t>positive semi-definite</a:t>
            </a:r>
            <a:r>
              <a:rPr lang="ja-JP" altLang="en-US" dirty="0">
                <a:sym typeface="Wingdings" charset="0"/>
              </a:rPr>
              <a:t>”</a:t>
            </a:r>
            <a:r>
              <a:rPr lang="en-US" dirty="0">
                <a:sym typeface="Wingdings" charset="0"/>
              </a:rPr>
              <a:t> </a:t>
            </a:r>
            <a:r>
              <a:rPr lang="en-US" b="1" dirty="0">
                <a:sym typeface="Wingdings" charset="0"/>
              </a:rPr>
              <a:t> </a:t>
            </a:r>
            <a:r>
              <a:rPr lang="en-US" b="1" dirty="0" err="1">
                <a:sym typeface="Wingdings" charset="0"/>
              </a:rPr>
              <a:t>z</a:t>
            </a:r>
            <a:r>
              <a:rPr lang="en-US" b="1" baseline="30000" dirty="0" err="1">
                <a:sym typeface="Wingdings" charset="0"/>
              </a:rPr>
              <a:t>T</a:t>
            </a:r>
            <a:r>
              <a:rPr lang="en-US" b="1" dirty="0">
                <a:sym typeface="Wingdings" charset="0"/>
              </a:rPr>
              <a:t> K</a:t>
            </a:r>
            <a:r>
              <a:rPr lang="en-US" dirty="0">
                <a:sym typeface="Wingdings" charset="0"/>
              </a:rPr>
              <a:t> </a:t>
            </a:r>
            <a:r>
              <a:rPr lang="en-US" b="1" dirty="0">
                <a:sym typeface="Wingdings" charset="0"/>
              </a:rPr>
              <a:t>z</a:t>
            </a:r>
            <a:r>
              <a:rPr lang="en-US" dirty="0">
                <a:sym typeface="Wingdings" charset="0"/>
              </a:rPr>
              <a:t> &gt;= 0 for all </a:t>
            </a:r>
            <a:r>
              <a:rPr lang="en-US" b="1" dirty="0">
                <a:sym typeface="Wingdings" charset="0"/>
              </a:rPr>
              <a:t>z</a:t>
            </a:r>
            <a:endParaRPr lang="en-US" dirty="0">
              <a:sym typeface="Wingdings" charset="0"/>
            </a:endParaRPr>
          </a:p>
          <a:p>
            <a:pPr algn="l"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familiar Kernel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 + hashes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arrays </a:t>
            </a:r>
            <a:r>
              <a:rPr lang="en-US" sz="2800" i="1" dirty="0" smtClean="0"/>
              <a:t>W, A  </a:t>
            </a:r>
            <a:r>
              <a:rPr lang="en-US" sz="2800" dirty="0" smtClean="0"/>
              <a:t>of size </a:t>
            </a:r>
            <a:r>
              <a:rPr lang="en-US" sz="2800" i="1" dirty="0" smtClean="0"/>
              <a:t>R</a:t>
            </a:r>
            <a:r>
              <a:rPr lang="en-US" sz="2800" dirty="0" smtClean="0"/>
              <a:t> 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V is a hash table</a:t>
            </a:r>
          </a:p>
          <a:p>
            <a:pPr lvl="2"/>
            <a:r>
              <a:rPr lang="en-US" sz="2400" dirty="0" smtClean="0"/>
              <a:t>For </a:t>
            </a:r>
            <a:r>
              <a:rPr lang="en-US" sz="2400" i="1" dirty="0" smtClean="0"/>
              <a:t>j : </a:t>
            </a:r>
            <a:r>
              <a:rPr lang="en-US" sz="2400" i="1" dirty="0" err="1" smtClean="0"/>
              <a:t>x</a:t>
            </a:r>
            <a:r>
              <a:rPr lang="en-US" sz="2400" i="1" baseline="30000" dirty="0" err="1" smtClean="0"/>
              <a:t>j</a:t>
            </a:r>
            <a:r>
              <a:rPr lang="en-US" sz="2400" i="1" dirty="0" smtClean="0"/>
              <a:t>&gt;0  </a:t>
            </a:r>
            <a:r>
              <a:rPr lang="en-US" sz="2400" dirty="0" smtClean="0"/>
              <a:t>increment  </a:t>
            </a:r>
            <a:r>
              <a:rPr lang="en-US" sz="2400" i="1" dirty="0" smtClean="0"/>
              <a:t>V[h[j]] </a:t>
            </a:r>
            <a:r>
              <a:rPr lang="en-US" sz="2400" dirty="0" smtClean="0"/>
              <a:t>by </a:t>
            </a:r>
            <a:r>
              <a:rPr lang="en-US" sz="2400" i="1" dirty="0" err="1"/>
              <a:t>x</a:t>
            </a:r>
            <a:r>
              <a:rPr lang="en-US" sz="2400" i="1" baseline="30000" dirty="0" err="1"/>
              <a:t>j</a:t>
            </a:r>
            <a:endParaRPr lang="en-US" sz="2400" i="1" dirty="0" smtClean="0"/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hash value </a:t>
            </a:r>
            <a:r>
              <a:rPr lang="en-US" i="1" dirty="0" smtClean="0"/>
              <a:t>h: V[h]</a:t>
            </a:r>
            <a:r>
              <a:rPr lang="en-US" sz="2800" dirty="0" smtClean="0"/>
              <a:t>&gt;0:</a:t>
            </a:r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k-A[h]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W[h]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)V[h]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A[h]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363770"/>
              </p:ext>
            </p:extLst>
          </p:nvPr>
        </p:nvGraphicFramePr>
        <p:xfrm>
          <a:off x="5656262" y="2892326"/>
          <a:ext cx="32591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4" imgW="1155700" imgH="368300" progId="Equation.3">
                  <p:embed/>
                </p:oleObj>
              </mc:Choice>
              <mc:Fallback>
                <p:oleObj name="Equation" r:id="rId4" imgW="1155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2" y="2892326"/>
                        <a:ext cx="325913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6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5-02-18 at 5.4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11"/>
            <a:ext cx="9144000" cy="31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Experiments with a hash-trick implementation of logistic regression</a:t>
            </a:r>
          </a:p>
          <a:p>
            <a:r>
              <a:rPr lang="en-US" dirty="0" smtClean="0"/>
              <a:t>Next question:</a:t>
            </a:r>
          </a:p>
          <a:p>
            <a:pPr lvl="1"/>
            <a:r>
              <a:rPr lang="en-US" dirty="0" smtClean="0"/>
              <a:t>how do you parallelize SGD, or more generally, this kind of streaming algorithm?</a:t>
            </a:r>
          </a:p>
          <a:p>
            <a:pPr lvl="1"/>
            <a:r>
              <a:rPr lang="en-US" dirty="0" smtClean="0"/>
              <a:t>each example affects the next prediction </a:t>
            </a:r>
            <a:r>
              <a:rPr lang="en-US" dirty="0" smtClean="0">
                <a:sym typeface="Wingdings"/>
              </a:rPr>
              <a:t> order matters  parallelization changes the behavior</a:t>
            </a:r>
          </a:p>
          <a:p>
            <a:pPr lvl="1"/>
            <a:r>
              <a:rPr lang="en-US" dirty="0" smtClean="0">
                <a:sym typeface="Wingdings"/>
              </a:rPr>
              <a:t>we will step back to </a:t>
            </a:r>
            <a:r>
              <a:rPr lang="en-US" dirty="0" err="1" smtClean="0">
                <a:sym typeface="Wingdings"/>
              </a:rPr>
              <a:t>perceptrons</a:t>
            </a:r>
            <a:r>
              <a:rPr lang="en-US" dirty="0" smtClean="0">
                <a:sym typeface="Wingdings"/>
              </a:rPr>
              <a:t> and then step forward to </a:t>
            </a:r>
            <a:r>
              <a:rPr lang="en-US" b="1" dirty="0" smtClean="0">
                <a:sym typeface="Wingdings"/>
              </a:rPr>
              <a:t>parallel </a:t>
            </a:r>
            <a:r>
              <a:rPr lang="en-US" b="1" dirty="0" err="1" smtClean="0">
                <a:sym typeface="Wingdings"/>
              </a:rPr>
              <a:t>perceptrons</a:t>
            </a:r>
            <a:endParaRPr lang="en-US" b="1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then another nice parallel learning algorithm </a:t>
            </a:r>
          </a:p>
          <a:p>
            <a:pPr lvl="1"/>
            <a:r>
              <a:rPr lang="en-US" dirty="0" smtClean="0">
                <a:sym typeface="Wingdings"/>
              </a:rPr>
              <a:t>then a midterm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/>
          </p:nvPr>
        </p:nvGraphicFramePr>
        <p:xfrm>
          <a:off x="65089" y="3279776"/>
          <a:ext cx="9078912" cy="118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3" imgW="3022600" imgH="393700" progId="Equation.3">
                  <p:embed/>
                </p:oleObj>
              </mc:Choice>
              <mc:Fallback>
                <p:oleObj name="Equation" r:id="rId3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9" y="3279776"/>
                        <a:ext cx="9078912" cy="1183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1811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Slightly different hash to avoid systematic bias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>
            <p:extLst/>
          </p:nvPr>
        </p:nvGraphicFramePr>
        <p:xfrm>
          <a:off x="2330450" y="2093959"/>
          <a:ext cx="34512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5" imgW="1155700" imgH="368300" progId="Equation.3">
                  <p:embed/>
                </p:oleObj>
              </mc:Choice>
              <mc:Fallback>
                <p:oleObj name="Equation" r:id="rId5" imgW="1155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093959"/>
                        <a:ext cx="34512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944" y="5631077"/>
            <a:ext cx="883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m</a:t>
            </a:r>
            <a:r>
              <a:rPr lang="en-US" sz="2400" i="1" dirty="0" smtClean="0"/>
              <a:t> </a:t>
            </a:r>
            <a:r>
              <a:rPr lang="en-US" sz="2400" dirty="0" smtClean="0"/>
              <a:t>is the number of buckets you hash into (R in my discussion)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/>
          </p:nvPr>
        </p:nvGraphicFramePr>
        <p:xfrm>
          <a:off x="193675" y="2108201"/>
          <a:ext cx="8747845" cy="113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3022600" imgH="393700" progId="Equation.3">
                  <p:embed/>
                </p:oleObj>
              </mc:Choice>
              <mc:Fallback>
                <p:oleObj name="Equation" r:id="rId3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2108201"/>
                        <a:ext cx="8747845" cy="1138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1811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Slightly different hash to avoid systematic bias</a:t>
            </a:r>
          </a:p>
        </p:txBody>
      </p:sp>
      <p:pic>
        <p:nvPicPr>
          <p:cNvPr id="6" name="Picture 5" descr="Screen shot 2012-02-20 at 11.10.04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45" y="3118380"/>
            <a:ext cx="8363256" cy="23442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9725" y="5462626"/>
            <a:ext cx="664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I.e., for large feature sets the variance should be 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76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pic>
        <p:nvPicPr>
          <p:cNvPr id="5" name="Picture 4" descr="Screen shot 2012-02-20 at 10.58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1100"/>
            <a:ext cx="8388935" cy="3023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469" y="4693335"/>
            <a:ext cx="7511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I.e. – a hashed vector is probably close to the original vector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231944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I.e. the inner products between </a:t>
            </a:r>
            <a:r>
              <a:rPr lang="en-US" sz="3200" dirty="0" err="1" smtClean="0"/>
              <a:t>x</a:t>
            </a:r>
            <a:r>
              <a:rPr lang="en-US" sz="3200" dirty="0" smtClean="0"/>
              <a:t> and </a:t>
            </a:r>
            <a:r>
              <a:rPr lang="en-US" sz="3200" dirty="0" err="1" smtClean="0"/>
              <a:t>x</a:t>
            </a:r>
            <a:r>
              <a:rPr lang="en-US" sz="3200" dirty="0" smtClean="0"/>
              <a:t>’ are probably not changed too much by the hash function: a classifier will probably still work</a:t>
            </a:r>
            <a:endParaRPr lang="en-US" sz="3200" dirty="0"/>
          </a:p>
        </p:txBody>
      </p:sp>
      <p:pic>
        <p:nvPicPr>
          <p:cNvPr id="7" name="Picture 6" descr="Screen shot 2012-02-20 at 11.03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8" y="1213357"/>
            <a:ext cx="7511905" cy="41380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The Voted Perceptron for Ranking and Structured Classification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William Cohen</a:t>
            </a:r>
          </a:p>
        </p:txBody>
      </p:sp>
    </p:spTree>
    <p:extLst>
      <p:ext uri="{BB962C8B-B14F-4D97-AF65-F5344CB8AC3E}">
        <p14:creationId xmlns:p14="http://schemas.microsoft.com/office/powerpoint/2010/main" val="1823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The voted perceptron </a:t>
            </a:r>
            <a:r>
              <a:rPr lang="en-US" sz="4000" i="1">
                <a:latin typeface="Arial" charset="0"/>
              </a:rPr>
              <a:t>for ranking</a:t>
            </a:r>
            <a:endParaRPr lang="en-US" sz="4000">
              <a:latin typeface="Arial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123950" y="16938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i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318000" y="16176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i="1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612900" y="18923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54200" y="1525588"/>
            <a:ext cx="2620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</a:rPr>
              <a:t>instances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1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2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3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4</a:t>
            </a:r>
            <a:r>
              <a:rPr lang="en-US" smtClean="0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13363" y="1417638"/>
            <a:ext cx="3709987" cy="787400"/>
            <a:chOff x="3442" y="893"/>
            <a:chExt cx="2337" cy="496"/>
          </a:xfrm>
        </p:grpSpPr>
        <p:sp>
          <p:nvSpPr>
            <p:cNvPr id="19477" name="Text Box 10"/>
            <p:cNvSpPr txBox="1">
              <a:spLocks noChangeArrowheads="1"/>
            </p:cNvSpPr>
            <p:nvPr/>
          </p:nvSpPr>
          <p:spPr bwMode="auto">
            <a:xfrm>
              <a:off x="3442" y="985"/>
              <a:ext cx="233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Compute: y</a:t>
              </a:r>
              <a:r>
                <a:rPr lang="en-US" i="1" baseline="-25000" smtClean="0">
                  <a:solidFill>
                    <a:srgbClr val="000000"/>
                  </a:solidFill>
                </a:rPr>
                <a:t>i</a:t>
              </a:r>
              <a:r>
                <a:rPr lang="en-US" smtClean="0">
                  <a:solidFill>
                    <a:srgbClr val="000000"/>
                  </a:solidFill>
                </a:rPr>
                <a:t> =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</a:t>
              </a:r>
              <a:r>
                <a:rPr lang="en-US" i="1" smtClean="0">
                  <a:solidFill>
                    <a:srgbClr val="000000"/>
                  </a:solidFill>
                </a:rPr>
                <a:t> .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i="1" baseline="-25000" smtClean="0">
                  <a:solidFill>
                    <a:srgbClr val="000000"/>
                  </a:solidFill>
                </a:rPr>
                <a:t>i</a:t>
              </a:r>
              <a:r>
                <a:rPr lang="en-US" i="1" smtClean="0">
                  <a:solidFill>
                    <a:srgbClr val="000000"/>
                  </a:solidFill>
                </a:rPr>
                <a:t> 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Return: </a:t>
              </a:r>
              <a:r>
                <a:rPr lang="en-US" smtClean="0">
                  <a:solidFill>
                    <a:srgbClr val="000000"/>
                  </a:solidFill>
                </a:rPr>
                <a:t>the index </a:t>
              </a:r>
              <a:r>
                <a:rPr lang="en-US" i="1" smtClean="0">
                  <a:solidFill>
                    <a:srgbClr val="000000"/>
                  </a:solidFill>
                </a:rPr>
                <a:t>b* </a:t>
              </a:r>
              <a:r>
                <a:rPr lang="en-US" smtClean="0">
                  <a:solidFill>
                    <a:srgbClr val="000000"/>
                  </a:solidFill>
                </a:rPr>
                <a:t>of the </a:t>
              </a:r>
              <a:r>
                <a:rPr lang="ja-JP" altLang="en-US" smtClean="0">
                  <a:solidFill>
                    <a:srgbClr val="000000"/>
                  </a:solidFill>
                </a:rPr>
                <a:t>“</a:t>
              </a:r>
              <a:r>
                <a:rPr lang="en-US" smtClean="0">
                  <a:solidFill>
                    <a:srgbClr val="000000"/>
                  </a:solidFill>
                </a:rPr>
                <a:t>best</a:t>
              </a:r>
              <a:r>
                <a:rPr lang="ja-JP" altLang="en-US" smtClean="0">
                  <a:solidFill>
                    <a:srgbClr val="000000"/>
                  </a:solidFill>
                </a:rPr>
                <a:t>”</a:t>
              </a:r>
              <a:r>
                <a:rPr lang="en-US" smtClean="0">
                  <a:solidFill>
                    <a:srgbClr val="000000"/>
                  </a:solidFill>
                </a:rPr>
                <a:t>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baseline="-25000" smtClean="0">
                  <a:solidFill>
                    <a:srgbClr val="000000"/>
                  </a:solidFill>
                </a:rPr>
                <a:t>i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9478" name="Text Box 11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^</a:t>
              </a:r>
            </a:p>
          </p:txBody>
        </p:sp>
      </p:grp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1600200" y="20701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989263" y="2078038"/>
            <a:ext cx="407987" cy="512762"/>
            <a:chOff x="4349" y="893"/>
            <a:chExt cx="257" cy="323"/>
          </a:xfrm>
        </p:grpSpPr>
        <p:sp>
          <p:nvSpPr>
            <p:cNvPr id="19475" name="Text Box 14"/>
            <p:cNvSpPr txBox="1">
              <a:spLocks noChangeArrowheads="1"/>
            </p:cNvSpPr>
            <p:nvPr/>
          </p:nvSpPr>
          <p:spPr bwMode="auto">
            <a:xfrm>
              <a:off x="4349" y="985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b*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9476" name="Text Box 15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22544" name="AutoShape 16"/>
          <p:cNvCxnSpPr>
            <a:cxnSpLocks noChangeShapeType="1"/>
            <a:stCxn id="19460" idx="2"/>
            <a:endCxn id="19461" idx="2"/>
          </p:cNvCxnSpPr>
          <p:nvPr/>
        </p:nvCxnSpPr>
        <p:spPr bwMode="auto">
          <a:xfrm rot="5400000" flipH="1" flipV="1">
            <a:off x="2927350" y="70008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962400" y="2479675"/>
            <a:ext cx="501650" cy="512763"/>
            <a:chOff x="4299" y="893"/>
            <a:chExt cx="352" cy="323"/>
          </a:xfrm>
        </p:grpSpPr>
        <p:sp>
          <p:nvSpPr>
            <p:cNvPr id="19473" name="Text Box 18"/>
            <p:cNvSpPr txBox="1">
              <a:spLocks noChangeArrowheads="1"/>
            </p:cNvSpPr>
            <p:nvPr/>
          </p:nvSpPr>
          <p:spPr bwMode="auto">
            <a:xfrm>
              <a:off x="4299" y="985"/>
              <a:ext cx="3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   b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9474" name="Text Box 19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210175" y="2205038"/>
            <a:ext cx="3265488" cy="512762"/>
            <a:chOff x="3447" y="893"/>
            <a:chExt cx="2057" cy="323"/>
          </a:xfrm>
        </p:grpSpPr>
        <p:sp>
          <p:nvSpPr>
            <p:cNvPr id="19471" name="Text Box 21"/>
            <p:cNvSpPr txBox="1">
              <a:spLocks noChangeArrowheads="1"/>
            </p:cNvSpPr>
            <p:nvPr/>
          </p:nvSpPr>
          <p:spPr bwMode="auto">
            <a:xfrm>
              <a:off x="3447" y="985"/>
              <a:ext cx="20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If mistake: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k+1</a:t>
              </a:r>
              <a:r>
                <a:rPr lang="en-US" smtClean="0">
                  <a:solidFill>
                    <a:srgbClr val="000000"/>
                  </a:solidFill>
                </a:rPr>
                <a:t> =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</a:t>
              </a:r>
              <a:r>
                <a:rPr lang="en-US" i="1" smtClean="0">
                  <a:solidFill>
                    <a:srgbClr val="000000"/>
                  </a:solidFill>
                </a:rPr>
                <a:t>  + 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i="1" baseline="-25000" smtClean="0">
                  <a:solidFill>
                    <a:srgbClr val="000000"/>
                  </a:solidFill>
                </a:rPr>
                <a:t>b  </a:t>
              </a:r>
              <a:r>
                <a:rPr lang="en-US" smtClean="0">
                  <a:solidFill>
                    <a:srgbClr val="000000"/>
                  </a:solidFill>
                </a:rPr>
                <a:t>-</a:t>
              </a:r>
              <a:r>
                <a:rPr lang="en-US" i="1" baseline="-25000" smtClean="0">
                  <a:solidFill>
                    <a:srgbClr val="000000"/>
                  </a:solidFill>
                </a:rPr>
                <a:t>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i="1" baseline="-25000" smtClean="0">
                  <a:solidFill>
                    <a:srgbClr val="000000"/>
                  </a:solidFill>
                </a:rPr>
                <a:t>b*</a:t>
              </a:r>
              <a:r>
                <a:rPr lang="en-US" i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9472" name="Text Box 22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947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47896" r="16801" b="29086"/>
          <a:stretch>
            <a:fillRect/>
          </a:stretch>
        </p:blipFill>
        <p:spPr bwMode="auto">
          <a:xfrm>
            <a:off x="457200" y="3251200"/>
            <a:ext cx="80010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5-02-10 at 2.28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69417"/>
            <a:ext cx="5935133" cy="11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/>
      <p:bldP spid="225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4"/>
          <p:cNvSpPr>
            <a:spLocks noChangeArrowheads="1"/>
          </p:cNvSpPr>
          <p:nvPr/>
        </p:nvSpPr>
        <p:spPr bwMode="auto">
          <a:xfrm>
            <a:off x="1958975" y="1393825"/>
            <a:ext cx="2962275" cy="3438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83" name="Line 25"/>
          <p:cNvSpPr>
            <a:spLocks noChangeShapeType="1"/>
          </p:cNvSpPr>
          <p:nvPr/>
        </p:nvSpPr>
        <p:spPr bwMode="auto">
          <a:xfrm rot="-5400000">
            <a:off x="3438525" y="523876"/>
            <a:ext cx="3175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84" name="Line 26"/>
          <p:cNvSpPr>
            <a:spLocks noChangeShapeType="1"/>
          </p:cNvSpPr>
          <p:nvPr/>
        </p:nvSpPr>
        <p:spPr bwMode="auto">
          <a:xfrm>
            <a:off x="3440113" y="103188"/>
            <a:ext cx="3175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0485" name="Group 62"/>
          <p:cNvGrpSpPr>
            <a:grpSpLocks/>
          </p:cNvGrpSpPr>
          <p:nvPr/>
        </p:nvGrpSpPr>
        <p:grpSpPr bwMode="auto">
          <a:xfrm>
            <a:off x="1712913" y="963613"/>
            <a:ext cx="3454400" cy="4013200"/>
            <a:chOff x="1079" y="607"/>
            <a:chExt cx="2176" cy="2528"/>
          </a:xfrm>
        </p:grpSpPr>
        <p:sp>
          <p:nvSpPr>
            <p:cNvPr id="20502" name="Line 27"/>
            <p:cNvSpPr>
              <a:spLocks noChangeShapeType="1"/>
            </p:cNvSpPr>
            <p:nvPr/>
          </p:nvSpPr>
          <p:spPr bwMode="auto">
            <a:xfrm flipV="1">
              <a:off x="2167" y="787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503" name="Text Box 28"/>
            <p:cNvSpPr txBox="1">
              <a:spLocks noChangeArrowheads="1"/>
            </p:cNvSpPr>
            <p:nvPr/>
          </p:nvSpPr>
          <p:spPr bwMode="auto">
            <a:xfrm>
              <a:off x="2944" y="60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20504" name="Line 29"/>
            <p:cNvSpPr>
              <a:spLocks noChangeShapeType="1"/>
            </p:cNvSpPr>
            <p:nvPr/>
          </p:nvSpPr>
          <p:spPr bwMode="auto">
            <a:xfrm flipH="1">
              <a:off x="1079" y="1961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505" name="Text Box 30"/>
            <p:cNvSpPr txBox="1">
              <a:spLocks noChangeArrowheads="1"/>
            </p:cNvSpPr>
            <p:nvPr/>
          </p:nvSpPr>
          <p:spPr bwMode="auto">
            <a:xfrm>
              <a:off x="1157" y="2900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</p:grp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366871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87" name="Text Box 32"/>
          <p:cNvSpPr txBox="1">
            <a:spLocks noChangeArrowheads="1"/>
          </p:cNvSpPr>
          <p:nvPr/>
        </p:nvSpPr>
        <p:spPr bwMode="auto">
          <a:xfrm>
            <a:off x="2982913" y="4022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88" name="Text Box 33"/>
          <p:cNvSpPr txBox="1">
            <a:spLocks noChangeArrowheads="1"/>
          </p:cNvSpPr>
          <p:nvPr/>
        </p:nvSpPr>
        <p:spPr bwMode="auto">
          <a:xfrm>
            <a:off x="229711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89" name="Text Box 34"/>
          <p:cNvSpPr txBox="1">
            <a:spLocks noChangeArrowheads="1"/>
          </p:cNvSpPr>
          <p:nvPr/>
        </p:nvSpPr>
        <p:spPr bwMode="auto">
          <a:xfrm>
            <a:off x="2876550" y="2593975"/>
            <a:ext cx="21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90" name="Text Box 35"/>
          <p:cNvSpPr txBox="1">
            <a:spLocks noChangeArrowheads="1"/>
          </p:cNvSpPr>
          <p:nvPr/>
        </p:nvSpPr>
        <p:spPr bwMode="auto">
          <a:xfrm>
            <a:off x="320516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91" name="Line 36"/>
          <p:cNvSpPr>
            <a:spLocks noChangeShapeType="1"/>
          </p:cNvSpPr>
          <p:nvPr/>
        </p:nvSpPr>
        <p:spPr bwMode="auto">
          <a:xfrm flipH="1" flipV="1">
            <a:off x="2830513" y="3760788"/>
            <a:ext cx="228600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2" name="Line 37"/>
          <p:cNvSpPr>
            <a:spLocks noChangeShapeType="1"/>
          </p:cNvSpPr>
          <p:nvPr/>
        </p:nvSpPr>
        <p:spPr bwMode="auto">
          <a:xfrm flipH="1" flipV="1">
            <a:off x="2525713" y="3532188"/>
            <a:ext cx="228600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3" name="Line 38"/>
          <p:cNvSpPr>
            <a:spLocks noChangeShapeType="1"/>
          </p:cNvSpPr>
          <p:nvPr/>
        </p:nvSpPr>
        <p:spPr bwMode="auto">
          <a:xfrm flipH="1" flipV="1">
            <a:off x="3211513" y="3379788"/>
            <a:ext cx="533400" cy="685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4" name="Line 39"/>
          <p:cNvSpPr>
            <a:spLocks noChangeShapeType="1"/>
          </p:cNvSpPr>
          <p:nvPr/>
        </p:nvSpPr>
        <p:spPr bwMode="auto">
          <a:xfrm flipH="1" flipV="1">
            <a:off x="2933700" y="3636963"/>
            <a:ext cx="317500" cy="40005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5" name="Line 40"/>
          <p:cNvSpPr>
            <a:spLocks noChangeShapeType="1"/>
          </p:cNvSpPr>
          <p:nvPr/>
        </p:nvSpPr>
        <p:spPr bwMode="auto">
          <a:xfrm flipH="1" flipV="1">
            <a:off x="3059113" y="2801938"/>
            <a:ext cx="304800" cy="379412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6" name="Rectangle 41"/>
          <p:cNvSpPr>
            <a:spLocks noChangeArrowheads="1"/>
          </p:cNvSpPr>
          <p:nvPr/>
        </p:nvSpPr>
        <p:spPr bwMode="auto">
          <a:xfrm>
            <a:off x="2970213" y="3044825"/>
            <a:ext cx="234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9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γ</a:t>
            </a:r>
            <a:endParaRPr lang="en-US" sz="90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497" name="AutoShape 42"/>
          <p:cNvSpPr>
            <a:spLocks/>
          </p:cNvSpPr>
          <p:nvPr/>
        </p:nvSpPr>
        <p:spPr bwMode="auto">
          <a:xfrm rot="2370721">
            <a:off x="3128963" y="3119438"/>
            <a:ext cx="122237" cy="184150"/>
          </a:xfrm>
          <a:prstGeom prst="leftBrace">
            <a:avLst>
              <a:gd name="adj1" fmla="val 125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98" name="Text Box 65"/>
          <p:cNvSpPr txBox="1">
            <a:spLocks noChangeArrowheads="1"/>
          </p:cNvSpPr>
          <p:nvPr/>
        </p:nvSpPr>
        <p:spPr bwMode="auto">
          <a:xfrm rot="3950925">
            <a:off x="5393531" y="335041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0499" name="Text Box 67"/>
          <p:cNvSpPr txBox="1">
            <a:spLocks noChangeArrowheads="1"/>
          </p:cNvSpPr>
          <p:nvPr/>
        </p:nvSpPr>
        <p:spPr bwMode="auto">
          <a:xfrm rot="3950925">
            <a:off x="908844" y="225186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0500" name="Oval 68"/>
          <p:cNvSpPr>
            <a:spLocks noChangeArrowheads="1"/>
          </p:cNvSpPr>
          <p:nvPr/>
        </p:nvSpPr>
        <p:spPr bwMode="auto">
          <a:xfrm>
            <a:off x="2879725" y="2589213"/>
            <a:ext cx="252413" cy="274637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01" name="Text Box 70"/>
          <p:cNvSpPr txBox="1">
            <a:spLocks noChangeArrowheads="1"/>
          </p:cNvSpPr>
          <p:nvPr/>
        </p:nvSpPr>
        <p:spPr bwMode="auto">
          <a:xfrm>
            <a:off x="6530975" y="1241425"/>
            <a:ext cx="21669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Ranking some x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s with the target vector </a:t>
            </a:r>
            <a:r>
              <a:rPr lang="en-US" b="1" smtClean="0">
                <a:solidFill>
                  <a:srgbClr val="000000"/>
                </a:solidFill>
              </a:rPr>
              <a:t>u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958975" y="1393825"/>
            <a:ext cx="2962275" cy="3438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rot="-5400000">
            <a:off x="3438525" y="523876"/>
            <a:ext cx="3175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440113" y="103188"/>
            <a:ext cx="3175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712913" y="963613"/>
            <a:ext cx="3454400" cy="4013200"/>
            <a:chOff x="1079" y="607"/>
            <a:chExt cx="2176" cy="2528"/>
          </a:xfrm>
        </p:grpSpPr>
        <p:sp>
          <p:nvSpPr>
            <p:cNvPr id="21530" name="Line 6"/>
            <p:cNvSpPr>
              <a:spLocks noChangeShapeType="1"/>
            </p:cNvSpPr>
            <p:nvPr/>
          </p:nvSpPr>
          <p:spPr bwMode="auto">
            <a:xfrm flipV="1">
              <a:off x="2167" y="787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31" name="Text Box 7"/>
            <p:cNvSpPr txBox="1">
              <a:spLocks noChangeArrowheads="1"/>
            </p:cNvSpPr>
            <p:nvPr/>
          </p:nvSpPr>
          <p:spPr bwMode="auto">
            <a:xfrm>
              <a:off x="2944" y="60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21532" name="Line 8"/>
            <p:cNvSpPr>
              <a:spLocks noChangeShapeType="1"/>
            </p:cNvSpPr>
            <p:nvPr/>
          </p:nvSpPr>
          <p:spPr bwMode="auto">
            <a:xfrm flipH="1">
              <a:off x="1079" y="1961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533" name="Text Box 9"/>
            <p:cNvSpPr txBox="1">
              <a:spLocks noChangeArrowheads="1"/>
            </p:cNvSpPr>
            <p:nvPr/>
          </p:nvSpPr>
          <p:spPr bwMode="auto">
            <a:xfrm>
              <a:off x="1157" y="2900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</p:grp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366871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2982913" y="4022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229711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2876550" y="2593975"/>
            <a:ext cx="21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320516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1515" name="Line 15"/>
          <p:cNvSpPr>
            <a:spLocks noChangeShapeType="1"/>
          </p:cNvSpPr>
          <p:nvPr/>
        </p:nvSpPr>
        <p:spPr bwMode="auto">
          <a:xfrm flipH="1" flipV="1">
            <a:off x="2830513" y="3760788"/>
            <a:ext cx="228600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 flipH="1" flipV="1">
            <a:off x="2525713" y="3532188"/>
            <a:ext cx="228600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7" name="Line 17"/>
          <p:cNvSpPr>
            <a:spLocks noChangeShapeType="1"/>
          </p:cNvSpPr>
          <p:nvPr/>
        </p:nvSpPr>
        <p:spPr bwMode="auto">
          <a:xfrm flipH="1" flipV="1">
            <a:off x="3211513" y="3379788"/>
            <a:ext cx="533400" cy="685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8" name="Line 18"/>
          <p:cNvSpPr>
            <a:spLocks noChangeShapeType="1"/>
          </p:cNvSpPr>
          <p:nvPr/>
        </p:nvSpPr>
        <p:spPr bwMode="auto">
          <a:xfrm flipH="1" flipV="1">
            <a:off x="2933700" y="3636963"/>
            <a:ext cx="317500" cy="40005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 flipH="1" flipV="1">
            <a:off x="3059113" y="2801938"/>
            <a:ext cx="304800" cy="379412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2970213" y="3044825"/>
            <a:ext cx="234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9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γ</a:t>
            </a:r>
            <a:endParaRPr lang="en-US" sz="90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21" name="AutoShape 21"/>
          <p:cNvSpPr>
            <a:spLocks/>
          </p:cNvSpPr>
          <p:nvPr/>
        </p:nvSpPr>
        <p:spPr bwMode="auto">
          <a:xfrm rot="2370721">
            <a:off x="3128963" y="3119438"/>
            <a:ext cx="122237" cy="184150"/>
          </a:xfrm>
          <a:prstGeom prst="leftBrace">
            <a:avLst>
              <a:gd name="adj1" fmla="val 125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rot="3950925" flipV="1">
            <a:off x="3649663" y="2503487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3" name="Text Box 23"/>
          <p:cNvSpPr txBox="1">
            <a:spLocks noChangeArrowheads="1"/>
          </p:cNvSpPr>
          <p:nvPr/>
        </p:nvSpPr>
        <p:spPr bwMode="auto">
          <a:xfrm rot="3950925">
            <a:off x="5393531" y="335041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1524" name="Line 24"/>
          <p:cNvSpPr>
            <a:spLocks noChangeShapeType="1"/>
          </p:cNvSpPr>
          <p:nvPr/>
        </p:nvSpPr>
        <p:spPr bwMode="auto">
          <a:xfrm rot="3950925" flipH="1">
            <a:off x="1241426" y="1689100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 rot="3950925">
            <a:off x="908844" y="225186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1526" name="Oval 26"/>
          <p:cNvSpPr>
            <a:spLocks noChangeArrowheads="1"/>
          </p:cNvSpPr>
          <p:nvPr/>
        </p:nvSpPr>
        <p:spPr bwMode="auto">
          <a:xfrm>
            <a:off x="2879725" y="2589213"/>
            <a:ext cx="252413" cy="274637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7" name="Text Box 27"/>
          <p:cNvSpPr txBox="1">
            <a:spLocks noChangeArrowheads="1"/>
          </p:cNvSpPr>
          <p:nvPr/>
        </p:nvSpPr>
        <p:spPr bwMode="auto">
          <a:xfrm>
            <a:off x="4565650" y="3165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1528" name="Oval 28"/>
          <p:cNvSpPr>
            <a:spLocks noChangeArrowheads="1"/>
          </p:cNvSpPr>
          <p:nvPr/>
        </p:nvSpPr>
        <p:spPr bwMode="auto">
          <a:xfrm>
            <a:off x="4565650" y="342106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6530975" y="1241425"/>
            <a:ext cx="21669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Ranking some x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s with some guess vector </a:t>
            </a:r>
            <a:r>
              <a:rPr lang="en-US" b="1" smtClean="0">
                <a:solidFill>
                  <a:srgbClr val="000000"/>
                </a:solidFill>
              </a:rPr>
              <a:t>v – </a:t>
            </a:r>
            <a:r>
              <a:rPr lang="en-US" smtClean="0">
                <a:solidFill>
                  <a:srgbClr val="000000"/>
                </a:solidFill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9791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958975" y="1393825"/>
            <a:ext cx="2962275" cy="3438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rot="-5400000">
            <a:off x="3438525" y="523876"/>
            <a:ext cx="3175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440113" y="103188"/>
            <a:ext cx="3175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1712913" y="963613"/>
            <a:ext cx="3454400" cy="4013200"/>
            <a:chOff x="1079" y="607"/>
            <a:chExt cx="2176" cy="2528"/>
          </a:xfrm>
        </p:grpSpPr>
        <p:sp>
          <p:nvSpPr>
            <p:cNvPr id="22553" name="Line 6"/>
            <p:cNvSpPr>
              <a:spLocks noChangeShapeType="1"/>
            </p:cNvSpPr>
            <p:nvPr/>
          </p:nvSpPr>
          <p:spPr bwMode="auto">
            <a:xfrm flipV="1">
              <a:off x="2167" y="787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54" name="Text Box 7"/>
            <p:cNvSpPr txBox="1">
              <a:spLocks noChangeArrowheads="1"/>
            </p:cNvSpPr>
            <p:nvPr/>
          </p:nvSpPr>
          <p:spPr bwMode="auto">
            <a:xfrm>
              <a:off x="2944" y="60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22555" name="Line 8"/>
            <p:cNvSpPr>
              <a:spLocks noChangeShapeType="1"/>
            </p:cNvSpPr>
            <p:nvPr/>
          </p:nvSpPr>
          <p:spPr bwMode="auto">
            <a:xfrm flipH="1">
              <a:off x="1079" y="1961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56" name="Text Box 9"/>
            <p:cNvSpPr txBox="1">
              <a:spLocks noChangeArrowheads="1"/>
            </p:cNvSpPr>
            <p:nvPr/>
          </p:nvSpPr>
          <p:spPr bwMode="auto">
            <a:xfrm>
              <a:off x="1157" y="2900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</p:grp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366871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2982913" y="4022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229711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2876550" y="2593975"/>
            <a:ext cx="21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320516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39" name="Line 22"/>
          <p:cNvSpPr>
            <a:spLocks noChangeShapeType="1"/>
          </p:cNvSpPr>
          <p:nvPr/>
        </p:nvSpPr>
        <p:spPr bwMode="auto">
          <a:xfrm rot="3950925" flipV="1">
            <a:off x="3649663" y="2503487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0" name="Text Box 23"/>
          <p:cNvSpPr txBox="1">
            <a:spLocks noChangeArrowheads="1"/>
          </p:cNvSpPr>
          <p:nvPr/>
        </p:nvSpPr>
        <p:spPr bwMode="auto">
          <a:xfrm rot="3950925">
            <a:off x="5393531" y="335041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2541" name="Line 24"/>
          <p:cNvSpPr>
            <a:spLocks noChangeShapeType="1"/>
          </p:cNvSpPr>
          <p:nvPr/>
        </p:nvSpPr>
        <p:spPr bwMode="auto">
          <a:xfrm rot="3950925" flipH="1">
            <a:off x="1241426" y="1689100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2" name="Text Box 25"/>
          <p:cNvSpPr txBox="1">
            <a:spLocks noChangeArrowheads="1"/>
          </p:cNvSpPr>
          <p:nvPr/>
        </p:nvSpPr>
        <p:spPr bwMode="auto">
          <a:xfrm rot="3950925">
            <a:off x="908844" y="225186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2543" name="Line 26"/>
          <p:cNvSpPr>
            <a:spLocks noChangeShapeType="1"/>
          </p:cNvSpPr>
          <p:nvPr/>
        </p:nvSpPr>
        <p:spPr bwMode="auto">
          <a:xfrm rot="5400000">
            <a:off x="3664744" y="3521869"/>
            <a:ext cx="719137" cy="282575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4" name="Line 27"/>
          <p:cNvSpPr>
            <a:spLocks noChangeShapeType="1"/>
          </p:cNvSpPr>
          <p:nvPr/>
        </p:nvSpPr>
        <p:spPr bwMode="auto">
          <a:xfrm rot="5400000">
            <a:off x="3051175" y="3429001"/>
            <a:ext cx="930275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5" name="Line 28"/>
          <p:cNvSpPr>
            <a:spLocks noChangeShapeType="1"/>
          </p:cNvSpPr>
          <p:nvPr/>
        </p:nvSpPr>
        <p:spPr bwMode="auto">
          <a:xfrm rot="5400000">
            <a:off x="2832100" y="3429001"/>
            <a:ext cx="954087" cy="328612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6" name="Line 29"/>
          <p:cNvSpPr>
            <a:spLocks noChangeShapeType="1"/>
          </p:cNvSpPr>
          <p:nvPr/>
        </p:nvSpPr>
        <p:spPr bwMode="auto">
          <a:xfrm rot="5400000">
            <a:off x="2968625" y="2857501"/>
            <a:ext cx="22225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7" name="Line 30"/>
          <p:cNvSpPr>
            <a:spLocks noChangeShapeType="1"/>
          </p:cNvSpPr>
          <p:nvPr/>
        </p:nvSpPr>
        <p:spPr bwMode="auto">
          <a:xfrm rot="5400000">
            <a:off x="2281238" y="3014663"/>
            <a:ext cx="528637" cy="192087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8" name="Oval 31"/>
          <p:cNvSpPr>
            <a:spLocks noChangeArrowheads="1"/>
          </p:cNvSpPr>
          <p:nvPr/>
        </p:nvSpPr>
        <p:spPr bwMode="auto">
          <a:xfrm>
            <a:off x="2879725" y="2589213"/>
            <a:ext cx="252413" cy="274637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9" name="Oval 32"/>
          <p:cNvSpPr>
            <a:spLocks noChangeArrowheads="1"/>
          </p:cNvSpPr>
          <p:nvPr/>
        </p:nvSpPr>
        <p:spPr bwMode="auto">
          <a:xfrm>
            <a:off x="3684588" y="3989388"/>
            <a:ext cx="252412" cy="274637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50" name="Text Box 33"/>
          <p:cNvSpPr txBox="1">
            <a:spLocks noChangeArrowheads="1"/>
          </p:cNvSpPr>
          <p:nvPr/>
        </p:nvSpPr>
        <p:spPr bwMode="auto">
          <a:xfrm>
            <a:off x="4565650" y="3165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2551" name="Oval 34"/>
          <p:cNvSpPr>
            <a:spLocks noChangeArrowheads="1"/>
          </p:cNvSpPr>
          <p:nvPr/>
        </p:nvSpPr>
        <p:spPr bwMode="auto">
          <a:xfrm>
            <a:off x="4565650" y="342106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52" name="Text Box 35"/>
          <p:cNvSpPr txBox="1">
            <a:spLocks noChangeArrowheads="1"/>
          </p:cNvSpPr>
          <p:nvPr/>
        </p:nvSpPr>
        <p:spPr bwMode="auto">
          <a:xfrm>
            <a:off x="6683375" y="1393825"/>
            <a:ext cx="21669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Ranking some x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s with some guess vector </a:t>
            </a:r>
            <a:r>
              <a:rPr lang="en-US" b="1" smtClean="0">
                <a:solidFill>
                  <a:srgbClr val="000000"/>
                </a:solidFill>
              </a:rPr>
              <a:t>v – </a:t>
            </a:r>
            <a:r>
              <a:rPr lang="en-US" smtClean="0">
                <a:solidFill>
                  <a:srgbClr val="000000"/>
                </a:solidFill>
              </a:rPr>
              <a:t>part 2.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The purple-circled x is x</a:t>
            </a:r>
            <a:r>
              <a:rPr lang="en-US" baseline="-25000" smtClean="0">
                <a:solidFill>
                  <a:srgbClr val="000000"/>
                </a:solidFill>
              </a:rPr>
              <a:t>b* </a:t>
            </a:r>
            <a:r>
              <a:rPr lang="en-US" smtClean="0">
                <a:solidFill>
                  <a:srgbClr val="000000"/>
                </a:solidFill>
              </a:rPr>
              <a:t>- the one the learner has chosen to rank highest. The green circled x is x</a:t>
            </a:r>
            <a:r>
              <a:rPr lang="en-US" baseline="-25000" smtClean="0">
                <a:solidFill>
                  <a:srgbClr val="000000"/>
                </a:solidFill>
              </a:rPr>
              <a:t>b</a:t>
            </a:r>
            <a:r>
              <a:rPr lang="en-US" smtClean="0">
                <a:solidFill>
                  <a:srgbClr val="000000"/>
                </a:solidFill>
              </a:rPr>
              <a:t>, the right answer.</a:t>
            </a:r>
          </a:p>
        </p:txBody>
      </p:sp>
    </p:spTree>
    <p:extLst>
      <p:ext uri="{BB962C8B-B14F-4D97-AF65-F5344CB8AC3E}">
        <p14:creationId xmlns:p14="http://schemas.microsoft.com/office/powerpoint/2010/main" val="4094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1958975" y="1393825"/>
            <a:ext cx="2962275" cy="3438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rot="-5400000">
            <a:off x="3438525" y="523876"/>
            <a:ext cx="3175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440113" y="103188"/>
            <a:ext cx="3175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1712913" y="963613"/>
            <a:ext cx="3454400" cy="4013200"/>
            <a:chOff x="1079" y="607"/>
            <a:chExt cx="2176" cy="2528"/>
          </a:xfrm>
        </p:grpSpPr>
        <p:sp>
          <p:nvSpPr>
            <p:cNvPr id="23582" name="Line 6"/>
            <p:cNvSpPr>
              <a:spLocks noChangeShapeType="1"/>
            </p:cNvSpPr>
            <p:nvPr/>
          </p:nvSpPr>
          <p:spPr bwMode="auto">
            <a:xfrm flipV="1">
              <a:off x="2167" y="787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583" name="Text Box 7"/>
            <p:cNvSpPr txBox="1">
              <a:spLocks noChangeArrowheads="1"/>
            </p:cNvSpPr>
            <p:nvPr/>
          </p:nvSpPr>
          <p:spPr bwMode="auto">
            <a:xfrm>
              <a:off x="2944" y="60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23584" name="Line 8"/>
            <p:cNvSpPr>
              <a:spLocks noChangeShapeType="1"/>
            </p:cNvSpPr>
            <p:nvPr/>
          </p:nvSpPr>
          <p:spPr bwMode="auto">
            <a:xfrm flipH="1">
              <a:off x="1079" y="1961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585" name="Text Box 9"/>
            <p:cNvSpPr txBox="1">
              <a:spLocks noChangeArrowheads="1"/>
            </p:cNvSpPr>
            <p:nvPr/>
          </p:nvSpPr>
          <p:spPr bwMode="auto">
            <a:xfrm>
              <a:off x="1157" y="2900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</p:grp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366871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2982913" y="4022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229711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2876550" y="2593975"/>
            <a:ext cx="21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320516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3563" name="Line 15"/>
          <p:cNvSpPr>
            <a:spLocks noChangeShapeType="1"/>
          </p:cNvSpPr>
          <p:nvPr/>
        </p:nvSpPr>
        <p:spPr bwMode="auto">
          <a:xfrm rot="3950925" flipV="1">
            <a:off x="3649663" y="2503487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64" name="Text Box 16"/>
          <p:cNvSpPr txBox="1">
            <a:spLocks noChangeArrowheads="1"/>
          </p:cNvSpPr>
          <p:nvPr/>
        </p:nvSpPr>
        <p:spPr bwMode="auto">
          <a:xfrm rot="3950925">
            <a:off x="5393531" y="335041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3565" name="Line 17"/>
          <p:cNvSpPr>
            <a:spLocks noChangeShapeType="1"/>
          </p:cNvSpPr>
          <p:nvPr/>
        </p:nvSpPr>
        <p:spPr bwMode="auto">
          <a:xfrm rot="3950925" flipH="1">
            <a:off x="1241426" y="1689100"/>
            <a:ext cx="1727200" cy="1863725"/>
          </a:xfrm>
          <a:prstGeom prst="line">
            <a:avLst/>
          </a:prstGeom>
          <a:noFill/>
          <a:ln w="9525">
            <a:solidFill>
              <a:srgbClr val="66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66" name="Text Box 18"/>
          <p:cNvSpPr txBox="1">
            <a:spLocks noChangeArrowheads="1"/>
          </p:cNvSpPr>
          <p:nvPr/>
        </p:nvSpPr>
        <p:spPr bwMode="auto">
          <a:xfrm rot="3950925">
            <a:off x="908844" y="225186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3567" name="Line 19"/>
          <p:cNvSpPr>
            <a:spLocks noChangeShapeType="1"/>
          </p:cNvSpPr>
          <p:nvPr/>
        </p:nvSpPr>
        <p:spPr bwMode="auto">
          <a:xfrm rot="5400000">
            <a:off x="3664744" y="3521869"/>
            <a:ext cx="719137" cy="282575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68" name="Line 20"/>
          <p:cNvSpPr>
            <a:spLocks noChangeShapeType="1"/>
          </p:cNvSpPr>
          <p:nvPr/>
        </p:nvSpPr>
        <p:spPr bwMode="auto">
          <a:xfrm rot="5400000">
            <a:off x="3051175" y="3429001"/>
            <a:ext cx="930275" cy="3048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69" name="Line 21"/>
          <p:cNvSpPr>
            <a:spLocks noChangeShapeType="1"/>
          </p:cNvSpPr>
          <p:nvPr/>
        </p:nvSpPr>
        <p:spPr bwMode="auto">
          <a:xfrm rot="5400000">
            <a:off x="2832100" y="3429001"/>
            <a:ext cx="954087" cy="328612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0" name="Line 22"/>
          <p:cNvSpPr>
            <a:spLocks noChangeShapeType="1"/>
          </p:cNvSpPr>
          <p:nvPr/>
        </p:nvSpPr>
        <p:spPr bwMode="auto">
          <a:xfrm rot="5400000">
            <a:off x="2968625" y="2857501"/>
            <a:ext cx="22225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1" name="Line 23"/>
          <p:cNvSpPr>
            <a:spLocks noChangeShapeType="1"/>
          </p:cNvSpPr>
          <p:nvPr/>
        </p:nvSpPr>
        <p:spPr bwMode="auto">
          <a:xfrm rot="5400000">
            <a:off x="2281238" y="3014663"/>
            <a:ext cx="528637" cy="192087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2" name="Oval 24"/>
          <p:cNvSpPr>
            <a:spLocks noChangeArrowheads="1"/>
          </p:cNvSpPr>
          <p:nvPr/>
        </p:nvSpPr>
        <p:spPr bwMode="auto">
          <a:xfrm>
            <a:off x="2879725" y="2589213"/>
            <a:ext cx="252413" cy="274637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3" name="Oval 25"/>
          <p:cNvSpPr>
            <a:spLocks noChangeArrowheads="1"/>
          </p:cNvSpPr>
          <p:nvPr/>
        </p:nvSpPr>
        <p:spPr bwMode="auto">
          <a:xfrm>
            <a:off x="3684588" y="3989388"/>
            <a:ext cx="252412" cy="274637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4" name="Text Box 26"/>
          <p:cNvSpPr txBox="1">
            <a:spLocks noChangeArrowheads="1"/>
          </p:cNvSpPr>
          <p:nvPr/>
        </p:nvSpPr>
        <p:spPr bwMode="auto">
          <a:xfrm>
            <a:off x="4565650" y="3165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3575" name="Oval 27"/>
          <p:cNvSpPr>
            <a:spLocks noChangeArrowheads="1"/>
          </p:cNvSpPr>
          <p:nvPr/>
        </p:nvSpPr>
        <p:spPr bwMode="auto">
          <a:xfrm>
            <a:off x="4565650" y="342106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6" name="Line 28"/>
          <p:cNvSpPr>
            <a:spLocks noChangeShapeType="1"/>
          </p:cNvSpPr>
          <p:nvPr/>
        </p:nvSpPr>
        <p:spPr bwMode="auto">
          <a:xfrm flipH="1" flipV="1">
            <a:off x="3132138" y="2846388"/>
            <a:ext cx="307975" cy="266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77" name="Line 29"/>
          <p:cNvSpPr>
            <a:spLocks noChangeShapeType="1"/>
          </p:cNvSpPr>
          <p:nvPr/>
        </p:nvSpPr>
        <p:spPr bwMode="auto">
          <a:xfrm>
            <a:off x="3473450" y="3165475"/>
            <a:ext cx="277813" cy="855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 flipV="1">
            <a:off x="4306888" y="3173413"/>
            <a:ext cx="307975" cy="266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4040188" y="2360613"/>
            <a:ext cx="277812" cy="855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53" name="Oval 33"/>
          <p:cNvSpPr>
            <a:spLocks noChangeArrowheads="1"/>
          </p:cNvSpPr>
          <p:nvPr/>
        </p:nvSpPr>
        <p:spPr bwMode="auto">
          <a:xfrm>
            <a:off x="3967163" y="223361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81" name="Text Box 34"/>
          <p:cNvSpPr txBox="1">
            <a:spLocks noChangeArrowheads="1"/>
          </p:cNvSpPr>
          <p:nvPr/>
        </p:nvSpPr>
        <p:spPr bwMode="auto">
          <a:xfrm>
            <a:off x="6683375" y="1393825"/>
            <a:ext cx="216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Correcting </a:t>
            </a:r>
            <a:r>
              <a:rPr lang="en-US" b="1" smtClean="0">
                <a:solidFill>
                  <a:srgbClr val="000000"/>
                </a:solidFill>
              </a:rPr>
              <a:t>v </a:t>
            </a:r>
            <a:r>
              <a:rPr lang="en-US" smtClean="0">
                <a:solidFill>
                  <a:srgbClr val="000000"/>
                </a:solidFill>
              </a:rPr>
              <a:t>by adding x</a:t>
            </a:r>
            <a:r>
              <a:rPr lang="en-US" baseline="-25000" smtClean="0">
                <a:solidFill>
                  <a:srgbClr val="000000"/>
                </a:solidFill>
              </a:rPr>
              <a:t>b</a:t>
            </a:r>
            <a:r>
              <a:rPr lang="en-US" smtClean="0">
                <a:solidFill>
                  <a:srgbClr val="000000"/>
                </a:solidFill>
              </a:rPr>
              <a:t> – x</a:t>
            </a:r>
            <a:r>
              <a:rPr lang="en-US" baseline="-25000" smtClean="0">
                <a:solidFill>
                  <a:srgbClr val="000000"/>
                </a:solidFill>
              </a:rPr>
              <a:t>b*</a:t>
            </a:r>
          </a:p>
        </p:txBody>
      </p:sp>
    </p:spTree>
    <p:extLst>
      <p:ext uri="{BB962C8B-B14F-4D97-AF65-F5344CB8AC3E}">
        <p14:creationId xmlns:p14="http://schemas.microsoft.com/office/powerpoint/2010/main" val="94481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07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0" grpId="0" animBg="1"/>
      <p:bldP spid="30751" grpId="0" animBg="1"/>
      <p:bldP spid="30753" grpId="0" animBg="1"/>
      <p:bldP spid="307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Recap: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1958975" y="1393825"/>
            <a:ext cx="2962275" cy="3438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rot="-5400000">
            <a:off x="3438525" y="523876"/>
            <a:ext cx="3175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440113" y="103188"/>
            <a:ext cx="3175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1712913" y="963613"/>
            <a:ext cx="3454400" cy="4013200"/>
            <a:chOff x="1079" y="607"/>
            <a:chExt cx="2176" cy="2528"/>
          </a:xfrm>
        </p:grpSpPr>
        <p:sp>
          <p:nvSpPr>
            <p:cNvPr id="24602" name="Line 6"/>
            <p:cNvSpPr>
              <a:spLocks noChangeShapeType="1"/>
            </p:cNvSpPr>
            <p:nvPr/>
          </p:nvSpPr>
          <p:spPr bwMode="auto">
            <a:xfrm flipV="1">
              <a:off x="2167" y="787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03" name="Text Box 7"/>
            <p:cNvSpPr txBox="1">
              <a:spLocks noChangeArrowheads="1"/>
            </p:cNvSpPr>
            <p:nvPr/>
          </p:nvSpPr>
          <p:spPr bwMode="auto">
            <a:xfrm>
              <a:off x="2944" y="607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24604" name="Line 8"/>
            <p:cNvSpPr>
              <a:spLocks noChangeShapeType="1"/>
            </p:cNvSpPr>
            <p:nvPr/>
          </p:nvSpPr>
          <p:spPr bwMode="auto">
            <a:xfrm flipH="1">
              <a:off x="1079" y="1961"/>
              <a:ext cx="1088" cy="1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05" name="Text Box 9"/>
            <p:cNvSpPr txBox="1">
              <a:spLocks noChangeArrowheads="1"/>
            </p:cNvSpPr>
            <p:nvPr/>
          </p:nvSpPr>
          <p:spPr bwMode="auto">
            <a:xfrm>
              <a:off x="1157" y="2900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366871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2982913" y="4022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229711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876550" y="2593975"/>
            <a:ext cx="21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205163" y="3989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4587" name="Text Box 16"/>
          <p:cNvSpPr txBox="1">
            <a:spLocks noChangeArrowheads="1"/>
          </p:cNvSpPr>
          <p:nvPr/>
        </p:nvSpPr>
        <p:spPr bwMode="auto">
          <a:xfrm rot="3950925">
            <a:off x="5393531" y="335041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grpSp>
        <p:nvGrpSpPr>
          <p:cNvPr id="24588" name="Group 33"/>
          <p:cNvGrpSpPr>
            <a:grpSpLocks/>
          </p:cNvGrpSpPr>
          <p:nvPr/>
        </p:nvGrpSpPr>
        <p:grpSpPr bwMode="auto">
          <a:xfrm rot="-4363246">
            <a:off x="1173163" y="1990725"/>
            <a:ext cx="4271962" cy="2541588"/>
            <a:chOff x="739" y="1107"/>
            <a:chExt cx="2691" cy="1601"/>
          </a:xfrm>
        </p:grpSpPr>
        <p:sp>
          <p:nvSpPr>
            <p:cNvPr id="24600" name="Line 15"/>
            <p:cNvSpPr>
              <a:spLocks noChangeShapeType="1"/>
            </p:cNvSpPr>
            <p:nvPr/>
          </p:nvSpPr>
          <p:spPr bwMode="auto">
            <a:xfrm rot="3950925" flipV="1">
              <a:off x="2299" y="1577"/>
              <a:ext cx="1088" cy="1174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01" name="Line 17"/>
            <p:cNvSpPr>
              <a:spLocks noChangeShapeType="1"/>
            </p:cNvSpPr>
            <p:nvPr/>
          </p:nvSpPr>
          <p:spPr bwMode="auto">
            <a:xfrm rot="3950925" flipH="1">
              <a:off x="782" y="1064"/>
              <a:ext cx="1088" cy="1174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589" name="Text Box 18"/>
          <p:cNvSpPr txBox="1">
            <a:spLocks noChangeArrowheads="1"/>
          </p:cNvSpPr>
          <p:nvPr/>
        </p:nvSpPr>
        <p:spPr bwMode="auto">
          <a:xfrm rot="3950925">
            <a:off x="908844" y="2251869"/>
            <a:ext cx="366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4590" name="Line 22"/>
          <p:cNvSpPr>
            <a:spLocks noChangeShapeType="1"/>
          </p:cNvSpPr>
          <p:nvPr/>
        </p:nvSpPr>
        <p:spPr bwMode="auto">
          <a:xfrm rot="5400000">
            <a:off x="2968625" y="2857501"/>
            <a:ext cx="22225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1" name="Oval 24"/>
          <p:cNvSpPr>
            <a:spLocks noChangeArrowheads="1"/>
          </p:cNvSpPr>
          <p:nvPr/>
        </p:nvSpPr>
        <p:spPr bwMode="auto">
          <a:xfrm>
            <a:off x="2879725" y="2589213"/>
            <a:ext cx="252413" cy="274637"/>
          </a:xfrm>
          <a:prstGeom prst="ellips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2" name="Oval 25"/>
          <p:cNvSpPr>
            <a:spLocks noChangeArrowheads="1"/>
          </p:cNvSpPr>
          <p:nvPr/>
        </p:nvSpPr>
        <p:spPr bwMode="auto">
          <a:xfrm>
            <a:off x="3684588" y="3989388"/>
            <a:ext cx="252412" cy="274637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3" name="Text Box 26"/>
          <p:cNvSpPr txBox="1">
            <a:spLocks noChangeArrowheads="1"/>
          </p:cNvSpPr>
          <p:nvPr/>
        </p:nvSpPr>
        <p:spPr bwMode="auto">
          <a:xfrm>
            <a:off x="4527550" y="316547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baseline="-25000" smtClean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24594" name="Oval 27"/>
          <p:cNvSpPr>
            <a:spLocks noChangeArrowheads="1"/>
          </p:cNvSpPr>
          <p:nvPr/>
        </p:nvSpPr>
        <p:spPr bwMode="auto">
          <a:xfrm>
            <a:off x="4565650" y="342106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5" name="Line 30"/>
          <p:cNvSpPr>
            <a:spLocks noChangeShapeType="1"/>
          </p:cNvSpPr>
          <p:nvPr/>
        </p:nvSpPr>
        <p:spPr bwMode="auto">
          <a:xfrm flipH="1" flipV="1">
            <a:off x="4306888" y="3173413"/>
            <a:ext cx="307975" cy="266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6" name="Line 31"/>
          <p:cNvSpPr>
            <a:spLocks noChangeShapeType="1"/>
          </p:cNvSpPr>
          <p:nvPr/>
        </p:nvSpPr>
        <p:spPr bwMode="auto">
          <a:xfrm>
            <a:off x="4040188" y="2360613"/>
            <a:ext cx="277812" cy="855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7" name="Oval 32"/>
          <p:cNvSpPr>
            <a:spLocks noChangeArrowheads="1"/>
          </p:cNvSpPr>
          <p:nvPr/>
        </p:nvSpPr>
        <p:spPr bwMode="auto">
          <a:xfrm>
            <a:off x="3967163" y="2233613"/>
            <a:ext cx="107950" cy="111125"/>
          </a:xfrm>
          <a:prstGeom prst="ellipse">
            <a:avLst/>
          </a:prstGeom>
          <a:solidFill>
            <a:srgbClr val="6600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8" name="Text Box 34"/>
          <p:cNvSpPr txBox="1">
            <a:spLocks noChangeArrowheads="1"/>
          </p:cNvSpPr>
          <p:nvPr/>
        </p:nvSpPr>
        <p:spPr bwMode="auto">
          <a:xfrm>
            <a:off x="3602038" y="1773238"/>
            <a:ext cx="585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baseline="-25000" smtClean="0">
                <a:solidFill>
                  <a:srgbClr val="000000"/>
                </a:solidFill>
              </a:rPr>
              <a:t>k+1</a:t>
            </a:r>
          </a:p>
        </p:txBody>
      </p:sp>
      <p:sp>
        <p:nvSpPr>
          <p:cNvPr id="24599" name="Text Box 35"/>
          <p:cNvSpPr txBox="1">
            <a:spLocks noChangeArrowheads="1"/>
          </p:cNvSpPr>
          <p:nvPr/>
        </p:nvSpPr>
        <p:spPr bwMode="auto">
          <a:xfrm>
            <a:off x="6280150" y="1447800"/>
            <a:ext cx="21669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Correcting </a:t>
            </a:r>
            <a:r>
              <a:rPr lang="en-US" b="1" smtClean="0">
                <a:solidFill>
                  <a:srgbClr val="000000"/>
                </a:solidFill>
              </a:rPr>
              <a:t>v </a:t>
            </a:r>
            <a:r>
              <a:rPr lang="en-US" smtClean="0">
                <a:solidFill>
                  <a:srgbClr val="000000"/>
                </a:solidFill>
              </a:rPr>
              <a:t>by adding x</a:t>
            </a:r>
            <a:r>
              <a:rPr lang="en-US" baseline="-25000" smtClean="0">
                <a:solidFill>
                  <a:srgbClr val="000000"/>
                </a:solidFill>
              </a:rPr>
              <a:t>b</a:t>
            </a:r>
            <a:r>
              <a:rPr lang="en-US" smtClean="0">
                <a:solidFill>
                  <a:srgbClr val="000000"/>
                </a:solidFill>
              </a:rPr>
              <a:t> – x</a:t>
            </a:r>
            <a:r>
              <a:rPr lang="en-US" baseline="-25000" smtClean="0">
                <a:solidFill>
                  <a:srgbClr val="000000"/>
                </a:solidFill>
              </a:rPr>
              <a:t>b*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(part 2)</a:t>
            </a:r>
          </a:p>
        </p:txBody>
      </p:sp>
    </p:spTree>
    <p:extLst>
      <p:ext uri="{BB962C8B-B14F-4D97-AF65-F5344CB8AC3E}">
        <p14:creationId xmlns:p14="http://schemas.microsoft.com/office/powerpoint/2010/main" val="17979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5603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-u</a:t>
            </a:r>
          </a:p>
        </p:txBody>
      </p:sp>
      <p:sp>
        <p:nvSpPr>
          <p:cNvPr id="25612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l-GR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25614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15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1" i="1" smtClean="0">
                <a:solidFill>
                  <a:srgbClr val="800080"/>
                </a:solidFill>
              </a:rPr>
              <a:t>v</a:t>
            </a:r>
            <a:r>
              <a:rPr lang="en-US" sz="700" b="1" i="1" baseline="-25000" smtClean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25616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1" smtClean="0">
                <a:solidFill>
                  <a:srgbClr val="006600"/>
                </a:solidFill>
              </a:rPr>
              <a:t>+</a:t>
            </a:r>
            <a:r>
              <a:rPr lang="en-US" sz="700" b="1" i="1" smtClean="0">
                <a:solidFill>
                  <a:srgbClr val="006600"/>
                </a:solidFill>
              </a:rPr>
              <a:t>x</a:t>
            </a:r>
            <a:r>
              <a:rPr lang="en-US" sz="700" b="1" i="1" baseline="-25000" smtClean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25617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5618" name="Group 30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25626" name="Line 31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27" name="Line 32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628" name="Text Box 33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i="1" smtClean="0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 smtClean="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25619" name="Text Box 41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(3a) </a:t>
            </a:r>
            <a:r>
              <a:rPr lang="en-US" sz="1200" smtClean="0">
                <a:solidFill>
                  <a:srgbClr val="000000"/>
                </a:solidFill>
              </a:rPr>
              <a:t>The guess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="1" baseline="-25000" smtClean="0">
                <a:solidFill>
                  <a:srgbClr val="000000"/>
                </a:solidFill>
              </a:rPr>
              <a:t>2 </a:t>
            </a:r>
            <a:r>
              <a:rPr lang="en-US" sz="1200" smtClean="0">
                <a:solidFill>
                  <a:srgbClr val="000000"/>
                </a:solidFill>
              </a:rPr>
              <a:t>after the two positive examples: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  <a:r>
              <a:rPr lang="en-US" sz="1200" smtClean="0">
                <a:solidFill>
                  <a:srgbClr val="000000"/>
                </a:solidFill>
              </a:rPr>
              <a:t>=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1</a:t>
            </a:r>
            <a:r>
              <a:rPr lang="en-US" sz="1200" smtClean="0">
                <a:solidFill>
                  <a:srgbClr val="000000"/>
                </a:solidFill>
              </a:rPr>
              <a:t>+</a:t>
            </a:r>
            <a:r>
              <a:rPr lang="en-US" sz="1200" b="1" smtClean="0">
                <a:solidFill>
                  <a:srgbClr val="000000"/>
                </a:solidFill>
              </a:rPr>
              <a:t>x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3793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35831"/>
          <a:stretch>
            <a:fillRect/>
          </a:stretch>
        </p:blipFill>
        <p:spPr bwMode="auto">
          <a:xfrm>
            <a:off x="812800" y="3746500"/>
            <a:ext cx="76088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2" name="Line 44"/>
          <p:cNvSpPr>
            <a:spLocks noChangeShapeType="1"/>
          </p:cNvSpPr>
          <p:nvPr/>
        </p:nvSpPr>
        <p:spPr bwMode="auto">
          <a:xfrm flipH="1" flipV="1">
            <a:off x="2765425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933" name="Line 45"/>
          <p:cNvSpPr>
            <a:spLocks noChangeShapeType="1"/>
          </p:cNvSpPr>
          <p:nvPr/>
        </p:nvSpPr>
        <p:spPr bwMode="auto">
          <a:xfrm flipH="1" flipV="1">
            <a:off x="2917825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934" name="AutoShape 46"/>
          <p:cNvSpPr>
            <a:spLocks/>
          </p:cNvSpPr>
          <p:nvPr/>
        </p:nvSpPr>
        <p:spPr bwMode="auto">
          <a:xfrm rot="2320195">
            <a:off x="2959100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2957513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&gt;</a:t>
            </a:r>
            <a:r>
              <a:rPr lang="el-GR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γ</a:t>
            </a:r>
          </a:p>
        </p:txBody>
      </p:sp>
      <p:pic>
        <p:nvPicPr>
          <p:cNvPr id="25625" name="Picture 48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0"/>
            <a:ext cx="324167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4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2" grpId="0" animBg="1"/>
      <p:bldP spid="37933" grpId="0" animBg="1"/>
      <p:bldP spid="37934" grpId="0" animBg="1"/>
      <p:bldP spid="379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1116013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6627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397794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116013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rot="-5400000">
            <a:off x="2030413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030413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2030413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963613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792413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963613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39813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-u</a:t>
            </a:r>
          </a:p>
        </p:txBody>
      </p:sp>
      <p:sp>
        <p:nvSpPr>
          <p:cNvPr id="26636" name="AutoShape 12"/>
          <p:cNvSpPr>
            <a:spLocks/>
          </p:cNvSpPr>
          <p:nvPr/>
        </p:nvSpPr>
        <p:spPr bwMode="auto">
          <a:xfrm rot="2320195">
            <a:off x="3175000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3413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l-GR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030413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335213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1" i="1" smtClean="0">
                <a:solidFill>
                  <a:srgbClr val="800080"/>
                </a:solidFill>
              </a:rPr>
              <a:t>v</a:t>
            </a:r>
            <a:r>
              <a:rPr lang="en-US" sz="700" b="1" i="1" baseline="-25000" smtClean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725613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1" smtClean="0">
                <a:solidFill>
                  <a:srgbClr val="006600"/>
                </a:solidFill>
              </a:rPr>
              <a:t>+</a:t>
            </a:r>
            <a:r>
              <a:rPr lang="en-US" sz="700" b="1" i="1" smtClean="0">
                <a:solidFill>
                  <a:srgbClr val="006600"/>
                </a:solidFill>
              </a:rPr>
              <a:t>x</a:t>
            </a:r>
            <a:r>
              <a:rPr lang="en-US" sz="700" b="1" i="1" baseline="-25000" smtClean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 flipV="1">
            <a:off x="1878013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1192213" y="1143000"/>
            <a:ext cx="1752600" cy="2438400"/>
            <a:chOff x="528" y="2544"/>
            <a:chExt cx="1104" cy="1536"/>
          </a:xfrm>
        </p:grpSpPr>
        <p:sp>
          <p:nvSpPr>
            <p:cNvPr id="26654" name="Line 19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5" name="Line 20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6" name="Text Box 21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i="1" smtClean="0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 smtClean="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26643" name="Text Box 22"/>
          <p:cNvSpPr txBox="1">
            <a:spLocks noChangeArrowheads="1"/>
          </p:cNvSpPr>
          <p:nvPr/>
        </p:nvSpPr>
        <p:spPr bwMode="auto">
          <a:xfrm>
            <a:off x="582613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(3a) </a:t>
            </a:r>
            <a:r>
              <a:rPr lang="en-US" sz="1200" smtClean="0">
                <a:solidFill>
                  <a:srgbClr val="000000"/>
                </a:solidFill>
              </a:rPr>
              <a:t>The guess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="1" baseline="-25000" smtClean="0">
                <a:solidFill>
                  <a:srgbClr val="000000"/>
                </a:solidFill>
              </a:rPr>
              <a:t>2 </a:t>
            </a:r>
            <a:r>
              <a:rPr lang="en-US" sz="1200" smtClean="0">
                <a:solidFill>
                  <a:srgbClr val="000000"/>
                </a:solidFill>
              </a:rPr>
              <a:t>after the two positive examples: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  <a:r>
              <a:rPr lang="en-US" sz="1200" smtClean="0">
                <a:solidFill>
                  <a:srgbClr val="000000"/>
                </a:solidFill>
              </a:rPr>
              <a:t>=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1</a:t>
            </a:r>
            <a:r>
              <a:rPr lang="en-US" sz="1200" smtClean="0">
                <a:solidFill>
                  <a:srgbClr val="000000"/>
                </a:solidFill>
              </a:rPr>
              <a:t>+</a:t>
            </a:r>
            <a:r>
              <a:rPr lang="en-US" sz="1200" b="1" smtClean="0">
                <a:solidFill>
                  <a:srgbClr val="000000"/>
                </a:solidFill>
              </a:rPr>
              <a:t>x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2664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753"/>
          <a:stretch>
            <a:fillRect/>
          </a:stretch>
        </p:blipFill>
        <p:spPr bwMode="auto">
          <a:xfrm>
            <a:off x="812800" y="3746500"/>
            <a:ext cx="76088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5" name="Line 24"/>
          <p:cNvSpPr>
            <a:spLocks noChangeShapeType="1"/>
          </p:cNvSpPr>
          <p:nvPr/>
        </p:nvSpPr>
        <p:spPr bwMode="auto">
          <a:xfrm flipH="1" flipV="1">
            <a:off x="2317750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46" name="Line 25"/>
          <p:cNvSpPr>
            <a:spLocks noChangeShapeType="1"/>
          </p:cNvSpPr>
          <p:nvPr/>
        </p:nvSpPr>
        <p:spPr bwMode="auto">
          <a:xfrm flipH="1" flipV="1">
            <a:off x="2470150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47" name="AutoShape 26"/>
          <p:cNvSpPr>
            <a:spLocks/>
          </p:cNvSpPr>
          <p:nvPr/>
        </p:nvSpPr>
        <p:spPr bwMode="auto">
          <a:xfrm rot="2320195">
            <a:off x="2511425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48" name="Text Box 27"/>
          <p:cNvSpPr txBox="1">
            <a:spLocks noChangeArrowheads="1"/>
          </p:cNvSpPr>
          <p:nvPr/>
        </p:nvSpPr>
        <p:spPr bwMode="auto">
          <a:xfrm>
            <a:off x="2509838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&gt;</a:t>
            </a:r>
            <a:r>
              <a:rPr lang="el-GR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γ</a:t>
            </a:r>
          </a:p>
        </p:txBody>
      </p:sp>
      <p:pic>
        <p:nvPicPr>
          <p:cNvPr id="3996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 t="40797" r="30858" b="35818"/>
          <a:stretch>
            <a:fillRect/>
          </a:stretch>
        </p:blipFill>
        <p:spPr bwMode="auto">
          <a:xfrm>
            <a:off x="622300" y="4735513"/>
            <a:ext cx="3624263" cy="14922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0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t="23000" r="13182" b="40811"/>
          <a:stretch>
            <a:fillRect/>
          </a:stretch>
        </p:blipFill>
        <p:spPr bwMode="auto">
          <a:xfrm>
            <a:off x="4376738" y="4557713"/>
            <a:ext cx="45307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Line 32"/>
          <p:cNvSpPr>
            <a:spLocks noChangeShapeType="1"/>
          </p:cNvSpPr>
          <p:nvPr/>
        </p:nvSpPr>
        <p:spPr bwMode="auto">
          <a:xfrm flipH="1">
            <a:off x="1714500" y="3771900"/>
            <a:ext cx="209550" cy="4572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52" name="Text Box 33"/>
          <p:cNvSpPr txBox="1">
            <a:spLocks noChangeArrowheads="1"/>
          </p:cNvSpPr>
          <p:nvPr/>
        </p:nvSpPr>
        <p:spPr bwMode="auto">
          <a:xfrm>
            <a:off x="1558925" y="3656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26653" name="Picture 48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0"/>
            <a:ext cx="324167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9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753"/>
          <a:stretch>
            <a:fillRect/>
          </a:stretch>
        </p:blipFill>
        <p:spPr bwMode="auto">
          <a:xfrm>
            <a:off x="812800" y="3746500"/>
            <a:ext cx="76088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34"/>
          <p:cNvGrpSpPr>
            <a:grpSpLocks/>
          </p:cNvGrpSpPr>
          <p:nvPr/>
        </p:nvGrpSpPr>
        <p:grpSpPr bwMode="auto">
          <a:xfrm>
            <a:off x="115888" y="247650"/>
            <a:ext cx="2836862" cy="3105150"/>
            <a:chOff x="182563" y="457200"/>
            <a:chExt cx="3200400" cy="3429000"/>
          </a:xfrm>
        </p:grpSpPr>
        <p:sp>
          <p:nvSpPr>
            <p:cNvPr id="27659" name="Oval 2"/>
            <p:cNvSpPr>
              <a:spLocks noChangeArrowheads="1"/>
            </p:cNvSpPr>
            <p:nvPr/>
          </p:nvSpPr>
          <p:spPr bwMode="auto">
            <a:xfrm>
              <a:off x="868363" y="1371600"/>
              <a:ext cx="1828800" cy="1828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27660" name="Picture 3" descr="circ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1150144" y="1470819"/>
              <a:ext cx="1911350" cy="95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Line 4"/>
            <p:cNvSpPr>
              <a:spLocks noChangeShapeType="1"/>
            </p:cNvSpPr>
            <p:nvPr/>
          </p:nvSpPr>
          <p:spPr bwMode="auto">
            <a:xfrm>
              <a:off x="868363" y="1371600"/>
              <a:ext cx="1981200" cy="198120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2" name="Line 5"/>
            <p:cNvSpPr>
              <a:spLocks noChangeShapeType="1"/>
            </p:cNvSpPr>
            <p:nvPr/>
          </p:nvSpPr>
          <p:spPr bwMode="auto">
            <a:xfrm rot="-5400000">
              <a:off x="1782763" y="6858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3" name="Line 6"/>
            <p:cNvSpPr>
              <a:spLocks noChangeShapeType="1"/>
            </p:cNvSpPr>
            <p:nvPr/>
          </p:nvSpPr>
          <p:spPr bwMode="auto">
            <a:xfrm>
              <a:off x="1782763" y="1066800"/>
              <a:ext cx="0" cy="281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4" name="Line 7"/>
            <p:cNvSpPr>
              <a:spLocks noChangeShapeType="1"/>
            </p:cNvSpPr>
            <p:nvPr/>
          </p:nvSpPr>
          <p:spPr bwMode="auto">
            <a:xfrm flipV="1">
              <a:off x="1782763" y="12954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5" name="Line 8"/>
            <p:cNvSpPr>
              <a:spLocks noChangeShapeType="1"/>
            </p:cNvSpPr>
            <p:nvPr/>
          </p:nvSpPr>
          <p:spPr bwMode="auto">
            <a:xfrm>
              <a:off x="715963" y="1219200"/>
              <a:ext cx="2209800" cy="22098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6" name="Text Box 9"/>
            <p:cNvSpPr txBox="1">
              <a:spLocks noChangeArrowheads="1"/>
            </p:cNvSpPr>
            <p:nvPr/>
          </p:nvSpPr>
          <p:spPr bwMode="auto">
            <a:xfrm>
              <a:off x="2544763" y="11430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27667" name="Line 10"/>
            <p:cNvSpPr>
              <a:spLocks noChangeShapeType="1"/>
            </p:cNvSpPr>
            <p:nvPr/>
          </p:nvSpPr>
          <p:spPr bwMode="auto">
            <a:xfrm flipH="1">
              <a:off x="715963" y="22860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8" name="Text Box 11"/>
            <p:cNvSpPr txBox="1">
              <a:spLocks noChangeArrowheads="1"/>
            </p:cNvSpPr>
            <p:nvPr/>
          </p:nvSpPr>
          <p:spPr bwMode="auto">
            <a:xfrm>
              <a:off x="792163" y="3078163"/>
              <a:ext cx="3190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  <p:sp>
          <p:nvSpPr>
            <p:cNvPr id="27669" name="AutoShape 12"/>
            <p:cNvSpPr>
              <a:spLocks/>
            </p:cNvSpPr>
            <p:nvPr/>
          </p:nvSpPr>
          <p:spPr bwMode="auto">
            <a:xfrm rot="2320195">
              <a:off x="2927350" y="3387725"/>
              <a:ext cx="76200" cy="193675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0" name="Text Box 13"/>
            <p:cNvSpPr txBox="1">
              <a:spLocks noChangeArrowheads="1"/>
            </p:cNvSpPr>
            <p:nvPr/>
          </p:nvSpPr>
          <p:spPr bwMode="auto">
            <a:xfrm>
              <a:off x="2925763" y="3429000"/>
              <a:ext cx="292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2</a:t>
              </a:r>
              <a:r>
                <a:rPr lang="el-GR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  <p:sp>
          <p:nvSpPr>
            <p:cNvPr id="27671" name="Line 14"/>
            <p:cNvSpPr>
              <a:spLocks noChangeShapeType="1"/>
            </p:cNvSpPr>
            <p:nvPr/>
          </p:nvSpPr>
          <p:spPr bwMode="auto">
            <a:xfrm>
              <a:off x="1782763" y="2286000"/>
              <a:ext cx="609600" cy="15240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2" name="Text Box 15"/>
            <p:cNvSpPr txBox="1">
              <a:spLocks noChangeArrowheads="1"/>
            </p:cNvSpPr>
            <p:nvPr/>
          </p:nvSpPr>
          <p:spPr bwMode="auto">
            <a:xfrm>
              <a:off x="2087563" y="2362200"/>
              <a:ext cx="268287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i="1" smtClean="0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 smtClean="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27673" name="Text Box 16"/>
            <p:cNvSpPr txBox="1">
              <a:spLocks noChangeArrowheads="1"/>
            </p:cNvSpPr>
            <p:nvPr/>
          </p:nvSpPr>
          <p:spPr bwMode="auto">
            <a:xfrm>
              <a:off x="1477963" y="1371600"/>
              <a:ext cx="3206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smtClean="0">
                  <a:solidFill>
                    <a:srgbClr val="006600"/>
                  </a:solidFill>
                </a:rPr>
                <a:t>+</a:t>
              </a:r>
              <a:r>
                <a:rPr lang="en-US" sz="700" b="1" i="1" smtClean="0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 smtClean="0">
                  <a:solidFill>
                    <a:srgbClr val="006600"/>
                  </a:solidFill>
                </a:rPr>
                <a:t>2</a:t>
              </a:r>
            </a:p>
          </p:txBody>
        </p:sp>
        <p:sp>
          <p:nvSpPr>
            <p:cNvPr id="27674" name="Line 17"/>
            <p:cNvSpPr>
              <a:spLocks noChangeShapeType="1"/>
            </p:cNvSpPr>
            <p:nvPr/>
          </p:nvSpPr>
          <p:spPr bwMode="auto">
            <a:xfrm flipH="1" flipV="1">
              <a:off x="1630363" y="1524000"/>
              <a:ext cx="152400" cy="762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7675" name="Group 18"/>
            <p:cNvGrpSpPr>
              <a:grpSpLocks/>
            </p:cNvGrpSpPr>
            <p:nvPr/>
          </p:nvGrpSpPr>
          <p:grpSpPr bwMode="auto">
            <a:xfrm>
              <a:off x="944563" y="1143000"/>
              <a:ext cx="1752600" cy="2438400"/>
              <a:chOff x="528" y="2544"/>
              <a:chExt cx="1104" cy="1536"/>
            </a:xfrm>
          </p:grpSpPr>
          <p:sp>
            <p:nvSpPr>
              <p:cNvPr id="27681" name="Line 19"/>
              <p:cNvSpPr>
                <a:spLocks noChangeShapeType="1"/>
              </p:cNvSpPr>
              <p:nvPr/>
            </p:nvSpPr>
            <p:spPr bwMode="auto">
              <a:xfrm rot="5400000" flipH="1">
                <a:off x="312" y="2760"/>
                <a:ext cx="1536" cy="1104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682" name="Line 20"/>
              <p:cNvSpPr>
                <a:spLocks noChangeShapeType="1"/>
              </p:cNvSpPr>
              <p:nvPr/>
            </p:nvSpPr>
            <p:spPr bwMode="auto">
              <a:xfrm flipV="1">
                <a:off x="1056" y="2880"/>
                <a:ext cx="288" cy="384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683" name="Text Box 21"/>
              <p:cNvSpPr txBox="1">
                <a:spLocks noChangeArrowheads="1"/>
              </p:cNvSpPr>
              <p:nvPr/>
            </p:nvSpPr>
            <p:spPr bwMode="auto">
              <a:xfrm>
                <a:off x="1200" y="2784"/>
                <a:ext cx="1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b="1" i="1" smtClean="0">
                    <a:solidFill>
                      <a:srgbClr val="800080"/>
                    </a:solidFill>
                  </a:rPr>
                  <a:t>v</a:t>
                </a:r>
                <a:r>
                  <a:rPr lang="en-US" sz="700" b="1" i="1" baseline="-25000" smtClean="0">
                    <a:solidFill>
                      <a:srgbClr val="800080"/>
                    </a:solidFill>
                  </a:rPr>
                  <a:t>2</a:t>
                </a:r>
              </a:p>
            </p:txBody>
          </p:sp>
        </p:grpSp>
        <p:sp>
          <p:nvSpPr>
            <p:cNvPr id="27676" name="Text Box 22"/>
            <p:cNvSpPr txBox="1">
              <a:spLocks noChangeArrowheads="1"/>
            </p:cNvSpPr>
            <p:nvPr/>
          </p:nvSpPr>
          <p:spPr bwMode="auto">
            <a:xfrm>
              <a:off x="334963" y="457200"/>
              <a:ext cx="27432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(3a) </a:t>
              </a:r>
              <a:r>
                <a:rPr lang="en-US" sz="1200" smtClean="0">
                  <a:solidFill>
                    <a:srgbClr val="000000"/>
                  </a:solidFill>
                </a:rPr>
                <a:t>The guess </a:t>
              </a:r>
              <a:r>
                <a:rPr lang="en-US" sz="1200" b="1" smtClean="0">
                  <a:solidFill>
                    <a:srgbClr val="000000"/>
                  </a:solidFill>
                </a:rPr>
                <a:t>v</a:t>
              </a:r>
              <a:r>
                <a:rPr lang="en-US" sz="1200" b="1" baseline="-25000" smtClean="0">
                  <a:solidFill>
                    <a:srgbClr val="000000"/>
                  </a:solidFill>
                </a:rPr>
                <a:t>2 </a:t>
              </a:r>
              <a:r>
                <a:rPr lang="en-US" sz="1200" smtClean="0">
                  <a:solidFill>
                    <a:srgbClr val="000000"/>
                  </a:solidFill>
                </a:rPr>
                <a:t>after the two positive examples: </a:t>
              </a:r>
              <a:r>
                <a:rPr lang="en-US" sz="1200" b="1" smtClean="0">
                  <a:solidFill>
                    <a:srgbClr val="000000"/>
                  </a:solidFill>
                </a:rPr>
                <a:t>v</a:t>
              </a:r>
              <a:r>
                <a:rPr lang="en-US" sz="1200" baseline="-25000" smtClean="0">
                  <a:solidFill>
                    <a:srgbClr val="000000"/>
                  </a:solidFill>
                </a:rPr>
                <a:t>2</a:t>
              </a:r>
              <a:r>
                <a:rPr lang="en-US" sz="1200" smtClean="0">
                  <a:solidFill>
                    <a:srgbClr val="000000"/>
                  </a:solidFill>
                </a:rPr>
                <a:t>=</a:t>
              </a:r>
              <a:r>
                <a:rPr lang="en-US" sz="1200" b="1" smtClean="0">
                  <a:solidFill>
                    <a:srgbClr val="000000"/>
                  </a:solidFill>
                </a:rPr>
                <a:t>v</a:t>
              </a:r>
              <a:r>
                <a:rPr lang="en-US" sz="1200" baseline="-25000" smtClean="0">
                  <a:solidFill>
                    <a:srgbClr val="000000"/>
                  </a:solidFill>
                </a:rPr>
                <a:t>1</a:t>
              </a:r>
              <a:r>
                <a:rPr lang="en-US" sz="1200" smtClean="0">
                  <a:solidFill>
                    <a:srgbClr val="000000"/>
                  </a:solidFill>
                </a:rPr>
                <a:t>+</a:t>
              </a:r>
              <a:r>
                <a:rPr lang="en-US" sz="1200" b="1" smtClean="0">
                  <a:solidFill>
                    <a:srgbClr val="000000"/>
                  </a:solidFill>
                </a:rPr>
                <a:t>x</a:t>
              </a:r>
              <a:r>
                <a:rPr lang="en-US" sz="1200" baseline="-25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677" name="Line 24"/>
            <p:cNvSpPr>
              <a:spLocks noChangeShapeType="1"/>
            </p:cNvSpPr>
            <p:nvPr/>
          </p:nvSpPr>
          <p:spPr bwMode="auto">
            <a:xfrm flipH="1" flipV="1">
              <a:off x="2070100" y="2014538"/>
              <a:ext cx="282575" cy="423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8" name="Line 25"/>
            <p:cNvSpPr>
              <a:spLocks noChangeShapeType="1"/>
            </p:cNvSpPr>
            <p:nvPr/>
          </p:nvSpPr>
          <p:spPr bwMode="auto">
            <a:xfrm flipH="1" flipV="1">
              <a:off x="2222500" y="1689100"/>
              <a:ext cx="96838" cy="128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9" name="AutoShape 26"/>
            <p:cNvSpPr>
              <a:spLocks/>
            </p:cNvSpPr>
            <p:nvPr/>
          </p:nvSpPr>
          <p:spPr bwMode="auto">
            <a:xfrm rot="2320195">
              <a:off x="2263775" y="1909763"/>
              <a:ext cx="76200" cy="193675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680" name="Text Box 27"/>
            <p:cNvSpPr txBox="1">
              <a:spLocks noChangeArrowheads="1"/>
            </p:cNvSpPr>
            <p:nvPr/>
          </p:nvSpPr>
          <p:spPr bwMode="auto">
            <a:xfrm>
              <a:off x="2262188" y="1951038"/>
              <a:ext cx="3000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&gt;</a:t>
              </a:r>
              <a:r>
                <a:rPr lang="el-GR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pic>
        <p:nvPicPr>
          <p:cNvPr id="2765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 t="40797" r="30858" b="35818"/>
          <a:stretch>
            <a:fillRect/>
          </a:stretch>
        </p:blipFill>
        <p:spPr bwMode="auto">
          <a:xfrm>
            <a:off x="622300" y="4735513"/>
            <a:ext cx="3624263" cy="14922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t="23000" r="13182" b="40811"/>
          <a:stretch>
            <a:fillRect/>
          </a:stretch>
        </p:blipFill>
        <p:spPr bwMode="auto">
          <a:xfrm>
            <a:off x="4376738" y="4557713"/>
            <a:ext cx="45307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32"/>
          <p:cNvSpPr>
            <a:spLocks noChangeShapeType="1"/>
          </p:cNvSpPr>
          <p:nvPr/>
        </p:nvSpPr>
        <p:spPr bwMode="auto">
          <a:xfrm flipH="1">
            <a:off x="1714500" y="3771900"/>
            <a:ext cx="209550" cy="4572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655" name="Text Box 33"/>
          <p:cNvSpPr txBox="1">
            <a:spLocks noChangeArrowheads="1"/>
          </p:cNvSpPr>
          <p:nvPr/>
        </p:nvSpPr>
        <p:spPr bwMode="auto">
          <a:xfrm>
            <a:off x="1558925" y="3656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33" name="Picture 32" descr="Picture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-11113"/>
            <a:ext cx="3171825" cy="366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8" descr="Pictur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3033713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Oval 35"/>
          <p:cNvSpPr>
            <a:spLocks noChangeArrowheads="1"/>
          </p:cNvSpPr>
          <p:nvPr/>
        </p:nvSpPr>
        <p:spPr bwMode="auto">
          <a:xfrm>
            <a:off x="7686675" y="2324100"/>
            <a:ext cx="200025" cy="257175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8675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-u</a:t>
            </a:r>
          </a:p>
        </p:txBody>
      </p:sp>
      <p:sp>
        <p:nvSpPr>
          <p:cNvPr id="28684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l-GR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1" i="1" smtClean="0">
                <a:solidFill>
                  <a:srgbClr val="800080"/>
                </a:solidFill>
              </a:rPr>
              <a:t>v</a:t>
            </a:r>
            <a:r>
              <a:rPr lang="en-US" sz="700" b="1" i="1" baseline="-25000" smtClean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1" smtClean="0">
                <a:solidFill>
                  <a:srgbClr val="006600"/>
                </a:solidFill>
              </a:rPr>
              <a:t>+</a:t>
            </a:r>
            <a:r>
              <a:rPr lang="en-US" sz="700" b="1" i="1" smtClean="0">
                <a:solidFill>
                  <a:srgbClr val="006600"/>
                </a:solidFill>
              </a:rPr>
              <a:t>x</a:t>
            </a:r>
            <a:r>
              <a:rPr lang="en-US" sz="700" b="1" i="1" baseline="-25000" smtClean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8690" name="Group 18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28701" name="Line 19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8702" name="Line 20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8703" name="Text Box 21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i="1" smtClean="0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 smtClean="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28691" name="Text Box 22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(3a) </a:t>
            </a:r>
            <a:r>
              <a:rPr lang="en-US" sz="1200" smtClean="0">
                <a:solidFill>
                  <a:srgbClr val="000000"/>
                </a:solidFill>
              </a:rPr>
              <a:t>The guess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="1" baseline="-25000" smtClean="0">
                <a:solidFill>
                  <a:srgbClr val="000000"/>
                </a:solidFill>
              </a:rPr>
              <a:t>2 </a:t>
            </a:r>
            <a:r>
              <a:rPr lang="en-US" sz="1200" smtClean="0">
                <a:solidFill>
                  <a:srgbClr val="000000"/>
                </a:solidFill>
              </a:rPr>
              <a:t>after the two positive examples: 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  <a:r>
              <a:rPr lang="en-US" sz="1200" smtClean="0">
                <a:solidFill>
                  <a:srgbClr val="000000"/>
                </a:solidFill>
              </a:rPr>
              <a:t>=</a:t>
            </a:r>
            <a:r>
              <a:rPr lang="en-US" sz="1200" b="1" smtClean="0">
                <a:solidFill>
                  <a:srgbClr val="000000"/>
                </a:solidFill>
              </a:rPr>
              <a:t>v</a:t>
            </a:r>
            <a:r>
              <a:rPr lang="en-US" sz="1200" baseline="-25000" smtClean="0">
                <a:solidFill>
                  <a:srgbClr val="000000"/>
                </a:solidFill>
              </a:rPr>
              <a:t>1</a:t>
            </a:r>
            <a:r>
              <a:rPr lang="en-US" sz="1200" smtClean="0">
                <a:solidFill>
                  <a:srgbClr val="000000"/>
                </a:solidFill>
              </a:rPr>
              <a:t>+</a:t>
            </a:r>
            <a:r>
              <a:rPr lang="en-US" sz="1200" b="1" smtClean="0">
                <a:solidFill>
                  <a:srgbClr val="000000"/>
                </a:solidFill>
              </a:rPr>
              <a:t>x</a:t>
            </a:r>
            <a:r>
              <a:rPr lang="en-US" sz="120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692" name="Line 24"/>
          <p:cNvSpPr>
            <a:spLocks noChangeShapeType="1"/>
          </p:cNvSpPr>
          <p:nvPr/>
        </p:nvSpPr>
        <p:spPr bwMode="auto">
          <a:xfrm flipH="1" flipV="1">
            <a:off x="2765425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93" name="Line 25"/>
          <p:cNvSpPr>
            <a:spLocks noChangeShapeType="1"/>
          </p:cNvSpPr>
          <p:nvPr/>
        </p:nvSpPr>
        <p:spPr bwMode="auto">
          <a:xfrm flipH="1" flipV="1">
            <a:off x="2917825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94" name="AutoShape 26"/>
          <p:cNvSpPr>
            <a:spLocks/>
          </p:cNvSpPr>
          <p:nvPr/>
        </p:nvSpPr>
        <p:spPr bwMode="auto">
          <a:xfrm rot="2320195">
            <a:off x="2959100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95" name="Text Box 27"/>
          <p:cNvSpPr txBox="1">
            <a:spLocks noChangeArrowheads="1"/>
          </p:cNvSpPr>
          <p:nvPr/>
        </p:nvSpPr>
        <p:spPr bwMode="auto">
          <a:xfrm>
            <a:off x="2957513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&gt;</a:t>
            </a:r>
            <a:r>
              <a:rPr lang="el-GR" sz="9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γ</a:t>
            </a:r>
          </a:p>
        </p:txBody>
      </p:sp>
      <p:pic>
        <p:nvPicPr>
          <p:cNvPr id="28696" name="Picture 28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0"/>
            <a:ext cx="324167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43518" r="39706" b="45096"/>
          <a:stretch>
            <a:fillRect/>
          </a:stretch>
        </p:blipFill>
        <p:spPr bwMode="auto">
          <a:xfrm>
            <a:off x="338138" y="4024313"/>
            <a:ext cx="4448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35851" r="5858" b="51184"/>
          <a:stretch>
            <a:fillRect/>
          </a:stretch>
        </p:blipFill>
        <p:spPr bwMode="auto">
          <a:xfrm>
            <a:off x="814388" y="4805363"/>
            <a:ext cx="79724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804863" y="142875"/>
            <a:ext cx="7761287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Notice this doesn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t depend </a:t>
            </a:r>
            <a:r>
              <a:rPr lang="en-US" i="1" smtClean="0">
                <a:solidFill>
                  <a:srgbClr val="000000"/>
                </a:solidFill>
              </a:rPr>
              <a:t>at all</a:t>
            </a:r>
            <a:r>
              <a:rPr lang="en-US" smtClean="0">
                <a:solidFill>
                  <a:srgbClr val="000000"/>
                </a:solidFill>
              </a:rPr>
              <a:t> on the number of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s being ranked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766763" y="5857875"/>
            <a:ext cx="5929312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Neither proof depends on the </a:t>
            </a:r>
            <a:r>
              <a:rPr lang="en-US" i="1" smtClean="0">
                <a:solidFill>
                  <a:srgbClr val="000000"/>
                </a:solidFill>
              </a:rPr>
              <a:t>dimension </a:t>
            </a:r>
            <a:r>
              <a:rPr lang="en-US" smtClean="0">
                <a:solidFill>
                  <a:srgbClr val="000000"/>
                </a:solidFill>
              </a:rPr>
              <a:t>of the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ja-JP" altLang="en-US" smtClean="0">
                <a:solidFill>
                  <a:srgbClr val="000000"/>
                </a:solidFill>
              </a:rPr>
              <a:t>’</a:t>
            </a:r>
            <a:r>
              <a:rPr lang="en-US" smtClean="0">
                <a:solidFill>
                  <a:srgbClr val="000000"/>
                </a:solidFill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20079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 animBg="1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Ranking </a:t>
            </a:r>
            <a:r>
              <a:rPr lang="en-US" dirty="0" err="1" smtClean="0"/>
              <a:t>perceptrons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structured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API:</a:t>
            </a:r>
          </a:p>
          <a:p>
            <a:pPr lvl="1"/>
            <a:r>
              <a:rPr lang="en-US" dirty="0" smtClean="0"/>
              <a:t>A sends B a (maybe </a:t>
            </a:r>
            <a:r>
              <a:rPr lang="en-US" b="1" dirty="0" smtClean="0"/>
              <a:t>huge</a:t>
            </a:r>
            <a:r>
              <a:rPr lang="en-US" dirty="0" smtClean="0"/>
              <a:t>) set of items to rank</a:t>
            </a:r>
          </a:p>
          <a:p>
            <a:pPr lvl="1"/>
            <a:r>
              <a:rPr lang="en-US" dirty="0" smtClean="0"/>
              <a:t>B finds the single </a:t>
            </a:r>
            <a:r>
              <a:rPr lang="en-US" b="1" dirty="0" smtClean="0"/>
              <a:t>best</a:t>
            </a:r>
            <a:r>
              <a:rPr lang="en-US" dirty="0" smtClean="0"/>
              <a:t> one according to the current weight vector</a:t>
            </a:r>
          </a:p>
          <a:p>
            <a:pPr lvl="1"/>
            <a:r>
              <a:rPr lang="en-US" dirty="0" smtClean="0"/>
              <a:t>A tells B which one was actually best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Structured classification on a sequence</a:t>
            </a:r>
          </a:p>
          <a:p>
            <a:pPr lvl="1"/>
            <a:r>
              <a:rPr lang="en-US" dirty="0" smtClean="0"/>
              <a:t>Input: list of words: </a:t>
            </a:r>
            <a:r>
              <a:rPr lang="en-US" b="1" dirty="0" smtClean="0"/>
              <a:t>x</a:t>
            </a:r>
            <a:r>
              <a:rPr lang="en-US" dirty="0" smtClean="0"/>
              <a:t>=(w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Output: list of labels: </a:t>
            </a:r>
            <a:r>
              <a:rPr lang="en-US" b="1" dirty="0" smtClean="0"/>
              <a:t>y=</a:t>
            </a:r>
            <a:r>
              <a:rPr lang="en-US" dirty="0" smtClean="0"/>
              <a:t>(y</a:t>
            </a:r>
            <a:r>
              <a:rPr lang="en-US" baseline="-25000" dirty="0" smtClean="0"/>
              <a:t>1,</a:t>
            </a:r>
            <a:r>
              <a:rPr lang="en-US" dirty="0" smtClean="0"/>
              <a:t>…,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there are K classes, there are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 labels possible for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6E2A7DF9-1FAC-5942-86B7-F12E6655D56D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Borkar</a:t>
            </a:r>
            <a:r>
              <a:rPr lang="en-US" sz="3200" dirty="0"/>
              <a:t> et </a:t>
            </a:r>
            <a:r>
              <a:rPr lang="en-US" sz="3200" dirty="0" err="1" smtClean="0"/>
              <a:t>al’s</a:t>
            </a:r>
            <a:r>
              <a:rPr lang="en-US" sz="3200" dirty="0" smtClean="0"/>
              <a:t>: </a:t>
            </a:r>
            <a:r>
              <a:rPr lang="en-US" sz="3200" dirty="0" err="1" smtClean="0"/>
              <a:t>HMMs</a:t>
            </a:r>
            <a:r>
              <a:rPr lang="en-US" sz="3200" dirty="0" smtClean="0"/>
              <a:t> for segmentation</a:t>
            </a:r>
            <a:endParaRPr lang="en-US" sz="3200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1417638"/>
            <a:ext cx="8269287" cy="4525962"/>
          </a:xfrm>
        </p:spPr>
        <p:txBody>
          <a:bodyPr/>
          <a:lstStyle/>
          <a:p>
            <a:pPr lvl="1" eaLnBrk="1" hangingPunct="1"/>
            <a:r>
              <a:rPr lang="en-US" sz="2000" dirty="0"/>
              <a:t>Example: Addresses, bib records	</a:t>
            </a:r>
          </a:p>
          <a:p>
            <a:pPr lvl="1" eaLnBrk="1" hangingPunct="1"/>
            <a:r>
              <a:rPr lang="en-US" sz="2000" dirty="0"/>
              <a:t>Problem: some DBs may split records up differently (</a:t>
            </a:r>
            <a:r>
              <a:rPr lang="en-US" sz="2000" dirty="0" err="1"/>
              <a:t>eg</a:t>
            </a:r>
            <a:r>
              <a:rPr lang="en-US" sz="2000" dirty="0"/>
              <a:t> no “mail stop” field, combine address and apt #, …) or not at all</a:t>
            </a:r>
          </a:p>
          <a:p>
            <a:pPr lvl="1" eaLnBrk="1" hangingPunct="1"/>
            <a:r>
              <a:rPr lang="en-US" sz="2000" dirty="0"/>
              <a:t>Solution: 	Learn to segment textual form of records</a:t>
            </a:r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1219200" y="38100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Verdana" pitchFamily="-104" charset="0"/>
              </a:rPr>
              <a:t>P.P.Wangikar, T.P. Graycar, D.A. Estell, D.S. Clark, J.S. Dordick (1993) Protein and Solvent Engineering of Subtilising BPN' in Nearly Anhydrous Organic Media J.Amer. Chem. Soc. 115, 12231-12237.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3429000"/>
            <a:ext cx="7086600" cy="685800"/>
            <a:chOff x="192" y="3168"/>
            <a:chExt cx="4464" cy="432"/>
          </a:xfrm>
        </p:grpSpPr>
        <p:sp>
          <p:nvSpPr>
            <p:cNvPr id="24610" name="Text Box 17"/>
            <p:cNvSpPr txBox="1">
              <a:spLocks noChangeArrowheads="1"/>
            </p:cNvSpPr>
            <p:nvPr/>
          </p:nvSpPr>
          <p:spPr bwMode="auto">
            <a:xfrm>
              <a:off x="192" y="3168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-104" charset="0"/>
                </a:rPr>
                <a:t>Author</a:t>
              </a:r>
            </a:p>
          </p:txBody>
        </p:sp>
        <p:sp>
          <p:nvSpPr>
            <p:cNvPr id="24611" name="Rectangle 19"/>
            <p:cNvSpPr>
              <a:spLocks noChangeArrowheads="1"/>
            </p:cNvSpPr>
            <p:nvPr/>
          </p:nvSpPr>
          <p:spPr bwMode="auto">
            <a:xfrm>
              <a:off x="624" y="3456"/>
              <a:ext cx="4032" cy="14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590800" y="3390900"/>
            <a:ext cx="3962400" cy="1257300"/>
            <a:chOff x="1440" y="3144"/>
            <a:chExt cx="2496" cy="792"/>
          </a:xfrm>
        </p:grpSpPr>
        <p:sp>
          <p:nvSpPr>
            <p:cNvPr id="24608" name="Text Box 22"/>
            <p:cNvSpPr txBox="1">
              <a:spLocks noChangeArrowheads="1"/>
            </p:cNvSpPr>
            <p:nvPr/>
          </p:nvSpPr>
          <p:spPr bwMode="auto">
            <a:xfrm>
              <a:off x="1440" y="314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-104" charset="0"/>
                </a:rPr>
                <a:t>Year</a:t>
              </a:r>
            </a:p>
          </p:txBody>
        </p:sp>
        <p:sp>
          <p:nvSpPr>
            <p:cNvPr id="24609" name="Rectangle 23"/>
            <p:cNvSpPr>
              <a:spLocks noChangeArrowheads="1"/>
            </p:cNvSpPr>
            <p:nvPr/>
          </p:nvSpPr>
          <p:spPr bwMode="auto">
            <a:xfrm>
              <a:off x="3600" y="3744"/>
              <a:ext cx="336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295400" y="3352800"/>
            <a:ext cx="7086600" cy="1295400"/>
            <a:chOff x="624" y="3120"/>
            <a:chExt cx="4464" cy="816"/>
          </a:xfrm>
        </p:grpSpPr>
        <p:sp>
          <p:nvSpPr>
            <p:cNvPr id="24605" name="Text Box 25"/>
            <p:cNvSpPr txBox="1">
              <a:spLocks noChangeArrowheads="1"/>
            </p:cNvSpPr>
            <p:nvPr/>
          </p:nvSpPr>
          <p:spPr bwMode="auto">
            <a:xfrm>
              <a:off x="1968" y="312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-104" charset="0"/>
                </a:rPr>
                <a:t>Title</a:t>
              </a:r>
            </a:p>
          </p:txBody>
        </p:sp>
        <p:sp>
          <p:nvSpPr>
            <p:cNvPr id="24606" name="Rectangle 26"/>
            <p:cNvSpPr>
              <a:spLocks noChangeArrowheads="1"/>
            </p:cNvSpPr>
            <p:nvPr/>
          </p:nvSpPr>
          <p:spPr bwMode="auto">
            <a:xfrm>
              <a:off x="624" y="3600"/>
              <a:ext cx="4464" cy="16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  <p:sp>
          <p:nvSpPr>
            <p:cNvPr id="24607" name="Rectangle 27"/>
            <p:cNvSpPr>
              <a:spLocks noChangeArrowheads="1"/>
            </p:cNvSpPr>
            <p:nvPr/>
          </p:nvSpPr>
          <p:spPr bwMode="auto">
            <a:xfrm>
              <a:off x="624" y="3744"/>
              <a:ext cx="1632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943600" y="3352800"/>
            <a:ext cx="2362200" cy="1219200"/>
            <a:chOff x="3552" y="3120"/>
            <a:chExt cx="1488" cy="768"/>
          </a:xfrm>
        </p:grpSpPr>
        <p:sp>
          <p:nvSpPr>
            <p:cNvPr id="24603" name="Text Box 29"/>
            <p:cNvSpPr txBox="1">
              <a:spLocks noChangeArrowheads="1"/>
            </p:cNvSpPr>
            <p:nvPr/>
          </p:nvSpPr>
          <p:spPr bwMode="auto">
            <a:xfrm>
              <a:off x="3552" y="312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-104" charset="0"/>
                </a:rPr>
                <a:t>Journal</a:t>
              </a:r>
            </a:p>
          </p:txBody>
        </p:sp>
        <p:sp>
          <p:nvSpPr>
            <p:cNvPr id="24604" name="Rectangle 30"/>
            <p:cNvSpPr>
              <a:spLocks noChangeArrowheads="1"/>
            </p:cNvSpPr>
            <p:nvPr/>
          </p:nvSpPr>
          <p:spPr bwMode="auto">
            <a:xfrm>
              <a:off x="3936" y="3744"/>
              <a:ext cx="1104" cy="144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162800" y="3505200"/>
            <a:ext cx="1219200" cy="609600"/>
            <a:chOff x="4320" y="3216"/>
            <a:chExt cx="768" cy="384"/>
          </a:xfrm>
        </p:grpSpPr>
        <p:sp>
          <p:nvSpPr>
            <p:cNvPr id="24601" name="Text Box 32"/>
            <p:cNvSpPr txBox="1">
              <a:spLocks noChangeArrowheads="1"/>
            </p:cNvSpPr>
            <p:nvPr/>
          </p:nvSpPr>
          <p:spPr bwMode="auto">
            <a:xfrm>
              <a:off x="4320" y="3216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-104" charset="0"/>
                </a:rPr>
                <a:t>Volume</a:t>
              </a:r>
            </a:p>
          </p:txBody>
        </p:sp>
        <p:sp>
          <p:nvSpPr>
            <p:cNvPr id="24602" name="Rectangle 33"/>
            <p:cNvSpPr>
              <a:spLocks noChangeArrowheads="1"/>
            </p:cNvSpPr>
            <p:nvPr/>
          </p:nvSpPr>
          <p:spPr bwMode="auto">
            <a:xfrm>
              <a:off x="4656" y="3456"/>
              <a:ext cx="432" cy="144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</p:grpSp>
      <p:sp>
        <p:nvSpPr>
          <p:cNvPr id="24598" name="Text Box 35"/>
          <p:cNvSpPr txBox="1">
            <a:spLocks noChangeArrowheads="1"/>
          </p:cNvSpPr>
          <p:nvPr/>
        </p:nvSpPr>
        <p:spPr bwMode="auto">
          <a:xfrm>
            <a:off x="8229600" y="3429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Times New Roman" pitchFamily="-104" charset="0"/>
              </a:rPr>
              <a:t>Page</a:t>
            </a: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3962400" y="4343400"/>
            <a:ext cx="2057400" cy="304800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2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IE with Hidden Markov Models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08270E-E8EB-CF44-B7B2-3199CC5ABED1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Oval 4"/>
          <p:cNvSpPr>
            <a:spLocks noChangeArrowheads="1"/>
          </p:cNvSpPr>
          <p:nvPr/>
        </p:nvSpPr>
        <p:spPr bwMode="auto">
          <a:xfrm>
            <a:off x="5257800" y="2895600"/>
            <a:ext cx="6858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ahoma" pitchFamily="-104" charset="0"/>
              </a:rPr>
              <a:t>Title</a:t>
            </a:r>
            <a:endParaRPr lang="en-US" sz="2400">
              <a:solidFill>
                <a:srgbClr val="000000"/>
              </a:solidFill>
              <a:latin typeface="Tahoma" pitchFamily="-104" charset="0"/>
            </a:endParaRPr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4572000" y="4343400"/>
            <a:ext cx="12192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ahoma" pitchFamily="-104" charset="0"/>
              </a:rPr>
              <a:t>Journal</a:t>
            </a:r>
            <a:endParaRPr lang="en-US" sz="2400">
              <a:solidFill>
                <a:srgbClr val="000000"/>
              </a:solidFill>
              <a:latin typeface="Tahoma" pitchFamily="-104" charset="0"/>
            </a:endParaRPr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3505200" y="3162300"/>
            <a:ext cx="1066800" cy="533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ahoma" pitchFamily="-104" charset="0"/>
              </a:rPr>
              <a:t>Author</a:t>
            </a:r>
            <a:endParaRPr lang="en-US" sz="2400">
              <a:solidFill>
                <a:srgbClr val="000000"/>
              </a:solidFill>
              <a:latin typeface="Tahoma" pitchFamily="-104" charset="0"/>
            </a:endParaRPr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 flipV="1">
            <a:off x="4572000" y="3124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-104" charset="0"/>
            </a:endParaRPr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 flipH="1">
            <a:off x="5181600" y="33528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-104" charset="0"/>
            </a:endParaRPr>
          </a:p>
        </p:txBody>
      </p:sp>
      <p:cxnSp>
        <p:nvCxnSpPr>
          <p:cNvPr id="29706" name="AutoShape 9"/>
          <p:cNvCxnSpPr>
            <a:cxnSpLocks noChangeShapeType="1"/>
            <a:stCxn id="29701" idx="1"/>
            <a:endCxn id="29703" idx="0"/>
          </p:cNvCxnSpPr>
          <p:nvPr/>
        </p:nvCxnSpPr>
        <p:spPr bwMode="auto">
          <a:xfrm rot="-5400000" flipH="1" flipV="1">
            <a:off x="4598194" y="2402681"/>
            <a:ext cx="200025" cy="1319213"/>
          </a:xfrm>
          <a:prstGeom prst="curvedConnector3">
            <a:avLst>
              <a:gd name="adj1" fmla="val -14762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707" name="Line 10"/>
          <p:cNvSpPr>
            <a:spLocks noChangeShapeType="1"/>
          </p:cNvSpPr>
          <p:nvPr/>
        </p:nvSpPr>
        <p:spPr bwMode="auto">
          <a:xfrm flipH="1">
            <a:off x="41148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ahoma" pitchFamily="-104" charset="0"/>
            </a:endParaRPr>
          </a:p>
        </p:txBody>
      </p:sp>
      <p:cxnSp>
        <p:nvCxnSpPr>
          <p:cNvPr id="29708" name="AutoShape 11"/>
          <p:cNvCxnSpPr>
            <a:cxnSpLocks noChangeShapeType="1"/>
            <a:stCxn id="29703" idx="4"/>
            <a:endCxn id="29703" idx="2"/>
          </p:cNvCxnSpPr>
          <p:nvPr/>
        </p:nvCxnSpPr>
        <p:spPr bwMode="auto">
          <a:xfrm rot="16200000" flipV="1">
            <a:off x="3638550" y="3295650"/>
            <a:ext cx="266700" cy="533400"/>
          </a:xfrm>
          <a:prstGeom prst="curvedConnector4">
            <a:avLst>
              <a:gd name="adj1" fmla="val -85713"/>
              <a:gd name="adj2" fmla="val 1428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09" name="AutoShape 12"/>
          <p:cNvCxnSpPr>
            <a:cxnSpLocks noChangeShapeType="1"/>
            <a:stCxn id="29702" idx="6"/>
            <a:endCxn id="29702" idx="4"/>
          </p:cNvCxnSpPr>
          <p:nvPr/>
        </p:nvCxnSpPr>
        <p:spPr bwMode="auto">
          <a:xfrm flipH="1">
            <a:off x="5181600" y="4572000"/>
            <a:ext cx="609600" cy="228600"/>
          </a:xfrm>
          <a:prstGeom prst="curved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28800" y="2286000"/>
            <a:ext cx="4038600" cy="2957513"/>
            <a:chOff x="1152" y="1440"/>
            <a:chExt cx="2544" cy="1863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064" y="1488"/>
              <a:ext cx="1632" cy="1815"/>
              <a:chOff x="2064" y="1488"/>
              <a:chExt cx="1632" cy="1815"/>
            </a:xfrm>
          </p:grpSpPr>
          <p:sp>
            <p:nvSpPr>
              <p:cNvPr id="29736" name="Text Box 15"/>
              <p:cNvSpPr txBox="1">
                <a:spLocks noChangeArrowheads="1"/>
              </p:cNvSpPr>
              <p:nvPr/>
            </p:nvSpPr>
            <p:spPr bwMode="auto">
              <a:xfrm>
                <a:off x="2880" y="211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imes New Roman" pitchFamily="-104" charset="0"/>
                  </a:rPr>
                  <a:t>0.9</a:t>
                </a:r>
              </a:p>
            </p:txBody>
          </p:sp>
          <p:sp>
            <p:nvSpPr>
              <p:cNvPr id="29737" name="Text Box 16"/>
              <p:cNvSpPr txBox="1">
                <a:spLocks noChangeArrowheads="1"/>
              </p:cNvSpPr>
              <p:nvPr/>
            </p:nvSpPr>
            <p:spPr bwMode="auto">
              <a:xfrm>
                <a:off x="2688" y="1488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imes New Roman" pitchFamily="-104" charset="0"/>
                  </a:rPr>
                  <a:t>0.5</a:t>
                </a:r>
              </a:p>
            </p:txBody>
          </p:sp>
          <p:sp>
            <p:nvSpPr>
              <p:cNvPr id="29738" name="Text Box 17"/>
              <p:cNvSpPr txBox="1">
                <a:spLocks noChangeArrowheads="1"/>
              </p:cNvSpPr>
              <p:nvPr/>
            </p:nvSpPr>
            <p:spPr bwMode="auto">
              <a:xfrm>
                <a:off x="3312" y="235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imes New Roman" pitchFamily="-104" charset="0"/>
                  </a:rPr>
                  <a:t>0.5</a:t>
                </a:r>
              </a:p>
            </p:txBody>
          </p:sp>
          <p:sp>
            <p:nvSpPr>
              <p:cNvPr id="29739" name="Text Box 18"/>
              <p:cNvSpPr txBox="1">
                <a:spLocks noChangeArrowheads="1"/>
              </p:cNvSpPr>
              <p:nvPr/>
            </p:nvSpPr>
            <p:spPr bwMode="auto">
              <a:xfrm>
                <a:off x="2592" y="2544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imes New Roman" pitchFamily="-104" charset="0"/>
                  </a:rPr>
                  <a:t>0.8</a:t>
                </a:r>
              </a:p>
            </p:txBody>
          </p:sp>
          <p:sp>
            <p:nvSpPr>
              <p:cNvPr id="29740" name="Text Box 19"/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imes New Roman" pitchFamily="-104" charset="0"/>
                  </a:rPr>
                  <a:t>0.2</a:t>
                </a:r>
              </a:p>
            </p:txBody>
          </p:sp>
          <p:sp>
            <p:nvSpPr>
              <p:cNvPr id="29741" name="Text Box 20"/>
              <p:cNvSpPr txBox="1">
                <a:spLocks noChangeArrowheads="1"/>
              </p:cNvSpPr>
              <p:nvPr/>
            </p:nvSpPr>
            <p:spPr bwMode="auto">
              <a:xfrm>
                <a:off x="2064" y="2448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imes New Roman" pitchFamily="-104" charset="0"/>
                  </a:rPr>
                  <a:t>0.1</a:t>
                </a:r>
              </a:p>
            </p:txBody>
          </p:sp>
        </p:grpSp>
        <p:sp>
          <p:nvSpPr>
            <p:cNvPr id="29735" name="AutoShape 21"/>
            <p:cNvSpPr>
              <a:spLocks noChangeArrowheads="1"/>
            </p:cNvSpPr>
            <p:nvPr/>
          </p:nvSpPr>
          <p:spPr bwMode="auto">
            <a:xfrm>
              <a:off x="1152" y="1440"/>
              <a:ext cx="1152" cy="528"/>
            </a:xfrm>
            <a:prstGeom prst="wedgeRoundRectCallout">
              <a:avLst>
                <a:gd name="adj1" fmla="val 28731"/>
                <a:gd name="adj2" fmla="val 100190"/>
                <a:gd name="adj3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ahoma" pitchFamily="-104" charset="0"/>
                </a:rPr>
                <a:t>Transition probabilities</a:t>
              </a:r>
            </a:p>
          </p:txBody>
        </p:sp>
      </p:grpSp>
      <p:sp>
        <p:nvSpPr>
          <p:cNvPr id="29711" name="Oval 22"/>
          <p:cNvSpPr>
            <a:spLocks noChangeArrowheads="1"/>
          </p:cNvSpPr>
          <p:nvPr/>
        </p:nvSpPr>
        <p:spPr bwMode="auto">
          <a:xfrm>
            <a:off x="3352800" y="4419600"/>
            <a:ext cx="838200" cy="304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ahoma" pitchFamily="-104" charset="0"/>
              </a:rPr>
              <a:t>Year</a:t>
            </a:r>
            <a:endParaRPr lang="en-US" sz="2400">
              <a:solidFill>
                <a:srgbClr val="000000"/>
              </a:solidFill>
              <a:latin typeface="Tahoma" pitchFamily="-104" charset="0"/>
            </a:endParaRPr>
          </a:p>
        </p:txBody>
      </p:sp>
      <p:cxnSp>
        <p:nvCxnSpPr>
          <p:cNvPr id="29712" name="AutoShape 23"/>
          <p:cNvCxnSpPr>
            <a:cxnSpLocks noChangeShapeType="1"/>
            <a:stCxn id="29703" idx="4"/>
            <a:endCxn id="29711" idx="0"/>
          </p:cNvCxnSpPr>
          <p:nvPr/>
        </p:nvCxnSpPr>
        <p:spPr bwMode="auto">
          <a:xfrm flipH="1">
            <a:off x="3771900" y="3695700"/>
            <a:ext cx="266700" cy="7239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19800" y="2895600"/>
            <a:ext cx="2514600" cy="1219200"/>
            <a:chOff x="3456" y="1104"/>
            <a:chExt cx="624" cy="768"/>
          </a:xfrm>
        </p:grpSpPr>
        <p:sp>
          <p:nvSpPr>
            <p:cNvPr id="29730" name="Rectangle 26"/>
            <p:cNvSpPr>
              <a:spLocks noChangeArrowheads="1"/>
            </p:cNvSpPr>
            <p:nvPr/>
          </p:nvSpPr>
          <p:spPr bwMode="auto">
            <a:xfrm>
              <a:off x="3456" y="1104"/>
              <a:ext cx="624" cy="7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  <p:sp>
          <p:nvSpPr>
            <p:cNvPr id="29731" name="Line 27"/>
            <p:cNvSpPr>
              <a:spLocks noChangeShapeType="1"/>
            </p:cNvSpPr>
            <p:nvPr/>
          </p:nvSpPr>
          <p:spPr bwMode="auto">
            <a:xfrm>
              <a:off x="3744" y="11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ahoma" pitchFamily="-104" charset="0"/>
              </a:endParaRPr>
            </a:p>
          </p:txBody>
        </p:sp>
        <p:sp>
          <p:nvSpPr>
            <p:cNvPr id="29732" name="Text Box 28"/>
            <p:cNvSpPr txBox="1">
              <a:spLocks noChangeArrowheads="1"/>
            </p:cNvSpPr>
            <p:nvPr/>
          </p:nvSpPr>
          <p:spPr bwMode="auto">
            <a:xfrm>
              <a:off x="3456" y="1104"/>
              <a:ext cx="28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Learning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Convex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…</a:t>
              </a:r>
            </a:p>
          </p:txBody>
        </p:sp>
        <p:sp>
          <p:nvSpPr>
            <p:cNvPr id="29733" name="Text Box 29"/>
            <p:cNvSpPr txBox="1">
              <a:spLocks noChangeArrowheads="1"/>
            </p:cNvSpPr>
            <p:nvPr/>
          </p:nvSpPr>
          <p:spPr bwMode="auto">
            <a:xfrm>
              <a:off x="3744" y="1104"/>
              <a:ext cx="336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0.06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0.03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..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172200" y="4876800"/>
            <a:ext cx="2514600" cy="1219200"/>
            <a:chOff x="3456" y="1104"/>
            <a:chExt cx="624" cy="768"/>
          </a:xfrm>
        </p:grpSpPr>
        <p:sp>
          <p:nvSpPr>
            <p:cNvPr id="29726" name="Rectangle 31"/>
            <p:cNvSpPr>
              <a:spLocks noChangeArrowheads="1"/>
            </p:cNvSpPr>
            <p:nvPr/>
          </p:nvSpPr>
          <p:spPr bwMode="auto">
            <a:xfrm>
              <a:off x="3456" y="1104"/>
              <a:ext cx="624" cy="7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  <p:sp>
          <p:nvSpPr>
            <p:cNvPr id="29727" name="Line 32"/>
            <p:cNvSpPr>
              <a:spLocks noChangeShapeType="1"/>
            </p:cNvSpPr>
            <p:nvPr/>
          </p:nvSpPr>
          <p:spPr bwMode="auto">
            <a:xfrm>
              <a:off x="3744" y="11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ahoma" pitchFamily="-104" charset="0"/>
              </a:endParaRPr>
            </a:p>
          </p:txBody>
        </p:sp>
        <p:sp>
          <p:nvSpPr>
            <p:cNvPr id="29728" name="Text Box 33"/>
            <p:cNvSpPr txBox="1">
              <a:spLocks noChangeArrowheads="1"/>
            </p:cNvSpPr>
            <p:nvPr/>
          </p:nvSpPr>
          <p:spPr bwMode="auto">
            <a:xfrm>
              <a:off x="3456" y="1104"/>
              <a:ext cx="28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Comm.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Trans.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Chemical</a:t>
              </a:r>
            </a:p>
          </p:txBody>
        </p:sp>
        <p:sp>
          <p:nvSpPr>
            <p:cNvPr id="29729" name="Text Box 34"/>
            <p:cNvSpPr txBox="1">
              <a:spLocks noChangeArrowheads="1"/>
            </p:cNvSpPr>
            <p:nvPr/>
          </p:nvSpPr>
          <p:spPr bwMode="auto">
            <a:xfrm>
              <a:off x="3744" y="1104"/>
              <a:ext cx="336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0.04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0.02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0.004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066800" y="3429000"/>
            <a:ext cx="1905000" cy="1524000"/>
            <a:chOff x="3456" y="1104"/>
            <a:chExt cx="624" cy="768"/>
          </a:xfrm>
        </p:grpSpPr>
        <p:sp>
          <p:nvSpPr>
            <p:cNvPr id="29722" name="Rectangle 36"/>
            <p:cNvSpPr>
              <a:spLocks noChangeArrowheads="1"/>
            </p:cNvSpPr>
            <p:nvPr/>
          </p:nvSpPr>
          <p:spPr bwMode="auto">
            <a:xfrm>
              <a:off x="3456" y="1104"/>
              <a:ext cx="624" cy="76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  <p:sp>
          <p:nvSpPr>
            <p:cNvPr id="29723" name="Line 37"/>
            <p:cNvSpPr>
              <a:spLocks noChangeShapeType="1"/>
            </p:cNvSpPr>
            <p:nvPr/>
          </p:nvSpPr>
          <p:spPr bwMode="auto">
            <a:xfrm>
              <a:off x="3744" y="11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ahoma" pitchFamily="-104" charset="0"/>
              </a:endParaRPr>
            </a:p>
          </p:txBody>
        </p:sp>
        <p:sp>
          <p:nvSpPr>
            <p:cNvPr id="29724" name="Text Box 38"/>
            <p:cNvSpPr txBox="1">
              <a:spLocks noChangeArrowheads="1"/>
            </p:cNvSpPr>
            <p:nvPr/>
          </p:nvSpPr>
          <p:spPr bwMode="auto">
            <a:xfrm>
              <a:off x="3456" y="1104"/>
              <a:ext cx="288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Smith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Cohen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Jordan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…</a:t>
              </a:r>
            </a:p>
          </p:txBody>
        </p:sp>
        <p:sp>
          <p:nvSpPr>
            <p:cNvPr id="29725" name="Text Box 39"/>
            <p:cNvSpPr txBox="1">
              <a:spLocks noChangeArrowheads="1"/>
            </p:cNvSpPr>
            <p:nvPr/>
          </p:nvSpPr>
          <p:spPr bwMode="auto">
            <a:xfrm>
              <a:off x="3744" y="1104"/>
              <a:ext cx="336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0.01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0.05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0.3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…</a:t>
              </a:r>
            </a:p>
          </p:txBody>
        </p:sp>
      </p:grpSp>
      <p:sp>
        <p:nvSpPr>
          <p:cNvPr id="29716" name="AutoShape 40"/>
          <p:cNvSpPr>
            <a:spLocks noChangeArrowheads="1"/>
          </p:cNvSpPr>
          <p:nvPr/>
        </p:nvSpPr>
        <p:spPr bwMode="auto">
          <a:xfrm>
            <a:off x="6781800" y="1828800"/>
            <a:ext cx="1676400" cy="838200"/>
          </a:xfrm>
          <a:prstGeom prst="wedgeRoundRectCallout">
            <a:avLst>
              <a:gd name="adj1" fmla="val -52176"/>
              <a:gd name="adj2" fmla="val 73866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ahoma" pitchFamily="-104" charset="0"/>
              </a:rPr>
              <a:t>Emission probabilities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2971800" y="4876800"/>
            <a:ext cx="1371600" cy="779463"/>
            <a:chOff x="1680" y="3120"/>
            <a:chExt cx="864" cy="491"/>
          </a:xfrm>
        </p:grpSpPr>
        <p:sp>
          <p:nvSpPr>
            <p:cNvPr id="29718" name="Rectangle 42"/>
            <p:cNvSpPr>
              <a:spLocks noChangeArrowheads="1"/>
            </p:cNvSpPr>
            <p:nvPr/>
          </p:nvSpPr>
          <p:spPr bwMode="auto">
            <a:xfrm>
              <a:off x="1680" y="3120"/>
              <a:ext cx="720" cy="48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-104" charset="0"/>
              </a:endParaRPr>
            </a:p>
          </p:txBody>
        </p:sp>
        <p:sp>
          <p:nvSpPr>
            <p:cNvPr id="29719" name="Line 43"/>
            <p:cNvSpPr>
              <a:spLocks noChangeShapeType="1"/>
            </p:cNvSpPr>
            <p:nvPr/>
          </p:nvSpPr>
          <p:spPr bwMode="auto">
            <a:xfrm>
              <a:off x="2160" y="31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ahoma" pitchFamily="-104" charset="0"/>
              </a:endParaRPr>
            </a:p>
          </p:txBody>
        </p:sp>
        <p:sp>
          <p:nvSpPr>
            <p:cNvPr id="29720" name="Text Box 44"/>
            <p:cNvSpPr txBox="1">
              <a:spLocks noChangeArrowheads="1"/>
            </p:cNvSpPr>
            <p:nvPr/>
          </p:nvSpPr>
          <p:spPr bwMode="auto">
            <a:xfrm>
              <a:off x="1680" y="3120"/>
              <a:ext cx="52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dddd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dd    </a:t>
              </a:r>
            </a:p>
          </p:txBody>
        </p:sp>
        <p:sp>
          <p:nvSpPr>
            <p:cNvPr id="29721" name="Text Box 45"/>
            <p:cNvSpPr txBox="1">
              <a:spLocks noChangeArrowheads="1"/>
            </p:cNvSpPr>
            <p:nvPr/>
          </p:nvSpPr>
          <p:spPr bwMode="auto">
            <a:xfrm>
              <a:off x="2079" y="3120"/>
              <a:ext cx="465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  0.8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-104" charset="0"/>
                </a:rPr>
                <a:t>  0.2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28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Inference for linear-chain CRFs</a:t>
            </a:r>
            <a:endParaRPr lang="en-US" dirty="0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143000" y="1447800"/>
            <a:ext cx="672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When    will         prof      Cohen       post      the       notes   … 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571501" y="2022572"/>
            <a:ext cx="7991474" cy="45243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Idea 1: features are properties of </a:t>
            </a:r>
            <a:r>
              <a:rPr lang="en-US" sz="2400" i="1" dirty="0" smtClean="0">
                <a:solidFill>
                  <a:srgbClr val="000000"/>
                </a:solidFill>
              </a:rPr>
              <a:t>two adjacent tokens</a:t>
            </a:r>
            <a:r>
              <a:rPr lang="en-US" sz="2400" dirty="0" smtClean="0">
                <a:solidFill>
                  <a:srgbClr val="000000"/>
                </a:solidFill>
              </a:rPr>
              <a:t>, and the </a:t>
            </a:r>
            <a:r>
              <a:rPr lang="en-US" sz="2400" i="1" dirty="0" smtClean="0">
                <a:solidFill>
                  <a:srgbClr val="000000"/>
                </a:solidFill>
              </a:rPr>
              <a:t>pair</a:t>
            </a:r>
            <a:r>
              <a:rPr lang="en-US" sz="2400" dirty="0" smtClean="0">
                <a:solidFill>
                  <a:srgbClr val="000000"/>
                </a:solidFill>
              </a:rPr>
              <a:t> of labels assigned to them (</a:t>
            </a:r>
            <a:r>
              <a:rPr lang="en-US" sz="2400" dirty="0" err="1" smtClean="0">
                <a:solidFill>
                  <a:srgbClr val="000000"/>
                </a:solidFill>
              </a:rPr>
              <a:t>Begin,Inside,Outside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y(i</a:t>
            </a:r>
            <a:r>
              <a:rPr lang="en-US" sz="2400" dirty="0" smtClean="0">
                <a:solidFill>
                  <a:srgbClr val="000000"/>
                </a:solidFill>
              </a:rPr>
              <a:t>)==B or </a:t>
            </a:r>
            <a:r>
              <a:rPr lang="en-US" sz="2400" dirty="0" err="1" smtClean="0">
                <a:solidFill>
                  <a:srgbClr val="000000"/>
                </a:solidFill>
              </a:rPr>
              <a:t>y(i</a:t>
            </a:r>
            <a:r>
              <a:rPr lang="en-US" sz="2400" dirty="0" smtClean="0">
                <a:solidFill>
                  <a:srgbClr val="000000"/>
                </a:solidFill>
              </a:rPr>
              <a:t>)==I) and (</a:t>
            </a:r>
            <a:r>
              <a:rPr lang="en-US" sz="2400" dirty="0" err="1" smtClean="0">
                <a:solidFill>
                  <a:srgbClr val="000000"/>
                </a:solidFill>
              </a:rPr>
              <a:t>token(i</a:t>
            </a:r>
            <a:r>
              <a:rPr lang="en-US" sz="2400" dirty="0" smtClean="0">
                <a:solidFill>
                  <a:srgbClr val="000000"/>
                </a:solidFill>
              </a:rPr>
              <a:t>) is capitalized)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y(i</a:t>
            </a:r>
            <a:r>
              <a:rPr lang="en-US" sz="2400" dirty="0" smtClean="0">
                <a:solidFill>
                  <a:srgbClr val="000000"/>
                </a:solidFill>
              </a:rPr>
              <a:t>)==I and y(i-1)==B) and (</a:t>
            </a:r>
            <a:r>
              <a:rPr lang="en-US" sz="2400" dirty="0" err="1" smtClean="0">
                <a:solidFill>
                  <a:srgbClr val="000000"/>
                </a:solidFill>
              </a:rPr>
              <a:t>token(i</a:t>
            </a:r>
            <a:r>
              <a:rPr lang="en-US" sz="2400" dirty="0" smtClean="0">
                <a:solidFill>
                  <a:srgbClr val="000000"/>
                </a:solidFill>
              </a:rPr>
              <a:t>) is hyphenated)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y(i</a:t>
            </a:r>
            <a:r>
              <a:rPr lang="en-US" sz="2400" dirty="0" smtClean="0">
                <a:solidFill>
                  <a:srgbClr val="000000"/>
                </a:solidFill>
              </a:rPr>
              <a:t>)==B and y(i-1)==B) 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eg</a:t>
            </a:r>
            <a:r>
              <a:rPr lang="en-US" sz="2400" dirty="0" smtClean="0">
                <a:solidFill>
                  <a:srgbClr val="000000"/>
                </a:solidFill>
              </a:rPr>
              <a:t> “tell Rose William is on the way”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Idea 2: construct a graph where each </a:t>
            </a:r>
            <a:r>
              <a:rPr lang="en-US" sz="2400" i="1" dirty="0" smtClean="0">
                <a:solidFill>
                  <a:srgbClr val="000000"/>
                </a:solidFill>
              </a:rPr>
              <a:t>path</a:t>
            </a:r>
            <a:r>
              <a:rPr lang="en-US" sz="2400" dirty="0" smtClean="0">
                <a:solidFill>
                  <a:srgbClr val="000000"/>
                </a:solidFill>
              </a:rPr>
              <a:t> is a possible sequence labeling.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Inference for a linear-chain CRF</a:t>
            </a:r>
            <a:endParaRPr lang="en-US" dirty="0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173163" y="2079625"/>
            <a:ext cx="427037" cy="490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1244600" y="2841625"/>
            <a:ext cx="284163" cy="490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1165225" y="3603625"/>
            <a:ext cx="444500" cy="490538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2166938" y="2095500"/>
            <a:ext cx="430212" cy="493713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2241550" y="2859088"/>
            <a:ext cx="284163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162175" y="3611563"/>
            <a:ext cx="444500" cy="509587"/>
          </a:xfrm>
          <a:prstGeom prst="ellipse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157538" y="2095500"/>
            <a:ext cx="430212" cy="4937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232150" y="2859088"/>
            <a:ext cx="284163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152775" y="3621088"/>
            <a:ext cx="444500" cy="490537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4062413" y="2097088"/>
            <a:ext cx="427037" cy="490537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4132263" y="2859088"/>
            <a:ext cx="287337" cy="493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4054475" y="3621088"/>
            <a:ext cx="444500" cy="490537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4989513" y="2097088"/>
            <a:ext cx="427037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5060950" y="2859088"/>
            <a:ext cx="284163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4981575" y="3621088"/>
            <a:ext cx="444500" cy="490537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5903913" y="2097088"/>
            <a:ext cx="427037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5975350" y="2859088"/>
            <a:ext cx="284163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5895975" y="3621088"/>
            <a:ext cx="444500" cy="490537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6894513" y="2097088"/>
            <a:ext cx="427037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B</a:t>
            </a:r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6965950" y="2859088"/>
            <a:ext cx="284163" cy="490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I</a:t>
            </a:r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6886575" y="3621088"/>
            <a:ext cx="444500" cy="490537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O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143000" y="1447800"/>
            <a:ext cx="672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latin typeface="Arial" pitchFamily="-104" charset="0"/>
                <a:ea typeface="Arial" pitchFamily="-104" charset="0"/>
                <a:cs typeface="Arial" pitchFamily="-104" charset="0"/>
              </a:rPr>
              <a:t>When    will         prof      Cohen       post      the       notes   … </a:t>
            </a:r>
          </a:p>
        </p:txBody>
      </p:sp>
      <p:cxnSp>
        <p:nvCxnSpPr>
          <p:cNvPr id="21529" name="AutoShape 25"/>
          <p:cNvCxnSpPr>
            <a:cxnSpLocks noChangeShapeType="1"/>
            <a:stCxn id="21509" idx="7"/>
            <a:endCxn id="21510" idx="3"/>
          </p:cNvCxnSpPr>
          <p:nvPr/>
        </p:nvCxnSpPr>
        <p:spPr bwMode="auto">
          <a:xfrm flipV="1">
            <a:off x="1544638" y="2516188"/>
            <a:ext cx="685800" cy="1158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0" name="AutoShape 26"/>
          <p:cNvCxnSpPr>
            <a:cxnSpLocks noChangeShapeType="1"/>
            <a:stCxn id="21512" idx="7"/>
            <a:endCxn id="21513" idx="3"/>
          </p:cNvCxnSpPr>
          <p:nvPr/>
        </p:nvCxnSpPr>
        <p:spPr bwMode="auto">
          <a:xfrm flipV="1">
            <a:off x="2541588" y="2516188"/>
            <a:ext cx="679450" cy="1155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1" name="AutoShape 27"/>
          <p:cNvCxnSpPr>
            <a:cxnSpLocks noChangeShapeType="1"/>
          </p:cNvCxnSpPr>
          <p:nvPr/>
        </p:nvCxnSpPr>
        <p:spPr bwMode="auto">
          <a:xfrm flipV="1">
            <a:off x="3570288" y="2516188"/>
            <a:ext cx="708025" cy="1181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2" name="AutoShape 28"/>
          <p:cNvCxnSpPr>
            <a:cxnSpLocks noChangeShapeType="1"/>
          </p:cNvCxnSpPr>
          <p:nvPr/>
        </p:nvCxnSpPr>
        <p:spPr bwMode="auto">
          <a:xfrm flipV="1">
            <a:off x="4435475" y="2500313"/>
            <a:ext cx="708025" cy="1181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3" name="AutoShape 29"/>
          <p:cNvCxnSpPr>
            <a:cxnSpLocks noChangeShapeType="1"/>
          </p:cNvCxnSpPr>
          <p:nvPr/>
        </p:nvCxnSpPr>
        <p:spPr bwMode="auto">
          <a:xfrm flipV="1">
            <a:off x="5375275" y="2500313"/>
            <a:ext cx="706438" cy="1181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4" name="AutoShape 30"/>
          <p:cNvCxnSpPr>
            <a:cxnSpLocks noChangeShapeType="1"/>
          </p:cNvCxnSpPr>
          <p:nvPr/>
        </p:nvCxnSpPr>
        <p:spPr bwMode="auto">
          <a:xfrm flipV="1">
            <a:off x="6238875" y="2516188"/>
            <a:ext cx="708025" cy="1181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5" name="AutoShape 31"/>
          <p:cNvCxnSpPr>
            <a:cxnSpLocks noChangeShapeType="1"/>
            <a:stCxn id="21507" idx="5"/>
            <a:endCxn id="21511" idx="1"/>
          </p:cNvCxnSpPr>
          <p:nvPr/>
        </p:nvCxnSpPr>
        <p:spPr bwMode="auto">
          <a:xfrm>
            <a:off x="1538288" y="2498725"/>
            <a:ext cx="744537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6" name="AutoShape 32"/>
          <p:cNvCxnSpPr>
            <a:cxnSpLocks noChangeShapeType="1"/>
          </p:cNvCxnSpPr>
          <p:nvPr/>
        </p:nvCxnSpPr>
        <p:spPr bwMode="auto">
          <a:xfrm>
            <a:off x="2530475" y="2503488"/>
            <a:ext cx="74453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7" name="AutoShape 33"/>
          <p:cNvCxnSpPr>
            <a:cxnSpLocks noChangeShapeType="1"/>
          </p:cNvCxnSpPr>
          <p:nvPr/>
        </p:nvCxnSpPr>
        <p:spPr bwMode="auto">
          <a:xfrm>
            <a:off x="2530475" y="2503488"/>
            <a:ext cx="688975" cy="1193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8" name="AutoShape 34"/>
          <p:cNvCxnSpPr>
            <a:cxnSpLocks noChangeShapeType="1"/>
            <a:endCxn id="21517" idx="1"/>
          </p:cNvCxnSpPr>
          <p:nvPr/>
        </p:nvCxnSpPr>
        <p:spPr bwMode="auto">
          <a:xfrm>
            <a:off x="3536950" y="2522538"/>
            <a:ext cx="638175" cy="4095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9" name="AutoShape 35"/>
          <p:cNvCxnSpPr>
            <a:cxnSpLocks noChangeShapeType="1"/>
          </p:cNvCxnSpPr>
          <p:nvPr/>
        </p:nvCxnSpPr>
        <p:spPr bwMode="auto">
          <a:xfrm>
            <a:off x="3521075" y="2478088"/>
            <a:ext cx="688975" cy="1193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0" name="AutoShape 36"/>
          <p:cNvCxnSpPr>
            <a:cxnSpLocks noChangeShapeType="1"/>
          </p:cNvCxnSpPr>
          <p:nvPr/>
        </p:nvCxnSpPr>
        <p:spPr bwMode="auto">
          <a:xfrm>
            <a:off x="4435475" y="2503488"/>
            <a:ext cx="74453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1" name="AutoShape 37"/>
          <p:cNvCxnSpPr>
            <a:cxnSpLocks noChangeShapeType="1"/>
          </p:cNvCxnSpPr>
          <p:nvPr/>
        </p:nvCxnSpPr>
        <p:spPr bwMode="auto">
          <a:xfrm>
            <a:off x="4435475" y="2503488"/>
            <a:ext cx="688975" cy="1193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2" name="AutoShape 38"/>
          <p:cNvCxnSpPr>
            <a:cxnSpLocks noChangeShapeType="1"/>
            <a:endCxn id="21523" idx="1"/>
          </p:cNvCxnSpPr>
          <p:nvPr/>
        </p:nvCxnSpPr>
        <p:spPr bwMode="auto">
          <a:xfrm>
            <a:off x="5367338" y="2478088"/>
            <a:ext cx="649287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3" name="AutoShape 39"/>
          <p:cNvCxnSpPr>
            <a:cxnSpLocks noChangeShapeType="1"/>
          </p:cNvCxnSpPr>
          <p:nvPr/>
        </p:nvCxnSpPr>
        <p:spPr bwMode="auto">
          <a:xfrm>
            <a:off x="5367338" y="2478088"/>
            <a:ext cx="688975" cy="1193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4" name="AutoShape 40"/>
          <p:cNvCxnSpPr>
            <a:cxnSpLocks noChangeShapeType="1"/>
          </p:cNvCxnSpPr>
          <p:nvPr/>
        </p:nvCxnSpPr>
        <p:spPr bwMode="auto">
          <a:xfrm>
            <a:off x="6340475" y="2478088"/>
            <a:ext cx="74453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5" name="AutoShape 41"/>
          <p:cNvCxnSpPr>
            <a:cxnSpLocks noChangeShapeType="1"/>
          </p:cNvCxnSpPr>
          <p:nvPr/>
        </p:nvCxnSpPr>
        <p:spPr bwMode="auto">
          <a:xfrm>
            <a:off x="6340475" y="2478088"/>
            <a:ext cx="688975" cy="1193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6" name="AutoShape 42"/>
          <p:cNvCxnSpPr>
            <a:cxnSpLocks noChangeShapeType="1"/>
          </p:cNvCxnSpPr>
          <p:nvPr/>
        </p:nvCxnSpPr>
        <p:spPr bwMode="auto">
          <a:xfrm>
            <a:off x="2503488" y="3087688"/>
            <a:ext cx="712787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7" name="AutoShape 43"/>
          <p:cNvCxnSpPr>
            <a:cxnSpLocks noChangeShapeType="1"/>
          </p:cNvCxnSpPr>
          <p:nvPr/>
        </p:nvCxnSpPr>
        <p:spPr bwMode="auto">
          <a:xfrm>
            <a:off x="2584450" y="3849688"/>
            <a:ext cx="552450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8" name="AutoShape 44"/>
          <p:cNvCxnSpPr>
            <a:cxnSpLocks noChangeShapeType="1"/>
            <a:stCxn id="21514" idx="6"/>
          </p:cNvCxnSpPr>
          <p:nvPr/>
        </p:nvCxnSpPr>
        <p:spPr bwMode="auto">
          <a:xfrm>
            <a:off x="3516313" y="3105150"/>
            <a:ext cx="598487" cy="19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9" name="AutoShape 45"/>
          <p:cNvCxnSpPr>
            <a:cxnSpLocks noChangeShapeType="1"/>
          </p:cNvCxnSpPr>
          <p:nvPr/>
        </p:nvCxnSpPr>
        <p:spPr bwMode="auto">
          <a:xfrm>
            <a:off x="3525838" y="3849688"/>
            <a:ext cx="552450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0" name="AutoShape 46"/>
          <p:cNvCxnSpPr>
            <a:cxnSpLocks noChangeShapeType="1"/>
            <a:stCxn id="21517" idx="6"/>
          </p:cNvCxnSpPr>
          <p:nvPr/>
        </p:nvCxnSpPr>
        <p:spPr bwMode="auto">
          <a:xfrm>
            <a:off x="4419600" y="3106738"/>
            <a:ext cx="654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1" name="AutoShape 47"/>
          <p:cNvCxnSpPr>
            <a:cxnSpLocks noChangeShapeType="1"/>
          </p:cNvCxnSpPr>
          <p:nvPr/>
        </p:nvCxnSpPr>
        <p:spPr bwMode="auto">
          <a:xfrm>
            <a:off x="4440238" y="3849688"/>
            <a:ext cx="552450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2" name="AutoShape 48"/>
          <p:cNvCxnSpPr>
            <a:cxnSpLocks noChangeShapeType="1"/>
          </p:cNvCxnSpPr>
          <p:nvPr/>
        </p:nvCxnSpPr>
        <p:spPr bwMode="auto">
          <a:xfrm>
            <a:off x="5273675" y="3087688"/>
            <a:ext cx="712788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3" name="AutoShape 49"/>
          <p:cNvCxnSpPr>
            <a:cxnSpLocks noChangeShapeType="1"/>
            <a:stCxn id="21521" idx="6"/>
          </p:cNvCxnSpPr>
          <p:nvPr/>
        </p:nvCxnSpPr>
        <p:spPr bwMode="auto">
          <a:xfrm>
            <a:off x="5426075" y="3867150"/>
            <a:ext cx="4810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4" name="AutoShape 50"/>
          <p:cNvCxnSpPr>
            <a:cxnSpLocks noChangeShapeType="1"/>
          </p:cNvCxnSpPr>
          <p:nvPr/>
        </p:nvCxnSpPr>
        <p:spPr bwMode="auto">
          <a:xfrm>
            <a:off x="6264275" y="3087688"/>
            <a:ext cx="712788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5" name="AutoShape 51"/>
          <p:cNvCxnSpPr>
            <a:cxnSpLocks noChangeShapeType="1"/>
          </p:cNvCxnSpPr>
          <p:nvPr/>
        </p:nvCxnSpPr>
        <p:spPr bwMode="auto">
          <a:xfrm>
            <a:off x="6345238" y="3849688"/>
            <a:ext cx="552450" cy="174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1539875" y="3240088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>
            <a:off x="2530475" y="3240088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3521075" y="3240088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4435475" y="3240088"/>
            <a:ext cx="593725" cy="49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>
            <a:off x="5349875" y="3240088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>
            <a:off x="6264275" y="3240088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908050" y="4737100"/>
            <a:ext cx="7162800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Inference: find the highest-weight path given a weighting of features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This can be done efficiently using dynamic programming (Viterbi)</a:t>
            </a:r>
          </a:p>
        </p:txBody>
      </p:sp>
      <p:cxnSp>
        <p:nvCxnSpPr>
          <p:cNvPr id="21563" name="AutoShape 59"/>
          <p:cNvCxnSpPr>
            <a:cxnSpLocks noChangeShapeType="1"/>
          </p:cNvCxnSpPr>
          <p:nvPr/>
        </p:nvCxnSpPr>
        <p:spPr bwMode="auto">
          <a:xfrm>
            <a:off x="1581150" y="3886200"/>
            <a:ext cx="552450" cy="174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8834" name="Rectangle 66"/>
          <p:cNvSpPr>
            <a:spLocks noChangeArrowheads="1"/>
          </p:cNvSpPr>
          <p:nvPr/>
        </p:nvSpPr>
        <p:spPr bwMode="auto">
          <a:xfrm>
            <a:off x="3429000" y="1981200"/>
            <a:ext cx="762000" cy="24384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perceptron</a:t>
            </a:r>
            <a:endParaRPr lang="en-US" dirty="0">
              <a:latin typeface="Arial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38124" r="38921" b="44438"/>
          <a:stretch>
            <a:fillRect/>
          </a:stretch>
        </p:blipFill>
        <p:spPr bwMode="auto">
          <a:xfrm>
            <a:off x="457200" y="3086100"/>
            <a:ext cx="7543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374649" y="4855113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9" y="1309688"/>
            <a:ext cx="2927351" cy="515937"/>
            <a:chOff x="3762" y="893"/>
            <a:chExt cx="1844" cy="325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8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/>
                <a:t>Compute: </a:t>
              </a:r>
              <a:r>
                <a:rPr lang="en-US" i="1" dirty="0" err="1"/>
                <a:t>y</a:t>
              </a:r>
              <a:r>
                <a:rPr lang="en-US" i="1" baseline="-25000" dirty="0" err="1"/>
                <a:t>i</a:t>
              </a:r>
              <a:r>
                <a:rPr lang="en-US" dirty="0"/>
                <a:t> </a:t>
              </a:r>
              <a:r>
                <a:rPr lang="en-US" dirty="0" smtClean="0"/>
                <a:t>=sign(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. </a:t>
              </a:r>
              <a:r>
                <a:rPr lang="en-US" b="1" dirty="0"/>
                <a:t>x</a:t>
              </a:r>
              <a:r>
                <a:rPr lang="en-US" i="1" baseline="-25000" dirty="0"/>
                <a:t>i</a:t>
              </a:r>
              <a:r>
                <a:rPr lang="en-US" i="1" dirty="0"/>
                <a:t> </a:t>
              </a:r>
              <a:r>
                <a:rPr lang="en-US" dirty="0"/>
                <a:t>)</a:t>
              </a:r>
              <a:endParaRPr lang="en-US" i="1" dirty="0"/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4182" y="55091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05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Ranking </a:t>
            </a:r>
            <a:r>
              <a:rPr lang="en-US" dirty="0" err="1" smtClean="0"/>
              <a:t>perceptrons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structured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API:</a:t>
            </a:r>
          </a:p>
          <a:p>
            <a:pPr lvl="1"/>
            <a:r>
              <a:rPr lang="en-US" dirty="0" smtClean="0"/>
              <a:t>A sends B a (maybe </a:t>
            </a:r>
            <a:r>
              <a:rPr lang="en-US" b="1" dirty="0" smtClean="0"/>
              <a:t>huge</a:t>
            </a:r>
            <a:r>
              <a:rPr lang="en-US" dirty="0" smtClean="0"/>
              <a:t>) set of items to rank</a:t>
            </a:r>
          </a:p>
          <a:p>
            <a:pPr lvl="1"/>
            <a:r>
              <a:rPr lang="en-US" dirty="0" smtClean="0"/>
              <a:t>B finds the single </a:t>
            </a:r>
            <a:r>
              <a:rPr lang="en-US" b="1" dirty="0" smtClean="0"/>
              <a:t>best</a:t>
            </a:r>
            <a:r>
              <a:rPr lang="en-US" dirty="0" smtClean="0"/>
              <a:t> one according to the current weight vector</a:t>
            </a:r>
          </a:p>
          <a:p>
            <a:pPr lvl="1"/>
            <a:r>
              <a:rPr lang="en-US" dirty="0" smtClean="0"/>
              <a:t>A tells B which one was actually best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Structured classification on a sequence</a:t>
            </a:r>
          </a:p>
          <a:p>
            <a:pPr lvl="1"/>
            <a:r>
              <a:rPr lang="en-US" dirty="0" smtClean="0"/>
              <a:t>Input: list of words: </a:t>
            </a:r>
            <a:r>
              <a:rPr lang="en-US" b="1" dirty="0" smtClean="0"/>
              <a:t>x</a:t>
            </a:r>
            <a:r>
              <a:rPr lang="en-US" dirty="0" smtClean="0"/>
              <a:t>=(w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Output: list of labels: </a:t>
            </a:r>
            <a:r>
              <a:rPr lang="en-US" b="1" dirty="0" smtClean="0"/>
              <a:t>y=</a:t>
            </a:r>
            <a:r>
              <a:rPr lang="en-US" dirty="0" smtClean="0"/>
              <a:t>(y</a:t>
            </a:r>
            <a:r>
              <a:rPr lang="en-US" baseline="-25000" dirty="0" smtClean="0"/>
              <a:t>1,</a:t>
            </a:r>
            <a:r>
              <a:rPr lang="en-US" dirty="0" smtClean="0"/>
              <a:t>…,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there are K classes, there are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 labels possible for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Ranking </a:t>
            </a:r>
            <a:r>
              <a:rPr lang="en-US" dirty="0" err="1" smtClean="0"/>
              <a:t>perceptrons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structured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API:</a:t>
            </a:r>
          </a:p>
          <a:p>
            <a:pPr lvl="1"/>
            <a:r>
              <a:rPr lang="en-US" dirty="0" smtClean="0"/>
              <a:t>A sends B the word sequence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r>
              <a:rPr lang="en-US" dirty="0" smtClean="0"/>
              <a:t>B finds the single </a:t>
            </a:r>
            <a:r>
              <a:rPr lang="en-US" b="1" dirty="0" smtClean="0"/>
              <a:t>best</a:t>
            </a:r>
            <a:r>
              <a:rPr lang="en-US" dirty="0" smtClean="0"/>
              <a:t> </a:t>
            </a:r>
            <a:r>
              <a:rPr lang="en-US" b="1" dirty="0" smtClean="0"/>
              <a:t>y </a:t>
            </a:r>
            <a:r>
              <a:rPr lang="en-US" dirty="0" smtClean="0"/>
              <a:t>according to the current weight vector using Viterbi</a:t>
            </a:r>
          </a:p>
          <a:p>
            <a:pPr lvl="1"/>
            <a:r>
              <a:rPr lang="en-US" dirty="0" smtClean="0"/>
              <a:t>A tells B which </a:t>
            </a:r>
            <a:r>
              <a:rPr lang="en-US" b="1" dirty="0" smtClean="0"/>
              <a:t>y </a:t>
            </a:r>
            <a:r>
              <a:rPr lang="en-US" dirty="0" smtClean="0"/>
              <a:t>was actually best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This is equivalent to ranking pairs g=(</a:t>
            </a:r>
            <a:r>
              <a:rPr lang="en-US" b="1" dirty="0" err="1" smtClean="0"/>
              <a:t>x,y</a:t>
            </a:r>
            <a:r>
              <a:rPr lang="en-US" b="1" dirty="0" smtClean="0"/>
              <a:t>’)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Structured classification on a sequence</a:t>
            </a:r>
          </a:p>
          <a:p>
            <a:pPr lvl="1"/>
            <a:r>
              <a:rPr lang="en-US" dirty="0" smtClean="0"/>
              <a:t>Input: list of words: </a:t>
            </a:r>
            <a:r>
              <a:rPr lang="en-US" b="1" dirty="0" smtClean="0"/>
              <a:t>x</a:t>
            </a:r>
            <a:r>
              <a:rPr lang="en-US" dirty="0" smtClean="0"/>
              <a:t>=(w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Output: list of labels: </a:t>
            </a:r>
            <a:r>
              <a:rPr lang="en-US" b="1" dirty="0" smtClean="0"/>
              <a:t>y=</a:t>
            </a:r>
            <a:r>
              <a:rPr lang="en-US" dirty="0" smtClean="0"/>
              <a:t>(y</a:t>
            </a:r>
            <a:r>
              <a:rPr lang="en-US" baseline="-25000" dirty="0" smtClean="0"/>
              <a:t>1,</a:t>
            </a:r>
            <a:r>
              <a:rPr lang="en-US" dirty="0" smtClean="0"/>
              <a:t>…,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there are K classes, there are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 labels possible for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The voted perceptron </a:t>
            </a:r>
            <a:r>
              <a:rPr lang="en-US" sz="4000" i="1">
                <a:latin typeface="Arial" charset="0"/>
              </a:rPr>
              <a:t>for ranking</a:t>
            </a:r>
            <a:endParaRPr lang="en-US" sz="4000">
              <a:latin typeface="Arial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123950" y="16938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i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318000" y="16176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i="1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1612900" y="18923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854200" y="1525588"/>
            <a:ext cx="2620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</a:rPr>
              <a:t>instances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1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2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3 </a:t>
            </a:r>
            <a:r>
              <a:rPr lang="en-US" b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4</a:t>
            </a:r>
            <a:r>
              <a:rPr lang="en-US" smtClean="0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29703" name="Group 8"/>
          <p:cNvGrpSpPr>
            <a:grpSpLocks/>
          </p:cNvGrpSpPr>
          <p:nvPr/>
        </p:nvGrpSpPr>
        <p:grpSpPr bwMode="auto">
          <a:xfrm>
            <a:off x="5313363" y="1417638"/>
            <a:ext cx="3709987" cy="787400"/>
            <a:chOff x="3442" y="893"/>
            <a:chExt cx="2337" cy="496"/>
          </a:xfrm>
        </p:grpSpPr>
        <p:sp>
          <p:nvSpPr>
            <p:cNvPr id="29716" name="Text Box 9"/>
            <p:cNvSpPr txBox="1">
              <a:spLocks noChangeArrowheads="1"/>
            </p:cNvSpPr>
            <p:nvPr/>
          </p:nvSpPr>
          <p:spPr bwMode="auto">
            <a:xfrm>
              <a:off x="3442" y="985"/>
              <a:ext cx="233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Compute: y</a:t>
              </a:r>
              <a:r>
                <a:rPr lang="en-US" i="1" baseline="-25000" smtClean="0">
                  <a:solidFill>
                    <a:srgbClr val="000000"/>
                  </a:solidFill>
                </a:rPr>
                <a:t>i</a:t>
              </a:r>
              <a:r>
                <a:rPr lang="en-US" smtClean="0">
                  <a:solidFill>
                    <a:srgbClr val="000000"/>
                  </a:solidFill>
                </a:rPr>
                <a:t> =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</a:t>
              </a:r>
              <a:r>
                <a:rPr lang="en-US" i="1" smtClean="0">
                  <a:solidFill>
                    <a:srgbClr val="000000"/>
                  </a:solidFill>
                </a:rPr>
                <a:t> .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i="1" baseline="-25000" smtClean="0">
                  <a:solidFill>
                    <a:srgbClr val="000000"/>
                  </a:solidFill>
                </a:rPr>
                <a:t>i</a:t>
              </a:r>
              <a:r>
                <a:rPr lang="en-US" i="1" smtClean="0">
                  <a:solidFill>
                    <a:srgbClr val="000000"/>
                  </a:solidFill>
                </a:rPr>
                <a:t> 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Return: </a:t>
              </a:r>
              <a:r>
                <a:rPr lang="en-US" smtClean="0">
                  <a:solidFill>
                    <a:srgbClr val="000000"/>
                  </a:solidFill>
                </a:rPr>
                <a:t>the index </a:t>
              </a:r>
              <a:r>
                <a:rPr lang="en-US" i="1" smtClean="0">
                  <a:solidFill>
                    <a:srgbClr val="000000"/>
                  </a:solidFill>
                </a:rPr>
                <a:t>b* </a:t>
              </a:r>
              <a:r>
                <a:rPr lang="en-US" smtClean="0">
                  <a:solidFill>
                    <a:srgbClr val="000000"/>
                  </a:solidFill>
                </a:rPr>
                <a:t>of the </a:t>
              </a:r>
              <a:r>
                <a:rPr lang="ja-JP" altLang="en-US" smtClean="0">
                  <a:solidFill>
                    <a:srgbClr val="000000"/>
                  </a:solidFill>
                </a:rPr>
                <a:t>“</a:t>
              </a:r>
              <a:r>
                <a:rPr lang="en-US" smtClean="0">
                  <a:solidFill>
                    <a:srgbClr val="000000"/>
                  </a:solidFill>
                </a:rPr>
                <a:t>best</a:t>
              </a:r>
              <a:r>
                <a:rPr lang="ja-JP" altLang="en-US" smtClean="0">
                  <a:solidFill>
                    <a:srgbClr val="000000"/>
                  </a:solidFill>
                </a:rPr>
                <a:t>”</a:t>
              </a:r>
              <a:r>
                <a:rPr lang="en-US" smtClean="0">
                  <a:solidFill>
                    <a:srgbClr val="000000"/>
                  </a:solidFill>
                </a:rPr>
                <a:t>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baseline="-25000" smtClean="0">
                  <a:solidFill>
                    <a:srgbClr val="000000"/>
                  </a:solidFill>
                </a:rPr>
                <a:t>i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29717" name="Text Box 10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^</a:t>
              </a:r>
            </a:p>
          </p:txBody>
        </p:sp>
      </p:grpSp>
      <p:sp>
        <p:nvSpPr>
          <p:cNvPr id="29704" name="Line 11"/>
          <p:cNvSpPr>
            <a:spLocks noChangeShapeType="1"/>
          </p:cNvSpPr>
          <p:nvPr/>
        </p:nvSpPr>
        <p:spPr bwMode="auto">
          <a:xfrm>
            <a:off x="1600200" y="20701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9705" name="Group 12"/>
          <p:cNvGrpSpPr>
            <a:grpSpLocks/>
          </p:cNvGrpSpPr>
          <p:nvPr/>
        </p:nvGrpSpPr>
        <p:grpSpPr bwMode="auto">
          <a:xfrm>
            <a:off x="2989263" y="2078038"/>
            <a:ext cx="407987" cy="512762"/>
            <a:chOff x="4349" y="893"/>
            <a:chExt cx="257" cy="323"/>
          </a:xfrm>
        </p:grpSpPr>
        <p:sp>
          <p:nvSpPr>
            <p:cNvPr id="29714" name="Text Box 13"/>
            <p:cNvSpPr txBox="1">
              <a:spLocks noChangeArrowheads="1"/>
            </p:cNvSpPr>
            <p:nvPr/>
          </p:nvSpPr>
          <p:spPr bwMode="auto">
            <a:xfrm>
              <a:off x="4349" y="985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b*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29715" name="Text Box 14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29706" name="AutoShape 15"/>
          <p:cNvCxnSpPr>
            <a:cxnSpLocks noChangeShapeType="1"/>
            <a:stCxn id="29699" idx="2"/>
            <a:endCxn id="29700" idx="2"/>
          </p:cNvCxnSpPr>
          <p:nvPr/>
        </p:nvCxnSpPr>
        <p:spPr bwMode="auto">
          <a:xfrm rot="5400000" flipH="1" flipV="1">
            <a:off x="2927350" y="70008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9707" name="Group 16"/>
          <p:cNvGrpSpPr>
            <a:grpSpLocks/>
          </p:cNvGrpSpPr>
          <p:nvPr/>
        </p:nvGrpSpPr>
        <p:grpSpPr bwMode="auto">
          <a:xfrm>
            <a:off x="3962400" y="2479675"/>
            <a:ext cx="501650" cy="512763"/>
            <a:chOff x="4299" y="893"/>
            <a:chExt cx="352" cy="323"/>
          </a:xfrm>
        </p:grpSpPr>
        <p:sp>
          <p:nvSpPr>
            <p:cNvPr id="29712" name="Text Box 17"/>
            <p:cNvSpPr txBox="1">
              <a:spLocks noChangeArrowheads="1"/>
            </p:cNvSpPr>
            <p:nvPr/>
          </p:nvSpPr>
          <p:spPr bwMode="auto">
            <a:xfrm>
              <a:off x="4299" y="985"/>
              <a:ext cx="3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   b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29713" name="Text Box 18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08" name="Group 19"/>
          <p:cNvGrpSpPr>
            <a:grpSpLocks/>
          </p:cNvGrpSpPr>
          <p:nvPr/>
        </p:nvGrpSpPr>
        <p:grpSpPr bwMode="auto">
          <a:xfrm>
            <a:off x="5335588" y="2205038"/>
            <a:ext cx="3265487" cy="512762"/>
            <a:chOff x="3447" y="893"/>
            <a:chExt cx="2057" cy="323"/>
          </a:xfrm>
        </p:grpSpPr>
        <p:sp>
          <p:nvSpPr>
            <p:cNvPr id="29710" name="Text Box 20"/>
            <p:cNvSpPr txBox="1">
              <a:spLocks noChangeArrowheads="1"/>
            </p:cNvSpPr>
            <p:nvPr/>
          </p:nvSpPr>
          <p:spPr bwMode="auto">
            <a:xfrm>
              <a:off x="3447" y="985"/>
              <a:ext cx="20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If mistake: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k+1</a:t>
              </a:r>
              <a:r>
                <a:rPr lang="en-US" smtClean="0">
                  <a:solidFill>
                    <a:srgbClr val="000000"/>
                  </a:solidFill>
                </a:rPr>
                <a:t> =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</a:t>
              </a:r>
              <a:r>
                <a:rPr lang="en-US" i="1" smtClean="0">
                  <a:solidFill>
                    <a:srgbClr val="000000"/>
                  </a:solidFill>
                </a:rPr>
                <a:t>  + 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i="1" baseline="-25000" smtClean="0">
                  <a:solidFill>
                    <a:srgbClr val="000000"/>
                  </a:solidFill>
                </a:rPr>
                <a:t>b  </a:t>
              </a:r>
              <a:r>
                <a:rPr lang="en-US" smtClean="0">
                  <a:solidFill>
                    <a:srgbClr val="000000"/>
                  </a:solidFill>
                </a:rPr>
                <a:t>-</a:t>
              </a:r>
              <a:r>
                <a:rPr lang="en-US" i="1" baseline="-25000" smtClean="0">
                  <a:solidFill>
                    <a:srgbClr val="000000"/>
                  </a:solidFill>
                </a:rPr>
                <a:t> </a:t>
              </a:r>
              <a:r>
                <a:rPr lang="en-US" b="1" smtClean="0">
                  <a:solidFill>
                    <a:srgbClr val="000000"/>
                  </a:solidFill>
                </a:rPr>
                <a:t>x</a:t>
              </a:r>
              <a:r>
                <a:rPr lang="en-US" i="1" baseline="-25000" smtClean="0">
                  <a:solidFill>
                    <a:srgbClr val="000000"/>
                  </a:solidFill>
                </a:rPr>
                <a:t>b*</a:t>
              </a:r>
              <a:r>
                <a:rPr lang="en-US" i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9711" name="Text Box 21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1131888" y="3482975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Change number one is notation: replace </a:t>
            </a:r>
            <a:r>
              <a:rPr lang="en-US" b="1" smtClean="0">
                <a:solidFill>
                  <a:srgbClr val="000000"/>
                </a:solidFill>
              </a:rPr>
              <a:t>x </a:t>
            </a:r>
            <a:r>
              <a:rPr lang="en-US" smtClean="0">
                <a:solidFill>
                  <a:srgbClr val="000000"/>
                </a:solidFill>
              </a:rPr>
              <a:t>with </a:t>
            </a:r>
            <a:r>
              <a:rPr lang="en-US" b="1" smtClean="0">
                <a:solidFill>
                  <a:srgbClr val="000000"/>
                </a:solidFill>
              </a:rPr>
              <a:t>g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The voted perceptron </a:t>
            </a:r>
            <a:r>
              <a:rPr lang="en-US" i="1" dirty="0">
                <a:latin typeface="Arial" charset="0"/>
              </a:rPr>
              <a:t>for </a:t>
            </a:r>
            <a:r>
              <a:rPr lang="en-US" i="1" dirty="0" smtClean="0">
                <a:latin typeface="Arial" charset="0"/>
              </a:rPr>
              <a:t>structured classification tasks</a:t>
            </a:r>
            <a:endParaRPr lang="en-US" dirty="0">
              <a:latin typeface="Arial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123950" y="16938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i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318000" y="16176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i="1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1612900" y="18923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854200" y="1525588"/>
            <a:ext cx="2620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</a:rPr>
              <a:t>instances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g</a:t>
            </a:r>
            <a:r>
              <a:rPr lang="en-US" baseline="-25000" smtClean="0">
                <a:solidFill>
                  <a:srgbClr val="000000"/>
                </a:solidFill>
              </a:rPr>
              <a:t>1 </a:t>
            </a:r>
            <a:r>
              <a:rPr lang="en-US" b="1" smtClean="0">
                <a:solidFill>
                  <a:srgbClr val="000000"/>
                </a:solidFill>
              </a:rPr>
              <a:t>g</a:t>
            </a:r>
            <a:r>
              <a:rPr lang="en-US" baseline="-25000" smtClean="0">
                <a:solidFill>
                  <a:srgbClr val="000000"/>
                </a:solidFill>
              </a:rPr>
              <a:t>2 </a:t>
            </a:r>
            <a:r>
              <a:rPr lang="en-US" b="1" smtClean="0">
                <a:solidFill>
                  <a:srgbClr val="000000"/>
                </a:solidFill>
              </a:rPr>
              <a:t>g</a:t>
            </a:r>
            <a:r>
              <a:rPr lang="en-US" baseline="-25000" smtClean="0">
                <a:solidFill>
                  <a:srgbClr val="000000"/>
                </a:solidFill>
              </a:rPr>
              <a:t>3 </a:t>
            </a:r>
            <a:r>
              <a:rPr lang="en-US" b="1" smtClean="0">
                <a:solidFill>
                  <a:srgbClr val="000000"/>
                </a:solidFill>
              </a:rPr>
              <a:t>g</a:t>
            </a:r>
            <a:r>
              <a:rPr lang="en-US" baseline="-25000" smtClean="0">
                <a:solidFill>
                  <a:srgbClr val="000000"/>
                </a:solidFill>
              </a:rPr>
              <a:t>4</a:t>
            </a:r>
            <a:r>
              <a:rPr lang="en-US" smtClean="0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226050" y="1433513"/>
            <a:ext cx="3757613" cy="776287"/>
            <a:chOff x="3442" y="903"/>
            <a:chExt cx="2367" cy="489"/>
          </a:xfrm>
        </p:grpSpPr>
        <p:sp>
          <p:nvSpPr>
            <p:cNvPr id="30740" name="Text Box 9"/>
            <p:cNvSpPr txBox="1">
              <a:spLocks noChangeArrowheads="1"/>
            </p:cNvSpPr>
            <p:nvPr/>
          </p:nvSpPr>
          <p:spPr bwMode="auto">
            <a:xfrm>
              <a:off x="3442" y="985"/>
              <a:ext cx="236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Compute: y</a:t>
              </a:r>
              <a:r>
                <a:rPr lang="en-US" i="1" baseline="-25000" smtClean="0">
                  <a:solidFill>
                    <a:srgbClr val="000000"/>
                  </a:solidFill>
                </a:rPr>
                <a:t>i</a:t>
              </a:r>
              <a:r>
                <a:rPr lang="en-US" smtClean="0">
                  <a:solidFill>
                    <a:srgbClr val="000000"/>
                  </a:solidFill>
                </a:rPr>
                <a:t> =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</a:t>
              </a:r>
              <a:r>
                <a:rPr lang="en-US" i="1" smtClean="0">
                  <a:solidFill>
                    <a:srgbClr val="000000"/>
                  </a:solidFill>
                </a:rPr>
                <a:t> . </a:t>
              </a:r>
              <a:r>
                <a:rPr lang="en-US" b="1" smtClean="0">
                  <a:solidFill>
                    <a:srgbClr val="000000"/>
                  </a:solidFill>
                </a:rPr>
                <a:t>g</a:t>
              </a:r>
              <a:r>
                <a:rPr lang="en-US" i="1" baseline="-25000" smtClean="0">
                  <a:solidFill>
                    <a:srgbClr val="000000"/>
                  </a:solidFill>
                </a:rPr>
                <a:t>i</a:t>
              </a:r>
              <a:r>
                <a:rPr lang="en-US" i="1" smtClean="0">
                  <a:solidFill>
                    <a:srgbClr val="000000"/>
                  </a:solidFill>
                </a:rPr>
                <a:t> 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Return: </a:t>
              </a:r>
              <a:r>
                <a:rPr lang="en-US" smtClean="0">
                  <a:solidFill>
                    <a:srgbClr val="000000"/>
                  </a:solidFill>
                </a:rPr>
                <a:t>the index </a:t>
              </a:r>
              <a:r>
                <a:rPr lang="en-US" i="1" smtClean="0">
                  <a:solidFill>
                    <a:srgbClr val="000000"/>
                  </a:solidFill>
                </a:rPr>
                <a:t>b* </a:t>
              </a:r>
              <a:r>
                <a:rPr lang="en-US" smtClean="0">
                  <a:solidFill>
                    <a:srgbClr val="000000"/>
                  </a:solidFill>
                </a:rPr>
                <a:t>of the </a:t>
              </a:r>
              <a:r>
                <a:rPr lang="ja-JP" altLang="en-US" smtClean="0">
                  <a:solidFill>
                    <a:srgbClr val="000000"/>
                  </a:solidFill>
                </a:rPr>
                <a:t>“</a:t>
              </a:r>
              <a:r>
                <a:rPr lang="en-US" smtClean="0">
                  <a:solidFill>
                    <a:srgbClr val="000000"/>
                  </a:solidFill>
                </a:rPr>
                <a:t>best</a:t>
              </a:r>
              <a:r>
                <a:rPr lang="ja-JP" altLang="en-US" smtClean="0">
                  <a:solidFill>
                    <a:srgbClr val="000000"/>
                  </a:solidFill>
                </a:rPr>
                <a:t>”</a:t>
              </a:r>
              <a:r>
                <a:rPr lang="en-US" smtClean="0">
                  <a:solidFill>
                    <a:srgbClr val="000000"/>
                  </a:solidFill>
                </a:rPr>
                <a:t> </a:t>
              </a:r>
              <a:r>
                <a:rPr lang="en-US" b="1" smtClean="0">
                  <a:solidFill>
                    <a:srgbClr val="000000"/>
                  </a:solidFill>
                </a:rPr>
                <a:t>g</a:t>
              </a:r>
              <a:r>
                <a:rPr lang="en-US" baseline="-25000" smtClean="0">
                  <a:solidFill>
                    <a:srgbClr val="000000"/>
                  </a:solidFill>
                </a:rPr>
                <a:t>i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0741" name="Text Box 10"/>
            <p:cNvSpPr txBox="1">
              <a:spLocks noChangeArrowheads="1"/>
            </p:cNvSpPr>
            <p:nvPr/>
          </p:nvSpPr>
          <p:spPr bwMode="auto">
            <a:xfrm>
              <a:off x="4383" y="90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^</a:t>
              </a:r>
            </a:p>
          </p:txBody>
        </p:sp>
      </p:grp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1600200" y="20701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00375" y="2393950"/>
            <a:ext cx="407988" cy="512763"/>
            <a:chOff x="4349" y="893"/>
            <a:chExt cx="257" cy="323"/>
          </a:xfrm>
        </p:grpSpPr>
        <p:sp>
          <p:nvSpPr>
            <p:cNvPr id="30738" name="Text Box 13"/>
            <p:cNvSpPr txBox="1">
              <a:spLocks noChangeArrowheads="1"/>
            </p:cNvSpPr>
            <p:nvPr/>
          </p:nvSpPr>
          <p:spPr bwMode="auto">
            <a:xfrm>
              <a:off x="4349" y="985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b*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0739" name="Text Box 14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54287" name="AutoShape 15"/>
          <p:cNvCxnSpPr>
            <a:cxnSpLocks noChangeShapeType="1"/>
            <a:stCxn id="30723" idx="2"/>
            <a:endCxn id="30724" idx="2"/>
          </p:cNvCxnSpPr>
          <p:nvPr/>
        </p:nvCxnSpPr>
        <p:spPr bwMode="auto">
          <a:xfrm rot="5400000" flipH="1" flipV="1">
            <a:off x="2927350" y="70008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962400" y="2479675"/>
            <a:ext cx="501650" cy="512763"/>
            <a:chOff x="4299" y="893"/>
            <a:chExt cx="352" cy="323"/>
          </a:xfrm>
        </p:grpSpPr>
        <p:sp>
          <p:nvSpPr>
            <p:cNvPr id="30736" name="Text Box 17"/>
            <p:cNvSpPr txBox="1">
              <a:spLocks noChangeArrowheads="1"/>
            </p:cNvSpPr>
            <p:nvPr/>
          </p:nvSpPr>
          <p:spPr bwMode="auto">
            <a:xfrm>
              <a:off x="4299" y="985"/>
              <a:ext cx="3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   b</a:t>
              </a:r>
              <a:endParaRPr lang="en-US" i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0737" name="Text Box 18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222875" y="2205038"/>
            <a:ext cx="3295650" cy="515937"/>
            <a:chOff x="3455" y="893"/>
            <a:chExt cx="2076" cy="325"/>
          </a:xfrm>
        </p:grpSpPr>
        <p:sp>
          <p:nvSpPr>
            <p:cNvPr id="30734" name="Text Box 20"/>
            <p:cNvSpPr txBox="1">
              <a:spLocks noChangeArrowheads="1"/>
            </p:cNvSpPr>
            <p:nvPr/>
          </p:nvSpPr>
          <p:spPr bwMode="auto">
            <a:xfrm>
              <a:off x="3455" y="985"/>
              <a:ext cx="20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srgbClr val="000000"/>
                  </a:solidFill>
                </a:rPr>
                <a:t>If mistake: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k+1</a:t>
              </a:r>
              <a:r>
                <a:rPr lang="en-US" smtClean="0">
                  <a:solidFill>
                    <a:srgbClr val="000000"/>
                  </a:solidFill>
                </a:rPr>
                <a:t> = </a:t>
              </a:r>
              <a:r>
                <a:rPr lang="en-US" b="1" smtClean="0">
                  <a:solidFill>
                    <a:srgbClr val="000000"/>
                  </a:solidFill>
                </a:rPr>
                <a:t>v</a:t>
              </a:r>
              <a:r>
                <a:rPr lang="en-US" i="1" baseline="-25000" smtClean="0">
                  <a:solidFill>
                    <a:srgbClr val="000000"/>
                  </a:solidFill>
                </a:rPr>
                <a:t>k</a:t>
              </a:r>
              <a:r>
                <a:rPr lang="en-US" i="1" smtClean="0">
                  <a:solidFill>
                    <a:srgbClr val="000000"/>
                  </a:solidFill>
                </a:rPr>
                <a:t>  +  </a:t>
              </a:r>
              <a:r>
                <a:rPr lang="en-US" b="1" smtClean="0">
                  <a:solidFill>
                    <a:srgbClr val="000000"/>
                  </a:solidFill>
                </a:rPr>
                <a:t>g</a:t>
              </a:r>
              <a:r>
                <a:rPr lang="en-US" i="1" baseline="-25000" smtClean="0">
                  <a:solidFill>
                    <a:srgbClr val="000000"/>
                  </a:solidFill>
                </a:rPr>
                <a:t>b  </a:t>
              </a:r>
              <a:r>
                <a:rPr lang="en-US" smtClean="0">
                  <a:solidFill>
                    <a:srgbClr val="000000"/>
                  </a:solidFill>
                </a:rPr>
                <a:t>-</a:t>
              </a:r>
              <a:r>
                <a:rPr lang="en-US" i="1" baseline="-25000" smtClean="0">
                  <a:solidFill>
                    <a:srgbClr val="000000"/>
                  </a:solidFill>
                </a:rPr>
                <a:t> </a:t>
              </a:r>
              <a:r>
                <a:rPr lang="en-US" b="1" smtClean="0">
                  <a:solidFill>
                    <a:srgbClr val="000000"/>
                  </a:solidFill>
                </a:rPr>
                <a:t>g</a:t>
              </a:r>
              <a:r>
                <a:rPr lang="en-US" i="1" baseline="-25000" smtClean="0">
                  <a:solidFill>
                    <a:srgbClr val="000000"/>
                  </a:solidFill>
                </a:rPr>
                <a:t>b*</a:t>
              </a:r>
              <a:r>
                <a:rPr lang="en-US" i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0735" name="Text Box 21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781050" y="3238500"/>
            <a:ext cx="75628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 sends B feature functions, and instructions for creating the instances </a:t>
            </a:r>
            <a:r>
              <a:rPr lang="en-US" b="1" dirty="0" smtClean="0">
                <a:solidFill>
                  <a:srgbClr val="000000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 sends a word vector </a:t>
            </a:r>
            <a:r>
              <a:rPr lang="en-US" b="1" dirty="0" smtClean="0">
                <a:solidFill>
                  <a:srgbClr val="000000"/>
                </a:solidFill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.  </a:t>
            </a:r>
            <a:r>
              <a:rPr lang="en-US" dirty="0" smtClean="0">
                <a:solidFill>
                  <a:srgbClr val="000000"/>
                </a:solidFill>
              </a:rPr>
              <a:t>Then B could create the instances </a:t>
            </a:r>
            <a:r>
              <a:rPr lang="en-US" b="1" dirty="0" smtClean="0">
                <a:solidFill>
                  <a:srgbClr val="000000"/>
                </a:solidFill>
              </a:rPr>
              <a:t>g</a:t>
            </a:r>
            <a:r>
              <a:rPr lang="en-US" baseline="-25000" dirty="0" smtClean="0">
                <a:solidFill>
                  <a:srgbClr val="000000"/>
                </a:solidFill>
              </a:rPr>
              <a:t>1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,y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b="1" dirty="0" smtClean="0">
                <a:solidFill>
                  <a:srgbClr val="000000"/>
                </a:solidFill>
              </a:rPr>
              <a:t>g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,y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), …</a:t>
            </a:r>
          </a:p>
          <a:p>
            <a:pPr lvl="1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but instead B just returns the </a:t>
            </a:r>
            <a:r>
              <a:rPr lang="en-US" b="1" dirty="0" smtClean="0">
                <a:solidFill>
                  <a:srgbClr val="000000"/>
                </a:solidFill>
              </a:rPr>
              <a:t>y* </a:t>
            </a:r>
            <a:r>
              <a:rPr lang="en-US" dirty="0" smtClean="0">
                <a:solidFill>
                  <a:srgbClr val="000000"/>
                </a:solidFill>
              </a:rPr>
              <a:t>that gives the best score for the dot product </a:t>
            </a:r>
            <a:r>
              <a:rPr lang="en-US" b="1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</a:rPr>
              <a:t>k</a:t>
            </a:r>
            <a:r>
              <a:rPr lang="en-US" dirty="0" smtClean="0">
                <a:solidFill>
                  <a:srgbClr val="000000"/>
                </a:solidFill>
              </a:rPr>
              <a:t> . 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b="1" dirty="0" err="1" smtClean="0">
                <a:solidFill>
                  <a:srgbClr val="000000"/>
                </a:solidFill>
              </a:rPr>
              <a:t>,y</a:t>
            </a:r>
            <a:r>
              <a:rPr lang="en-US" b="1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) by using Viterbi.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 sends B the correct label sequence </a:t>
            </a:r>
            <a:r>
              <a:rPr lang="en-US" b="1" dirty="0" err="1" smtClean="0">
                <a:solidFill>
                  <a:srgbClr val="000000"/>
                </a:solidFill>
              </a:rPr>
              <a:t>y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baseline="-25000" dirty="0" smtClean="0">
                <a:solidFill>
                  <a:srgbClr val="000000"/>
                </a:solidFill>
              </a:rPr>
              <a:t>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On errors, B sets </a:t>
            </a:r>
            <a:r>
              <a:rPr lang="en-US" b="1" dirty="0" smtClean="0">
                <a:solidFill>
                  <a:srgbClr val="000000"/>
                </a:solidFill>
              </a:rPr>
              <a:t>v</a:t>
            </a:r>
            <a:r>
              <a:rPr lang="en-US" i="1" baseline="-25000" dirty="0" smtClean="0">
                <a:solidFill>
                  <a:srgbClr val="000000"/>
                </a:solidFill>
              </a:rPr>
              <a:t>k+1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US" i="1" dirty="0" smtClean="0">
                <a:solidFill>
                  <a:srgbClr val="000000"/>
                </a:solidFill>
              </a:rPr>
              <a:t>  +  </a:t>
            </a:r>
            <a:r>
              <a:rPr lang="en-US" b="1" dirty="0" err="1" smtClean="0">
                <a:solidFill>
                  <a:srgbClr val="000000"/>
                </a:solidFill>
              </a:rPr>
              <a:t>g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b</a:t>
            </a:r>
            <a:r>
              <a:rPr lang="en-US" i="1" baseline="-25000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i="1" baseline="-25000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b</a:t>
            </a:r>
            <a:r>
              <a:rPr lang="en-US" i="1" baseline="-25000" dirty="0" smtClean="0">
                <a:solidFill>
                  <a:srgbClr val="000000"/>
                </a:solidFill>
              </a:rPr>
              <a:t>*</a:t>
            </a:r>
            <a:r>
              <a:rPr lang="en-US" i="1" dirty="0" smtClean="0">
                <a:solidFill>
                  <a:srgbClr val="000000"/>
                </a:solidFill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US" i="1" dirty="0" smtClean="0">
                <a:solidFill>
                  <a:srgbClr val="000000"/>
                </a:solidFill>
              </a:rPr>
              <a:t>  + 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b="1" dirty="0" err="1" smtClean="0">
                <a:solidFill>
                  <a:srgbClr val="000000"/>
                </a:solidFill>
              </a:rPr>
              <a:t>,y</a:t>
            </a:r>
            <a:r>
              <a:rPr lang="en-US" dirty="0" smtClean="0">
                <a:solidFill>
                  <a:srgbClr val="000000"/>
                </a:solidFill>
              </a:rPr>
              <a:t>) - </a:t>
            </a:r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b="1" dirty="0" err="1" smtClean="0">
                <a:solidFill>
                  <a:srgbClr val="000000"/>
                </a:solidFill>
              </a:rPr>
              <a:t>,y</a:t>
            </a:r>
            <a:r>
              <a:rPr lang="en-US" b="1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077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79" grpId="0"/>
      <p:bldP spid="5428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15794" r="22667" b="67357"/>
          <a:stretch>
            <a:fillRect/>
          </a:stretch>
        </p:blipFill>
        <p:spPr bwMode="auto">
          <a:xfrm>
            <a:off x="787400" y="827088"/>
            <a:ext cx="77184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725738"/>
            <a:ext cx="1631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481138" y="3311525"/>
            <a:ext cx="2795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EMNLP 2002, Best paper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121244" y="365125"/>
            <a:ext cx="3621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Results from the original paper</a:t>
            </a:r>
            <a:r>
              <a:rPr lang="mr-IN" dirty="0" smtClean="0">
                <a:solidFill>
                  <a:srgbClr val="000000"/>
                </a:solidFill>
              </a:rPr>
              <a:t>…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25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Collins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Experiments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POS tagging </a:t>
            </a:r>
            <a:endParaRPr lang="en-US" sz="28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NP </a:t>
            </a:r>
            <a:r>
              <a:rPr lang="en-US" sz="2800" dirty="0">
                <a:latin typeface="Arial" charset="0"/>
              </a:rPr>
              <a:t>Chunking (words and POS tags from Brill</a:t>
            </a:r>
            <a:r>
              <a:rPr lang="ja-JP" altLang="en-US" sz="2800" dirty="0">
                <a:latin typeface="Arial" charset="0"/>
              </a:rPr>
              <a:t>’</a:t>
            </a:r>
            <a:r>
              <a:rPr lang="en-US" sz="2800" dirty="0">
                <a:latin typeface="Arial" charset="0"/>
              </a:rPr>
              <a:t>s tagger as features) and BIO output tags</a:t>
            </a:r>
          </a:p>
          <a:p>
            <a:r>
              <a:rPr lang="en-US" sz="2800" dirty="0">
                <a:latin typeface="Arial" charset="0"/>
              </a:rPr>
              <a:t>Compared l</a:t>
            </a:r>
            <a:r>
              <a:rPr lang="en-US" sz="2800" dirty="0" smtClean="0">
                <a:latin typeface="Arial" charset="0"/>
              </a:rPr>
              <a:t>ogistic regression methods (</a:t>
            </a:r>
            <a:r>
              <a:rPr lang="en-US" sz="2800" dirty="0" err="1" smtClean="0">
                <a:latin typeface="Arial" charset="0"/>
              </a:rPr>
              <a:t>MaxEnt</a:t>
            </a:r>
            <a:r>
              <a:rPr lang="en-US" sz="2800" dirty="0" smtClean="0">
                <a:latin typeface="Arial" charset="0"/>
              </a:rPr>
              <a:t>) and </a:t>
            </a:r>
            <a:r>
              <a:rPr lang="ja-JP" altLang="en-US" sz="2800" dirty="0">
                <a:latin typeface="Arial" charset="0"/>
              </a:rPr>
              <a:t>“</a:t>
            </a:r>
            <a:r>
              <a:rPr lang="en-US" sz="2800" dirty="0">
                <a:latin typeface="Arial" charset="0"/>
              </a:rPr>
              <a:t>Voted Perceptron trained HMM</a:t>
            </a:r>
            <a:r>
              <a:rPr lang="ja-JP" altLang="en-US" sz="2800" dirty="0">
                <a:latin typeface="Arial" charset="0"/>
              </a:rPr>
              <a:t>’</a:t>
            </a:r>
            <a:r>
              <a:rPr lang="en-US" sz="2800" dirty="0">
                <a:latin typeface="Arial" charset="0"/>
              </a:rPr>
              <a:t>s</a:t>
            </a:r>
            <a:r>
              <a:rPr lang="ja-JP" altLang="en-US" sz="2800" dirty="0">
                <a:latin typeface="Arial" charset="0"/>
              </a:rPr>
              <a:t>”</a:t>
            </a:r>
            <a:endParaRPr lang="en-US" sz="28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With and w/o averaging</a:t>
            </a:r>
          </a:p>
          <a:p>
            <a:pPr lvl="1"/>
            <a:r>
              <a:rPr lang="en-US" sz="2400" dirty="0">
                <a:latin typeface="Arial" charset="0"/>
              </a:rPr>
              <a:t>With and w/o feature selection (count&gt;5)</a:t>
            </a:r>
          </a:p>
        </p:txBody>
      </p:sp>
    </p:spTree>
    <p:extLst>
      <p:ext uri="{BB962C8B-B14F-4D97-AF65-F5344CB8AC3E}">
        <p14:creationId xmlns:p14="http://schemas.microsoft.com/office/powerpoint/2010/main" val="13192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Collins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results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13962" r="43143" b="61118"/>
          <a:stretch>
            <a:fillRect/>
          </a:stretch>
        </p:blipFill>
        <p:spPr bwMode="auto">
          <a:xfrm>
            <a:off x="0" y="1209675"/>
            <a:ext cx="47847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65965" r="39714" b="6256"/>
          <a:stretch>
            <a:fillRect/>
          </a:stretch>
        </p:blipFill>
        <p:spPr bwMode="auto">
          <a:xfrm>
            <a:off x="911225" y="3638550"/>
            <a:ext cx="67151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38986" r="43143" b="33040"/>
          <a:stretch>
            <a:fillRect/>
          </a:stretch>
        </p:blipFill>
        <p:spPr bwMode="auto">
          <a:xfrm>
            <a:off x="4784725" y="1247775"/>
            <a:ext cx="43592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Experiments with a hash-trick implementation of logistic regression</a:t>
            </a:r>
          </a:p>
          <a:p>
            <a:r>
              <a:rPr lang="en-US" dirty="0" smtClean="0"/>
              <a:t>Next question:</a:t>
            </a:r>
          </a:p>
          <a:p>
            <a:pPr lvl="1"/>
            <a:r>
              <a:rPr lang="en-US" dirty="0" smtClean="0"/>
              <a:t>how do you parallelize SGD, or more generally, this kind of streaming algorithm?</a:t>
            </a:r>
          </a:p>
          <a:p>
            <a:pPr lvl="1"/>
            <a:r>
              <a:rPr lang="en-US" dirty="0" smtClean="0"/>
              <a:t>each example affects the next prediction </a:t>
            </a:r>
            <a:r>
              <a:rPr lang="en-US" dirty="0" smtClean="0">
                <a:sym typeface="Wingdings"/>
              </a:rPr>
              <a:t> order matters  parallelization changes the behavior</a:t>
            </a:r>
          </a:p>
          <a:p>
            <a:pPr lvl="1"/>
            <a:r>
              <a:rPr lang="en-US" dirty="0" smtClean="0">
                <a:sym typeface="Wingdings"/>
              </a:rPr>
              <a:t>we will step back to </a:t>
            </a:r>
            <a:r>
              <a:rPr lang="en-US" dirty="0" err="1" smtClean="0">
                <a:sym typeface="Wingdings"/>
              </a:rPr>
              <a:t>perceptrons</a:t>
            </a:r>
            <a:r>
              <a:rPr lang="en-US" dirty="0" smtClean="0">
                <a:sym typeface="Wingdings"/>
              </a:rPr>
              <a:t> and then step forward to </a:t>
            </a:r>
            <a:r>
              <a:rPr lang="en-US" b="1" dirty="0" smtClean="0">
                <a:sym typeface="Wingdings"/>
              </a:rPr>
              <a:t>parallel </a:t>
            </a:r>
            <a:r>
              <a:rPr lang="en-US" b="1" dirty="0" err="1" smtClean="0">
                <a:sym typeface="Wingdings"/>
              </a:rPr>
              <a:t>perceptrons</a:t>
            </a:r>
            <a:endParaRPr lang="en-US" b="1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then another nice parallel learning algorithm </a:t>
            </a:r>
          </a:p>
          <a:p>
            <a:pPr lvl="1"/>
            <a:r>
              <a:rPr lang="en-US" dirty="0" smtClean="0">
                <a:sym typeface="Wingdings"/>
              </a:rPr>
              <a:t>then a midterm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perceptron</a:t>
            </a:r>
            <a:endParaRPr lang="en-US" dirty="0">
              <a:latin typeface="Arial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9" y="1309688"/>
            <a:ext cx="2927351" cy="515937"/>
            <a:chOff x="3762" y="893"/>
            <a:chExt cx="1844" cy="325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8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/>
                <a:t>Compute: </a:t>
              </a:r>
              <a:r>
                <a:rPr lang="en-US" i="1" dirty="0" err="1"/>
                <a:t>y</a:t>
              </a:r>
              <a:r>
                <a:rPr lang="en-US" i="1" baseline="-25000" dirty="0" err="1"/>
                <a:t>i</a:t>
              </a:r>
              <a:r>
                <a:rPr lang="en-US" dirty="0"/>
                <a:t> </a:t>
              </a:r>
              <a:r>
                <a:rPr lang="en-US" dirty="0" smtClean="0"/>
                <a:t>=sign(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. </a:t>
              </a:r>
              <a:r>
                <a:rPr lang="en-US" b="1" dirty="0"/>
                <a:t>x</a:t>
              </a:r>
              <a:r>
                <a:rPr lang="en-US" i="1" baseline="-25000" dirty="0"/>
                <a:t>i</a:t>
              </a:r>
              <a:r>
                <a:rPr lang="en-US" i="1" dirty="0"/>
                <a:t> </a:t>
              </a:r>
              <a:r>
                <a:rPr lang="en-US" dirty="0"/>
                <a:t>)</a:t>
              </a:r>
              <a:endParaRPr lang="en-US" i="1" dirty="0"/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4182" y="55091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960146" y="4005328"/>
            <a:ext cx="3306760" cy="892175"/>
            <a:chOff x="4837112" y="4237042"/>
            <a:chExt cx="3306760" cy="892175"/>
          </a:xfrm>
        </p:grpSpPr>
        <p:pic>
          <p:nvPicPr>
            <p:cNvPr id="24" name="Picture 4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72" t="66181" r="20179" b="27631"/>
            <a:stretch/>
          </p:blipFill>
          <p:spPr bwMode="auto">
            <a:xfrm>
              <a:off x="4837112" y="4589991"/>
              <a:ext cx="2487613" cy="52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 flipH="1">
              <a:off x="6546849" y="4406905"/>
              <a:ext cx="6302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/>
                <a:t>2</a:t>
              </a:r>
            </a:p>
          </p:txBody>
        </p:sp>
        <p:graphicFrame>
          <p:nvGraphicFramePr>
            <p:cNvPr id="2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8377029"/>
                </p:ext>
              </p:extLst>
            </p:nvPr>
          </p:nvGraphicFramePr>
          <p:xfrm>
            <a:off x="6799259" y="4237042"/>
            <a:ext cx="1344613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Equation" r:id="rId5" imgW="495000" imgH="495000" progId="Equation.3">
                    <p:embed/>
                  </p:oleObj>
                </mc:Choice>
                <mc:Fallback>
                  <p:oleObj name="Equation" r:id="rId5" imgW="49500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9259" y="4237042"/>
                          <a:ext cx="1344613" cy="89217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47483" y="2656423"/>
            <a:ext cx="3200400" cy="3200400"/>
            <a:chOff x="48" y="48"/>
            <a:chExt cx="2016" cy="2016"/>
          </a:xfrm>
        </p:grpSpPr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17" descr="circl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1536" y="336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u</a:t>
              </a:r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432" y="1555"/>
              <a:ext cx="2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-u</a:t>
              </a:r>
            </a:p>
          </p:txBody>
        </p:sp>
        <p:sp>
          <p:nvSpPr>
            <p:cNvPr id="40" name="AutoShape 25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4233861" y="5856823"/>
            <a:ext cx="1237721" cy="535510"/>
          </a:xfrm>
          <a:prstGeom prst="wedgeRoundRectCallout">
            <a:avLst>
              <a:gd name="adj1" fmla="val -118311"/>
              <a:gd name="adj2" fmla="val -1746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margin</a:t>
            </a:r>
            <a:endParaRPr lang="en-US" dirty="0"/>
          </a:p>
        </p:txBody>
      </p:sp>
      <p:sp>
        <p:nvSpPr>
          <p:cNvPr id="43" name="Rounded Rectangular Callout 42"/>
          <p:cNvSpPr/>
          <p:nvPr/>
        </p:nvSpPr>
        <p:spPr>
          <a:xfrm>
            <a:off x="3722425" y="3392494"/>
            <a:ext cx="1237721" cy="535510"/>
          </a:xfrm>
          <a:prstGeom prst="wedgeRoundRectCallout">
            <a:avLst>
              <a:gd name="adj1" fmla="val -136267"/>
              <a:gd name="adj2" fmla="val 8028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44" name="Rounded Rectangular Callout 43"/>
          <p:cNvSpPr/>
          <p:nvPr/>
        </p:nvSpPr>
        <p:spPr>
          <a:xfrm>
            <a:off x="1333283" y="5655210"/>
            <a:ext cx="1237721" cy="535510"/>
          </a:xfrm>
          <a:prstGeom prst="wedgeRoundRectCallout">
            <a:avLst>
              <a:gd name="adj1" fmla="val 3964"/>
              <a:gd name="adj2" fmla="val -2201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47683" y="3528860"/>
            <a:ext cx="57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+</a:t>
            </a:r>
          </a:p>
          <a:p>
            <a:r>
              <a:rPr lang="en-US" dirty="0" smtClean="0"/>
              <a:t>  +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547812" y="3928754"/>
            <a:ext cx="453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-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94309" y="3645495"/>
            <a:ext cx="17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Mistake bound: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724984" y="2482206"/>
            <a:ext cx="291137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lot like </a:t>
            </a:r>
            <a:r>
              <a:rPr lang="en-US" smtClean="0"/>
              <a:t>SGD update for logistic regression!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On-line to batch learning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18489" r="26526" b="42174"/>
          <a:stretch>
            <a:fillRect/>
          </a:stretch>
        </p:blipFill>
        <p:spPr bwMode="auto">
          <a:xfrm>
            <a:off x="280988" y="2165350"/>
            <a:ext cx="80311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05450" y="2998788"/>
            <a:ext cx="3086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Pick a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at random according to m</a:t>
            </a:r>
            <a:r>
              <a:rPr lang="en-US" sz="2000" baseline="-25000"/>
              <a:t>k</a:t>
            </a:r>
            <a:r>
              <a:rPr lang="en-US" sz="2000"/>
              <a:t>/m, the fraction of examples it was used for.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Predict using the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you just picked.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(Actually, use some sort of deterministic approximation to this).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t="41713" r="22458" b="42165"/>
          <a:stretch>
            <a:fillRect/>
          </a:stretch>
        </p:blipFill>
        <p:spPr bwMode="auto">
          <a:xfrm>
            <a:off x="0" y="0"/>
            <a:ext cx="88820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>
            <a:off x="576596" y="3386666"/>
            <a:ext cx="244593" cy="9971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35941" y="3735690"/>
            <a:ext cx="633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 Math"/>
                <a:cs typeface="Cambria Math"/>
              </a:rPr>
              <a:t>m</a:t>
            </a:r>
            <a:r>
              <a:rPr lang="en-US" sz="1400" baseline="-25000" dirty="0" smtClean="0">
                <a:latin typeface="Cambria Math"/>
                <a:cs typeface="Cambria Math"/>
              </a:rPr>
              <a:t>1</a:t>
            </a:r>
            <a:r>
              <a:rPr lang="en-US" sz="1400" dirty="0" smtClean="0">
                <a:latin typeface="Cambria Math"/>
                <a:cs typeface="Cambria Math"/>
              </a:rPr>
              <a:t>=3</a:t>
            </a:r>
            <a:endParaRPr lang="en-US" sz="1400" dirty="0">
              <a:latin typeface="Cambria Math"/>
              <a:cs typeface="Cambria Math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576824" y="4383851"/>
            <a:ext cx="244593" cy="13734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5838" y="4896170"/>
            <a:ext cx="633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 Math"/>
                <a:cs typeface="Cambria Math"/>
              </a:rPr>
              <a:t>m</a:t>
            </a:r>
            <a:r>
              <a:rPr lang="en-US" sz="1400" baseline="-25000" dirty="0" smtClean="0">
                <a:latin typeface="Cambria Math"/>
                <a:cs typeface="Cambria Math"/>
              </a:rPr>
              <a:t>2</a:t>
            </a:r>
            <a:r>
              <a:rPr lang="en-US" sz="1400" dirty="0" smtClean="0">
                <a:latin typeface="Cambria Math"/>
                <a:cs typeface="Cambria Math"/>
              </a:rPr>
              <a:t>=4</a:t>
            </a:r>
            <a:endParaRPr lang="en-US" sz="1400" dirty="0">
              <a:latin typeface="Cambria Math"/>
              <a:cs typeface="Cambria Math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83436"/>
            <a:ext cx="66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 Math"/>
                <a:cs typeface="Cambria Math"/>
              </a:rPr>
              <a:t>m=10</a:t>
            </a:r>
            <a:endParaRPr lang="en-US" sz="1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926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18489" r="26526" b="42174"/>
          <a:stretch>
            <a:fillRect/>
          </a:stretch>
        </p:blipFill>
        <p:spPr bwMode="auto">
          <a:xfrm>
            <a:off x="280988" y="2165350"/>
            <a:ext cx="80311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05450" y="2998788"/>
            <a:ext cx="3086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Pick a </a:t>
            </a:r>
            <a:r>
              <a:rPr lang="en-US" sz="2000" b="1" dirty="0" err="1"/>
              <a:t>v</a:t>
            </a:r>
            <a:r>
              <a:rPr lang="en-US" sz="2000" baseline="-25000" dirty="0" err="1"/>
              <a:t>k</a:t>
            </a:r>
            <a:r>
              <a:rPr lang="en-US" sz="2000" dirty="0"/>
              <a:t> at random according to </a:t>
            </a:r>
            <a:r>
              <a:rPr lang="en-US" sz="2000" dirty="0" err="1"/>
              <a:t>m</a:t>
            </a:r>
            <a:r>
              <a:rPr lang="en-US" sz="2000" baseline="-25000" dirty="0" err="1"/>
              <a:t>k</a:t>
            </a:r>
            <a:r>
              <a:rPr lang="en-US" sz="2000" dirty="0"/>
              <a:t>/m, the fraction of examples it was used for.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Predict using the </a:t>
            </a:r>
            <a:r>
              <a:rPr lang="en-US" sz="2000" b="1" dirty="0" err="1"/>
              <a:t>v</a:t>
            </a:r>
            <a:r>
              <a:rPr lang="en-US" sz="2000" baseline="-25000" dirty="0" err="1"/>
              <a:t>k</a:t>
            </a:r>
            <a:r>
              <a:rPr lang="en-US" sz="2000" dirty="0"/>
              <a:t> you just picked.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(Actually, use some sort of deterministic approximation to this).</a:t>
            </a:r>
          </a:p>
        </p:txBody>
      </p:sp>
      <p:pic>
        <p:nvPicPr>
          <p:cNvPr id="4" name="Picture 3" descr="Screen Shot 2016-09-28 at 3.23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15" y="639005"/>
            <a:ext cx="3795235" cy="15263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3179" y="5157021"/>
            <a:ext cx="3377428" cy="11095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0179" y="865000"/>
            <a:ext cx="3377428" cy="11095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290" y="361151"/>
            <a:ext cx="235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 using sign(v*. 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576596" y="3386666"/>
            <a:ext cx="244593" cy="9971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35941" y="3735690"/>
            <a:ext cx="633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 Math"/>
                <a:cs typeface="Cambria Math"/>
              </a:rPr>
              <a:t>m</a:t>
            </a:r>
            <a:r>
              <a:rPr lang="en-US" sz="1400" baseline="-25000" dirty="0" smtClean="0">
                <a:latin typeface="Cambria Math"/>
                <a:cs typeface="Cambria Math"/>
              </a:rPr>
              <a:t>1</a:t>
            </a:r>
            <a:r>
              <a:rPr lang="en-US" sz="1400" dirty="0" smtClean="0">
                <a:latin typeface="Cambria Math"/>
                <a:cs typeface="Cambria Math"/>
              </a:rPr>
              <a:t>=3</a:t>
            </a:r>
            <a:endParaRPr lang="en-US" sz="1400" dirty="0">
              <a:latin typeface="Cambria Math"/>
              <a:cs typeface="Cambria Math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576824" y="4383851"/>
            <a:ext cx="244593" cy="13734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5838" y="4896170"/>
            <a:ext cx="633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 Math"/>
                <a:cs typeface="Cambria Math"/>
              </a:rPr>
              <a:t>m</a:t>
            </a:r>
            <a:r>
              <a:rPr lang="en-US" sz="1400" baseline="-25000" dirty="0" smtClean="0">
                <a:latin typeface="Cambria Math"/>
                <a:cs typeface="Cambria Math"/>
              </a:rPr>
              <a:t>2</a:t>
            </a:r>
            <a:r>
              <a:rPr lang="en-US" sz="1400" dirty="0" smtClean="0">
                <a:latin typeface="Cambria Math"/>
                <a:cs typeface="Cambria Math"/>
              </a:rPr>
              <a:t>=4</a:t>
            </a:r>
            <a:endParaRPr lang="en-US" sz="1400" dirty="0">
              <a:latin typeface="Cambria Math"/>
              <a:cs typeface="Cambria Math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83436"/>
            <a:ext cx="66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 Math"/>
                <a:cs typeface="Cambria Math"/>
              </a:rPr>
              <a:t>m=10</a:t>
            </a:r>
            <a:endParaRPr lang="en-US" sz="1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3529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8 at 3.23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15" y="639005"/>
            <a:ext cx="3795235" cy="15263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0179" y="865000"/>
            <a:ext cx="3377428" cy="11095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290" y="361151"/>
            <a:ext cx="235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 using sign(v*. 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22929" r="42060" b="45777"/>
          <a:stretch/>
        </p:blipFill>
        <p:spPr bwMode="auto">
          <a:xfrm>
            <a:off x="521706" y="2165350"/>
            <a:ext cx="5704417" cy="466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99125" y="4688957"/>
            <a:ext cx="3402686" cy="499731"/>
            <a:chOff x="5399125" y="4688957"/>
            <a:chExt cx="3402686" cy="499731"/>
          </a:xfrm>
        </p:grpSpPr>
        <p:sp>
          <p:nvSpPr>
            <p:cNvPr id="7" name="Left Arrow 6"/>
            <p:cNvSpPr/>
            <p:nvPr/>
          </p:nvSpPr>
          <p:spPr>
            <a:xfrm>
              <a:off x="5399125" y="4688957"/>
              <a:ext cx="1108001" cy="49973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30410" y="4754156"/>
              <a:ext cx="2071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Averaging/voting</a:t>
              </a:r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69069" y="4013421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Last perceptron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5399125" y="4198087"/>
            <a:ext cx="1469944" cy="17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90437" y="639005"/>
            <a:ext cx="291137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Also: there’s a </a:t>
            </a:r>
            <a:r>
              <a:rPr lang="en-US" dirty="0" err="1" smtClean="0"/>
              <a:t>sparsification</a:t>
            </a:r>
            <a:r>
              <a:rPr lang="en-US" dirty="0" smtClean="0"/>
              <a:t> trick that makes learning the averaged perceptron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 and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6274</TotalTime>
  <Words>2365</Words>
  <Application>Microsoft Macintosh PowerPoint</Application>
  <PresentationFormat>On-screen Show (4:3)</PresentationFormat>
  <Paragraphs>449</Paragraphs>
  <Slides>47</Slides>
  <Notes>28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Book Antiqua</vt:lpstr>
      <vt:lpstr>Calibri</vt:lpstr>
      <vt:lpstr>Cambria Math</vt:lpstr>
      <vt:lpstr>HG丸ｺﾞｼｯｸM-PRO</vt:lpstr>
      <vt:lpstr>HG明朝B</vt:lpstr>
      <vt:lpstr>Lucida Sans</vt:lpstr>
      <vt:lpstr>Mangal</vt:lpstr>
      <vt:lpstr>ＭＳ Ｐゴシック</vt:lpstr>
      <vt:lpstr>Tahoma</vt:lpstr>
      <vt:lpstr>Times New Roman</vt:lpstr>
      <vt:lpstr>Verdana</vt:lpstr>
      <vt:lpstr>Wingdings</vt:lpstr>
      <vt:lpstr>Arial</vt:lpstr>
      <vt:lpstr>Office Theme</vt:lpstr>
      <vt:lpstr>Equation</vt:lpstr>
      <vt:lpstr>PowerPoint Presentation</vt:lpstr>
      <vt:lpstr>Where we are…</vt:lpstr>
      <vt:lpstr>Recap: perceptrons</vt:lpstr>
      <vt:lpstr>The perceptron</vt:lpstr>
      <vt:lpstr>The perceptron</vt:lpstr>
      <vt:lpstr>On-line to batch learning</vt:lpstr>
      <vt:lpstr>PowerPoint Presentation</vt:lpstr>
      <vt:lpstr>PowerPoint Presentation</vt:lpstr>
      <vt:lpstr>Kernels and Perceptrons</vt:lpstr>
      <vt:lpstr>The kernel perceptron</vt:lpstr>
      <vt:lpstr>The kernel perceptron</vt:lpstr>
      <vt:lpstr>Some common kernels</vt:lpstr>
      <vt:lpstr>Some common kernels</vt:lpstr>
      <vt:lpstr>Some common kernels</vt:lpstr>
      <vt:lpstr>Kernels 101</vt:lpstr>
      <vt:lpstr>Kernels 101</vt:lpstr>
      <vt:lpstr>A familiar Kernel</vt:lpstr>
      <vt:lpstr>Learning as optimization for regularized logistic regression + hashes</vt:lpstr>
      <vt:lpstr>PowerPoint Presentation</vt:lpstr>
      <vt:lpstr>Some details</vt:lpstr>
      <vt:lpstr>Some details</vt:lpstr>
      <vt:lpstr>Some details</vt:lpstr>
      <vt:lpstr>Some details</vt:lpstr>
      <vt:lpstr>The Voted Perceptron for Ranking and Structured Classification</vt:lpstr>
      <vt:lpstr>The voted perceptron for ranking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Ranking perceptrons  structured perceptrons</vt:lpstr>
      <vt:lpstr>Borkar et al’s: HMMs for segmentation</vt:lpstr>
      <vt:lpstr>IE with Hidden Markov Models</vt:lpstr>
      <vt:lpstr>Inference for linear-chain CRFs</vt:lpstr>
      <vt:lpstr>Inference for a linear-chain CRF</vt:lpstr>
      <vt:lpstr>Ranking perceptrons  structured perceptrons</vt:lpstr>
      <vt:lpstr>Ranking perceptrons  structured perceptrons</vt:lpstr>
      <vt:lpstr>The voted perceptron for ranking</vt:lpstr>
      <vt:lpstr>The voted perceptron for structured classification tasks</vt:lpstr>
      <vt:lpstr>PowerPoint Presentation</vt:lpstr>
      <vt:lpstr>Collins’ Experiments</vt:lpstr>
      <vt:lpstr>Collins’ results</vt:lpstr>
      <vt:lpstr>Where we are…</vt:lpstr>
    </vt:vector>
  </TitlesOfParts>
  <Company>Carnegie Mellon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Microsoft Office User</cp:lastModifiedBy>
  <cp:revision>700</cp:revision>
  <dcterms:created xsi:type="dcterms:W3CDTF">2012-02-02T15:44:05Z</dcterms:created>
  <dcterms:modified xsi:type="dcterms:W3CDTF">2017-10-03T15:23:35Z</dcterms:modified>
</cp:coreProperties>
</file>