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0" r:id="rId2"/>
    <p:sldId id="256" r:id="rId3"/>
    <p:sldId id="381" r:id="rId4"/>
    <p:sldId id="377" r:id="rId5"/>
    <p:sldId id="378" r:id="rId6"/>
    <p:sldId id="379" r:id="rId7"/>
    <p:sldId id="382" r:id="rId8"/>
    <p:sldId id="406" r:id="rId9"/>
    <p:sldId id="407" r:id="rId10"/>
    <p:sldId id="415" r:id="rId11"/>
    <p:sldId id="416" r:id="rId12"/>
    <p:sldId id="417" r:id="rId13"/>
    <p:sldId id="419" r:id="rId14"/>
    <p:sldId id="418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3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88433" autoAdjust="0"/>
  </p:normalViewPr>
  <p:slideViewPr>
    <p:cSldViewPr snapToGrid="0" snapToObjects="1">
      <p:cViewPr varScale="1">
        <p:scale>
          <a:sx n="151" d="100"/>
          <a:sy n="151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02D1-631E-AD42-AE58-4868B8294BEA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FAA3-D092-8142-931B-BB701BB6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4FA-EDBB-D248-B4FF-3F4864BC50FC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1ED9-0D8B-874C-A98E-C9F84EE80F46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81C0-B5C3-7943-821C-3632E7C1762F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DC5AD865-47F8-BD41-911B-1D98956EAB37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7437-AA54-A440-8104-95E2F794A2F3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42FB-62FF-7F4C-BAEC-CABC74947ABC}" type="datetime1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9368-2DC1-AD4D-9BA7-FC0E0EE4264D}" type="datetime1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8CF2-8B68-7A47-8C3C-0231C60AB61A}" type="datetime1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B172-9069-2F47-943D-09C8083F06E7}" type="datetime1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E5B6-5753-DC43-BF94-DBED1EAFE26E}" type="datetime1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A62-F6C5-3A48-9F8E-338266421A6E}" type="datetime1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2F63-CA3D-3C40-8069-C996096092D0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96294" cy="2746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 of this week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tips for ML algorithms</a:t>
            </a:r>
          </a:p>
          <a:p>
            <a:r>
              <a:rPr lang="en-US" b="1" dirty="0" smtClean="0"/>
              <a:t>Graph algorithms at scale</a:t>
            </a:r>
          </a:p>
          <a:p>
            <a:pPr lvl="1"/>
            <a:r>
              <a:rPr lang="en-US" dirty="0" smtClean="0"/>
              <a:t>A prototypical graph algorithm: PageRank</a:t>
            </a:r>
          </a:p>
          <a:p>
            <a:pPr lvl="2"/>
            <a:r>
              <a:rPr lang="en-US" dirty="0" smtClean="0"/>
              <a:t>In memory</a:t>
            </a:r>
          </a:p>
          <a:p>
            <a:pPr lvl="2"/>
            <a:r>
              <a:rPr lang="en-US" dirty="0" smtClean="0"/>
              <a:t>Putting more and more on disk …</a:t>
            </a:r>
          </a:p>
          <a:p>
            <a:pPr lvl="1"/>
            <a:r>
              <a:rPr lang="en-US" dirty="0" smtClean="0"/>
              <a:t>Sampling from a graph</a:t>
            </a:r>
          </a:p>
          <a:p>
            <a:pPr lvl="2"/>
            <a:r>
              <a:rPr lang="en-US" dirty="0" smtClean="0"/>
              <a:t>What is a good sample</a:t>
            </a:r>
            <a:r>
              <a:rPr lang="en-US" dirty="0"/>
              <a:t> </a:t>
            </a:r>
            <a:r>
              <a:rPr lang="en-US" dirty="0" smtClean="0"/>
              <a:t>(graph statistics)</a:t>
            </a:r>
          </a:p>
          <a:p>
            <a:pPr lvl="2"/>
            <a:r>
              <a:rPr lang="en-US" dirty="0" smtClean="0"/>
              <a:t>What methods work (PPR/RWR)</a:t>
            </a:r>
          </a:p>
          <a:p>
            <a:pPr lvl="2"/>
            <a:r>
              <a:rPr lang="en-US" dirty="0" smtClean="0"/>
              <a:t>HW: PageRank-Nibble method + </a:t>
            </a:r>
            <a:r>
              <a:rPr lang="en-US" dirty="0" err="1" smtClean="0"/>
              <a:t>Gephi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Issues with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8312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Too much typing</a:t>
            </a:r>
          </a:p>
          <a:p>
            <a:pPr lvl="1"/>
            <a:r>
              <a:rPr lang="en-US" dirty="0" smtClean="0"/>
              <a:t>programs are not concise</a:t>
            </a:r>
          </a:p>
          <a:p>
            <a:r>
              <a:rPr lang="en-US" dirty="0" smtClean="0"/>
              <a:t>Too low level</a:t>
            </a:r>
          </a:p>
          <a:p>
            <a:pPr lvl="1"/>
            <a:r>
              <a:rPr lang="en-US" dirty="0" smtClean="0"/>
              <a:t>missing abstractions</a:t>
            </a:r>
          </a:p>
          <a:p>
            <a:pPr lvl="1"/>
            <a:r>
              <a:rPr lang="en-US" dirty="0" smtClean="0"/>
              <a:t>hard to specify a workflow</a:t>
            </a:r>
          </a:p>
          <a:p>
            <a:r>
              <a:rPr lang="en-US" dirty="0" smtClean="0"/>
              <a:t>Not well suited to </a:t>
            </a:r>
            <a:r>
              <a:rPr lang="en-US" b="1" dirty="0" smtClean="0"/>
              <a:t>iterative operations</a:t>
            </a:r>
          </a:p>
          <a:p>
            <a:pPr lvl="1"/>
            <a:r>
              <a:rPr lang="en-US" dirty="0" smtClean="0"/>
              <a:t>E.g., E/M, k-means clustering, …</a:t>
            </a:r>
          </a:p>
          <a:p>
            <a:pPr lvl="1"/>
            <a:r>
              <a:rPr lang="en-US" dirty="0" smtClean="0"/>
              <a:t>Workflow and memory-loading issues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5853" y="5381610"/>
            <a:ext cx="652746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First: an iterative algorithm in Pig Latin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605647" y="3978484"/>
            <a:ext cx="3285934" cy="17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6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1 at 6.1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83" y="0"/>
            <a:ext cx="63498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616" y="2291180"/>
            <a:ext cx="198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Julien</a:t>
            </a:r>
            <a:r>
              <a:rPr lang="en-US" dirty="0" smtClean="0"/>
              <a:t> Le Dem - Yahoo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616" y="436577"/>
            <a:ext cx="1980442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How to use loops, conditionals,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Embed PIG in a real programming language.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0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1 at 6.1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36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1 at 6.10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b="30012"/>
          <a:stretch/>
        </p:blipFill>
        <p:spPr>
          <a:xfrm>
            <a:off x="103185" y="806572"/>
            <a:ext cx="9040815" cy="538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8131" y="6418247"/>
            <a:ext cx="279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i/o happening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PageRank implementations</a:t>
            </a:r>
          </a:p>
          <a:p>
            <a:pPr lvl="1"/>
            <a:r>
              <a:rPr lang="en-US" dirty="0" smtClean="0"/>
              <a:t>in memory</a:t>
            </a:r>
          </a:p>
          <a:p>
            <a:pPr lvl="1"/>
            <a:r>
              <a:rPr lang="en-US" dirty="0" smtClean="0"/>
              <a:t>streaming, node list in memory</a:t>
            </a:r>
          </a:p>
          <a:p>
            <a:pPr lvl="1"/>
            <a:r>
              <a:rPr lang="en-US" b="1" dirty="0" smtClean="0"/>
              <a:t>streaming, no memory</a:t>
            </a:r>
          </a:p>
          <a:p>
            <a:pPr lvl="1"/>
            <a:r>
              <a:rPr lang="en-US" dirty="0" smtClean="0"/>
              <a:t>map-reduce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little like Naïve </a:t>
            </a:r>
            <a:r>
              <a:rPr lang="en-US" dirty="0" err="1" smtClean="0"/>
              <a:t>Bayes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smtClean="0"/>
              <a:t>data in memory</a:t>
            </a:r>
          </a:p>
          <a:p>
            <a:pPr lvl="1"/>
            <a:r>
              <a:rPr lang="en-US" dirty="0" smtClean="0"/>
              <a:t>word counts in memory</a:t>
            </a:r>
          </a:p>
          <a:p>
            <a:pPr lvl="1"/>
            <a:r>
              <a:rPr lang="en-US" dirty="0" smtClean="0"/>
              <a:t>stream-and-sort</a:t>
            </a:r>
          </a:p>
          <a:p>
            <a:pPr lvl="1"/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6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Streaming PageRank:  preprocessing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Original encoding is edges (</a:t>
            </a:r>
            <a:r>
              <a:rPr lang="en-US" sz="2800" dirty="0" err="1" smtClean="0"/>
              <a:t>i,j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Mapper</a:t>
            </a:r>
            <a:r>
              <a:rPr lang="en-US" sz="2800" dirty="0" smtClean="0"/>
              <a:t> replaces </a:t>
            </a:r>
            <a:r>
              <a:rPr lang="en-US" sz="2800" dirty="0" err="1" smtClean="0"/>
              <a:t>i,j</a:t>
            </a:r>
            <a:r>
              <a:rPr lang="en-US" sz="2800" dirty="0" smtClean="0"/>
              <a:t> with i,1</a:t>
            </a:r>
          </a:p>
          <a:p>
            <a:r>
              <a:rPr lang="en-US" sz="2800" dirty="0" smtClean="0"/>
              <a:t>Reducer is a </a:t>
            </a:r>
            <a:r>
              <a:rPr lang="en-US" sz="2800" dirty="0" err="1" smtClean="0"/>
              <a:t>SumReducer</a:t>
            </a:r>
            <a:endParaRPr lang="en-US" sz="2800" dirty="0" smtClean="0"/>
          </a:p>
          <a:p>
            <a:r>
              <a:rPr lang="en-US" sz="2800" dirty="0" smtClean="0"/>
              <a:t>Result is pairs (</a:t>
            </a:r>
            <a:r>
              <a:rPr lang="en-US" sz="2800" dirty="0" err="1" smtClean="0"/>
              <a:t>i,d(i</a:t>
            </a:r>
            <a:r>
              <a:rPr lang="en-US" sz="2800" dirty="0" smtClean="0"/>
              <a:t>))</a:t>
            </a:r>
          </a:p>
          <a:p>
            <a:endParaRPr lang="en-US" sz="2800" dirty="0" smtClean="0"/>
          </a:p>
          <a:p>
            <a:r>
              <a:rPr lang="en-US" sz="2800" dirty="0" smtClean="0"/>
              <a:t>Then: join this back with edges (</a:t>
            </a:r>
            <a:r>
              <a:rPr lang="en-US" sz="2800" dirty="0" err="1" smtClean="0"/>
              <a:t>i,j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For each </a:t>
            </a:r>
            <a:r>
              <a:rPr lang="en-US" sz="2800" dirty="0" err="1" smtClean="0"/>
              <a:t>i,j</a:t>
            </a:r>
            <a:r>
              <a:rPr lang="en-US" sz="2800" dirty="0" smtClean="0"/>
              <a:t> pair:</a:t>
            </a:r>
          </a:p>
          <a:p>
            <a:pPr lvl="1"/>
            <a:r>
              <a:rPr lang="en-US" sz="2800" dirty="0" smtClean="0"/>
              <a:t>send </a:t>
            </a:r>
            <a:r>
              <a:rPr lang="en-US" sz="2800" dirty="0" err="1" smtClean="0"/>
              <a:t>j</a:t>
            </a:r>
            <a:r>
              <a:rPr lang="en-US" sz="2800" dirty="0" smtClean="0"/>
              <a:t> as a message to node </a:t>
            </a:r>
            <a:r>
              <a:rPr lang="en-US" sz="2800" dirty="0" err="1" smtClean="0"/>
              <a:t>i</a:t>
            </a:r>
            <a:r>
              <a:rPr lang="en-US" sz="2800" dirty="0" smtClean="0"/>
              <a:t> in the degree table</a:t>
            </a:r>
          </a:p>
          <a:p>
            <a:pPr lvl="2"/>
            <a:r>
              <a:rPr lang="en-US" sz="2400" dirty="0" smtClean="0"/>
              <a:t>messages always sorted after non-messages</a:t>
            </a:r>
          </a:p>
          <a:p>
            <a:pPr lvl="1"/>
            <a:r>
              <a:rPr lang="en-US" sz="2800" dirty="0" smtClean="0"/>
              <a:t>the reducer for the degree table sees </a:t>
            </a:r>
            <a:r>
              <a:rPr lang="en-US" sz="2800" dirty="0" err="1" smtClean="0"/>
              <a:t>i,d(i</a:t>
            </a:r>
            <a:r>
              <a:rPr lang="en-US" sz="2800" dirty="0" smtClean="0"/>
              <a:t>) first</a:t>
            </a:r>
          </a:p>
          <a:p>
            <a:pPr lvl="2"/>
            <a:r>
              <a:rPr lang="en-US" sz="2400" dirty="0" smtClean="0"/>
              <a:t>then j1, j2, ….</a:t>
            </a:r>
          </a:p>
          <a:p>
            <a:pPr lvl="2"/>
            <a:r>
              <a:rPr lang="en-US" sz="2400" dirty="0" smtClean="0"/>
              <a:t>can output the </a:t>
            </a:r>
            <a:r>
              <a:rPr lang="en-US" sz="2400" dirty="0" err="1" smtClean="0"/>
              <a:t>key,value</a:t>
            </a:r>
            <a:r>
              <a:rPr lang="en-US" sz="2400" dirty="0" smtClean="0"/>
              <a:t> pairs with key=</a:t>
            </a:r>
            <a:r>
              <a:rPr lang="en-US" sz="2400" dirty="0" err="1" smtClean="0"/>
              <a:t>i</a:t>
            </a:r>
            <a:r>
              <a:rPr lang="en-US" sz="2400" dirty="0" smtClean="0"/>
              <a:t>, value=</a:t>
            </a:r>
            <a:r>
              <a:rPr lang="en-US" sz="2400" dirty="0" err="1" smtClean="0"/>
              <a:t>d(i</a:t>
            </a:r>
            <a:r>
              <a:rPr lang="en-US" sz="2400" dirty="0" smtClean="0"/>
              <a:t>), </a:t>
            </a:r>
            <a:r>
              <a:rPr lang="en-US" sz="2400" dirty="0" err="1" smtClean="0"/>
              <a:t>j</a:t>
            </a:r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800" baseline="30000" dirty="0" smtClean="0"/>
          </a:p>
          <a:p>
            <a:endParaRPr lang="en-US" sz="2800" dirty="0" smtClean="0"/>
          </a:p>
          <a:p>
            <a:pPr lvl="1"/>
            <a:endParaRPr lang="en-US" baseline="30000" dirty="0" smtClean="0"/>
          </a:p>
          <a:p>
            <a:endParaRPr lang="en-US" baseline="30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9400" y="1257301"/>
            <a:ext cx="7059863" cy="18197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Preprocessing Control Flow: 1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74406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33"/>
                <a:gridCol w="872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j1,k1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j3,1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91568" y="1440970"/>
          <a:ext cx="1374828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14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75656" y="1443470"/>
          <a:ext cx="1374828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14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72507" y="1443470"/>
          <a:ext cx="1314293" cy="259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79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d(i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d)i3)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905081" y="5096063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229510" y="5096063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471692" y="5096063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44790" y="5763323"/>
            <a:ext cx="16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Summing values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Preprocessing Control Flow: 2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3142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47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29510" y="1443470"/>
          <a:ext cx="1374828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14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63069" y="1443470"/>
          <a:ext cx="2130327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09"/>
                <a:gridCol w="710109"/>
                <a:gridCol w="710109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j1,n1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d(i3)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j3,1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855737"/>
          <a:ext cx="1314293" cy="18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79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d(i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198421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083364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77731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99103" y="1256243"/>
          <a:ext cx="13142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47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99103" y="3668510"/>
          <a:ext cx="1314293" cy="18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79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d(i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02574" y="6284441"/>
            <a:ext cx="28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or convert to messages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7731" y="6284441"/>
            <a:ext cx="229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 degree with edges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7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PageRank: </a:t>
            </a:r>
            <a:br>
              <a:rPr lang="en-US" dirty="0" smtClean="0"/>
            </a:br>
            <a:r>
              <a:rPr lang="en-US" dirty="0" smtClean="0"/>
              <a:t>with some long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817143" cy="50990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162" dirty="0" smtClean="0"/>
              <a:t>Pure streaming: use a table mapping nodes to </a:t>
            </a:r>
            <a:r>
              <a:rPr lang="en-US" sz="2162" dirty="0" err="1" smtClean="0"/>
              <a:t>degree+pageRank</a:t>
            </a:r>
            <a:endParaRPr lang="en-US" sz="2162" dirty="0" smtClean="0"/>
          </a:p>
          <a:p>
            <a:pPr lvl="1"/>
            <a:r>
              <a:rPr lang="en-US" sz="2162" dirty="0" smtClean="0"/>
              <a:t>Lines are </a:t>
            </a:r>
            <a:r>
              <a:rPr lang="en-US" sz="2162" i="1" dirty="0" err="1" smtClean="0"/>
              <a:t>i</a:t>
            </a:r>
            <a:r>
              <a:rPr lang="en-US" sz="2162" i="1" dirty="0" smtClean="0"/>
              <a:t>: degree=</a:t>
            </a:r>
            <a:r>
              <a:rPr lang="en-US" sz="2162" i="1" dirty="0" err="1" smtClean="0"/>
              <a:t>d,pr</a:t>
            </a:r>
            <a:r>
              <a:rPr lang="en-US" sz="2162" i="1" dirty="0" smtClean="0"/>
              <a:t>=</a:t>
            </a:r>
            <a:r>
              <a:rPr lang="en-US" sz="2162" i="1" dirty="0" err="1" smtClean="0"/>
              <a:t>v</a:t>
            </a:r>
            <a:endParaRPr lang="en-US" sz="2162" i="1" dirty="0" smtClean="0"/>
          </a:p>
          <a:p>
            <a:r>
              <a:rPr lang="en-US" sz="2162" dirty="0" smtClean="0"/>
              <a:t>For each edge </a:t>
            </a:r>
            <a:r>
              <a:rPr lang="en-US" sz="2162" i="1" dirty="0" err="1" smtClean="0"/>
              <a:t>i,j</a:t>
            </a:r>
            <a:endParaRPr lang="en-US" sz="2162" i="1" dirty="0" smtClean="0"/>
          </a:p>
          <a:p>
            <a:pPr lvl="1"/>
            <a:r>
              <a:rPr lang="en-US" sz="2162" dirty="0" smtClean="0"/>
              <a:t>Send to </a:t>
            </a:r>
            <a:r>
              <a:rPr lang="en-US" sz="2162" dirty="0" err="1" smtClean="0"/>
              <a:t>i</a:t>
            </a:r>
            <a:r>
              <a:rPr lang="en-US" sz="2162" dirty="0" smtClean="0"/>
              <a:t> (in degree/</a:t>
            </a:r>
            <a:r>
              <a:rPr lang="en-US" sz="2162" dirty="0" err="1" smtClean="0"/>
              <a:t>pagerank</a:t>
            </a:r>
            <a:r>
              <a:rPr lang="en-US" sz="2162" dirty="0" smtClean="0"/>
              <a:t>) table: </a:t>
            </a:r>
            <a:r>
              <a:rPr lang="en-US" sz="2162" dirty="0" err="1" smtClean="0"/>
              <a:t>outlink</a:t>
            </a:r>
            <a:r>
              <a:rPr lang="en-US" sz="2162" dirty="0" smtClean="0"/>
              <a:t> </a:t>
            </a:r>
            <a:r>
              <a:rPr lang="en-US" sz="2162" dirty="0" err="1" smtClean="0"/>
              <a:t>j</a:t>
            </a:r>
            <a:endParaRPr lang="en-US" sz="2162" dirty="0" smtClean="0"/>
          </a:p>
          <a:p>
            <a:r>
              <a:rPr lang="en-US" sz="2162" dirty="0" smtClean="0"/>
              <a:t>For each line</a:t>
            </a:r>
            <a:r>
              <a:rPr lang="en-US" sz="2162" i="1" dirty="0" smtClean="0"/>
              <a:t> </a:t>
            </a:r>
            <a:r>
              <a:rPr lang="en-US" sz="2162" i="1" dirty="0" err="1" smtClean="0"/>
              <a:t>i</a:t>
            </a:r>
            <a:r>
              <a:rPr lang="en-US" sz="2162" dirty="0" smtClean="0"/>
              <a:t>: degree=</a:t>
            </a:r>
            <a:r>
              <a:rPr lang="en-US" sz="2162" i="1" dirty="0" err="1" smtClean="0"/>
              <a:t>d</a:t>
            </a:r>
            <a:r>
              <a:rPr lang="en-US" sz="2162" dirty="0" err="1" smtClean="0"/>
              <a:t>,pr</a:t>
            </a:r>
            <a:r>
              <a:rPr lang="en-US" sz="2162" dirty="0" smtClean="0"/>
              <a:t>=</a:t>
            </a:r>
            <a:r>
              <a:rPr lang="en-US" sz="2162" i="1" dirty="0" err="1" smtClean="0"/>
              <a:t>v</a:t>
            </a:r>
            <a:r>
              <a:rPr lang="en-US" sz="2162" dirty="0" smtClean="0"/>
              <a:t>:</a:t>
            </a:r>
          </a:p>
          <a:p>
            <a:pPr lvl="1"/>
            <a:r>
              <a:rPr lang="en-US" sz="2162" dirty="0" smtClean="0"/>
              <a:t>send to </a:t>
            </a:r>
            <a:r>
              <a:rPr lang="en-US" sz="2162" i="1" dirty="0" err="1" smtClean="0"/>
              <a:t>i</a:t>
            </a:r>
            <a:r>
              <a:rPr lang="en-US" sz="2162" i="1" dirty="0" smtClean="0"/>
              <a:t>: </a:t>
            </a:r>
            <a:r>
              <a:rPr lang="en-US" sz="2162" dirty="0" err="1" smtClean="0"/>
              <a:t>incrementVBy</a:t>
            </a:r>
            <a:r>
              <a:rPr lang="en-US" sz="2162" dirty="0" smtClean="0"/>
              <a:t> </a:t>
            </a:r>
            <a:r>
              <a:rPr lang="en-US" sz="2162" i="1" dirty="0" err="1" smtClean="0"/>
              <a:t>c</a:t>
            </a:r>
            <a:endParaRPr lang="en-US" sz="2162" i="1" dirty="0" smtClean="0"/>
          </a:p>
          <a:p>
            <a:pPr lvl="1"/>
            <a:r>
              <a:rPr lang="en-US" sz="2162" dirty="0" smtClean="0"/>
              <a:t>for each message “</a:t>
            </a:r>
            <a:r>
              <a:rPr lang="en-US" sz="2162" dirty="0" err="1" smtClean="0"/>
              <a:t>outlink</a:t>
            </a:r>
            <a:r>
              <a:rPr lang="en-US" sz="2162" dirty="0" smtClean="0"/>
              <a:t> </a:t>
            </a:r>
            <a:r>
              <a:rPr lang="en-US" sz="2162" dirty="0" err="1" smtClean="0"/>
              <a:t>j</a:t>
            </a:r>
            <a:r>
              <a:rPr lang="en-US" sz="2162" dirty="0" smtClean="0"/>
              <a:t>”:</a:t>
            </a:r>
          </a:p>
          <a:p>
            <a:pPr lvl="2"/>
            <a:r>
              <a:rPr lang="en-US" sz="2162" dirty="0" smtClean="0"/>
              <a:t>send to</a:t>
            </a:r>
            <a:r>
              <a:rPr lang="en-US" sz="2162" i="1" dirty="0" smtClean="0"/>
              <a:t> j: </a:t>
            </a:r>
            <a:r>
              <a:rPr lang="en-US" sz="2162" dirty="0" err="1" smtClean="0"/>
              <a:t>incrementVBy</a:t>
            </a:r>
            <a:r>
              <a:rPr lang="en-US" sz="2162" dirty="0" smtClean="0"/>
              <a:t> </a:t>
            </a:r>
            <a:r>
              <a:rPr lang="en-US" sz="2162" i="1" dirty="0" smtClean="0"/>
              <a:t>(1-c)*</a:t>
            </a:r>
            <a:r>
              <a:rPr lang="en-US" sz="2162" i="1" dirty="0" err="1" smtClean="0"/>
              <a:t>v/d</a:t>
            </a:r>
            <a:endParaRPr lang="en-US" sz="2162" i="1" dirty="0" smtClean="0"/>
          </a:p>
          <a:p>
            <a:r>
              <a:rPr lang="en-US" sz="2162" dirty="0" smtClean="0"/>
              <a:t>For each line </a:t>
            </a:r>
            <a:r>
              <a:rPr lang="en-US" sz="2162" i="1" dirty="0" err="1" smtClean="0"/>
              <a:t>i</a:t>
            </a:r>
            <a:r>
              <a:rPr lang="en-US" sz="2162" i="1" dirty="0" smtClean="0"/>
              <a:t>: </a:t>
            </a:r>
            <a:r>
              <a:rPr lang="en-US" sz="2162" dirty="0" smtClean="0"/>
              <a:t>degree=</a:t>
            </a:r>
            <a:r>
              <a:rPr lang="en-US" sz="2162" dirty="0" err="1" smtClean="0"/>
              <a:t>d,pr</a:t>
            </a:r>
            <a:r>
              <a:rPr lang="en-US" sz="2162" dirty="0" smtClean="0"/>
              <a:t>=</a:t>
            </a:r>
            <a:r>
              <a:rPr lang="en-US" sz="2162" dirty="0" err="1" smtClean="0"/>
              <a:t>v</a:t>
            </a:r>
            <a:endParaRPr lang="en-US" sz="2162" dirty="0" smtClean="0"/>
          </a:p>
          <a:p>
            <a:pPr lvl="1"/>
            <a:r>
              <a:rPr lang="en-US" sz="2162" dirty="0" smtClean="0"/>
              <a:t>sum up the </a:t>
            </a:r>
            <a:r>
              <a:rPr lang="en-US" sz="2162" dirty="0" err="1" smtClean="0"/>
              <a:t>incrementVBy</a:t>
            </a:r>
            <a:r>
              <a:rPr lang="en-US" sz="2162" dirty="0" smtClean="0"/>
              <a:t> messages to compute </a:t>
            </a:r>
            <a:r>
              <a:rPr lang="en-US" sz="2162" dirty="0" err="1" smtClean="0"/>
              <a:t>v</a:t>
            </a:r>
            <a:r>
              <a:rPr lang="en-US" sz="2162" dirty="0" smtClean="0"/>
              <a:t>’</a:t>
            </a:r>
          </a:p>
          <a:p>
            <a:pPr lvl="1"/>
            <a:r>
              <a:rPr lang="en-US" sz="2162" dirty="0" smtClean="0"/>
              <a:t>output new row: </a:t>
            </a:r>
            <a:r>
              <a:rPr lang="en-US" sz="2162" dirty="0" err="1" smtClean="0"/>
              <a:t>i</a:t>
            </a:r>
            <a:r>
              <a:rPr lang="en-US" sz="2162" dirty="0" smtClean="0"/>
              <a:t>: degree=</a:t>
            </a:r>
            <a:r>
              <a:rPr lang="en-US" sz="2162" i="1" dirty="0" err="1" smtClean="0"/>
              <a:t>d,</a:t>
            </a:r>
            <a:r>
              <a:rPr lang="en-US" sz="2162" dirty="0" err="1" smtClean="0"/>
              <a:t>pr</a:t>
            </a:r>
            <a:r>
              <a:rPr lang="en-US" sz="2162" dirty="0" smtClean="0"/>
              <a:t>=</a:t>
            </a:r>
            <a:r>
              <a:rPr lang="en-US" sz="2162" i="1" dirty="0" err="1" smtClean="0"/>
              <a:t>v</a:t>
            </a:r>
            <a:r>
              <a:rPr lang="en-US" sz="2162" i="1" dirty="0" smtClean="0"/>
              <a:t>’</a:t>
            </a:r>
          </a:p>
          <a:p>
            <a:pPr lvl="3"/>
            <a:endParaRPr lang="en-US" sz="1800" b="1" dirty="0" smtClean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V="1">
            <a:off x="5204485" y="4185166"/>
            <a:ext cx="2749751" cy="1034364"/>
          </a:xfrm>
          <a:prstGeom prst="bentConnector3">
            <a:avLst>
              <a:gd name="adj1" fmla="val 1004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4206" y="6077224"/>
            <a:ext cx="18723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85739" y="1257300"/>
            <a:ext cx="107364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One identity </a:t>
            </a:r>
            <a:r>
              <a:rPr lang="en-US" dirty="0" err="1" smtClean="0"/>
              <a:t>mapper</a:t>
            </a:r>
            <a:r>
              <a:rPr lang="en-US" dirty="0" smtClean="0"/>
              <a:t> with two inputs (edges, degree/pr table) 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2931917">
            <a:off x="6777896" y="2064337"/>
            <a:ext cx="366611" cy="18206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97661" y="4043357"/>
            <a:ext cx="16304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Reducer outputs the </a:t>
            </a:r>
            <a:r>
              <a:rPr lang="en-US" dirty="0" err="1" smtClean="0"/>
              <a:t>incrementVBy</a:t>
            </a:r>
            <a:r>
              <a:rPr lang="en-US" dirty="0" smtClean="0"/>
              <a:t> messages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97661" y="5396086"/>
            <a:ext cx="163043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Two-input </a:t>
            </a:r>
            <a:r>
              <a:rPr lang="en-US" dirty="0" err="1" smtClean="0"/>
              <a:t>mapper</a:t>
            </a:r>
            <a:r>
              <a:rPr lang="en-US" dirty="0" smtClean="0"/>
              <a:t> + reducer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Control Flow: Streaming PR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008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03220" y="1443470"/>
          <a:ext cx="1711704" cy="3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360499"/>
              </a:tblGrid>
              <a:tr h="31161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7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3189" y="1443470"/>
          <a:ext cx="2227834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75"/>
                <a:gridCol w="1577859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(1-c)v(i1)/d(i1)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j1,n1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i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855737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25348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37218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314924" y="5424770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016490" y="5424770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162636" y="5424770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208976" y="1443470"/>
          <a:ext cx="1711704" cy="3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360499"/>
              </a:tblGrid>
              <a:tr h="31161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(1-c)v(…)….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7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3277" y="6284441"/>
            <a:ext cx="28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or convert to messages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65622" y="5997883"/>
            <a:ext cx="235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 “</a:t>
            </a:r>
            <a:r>
              <a:rPr lang="en-US" dirty="0" err="1" smtClean="0"/>
              <a:t>pageRank</a:t>
            </a:r>
            <a:r>
              <a:rPr lang="en-US" dirty="0" smtClean="0"/>
              <a:t> updates ” to </a:t>
            </a:r>
            <a:r>
              <a:rPr lang="en-US" dirty="0" err="1" smtClean="0"/>
              <a:t>outlinks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 Algorithms At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Control Flow: Streaming PR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443470"/>
          <a:ext cx="2227834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75"/>
                <a:gridCol w="1577859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(1-c)v(i1)/d(i1)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j1,n1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i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35275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736841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882987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882987" y="1443470"/>
          <a:ext cx="1711704" cy="3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360499"/>
              </a:tblGrid>
              <a:tr h="31161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(1-c)v(…)….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7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148725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65603" y="1812920"/>
          <a:ext cx="1283316" cy="18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48"/>
                <a:gridCol w="849368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~v’(i1)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~v’(i2)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29133" y="6284441"/>
            <a:ext cx="16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Summing values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865603" y="3855737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5684567" y="5711327"/>
            <a:ext cx="878544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563111" y="5711327"/>
            <a:ext cx="1110871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608158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86225" y="6284441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</a:t>
            </a:r>
            <a:r>
              <a:rPr lang="en-US" dirty="0" err="1" smtClean="0"/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v</a:t>
            </a:r>
            <a:r>
              <a:rPr lang="en-US" dirty="0" smtClean="0"/>
              <a:t>’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158730" y="2184038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d(i1),v’(i1)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d(i2),v’(i2)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Control Flow: Streaming PR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008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855737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25348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9501" y="6284441"/>
            <a:ext cx="28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or convert to messages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15881" y="2726161"/>
            <a:ext cx="433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back around for next iteration…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graph 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is a one simple example of a graph algorithm</a:t>
            </a:r>
          </a:p>
          <a:p>
            <a:pPr lvl="1"/>
            <a:r>
              <a:rPr lang="en-US" dirty="0" smtClean="0"/>
              <a:t>but an important one</a:t>
            </a:r>
          </a:p>
          <a:p>
            <a:pPr lvl="1"/>
            <a:r>
              <a:rPr lang="en-US" i="1" dirty="0" smtClean="0"/>
              <a:t>personalized </a:t>
            </a:r>
            <a:r>
              <a:rPr lang="en-US" dirty="0" err="1" smtClean="0"/>
              <a:t>PageRank</a:t>
            </a:r>
            <a:r>
              <a:rPr lang="en-US" dirty="0" smtClean="0"/>
              <a:t> (aka “random walk with restart”) is an important operation in machine learning/data analysis settings</a:t>
            </a:r>
          </a:p>
          <a:p>
            <a:r>
              <a:rPr lang="en-US" dirty="0" err="1" smtClean="0"/>
              <a:t>PageRank</a:t>
            </a:r>
            <a:r>
              <a:rPr lang="en-US" dirty="0" smtClean="0"/>
              <a:t> is typical in some ways</a:t>
            </a:r>
          </a:p>
          <a:p>
            <a:pPr lvl="1"/>
            <a:r>
              <a:rPr lang="en-US" dirty="0" smtClean="0"/>
              <a:t>Trivial when graph fits in memory</a:t>
            </a:r>
          </a:p>
          <a:p>
            <a:pPr lvl="1"/>
            <a:r>
              <a:rPr lang="en-US" dirty="0" smtClean="0"/>
              <a:t>Easy when node weights fit in memory</a:t>
            </a:r>
          </a:p>
          <a:p>
            <a:pPr lvl="1"/>
            <a:r>
              <a:rPr lang="en-US" dirty="0" smtClean="0"/>
              <a:t>More complex to do with constant memory</a:t>
            </a:r>
          </a:p>
          <a:p>
            <a:pPr lvl="1"/>
            <a:r>
              <a:rPr lang="en-US" dirty="0" smtClean="0"/>
              <a:t>A major expense is scanning through the graph many times</a:t>
            </a:r>
          </a:p>
          <a:p>
            <a:pPr lvl="2"/>
            <a:r>
              <a:rPr lang="en-US" dirty="0" smtClean="0"/>
              <a:t>… same as with SGD/Logistic regression</a:t>
            </a:r>
          </a:p>
          <a:p>
            <a:pPr lvl="2"/>
            <a:r>
              <a:rPr lang="en-US" dirty="0" smtClean="0"/>
              <a:t>disk-based streaming is </a:t>
            </a:r>
            <a:r>
              <a:rPr lang="en-US" i="1" dirty="0" smtClean="0"/>
              <a:t>much</a:t>
            </a:r>
            <a:r>
              <a:rPr lang="en-US" dirty="0" smtClean="0"/>
              <a:t> more expensive than memory-based approaches</a:t>
            </a:r>
          </a:p>
          <a:p>
            <a:r>
              <a:rPr lang="en-US" dirty="0" smtClean="0"/>
              <a:t>Locality of access is very important!</a:t>
            </a:r>
          </a:p>
          <a:p>
            <a:pPr lvl="2"/>
            <a:r>
              <a:rPr lang="en-US" dirty="0" smtClean="0"/>
              <a:t>gains if you can pre-cluster the graph even approximately</a:t>
            </a:r>
          </a:p>
          <a:p>
            <a:pPr lvl="2"/>
            <a:r>
              <a:rPr lang="en-US" dirty="0" smtClean="0"/>
              <a:t>avoid sending messages across the network – keep them local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PageRank implementations</a:t>
            </a:r>
          </a:p>
          <a:p>
            <a:pPr lvl="1"/>
            <a:r>
              <a:rPr lang="en-US" dirty="0" smtClean="0"/>
              <a:t>in memory</a:t>
            </a:r>
          </a:p>
          <a:p>
            <a:pPr lvl="1"/>
            <a:r>
              <a:rPr lang="en-US" dirty="0" smtClean="0"/>
              <a:t>streaming, node list in memory</a:t>
            </a:r>
          </a:p>
          <a:p>
            <a:pPr lvl="1"/>
            <a:r>
              <a:rPr lang="en-US" dirty="0" smtClean="0"/>
              <a:t>streaming, no memory</a:t>
            </a:r>
          </a:p>
          <a:p>
            <a:pPr lvl="1"/>
            <a:r>
              <a:rPr lang="en-US" dirty="0" smtClean="0"/>
              <a:t>map-reduce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little like Naïve </a:t>
            </a:r>
            <a:r>
              <a:rPr lang="en-US" dirty="0" err="1" smtClean="0"/>
              <a:t>Bayes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smtClean="0"/>
              <a:t>data in memory</a:t>
            </a:r>
          </a:p>
          <a:p>
            <a:pPr lvl="1"/>
            <a:r>
              <a:rPr lang="en-US" dirty="0" smtClean="0"/>
              <a:t>word counts in memory</a:t>
            </a:r>
          </a:p>
          <a:p>
            <a:pPr lvl="1"/>
            <a:r>
              <a:rPr lang="en-US" dirty="0" smtClean="0"/>
              <a:t>stream-and-sort</a:t>
            </a:r>
          </a:p>
          <a:p>
            <a:pPr lvl="1"/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PageRank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971800" y="4114800"/>
            <a:ext cx="914400" cy="434975"/>
          </a:xfrm>
          <a:prstGeom prst="rect">
            <a:avLst/>
          </a:prstGeom>
          <a:solidFill>
            <a:schemeClr val="tx1">
              <a:alpha val="6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429000" y="2971800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876800" y="3756025"/>
            <a:ext cx="914400" cy="73977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site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pdq pdq ..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581400" y="5432425"/>
            <a:ext cx="914400" cy="434975"/>
          </a:xfrm>
          <a:prstGeom prst="rect">
            <a:avLst/>
          </a:prstGeom>
          <a:solidFill>
            <a:schemeClr val="bg2">
              <a:alpha val="82001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3505200" y="4648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V="1">
            <a:off x="3957638" y="4268788"/>
            <a:ext cx="8413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H="1">
            <a:off x="3581400" y="3505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2590800" y="3505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 flipH="1">
            <a:off x="40386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3352800" y="4724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V="1">
            <a:off x="1752600" y="4572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685800" y="4594225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4724400" y="2079625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>
            <a:off x="4114800" y="2514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51054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6019800" y="1600200"/>
            <a:ext cx="2743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/>
              <a:t>Inlinks are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(recommendations)</a:t>
            </a:r>
          </a:p>
          <a:p>
            <a:pPr algn="l">
              <a:spcBef>
                <a:spcPct val="50000"/>
              </a:spcBef>
            </a:pPr>
            <a:r>
              <a:rPr lang="en-US" b="0"/>
              <a:t>Inlinks from a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site are better than inlinks from a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bad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site</a:t>
            </a:r>
          </a:p>
          <a:p>
            <a:pPr algn="l">
              <a:spcBef>
                <a:spcPct val="50000"/>
              </a:spcBef>
            </a:pPr>
            <a:r>
              <a:rPr lang="en-US" b="0"/>
              <a:t>but inlinks from sites with many outlinks are not as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...</a:t>
            </a:r>
          </a:p>
          <a:p>
            <a:pPr algn="l">
              <a:spcBef>
                <a:spcPct val="50000"/>
              </a:spcBef>
            </a:pP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and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bad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are relative.</a:t>
            </a: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1219200" y="19050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H="1">
            <a:off x="1905000" y="5715000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V="1">
            <a:off x="2971800" y="1981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 flipV="1">
            <a:off x="1752600" y="5029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2971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762000" y="2743200"/>
            <a:ext cx="609600" cy="5873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1524000" y="3048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>
            <a:off x="1524000" y="3352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>
            <a:off x="1371600" y="3429000"/>
            <a:ext cx="2057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1143000" y="3429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1524000" y="32004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 flipV="1">
            <a:off x="1524000" y="2286000"/>
            <a:ext cx="3048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 flipV="1">
            <a:off x="1447800" y="17526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flipH="1">
            <a:off x="457200" y="34290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 flipH="1">
            <a:off x="152400" y="33528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 flipV="1">
            <a:off x="1143000" y="1676400"/>
            <a:ext cx="381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 flipH="1" flipV="1">
            <a:off x="685800" y="1143000"/>
            <a:ext cx="152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H="1" flipV="1">
            <a:off x="228600" y="22098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 flipH="1" flipV="1">
            <a:off x="0" y="2971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2" name="Line 42"/>
          <p:cNvSpPr>
            <a:spLocks noChangeShapeType="1"/>
          </p:cNvSpPr>
          <p:nvPr/>
        </p:nvSpPr>
        <p:spPr bwMode="auto">
          <a:xfrm>
            <a:off x="1371600" y="20574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2" grpId="0" animBg="1"/>
      <p:bldP spid="102428" grpId="0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37" grpId="0" animBg="1"/>
      <p:bldP spid="102438" grpId="0" animBg="1"/>
      <p:bldP spid="102439" grpId="0" animBg="1"/>
      <p:bldP spid="102440" grpId="0" animBg="1"/>
      <p:bldP spid="1024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PageRank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209800" y="2819400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971800" y="4114800"/>
            <a:ext cx="914400" cy="434975"/>
          </a:xfrm>
          <a:prstGeom prst="rect">
            <a:avLst/>
          </a:prstGeom>
          <a:solidFill>
            <a:schemeClr val="tx1">
              <a:alpha val="6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429000" y="2971800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876800" y="3756025"/>
            <a:ext cx="914400" cy="73977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site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pdq pdq ..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581400" y="5432425"/>
            <a:ext cx="914400" cy="434975"/>
          </a:xfrm>
          <a:prstGeom prst="rect">
            <a:avLst/>
          </a:prstGeom>
          <a:solidFill>
            <a:schemeClr val="bg2">
              <a:alpha val="82001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3505200" y="4648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V="1">
            <a:off x="3957638" y="4268788"/>
            <a:ext cx="8413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 flipH="1">
            <a:off x="3581400" y="3505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2590800" y="3505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 flipH="1">
            <a:off x="40386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H="1" flipV="1">
            <a:off x="3352800" y="4724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 flipV="1">
            <a:off x="1752600" y="4572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85800" y="4594225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4724400" y="2079625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4114800" y="2514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51054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6019800" y="2133600"/>
            <a:ext cx="2971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/>
              <a:t>Imagine a </a:t>
            </a:r>
            <a:r>
              <a:rPr lang="ja-JP" altLang="en-US" sz="2000" b="0">
                <a:latin typeface="Arial"/>
              </a:rPr>
              <a:t>“</a:t>
            </a:r>
            <a:r>
              <a:rPr lang="en-US" sz="2000" b="0"/>
              <a:t>pagehopper</a:t>
            </a:r>
            <a:r>
              <a:rPr lang="ja-JP" altLang="en-US" sz="2000" b="0">
                <a:latin typeface="Arial"/>
              </a:rPr>
              <a:t>”</a:t>
            </a:r>
            <a:r>
              <a:rPr lang="en-US" sz="2000" b="0"/>
              <a:t> that always either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follows a random link, 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jumps to random page</a:t>
            </a: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1219200" y="19050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1905000" y="5715000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2971800" y="1981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 flipH="1" flipV="1">
            <a:off x="1752600" y="5029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>
            <a:off x="2971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4" name="AutoShape 26"/>
          <p:cNvSpPr>
            <a:spLocks noChangeArrowheads="1"/>
          </p:cNvSpPr>
          <p:nvPr/>
        </p:nvSpPr>
        <p:spPr bwMode="auto">
          <a:xfrm>
            <a:off x="8077200" y="2590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AutoShape 27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AutoShape 29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AutoShape 30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AutoShape 31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AutoShape 32"/>
          <p:cNvSpPr>
            <a:spLocks noChangeArrowheads="1"/>
          </p:cNvSpPr>
          <p:nvPr/>
        </p:nvSpPr>
        <p:spPr bwMode="auto">
          <a:xfrm>
            <a:off x="2438400" y="2514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AutoShape 33"/>
          <p:cNvSpPr>
            <a:spLocks noChangeArrowheads="1"/>
          </p:cNvSpPr>
          <p:nvPr/>
        </p:nvSpPr>
        <p:spPr bwMode="auto">
          <a:xfrm>
            <a:off x="3581400" y="2743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>
            <a:off x="32766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AutoShape 35"/>
          <p:cNvSpPr>
            <a:spLocks noChangeArrowheads="1"/>
          </p:cNvSpPr>
          <p:nvPr/>
        </p:nvSpPr>
        <p:spPr bwMode="auto">
          <a:xfrm>
            <a:off x="4648200" y="4343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AutoShape 36"/>
          <p:cNvSpPr>
            <a:spLocks noChangeArrowheads="1"/>
          </p:cNvSpPr>
          <p:nvPr/>
        </p:nvSpPr>
        <p:spPr bwMode="auto">
          <a:xfrm>
            <a:off x="3657600" y="4419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7" grpId="0"/>
      <p:bldP spid="130074" grpId="0" animBg="1"/>
      <p:bldP spid="130075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3" grpId="0" animBg="1"/>
      <p:bldP spid="130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Google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PageRank</a:t>
            </a:r>
            <a:br>
              <a:rPr lang="en-US"/>
            </a:br>
            <a:r>
              <a:rPr lang="en-US" sz="1800"/>
              <a:t>(Brin &amp; Page, http://www-db.stanford.edu/~backrub/google.html)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209800" y="2819400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971800" y="4114800"/>
            <a:ext cx="914400" cy="434975"/>
          </a:xfrm>
          <a:prstGeom prst="rect">
            <a:avLst/>
          </a:prstGeom>
          <a:solidFill>
            <a:schemeClr val="tx1">
              <a:alpha val="6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429000" y="2971800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876800" y="3756025"/>
            <a:ext cx="914400" cy="73977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site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pdq pdq ..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3581400" y="5432425"/>
            <a:ext cx="914400" cy="434975"/>
          </a:xfrm>
          <a:prstGeom prst="rect">
            <a:avLst/>
          </a:prstGeom>
          <a:solidFill>
            <a:schemeClr val="bg2">
              <a:alpha val="82001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3505200" y="4648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3957638" y="4268788"/>
            <a:ext cx="8413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>
            <a:off x="3581400" y="3505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2590800" y="3505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>
            <a:off x="40386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 flipH="1" flipV="1">
            <a:off x="3352800" y="4724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V="1">
            <a:off x="1752600" y="4572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685800" y="4594225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4724400" y="2079625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H="1">
            <a:off x="4114800" y="2514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>
            <a:off x="51054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6019800" y="2133600"/>
            <a:ext cx="2971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/>
              <a:t>Imagine a </a:t>
            </a:r>
            <a:r>
              <a:rPr lang="ja-JP" altLang="en-US" sz="2000" b="0">
                <a:latin typeface="Arial"/>
              </a:rPr>
              <a:t>“</a:t>
            </a:r>
            <a:r>
              <a:rPr lang="en-US" sz="2000" b="0"/>
              <a:t>pagehopper</a:t>
            </a:r>
            <a:r>
              <a:rPr lang="ja-JP" altLang="en-US" sz="2000" b="0">
                <a:latin typeface="Arial"/>
              </a:rPr>
              <a:t>”</a:t>
            </a:r>
            <a:r>
              <a:rPr lang="en-US" sz="2000" b="0"/>
              <a:t> that always either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follows a random link, 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jumps to random page</a:t>
            </a:r>
          </a:p>
          <a:p>
            <a:pPr algn="l">
              <a:spcBef>
                <a:spcPct val="50000"/>
              </a:spcBef>
            </a:pPr>
            <a:r>
              <a:rPr lang="en-US" sz="2000" b="0"/>
              <a:t>PageRank ranks pages by the amount of time the pagehopper spends on a page: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or, if there were many pagehoppers, PageRank is the expected </a:t>
            </a:r>
            <a:r>
              <a:rPr lang="ja-JP" altLang="en-US" sz="2000" b="0">
                <a:latin typeface="Arial"/>
              </a:rPr>
              <a:t>“</a:t>
            </a:r>
            <a:r>
              <a:rPr lang="en-US" sz="2000" b="0"/>
              <a:t>crowd size</a:t>
            </a:r>
            <a:r>
              <a:rPr lang="ja-JP" altLang="en-US" sz="2000" b="0">
                <a:latin typeface="Arial"/>
              </a:rPr>
              <a:t>”</a:t>
            </a:r>
            <a:endParaRPr lang="en-US" sz="2000" b="0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>
            <a:off x="1219200" y="19050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 flipH="1">
            <a:off x="1905000" y="5715000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 flipV="1">
            <a:off x="2971800" y="1981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H="1" flipV="1">
            <a:off x="1752600" y="5029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2971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8" name="AutoShape 26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AutoShape 27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AutoShape 28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AutoShape 29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AutoShape 30"/>
          <p:cNvSpPr>
            <a:spLocks noChangeArrowheads="1"/>
          </p:cNvSpPr>
          <p:nvPr/>
        </p:nvSpPr>
        <p:spPr bwMode="auto">
          <a:xfrm>
            <a:off x="2438400" y="2514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AutoShape 31"/>
          <p:cNvSpPr>
            <a:spLocks noChangeArrowheads="1"/>
          </p:cNvSpPr>
          <p:nvPr/>
        </p:nvSpPr>
        <p:spPr bwMode="auto">
          <a:xfrm>
            <a:off x="3581400" y="2743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AutoShape 32"/>
          <p:cNvSpPr>
            <a:spLocks noChangeArrowheads="1"/>
          </p:cNvSpPr>
          <p:nvPr/>
        </p:nvSpPr>
        <p:spPr bwMode="auto">
          <a:xfrm>
            <a:off x="32766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AutoShape 33"/>
          <p:cNvSpPr>
            <a:spLocks noChangeArrowheads="1"/>
          </p:cNvSpPr>
          <p:nvPr/>
        </p:nvSpPr>
        <p:spPr bwMode="auto">
          <a:xfrm>
            <a:off x="4648200" y="4343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AutoShape 34"/>
          <p:cNvSpPr>
            <a:spLocks noChangeArrowheads="1"/>
          </p:cNvSpPr>
          <p:nvPr/>
        </p:nvSpPr>
        <p:spPr bwMode="auto">
          <a:xfrm>
            <a:off x="3657600" y="4419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AutoShape 36"/>
          <p:cNvSpPr>
            <a:spLocks noChangeArrowheads="1"/>
          </p:cNvSpPr>
          <p:nvPr/>
        </p:nvSpPr>
        <p:spPr bwMode="auto">
          <a:xfrm>
            <a:off x="2286000" y="3352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AutoShape 37"/>
          <p:cNvSpPr>
            <a:spLocks noChangeArrowheads="1"/>
          </p:cNvSpPr>
          <p:nvPr/>
        </p:nvSpPr>
        <p:spPr bwMode="auto">
          <a:xfrm>
            <a:off x="3581400" y="4038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AutoShape 38"/>
          <p:cNvSpPr>
            <a:spLocks noChangeArrowheads="1"/>
          </p:cNvSpPr>
          <p:nvPr/>
        </p:nvSpPr>
        <p:spPr bwMode="auto">
          <a:xfrm>
            <a:off x="3505200" y="5181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AutoShape 39"/>
          <p:cNvSpPr>
            <a:spLocks noChangeArrowheads="1"/>
          </p:cNvSpPr>
          <p:nvPr/>
        </p:nvSpPr>
        <p:spPr bwMode="auto">
          <a:xfrm>
            <a:off x="1600200" y="4495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AutoShape 40"/>
          <p:cNvSpPr>
            <a:spLocks noChangeArrowheads="1"/>
          </p:cNvSpPr>
          <p:nvPr/>
        </p:nvSpPr>
        <p:spPr bwMode="auto">
          <a:xfrm>
            <a:off x="2667000" y="4191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AutoShape 41"/>
          <p:cNvSpPr>
            <a:spLocks noChangeArrowheads="1"/>
          </p:cNvSpPr>
          <p:nvPr/>
        </p:nvSpPr>
        <p:spPr bwMode="auto">
          <a:xfrm>
            <a:off x="1219200" y="5029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AutoShape 42"/>
          <p:cNvSpPr>
            <a:spLocks noChangeArrowheads="1"/>
          </p:cNvSpPr>
          <p:nvPr/>
        </p:nvSpPr>
        <p:spPr bwMode="auto">
          <a:xfrm>
            <a:off x="2971800" y="4343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AutoShape 43"/>
          <p:cNvSpPr>
            <a:spLocks noChangeArrowheads="1"/>
          </p:cNvSpPr>
          <p:nvPr/>
        </p:nvSpPr>
        <p:spPr bwMode="auto">
          <a:xfrm>
            <a:off x="4191000" y="5562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AutoShape 44"/>
          <p:cNvSpPr>
            <a:spLocks noChangeArrowheads="1"/>
          </p:cNvSpPr>
          <p:nvPr/>
        </p:nvSpPr>
        <p:spPr bwMode="auto">
          <a:xfrm>
            <a:off x="3276600" y="4191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u </a:t>
            </a:r>
            <a:r>
              <a:rPr lang="en-US" dirty="0" smtClean="0"/>
              <a:t>= (1/N, …, 1/N)</a:t>
            </a:r>
          </a:p>
          <a:p>
            <a:pPr lvl="1"/>
            <a:r>
              <a:rPr lang="en-US" dirty="0" smtClean="0"/>
              <a:t>dimension = #nodes N</a:t>
            </a:r>
          </a:p>
          <a:p>
            <a:r>
              <a:rPr lang="en-US" dirty="0" smtClean="0"/>
              <a:t>Let A = adjacency matrix: [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=1 </a:t>
            </a:r>
            <a:r>
              <a:rPr lang="en-US" dirty="0" smtClean="0">
                <a:sym typeface="Wingdings"/>
              </a:rPr>
              <a:t> </a:t>
            </a:r>
            <a:r>
              <a:rPr lang="en-US" dirty="0" err="1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links to j]</a:t>
            </a:r>
          </a:p>
          <a:p>
            <a:r>
              <a:rPr lang="en-US" dirty="0" smtClean="0">
                <a:sym typeface="Wingdings"/>
              </a:rPr>
              <a:t>Let W = [</a:t>
            </a:r>
            <a:r>
              <a:rPr lang="en-US" dirty="0" err="1" smtClean="0">
                <a:sym typeface="Wingdings"/>
              </a:rPr>
              <a:t>w</a:t>
            </a:r>
            <a:r>
              <a:rPr lang="en-US" baseline="-25000" dirty="0" err="1" smtClean="0">
                <a:sym typeface="Wingdings"/>
              </a:rPr>
              <a:t>ij</a:t>
            </a:r>
            <a:r>
              <a:rPr lang="en-US" dirty="0" smtClean="0">
                <a:sym typeface="Wingdings"/>
              </a:rPr>
              <a:t> = </a:t>
            </a:r>
            <a:r>
              <a:rPr lang="en-US" dirty="0" err="1" smtClean="0">
                <a:sym typeface="Wingdings"/>
              </a:rPr>
              <a:t>a</a:t>
            </a:r>
            <a:r>
              <a:rPr lang="en-US" baseline="-25000" dirty="0" err="1" smtClean="0">
                <a:sym typeface="Wingdings"/>
              </a:rPr>
              <a:t>ij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outdegree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)]</a:t>
            </a:r>
          </a:p>
          <a:p>
            <a:pPr lvl="1"/>
            <a:r>
              <a:rPr lang="en-US" dirty="0" err="1">
                <a:sym typeface="Wingdings"/>
              </a:rPr>
              <a:t>w</a:t>
            </a:r>
            <a:r>
              <a:rPr lang="en-US" baseline="-25000" dirty="0" err="1">
                <a:sym typeface="Wingdings"/>
              </a:rPr>
              <a:t>ij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is probability of jump from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to j</a:t>
            </a:r>
          </a:p>
          <a:p>
            <a:r>
              <a:rPr lang="en-US" dirty="0" smtClean="0"/>
              <a:t>Let </a:t>
            </a:r>
            <a:r>
              <a:rPr lang="en-US" b="1" dirty="0" smtClean="0"/>
              <a:t>v</a:t>
            </a:r>
            <a:r>
              <a:rPr lang="en-US" baseline="30000" dirty="0" smtClean="0"/>
              <a:t>0</a:t>
            </a:r>
            <a:r>
              <a:rPr lang="en-US" dirty="0" smtClean="0"/>
              <a:t> = (1,1,….,1) </a:t>
            </a:r>
          </a:p>
          <a:p>
            <a:pPr lvl="1"/>
            <a:r>
              <a:rPr lang="en-US" dirty="0" smtClean="0"/>
              <a:t>or anything else you want</a:t>
            </a:r>
          </a:p>
          <a:p>
            <a:r>
              <a:rPr lang="en-US" dirty="0" smtClean="0"/>
              <a:t>Repeat until converged:</a:t>
            </a:r>
          </a:p>
          <a:p>
            <a:pPr lvl="1"/>
            <a:r>
              <a:rPr lang="en-US" dirty="0" smtClean="0"/>
              <a:t>Let </a:t>
            </a:r>
            <a:r>
              <a:rPr lang="en-US" b="1" dirty="0" smtClean="0"/>
              <a:t>v</a:t>
            </a:r>
            <a:r>
              <a:rPr lang="en-US" baseline="30000" dirty="0" smtClean="0"/>
              <a:t>t+1 </a:t>
            </a:r>
            <a:r>
              <a:rPr lang="en-US" dirty="0" smtClean="0"/>
              <a:t>= c</a:t>
            </a:r>
            <a:r>
              <a:rPr lang="en-US" b="1" dirty="0" smtClean="0"/>
              <a:t>u</a:t>
            </a:r>
            <a:r>
              <a:rPr lang="en-US" dirty="0" smtClean="0"/>
              <a:t> + (1-c)</a:t>
            </a:r>
            <a:r>
              <a:rPr lang="en-US" b="1" dirty="0" err="1" smtClean="0"/>
              <a:t>Wv</a:t>
            </a:r>
            <a:r>
              <a:rPr lang="en-US" baseline="30000" dirty="0" err="1" smtClean="0"/>
              <a:t>t</a:t>
            </a:r>
            <a:endParaRPr lang="en-US" baseline="30000" dirty="0" smtClean="0"/>
          </a:p>
          <a:p>
            <a:pPr lvl="2"/>
            <a:r>
              <a:rPr lang="en-US" sz="2400" dirty="0" smtClean="0"/>
              <a:t>c is probability of jumping “anywhere randomly”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we can store </a:t>
            </a:r>
            <a:r>
              <a:rPr lang="en-US" sz="2800" b="1" dirty="0" smtClean="0"/>
              <a:t>v </a:t>
            </a:r>
            <a:r>
              <a:rPr lang="en-US" sz="2800" dirty="0" smtClean="0"/>
              <a:t>but not </a:t>
            </a:r>
            <a:r>
              <a:rPr lang="en-US" sz="2800" b="1" dirty="0" smtClean="0"/>
              <a:t>W</a:t>
            </a:r>
            <a:r>
              <a:rPr lang="en-US" sz="2800" dirty="0" smtClean="0"/>
              <a:t> in memory</a:t>
            </a:r>
          </a:p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A </a:t>
            </a:r>
            <a:r>
              <a:rPr lang="en-US" sz="2600" dirty="0" smtClean="0"/>
              <a:t>as a row matrix:</a:t>
            </a:r>
            <a:r>
              <a:rPr lang="en-US" sz="2600" dirty="0"/>
              <a:t> </a:t>
            </a:r>
            <a:r>
              <a:rPr lang="en-US" sz="2600" dirty="0" smtClean="0"/>
              <a:t>each line is</a:t>
            </a:r>
          </a:p>
          <a:p>
            <a:pPr lvl="1"/>
            <a:r>
              <a:rPr lang="en-US" sz="2600" dirty="0" err="1" smtClean="0"/>
              <a:t>i</a:t>
            </a:r>
            <a:r>
              <a:rPr lang="en-US" sz="2600" dirty="0"/>
              <a:t> </a:t>
            </a:r>
            <a:r>
              <a:rPr lang="en-US" sz="2600" dirty="0" smtClean="0"/>
              <a:t>  j</a:t>
            </a:r>
            <a:r>
              <a:rPr lang="en-US" sz="2600" baseline="-25000" dirty="0" smtClean="0"/>
              <a:t>i,1</a:t>
            </a:r>
            <a:r>
              <a:rPr lang="en-US" sz="2600" dirty="0" smtClean="0"/>
              <a:t>,…,</a:t>
            </a:r>
            <a:r>
              <a:rPr lang="en-US" sz="2600" dirty="0" err="1" smtClean="0"/>
              <a:t>j</a:t>
            </a:r>
            <a:r>
              <a:rPr lang="en-US" sz="2600" baseline="-25000" dirty="0" err="1" smtClean="0"/>
              <a:t>i,d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 [the neighbors of </a:t>
            </a:r>
            <a:r>
              <a:rPr lang="en-US" sz="2600" dirty="0" err="1" smtClean="0"/>
              <a:t>i</a:t>
            </a:r>
            <a:r>
              <a:rPr lang="en-US" sz="2600" dirty="0" smtClean="0"/>
              <a:t>]</a:t>
            </a:r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v’ </a:t>
            </a:r>
            <a:r>
              <a:rPr lang="en-US" sz="2600" dirty="0" smtClean="0"/>
              <a:t>and </a:t>
            </a:r>
            <a:r>
              <a:rPr lang="en-US" sz="2600" b="1" dirty="0" smtClean="0"/>
              <a:t>v</a:t>
            </a:r>
            <a:r>
              <a:rPr lang="en-US" sz="2600" dirty="0" smtClean="0"/>
              <a:t> in memory: </a:t>
            </a:r>
            <a:r>
              <a:rPr lang="en-US" sz="2600" b="1" dirty="0" smtClean="0"/>
              <a:t>v’</a:t>
            </a:r>
            <a:r>
              <a:rPr lang="en-US" sz="2600" dirty="0" smtClean="0"/>
              <a:t> starts out as c</a:t>
            </a:r>
            <a:r>
              <a:rPr lang="en-US" sz="2600" b="1" dirty="0" smtClean="0"/>
              <a:t>u</a:t>
            </a:r>
            <a:endParaRPr lang="en-US" sz="2600" dirty="0"/>
          </a:p>
          <a:p>
            <a:r>
              <a:rPr lang="en-US" sz="2600" dirty="0" smtClean="0"/>
              <a:t>For each line “</a:t>
            </a:r>
            <a:r>
              <a:rPr lang="en-US" sz="2600" dirty="0" err="1" smtClean="0"/>
              <a:t>i</a:t>
            </a:r>
            <a:r>
              <a:rPr lang="en-US" sz="2600" dirty="0" smtClean="0"/>
              <a:t>   </a:t>
            </a:r>
            <a:r>
              <a:rPr lang="en-US" sz="2600" dirty="0"/>
              <a:t>j</a:t>
            </a:r>
            <a:r>
              <a:rPr lang="en-US" sz="2600" baseline="-25000" dirty="0"/>
              <a:t>i,1</a:t>
            </a:r>
            <a:r>
              <a:rPr lang="en-US" sz="2600" dirty="0"/>
              <a:t>,…,</a:t>
            </a:r>
            <a:r>
              <a:rPr lang="en-US" sz="2600" dirty="0" err="1"/>
              <a:t>j</a:t>
            </a:r>
            <a:r>
              <a:rPr lang="en-US" sz="2600" baseline="-25000" dirty="0" err="1"/>
              <a:t>i,d</a:t>
            </a:r>
            <a:r>
              <a:rPr lang="en-US" sz="2600" baseline="-25000" dirty="0"/>
              <a:t> </a:t>
            </a:r>
            <a:r>
              <a:rPr lang="en-US" sz="2600" dirty="0" smtClean="0"/>
              <a:t>“</a:t>
            </a:r>
          </a:p>
          <a:p>
            <a:pPr lvl="1"/>
            <a:r>
              <a:rPr lang="en-US" sz="2600" dirty="0" smtClean="0"/>
              <a:t>For each j in </a:t>
            </a:r>
            <a:r>
              <a:rPr lang="en-US" sz="2600" dirty="0"/>
              <a:t>j</a:t>
            </a:r>
            <a:r>
              <a:rPr lang="en-US" sz="2600" baseline="-25000" dirty="0"/>
              <a:t>i,1</a:t>
            </a:r>
            <a:r>
              <a:rPr lang="en-US" sz="2600" dirty="0"/>
              <a:t>,…,</a:t>
            </a:r>
            <a:r>
              <a:rPr lang="en-US" sz="2600" dirty="0" err="1"/>
              <a:t>j</a:t>
            </a:r>
            <a:r>
              <a:rPr lang="en-US" sz="2600" baseline="-25000" dirty="0" err="1"/>
              <a:t>i,d</a:t>
            </a:r>
            <a:r>
              <a:rPr lang="en-US" sz="2600" baseline="-25000" dirty="0"/>
              <a:t> </a:t>
            </a:r>
            <a:endParaRPr lang="en-US" sz="2600" dirty="0" smtClean="0"/>
          </a:p>
          <a:p>
            <a:pPr lvl="2"/>
            <a:r>
              <a:rPr lang="en-US" sz="2600" b="1" dirty="0" smtClean="0"/>
              <a:t>v’</a:t>
            </a:r>
            <a:r>
              <a:rPr lang="en-US" sz="2600" dirty="0" smtClean="0"/>
              <a:t>[j] += (1-c)</a:t>
            </a:r>
            <a:r>
              <a:rPr lang="en-US" sz="2600" b="1" dirty="0" smtClean="0"/>
              <a:t>v[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]/</a:t>
            </a:r>
            <a:r>
              <a:rPr lang="en-US" sz="2600" dirty="0"/>
              <a:t>d</a:t>
            </a:r>
            <a:endParaRPr lang="en-US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1053" y="2232526"/>
            <a:ext cx="4772526" cy="5882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400" y="4684294"/>
            <a:ext cx="4653547" cy="1672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8658" y="5156022"/>
            <a:ext cx="280195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Everything needed for update is right there in row…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PageRank: </a:t>
            </a:r>
            <a:br>
              <a:rPr lang="en-US" dirty="0" smtClean="0"/>
            </a:br>
            <a:r>
              <a:rPr lang="en-US" dirty="0" smtClean="0"/>
              <a:t>with some long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A </a:t>
            </a:r>
            <a:r>
              <a:rPr lang="en-US" sz="2600" dirty="0" smtClean="0"/>
              <a:t>as a list of edges: each line is: “</a:t>
            </a:r>
            <a:r>
              <a:rPr lang="en-US" sz="2600" dirty="0" err="1" smtClean="0"/>
              <a:t>i</a:t>
            </a:r>
            <a:r>
              <a:rPr lang="en-US" sz="2600" dirty="0" smtClean="0"/>
              <a:t> d(</a:t>
            </a:r>
            <a:r>
              <a:rPr lang="en-US" sz="2600" dirty="0" err="1" smtClean="0"/>
              <a:t>i</a:t>
            </a:r>
            <a:r>
              <a:rPr lang="en-US" sz="2600" dirty="0" smtClean="0"/>
              <a:t>) j”</a:t>
            </a:r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v’ </a:t>
            </a:r>
            <a:r>
              <a:rPr lang="en-US" sz="2600" dirty="0" smtClean="0"/>
              <a:t>and </a:t>
            </a:r>
            <a:r>
              <a:rPr lang="en-US" sz="2600" b="1" dirty="0" smtClean="0"/>
              <a:t>v</a:t>
            </a:r>
            <a:r>
              <a:rPr lang="en-US" sz="2600" dirty="0" smtClean="0"/>
              <a:t> in memory: </a:t>
            </a:r>
            <a:r>
              <a:rPr lang="en-US" sz="2600" b="1" dirty="0" smtClean="0"/>
              <a:t>v’</a:t>
            </a:r>
            <a:r>
              <a:rPr lang="en-US" sz="2600" dirty="0" smtClean="0"/>
              <a:t> starts out as c</a:t>
            </a:r>
            <a:r>
              <a:rPr lang="en-US" sz="2600" b="1" dirty="0" smtClean="0"/>
              <a:t>u</a:t>
            </a:r>
            <a:endParaRPr lang="en-US" sz="2600" dirty="0"/>
          </a:p>
          <a:p>
            <a:r>
              <a:rPr lang="en-US" sz="2600" dirty="0" smtClean="0"/>
              <a:t>For each line “</a:t>
            </a:r>
            <a:r>
              <a:rPr lang="en-US" sz="2600" dirty="0" err="1" smtClean="0"/>
              <a:t>i</a:t>
            </a:r>
            <a:r>
              <a:rPr lang="en-US" sz="2600" dirty="0" smtClean="0"/>
              <a:t> d j“</a:t>
            </a:r>
          </a:p>
          <a:p>
            <a:pPr lvl="2"/>
            <a:r>
              <a:rPr lang="en-US" sz="2600" b="1" dirty="0" smtClean="0"/>
              <a:t>v’</a:t>
            </a:r>
            <a:r>
              <a:rPr lang="en-US" sz="2600" dirty="0" smtClean="0"/>
              <a:t>[j] += (1-c)</a:t>
            </a:r>
            <a:r>
              <a:rPr lang="en-US" sz="2600" b="1" dirty="0" smtClean="0"/>
              <a:t>v[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]/</a:t>
            </a:r>
            <a:r>
              <a:rPr lang="en-US" sz="2600" dirty="0"/>
              <a:t>d</a:t>
            </a:r>
            <a:endParaRPr lang="en-US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9400" y="2646947"/>
            <a:ext cx="7059863" cy="20052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222" y="1748589"/>
            <a:ext cx="4273884" cy="537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6992" y="5156022"/>
            <a:ext cx="280195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need to get the degree of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and store it locally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1852</Words>
  <Application>Microsoft Macintosh PowerPoint</Application>
  <PresentationFormat>On-screen Show (4:3)</PresentationFormat>
  <Paragraphs>540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Overview of this week</vt:lpstr>
      <vt:lpstr> Graph Algorithms At Scale</vt:lpstr>
      <vt:lpstr>Graph algorithms</vt:lpstr>
      <vt:lpstr>Google’s PageRank</vt:lpstr>
      <vt:lpstr>Google’s PageRank</vt:lpstr>
      <vt:lpstr>Google’s PageRank (Brin &amp; Page, http://www-db.stanford.edu/~backrub/google.html)</vt:lpstr>
      <vt:lpstr>PageRank in Memory</vt:lpstr>
      <vt:lpstr>Streaming PageRank</vt:lpstr>
      <vt:lpstr>Streaming PageRank:  with some long rows</vt:lpstr>
      <vt:lpstr>Recap: Issues with Hadoop</vt:lpstr>
      <vt:lpstr>PowerPoint Presentation</vt:lpstr>
      <vt:lpstr>PowerPoint Presentation</vt:lpstr>
      <vt:lpstr>PowerPoint Presentation</vt:lpstr>
      <vt:lpstr>Graph algorithms</vt:lpstr>
      <vt:lpstr>Streaming PageRank:  preprocessing</vt:lpstr>
      <vt:lpstr>Preprocessing Control Flow: 1</vt:lpstr>
      <vt:lpstr>Preprocessing Control Flow: 2</vt:lpstr>
      <vt:lpstr>Streaming PageRank:  with some long rows</vt:lpstr>
      <vt:lpstr>Control Flow: Streaming PR</vt:lpstr>
      <vt:lpstr>Control Flow: Streaming PR</vt:lpstr>
      <vt:lpstr>Control Flow: Streaming PR</vt:lpstr>
      <vt:lpstr>More on graph algorithms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283</cp:revision>
  <dcterms:created xsi:type="dcterms:W3CDTF">2013-02-24T23:21:36Z</dcterms:created>
  <dcterms:modified xsi:type="dcterms:W3CDTF">2015-03-17T14:13:17Z</dcterms:modified>
</cp:coreProperties>
</file>