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notesSlides/notesSlide2.xml" ContentType="application/vnd.openxmlformats-officedocument.presentationml.notesSlide+xml"/>
  <Override PartName="/ppt/embeddings/oleObject5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361" r:id="rId2"/>
    <p:sldId id="362" r:id="rId3"/>
    <p:sldId id="364" r:id="rId4"/>
    <p:sldId id="363" r:id="rId5"/>
    <p:sldId id="365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7856" autoAdjust="0"/>
    <p:restoredTop sz="88433" autoAdjust="0"/>
  </p:normalViewPr>
  <p:slideViewPr>
    <p:cSldViewPr snapToGrid="0" snapToObjects="1">
      <p:cViewPr varScale="1">
        <p:scale>
          <a:sx n="139" d="100"/>
          <a:sy n="139" d="100"/>
        </p:scale>
        <p:origin x="-112" y="-2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1" Type="http://schemas.openxmlformats.org/officeDocument/2006/relationships/image" Target="../media/image1.emf"/><Relationship Id="rId2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3C4F9-F37E-4225-8EDE-0041EBD1A368}" type="datetimeFigureOut">
              <a:rPr lang="en-US" smtClean="0"/>
              <a:pPr/>
              <a:t>1/16/15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CF8AD2-6882-4531-8560-2C8EEF2B5B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870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CF8AD2-6882-4531-8560-2C8EEF2B5B2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1982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CF8AD2-6882-4531-8560-2C8EEF2B5B2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198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5801-B62B-1347-8D7D-E1D9FD950611}" type="datetimeFigureOut">
              <a:rPr lang="en-US" smtClean="0"/>
              <a:pPr/>
              <a:t>1/16/15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5801-B62B-1347-8D7D-E1D9FD950611}" type="datetimeFigureOut">
              <a:rPr lang="en-US" smtClean="0"/>
              <a:pPr/>
              <a:t>1/16/15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5801-B62B-1347-8D7D-E1D9FD950611}" type="datetimeFigureOut">
              <a:rPr lang="en-US" smtClean="0"/>
              <a:pPr/>
              <a:t>1/16/15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400" y="292100"/>
            <a:ext cx="8648700" cy="804862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1257300"/>
            <a:ext cx="8648700" cy="5099050"/>
          </a:xfr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 with a 1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445250"/>
            <a:ext cx="2133600" cy="365125"/>
          </a:xfrm>
        </p:spPr>
        <p:txBody>
          <a:bodyPr/>
          <a:lstStyle/>
          <a:p>
            <a:fld id="{4FC35801-B62B-1347-8D7D-E1D9FD950611}" type="datetimeFigureOut">
              <a:rPr lang="en-US" smtClean="0"/>
              <a:pPr/>
              <a:t>1/16/15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45250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445250"/>
            <a:ext cx="2133600" cy="365125"/>
          </a:xfrm>
        </p:spPr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516187"/>
            <a:ext cx="7772400" cy="1362075"/>
          </a:xfrm>
        </p:spPr>
        <p:txBody>
          <a:bodyPr anchor="t">
            <a:normAutofit/>
          </a:bodyPr>
          <a:lstStyle>
            <a:lvl1pPr algn="ctr">
              <a:defRPr sz="3200" b="1" cap="all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0160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5801-B62B-1347-8D7D-E1D9FD950611}" type="datetimeFigureOut">
              <a:rPr lang="en-US" smtClean="0"/>
              <a:pPr/>
              <a:t>1/16/15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5801-B62B-1347-8D7D-E1D9FD950611}" type="datetimeFigureOut">
              <a:rPr lang="en-US" smtClean="0"/>
              <a:pPr/>
              <a:t>1/16/15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177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33969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73731"/>
            <a:ext cx="4040188" cy="455122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033969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73730"/>
            <a:ext cx="4041775" cy="455122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5801-B62B-1347-8D7D-E1D9FD950611}" type="datetimeFigureOut">
              <a:rPr lang="en-US" smtClean="0"/>
              <a:pPr/>
              <a:t>1/16/15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6462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5801-B62B-1347-8D7D-E1D9FD950611}" type="datetimeFigureOut">
              <a:rPr lang="en-US" smtClean="0"/>
              <a:pPr/>
              <a:t>1/16/15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5801-B62B-1347-8D7D-E1D9FD950611}" type="datetimeFigureOut">
              <a:rPr lang="en-US" smtClean="0"/>
              <a:pPr/>
              <a:t>1/16/15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5801-B62B-1347-8D7D-E1D9FD950611}" type="datetimeFigureOut">
              <a:rPr lang="en-US" smtClean="0"/>
              <a:pPr/>
              <a:t>1/16/15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5801-B62B-1347-8D7D-E1D9FD950611}" type="datetimeFigureOut">
              <a:rPr lang="en-US" smtClean="0"/>
              <a:pPr/>
              <a:t>1/16/15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35801-B62B-1347-8D7D-E1D9FD950611}" type="datetimeFigureOut">
              <a:rPr lang="en-US" smtClean="0"/>
              <a:pPr/>
              <a:t>1/16/15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2.emf"/><Relationship Id="rId8" Type="http://schemas.openxmlformats.org/officeDocument/2006/relationships/oleObject" Target="../embeddings/oleObject3.bin"/><Relationship Id="rId9" Type="http://schemas.openxmlformats.org/officeDocument/2006/relationships/image" Target="../media/image3.emf"/><Relationship Id="rId10" Type="http://schemas.openxmlformats.org/officeDocument/2006/relationships/oleObject" Target="../embeddings/oleObject4.bin"/><Relationship Id="rId11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5.bin"/><Relationship Id="rId5" Type="http://schemas.openxmlformats.org/officeDocument/2006/relationships/image" Target="../media/image4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552450" y="1895475"/>
            <a:ext cx="3034059" cy="37856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Y=business and W=ANY, 1</a:t>
            </a:r>
          </a:p>
          <a:p>
            <a:r>
              <a:rPr lang="en-US" sz="1600" dirty="0" smtClean="0"/>
              <a:t>Y=business, 1</a:t>
            </a:r>
          </a:p>
          <a:p>
            <a:r>
              <a:rPr lang="en-US" sz="1600" dirty="0" smtClean="0"/>
              <a:t>…</a:t>
            </a:r>
          </a:p>
          <a:p>
            <a:r>
              <a:rPr lang="en-US" sz="1600" dirty="0" smtClean="0"/>
              <a:t>Y=business and W =</a:t>
            </a:r>
            <a:r>
              <a:rPr lang="en-US" sz="1600" dirty="0" err="1" smtClean="0"/>
              <a:t>aaa</a:t>
            </a:r>
            <a:r>
              <a:rPr lang="en-US" sz="1600" dirty="0" smtClean="0"/>
              <a:t>, 1</a:t>
            </a:r>
          </a:p>
          <a:p>
            <a:r>
              <a:rPr lang="en-US" sz="1600" dirty="0" smtClean="0"/>
              <a:t>…</a:t>
            </a:r>
          </a:p>
          <a:p>
            <a:r>
              <a:rPr lang="en-US" sz="1600" dirty="0" smtClean="0"/>
              <a:t>Y=business and W=</a:t>
            </a:r>
            <a:r>
              <a:rPr lang="en-US" sz="1600" dirty="0" err="1" smtClean="0"/>
              <a:t>zynga</a:t>
            </a:r>
            <a:r>
              <a:rPr lang="en-US" sz="1600" dirty="0" smtClean="0"/>
              <a:t>,  1</a:t>
            </a:r>
          </a:p>
          <a:p>
            <a:r>
              <a:rPr lang="en-US" sz="1600" dirty="0" smtClean="0"/>
              <a:t>…</a:t>
            </a:r>
          </a:p>
          <a:p>
            <a:r>
              <a:rPr lang="en-US" sz="1600" dirty="0" smtClean="0"/>
              <a:t>Y=sports and W=hat, 1</a:t>
            </a:r>
          </a:p>
          <a:p>
            <a:r>
              <a:rPr lang="en-US" sz="1600" dirty="0" smtClean="0"/>
              <a:t>Y=sports and W=hockey, 1</a:t>
            </a:r>
          </a:p>
          <a:p>
            <a:r>
              <a:rPr lang="en-US" sz="1600" dirty="0" smtClean="0"/>
              <a:t>Y=sports and W=hockey, 1</a:t>
            </a:r>
          </a:p>
          <a:p>
            <a:r>
              <a:rPr lang="en-US" sz="1600" dirty="0" smtClean="0"/>
              <a:t>Y=sports and W=hockey, 1</a:t>
            </a:r>
          </a:p>
          <a:p>
            <a:r>
              <a:rPr lang="en-US" sz="1600" dirty="0" smtClean="0"/>
              <a:t>Y=sports and W=hoe, 1</a:t>
            </a:r>
          </a:p>
          <a:p>
            <a:r>
              <a:rPr lang="en-US" sz="1600" dirty="0" smtClean="0"/>
              <a:t>…</a:t>
            </a:r>
          </a:p>
          <a:p>
            <a:r>
              <a:rPr lang="en-US" sz="1600" dirty="0" smtClean="0"/>
              <a:t>Y=sports, 1</a:t>
            </a:r>
          </a:p>
          <a:p>
            <a:r>
              <a:rPr lang="en-US" sz="1600" dirty="0" smtClean="0"/>
              <a:t>…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714749" y="1800774"/>
            <a:ext cx="5159663" cy="397031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err="1" smtClean="0"/>
              <a:t>previousKey</a:t>
            </a:r>
            <a:r>
              <a:rPr lang="en-US" dirty="0" smtClean="0"/>
              <a:t> = Null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sumForPreviousKey</a:t>
            </a:r>
            <a:r>
              <a:rPr lang="en-US" dirty="0" smtClean="0"/>
              <a:t> = 0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For each (</a:t>
            </a:r>
            <a:r>
              <a:rPr lang="en-US" i="1" dirty="0" err="1" smtClean="0"/>
              <a:t>event,delta</a:t>
            </a:r>
            <a:r>
              <a:rPr lang="en-US" dirty="0" smtClean="0"/>
              <a:t>) in input: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If </a:t>
            </a:r>
            <a:r>
              <a:rPr lang="en-US" i="1" dirty="0" smtClean="0"/>
              <a:t>event</a:t>
            </a:r>
            <a:r>
              <a:rPr lang="en-US" dirty="0" smtClean="0"/>
              <a:t>==</a:t>
            </a:r>
            <a:r>
              <a:rPr lang="en-US" dirty="0" err="1" smtClean="0"/>
              <a:t>previousKey</a:t>
            </a:r>
            <a:r>
              <a:rPr lang="en-US" dirty="0" smtClean="0"/>
              <a:t> 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sumForPreviousKey</a:t>
            </a:r>
            <a:r>
              <a:rPr lang="en-US" dirty="0" smtClean="0"/>
              <a:t> += delta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Else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OutputPreviousKey</a:t>
            </a:r>
            <a:r>
              <a:rPr lang="en-US" dirty="0" smtClean="0"/>
              <a:t>()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previousKey</a:t>
            </a:r>
            <a:r>
              <a:rPr lang="en-US" dirty="0" smtClean="0"/>
              <a:t> = </a:t>
            </a:r>
            <a:r>
              <a:rPr lang="en-US" i="1" dirty="0" smtClean="0"/>
              <a:t>event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sumForPreviousKey</a:t>
            </a:r>
            <a:r>
              <a:rPr lang="en-US" dirty="0" smtClean="0"/>
              <a:t> = </a:t>
            </a:r>
            <a:r>
              <a:rPr lang="en-US" i="1" dirty="0" smtClean="0"/>
              <a:t>delta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OutputPreviousKey</a:t>
            </a:r>
            <a:r>
              <a:rPr lang="en-US" dirty="0" smtClean="0"/>
              <a:t>()</a:t>
            </a:r>
          </a:p>
          <a:p>
            <a:endParaRPr lang="en-US" dirty="0" smtClean="0"/>
          </a:p>
          <a:p>
            <a:r>
              <a:rPr lang="en-US" dirty="0" smtClean="0"/>
              <a:t>define </a:t>
            </a:r>
            <a:r>
              <a:rPr lang="en-US" dirty="0" err="1" smtClean="0"/>
              <a:t>OutputPreviousKey</a:t>
            </a:r>
            <a:r>
              <a:rPr lang="en-US" dirty="0" smtClean="0"/>
              <a:t>():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If </a:t>
            </a:r>
            <a:r>
              <a:rPr lang="en-US" dirty="0" err="1" smtClean="0"/>
              <a:t>PreviousKey</a:t>
            </a:r>
            <a:r>
              <a:rPr lang="en-US" dirty="0" smtClean="0"/>
              <a:t>!=Null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print </a:t>
            </a:r>
            <a:r>
              <a:rPr lang="en-US" dirty="0" err="1" smtClean="0"/>
              <a:t>PreviousKey,sumForPreviousKey</a:t>
            </a:r>
            <a:endParaRPr lang="en-US" dirty="0"/>
          </a:p>
        </p:txBody>
      </p:sp>
      <p:sp>
        <p:nvSpPr>
          <p:cNvPr id="14" name="Right Brace 13"/>
          <p:cNvSpPr/>
          <p:nvPr/>
        </p:nvSpPr>
        <p:spPr>
          <a:xfrm>
            <a:off x="3123899" y="3949915"/>
            <a:ext cx="180975" cy="631491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5395" y="292364"/>
            <a:ext cx="3170590" cy="15623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99002" y="575592"/>
            <a:ext cx="19918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While</a:t>
            </a:r>
            <a:r>
              <a:rPr lang="en-US" sz="1600" i="1" dirty="0"/>
              <a:t> </a:t>
            </a:r>
            <a:r>
              <a:rPr lang="en-US" sz="1600" dirty="0" smtClean="0"/>
              <a:t>more input: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Read (</a:t>
            </a:r>
            <a:r>
              <a:rPr lang="en-US" sz="1600" dirty="0" err="1" smtClean="0"/>
              <a:t>d,y,</a:t>
            </a:r>
            <a:r>
              <a:rPr lang="en-US" sz="1600" b="1" dirty="0" err="1"/>
              <a:t>w</a:t>
            </a:r>
            <a:r>
              <a:rPr lang="en-US" sz="1600" dirty="0" smtClean="0"/>
              <a:t>)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Increment event counters C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3605" y="849684"/>
            <a:ext cx="7135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Train</a:t>
            </a:r>
          </a:p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969347" y="1059821"/>
            <a:ext cx="392088" cy="274091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425395" y="2144132"/>
            <a:ext cx="3170590" cy="18528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660029" y="2427360"/>
            <a:ext cx="24242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While</a:t>
            </a:r>
            <a:r>
              <a:rPr lang="en-US" sz="1600" i="1" dirty="0"/>
              <a:t> </a:t>
            </a:r>
            <a:r>
              <a:rPr lang="en-US" sz="1600" dirty="0" smtClean="0"/>
              <a:t>more input: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Read (</a:t>
            </a:r>
            <a:r>
              <a:rPr lang="en-US" sz="1600" dirty="0" err="1" smtClean="0"/>
              <a:t>d,</a:t>
            </a:r>
            <a:r>
              <a:rPr lang="en-US" sz="1600" b="1" dirty="0" err="1" smtClean="0"/>
              <a:t>w</a:t>
            </a:r>
            <a:r>
              <a:rPr lang="en-US" sz="1600" dirty="0" smtClean="0"/>
              <a:t>)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Estimate </a:t>
            </a:r>
            <a:r>
              <a:rPr lang="en-US" sz="1600" dirty="0" err="1" smtClean="0"/>
              <a:t>probs</a:t>
            </a:r>
            <a:r>
              <a:rPr lang="en-US" sz="1600" dirty="0" smtClean="0"/>
              <a:t> using event counters C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Classify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34633" y="2701452"/>
            <a:ext cx="6317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Test</a:t>
            </a:r>
          </a:p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15" name="Right Arrow 14"/>
          <p:cNvSpPr/>
          <p:nvPr/>
        </p:nvSpPr>
        <p:spPr>
          <a:xfrm>
            <a:off x="1030375" y="2911589"/>
            <a:ext cx="392088" cy="274091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Elbow Connector 21"/>
          <p:cNvCxnSpPr>
            <a:endCxn id="40" idx="0"/>
          </p:cNvCxnSpPr>
          <p:nvPr/>
        </p:nvCxnSpPr>
        <p:spPr>
          <a:xfrm>
            <a:off x="3193433" y="1496015"/>
            <a:ext cx="1969056" cy="1589920"/>
          </a:xfrm>
          <a:prstGeom prst="bentConnector2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3764505" y="3347783"/>
            <a:ext cx="1105595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ounded Rectangle 39"/>
          <p:cNvSpPr/>
          <p:nvPr/>
        </p:nvSpPr>
        <p:spPr>
          <a:xfrm>
            <a:off x="4870100" y="3085935"/>
            <a:ext cx="584777" cy="52369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688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5395" y="292364"/>
            <a:ext cx="3170590" cy="15623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99001" y="398101"/>
            <a:ext cx="25492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While</a:t>
            </a:r>
            <a:r>
              <a:rPr lang="en-US" sz="1600" i="1" dirty="0"/>
              <a:t> </a:t>
            </a:r>
            <a:r>
              <a:rPr lang="en-US" sz="1600" dirty="0" smtClean="0"/>
              <a:t>more input: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Read (</a:t>
            </a:r>
            <a:r>
              <a:rPr lang="en-US" sz="1600" dirty="0" err="1" smtClean="0"/>
              <a:t>d,y,</a:t>
            </a:r>
            <a:r>
              <a:rPr lang="en-US" sz="1600" b="1" dirty="0" err="1"/>
              <a:t>w</a:t>
            </a:r>
            <a:r>
              <a:rPr lang="en-US" sz="1600" dirty="0" smtClean="0"/>
              <a:t>)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Send messages to increment event counters C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3605" y="849684"/>
            <a:ext cx="7135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Train</a:t>
            </a:r>
          </a:p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969347" y="1059821"/>
            <a:ext cx="392088" cy="274091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087322" y="1374357"/>
            <a:ext cx="1295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(e</a:t>
            </a:r>
            <a:r>
              <a:rPr lang="en-US" baseline="-25000" dirty="0" smtClean="0"/>
              <a:t>1</a:t>
            </a:r>
            <a:r>
              <a:rPr lang="en-US" dirty="0" smtClean="0"/>
              <a:t>,δ</a:t>
            </a:r>
            <a:r>
              <a:rPr lang="en-US" baseline="-25000" dirty="0" smtClean="0"/>
              <a:t>1</a:t>
            </a:r>
            <a:r>
              <a:rPr lang="en-US" dirty="0" smtClean="0"/>
              <a:t>), …,</a:t>
            </a:r>
            <a:r>
              <a:rPr lang="en-US" dirty="0"/>
              <a:t> 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188864" y="1559970"/>
            <a:ext cx="182743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6290925" y="2068704"/>
            <a:ext cx="2001036" cy="6298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sz="1600" dirty="0" smtClean="0"/>
              <a:t>Sort </a:t>
            </a:r>
            <a:r>
              <a:rPr lang="en-US" sz="1600" dirty="0"/>
              <a:t>messages </a:t>
            </a:r>
          </a:p>
          <a:p>
            <a:pPr algn="ctr"/>
            <a:r>
              <a:rPr lang="en-US" sz="1600" dirty="0"/>
              <a:t>by event</a:t>
            </a:r>
          </a:p>
          <a:p>
            <a:pPr algn="ctr"/>
            <a:endParaRPr lang="en-US" dirty="0"/>
          </a:p>
        </p:txBody>
      </p:sp>
      <p:cxnSp>
        <p:nvCxnSpPr>
          <p:cNvPr id="23" name="Elbow Connector 22"/>
          <p:cNvCxnSpPr/>
          <p:nvPr/>
        </p:nvCxnSpPr>
        <p:spPr>
          <a:xfrm>
            <a:off x="6478237" y="1559970"/>
            <a:ext cx="813206" cy="447116"/>
          </a:xfrm>
          <a:prstGeom prst="bentConnector3">
            <a:avLst>
              <a:gd name="adj1" fmla="val 102809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6290925" y="3032868"/>
            <a:ext cx="2001036" cy="6298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sz="1600" dirty="0" smtClean="0"/>
              <a:t>Combine messages</a:t>
            </a:r>
            <a:endParaRPr lang="en-US" sz="1600" dirty="0"/>
          </a:p>
          <a:p>
            <a:pPr algn="ctr"/>
            <a:endParaRPr lang="en-US" dirty="0"/>
          </a:p>
        </p:txBody>
      </p:sp>
      <p:cxnSp>
        <p:nvCxnSpPr>
          <p:cNvPr id="34" name="Straight Arrow Connector 33"/>
          <p:cNvCxnSpPr>
            <a:stCxn id="21" idx="2"/>
            <a:endCxn id="32" idx="0"/>
          </p:cNvCxnSpPr>
          <p:nvPr/>
        </p:nvCxnSpPr>
        <p:spPr>
          <a:xfrm>
            <a:off x="7291443" y="2698534"/>
            <a:ext cx="0" cy="3343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2" idx="1"/>
          </p:cNvCxnSpPr>
          <p:nvPr/>
        </p:nvCxnSpPr>
        <p:spPr>
          <a:xfrm flipH="1">
            <a:off x="5482288" y="3347783"/>
            <a:ext cx="80863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1425395" y="2144132"/>
            <a:ext cx="3170590" cy="18528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1660029" y="2427360"/>
            <a:ext cx="24242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While</a:t>
            </a:r>
            <a:r>
              <a:rPr lang="en-US" sz="1600" i="1" dirty="0"/>
              <a:t> </a:t>
            </a:r>
            <a:r>
              <a:rPr lang="en-US" sz="1600" dirty="0" smtClean="0"/>
              <a:t>more input: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Read (</a:t>
            </a:r>
            <a:r>
              <a:rPr lang="en-US" sz="1600" dirty="0" err="1" smtClean="0"/>
              <a:t>d,</a:t>
            </a:r>
            <a:r>
              <a:rPr lang="en-US" sz="1600" b="1" dirty="0" err="1" smtClean="0"/>
              <a:t>w</a:t>
            </a:r>
            <a:r>
              <a:rPr lang="en-US" sz="1600" dirty="0" smtClean="0"/>
              <a:t>)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…</a:t>
            </a:r>
          </a:p>
        </p:txBody>
      </p:sp>
      <p:sp>
        <p:nvSpPr>
          <p:cNvPr id="43" name="Right Arrow 42"/>
          <p:cNvSpPr/>
          <p:nvPr/>
        </p:nvSpPr>
        <p:spPr>
          <a:xfrm>
            <a:off x="1030375" y="2911589"/>
            <a:ext cx="392088" cy="274091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234633" y="2701452"/>
            <a:ext cx="6317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Test</a:t>
            </a:r>
          </a:p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46" name="Rounded Rectangle 45"/>
          <p:cNvSpPr/>
          <p:nvPr/>
        </p:nvSpPr>
        <p:spPr>
          <a:xfrm>
            <a:off x="4870100" y="3085935"/>
            <a:ext cx="584777" cy="52369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531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5395" y="292364"/>
            <a:ext cx="3170590" cy="15623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99001" y="398101"/>
            <a:ext cx="25492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While</a:t>
            </a:r>
            <a:r>
              <a:rPr lang="en-US" sz="1600" i="1" dirty="0"/>
              <a:t> </a:t>
            </a:r>
            <a:r>
              <a:rPr lang="en-US" sz="1600" dirty="0" smtClean="0"/>
              <a:t>more input: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Read (</a:t>
            </a:r>
            <a:r>
              <a:rPr lang="en-US" sz="1600" dirty="0" err="1" smtClean="0"/>
              <a:t>d,y,</a:t>
            </a:r>
            <a:r>
              <a:rPr lang="en-US" sz="1600" b="1" dirty="0" err="1"/>
              <a:t>w</a:t>
            </a:r>
            <a:r>
              <a:rPr lang="en-US" sz="1600" dirty="0" smtClean="0"/>
              <a:t>)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Send messages to increment event counters C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3605" y="849684"/>
            <a:ext cx="7135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Train</a:t>
            </a:r>
          </a:p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969347" y="1059821"/>
            <a:ext cx="392088" cy="274091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087322" y="1374357"/>
            <a:ext cx="1327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(e</a:t>
            </a:r>
            <a:r>
              <a:rPr lang="en-US" i="1" baseline="-25000" dirty="0" smtClean="0"/>
              <a:t>1</a:t>
            </a:r>
            <a:r>
              <a:rPr lang="en-US" i="1" dirty="0" smtClean="0"/>
              <a:t>,δ</a:t>
            </a:r>
            <a:r>
              <a:rPr lang="en-US" i="1" baseline="-25000" dirty="0" smtClean="0"/>
              <a:t>1</a:t>
            </a:r>
            <a:r>
              <a:rPr lang="en-US" i="1" dirty="0" smtClean="0"/>
              <a:t>), …,</a:t>
            </a:r>
            <a:r>
              <a:rPr lang="en-US" i="1" dirty="0"/>
              <a:t> 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188864" y="1559970"/>
            <a:ext cx="182743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6290925" y="2068704"/>
            <a:ext cx="2001036" cy="6298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sz="1600" dirty="0" smtClean="0"/>
              <a:t>Sort </a:t>
            </a:r>
            <a:r>
              <a:rPr lang="en-US" sz="1600" dirty="0"/>
              <a:t>messages </a:t>
            </a:r>
          </a:p>
          <a:p>
            <a:pPr algn="ctr"/>
            <a:r>
              <a:rPr lang="en-US" sz="1600" dirty="0"/>
              <a:t>by event</a:t>
            </a:r>
          </a:p>
          <a:p>
            <a:pPr algn="ctr"/>
            <a:endParaRPr lang="en-US" dirty="0"/>
          </a:p>
        </p:txBody>
      </p:sp>
      <p:cxnSp>
        <p:nvCxnSpPr>
          <p:cNvPr id="23" name="Elbow Connector 22"/>
          <p:cNvCxnSpPr/>
          <p:nvPr/>
        </p:nvCxnSpPr>
        <p:spPr>
          <a:xfrm>
            <a:off x="6478237" y="1559970"/>
            <a:ext cx="813206" cy="44711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6290925" y="3032868"/>
            <a:ext cx="2001036" cy="6298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sz="1600" dirty="0" smtClean="0"/>
              <a:t>Combine messages</a:t>
            </a:r>
            <a:endParaRPr lang="en-US" sz="1600" dirty="0"/>
          </a:p>
          <a:p>
            <a:pPr algn="ctr"/>
            <a:endParaRPr lang="en-US" dirty="0"/>
          </a:p>
        </p:txBody>
      </p:sp>
      <p:cxnSp>
        <p:nvCxnSpPr>
          <p:cNvPr id="34" name="Straight Arrow Connector 33"/>
          <p:cNvCxnSpPr>
            <a:stCxn id="21" idx="2"/>
            <a:endCxn id="32" idx="0"/>
          </p:cNvCxnSpPr>
          <p:nvPr/>
        </p:nvCxnSpPr>
        <p:spPr>
          <a:xfrm>
            <a:off x="7291443" y="2698534"/>
            <a:ext cx="0" cy="3343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2" idx="1"/>
          </p:cNvCxnSpPr>
          <p:nvPr/>
        </p:nvCxnSpPr>
        <p:spPr>
          <a:xfrm flipH="1">
            <a:off x="5482289" y="3347783"/>
            <a:ext cx="80863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1425395" y="2144132"/>
            <a:ext cx="3170590" cy="12820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1660028" y="2270565"/>
            <a:ext cx="26709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While</a:t>
            </a:r>
            <a:r>
              <a:rPr lang="en-US" sz="1600" i="1" dirty="0"/>
              <a:t> </a:t>
            </a:r>
            <a:r>
              <a:rPr lang="en-US" sz="1600" dirty="0" smtClean="0"/>
              <a:t>more input: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Read (</a:t>
            </a:r>
            <a:r>
              <a:rPr lang="en-US" sz="1600" dirty="0" err="1" smtClean="0"/>
              <a:t>i</a:t>
            </a:r>
            <a:r>
              <a:rPr lang="en-US" sz="1600" dirty="0" smtClean="0"/>
              <a:t>,(w1,…,</a:t>
            </a:r>
            <a:r>
              <a:rPr lang="en-US" sz="1600" dirty="0" err="1" smtClean="0"/>
              <a:t>wd</a:t>
            </a:r>
            <a:r>
              <a:rPr lang="en-US" sz="1600" dirty="0" smtClean="0"/>
              <a:t>))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Produce word-statistic request messages</a:t>
            </a:r>
          </a:p>
        </p:txBody>
      </p:sp>
      <p:sp>
        <p:nvSpPr>
          <p:cNvPr id="43" name="Right Arrow 42"/>
          <p:cNvSpPr/>
          <p:nvPr/>
        </p:nvSpPr>
        <p:spPr>
          <a:xfrm>
            <a:off x="1030375" y="2911589"/>
            <a:ext cx="392088" cy="274091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234633" y="2701452"/>
            <a:ext cx="6317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Test</a:t>
            </a:r>
          </a:p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46" name="Rounded Rectangle 45"/>
          <p:cNvSpPr/>
          <p:nvPr/>
        </p:nvSpPr>
        <p:spPr>
          <a:xfrm>
            <a:off x="4906649" y="3085935"/>
            <a:ext cx="584777" cy="52369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47" name="Rounded Rectangle 46"/>
          <p:cNvSpPr/>
          <p:nvPr/>
        </p:nvSpPr>
        <p:spPr>
          <a:xfrm>
            <a:off x="7018094" y="4106287"/>
            <a:ext cx="584777" cy="52369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C’</a:t>
            </a:r>
            <a:endParaRPr lang="en-US" dirty="0"/>
          </a:p>
        </p:txBody>
      </p:sp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80934"/>
              </p:ext>
            </p:extLst>
          </p:nvPr>
        </p:nvGraphicFramePr>
        <p:xfrm>
          <a:off x="4220787" y="4607570"/>
          <a:ext cx="2070138" cy="3543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Equation" r:id="rId4" imgW="1409700" imgH="241300" progId="Equation.3">
                  <p:embed/>
                </p:oleObj>
              </mc:Choice>
              <mc:Fallback>
                <p:oleObj name="Equation" r:id="rId4" imgW="1409700" imgH="241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220787" y="4607570"/>
                        <a:ext cx="2070138" cy="3543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" name="Rectangle 53"/>
          <p:cNvSpPr/>
          <p:nvPr/>
        </p:nvSpPr>
        <p:spPr>
          <a:xfrm>
            <a:off x="4756267" y="3900825"/>
            <a:ext cx="954450" cy="5211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sz="1600" dirty="0" smtClean="0"/>
              <a:t>Convert</a:t>
            </a:r>
            <a:endParaRPr lang="en-US" sz="1600" dirty="0"/>
          </a:p>
          <a:p>
            <a:pPr algn="ctr"/>
            <a:endParaRPr lang="en-US" dirty="0"/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5253860" y="3653562"/>
            <a:ext cx="0" cy="2472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5719854" y="4304180"/>
            <a:ext cx="12982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2563826" y="3864691"/>
            <a:ext cx="8526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(w1,i),</a:t>
            </a:r>
          </a:p>
          <a:p>
            <a:r>
              <a:rPr lang="en-US" i="1" dirty="0" smtClean="0"/>
              <a:t>(w2,i),</a:t>
            </a:r>
          </a:p>
          <a:p>
            <a:r>
              <a:rPr lang="en-US" i="1" dirty="0" smtClean="0"/>
              <a:t>…</a:t>
            </a:r>
            <a:endParaRPr lang="en-US" i="1" dirty="0"/>
          </a:p>
        </p:txBody>
      </p:sp>
      <p:cxnSp>
        <p:nvCxnSpPr>
          <p:cNvPr id="64" name="Straight Arrow Connector 63"/>
          <p:cNvCxnSpPr>
            <a:stCxn id="41" idx="2"/>
          </p:cNvCxnSpPr>
          <p:nvPr/>
        </p:nvCxnSpPr>
        <p:spPr>
          <a:xfrm>
            <a:off x="3010690" y="3426145"/>
            <a:ext cx="13706" cy="4385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Elbow Connector 66"/>
          <p:cNvCxnSpPr>
            <a:stCxn id="47" idx="2"/>
          </p:cNvCxnSpPr>
          <p:nvPr/>
        </p:nvCxnSpPr>
        <p:spPr>
          <a:xfrm rot="5400000">
            <a:off x="6721686" y="4199223"/>
            <a:ext cx="158039" cy="101955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2220327" y="5303286"/>
            <a:ext cx="1845704" cy="5472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sz="1600" dirty="0" smtClean="0"/>
              <a:t>Sort together</a:t>
            </a:r>
            <a:endParaRPr lang="en-US" sz="1600" dirty="0"/>
          </a:p>
          <a:p>
            <a:pPr algn="ctr"/>
            <a:endParaRPr lang="en-US" dirty="0"/>
          </a:p>
        </p:txBody>
      </p:sp>
      <p:cxnSp>
        <p:nvCxnSpPr>
          <p:cNvPr id="71" name="Elbow Connector 70"/>
          <p:cNvCxnSpPr/>
          <p:nvPr/>
        </p:nvCxnSpPr>
        <p:spPr>
          <a:xfrm rot="10800000" flipV="1">
            <a:off x="3188867" y="4788018"/>
            <a:ext cx="959400" cy="392309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2990131" y="4642598"/>
            <a:ext cx="0" cy="5377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6457893" y="5223051"/>
            <a:ext cx="2213260" cy="7138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sz="1600" dirty="0" smtClean="0"/>
              <a:t>Combine and produce reply messages</a:t>
            </a:r>
            <a:endParaRPr lang="en-US" sz="1600" dirty="0"/>
          </a:p>
          <a:p>
            <a:pPr algn="ctr"/>
            <a:endParaRPr lang="en-US" dirty="0"/>
          </a:p>
        </p:txBody>
      </p:sp>
      <p:cxnSp>
        <p:nvCxnSpPr>
          <p:cNvPr id="76" name="Straight Arrow Connector 75"/>
          <p:cNvCxnSpPr>
            <a:endCxn id="74" idx="1"/>
          </p:cNvCxnSpPr>
          <p:nvPr/>
        </p:nvCxnSpPr>
        <p:spPr>
          <a:xfrm>
            <a:off x="5262997" y="5576897"/>
            <a:ext cx="1194896" cy="30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7" name="Object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5111984"/>
              </p:ext>
            </p:extLst>
          </p:nvPr>
        </p:nvGraphicFramePr>
        <p:xfrm>
          <a:off x="4557713" y="5073659"/>
          <a:ext cx="1492250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Equation" r:id="rId6" imgW="1016000" imgH="685800" progId="Equation.3">
                  <p:embed/>
                </p:oleObj>
              </mc:Choice>
              <mc:Fallback>
                <p:oleObj name="Equation" r:id="rId6" imgW="1016000" imgH="685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57713" y="5073659"/>
                        <a:ext cx="1492250" cy="1006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3" name="Straight Arrow Connector 92"/>
          <p:cNvCxnSpPr>
            <a:endCxn id="77" idx="1"/>
          </p:cNvCxnSpPr>
          <p:nvPr/>
        </p:nvCxnSpPr>
        <p:spPr>
          <a:xfrm flipV="1">
            <a:off x="4068101" y="5576896"/>
            <a:ext cx="489612" cy="3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Elbow Connector 102"/>
          <p:cNvCxnSpPr/>
          <p:nvPr/>
        </p:nvCxnSpPr>
        <p:spPr>
          <a:xfrm rot="5400000">
            <a:off x="7290084" y="6076194"/>
            <a:ext cx="640422" cy="38186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06" name="Object 10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66536"/>
              </p:ext>
            </p:extLst>
          </p:nvPr>
        </p:nvGraphicFramePr>
        <p:xfrm>
          <a:off x="3416435" y="6410329"/>
          <a:ext cx="3990975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8" name="Equation" r:id="rId8" imgW="2717800" imgH="241300" progId="Equation.3">
                  <p:embed/>
                </p:oleObj>
              </mc:Choice>
              <mc:Fallback>
                <p:oleObj name="Equation" r:id="rId8" imgW="2717800" imgH="241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416435" y="6410329"/>
                        <a:ext cx="3990975" cy="354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" name="Rectangle 106"/>
          <p:cNvSpPr/>
          <p:nvPr/>
        </p:nvSpPr>
        <p:spPr>
          <a:xfrm>
            <a:off x="1947849" y="6348620"/>
            <a:ext cx="976039" cy="4774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sz="1600" dirty="0" smtClean="0"/>
              <a:t>Sort</a:t>
            </a:r>
            <a:endParaRPr lang="en-US" sz="1600" dirty="0"/>
          </a:p>
          <a:p>
            <a:pPr algn="ctr"/>
            <a:endParaRPr lang="en-US" dirty="0"/>
          </a:p>
        </p:txBody>
      </p:sp>
      <p:cxnSp>
        <p:nvCxnSpPr>
          <p:cNvPr id="109" name="Straight Arrow Connector 108"/>
          <p:cNvCxnSpPr/>
          <p:nvPr/>
        </p:nvCxnSpPr>
        <p:spPr>
          <a:xfrm flipH="1">
            <a:off x="2990131" y="6587335"/>
            <a:ext cx="392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13" name="Object 1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7230521"/>
              </p:ext>
            </p:extLst>
          </p:nvPr>
        </p:nvGraphicFramePr>
        <p:xfrm>
          <a:off x="25806" y="4379917"/>
          <a:ext cx="1857792" cy="19069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" name="Equation" r:id="rId10" imgW="1346200" imgH="1384300" progId="Equation.3">
                  <p:embed/>
                </p:oleObj>
              </mc:Choice>
              <mc:Fallback>
                <p:oleObj name="Equation" r:id="rId10" imgW="1346200" imgH="1384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5806" y="4379917"/>
                        <a:ext cx="1857792" cy="19069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9" name="Elbow Connector 38"/>
          <p:cNvCxnSpPr/>
          <p:nvPr/>
        </p:nvCxnSpPr>
        <p:spPr>
          <a:xfrm rot="10800000" flipV="1">
            <a:off x="1425396" y="6483679"/>
            <a:ext cx="437001" cy="280662"/>
          </a:xfrm>
          <a:prstGeom prst="bentConnector3">
            <a:avLst>
              <a:gd name="adj1" fmla="val 104363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8605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3" name="Object 1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6546728"/>
              </p:ext>
            </p:extLst>
          </p:nvPr>
        </p:nvGraphicFramePr>
        <p:xfrm>
          <a:off x="1556408" y="542518"/>
          <a:ext cx="1857792" cy="19069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4" imgW="1346200" imgH="1384300" progId="Equation.3">
                  <p:embed/>
                </p:oleObj>
              </mc:Choice>
              <mc:Fallback>
                <p:oleObj name="Equation" r:id="rId4" imgW="1346200" imgH="1384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56408" y="542518"/>
                        <a:ext cx="1857792" cy="19069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Rectangle 39"/>
          <p:cNvSpPr/>
          <p:nvPr/>
        </p:nvSpPr>
        <p:spPr>
          <a:xfrm>
            <a:off x="4501521" y="911798"/>
            <a:ext cx="1854840" cy="76016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sz="1600" dirty="0" smtClean="0"/>
              <a:t>Combine and classify</a:t>
            </a:r>
            <a:endParaRPr lang="en-US" sz="1600" dirty="0"/>
          </a:p>
          <a:p>
            <a:pPr algn="ctr"/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485304" y="0"/>
            <a:ext cx="0" cy="4842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139942" y="1130974"/>
            <a:ext cx="1926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Final output</a:t>
            </a:r>
            <a:endParaRPr lang="en-US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3499527" y="1315640"/>
            <a:ext cx="83148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6447895" y="1303585"/>
            <a:ext cx="83148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3297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7132</TotalTime>
  <Words>328</Words>
  <Application>Microsoft Macintosh PowerPoint</Application>
  <PresentationFormat>On-screen Show (4:3)</PresentationFormat>
  <Paragraphs>92</Paragraphs>
  <Slides>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Learning from Big Datasets</dc:title>
  <dc:creator>William Cohen</dc:creator>
  <cp:lastModifiedBy>William Cohen</cp:lastModifiedBy>
  <cp:revision>542</cp:revision>
  <dcterms:created xsi:type="dcterms:W3CDTF">2012-01-03T16:05:59Z</dcterms:created>
  <dcterms:modified xsi:type="dcterms:W3CDTF">2015-01-16T22:55:03Z</dcterms:modified>
</cp:coreProperties>
</file>