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12B5"/>
    <a:srgbClr val="EA1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3" autoAdjust="0"/>
    <p:restoredTop sz="88553" autoAdjust="0"/>
  </p:normalViewPr>
  <p:slideViewPr>
    <p:cSldViewPr snapToGrid="0" snapToObjects="1">
      <p:cViewPr varScale="1">
        <p:scale>
          <a:sx n="170" d="100"/>
          <a:sy n="170" d="100"/>
        </p:scale>
        <p:origin x="25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3C4F9-F37E-4225-8EDE-0041EBD1A368}" type="datetimeFigureOut">
              <a:rPr lang="en-US" smtClean="0"/>
              <a:pPr/>
              <a:t>11/17/17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F8AD2-6882-4531-8560-2C8EEF2B5B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781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11/17/17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11/17/17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11/17/17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400" y="292100"/>
            <a:ext cx="8648700" cy="804862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257300"/>
            <a:ext cx="8648700" cy="5099050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445250"/>
            <a:ext cx="2133600" cy="365125"/>
          </a:xfrm>
        </p:spPr>
        <p:txBody>
          <a:bodyPr/>
          <a:lstStyle/>
          <a:p>
            <a:fld id="{4FC35801-B62B-1347-8D7D-E1D9FD950611}" type="datetimeFigureOut">
              <a:rPr lang="en-US" smtClean="0"/>
              <a:pPr/>
              <a:t>11/17/17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452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445250"/>
            <a:ext cx="2133600" cy="365125"/>
          </a:xfrm>
        </p:spPr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516187"/>
            <a:ext cx="7772400" cy="1362075"/>
          </a:xfrm>
        </p:spPr>
        <p:txBody>
          <a:bodyPr anchor="t">
            <a:normAutofit/>
          </a:bodyPr>
          <a:lstStyle>
            <a:lvl1pPr algn="ctr">
              <a:defRPr sz="3200" b="1" cap="all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0160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11/17/17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11/17/17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177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33969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73731"/>
            <a:ext cx="4040188" cy="455122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33969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3730"/>
            <a:ext cx="4041775" cy="455122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11/17/17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6462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11/17/17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11/17/17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11/17/17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11/17/17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35801-B62B-1347-8D7D-E1D9FD950611}" type="datetimeFigureOut">
              <a:rPr lang="en-US" smtClean="0"/>
              <a:pPr/>
              <a:t>11/17/17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ambria Math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ambria Math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ambria Math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Cambria Math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ambria Math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098883" y="190700"/>
            <a:ext cx="3709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mbria Math" charset="0"/>
                <a:ea typeface="Cambria Math" charset="0"/>
                <a:cs typeface="Cambria Math" charset="0"/>
              </a:rPr>
              <a:t>S</a:t>
            </a:r>
            <a:r>
              <a:rPr lang="en-US" sz="2800" baseline="-25000" dirty="0" smtClean="0">
                <a:latin typeface="Cambria Math" charset="0"/>
                <a:ea typeface="Cambria Math" charset="0"/>
                <a:cs typeface="Cambria Math" charset="0"/>
              </a:rPr>
              <a:t>1:3</a:t>
            </a:r>
            <a:r>
              <a:rPr lang="en-US" sz="2800" dirty="0" smtClean="0">
                <a:latin typeface="Cambria Math" charset="0"/>
                <a:ea typeface="Cambria Math" charset="0"/>
                <a:cs typeface="Cambria Math" charset="0"/>
              </a:rPr>
              <a:t>({“</a:t>
            </a:r>
            <a:r>
              <a:rPr lang="en-US" sz="2800" dirty="0" err="1" smtClean="0">
                <a:solidFill>
                  <a:srgbClr val="FF0000"/>
                </a:solidFill>
                <a:latin typeface="Cambria Math" charset="0"/>
                <a:ea typeface="Cambria Math" charset="0"/>
                <a:cs typeface="Cambria Math" charset="0"/>
              </a:rPr>
              <a:t>fred</a:t>
            </a:r>
            <a:r>
              <a:rPr lang="en-US" sz="2800" dirty="0" smtClean="0">
                <a:solidFill>
                  <a:srgbClr val="FF0000"/>
                </a:solidFill>
                <a:latin typeface="Cambria Math" charset="0"/>
                <a:ea typeface="Cambria Math" charset="0"/>
                <a:cs typeface="Cambria Math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mbria Math" charset="0"/>
                <a:ea typeface="Cambria Math" charset="0"/>
                <a:cs typeface="Cambria Math" charset="0"/>
              </a:rPr>
              <a:t>flintstone</a:t>
            </a:r>
            <a:r>
              <a:rPr lang="en-US" sz="2800" dirty="0" smtClean="0">
                <a:latin typeface="Cambria Math" charset="0"/>
                <a:ea typeface="Cambria Math" charset="0"/>
                <a:cs typeface="Cambria Math" charset="0"/>
              </a:rPr>
              <a:t>”})</a:t>
            </a:r>
            <a:endParaRPr lang="en-US" sz="2800" dirty="0">
              <a:latin typeface="Cambria Math" charset="0"/>
              <a:ea typeface="Cambria Math" charset="0"/>
              <a:cs typeface="Cambria Math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474753"/>
              </p:ext>
            </p:extLst>
          </p:nvPr>
        </p:nvGraphicFramePr>
        <p:xfrm>
          <a:off x="1374098" y="1602880"/>
          <a:ext cx="548640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ambria Math"/>
                          <a:cs typeface="Cambria Math"/>
                        </a:rPr>
                        <a:t>1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ambria Math"/>
                          <a:cs typeface="Cambria Math"/>
                        </a:rPr>
                        <a:t>1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ambria Math"/>
                          <a:cs typeface="Cambria Math"/>
                        </a:rPr>
                        <a:t>1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Straight Arrow Connector 10"/>
          <p:cNvCxnSpPr>
            <a:stCxn id="6" idx="2"/>
          </p:cNvCxnSpPr>
          <p:nvPr/>
        </p:nvCxnSpPr>
        <p:spPr>
          <a:xfrm flipH="1">
            <a:off x="2395715" y="713920"/>
            <a:ext cx="1558067" cy="91049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2"/>
          </p:cNvCxnSpPr>
          <p:nvPr/>
        </p:nvCxnSpPr>
        <p:spPr>
          <a:xfrm flipH="1">
            <a:off x="3447875" y="713920"/>
            <a:ext cx="505907" cy="87761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2"/>
          </p:cNvCxnSpPr>
          <p:nvPr/>
        </p:nvCxnSpPr>
        <p:spPr>
          <a:xfrm>
            <a:off x="3953782" y="713920"/>
            <a:ext cx="1745357" cy="87761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124257" y="1097505"/>
            <a:ext cx="43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h1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62487" y="1086625"/>
            <a:ext cx="439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h2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03739" y="1086625"/>
            <a:ext cx="43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h3</a:t>
            </a:r>
            <a:endParaRPr lang="en-US" dirty="0">
              <a:latin typeface="Cambria Math"/>
              <a:cs typeface="Cambria Math"/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174607"/>
              </p:ext>
            </p:extLst>
          </p:nvPr>
        </p:nvGraphicFramePr>
        <p:xfrm>
          <a:off x="1553980" y="5949943"/>
          <a:ext cx="5486400" cy="4953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49530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3366FF"/>
                          </a:solidFill>
                          <a:latin typeface="Cambria Math"/>
                          <a:cs typeface="Cambria Math"/>
                        </a:rPr>
                        <a:t>1</a:t>
                      </a:r>
                      <a:endParaRPr lang="en-US" sz="2400" dirty="0">
                        <a:solidFill>
                          <a:srgbClr val="3366FF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ambria Math"/>
                          <a:cs typeface="Cambria Math"/>
                        </a:rPr>
                        <a:t>1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7030A0"/>
                          </a:solidFill>
                          <a:latin typeface="Cambria Math"/>
                          <a:cs typeface="Cambria Math"/>
                        </a:rPr>
                        <a:t>1</a:t>
                      </a:r>
                      <a:endParaRPr lang="en-US" sz="2400" b="1" dirty="0">
                        <a:solidFill>
                          <a:srgbClr val="7030A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Cambria Math"/>
                          <a:cs typeface="Cambria Math"/>
                        </a:rPr>
                        <a:t>1</a:t>
                      </a:r>
                      <a:endParaRPr lang="en-US" sz="2400" b="1" dirty="0">
                        <a:solidFill>
                          <a:srgbClr val="0070C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ambria Math"/>
                          <a:cs typeface="Cambria Math"/>
                        </a:rPr>
                        <a:t>1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1</a:t>
            </a:fld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3224164" y="1634098"/>
            <a:ext cx="1779242" cy="457200"/>
            <a:chOff x="3377855" y="1803477"/>
            <a:chExt cx="1702454" cy="457200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3377855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5080309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3414028" y="5968996"/>
            <a:ext cx="1779242" cy="457200"/>
            <a:chOff x="3377855" y="1803477"/>
            <a:chExt cx="1702454" cy="457200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3377855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5080309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014261"/>
              </p:ext>
            </p:extLst>
          </p:nvPr>
        </p:nvGraphicFramePr>
        <p:xfrm>
          <a:off x="1374098" y="3766237"/>
          <a:ext cx="548640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Cambria Math"/>
                          <a:cs typeface="Cambria Math"/>
                        </a:rPr>
                        <a:t>1</a:t>
                      </a:r>
                      <a:endParaRPr lang="en-US" sz="2400" dirty="0">
                        <a:solidFill>
                          <a:srgbClr val="0070C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Cambria Math"/>
                          <a:cs typeface="Cambria Math"/>
                        </a:rPr>
                        <a:t>1</a:t>
                      </a:r>
                      <a:endParaRPr lang="en-US" sz="2400" dirty="0">
                        <a:solidFill>
                          <a:srgbClr val="0070C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Cambria Math"/>
                          <a:cs typeface="Cambria Math"/>
                        </a:rPr>
                        <a:t>1</a:t>
                      </a:r>
                      <a:endParaRPr lang="en-US" sz="2400" dirty="0">
                        <a:solidFill>
                          <a:srgbClr val="0070C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81" name="Group 80"/>
          <p:cNvGrpSpPr/>
          <p:nvPr/>
        </p:nvGrpSpPr>
        <p:grpSpPr>
          <a:xfrm>
            <a:off x="1821519" y="2911079"/>
            <a:ext cx="3477623" cy="795174"/>
            <a:chOff x="1821519" y="2773333"/>
            <a:chExt cx="3477623" cy="982844"/>
          </a:xfrm>
        </p:grpSpPr>
        <p:cxnSp>
          <p:nvCxnSpPr>
            <p:cNvPr id="39" name="Straight Arrow Connector 38"/>
            <p:cNvCxnSpPr/>
            <p:nvPr/>
          </p:nvCxnSpPr>
          <p:spPr>
            <a:xfrm flipH="1">
              <a:off x="1821519" y="2773333"/>
              <a:ext cx="2132263" cy="915935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H="1">
              <a:off x="3549208" y="2773333"/>
              <a:ext cx="404574" cy="982844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3953782" y="2773333"/>
              <a:ext cx="1345360" cy="965975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2465442" y="3305337"/>
              <a:ext cx="439844" cy="3693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mbria Math"/>
                  <a:cs typeface="Cambria Math"/>
                </a:rPr>
                <a:t>h1</a:t>
              </a:r>
              <a:endParaRPr lang="en-US" dirty="0">
                <a:latin typeface="Cambria Math"/>
                <a:cs typeface="Cambria Math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700828" y="3277130"/>
              <a:ext cx="439844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mbria Math"/>
                  <a:cs typeface="Cambria Math"/>
                </a:rPr>
                <a:t>h2</a:t>
              </a:r>
              <a:endParaRPr lang="en-US" dirty="0">
                <a:latin typeface="Cambria Math"/>
                <a:cs typeface="Cambria Math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315670" y="3273725"/>
              <a:ext cx="439844" cy="3693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mbria Math"/>
                  <a:cs typeface="Cambria Math"/>
                </a:rPr>
                <a:t>h3</a:t>
              </a:r>
              <a:endParaRPr lang="en-US" dirty="0">
                <a:latin typeface="Cambria Math"/>
                <a:cs typeface="Cambria Math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249517" y="3753231"/>
            <a:ext cx="1779242" cy="457200"/>
            <a:chOff x="3377855" y="1803477"/>
            <a:chExt cx="1702454" cy="457200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3377855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5080309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1063715" y="4588562"/>
            <a:ext cx="62772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mbria Math" charset="0"/>
                <a:ea typeface="Cambria Math" charset="0"/>
                <a:cs typeface="Cambria Math" charset="0"/>
              </a:rPr>
              <a:t>S</a:t>
            </a:r>
            <a:r>
              <a:rPr lang="en-US" sz="2800" baseline="-25000" dirty="0" smtClean="0">
                <a:latin typeface="Cambria Math" charset="0"/>
                <a:ea typeface="Cambria Math" charset="0"/>
                <a:cs typeface="Cambria Math" charset="0"/>
              </a:rPr>
              <a:t>1:3</a:t>
            </a:r>
            <a:r>
              <a:rPr lang="en-US" sz="2800" dirty="0">
                <a:latin typeface="Cambria Math" charset="0"/>
                <a:ea typeface="Cambria Math" charset="0"/>
                <a:cs typeface="Cambria Math" charset="0"/>
              </a:rPr>
              <a:t>(({“</a:t>
            </a:r>
            <a:r>
              <a:rPr lang="en-US" sz="2800" dirty="0" err="1">
                <a:solidFill>
                  <a:srgbClr val="FF0000"/>
                </a:solidFill>
                <a:latin typeface="Cambria Math" charset="0"/>
                <a:ea typeface="Cambria Math" charset="0"/>
                <a:cs typeface="Cambria Math" charset="0"/>
              </a:rPr>
              <a:t>fred</a:t>
            </a:r>
            <a:r>
              <a:rPr lang="en-US" sz="2800" dirty="0">
                <a:solidFill>
                  <a:srgbClr val="FF0000"/>
                </a:solidFill>
                <a:latin typeface="Cambria Math" charset="0"/>
                <a:ea typeface="Cambria Math" charset="0"/>
                <a:cs typeface="Cambria Math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Cambria Math" charset="0"/>
                <a:ea typeface="Cambria Math" charset="0"/>
                <a:cs typeface="Cambria Math" charset="0"/>
              </a:rPr>
              <a:t>flintstone</a:t>
            </a:r>
            <a:r>
              <a:rPr lang="en-US" sz="2800" dirty="0" smtClean="0">
                <a:latin typeface="Cambria Math" charset="0"/>
                <a:ea typeface="Cambria Math" charset="0"/>
                <a:cs typeface="Cambria Math" charset="0"/>
              </a:rPr>
              <a:t>”,“</a:t>
            </a:r>
            <a:r>
              <a:rPr lang="en-US" sz="2800" dirty="0">
                <a:solidFill>
                  <a:srgbClr val="3366FF"/>
                </a:solidFill>
              </a:rPr>
              <a:t>barney rubble</a:t>
            </a:r>
            <a:r>
              <a:rPr lang="en-US" sz="2800" dirty="0" smtClean="0">
                <a:latin typeface="Cambria Math" charset="0"/>
                <a:ea typeface="Cambria Math" charset="0"/>
                <a:cs typeface="Cambria Math" charset="0"/>
              </a:rPr>
              <a:t>”})</a:t>
            </a:r>
            <a:endParaRPr lang="en-US" sz="2800" dirty="0">
              <a:latin typeface="Cambria Math" charset="0"/>
              <a:ea typeface="Cambria Math" charset="0"/>
              <a:cs typeface="Cambria Math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2395715" y="5063061"/>
            <a:ext cx="933938" cy="91741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3329653" y="5063061"/>
            <a:ext cx="215521" cy="91741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3329652" y="5063061"/>
            <a:ext cx="2643928" cy="88688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1740790" y="5037815"/>
            <a:ext cx="4067892" cy="90648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H="1">
            <a:off x="3620125" y="5037815"/>
            <a:ext cx="2188556" cy="9426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H="1">
            <a:off x="5388964" y="5037815"/>
            <a:ext cx="419717" cy="9426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2180187" y="2425820"/>
            <a:ext cx="35471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mbria Math" charset="0"/>
                <a:ea typeface="Cambria Math" charset="0"/>
                <a:cs typeface="Cambria Math" charset="0"/>
              </a:rPr>
              <a:t>S</a:t>
            </a:r>
            <a:r>
              <a:rPr lang="en-US" sz="2800" baseline="-25000" dirty="0" smtClean="0">
                <a:latin typeface="Cambria Math" charset="0"/>
                <a:ea typeface="Cambria Math" charset="0"/>
                <a:cs typeface="Cambria Math" charset="0"/>
              </a:rPr>
              <a:t>1:3</a:t>
            </a:r>
            <a:r>
              <a:rPr lang="en-US" sz="2800" dirty="0" smtClean="0">
                <a:latin typeface="Cambria Math" charset="0"/>
                <a:ea typeface="Cambria Math" charset="0"/>
                <a:cs typeface="Cambria Math" charset="0"/>
              </a:rPr>
              <a:t>({“</a:t>
            </a:r>
            <a:r>
              <a:rPr lang="en-US" sz="2800" dirty="0">
                <a:solidFill>
                  <a:srgbClr val="3366FF"/>
                </a:solidFill>
              </a:rPr>
              <a:t>barney rubble</a:t>
            </a:r>
            <a:r>
              <a:rPr lang="en-US" sz="2800" dirty="0" smtClean="0">
                <a:latin typeface="Cambria Math" charset="0"/>
                <a:ea typeface="Cambria Math" charset="0"/>
                <a:cs typeface="Cambria Math" charset="0"/>
              </a:rPr>
              <a:t>”})</a:t>
            </a:r>
            <a:endParaRPr lang="en-US" sz="2800" dirty="0">
              <a:latin typeface="Cambria Math" charset="0"/>
              <a:ea typeface="Cambria Math" charset="0"/>
              <a:cs typeface="Cambria Math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90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Bloom filters </a:t>
            </a:r>
            <a:r>
              <a:rPr lang="mr-IN" dirty="0" smtClean="0"/>
              <a:t>–</a:t>
            </a:r>
            <a:r>
              <a:rPr lang="en-US" dirty="0" smtClean="0"/>
              <a:t> a variant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24000" y="1803477"/>
          <a:ext cx="548640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02154" y="2634764"/>
            <a:ext cx="43445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bf.contains</a:t>
            </a:r>
            <a:r>
              <a:rPr lang="en-US" sz="2800" dirty="0" smtClean="0"/>
              <a:t>(“</a:t>
            </a:r>
            <a:r>
              <a:rPr lang="en-US" sz="2800" dirty="0" err="1" smtClean="0"/>
              <a:t>fred</a:t>
            </a:r>
            <a:r>
              <a:rPr lang="en-US" sz="2800" dirty="0" smtClean="0"/>
              <a:t> </a:t>
            </a:r>
            <a:r>
              <a:rPr lang="en-US" sz="2800" dirty="0" err="1" smtClean="0"/>
              <a:t>flintstore</a:t>
            </a:r>
            <a:r>
              <a:rPr lang="en-US" sz="2800" dirty="0" smtClean="0"/>
              <a:t>”):</a:t>
            </a:r>
            <a:endParaRPr lang="en-US" sz="2800" dirty="0"/>
          </a:p>
        </p:txBody>
      </p:sp>
      <p:cxnSp>
        <p:nvCxnSpPr>
          <p:cNvPr id="11" name="Straight Arrow Connector 10"/>
          <p:cNvCxnSpPr>
            <a:stCxn id="6" idx="2"/>
          </p:cNvCxnSpPr>
          <p:nvPr/>
        </p:nvCxnSpPr>
        <p:spPr>
          <a:xfrm flipH="1">
            <a:off x="2473318" y="3157984"/>
            <a:ext cx="501098" cy="74203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225455" y="3157984"/>
            <a:ext cx="372322" cy="74203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959745" y="3157984"/>
            <a:ext cx="1889296" cy="74203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125038" y="3397669"/>
            <a:ext cx="43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h1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45341" y="3429147"/>
            <a:ext cx="439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h2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67849" y="3106591"/>
            <a:ext cx="43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h3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54554" y="4825766"/>
            <a:ext cx="34531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bf.contains</a:t>
            </a:r>
            <a:r>
              <a:rPr lang="en-US" sz="2800" dirty="0" smtClean="0"/>
              <a:t>(“pebbles”):</a:t>
            </a:r>
            <a:endParaRPr lang="en-US" sz="2800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/>
          </p:nvPr>
        </p:nvGraphicFramePr>
        <p:xfrm>
          <a:off x="1959872" y="6145958"/>
          <a:ext cx="548640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3366FF"/>
                          </a:solidFill>
                          <a:latin typeface="Cambria Math"/>
                          <a:cs typeface="Cambria Math"/>
                        </a:rPr>
                        <a:t>1</a:t>
                      </a:r>
                      <a:endParaRPr lang="en-US" sz="2400" dirty="0">
                        <a:solidFill>
                          <a:srgbClr val="3366FF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ambria Math"/>
                          <a:cs typeface="Cambria Math"/>
                        </a:rPr>
                        <a:t>1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cs typeface="Cambria Math"/>
                        </a:rPr>
                        <a:t>1</a:t>
                      </a:r>
                      <a:endParaRPr lang="en-US" sz="24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Cambria Math"/>
                          <a:cs typeface="Cambria Math"/>
                        </a:rPr>
                        <a:t>1</a:t>
                      </a:r>
                      <a:endParaRPr lang="en-US" sz="2400" b="1" dirty="0">
                        <a:solidFill>
                          <a:srgbClr val="0070C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ambria Math"/>
                          <a:cs typeface="Cambria Math"/>
                        </a:rPr>
                        <a:t>1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4" name="Straight Arrow Connector 23"/>
          <p:cNvCxnSpPr/>
          <p:nvPr/>
        </p:nvCxnSpPr>
        <p:spPr>
          <a:xfrm flipH="1">
            <a:off x="2723867" y="5434783"/>
            <a:ext cx="983800" cy="6562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865263" y="5386710"/>
            <a:ext cx="63757" cy="7592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160249" y="5337901"/>
            <a:ext cx="2898255" cy="7969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691379" y="5558496"/>
            <a:ext cx="43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h1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160249" y="5502328"/>
            <a:ext cx="43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h2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849041" y="5202044"/>
            <a:ext cx="579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h3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745026" y="2722449"/>
            <a:ext cx="3170374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return </a:t>
            </a:r>
            <a:r>
              <a:rPr lang="en-US" sz="2800" u="sng" dirty="0" smtClean="0"/>
              <a:t>AND</a:t>
            </a:r>
            <a:r>
              <a:rPr lang="en-US" sz="2800" dirty="0" smtClean="0"/>
              <a:t> of all hashed bits</a:t>
            </a:r>
            <a:endParaRPr lang="en-US" sz="28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3377855" y="1803477"/>
            <a:ext cx="1702454" cy="457200"/>
            <a:chOff x="3377855" y="1803477"/>
            <a:chExt cx="1702454" cy="45720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3377855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080309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3718199" y="6157043"/>
            <a:ext cx="1821210" cy="457200"/>
            <a:chOff x="3377855" y="1803477"/>
            <a:chExt cx="1702454" cy="457200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3377855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5080309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547391" y="1131179"/>
            <a:ext cx="804407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split the bit vector into k ranges, one for each hash function</a:t>
            </a:r>
            <a:endParaRPr lang="en-US" sz="2400" dirty="0"/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/>
          </p:nvPr>
        </p:nvGraphicFramePr>
        <p:xfrm>
          <a:off x="1664543" y="3951414"/>
          <a:ext cx="548640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3366FF"/>
                          </a:solidFill>
                          <a:latin typeface="Cambria Math"/>
                          <a:cs typeface="Cambria Math"/>
                        </a:rPr>
                        <a:t>1</a:t>
                      </a:r>
                      <a:endParaRPr lang="en-US" sz="2400" dirty="0">
                        <a:solidFill>
                          <a:srgbClr val="3366FF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ambria Math"/>
                          <a:cs typeface="Cambria Math"/>
                        </a:rPr>
                        <a:t>1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cs typeface="Cambria Math"/>
                        </a:rPr>
                        <a:t>1</a:t>
                      </a:r>
                      <a:endParaRPr lang="en-US" sz="24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Cambria Math"/>
                          <a:cs typeface="Cambria Math"/>
                        </a:rPr>
                        <a:t>1</a:t>
                      </a:r>
                      <a:endParaRPr lang="en-US" sz="2400" b="1" dirty="0">
                        <a:solidFill>
                          <a:srgbClr val="0070C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ambria Math"/>
                          <a:cs typeface="Cambria Math"/>
                        </a:rPr>
                        <a:t>1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9" name="Group 38"/>
          <p:cNvGrpSpPr/>
          <p:nvPr/>
        </p:nvGrpSpPr>
        <p:grpSpPr>
          <a:xfrm>
            <a:off x="3444223" y="4002807"/>
            <a:ext cx="1863470" cy="457200"/>
            <a:chOff x="3377855" y="1803477"/>
            <a:chExt cx="1702454" cy="457200"/>
          </a:xfrm>
        </p:grpSpPr>
        <p:cxnSp>
          <p:nvCxnSpPr>
            <p:cNvPr id="40" name="Straight Connector 39"/>
            <p:cNvCxnSpPr/>
            <p:nvPr/>
          </p:nvCxnSpPr>
          <p:spPr>
            <a:xfrm>
              <a:off x="3377855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5080309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44262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7" grpId="0"/>
      <p:bldP spid="28" grpId="0"/>
      <p:bldP spid="29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Bloom filters </a:t>
            </a:r>
            <a:r>
              <a:rPr lang="mr-IN" dirty="0" smtClean="0"/>
              <a:t>–</a:t>
            </a:r>
            <a:r>
              <a:rPr lang="en-US" dirty="0" smtClean="0"/>
              <a:t> a variant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24000" y="1803477"/>
          <a:ext cx="548640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954554" y="4825766"/>
            <a:ext cx="34531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bf.contains</a:t>
            </a:r>
            <a:r>
              <a:rPr lang="en-US" sz="2800" dirty="0" smtClean="0"/>
              <a:t>(“pebbles”):</a:t>
            </a:r>
            <a:endParaRPr lang="en-US" sz="2800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/>
          </p:nvPr>
        </p:nvGraphicFramePr>
        <p:xfrm>
          <a:off x="1959872" y="6145958"/>
          <a:ext cx="548640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3366FF"/>
                          </a:solidFill>
                          <a:latin typeface="Cambria Math"/>
                          <a:cs typeface="Cambria Math"/>
                        </a:rPr>
                        <a:t>1</a:t>
                      </a:r>
                      <a:endParaRPr lang="en-US" sz="2400" dirty="0">
                        <a:solidFill>
                          <a:srgbClr val="3366FF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ambria Math"/>
                          <a:cs typeface="Cambria Math"/>
                        </a:rPr>
                        <a:t>1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cs typeface="Cambria Math"/>
                        </a:rPr>
                        <a:t>1</a:t>
                      </a:r>
                      <a:endParaRPr lang="en-US" sz="24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Cambria Math"/>
                          <a:cs typeface="Cambria Math"/>
                        </a:rPr>
                        <a:t>1</a:t>
                      </a:r>
                      <a:endParaRPr lang="en-US" sz="2400" b="1" dirty="0">
                        <a:solidFill>
                          <a:srgbClr val="0070C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ambria Math"/>
                          <a:cs typeface="Cambria Math"/>
                        </a:rPr>
                        <a:t>1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4" name="Straight Arrow Connector 23"/>
          <p:cNvCxnSpPr/>
          <p:nvPr/>
        </p:nvCxnSpPr>
        <p:spPr>
          <a:xfrm flipH="1">
            <a:off x="2179794" y="5434783"/>
            <a:ext cx="1527873" cy="7222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865263" y="5386710"/>
            <a:ext cx="63757" cy="7592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160249" y="5337901"/>
            <a:ext cx="2161038" cy="8191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39950" y="5533435"/>
            <a:ext cx="43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h1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160249" y="5502328"/>
            <a:ext cx="43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h2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70935" y="5280744"/>
            <a:ext cx="579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h3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3377855" y="1803477"/>
            <a:ext cx="1702454" cy="457200"/>
            <a:chOff x="3377855" y="1803477"/>
            <a:chExt cx="1702454" cy="45720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3377855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080309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3758235" y="6170612"/>
            <a:ext cx="1794426" cy="457200"/>
            <a:chOff x="3377855" y="1803477"/>
            <a:chExt cx="1702454" cy="457200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3377855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5080309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547391" y="1131179"/>
            <a:ext cx="804407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split the bit vector into k ranges, one for each hash function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6263412" y="4544471"/>
            <a:ext cx="2651987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a </a:t>
            </a:r>
            <a:r>
              <a:rPr lang="en-US" sz="2800" smtClean="0"/>
              <a:t>false positive!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8960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Bloom Filters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Count-Min Sketches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8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Count-min sketches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24000" y="1803477"/>
          <a:ext cx="548640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02154" y="2634764"/>
            <a:ext cx="4084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cm.inc</a:t>
            </a:r>
            <a:r>
              <a:rPr lang="en-US" sz="2800" dirty="0" smtClean="0"/>
              <a:t>(“</a:t>
            </a:r>
            <a:r>
              <a:rPr lang="en-US" sz="2800" dirty="0" err="1" smtClean="0">
                <a:solidFill>
                  <a:srgbClr val="FF0000"/>
                </a:solidFill>
              </a:rPr>
              <a:t>fred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flintstone</a:t>
            </a:r>
            <a:r>
              <a:rPr lang="en-US" sz="2800" dirty="0" smtClean="0"/>
              <a:t>”, 3):</a:t>
            </a:r>
            <a:endParaRPr lang="en-US" sz="28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676400" y="3900021"/>
          <a:ext cx="548640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ambria Math"/>
                          <a:cs typeface="Cambria Math"/>
                        </a:rPr>
                        <a:t>3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ambria Math"/>
                          <a:cs typeface="Cambria Math"/>
                        </a:rPr>
                        <a:t>3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ambria Math"/>
                          <a:cs typeface="Cambria Math"/>
                        </a:rPr>
                        <a:t>3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Straight Arrow Connector 10"/>
          <p:cNvCxnSpPr>
            <a:stCxn id="6" idx="2"/>
          </p:cNvCxnSpPr>
          <p:nvPr/>
        </p:nvCxnSpPr>
        <p:spPr>
          <a:xfrm flipH="1">
            <a:off x="2473312" y="3157984"/>
            <a:ext cx="371324" cy="74203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225455" y="3157984"/>
            <a:ext cx="372322" cy="74203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959745" y="3157984"/>
            <a:ext cx="1889296" cy="74203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125038" y="3397669"/>
            <a:ext cx="43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h1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45341" y="3429147"/>
            <a:ext cx="439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h2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67849" y="3106591"/>
            <a:ext cx="43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h3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54554" y="4825766"/>
            <a:ext cx="39976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cm.inc</a:t>
            </a:r>
            <a:r>
              <a:rPr lang="en-US" sz="2800" dirty="0" smtClean="0"/>
              <a:t>(“</a:t>
            </a:r>
            <a:r>
              <a:rPr lang="en-US" sz="2800" dirty="0" smtClean="0">
                <a:solidFill>
                  <a:srgbClr val="3366FF"/>
                </a:solidFill>
              </a:rPr>
              <a:t>barney rubble</a:t>
            </a:r>
            <a:r>
              <a:rPr lang="en-US" sz="2800" dirty="0" smtClean="0"/>
              <a:t>”,5):</a:t>
            </a:r>
            <a:endParaRPr lang="en-US" sz="2800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/>
          </p:nvPr>
        </p:nvGraphicFramePr>
        <p:xfrm>
          <a:off x="1828800" y="6091023"/>
          <a:ext cx="548640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3366FF"/>
                          </a:solidFill>
                          <a:latin typeface="Cambria Math"/>
                          <a:cs typeface="Cambria Math"/>
                        </a:rPr>
                        <a:t>5</a:t>
                      </a:r>
                      <a:endParaRPr lang="en-US" sz="2400" dirty="0">
                        <a:solidFill>
                          <a:srgbClr val="3366FF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ambria Math"/>
                          <a:cs typeface="Cambria Math"/>
                        </a:rPr>
                        <a:t>3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cs typeface="Cambria Math"/>
                        </a:rPr>
                        <a:t>8</a:t>
                      </a:r>
                      <a:endParaRPr lang="en-US" sz="24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Cambria Math"/>
                          <a:cs typeface="Cambria Math"/>
                        </a:rPr>
                        <a:t>5</a:t>
                      </a:r>
                      <a:endParaRPr lang="en-US" sz="2400" b="1" dirty="0">
                        <a:solidFill>
                          <a:srgbClr val="0070C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ambria Math"/>
                          <a:cs typeface="Cambria Math"/>
                        </a:rPr>
                        <a:t>3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4" name="Straight Arrow Connector 23"/>
          <p:cNvCxnSpPr/>
          <p:nvPr/>
        </p:nvCxnSpPr>
        <p:spPr>
          <a:xfrm flipH="1">
            <a:off x="2042698" y="5348986"/>
            <a:ext cx="253449" cy="6760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377855" y="5348986"/>
            <a:ext cx="487408" cy="7420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112145" y="5348986"/>
            <a:ext cx="1632881" cy="742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277438" y="5588671"/>
            <a:ext cx="43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h1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694916" y="5560675"/>
            <a:ext cx="43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h2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57097" y="5376009"/>
            <a:ext cx="579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h3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745026" y="2722449"/>
            <a:ext cx="3170374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u="sng" dirty="0" smtClean="0"/>
              <a:t>add</a:t>
            </a:r>
            <a:r>
              <a:rPr lang="en-US" sz="2800" dirty="0" smtClean="0"/>
              <a:t> the value to each hash location</a:t>
            </a:r>
            <a:endParaRPr lang="en-US" sz="28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3377855" y="1803477"/>
            <a:ext cx="1702454" cy="457200"/>
            <a:chOff x="3377855" y="1803477"/>
            <a:chExt cx="1702454" cy="45720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3377855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080309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3454643" y="3905564"/>
            <a:ext cx="1853050" cy="457200"/>
            <a:chOff x="3377855" y="1803477"/>
            <a:chExt cx="1702454" cy="457200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3377855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5080309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3665299" y="6102108"/>
            <a:ext cx="1781344" cy="457200"/>
            <a:chOff x="3377855" y="1803477"/>
            <a:chExt cx="1702454" cy="457200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3377855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5080309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547391" y="1131179"/>
            <a:ext cx="804407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split a </a:t>
            </a:r>
            <a:r>
              <a:rPr lang="en-US" sz="2400" u="sng" dirty="0" smtClean="0"/>
              <a:t>real</a:t>
            </a:r>
            <a:r>
              <a:rPr lang="en-US" sz="2400" dirty="0" smtClean="0"/>
              <a:t> vector into k ranges, one for each hash function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4384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Table 37"/>
          <p:cNvGraphicFramePr>
            <a:graphicFrameLocks noGrp="1"/>
          </p:cNvGraphicFramePr>
          <p:nvPr>
            <p:extLst/>
          </p:nvPr>
        </p:nvGraphicFramePr>
        <p:xfrm>
          <a:off x="1653947" y="3899100"/>
          <a:ext cx="548640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3366FF"/>
                          </a:solidFill>
                          <a:latin typeface="Cambria Math"/>
                          <a:cs typeface="Cambria Math"/>
                        </a:rPr>
                        <a:t>5</a:t>
                      </a:r>
                      <a:endParaRPr lang="en-US" sz="2400" dirty="0">
                        <a:solidFill>
                          <a:srgbClr val="3366FF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ambria Math"/>
                          <a:cs typeface="Cambria Math"/>
                        </a:rPr>
                        <a:t>3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cs typeface="Cambria Math"/>
                        </a:rPr>
                        <a:t>8</a:t>
                      </a:r>
                      <a:endParaRPr lang="en-US" sz="24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Cambria Math"/>
                          <a:cs typeface="Cambria Math"/>
                        </a:rPr>
                        <a:t>5</a:t>
                      </a:r>
                      <a:endParaRPr lang="en-US" sz="2400" b="1" dirty="0">
                        <a:solidFill>
                          <a:srgbClr val="0070C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ambria Math"/>
                          <a:cs typeface="Cambria Math"/>
                        </a:rPr>
                        <a:t>3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Count-min sketches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24000" y="1803477"/>
          <a:ext cx="548640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02154" y="2634764"/>
            <a:ext cx="39358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cm.get</a:t>
            </a:r>
            <a:r>
              <a:rPr lang="en-US" sz="2800" dirty="0" smtClean="0"/>
              <a:t>(“</a:t>
            </a:r>
            <a:r>
              <a:rPr lang="en-US" sz="2800" dirty="0" err="1" smtClean="0">
                <a:solidFill>
                  <a:srgbClr val="FF0000"/>
                </a:solidFill>
              </a:rPr>
              <a:t>fred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flintstone</a:t>
            </a:r>
            <a:r>
              <a:rPr lang="en-US" sz="2800" dirty="0" smtClean="0"/>
              <a:t>”):</a:t>
            </a:r>
            <a:endParaRPr lang="en-US" sz="2800" dirty="0"/>
          </a:p>
        </p:txBody>
      </p:sp>
      <p:cxnSp>
        <p:nvCxnSpPr>
          <p:cNvPr id="11" name="Straight Arrow Connector 10"/>
          <p:cNvCxnSpPr>
            <a:stCxn id="6" idx="2"/>
          </p:cNvCxnSpPr>
          <p:nvPr/>
        </p:nvCxnSpPr>
        <p:spPr>
          <a:xfrm flipH="1">
            <a:off x="2473313" y="3157984"/>
            <a:ext cx="296784" cy="74203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225455" y="3157984"/>
            <a:ext cx="372322" cy="74203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959745" y="3157984"/>
            <a:ext cx="1889296" cy="74203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125038" y="3397669"/>
            <a:ext cx="43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h1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45341" y="3429147"/>
            <a:ext cx="439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h2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67849" y="3106591"/>
            <a:ext cx="43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h3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54554" y="4825766"/>
            <a:ext cx="3616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cm.get</a:t>
            </a:r>
            <a:r>
              <a:rPr lang="en-US" sz="2800" dirty="0" smtClean="0"/>
              <a:t>(“</a:t>
            </a:r>
            <a:r>
              <a:rPr lang="en-US" sz="2800" dirty="0" smtClean="0">
                <a:solidFill>
                  <a:srgbClr val="3366FF"/>
                </a:solidFill>
              </a:rPr>
              <a:t>barney rubble</a:t>
            </a:r>
            <a:r>
              <a:rPr lang="en-US" sz="2800" dirty="0" smtClean="0"/>
              <a:t>):</a:t>
            </a:r>
            <a:endParaRPr lang="en-US" sz="2800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/>
          </p:nvPr>
        </p:nvGraphicFramePr>
        <p:xfrm>
          <a:off x="1828800" y="6091023"/>
          <a:ext cx="548640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3366FF"/>
                          </a:solidFill>
                          <a:latin typeface="Cambria Math"/>
                          <a:cs typeface="Cambria Math"/>
                        </a:rPr>
                        <a:t>5</a:t>
                      </a:r>
                      <a:endParaRPr lang="en-US" sz="2400" dirty="0">
                        <a:solidFill>
                          <a:srgbClr val="3366FF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ambria Math"/>
                          <a:cs typeface="Cambria Math"/>
                        </a:rPr>
                        <a:t>3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cs typeface="Cambria Math"/>
                        </a:rPr>
                        <a:t>8</a:t>
                      </a:r>
                      <a:endParaRPr lang="en-US" sz="24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Cambria Math"/>
                          <a:cs typeface="Cambria Math"/>
                        </a:rPr>
                        <a:t>5</a:t>
                      </a:r>
                      <a:endParaRPr lang="en-US" sz="2400" b="1" dirty="0">
                        <a:solidFill>
                          <a:srgbClr val="0070C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ambria Math"/>
                          <a:cs typeface="Cambria Math"/>
                        </a:rPr>
                        <a:t>3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4" name="Straight Arrow Connector 23"/>
          <p:cNvCxnSpPr/>
          <p:nvPr/>
        </p:nvCxnSpPr>
        <p:spPr>
          <a:xfrm flipH="1">
            <a:off x="2042698" y="5348986"/>
            <a:ext cx="253449" cy="6760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377855" y="5348986"/>
            <a:ext cx="487408" cy="7420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112145" y="5348986"/>
            <a:ext cx="1632881" cy="742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277438" y="5588671"/>
            <a:ext cx="43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h1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694916" y="5560675"/>
            <a:ext cx="43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h2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57097" y="5376009"/>
            <a:ext cx="579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h3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849041" y="2655234"/>
            <a:ext cx="3170374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u="sng" dirty="0" smtClean="0"/>
              <a:t>take min</a:t>
            </a:r>
            <a:r>
              <a:rPr lang="en-US" sz="2800" i="1" u="sng" dirty="0" smtClean="0"/>
              <a:t> </a:t>
            </a:r>
            <a:r>
              <a:rPr lang="en-US" sz="2800" dirty="0" smtClean="0"/>
              <a:t>when retrieving a value</a:t>
            </a:r>
            <a:endParaRPr lang="en-US" sz="28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3377855" y="1803477"/>
            <a:ext cx="1702454" cy="457200"/>
            <a:chOff x="3377855" y="1803477"/>
            <a:chExt cx="1702454" cy="45720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3377855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080309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3377855" y="3895435"/>
            <a:ext cx="1929838" cy="457200"/>
            <a:chOff x="3377855" y="1803477"/>
            <a:chExt cx="1702454" cy="457200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3377855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5080309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3621559" y="6113072"/>
            <a:ext cx="1811832" cy="457200"/>
            <a:chOff x="3377855" y="1803477"/>
            <a:chExt cx="1702454" cy="457200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3377855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5080309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547391" y="1131179"/>
            <a:ext cx="804407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split a </a:t>
            </a:r>
            <a:r>
              <a:rPr lang="en-US" sz="2400" u="sng" dirty="0" smtClean="0"/>
              <a:t>real</a:t>
            </a:r>
            <a:r>
              <a:rPr lang="en-US" sz="2400" dirty="0" smtClean="0"/>
              <a:t> vector into k ranges, one for each hash function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618864" y="2614026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3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514543" y="4794988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966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Count-min sketches</a:t>
            </a:r>
            <a:endParaRPr lang="en-US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/>
          </p:nvPr>
        </p:nvGraphicFramePr>
        <p:xfrm>
          <a:off x="1696278" y="3767345"/>
          <a:ext cx="548640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3366FF"/>
                          </a:solidFill>
                          <a:latin typeface="Cambria Math"/>
                          <a:cs typeface="Cambria Math"/>
                        </a:rPr>
                        <a:t>5</a:t>
                      </a:r>
                      <a:endParaRPr lang="en-US" sz="2400" dirty="0">
                        <a:solidFill>
                          <a:srgbClr val="3366FF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ambria Math"/>
                          <a:cs typeface="Cambria Math"/>
                        </a:rPr>
                        <a:t>3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cs typeface="Cambria Math"/>
                        </a:rPr>
                        <a:t>8</a:t>
                      </a:r>
                      <a:endParaRPr lang="en-US" sz="24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Cambria Math"/>
                          <a:cs typeface="Cambria Math"/>
                        </a:rPr>
                        <a:t>5</a:t>
                      </a:r>
                      <a:endParaRPr lang="en-US" sz="2400" b="1" dirty="0">
                        <a:solidFill>
                          <a:srgbClr val="0070C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ambria Math"/>
                          <a:cs typeface="Cambria Math"/>
                        </a:rPr>
                        <a:t>3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3562394" y="3767345"/>
            <a:ext cx="1751935" cy="457200"/>
            <a:chOff x="3377855" y="1803477"/>
            <a:chExt cx="1702454" cy="457200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3377855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5080309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547391" y="1131179"/>
            <a:ext cx="804407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split a </a:t>
            </a:r>
            <a:r>
              <a:rPr lang="en-US" sz="2400" u="sng" dirty="0" smtClean="0"/>
              <a:t>real</a:t>
            </a:r>
            <a:r>
              <a:rPr lang="en-US" sz="2400" dirty="0" smtClean="0"/>
              <a:t> vector into k ranges, one for each hash function</a:t>
            </a:r>
            <a:endParaRPr lang="en-US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954554" y="4825766"/>
            <a:ext cx="32505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cm.add</a:t>
            </a:r>
            <a:r>
              <a:rPr lang="en-US" sz="2800" dirty="0" smtClean="0"/>
              <a:t>(“pebbles”, 2):</a:t>
            </a:r>
            <a:endParaRPr lang="en-US" sz="2800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/>
          </p:nvPr>
        </p:nvGraphicFramePr>
        <p:xfrm>
          <a:off x="1959872" y="6145958"/>
          <a:ext cx="548640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 Math"/>
                          <a:cs typeface="Cambria Math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 Math"/>
                          <a:cs typeface="Cambria Math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mbria Math"/>
                          <a:cs typeface="Cambria Math"/>
                        </a:rPr>
                        <a:t>10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mbria Math"/>
                          <a:cs typeface="Cambria Math"/>
                        </a:rPr>
                        <a:t>5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 Math"/>
                          <a:cs typeface="Cambria Math"/>
                        </a:rPr>
                        <a:t>5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 Math"/>
                          <a:cs typeface="Cambria Math"/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 Math"/>
                        <a:cs typeface="Cambria Math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3" name="Straight Arrow Connector 52"/>
          <p:cNvCxnSpPr/>
          <p:nvPr/>
        </p:nvCxnSpPr>
        <p:spPr>
          <a:xfrm flipH="1">
            <a:off x="2144916" y="5434783"/>
            <a:ext cx="1562751" cy="711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3865263" y="5386710"/>
            <a:ext cx="63757" cy="7592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160249" y="5337901"/>
            <a:ext cx="2161038" cy="8191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2410169" y="5505004"/>
            <a:ext cx="43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h1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160249" y="5502328"/>
            <a:ext cx="43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h2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170935" y="5280744"/>
            <a:ext cx="579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h3</a:t>
            </a:r>
            <a:endParaRPr lang="en-US" dirty="0">
              <a:latin typeface="Cambria Math"/>
              <a:cs typeface="Cambria Math"/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3796371" y="6157043"/>
            <a:ext cx="1702454" cy="457200"/>
            <a:chOff x="3377855" y="1803477"/>
            <a:chExt cx="1702454" cy="457200"/>
          </a:xfrm>
        </p:grpSpPr>
        <p:cxnSp>
          <p:nvCxnSpPr>
            <p:cNvPr id="60" name="Straight Connector 59"/>
            <p:cNvCxnSpPr/>
            <p:nvPr/>
          </p:nvCxnSpPr>
          <p:spPr>
            <a:xfrm>
              <a:off x="3377855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5080309" y="1803477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/>
          <p:nvPr/>
        </p:nvSpPr>
        <p:spPr>
          <a:xfrm>
            <a:off x="815217" y="2502088"/>
            <a:ext cx="3616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cm.get</a:t>
            </a:r>
            <a:r>
              <a:rPr lang="en-US" sz="2800" dirty="0" smtClean="0"/>
              <a:t>(“</a:t>
            </a:r>
            <a:r>
              <a:rPr lang="en-US" sz="2800" dirty="0" smtClean="0">
                <a:solidFill>
                  <a:srgbClr val="3366FF"/>
                </a:solidFill>
              </a:rPr>
              <a:t>barney rubble</a:t>
            </a:r>
            <a:r>
              <a:rPr lang="en-US" sz="2800" dirty="0" smtClean="0"/>
              <a:t>):</a:t>
            </a:r>
            <a:endParaRPr lang="en-US" sz="2800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1903361" y="3025308"/>
            <a:ext cx="253449" cy="6760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238518" y="3025308"/>
            <a:ext cx="487408" cy="7420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972808" y="3025308"/>
            <a:ext cx="1632881" cy="742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138101" y="3264993"/>
            <a:ext cx="43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h1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555579" y="3236997"/>
            <a:ext cx="43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h2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17760" y="3052331"/>
            <a:ext cx="579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h3</a:t>
            </a:r>
            <a:endParaRPr lang="en-US" dirty="0">
              <a:latin typeface="Cambria Math"/>
              <a:cs typeface="Cambria Math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453672" y="1708275"/>
                <a:ext cx="3613770" cy="138525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value retrieved for </a:t>
                </a:r>
                <a:r>
                  <a:rPr lang="en-US" sz="2800" i="1" dirty="0" smtClean="0"/>
                  <a:t>s </a:t>
                </a:r>
                <a:r>
                  <a:rPr lang="en-US" sz="2800" dirty="0" smtClean="0"/>
                  <a:t>is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≥</m:t>
                    </m:r>
                    <m:nary>
                      <m:naryPr>
                        <m:chr m:val="∑"/>
                        <m:supHide m:val="on"/>
                        <m:ctrlPr>
                          <a:rPr lang="en-US" sz="280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8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80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: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cm</m:t>
                    </m:r>
                    <m:r>
                      <a:rPr lang="en-US" sz="28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.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add</m:t>
                    </m:r>
                    <m:r>
                      <a:rPr lang="en-US" sz="28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s</m:t>
                    </m:r>
                    <m:r>
                      <a:rPr lang="en-US" sz="28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,</m:t>
                    </m:r>
                    <m:sSub>
                      <m:sSubPr>
                        <m:ctrlPr>
                          <a:rPr lang="en-US" sz="28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𝑣</m:t>
                        </m:r>
                      </m:e>
                      <m:sub>
                        <m:r>
                          <a:rPr lang="en-US" sz="28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800" dirty="0" smtClean="0"/>
                  <a:t>) has been called  </a:t>
                </a:r>
                <a:endParaRPr lang="en-US" sz="28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3672" y="1708275"/>
                <a:ext cx="3613770" cy="138525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307514" y="4259626"/>
                <a:ext cx="3613770" cy="138499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if T is sum of 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𝑣</m:t>
                        </m:r>
                      </m:e>
                      <m:sub>
                        <m:r>
                          <a:rPr lang="en-US" sz="28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800" i="1" dirty="0" smtClean="0"/>
                  <a:t> </a:t>
                </a:r>
                <a:r>
                  <a:rPr lang="en-US" sz="2800" dirty="0" smtClean="0"/>
                  <a:t>values for any </a:t>
                </a:r>
                <a:r>
                  <a:rPr lang="en-US" sz="2800" i="1" dirty="0" smtClean="0"/>
                  <a:t>s, </a:t>
                </a:r>
                <a:r>
                  <a:rPr lang="en-US" sz="2800" dirty="0" smtClean="0"/>
                  <a:t>then </a:t>
                </a:r>
                <a:r>
                  <a:rPr lang="en-US" sz="2800" dirty="0" err="1" smtClean="0"/>
                  <a:t>Prob</a:t>
                </a:r>
                <a:r>
                  <a:rPr lang="en-US" sz="2800" dirty="0" smtClean="0"/>
                  <a:t>(error </a:t>
                </a:r>
                <a14:m>
                  <m:oMath xmlns:m="http://schemas.openxmlformats.org/officeDocument/2006/math">
                    <m:r>
                      <a:rPr lang="mr-IN" sz="2800" i="1" dirty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&gt;</m:t>
                    </m:r>
                  </m:oMath>
                </a14:m>
                <a:r>
                  <a:rPr lang="en-US" sz="2800" dirty="0" smtClean="0"/>
                  <a:t> T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𝜖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)&lt;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𝛿</m:t>
                    </m:r>
                  </m:oMath>
                </a14:m>
                <a:r>
                  <a:rPr lang="en-US" sz="2800" i="1" dirty="0" smtClean="0"/>
                  <a:t> </a:t>
                </a:r>
                <a:endParaRPr lang="en-US" sz="28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7514" y="4259626"/>
                <a:ext cx="3613770" cy="138499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562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74916" y="3502947"/>
          <a:ext cx="2835060" cy="138689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45020"/>
                <a:gridCol w="945020"/>
                <a:gridCol w="9450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0</a:t>
                      </a:r>
                      <a:endParaRPr lang="en-US" sz="2400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3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0</a:t>
                      </a:r>
                      <a:endParaRPr lang="en-US" sz="2400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3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0</a:t>
                      </a:r>
                      <a:endParaRPr lang="en-US" sz="2400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0</a:t>
                      </a:r>
                      <a:endParaRPr lang="en-US" sz="2400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/>
                </a:tc>
              </a:tr>
              <a:tr h="472499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0</a:t>
                      </a:r>
                      <a:endParaRPr lang="en-US" sz="2400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3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0</a:t>
                      </a:r>
                      <a:endParaRPr lang="en-US" sz="2400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Count-min sketches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9400" y="2661268"/>
            <a:ext cx="4084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cm.inc</a:t>
            </a:r>
            <a:r>
              <a:rPr lang="en-US" sz="2800" dirty="0" smtClean="0"/>
              <a:t>(“</a:t>
            </a:r>
            <a:r>
              <a:rPr lang="en-US" sz="2800" dirty="0" err="1" smtClean="0">
                <a:solidFill>
                  <a:srgbClr val="FF0000"/>
                </a:solidFill>
              </a:rPr>
              <a:t>fred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flintstone</a:t>
            </a:r>
            <a:r>
              <a:rPr lang="en-US" sz="2800" dirty="0" smtClean="0"/>
              <a:t>”, 3):</a:t>
            </a:r>
            <a:endParaRPr lang="en-US" sz="28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152027" y="3214959"/>
            <a:ext cx="2184833" cy="2879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4" idx="1"/>
          </p:cNvCxnSpPr>
          <p:nvPr/>
        </p:nvCxnSpPr>
        <p:spPr>
          <a:xfrm>
            <a:off x="3122587" y="3141669"/>
            <a:ext cx="2252329" cy="105472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723861" y="3157150"/>
            <a:ext cx="2769704" cy="132723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31800" y="4852270"/>
            <a:ext cx="39976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cm.inc</a:t>
            </a:r>
            <a:r>
              <a:rPr lang="en-US" sz="2800" dirty="0" smtClean="0"/>
              <a:t>(“</a:t>
            </a:r>
            <a:r>
              <a:rPr lang="en-US" sz="2800" dirty="0" smtClean="0">
                <a:solidFill>
                  <a:srgbClr val="3366FF"/>
                </a:solidFill>
              </a:rPr>
              <a:t>barney rubble</a:t>
            </a:r>
            <a:r>
              <a:rPr lang="en-US" sz="2800" dirty="0" smtClean="0"/>
              <a:t>”,5):</a:t>
            </a:r>
            <a:endParaRPr lang="en-US" sz="2800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445565" y="5375490"/>
            <a:ext cx="1852628" cy="95904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41" idx="1"/>
          </p:cNvCxnSpPr>
          <p:nvPr/>
        </p:nvCxnSpPr>
        <p:spPr>
          <a:xfrm>
            <a:off x="3631096" y="5375490"/>
            <a:ext cx="1743820" cy="5128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723861" y="5375490"/>
            <a:ext cx="165105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770652" y="1344716"/>
            <a:ext cx="7154148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Equivalently, use a </a:t>
            </a:r>
            <a:r>
              <a:rPr lang="en-US" sz="3200" u="sng" dirty="0" smtClean="0"/>
              <a:t>matrix</a:t>
            </a:r>
            <a:r>
              <a:rPr lang="en-US" sz="3200" dirty="0" smtClean="0"/>
              <a:t>,  and each hash leads to a different row</a:t>
            </a:r>
            <a:endParaRPr lang="en-US" sz="3200" dirty="0"/>
          </a:p>
        </p:txBody>
      </p:sp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5374916" y="5202518"/>
          <a:ext cx="2835060" cy="1371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45020"/>
                <a:gridCol w="945020"/>
                <a:gridCol w="9450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5</a:t>
                      </a:r>
                      <a:endParaRPr lang="en-US" sz="2400" dirty="0">
                        <a:solidFill>
                          <a:srgbClr val="0070C0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3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0</a:t>
                      </a:r>
                      <a:endParaRPr lang="en-US" sz="2400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rgbClr val="7030A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8</a:t>
                      </a:r>
                      <a:endParaRPr lang="en-US" sz="2400" b="0" dirty="0">
                        <a:solidFill>
                          <a:srgbClr val="7030A0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0</a:t>
                      </a:r>
                      <a:endParaRPr lang="en-US" sz="2400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0</a:t>
                      </a:r>
                      <a:endParaRPr lang="en-US" sz="2400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/>
                </a:tc>
              </a:tr>
              <a:tr h="45282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5</a:t>
                      </a:r>
                      <a:endParaRPr lang="en-US" sz="2400" dirty="0">
                        <a:solidFill>
                          <a:srgbClr val="0070C0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a:t>3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a:t>0</a:t>
                      </a:r>
                      <a:endParaRPr lang="en-US" sz="2400" dirty="0">
                        <a:latin typeface="Cambria Math" charset="0"/>
                        <a:ea typeface="Cambria Math" charset="0"/>
                        <a:cs typeface="Cambria Math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ight Brace 4"/>
          <p:cNvSpPr/>
          <p:nvPr/>
        </p:nvSpPr>
        <p:spPr>
          <a:xfrm>
            <a:off x="8316686" y="3502947"/>
            <a:ext cx="226423" cy="134932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Brace 15"/>
          <p:cNvSpPr/>
          <p:nvPr/>
        </p:nvSpPr>
        <p:spPr>
          <a:xfrm rot="16200000">
            <a:off x="6679234" y="1582022"/>
            <a:ext cx="226423" cy="283506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240017" y="2501773"/>
                <a:ext cx="10835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𝑤</m:t>
                      </m:r>
                      <m:r>
                        <a:rPr lang="en-US" b="0" i="1" smtClean="0">
                          <a:latin typeface="Cambria Math" charset="0"/>
                        </a:rPr>
                        <m:t>=2/</m:t>
                      </m:r>
                      <m:r>
                        <a:rPr 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𝜖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0017" y="2501773"/>
                <a:ext cx="1083566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 rot="5400000">
                <a:off x="8164558" y="3988208"/>
                <a:ext cx="13398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charset="0"/>
                          </a:rPr>
                          <m:t>1/</m:t>
                        </m:r>
                        <m: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𝛿</m:t>
                        </m:r>
                      </m:e>
                    </m:func>
                  </m:oMath>
                </a14:m>
                <a:r>
                  <a:rPr lang="en-US" dirty="0" smtClean="0"/>
                  <a:t> 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8164558" y="3988208"/>
                <a:ext cx="1339854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24590" t="-4110" r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208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3657</TotalTime>
  <Words>470</Words>
  <Application>Microsoft Macintosh PowerPoint</Application>
  <PresentationFormat>On-screen Show (4:3)</PresentationFormat>
  <Paragraphs>240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Calibri</vt:lpstr>
      <vt:lpstr>Cambria Math</vt:lpstr>
      <vt:lpstr>Gill Sans MT</vt:lpstr>
      <vt:lpstr>Mangal</vt:lpstr>
      <vt:lpstr>Wingdings</vt:lpstr>
      <vt:lpstr>Arial</vt:lpstr>
      <vt:lpstr>Office Theme</vt:lpstr>
      <vt:lpstr>PowerPoint Presentation</vt:lpstr>
      <vt:lpstr>Bloom filters – a variant</vt:lpstr>
      <vt:lpstr>Bloom filters – a variant</vt:lpstr>
      <vt:lpstr>Bloom Filters  Count-Min Sketches</vt:lpstr>
      <vt:lpstr>Count-min sketches</vt:lpstr>
      <vt:lpstr>Count-min sketches</vt:lpstr>
      <vt:lpstr>Count-min sketches</vt:lpstr>
      <vt:lpstr>Count-min sketches</vt:lpstr>
    </vt:vector>
  </TitlesOfParts>
  <Company>Carnegie Mellon University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 from Big Datasets</dc:title>
  <dc:creator>William Cohen</dc:creator>
  <cp:lastModifiedBy>Microsoft Office User</cp:lastModifiedBy>
  <cp:revision>345</cp:revision>
  <dcterms:created xsi:type="dcterms:W3CDTF">2012-02-26T21:25:59Z</dcterms:created>
  <dcterms:modified xsi:type="dcterms:W3CDTF">2017-11-17T21:45:13Z</dcterms:modified>
</cp:coreProperties>
</file>