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8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1" r:id="rId2"/>
    <p:sldId id="486" r:id="rId3"/>
    <p:sldId id="487" r:id="rId4"/>
    <p:sldId id="488" r:id="rId5"/>
    <p:sldId id="504" r:id="rId6"/>
    <p:sldId id="505" r:id="rId7"/>
    <p:sldId id="506" r:id="rId8"/>
    <p:sldId id="552" r:id="rId9"/>
    <p:sldId id="507" r:id="rId10"/>
    <p:sldId id="509" r:id="rId11"/>
    <p:sldId id="522" r:id="rId12"/>
    <p:sldId id="508" r:id="rId13"/>
    <p:sldId id="513" r:id="rId14"/>
    <p:sldId id="553" r:id="rId15"/>
    <p:sldId id="521" r:id="rId16"/>
    <p:sldId id="555" r:id="rId17"/>
    <p:sldId id="556" r:id="rId18"/>
    <p:sldId id="554" r:id="rId19"/>
    <p:sldId id="510" r:id="rId20"/>
    <p:sldId id="489" r:id="rId21"/>
    <p:sldId id="490" r:id="rId22"/>
    <p:sldId id="492" r:id="rId23"/>
    <p:sldId id="493" r:id="rId24"/>
    <p:sldId id="494" r:id="rId25"/>
    <p:sldId id="495" r:id="rId26"/>
    <p:sldId id="496" r:id="rId27"/>
    <p:sldId id="497" r:id="rId28"/>
    <p:sldId id="498" r:id="rId29"/>
    <p:sldId id="502" r:id="rId30"/>
    <p:sldId id="557" r:id="rId31"/>
    <p:sldId id="558" r:id="rId32"/>
    <p:sldId id="560" r:id="rId33"/>
    <p:sldId id="562" r:id="rId34"/>
    <p:sldId id="563" r:id="rId35"/>
    <p:sldId id="564" r:id="rId36"/>
    <p:sldId id="56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9" autoAdjust="0"/>
    <p:restoredTop sz="95258" autoAdjust="0"/>
  </p:normalViewPr>
  <p:slideViewPr>
    <p:cSldViewPr snapToGrid="0" snapToObjects="1">
      <p:cViewPr>
        <p:scale>
          <a:sx n="120" d="100"/>
          <a:sy n="120" d="100"/>
        </p:scale>
        <p:origin x="-2024" y="-1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D442-55EA-6342-B53E-4833801FAB2B}" type="datetimeFigureOut">
              <a:rPr lang="en-US" smtClean="0"/>
              <a:pPr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D7F-5DC7-7B4C-BA97-09EE9819B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8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055988-C9B9-9244-81C8-9175A85A3377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F0C848-DEB2-0F41-B78F-FFB640F0856B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24748D-7798-034D-B0DB-1FC130CA7EEB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8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FC5B96-FEE0-7841-A02F-EF97DA8A3DC2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A28AB6-8E98-614A-9974-521D17EEB993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A10988-1D0B-E043-82A9-4DF29339E82E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7.png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Naïve Bayes: </a:t>
            </a:r>
            <a:br>
              <a:rPr lang="en-US" dirty="0" smtClean="0"/>
            </a:br>
            <a:r>
              <a:rPr lang="en-US" dirty="0" smtClean="0"/>
              <a:t>Some Other Efficient Learning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W. Cohen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356600" cy="1716617"/>
          </a:xfrm>
        </p:spPr>
        <p:txBody>
          <a:bodyPr>
            <a:normAutofit/>
          </a:bodyPr>
          <a:lstStyle/>
          <a:p>
            <a:r>
              <a:rPr lang="en-US" dirty="0" smtClean="0"/>
              <a:t>The “optimal algorithm”</a:t>
            </a:r>
          </a:p>
          <a:p>
            <a:pPr lvl="1"/>
            <a:r>
              <a:rPr lang="en-US" dirty="0" smtClean="0"/>
              <a:t>Build a min-max game tree for the prediction game and use perfect play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17" y="3460751"/>
            <a:ext cx="4366684" cy="290845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6" name="TextBox 5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17" name="Straight Connector 16"/>
            <p:cNvCxnSpPr>
              <a:stCxn id="6" idx="2"/>
              <a:endCxn id="7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2"/>
              <a:endCxn id="8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2"/>
              <a:endCxn id="9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2"/>
              <a:endCxn id="10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2"/>
              <a:endCxn id="11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9" name="Straight Connector 28"/>
            <p:cNvCxnSpPr>
              <a:stCxn id="8" idx="2"/>
              <a:endCxn id="13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1" name="Straight Connector 30"/>
            <p:cNvCxnSpPr>
              <a:stCxn id="11" idx="2"/>
              <a:endCxn id="14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3" name="Straight Connector 32"/>
            <p:cNvCxnSpPr>
              <a:stCxn id="11" idx="2"/>
              <a:endCxn id="15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52" name="Straight Connector 51"/>
            <p:cNvCxnSpPr>
              <a:stCxn id="51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3" name="Straight Connector 52"/>
            <p:cNvCxnSpPr>
              <a:stCxn id="51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4" name="Straight Connector 53"/>
            <p:cNvCxnSpPr>
              <a:stCxn id="51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5" name="Straight Connector 54"/>
            <p:cNvCxnSpPr>
              <a:stCxn id="51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  <a:ln>
              <a:solidFill>
                <a:srgbClr val="4F81BD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67" name="Straight Connector 66"/>
            <p:cNvCxnSpPr>
              <a:stCxn id="66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6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560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356600" cy="1716617"/>
          </a:xfrm>
        </p:spPr>
        <p:txBody>
          <a:bodyPr>
            <a:normAutofit/>
          </a:bodyPr>
          <a:lstStyle/>
          <a:p>
            <a:r>
              <a:rPr lang="en-US" dirty="0" smtClean="0"/>
              <a:t>The “optimal algorithm”</a:t>
            </a:r>
          </a:p>
          <a:p>
            <a:pPr lvl="1"/>
            <a:r>
              <a:rPr lang="en-US" dirty="0" smtClean="0"/>
              <a:t>Build a min-max game tree for the prediction game and use perfect play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5083" y="3194546"/>
            <a:ext cx="4042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B only makes a mistake on each </a:t>
            </a:r>
            <a:r>
              <a:rPr lang="en-US" sz="2400" b="1" dirty="0" smtClean="0"/>
              <a:t>x </a:t>
            </a:r>
            <a:r>
              <a:rPr lang="en-US" sz="2400" dirty="0" smtClean="0"/>
              <a:t>a finite number of times k (say k=1).</a:t>
            </a:r>
          </a:p>
          <a:p>
            <a:endParaRPr lang="en-US" sz="2400" dirty="0" smtClean="0"/>
          </a:p>
          <a:p>
            <a:r>
              <a:rPr lang="en-US" sz="2400" dirty="0" smtClean="0"/>
              <a:t>After each mistake, the set of possible concepts will decrease…so the tree will have bounded size</a:t>
            </a:r>
            <a:r>
              <a:rPr lang="en-US" dirty="0" smtClean="0"/>
              <a:t>. 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47" name="TextBox 46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63" name="Straight Connector 62"/>
            <p:cNvCxnSpPr>
              <a:stCxn id="47" idx="2"/>
              <a:endCxn id="48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7" idx="2"/>
              <a:endCxn id="49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47" idx="2"/>
              <a:endCxn id="50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7" idx="2"/>
              <a:endCxn id="58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49" idx="2"/>
              <a:endCxn id="59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3" name="Straight Connector 72"/>
            <p:cNvCxnSpPr>
              <a:stCxn id="49" idx="2"/>
              <a:endCxn id="60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4" name="Straight Connector 73"/>
            <p:cNvCxnSpPr>
              <a:stCxn id="59" idx="2"/>
              <a:endCxn id="61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5" name="Straight Connector 74"/>
            <p:cNvCxnSpPr>
              <a:stCxn id="59" idx="2"/>
              <a:endCxn id="62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86" name="Straight Connector 85"/>
            <p:cNvCxnSpPr>
              <a:stCxn id="85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87" name="Straight Connector 86"/>
            <p:cNvCxnSpPr>
              <a:stCxn id="85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88" name="Straight Connector 87"/>
            <p:cNvCxnSpPr>
              <a:stCxn id="85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89" name="Straight Connector 88"/>
            <p:cNvCxnSpPr>
              <a:stCxn id="85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  <a:ln>
              <a:solidFill>
                <a:srgbClr val="4F81BD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93" name="Straight Connector 92"/>
            <p:cNvCxnSpPr>
              <a:stCxn id="92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2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2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2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13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“Halving algorithm”</a:t>
            </a:r>
          </a:p>
          <a:p>
            <a:pPr lvl="1"/>
            <a:r>
              <a:rPr lang="en-US" dirty="0" smtClean="0"/>
              <a:t>Remember all the previous examples </a:t>
            </a:r>
          </a:p>
          <a:p>
            <a:pPr lvl="1"/>
            <a:r>
              <a:rPr lang="en-US" dirty="0" smtClean="0"/>
              <a:t>To predict, cycle through all </a:t>
            </a:r>
            <a:r>
              <a:rPr lang="en-US" i="1" dirty="0" err="1" smtClean="0"/>
              <a:t>c</a:t>
            </a:r>
            <a:r>
              <a:rPr lang="en-US" i="1" dirty="0" smtClean="0"/>
              <a:t> </a:t>
            </a:r>
            <a:r>
              <a:rPr lang="en-US" dirty="0" smtClean="0"/>
              <a:t>in the “version space” of consistent concepts in </a:t>
            </a:r>
            <a:r>
              <a:rPr lang="en-US" i="1" dirty="0" err="1" smtClean="0"/>
              <a:t>c</a:t>
            </a:r>
            <a:r>
              <a:rPr lang="en-US" i="1" dirty="0" smtClean="0"/>
              <a:t>,</a:t>
            </a:r>
            <a:r>
              <a:rPr lang="en-US" b="1" i="1" dirty="0" smtClean="0"/>
              <a:t> </a:t>
            </a:r>
            <a:r>
              <a:rPr lang="en-US" dirty="0" smtClean="0"/>
              <a:t>and record which predict 1 and which predict 0</a:t>
            </a:r>
          </a:p>
          <a:p>
            <a:pPr lvl="1"/>
            <a:r>
              <a:rPr lang="en-US" dirty="0" smtClean="0"/>
              <a:t>Predict according to the </a:t>
            </a:r>
            <a:r>
              <a:rPr lang="en-US" b="1" dirty="0" smtClean="0"/>
              <a:t>majority vote</a:t>
            </a:r>
          </a:p>
          <a:p>
            <a:r>
              <a:rPr lang="en-US" dirty="0" smtClean="0"/>
              <a:t>Analysis:</a:t>
            </a:r>
          </a:p>
          <a:p>
            <a:pPr lvl="1"/>
            <a:r>
              <a:rPr lang="en-US" dirty="0" smtClean="0"/>
              <a:t>With every mistake, the size of the version space is decreased in size by at </a:t>
            </a:r>
            <a:r>
              <a:rPr lang="en-US" b="1" dirty="0" smtClean="0"/>
              <a:t>least half </a:t>
            </a:r>
          </a:p>
          <a:p>
            <a:pPr lvl="1"/>
            <a:r>
              <a:rPr lang="en-US" dirty="0" smtClean="0"/>
              <a:t>So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halving</a:t>
            </a:r>
            <a:r>
              <a:rPr lang="en-US" dirty="0" err="1" smtClean="0"/>
              <a:t>(C</a:t>
            </a:r>
            <a:r>
              <a:rPr lang="en-US" dirty="0" smtClean="0"/>
              <a:t>)  &lt;= log</a:t>
            </a:r>
            <a:r>
              <a:rPr lang="en-US" baseline="-25000" dirty="0" smtClean="0"/>
              <a:t>2</a:t>
            </a:r>
            <a:r>
              <a:rPr lang="en-US" dirty="0" smtClean="0"/>
              <a:t>(|C|)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1654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202194"/>
            <a:ext cx="4067170" cy="5353566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The “Halving algorithm”</a:t>
            </a:r>
          </a:p>
          <a:p>
            <a:pPr lvl="1"/>
            <a:r>
              <a:rPr lang="en-US" sz="4200" dirty="0" smtClean="0"/>
              <a:t>Remember all the previous examples </a:t>
            </a:r>
          </a:p>
          <a:p>
            <a:pPr lvl="1"/>
            <a:r>
              <a:rPr lang="en-US" sz="4200" dirty="0" smtClean="0"/>
              <a:t>To predict, cycle through all </a:t>
            </a:r>
            <a:r>
              <a:rPr lang="en-US" sz="4200" i="1" dirty="0" err="1" smtClean="0"/>
              <a:t>c</a:t>
            </a:r>
            <a:r>
              <a:rPr lang="en-US" sz="4200" i="1" dirty="0" smtClean="0"/>
              <a:t> </a:t>
            </a:r>
            <a:r>
              <a:rPr lang="en-US" sz="4200" dirty="0" smtClean="0"/>
              <a:t>in the “version space” of consistent concepts in </a:t>
            </a:r>
            <a:r>
              <a:rPr lang="en-US" sz="4200" i="1" dirty="0" err="1" smtClean="0"/>
              <a:t>c</a:t>
            </a:r>
            <a:r>
              <a:rPr lang="en-US" sz="4200" i="1" dirty="0" smtClean="0"/>
              <a:t>,</a:t>
            </a:r>
            <a:r>
              <a:rPr lang="en-US" sz="4200" b="1" i="1" dirty="0" smtClean="0"/>
              <a:t> </a:t>
            </a:r>
            <a:r>
              <a:rPr lang="en-US" sz="4200" dirty="0" smtClean="0"/>
              <a:t>and record which predict 1 and which predict 0</a:t>
            </a:r>
          </a:p>
          <a:p>
            <a:pPr lvl="1"/>
            <a:r>
              <a:rPr lang="en-US" sz="4200" dirty="0" smtClean="0"/>
              <a:t>Predict according to the </a:t>
            </a:r>
            <a:r>
              <a:rPr lang="en-US" sz="4200" b="1" dirty="0" smtClean="0"/>
              <a:t>majority vote</a:t>
            </a:r>
          </a:p>
          <a:p>
            <a:r>
              <a:rPr lang="en-US" sz="4200" dirty="0" smtClean="0"/>
              <a:t>Analysis:</a:t>
            </a:r>
          </a:p>
          <a:p>
            <a:pPr lvl="1"/>
            <a:r>
              <a:rPr lang="en-US" sz="4200" dirty="0" smtClean="0"/>
              <a:t>With every mistake, the size of the version space is decreased in size by at </a:t>
            </a:r>
            <a:r>
              <a:rPr lang="en-US" sz="4200" b="1" dirty="0" smtClean="0"/>
              <a:t>least half </a:t>
            </a:r>
          </a:p>
          <a:p>
            <a:pPr lvl="1"/>
            <a:r>
              <a:rPr lang="en-US" sz="4200" dirty="0" smtClean="0"/>
              <a:t>So </a:t>
            </a:r>
            <a:r>
              <a:rPr lang="en-US" sz="4200" dirty="0" err="1" smtClean="0"/>
              <a:t>M</a:t>
            </a:r>
            <a:r>
              <a:rPr lang="en-US" sz="4200" baseline="-25000" dirty="0" err="1" smtClean="0"/>
              <a:t>halving</a:t>
            </a:r>
            <a:r>
              <a:rPr lang="en-US" sz="4200" dirty="0" err="1" smtClean="0"/>
              <a:t>(C</a:t>
            </a:r>
            <a:r>
              <a:rPr lang="en-US" sz="4200" dirty="0" smtClean="0"/>
              <a:t>)  &lt;= log</a:t>
            </a:r>
            <a:r>
              <a:rPr lang="en-US" sz="4200" baseline="-25000" dirty="0" smtClean="0"/>
              <a:t>2</a:t>
            </a:r>
            <a:r>
              <a:rPr lang="en-US" sz="4200" dirty="0" smtClean="0"/>
              <a:t>(|C|)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3987798" y="2872317"/>
            <a:ext cx="5069425" cy="3738549"/>
            <a:chOff x="3987798" y="3460751"/>
            <a:chExt cx="5069425" cy="3738549"/>
          </a:xfrm>
        </p:grpSpPr>
        <p:sp>
          <p:nvSpPr>
            <p:cNvPr id="44" name="TextBox 43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54" name="Straight Connector 53"/>
            <p:cNvCxnSpPr>
              <a:stCxn id="44" idx="2"/>
              <a:endCxn id="45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4" idx="2"/>
              <a:endCxn id="46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4" idx="2"/>
              <a:endCxn id="48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4" idx="2"/>
              <a:endCxn id="49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2"/>
              <a:endCxn id="50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9" name="Straight Connector 58"/>
            <p:cNvCxnSpPr>
              <a:stCxn id="46" idx="2"/>
              <a:endCxn id="51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0" name="Straight Connector 59"/>
            <p:cNvCxnSpPr>
              <a:stCxn id="50" idx="2"/>
              <a:endCxn id="52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1" name="Straight Connector 60"/>
            <p:cNvCxnSpPr>
              <a:stCxn id="50" idx="2"/>
              <a:endCxn id="53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71" name="Straight Connector 70"/>
            <p:cNvCxnSpPr>
              <a:stCxn id="70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2" name="Straight Connector 71"/>
            <p:cNvCxnSpPr>
              <a:stCxn id="70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3" name="Straight Connector 72"/>
            <p:cNvCxnSpPr>
              <a:stCxn id="70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4" name="Straight Connector 73"/>
            <p:cNvCxnSpPr>
              <a:stCxn id="70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  <a:ln>
              <a:solidFill>
                <a:srgbClr val="4F81BD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78" name="Straight Connector 77"/>
            <p:cNvCxnSpPr>
              <a:stCxn id="77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7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1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1327222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5281011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The “</a:t>
            </a:r>
            <a:r>
              <a:rPr lang="en-US" sz="2800" i="1" dirty="0" smtClean="0"/>
              <a:t>VC dimension</a:t>
            </a:r>
            <a:r>
              <a:rPr lang="en-US" sz="2800" dirty="0" smtClean="0"/>
              <a:t>” of C is |</a:t>
            </a:r>
            <a:r>
              <a:rPr lang="en-US" sz="2800" i="1" dirty="0" err="1" smtClean="0"/>
              <a:t>s</a:t>
            </a:r>
            <a:r>
              <a:rPr lang="en-US" sz="2800" dirty="0" smtClean="0"/>
              <a:t>|, where </a:t>
            </a:r>
            <a:r>
              <a:rPr lang="en-US" sz="2800" i="1" dirty="0" err="1" smtClean="0"/>
              <a:t>s</a:t>
            </a:r>
            <a:r>
              <a:rPr lang="en-US" sz="2800" i="1" dirty="0" smtClean="0"/>
              <a:t> </a:t>
            </a:r>
            <a:r>
              <a:rPr lang="en-US" sz="2800" dirty="0" smtClean="0"/>
              <a:t>is the largest set shattered by C.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1327222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02-02 at 9.50.42 AM.png"/>
          <p:cNvPicPr>
            <a:picLocks noChangeAspect="1"/>
          </p:cNvPicPr>
          <p:nvPr/>
        </p:nvPicPr>
        <p:blipFill>
          <a:blip r:embed="rId3"/>
          <a:srcRect t="4550" r="2317" b="8626"/>
          <a:stretch>
            <a:fillRect/>
          </a:stretch>
        </p:blipFill>
        <p:spPr>
          <a:xfrm>
            <a:off x="567874" y="2656417"/>
            <a:ext cx="8099876" cy="24235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5281010"/>
            <a:ext cx="8496300" cy="12594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The “</a:t>
            </a:r>
            <a:r>
              <a:rPr lang="en-US" sz="2800" i="1" dirty="0" smtClean="0"/>
              <a:t>VC dimension</a:t>
            </a:r>
            <a:r>
              <a:rPr lang="en-US" sz="2800" dirty="0" smtClean="0"/>
              <a:t>” of C is |</a:t>
            </a:r>
            <a:r>
              <a:rPr lang="en-US" sz="2800" i="1" dirty="0" err="1" smtClean="0"/>
              <a:t>s</a:t>
            </a:r>
            <a:r>
              <a:rPr lang="en-US" sz="2800" dirty="0" smtClean="0"/>
              <a:t>|, where </a:t>
            </a:r>
            <a:r>
              <a:rPr lang="en-US" sz="2800" i="1" dirty="0" err="1" smtClean="0"/>
              <a:t>s</a:t>
            </a:r>
            <a:r>
              <a:rPr lang="en-US" sz="2800" i="1" dirty="0" smtClean="0"/>
              <a:t> </a:t>
            </a:r>
            <a:r>
              <a:rPr lang="en-US" sz="2800" dirty="0" smtClean="0"/>
              <a:t>is the largest set shattered by C.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i="1" dirty="0" err="1" smtClean="0"/>
              <a:t>VCdim</a:t>
            </a:r>
            <a:r>
              <a:rPr lang="en-US" sz="2800" i="1" dirty="0" smtClean="0"/>
              <a:t> is closely related to </a:t>
            </a:r>
            <a:r>
              <a:rPr lang="en-US" sz="2800" i="1" dirty="0" err="1" smtClean="0"/>
              <a:t>pac-learnability</a:t>
            </a:r>
            <a:r>
              <a:rPr lang="en-US" sz="2800" i="1" dirty="0" smtClean="0"/>
              <a:t> of concepts in C.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2216294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0"/>
            <a:r>
              <a:rPr lang="en-US" sz="4400" dirty="0" smtClean="0"/>
              <a:t>The “</a:t>
            </a:r>
            <a:r>
              <a:rPr lang="en-US" sz="4400" i="1" dirty="0" smtClean="0"/>
              <a:t>VC dimension</a:t>
            </a:r>
            <a:r>
              <a:rPr lang="en-US" sz="4400" dirty="0" smtClean="0"/>
              <a:t>” of C is |</a:t>
            </a:r>
            <a:r>
              <a:rPr lang="en-US" sz="4400" i="1" dirty="0" err="1" smtClean="0"/>
              <a:t>s</a:t>
            </a:r>
            <a:r>
              <a:rPr lang="en-US" sz="4400" dirty="0" smtClean="0"/>
              <a:t>|, where </a:t>
            </a:r>
            <a:r>
              <a:rPr lang="en-US" sz="4400" i="1" dirty="0" err="1" smtClean="0"/>
              <a:t>s</a:t>
            </a:r>
            <a:r>
              <a:rPr lang="en-US" sz="4400" i="1" dirty="0" smtClean="0"/>
              <a:t> </a:t>
            </a:r>
            <a:r>
              <a:rPr lang="en-US" sz="4400" dirty="0" smtClean="0"/>
              <a:t>is the largest set shattered by C.</a:t>
            </a:r>
            <a:endParaRPr lang="en-US" sz="4400" i="1" dirty="0" smtClean="0"/>
          </a:p>
          <a:p>
            <a:endParaRPr lang="en-US" sz="4200" i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2370667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25972" y="3686102"/>
            <a:ext cx="4171946" cy="292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Theorem: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/>
              <a:t>M</a:t>
            </a:r>
            <a:r>
              <a:rPr lang="en-US" sz="2800" baseline="-25000" smtClean="0"/>
              <a:t>opt</a:t>
            </a:r>
            <a:r>
              <a:rPr lang="en-US" sz="2800" smtClean="0"/>
              <a:t>(</a:t>
            </a:r>
            <a:r>
              <a:rPr lang="en-US" sz="2800" dirty="0" err="1" smtClean="0"/>
              <a:t>C</a:t>
            </a:r>
            <a:r>
              <a:rPr lang="en-US" sz="2800" dirty="0" smtClean="0"/>
              <a:t>)&gt;=VC(C)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Proof: game tree has depth &gt;= VC(C)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46" name="TextBox 45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55" name="Straight Connector 54"/>
            <p:cNvCxnSpPr>
              <a:stCxn id="46" idx="2"/>
              <a:endCxn id="47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6" idx="2"/>
              <a:endCxn id="48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6" idx="2"/>
              <a:endCxn id="49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2"/>
              <a:endCxn id="50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8" idx="2"/>
              <a:endCxn id="51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0" name="Straight Connector 59"/>
            <p:cNvCxnSpPr>
              <a:stCxn id="48" idx="2"/>
              <a:endCxn id="52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1" name="Straight Connector 60"/>
            <p:cNvCxnSpPr>
              <a:stCxn id="51" idx="2"/>
              <a:endCxn id="53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2" name="Straight Connector 61"/>
            <p:cNvCxnSpPr>
              <a:stCxn id="51" idx="2"/>
              <a:endCxn id="54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72" name="Straight Connector 71"/>
            <p:cNvCxnSpPr>
              <a:stCxn id="71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3" name="Straight Connector 72"/>
            <p:cNvCxnSpPr>
              <a:stCxn id="71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4" name="Straight Connector 73"/>
            <p:cNvCxnSpPr>
              <a:stCxn id="71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5" name="Straight Connector 74"/>
            <p:cNvCxnSpPr>
              <a:stCxn id="71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  <a:ln>
              <a:solidFill>
                <a:srgbClr val="4F81BD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79" name="Straight Connector 78"/>
            <p:cNvCxnSpPr>
              <a:stCxn id="78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8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8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8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2216294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0"/>
            <a:r>
              <a:rPr lang="en-US" sz="4400" dirty="0" smtClean="0"/>
              <a:t>The “</a:t>
            </a:r>
            <a:r>
              <a:rPr lang="en-US" sz="4400" i="1" dirty="0" smtClean="0"/>
              <a:t>VC dimension</a:t>
            </a:r>
            <a:r>
              <a:rPr lang="en-US" sz="4400" dirty="0" smtClean="0"/>
              <a:t>” of C is |</a:t>
            </a:r>
            <a:r>
              <a:rPr lang="en-US" sz="4400" i="1" dirty="0" err="1" smtClean="0"/>
              <a:t>s</a:t>
            </a:r>
            <a:r>
              <a:rPr lang="en-US" sz="4400" dirty="0" smtClean="0"/>
              <a:t>|, where </a:t>
            </a:r>
            <a:r>
              <a:rPr lang="en-US" sz="4400" i="1" dirty="0" err="1" smtClean="0"/>
              <a:t>s</a:t>
            </a:r>
            <a:r>
              <a:rPr lang="en-US" sz="4400" i="1" dirty="0" smtClean="0"/>
              <a:t> </a:t>
            </a:r>
            <a:r>
              <a:rPr lang="en-US" sz="4400" dirty="0" smtClean="0"/>
              <a:t>is the largest set shattered by C.</a:t>
            </a:r>
            <a:endParaRPr lang="en-US" sz="4400" i="1" dirty="0" smtClean="0"/>
          </a:p>
          <a:p>
            <a:endParaRPr lang="en-US" sz="4200" i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2370667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25973" y="3686102"/>
            <a:ext cx="4811177" cy="165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Corollary: for finite 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VC(C) &lt;=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opt</a:t>
            </a:r>
            <a:r>
              <a:rPr lang="en-US" sz="2400" dirty="0" err="1" smtClean="0"/>
              <a:t>(C</a:t>
            </a:r>
            <a:r>
              <a:rPr lang="en-US" sz="2400" dirty="0" smtClean="0"/>
              <a:t>) &lt;= log2(|C|)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400" y="5341383"/>
            <a:ext cx="4068013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Proof: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opt</a:t>
            </a:r>
            <a:r>
              <a:rPr lang="en-US" sz="2400" dirty="0" err="1" smtClean="0"/>
              <a:t>(C</a:t>
            </a:r>
            <a:r>
              <a:rPr lang="en-US" sz="2400" dirty="0" smtClean="0"/>
              <a:t>) &lt;=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halving</a:t>
            </a:r>
            <a:r>
              <a:rPr lang="en-US" sz="2400" dirty="0" err="1" smtClean="0"/>
              <a:t>(C</a:t>
            </a:r>
            <a:r>
              <a:rPr lang="en-US" sz="2400" dirty="0" smtClean="0"/>
              <a:t>)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			             &lt;=log2(|C|)</a:t>
            </a:r>
          </a:p>
          <a:p>
            <a:endParaRPr lang="en-US" sz="2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47" name="TextBox 46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56" name="Straight Connector 55"/>
            <p:cNvCxnSpPr>
              <a:stCxn id="47" idx="2"/>
              <a:endCxn id="48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2"/>
              <a:endCxn id="49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7" idx="2"/>
              <a:endCxn id="50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7" idx="2"/>
              <a:endCxn id="51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9" idx="2"/>
              <a:endCxn id="52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1" name="Straight Connector 60"/>
            <p:cNvCxnSpPr>
              <a:stCxn id="49" idx="2"/>
              <a:endCxn id="53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2" name="Straight Connector 61"/>
            <p:cNvCxnSpPr>
              <a:stCxn id="52" idx="2"/>
              <a:endCxn id="54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3" name="Straight Connector 62"/>
            <p:cNvCxnSpPr>
              <a:stCxn id="52" idx="2"/>
              <a:endCxn id="55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73" name="Straight Connector 72"/>
            <p:cNvCxnSpPr>
              <a:stCxn id="72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4" name="Straight Connector 73"/>
            <p:cNvCxnSpPr>
              <a:stCxn id="72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5" name="Straight Connector 74"/>
            <p:cNvCxnSpPr>
              <a:stCxn id="72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6" name="Straight Connector 75"/>
            <p:cNvCxnSpPr>
              <a:stCxn id="72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  <a:ln>
              <a:solidFill>
                <a:srgbClr val="4F81BD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80" name="Straight Connector 79"/>
            <p:cNvCxnSpPr>
              <a:stCxn id="79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9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2216294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0"/>
            <a:r>
              <a:rPr lang="en-US" sz="4400" dirty="0" smtClean="0"/>
              <a:t>The “</a:t>
            </a:r>
            <a:r>
              <a:rPr lang="en-US" sz="4400" i="1" dirty="0" smtClean="0"/>
              <a:t>VC dimension</a:t>
            </a:r>
            <a:r>
              <a:rPr lang="en-US" sz="4400" dirty="0" smtClean="0"/>
              <a:t>” of C is |</a:t>
            </a:r>
            <a:r>
              <a:rPr lang="en-US" sz="4400" i="1" dirty="0" err="1" smtClean="0"/>
              <a:t>s</a:t>
            </a:r>
            <a:r>
              <a:rPr lang="en-US" sz="4400" dirty="0" smtClean="0"/>
              <a:t>|, where </a:t>
            </a:r>
            <a:r>
              <a:rPr lang="en-US" sz="4400" i="1" dirty="0" err="1" smtClean="0"/>
              <a:t>s</a:t>
            </a:r>
            <a:r>
              <a:rPr lang="en-US" sz="4400" i="1" dirty="0" smtClean="0"/>
              <a:t> </a:t>
            </a:r>
            <a:r>
              <a:rPr lang="en-US" sz="4400" dirty="0" smtClean="0"/>
              <a:t>is the largest set shattered by C.</a:t>
            </a:r>
            <a:endParaRPr lang="en-US" sz="4400" i="1" dirty="0" smtClean="0"/>
          </a:p>
          <a:p>
            <a:endParaRPr lang="en-US" sz="4200" i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2370667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25972" y="3686102"/>
            <a:ext cx="4171946" cy="292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Theorem: it can be that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/>
              <a:t>M</a:t>
            </a:r>
            <a:r>
              <a:rPr lang="en-US" sz="2800" baseline="-25000" dirty="0" err="1" smtClean="0"/>
              <a:t>opt</a:t>
            </a:r>
            <a:r>
              <a:rPr lang="en-US" sz="2800" dirty="0" err="1" smtClean="0"/>
              <a:t>(C</a:t>
            </a:r>
            <a:r>
              <a:rPr lang="en-US" sz="2800" dirty="0" smtClean="0"/>
              <a:t>) &gt;&gt; VC(C)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Proof: C = set of one-dimensional threshold functions.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847167" y="5302250"/>
            <a:ext cx="4080933" cy="1588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43627" y="4889500"/>
            <a:ext cx="32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+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16943" y="4857234"/>
            <a:ext cx="26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21650" y="4889500"/>
            <a:ext cx="28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?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prediction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practical algorithms where we can compute the mistake bound?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0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fast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Naïve Bayes: one pass</a:t>
            </a:r>
          </a:p>
          <a:p>
            <a:r>
              <a:rPr lang="en-US" dirty="0" err="1" smtClean="0"/>
              <a:t>Rocchio</a:t>
            </a:r>
            <a:r>
              <a:rPr lang="en-US" dirty="0" smtClean="0"/>
              <a:t>: two passes</a:t>
            </a:r>
          </a:p>
          <a:p>
            <a:pPr lvl="1"/>
            <a:r>
              <a:rPr lang="en-US" dirty="0" smtClean="0"/>
              <a:t>if vocabulary fits in memory</a:t>
            </a:r>
          </a:p>
          <a:p>
            <a:r>
              <a:rPr lang="en-US" dirty="0" smtClean="0"/>
              <a:t>Both method are algorithmically similar</a:t>
            </a:r>
          </a:p>
          <a:p>
            <a:pPr lvl="1"/>
            <a:r>
              <a:rPr lang="en-US" dirty="0" smtClean="0"/>
              <a:t>count and combine</a:t>
            </a:r>
          </a:p>
          <a:p>
            <a:r>
              <a:rPr lang="en-US" dirty="0" smtClean="0"/>
              <a:t>Thought experiment: what if we duplicated some features in our dataset many times?</a:t>
            </a:r>
          </a:p>
          <a:p>
            <a:pPr lvl="1"/>
            <a:r>
              <a:rPr lang="en-US" dirty="0" smtClean="0"/>
              <a:t>e.g., Repeat all words that start with “t” 10 times.</a:t>
            </a:r>
          </a:p>
        </p:txBody>
      </p:sp>
    </p:spTree>
    <p:extLst>
      <p:ext uri="{BB962C8B-B14F-4D97-AF65-F5344CB8AC3E}">
        <p14:creationId xmlns:p14="http://schemas.microsoft.com/office/powerpoint/2010/main" val="198409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voted perceptron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38124" r="38921" b="44438"/>
          <a:stretch>
            <a:fillRect/>
          </a:stretch>
        </p:blipFill>
        <p:spPr bwMode="auto">
          <a:xfrm>
            <a:off x="457200" y="3276600"/>
            <a:ext cx="7543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457200" y="4940300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547812" y="16240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A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741862" y="15478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036762" y="18224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974975" y="145573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84787" y="1309688"/>
            <a:ext cx="2263775" cy="512762"/>
            <a:chOff x="3762" y="893"/>
            <a:chExt cx="1426" cy="323"/>
          </a:xfrm>
        </p:grpSpPr>
        <p:sp>
          <p:nvSpPr>
            <p:cNvPr id="6165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6166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024062" y="20002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352800" y="2008188"/>
            <a:ext cx="522287" cy="512762"/>
            <a:chOff x="4311" y="893"/>
            <a:chExt cx="329" cy="323"/>
          </a:xfrm>
        </p:grpSpPr>
        <p:sp>
          <p:nvSpPr>
            <p:cNvPr id="6163" name="Text Box 18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4" name="Text Box 1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cxnSp>
        <p:nvCxnSpPr>
          <p:cNvPr id="9236" name="AutoShape 20"/>
          <p:cNvCxnSpPr>
            <a:cxnSpLocks noChangeShapeType="1"/>
            <a:stCxn id="6149" idx="2"/>
            <a:endCxn id="6150" idx="2"/>
          </p:cNvCxnSpPr>
          <p:nvPr/>
        </p:nvCxnSpPr>
        <p:spPr bwMode="auto">
          <a:xfrm rot="5400000" flipH="1" flipV="1">
            <a:off x="3351212" y="63023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376737" y="2409825"/>
            <a:ext cx="522288" cy="512763"/>
            <a:chOff x="4292" y="893"/>
            <a:chExt cx="367" cy="323"/>
          </a:xfrm>
        </p:grpSpPr>
        <p:sp>
          <p:nvSpPr>
            <p:cNvPr id="6161" name="Text Box 22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2" name="Text Box 23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5284787" y="1966913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6784975" y="1820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6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8"/>
          <p:cNvGrpSpPr>
            <a:grpSpLocks/>
          </p:cNvGrpSpPr>
          <p:nvPr/>
        </p:nvGrpSpPr>
        <p:grpSpPr bwMode="auto">
          <a:xfrm>
            <a:off x="914400" y="141823"/>
            <a:ext cx="3200400" cy="3200400"/>
            <a:chOff x="48" y="48"/>
            <a:chExt cx="2016" cy="2016"/>
          </a:xfrm>
        </p:grpSpPr>
        <p:sp>
          <p:nvSpPr>
            <p:cNvPr id="7191" name="Oval 13"/>
            <p:cNvSpPr>
              <a:spLocks noChangeArrowheads="1"/>
            </p:cNvSpPr>
            <p:nvPr/>
          </p:nvSpPr>
          <p:spPr bwMode="auto">
            <a:xfrm>
              <a:off x="480" y="480"/>
              <a:ext cx="1152" cy="1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92" name="Picture 17" descr="cir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658" y="542"/>
              <a:ext cx="120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3" name="Line 20"/>
            <p:cNvSpPr>
              <a:spLocks noChangeShapeType="1"/>
            </p:cNvSpPr>
            <p:nvPr/>
          </p:nvSpPr>
          <p:spPr bwMode="auto">
            <a:xfrm>
              <a:off x="480" y="480"/>
              <a:ext cx="1248" cy="1248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10"/>
            <p:cNvSpPr>
              <a:spLocks noChangeShapeType="1"/>
            </p:cNvSpPr>
            <p:nvPr/>
          </p:nvSpPr>
          <p:spPr bwMode="auto">
            <a:xfrm rot="-5400000"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9"/>
            <p:cNvSpPr>
              <a:spLocks noChangeShapeType="1"/>
            </p:cNvSpPr>
            <p:nvPr/>
          </p:nvSpPr>
          <p:spPr bwMode="auto">
            <a:xfrm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1"/>
            <p:cNvSpPr>
              <a:spLocks noChangeShapeType="1"/>
            </p:cNvSpPr>
            <p:nvPr/>
          </p:nvSpPr>
          <p:spPr bwMode="auto">
            <a:xfrm flipV="1">
              <a:off x="1056" y="432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19"/>
            <p:cNvSpPr>
              <a:spLocks noChangeShapeType="1"/>
            </p:cNvSpPr>
            <p:nvPr/>
          </p:nvSpPr>
          <p:spPr bwMode="auto">
            <a:xfrm>
              <a:off x="384" y="384"/>
              <a:ext cx="1392" cy="13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Text Box 22"/>
            <p:cNvSpPr txBox="1">
              <a:spLocks noChangeArrowheads="1"/>
            </p:cNvSpPr>
            <p:nvPr/>
          </p:nvSpPr>
          <p:spPr bwMode="auto">
            <a:xfrm>
              <a:off x="1536" y="336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u</a:t>
              </a:r>
            </a:p>
          </p:txBody>
        </p:sp>
        <p:sp>
          <p:nvSpPr>
            <p:cNvPr id="7199" name="Line 23"/>
            <p:cNvSpPr>
              <a:spLocks noChangeShapeType="1"/>
            </p:cNvSpPr>
            <p:nvPr/>
          </p:nvSpPr>
          <p:spPr bwMode="auto">
            <a:xfrm flipH="1">
              <a:off x="384" y="1056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Text Box 24"/>
            <p:cNvSpPr txBox="1">
              <a:spLocks noChangeArrowheads="1"/>
            </p:cNvSpPr>
            <p:nvPr/>
          </p:nvSpPr>
          <p:spPr bwMode="auto">
            <a:xfrm>
              <a:off x="432" y="1555"/>
              <a:ext cx="2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-u</a:t>
              </a:r>
            </a:p>
          </p:txBody>
        </p:sp>
        <p:sp>
          <p:nvSpPr>
            <p:cNvPr id="7201" name="AutoShape 25"/>
            <p:cNvSpPr>
              <a:spLocks/>
            </p:cNvSpPr>
            <p:nvPr/>
          </p:nvSpPr>
          <p:spPr bwMode="auto">
            <a:xfrm rot="2320195">
              <a:off x="1777" y="1750"/>
              <a:ext cx="48" cy="122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Text Box 27"/>
            <p:cNvSpPr txBox="1">
              <a:spLocks noChangeArrowheads="1"/>
            </p:cNvSpPr>
            <p:nvPr/>
          </p:nvSpPr>
          <p:spPr bwMode="auto">
            <a:xfrm>
              <a:off x="1776" y="1776"/>
              <a:ext cx="1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900">
                  <a:latin typeface="Times New Roman" charset="0"/>
                  <a:cs typeface="Times New Roman" charset="0"/>
                </a:rPr>
                <a:t>2</a:t>
              </a:r>
              <a:r>
                <a:rPr lang="el-GR" sz="900"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pSp>
        <p:nvGrpSpPr>
          <p:cNvPr id="7171" name="Group 29"/>
          <p:cNvGrpSpPr>
            <a:grpSpLocks/>
          </p:cNvGrpSpPr>
          <p:nvPr/>
        </p:nvGrpSpPr>
        <p:grpSpPr bwMode="auto">
          <a:xfrm>
            <a:off x="4495800" y="141823"/>
            <a:ext cx="3200400" cy="3200400"/>
            <a:chOff x="48" y="48"/>
            <a:chExt cx="2016" cy="2016"/>
          </a:xfrm>
        </p:grpSpPr>
        <p:sp>
          <p:nvSpPr>
            <p:cNvPr id="7179" name="Oval 30"/>
            <p:cNvSpPr>
              <a:spLocks noChangeArrowheads="1"/>
            </p:cNvSpPr>
            <p:nvPr/>
          </p:nvSpPr>
          <p:spPr bwMode="auto">
            <a:xfrm>
              <a:off x="480" y="480"/>
              <a:ext cx="1152" cy="1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0" name="Picture 31" descr="cir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658" y="542"/>
              <a:ext cx="120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Line 32"/>
            <p:cNvSpPr>
              <a:spLocks noChangeShapeType="1"/>
            </p:cNvSpPr>
            <p:nvPr/>
          </p:nvSpPr>
          <p:spPr bwMode="auto">
            <a:xfrm>
              <a:off x="480" y="480"/>
              <a:ext cx="1248" cy="1248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33"/>
            <p:cNvSpPr>
              <a:spLocks noChangeShapeType="1"/>
            </p:cNvSpPr>
            <p:nvPr/>
          </p:nvSpPr>
          <p:spPr bwMode="auto">
            <a:xfrm rot="-5400000"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34"/>
            <p:cNvSpPr>
              <a:spLocks noChangeShapeType="1"/>
            </p:cNvSpPr>
            <p:nvPr/>
          </p:nvSpPr>
          <p:spPr bwMode="auto">
            <a:xfrm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35"/>
            <p:cNvSpPr>
              <a:spLocks noChangeShapeType="1"/>
            </p:cNvSpPr>
            <p:nvPr/>
          </p:nvSpPr>
          <p:spPr bwMode="auto">
            <a:xfrm flipV="1">
              <a:off x="1056" y="432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36"/>
            <p:cNvSpPr>
              <a:spLocks noChangeShapeType="1"/>
            </p:cNvSpPr>
            <p:nvPr/>
          </p:nvSpPr>
          <p:spPr bwMode="auto">
            <a:xfrm>
              <a:off x="384" y="384"/>
              <a:ext cx="1392" cy="13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Text Box 37"/>
            <p:cNvSpPr txBox="1">
              <a:spLocks noChangeArrowheads="1"/>
            </p:cNvSpPr>
            <p:nvPr/>
          </p:nvSpPr>
          <p:spPr bwMode="auto">
            <a:xfrm>
              <a:off x="1536" y="336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 b="1"/>
                <a:t>u</a:t>
              </a:r>
            </a:p>
          </p:txBody>
        </p:sp>
        <p:sp>
          <p:nvSpPr>
            <p:cNvPr id="7187" name="Line 38"/>
            <p:cNvSpPr>
              <a:spLocks noChangeShapeType="1"/>
            </p:cNvSpPr>
            <p:nvPr/>
          </p:nvSpPr>
          <p:spPr bwMode="auto">
            <a:xfrm flipH="1">
              <a:off x="384" y="1056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39"/>
            <p:cNvSpPr txBox="1">
              <a:spLocks noChangeArrowheads="1"/>
            </p:cNvSpPr>
            <p:nvPr/>
          </p:nvSpPr>
          <p:spPr bwMode="auto">
            <a:xfrm>
              <a:off x="432" y="1555"/>
              <a:ext cx="2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-</a:t>
              </a:r>
              <a:r>
                <a:rPr lang="en-US" sz="1200" b="1"/>
                <a:t>u</a:t>
              </a:r>
            </a:p>
          </p:txBody>
        </p:sp>
        <p:sp>
          <p:nvSpPr>
            <p:cNvPr id="7189" name="AutoShape 40"/>
            <p:cNvSpPr>
              <a:spLocks/>
            </p:cNvSpPr>
            <p:nvPr/>
          </p:nvSpPr>
          <p:spPr bwMode="auto">
            <a:xfrm rot="2320195">
              <a:off x="1777" y="1750"/>
              <a:ext cx="48" cy="122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Text Box 41"/>
            <p:cNvSpPr txBox="1">
              <a:spLocks noChangeArrowheads="1"/>
            </p:cNvSpPr>
            <p:nvPr/>
          </p:nvSpPr>
          <p:spPr bwMode="auto">
            <a:xfrm>
              <a:off x="1776" y="1776"/>
              <a:ext cx="1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900">
                  <a:latin typeface="Times New Roman" charset="0"/>
                  <a:cs typeface="Times New Roman" charset="0"/>
                </a:rPr>
                <a:t>2</a:t>
              </a:r>
              <a:r>
                <a:rPr lang="el-GR" sz="900"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pSp>
        <p:nvGrpSpPr>
          <p:cNvPr id="7172" name="Group 65"/>
          <p:cNvGrpSpPr>
            <a:grpSpLocks/>
          </p:cNvGrpSpPr>
          <p:nvPr/>
        </p:nvGrpSpPr>
        <p:grpSpPr bwMode="auto">
          <a:xfrm>
            <a:off x="5715000" y="294223"/>
            <a:ext cx="1235075" cy="2895600"/>
            <a:chOff x="3072" y="144"/>
            <a:chExt cx="778" cy="1824"/>
          </a:xfrm>
        </p:grpSpPr>
        <p:sp>
          <p:nvSpPr>
            <p:cNvPr id="7175" name="Text Box 42"/>
            <p:cNvSpPr txBox="1">
              <a:spLocks noChangeArrowheads="1"/>
            </p:cNvSpPr>
            <p:nvPr/>
          </p:nvSpPr>
          <p:spPr bwMode="auto">
            <a:xfrm>
              <a:off x="3648" y="1104"/>
              <a:ext cx="20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>
                  <a:solidFill>
                    <a:srgbClr val="006600"/>
                  </a:solidFill>
                </a:rPr>
                <a:t>+</a:t>
              </a:r>
              <a:r>
                <a:rPr lang="en-US" sz="700" b="1" i="1">
                  <a:solidFill>
                    <a:srgbClr val="006600"/>
                  </a:solidFill>
                </a:rPr>
                <a:t>x</a:t>
              </a:r>
              <a:r>
                <a:rPr lang="en-US" sz="700" b="1" i="1" baseline="-25000">
                  <a:solidFill>
                    <a:srgbClr val="006600"/>
                  </a:solidFill>
                </a:rPr>
                <a:t>1</a:t>
              </a:r>
            </a:p>
          </p:txBody>
        </p:sp>
        <p:sp>
          <p:nvSpPr>
            <p:cNvPr id="7176" name="Line 43"/>
            <p:cNvSpPr>
              <a:spLocks noChangeShapeType="1"/>
            </p:cNvSpPr>
            <p:nvPr/>
          </p:nvSpPr>
          <p:spPr bwMode="auto">
            <a:xfrm>
              <a:off x="3312" y="1056"/>
              <a:ext cx="384" cy="9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Text Box 44"/>
            <p:cNvSpPr txBox="1">
              <a:spLocks noChangeArrowheads="1"/>
            </p:cNvSpPr>
            <p:nvPr/>
          </p:nvSpPr>
          <p:spPr bwMode="auto">
            <a:xfrm>
              <a:off x="3504" y="110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1</a:t>
              </a:r>
            </a:p>
          </p:txBody>
        </p:sp>
        <p:sp>
          <p:nvSpPr>
            <p:cNvPr id="7178" name="Line 64"/>
            <p:cNvSpPr>
              <a:spLocks noChangeShapeType="1"/>
            </p:cNvSpPr>
            <p:nvPr/>
          </p:nvSpPr>
          <p:spPr bwMode="auto">
            <a:xfrm rot="-5400000">
              <a:off x="2400" y="816"/>
              <a:ext cx="1824" cy="48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Text Box 129"/>
          <p:cNvSpPr txBox="1">
            <a:spLocks noChangeArrowheads="1"/>
          </p:cNvSpPr>
          <p:nvPr/>
        </p:nvSpPr>
        <p:spPr bwMode="auto">
          <a:xfrm>
            <a:off x="838200" y="65623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(1) </a:t>
            </a:r>
            <a:r>
              <a:rPr lang="en-US" sz="1200"/>
              <a:t>A target </a:t>
            </a:r>
            <a:r>
              <a:rPr lang="en-US" sz="1200" b="1"/>
              <a:t>u</a:t>
            </a:r>
            <a:endParaRPr lang="en-US"/>
          </a:p>
        </p:txBody>
      </p:sp>
      <p:sp>
        <p:nvSpPr>
          <p:cNvPr id="7174" name="Text Box 133"/>
          <p:cNvSpPr txBox="1">
            <a:spLocks noChangeArrowheads="1"/>
          </p:cNvSpPr>
          <p:nvPr/>
        </p:nvSpPr>
        <p:spPr bwMode="auto">
          <a:xfrm>
            <a:off x="6477000" y="112428"/>
            <a:ext cx="236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/>
              <a:t>(2) </a:t>
            </a:r>
            <a:r>
              <a:rPr lang="en-US" sz="1200" dirty="0"/>
              <a:t>The guess </a:t>
            </a:r>
            <a:r>
              <a:rPr lang="en-US" sz="1200" b="1" dirty="0"/>
              <a:t>v</a:t>
            </a:r>
            <a:r>
              <a:rPr lang="en-US" sz="1200" b="1" baseline="-25000" dirty="0"/>
              <a:t>1 </a:t>
            </a:r>
            <a:r>
              <a:rPr lang="en-US" sz="1200" dirty="0"/>
              <a:t>after one positive example.</a:t>
            </a: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1600200" y="41910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4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81981" y="42902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1600200" y="41910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rot="16200000">
            <a:off x="2514600" y="3505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514600" y="3886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2514600" y="41148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1447800" y="40386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3276600" y="39624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>
            <a:off x="1447800" y="510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524000" y="58975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45" name="AutoShape 43"/>
          <p:cNvSpPr>
            <a:spLocks/>
          </p:cNvSpPr>
          <p:nvPr/>
        </p:nvSpPr>
        <p:spPr bwMode="auto">
          <a:xfrm rot="2320195">
            <a:off x="3659187" y="62071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3657600" y="62484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>
            <a:off x="5181600" y="41910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6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63381" y="42902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5181600" y="41910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rot="16200000">
            <a:off x="6096000" y="3505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6096000" y="3886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6096000" y="41148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5029200" y="40386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6858000" y="39624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H="1">
            <a:off x="5029200" y="510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5105400" y="58975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57" name="AutoShape 55"/>
          <p:cNvSpPr>
            <a:spLocks/>
          </p:cNvSpPr>
          <p:nvPr/>
        </p:nvSpPr>
        <p:spPr bwMode="auto">
          <a:xfrm rot="2320195">
            <a:off x="7240587" y="62071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7239000" y="62484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2514600" y="51054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2819400" y="51816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2209800" y="41910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 flipH="1" flipV="1">
            <a:off x="2362200" y="43434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 flipV="1">
            <a:off x="2971800" y="44958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" name="Group 62"/>
          <p:cNvGrpSpPr>
            <a:grpSpLocks/>
          </p:cNvGrpSpPr>
          <p:nvPr/>
        </p:nvGrpSpPr>
        <p:grpSpPr bwMode="auto">
          <a:xfrm>
            <a:off x="1676400" y="3962400"/>
            <a:ext cx="1752600" cy="2438400"/>
            <a:chOff x="528" y="2544"/>
            <a:chExt cx="1104" cy="1536"/>
          </a:xfrm>
        </p:grpSpPr>
        <p:sp>
          <p:nvSpPr>
            <p:cNvPr id="65" name="Line 63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 Box 65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6629400" y="518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6096000" y="51054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68"/>
          <p:cNvSpPr txBox="1">
            <a:spLocks noChangeArrowheads="1"/>
          </p:cNvSpPr>
          <p:nvPr/>
        </p:nvSpPr>
        <p:spPr bwMode="auto">
          <a:xfrm>
            <a:off x="6400800" y="51816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6096000" y="57150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>
            <a:off x="6096000" y="51054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6208712" y="45259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 flipV="1">
            <a:off x="6096000" y="45720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6553200" y="4572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1066800" y="32766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4648200" y="32766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6192837" y="6477000"/>
            <a:ext cx="2951163" cy="36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67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9228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51450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1" name="Picture 15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268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1450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rot="-5400000">
            <a:off x="60594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60594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60594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49926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821488" y="11430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49926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5068888" y="30781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9240" name="AutoShape 24"/>
          <p:cNvSpPr>
            <a:spLocks/>
          </p:cNvSpPr>
          <p:nvPr/>
        </p:nvSpPr>
        <p:spPr bwMode="auto">
          <a:xfrm rot="2320195">
            <a:off x="72040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2024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46" name="Group 31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9261" name="Line 32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33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Text Box 34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9247" name="Text Box 35"/>
          <p:cNvSpPr txBox="1">
            <a:spLocks noChangeArrowheads="1"/>
          </p:cNvSpPr>
          <p:nvPr/>
        </p:nvSpPr>
        <p:spPr bwMode="auto">
          <a:xfrm>
            <a:off x="6592888" y="23622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9248" name="Line 36"/>
          <p:cNvSpPr>
            <a:spLocks noChangeShapeType="1"/>
          </p:cNvSpPr>
          <p:nvPr/>
        </p:nvSpPr>
        <p:spPr bwMode="auto">
          <a:xfrm>
            <a:off x="60594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Text Box 37"/>
          <p:cNvSpPr txBox="1">
            <a:spLocks noChangeArrowheads="1"/>
          </p:cNvSpPr>
          <p:nvPr/>
        </p:nvSpPr>
        <p:spPr bwMode="auto">
          <a:xfrm>
            <a:off x="63642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250" name="Text Box 38"/>
          <p:cNvSpPr txBox="1">
            <a:spLocks noChangeArrowheads="1"/>
          </p:cNvSpPr>
          <p:nvPr/>
        </p:nvSpPr>
        <p:spPr bwMode="auto">
          <a:xfrm>
            <a:off x="6059488" y="28956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51" name="Line 39"/>
          <p:cNvSpPr>
            <a:spLocks noChangeShapeType="1"/>
          </p:cNvSpPr>
          <p:nvPr/>
        </p:nvSpPr>
        <p:spPr bwMode="auto">
          <a:xfrm>
            <a:off x="6059488" y="2286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Text Box 40"/>
          <p:cNvSpPr txBox="1">
            <a:spLocks noChangeArrowheads="1"/>
          </p:cNvSpPr>
          <p:nvPr/>
        </p:nvSpPr>
        <p:spPr bwMode="auto">
          <a:xfrm>
            <a:off x="6172200" y="17065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9253" name="Line 41"/>
          <p:cNvSpPr>
            <a:spLocks noChangeShapeType="1"/>
          </p:cNvSpPr>
          <p:nvPr/>
        </p:nvSpPr>
        <p:spPr bwMode="auto">
          <a:xfrm flipV="1">
            <a:off x="6059488" y="1752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3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9255" name="Text Box 44"/>
          <p:cNvSpPr txBox="1">
            <a:spLocks noChangeArrowheads="1"/>
          </p:cNvSpPr>
          <p:nvPr/>
        </p:nvSpPr>
        <p:spPr bwMode="auto">
          <a:xfrm>
            <a:off x="4611688" y="4572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pic>
        <p:nvPicPr>
          <p:cNvPr id="3486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35831"/>
          <a:stretch>
            <a:fillRect/>
          </a:stretch>
        </p:blipFill>
        <p:spPr bwMode="auto">
          <a:xfrm>
            <a:off x="812800" y="3746500"/>
            <a:ext cx="760888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62" name="Line 46"/>
          <p:cNvSpPr>
            <a:spLocks noChangeShapeType="1"/>
          </p:cNvSpPr>
          <p:nvPr/>
        </p:nvSpPr>
        <p:spPr bwMode="auto">
          <a:xfrm flipH="1" flipV="1">
            <a:off x="2765425" y="2014538"/>
            <a:ext cx="282575" cy="423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H="1" flipV="1">
            <a:off x="2917825" y="1689100"/>
            <a:ext cx="96838" cy="128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AutoShape 48"/>
          <p:cNvSpPr>
            <a:spLocks/>
          </p:cNvSpPr>
          <p:nvPr/>
        </p:nvSpPr>
        <p:spPr bwMode="auto">
          <a:xfrm rot="2320195">
            <a:off x="2959100" y="1909763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2957513" y="1951038"/>
            <a:ext cx="300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&gt;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397659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2" grpId="0" animBg="1"/>
      <p:bldP spid="34863" grpId="0" animBg="1"/>
      <p:bldP spid="34864" grpId="0" animBg="1"/>
      <p:bldP spid="348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10252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51450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268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1450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rot="-5400000">
            <a:off x="60594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60594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60594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49926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821488" y="11430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49926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068888" y="30781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10264" name="AutoShape 24"/>
          <p:cNvSpPr>
            <a:spLocks/>
          </p:cNvSpPr>
          <p:nvPr/>
        </p:nvSpPr>
        <p:spPr bwMode="auto">
          <a:xfrm rot="2320195">
            <a:off x="72040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2024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 flipV="1">
            <a:off x="2935288" y="16764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10283" name="Line 32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33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Text Box 34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10272" name="Text Box 35"/>
          <p:cNvSpPr txBox="1">
            <a:spLocks noChangeArrowheads="1"/>
          </p:cNvSpPr>
          <p:nvPr/>
        </p:nvSpPr>
        <p:spPr bwMode="auto">
          <a:xfrm>
            <a:off x="6592888" y="23622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10273" name="Line 36"/>
          <p:cNvSpPr>
            <a:spLocks noChangeShapeType="1"/>
          </p:cNvSpPr>
          <p:nvPr/>
        </p:nvSpPr>
        <p:spPr bwMode="auto">
          <a:xfrm>
            <a:off x="60594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Text Box 37"/>
          <p:cNvSpPr txBox="1">
            <a:spLocks noChangeArrowheads="1"/>
          </p:cNvSpPr>
          <p:nvPr/>
        </p:nvSpPr>
        <p:spPr bwMode="auto">
          <a:xfrm>
            <a:off x="63642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75" name="Text Box 38"/>
          <p:cNvSpPr txBox="1">
            <a:spLocks noChangeArrowheads="1"/>
          </p:cNvSpPr>
          <p:nvPr/>
        </p:nvSpPr>
        <p:spPr bwMode="auto">
          <a:xfrm>
            <a:off x="6059488" y="28956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276" name="Line 39"/>
          <p:cNvSpPr>
            <a:spLocks noChangeShapeType="1"/>
          </p:cNvSpPr>
          <p:nvPr/>
        </p:nvSpPr>
        <p:spPr bwMode="auto">
          <a:xfrm>
            <a:off x="6059488" y="2286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Text Box 40"/>
          <p:cNvSpPr txBox="1">
            <a:spLocks noChangeArrowheads="1"/>
          </p:cNvSpPr>
          <p:nvPr/>
        </p:nvSpPr>
        <p:spPr bwMode="auto">
          <a:xfrm>
            <a:off x="6172200" y="17065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0278" name="Line 41"/>
          <p:cNvSpPr>
            <a:spLocks noChangeShapeType="1"/>
          </p:cNvSpPr>
          <p:nvPr/>
        </p:nvSpPr>
        <p:spPr bwMode="auto">
          <a:xfrm flipV="1">
            <a:off x="6059488" y="1752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9" name="Line 42"/>
          <p:cNvSpPr>
            <a:spLocks noChangeShapeType="1"/>
          </p:cNvSpPr>
          <p:nvPr/>
        </p:nvSpPr>
        <p:spPr bwMode="auto">
          <a:xfrm>
            <a:off x="6516688" y="17526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Text Box 43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10281" name="Text Box 44"/>
          <p:cNvSpPr txBox="1">
            <a:spLocks noChangeArrowheads="1"/>
          </p:cNvSpPr>
          <p:nvPr/>
        </p:nvSpPr>
        <p:spPr bwMode="auto">
          <a:xfrm>
            <a:off x="4611688" y="4572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pic>
        <p:nvPicPr>
          <p:cNvPr id="10282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23581"/>
          <a:stretch>
            <a:fillRect/>
          </a:stretch>
        </p:blipFill>
        <p:spPr bwMode="auto">
          <a:xfrm>
            <a:off x="639763" y="3581400"/>
            <a:ext cx="7400925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3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63538"/>
          <a:stretch>
            <a:fillRect/>
          </a:stretch>
        </p:blipFill>
        <p:spPr bwMode="auto">
          <a:xfrm>
            <a:off x="131763" y="1073150"/>
            <a:ext cx="87518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69664"/>
          <a:stretch>
            <a:fillRect/>
          </a:stretch>
        </p:blipFill>
        <p:spPr bwMode="auto">
          <a:xfrm>
            <a:off x="203200" y="198438"/>
            <a:ext cx="87518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22342" r="13168" b="55110"/>
          <a:stretch>
            <a:fillRect/>
          </a:stretch>
        </p:blipFill>
        <p:spPr bwMode="auto">
          <a:xfrm>
            <a:off x="203200" y="2268538"/>
            <a:ext cx="38465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60692" r="13168" b="26682"/>
          <a:stretch>
            <a:fillRect/>
          </a:stretch>
        </p:blipFill>
        <p:spPr bwMode="auto">
          <a:xfrm>
            <a:off x="4319588" y="2151063"/>
            <a:ext cx="38465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8" t="49605" r="20993" b="25987"/>
          <a:stretch>
            <a:fillRect/>
          </a:stretch>
        </p:blipFill>
        <p:spPr bwMode="auto">
          <a:xfrm>
            <a:off x="4849812" y="2928143"/>
            <a:ext cx="24876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319088" y="5113338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6607702" y="4130680"/>
            <a:ext cx="630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32459" y="5681132"/>
            <a:ext cx="3492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flipH="1">
            <a:off x="6800850" y="3820318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6947431" y="3316818"/>
            <a:ext cx="631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flipH="1">
            <a:off x="7227357" y="2414059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6800850" y="4229100"/>
          <a:ext cx="13446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18" name="Equation" r:id="rId9" imgW="495000" imgH="495000" progId="Equation.3">
                  <p:embed/>
                </p:oleObj>
              </mc:Choice>
              <mc:Fallback>
                <p:oleObj name="Equation" r:id="rId9" imgW="495000" imgH="495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4229100"/>
                        <a:ext cx="1344613" cy="892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97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</a:rPr>
              <a:t>We have shown that </a:t>
            </a:r>
          </a:p>
          <a:p>
            <a:pPr lvl="1"/>
            <a:r>
              <a:rPr lang="en-US" sz="2000" i="1" dirty="0">
                <a:latin typeface="Arial" charset="0"/>
              </a:rPr>
              <a:t>If </a:t>
            </a:r>
            <a:r>
              <a:rPr lang="en-US" sz="2000" dirty="0">
                <a:latin typeface="Arial" charset="0"/>
              </a:rPr>
              <a:t>: exists a </a:t>
            </a:r>
            <a:r>
              <a:rPr lang="en-US" sz="2000" b="1" dirty="0" err="1">
                <a:latin typeface="Arial" charset="0"/>
              </a:rPr>
              <a:t>u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with unit norm that has margin </a:t>
            </a:r>
            <a:r>
              <a:rPr lang="el-GR" sz="2000" dirty="0">
                <a:latin typeface="Arial" charset="0"/>
                <a:cs typeface="Arial" charset="0"/>
              </a:rPr>
              <a:t>γ</a:t>
            </a:r>
            <a:r>
              <a:rPr lang="en-US" sz="2000" dirty="0">
                <a:latin typeface="Arial" charset="0"/>
                <a:cs typeface="Arial" charset="0"/>
              </a:rPr>
              <a:t> on examples in the </a:t>
            </a:r>
            <a:r>
              <a:rPr lang="en-US" sz="2000" dirty="0" err="1">
                <a:latin typeface="Arial" charset="0"/>
                <a:cs typeface="Arial" charset="0"/>
              </a:rPr>
              <a:t>seq</a:t>
            </a:r>
            <a:r>
              <a:rPr lang="en-US" sz="2000" dirty="0">
                <a:latin typeface="Arial" charset="0"/>
                <a:cs typeface="Arial" charset="0"/>
              </a:rPr>
              <a:t> 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),(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),….</a:t>
            </a:r>
          </a:p>
          <a:p>
            <a:pPr lvl="1"/>
            <a:r>
              <a:rPr lang="en-US" sz="2000" i="1" dirty="0">
                <a:latin typeface="Arial" charset="0"/>
                <a:cs typeface="Arial" charset="0"/>
              </a:rPr>
              <a:t>Then </a:t>
            </a:r>
            <a:r>
              <a:rPr lang="en-US" sz="2000" dirty="0">
                <a:latin typeface="Arial" charset="0"/>
                <a:cs typeface="Arial" charset="0"/>
              </a:rPr>
              <a:t>: the </a:t>
            </a:r>
            <a:r>
              <a:rPr lang="en-US" sz="2000" dirty="0" err="1">
                <a:latin typeface="Arial" charset="0"/>
                <a:cs typeface="Arial" charset="0"/>
              </a:rPr>
              <a:t>perceptron</a:t>
            </a:r>
            <a:r>
              <a:rPr lang="en-US" sz="2000" dirty="0">
                <a:latin typeface="Arial" charset="0"/>
                <a:cs typeface="Arial" charset="0"/>
              </a:rPr>
              <a:t> algorithm makes &lt; R</a:t>
            </a:r>
            <a:r>
              <a:rPr lang="en-US" sz="2000" baseline="30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/</a:t>
            </a:r>
            <a:r>
              <a:rPr lang="el-GR" sz="2000" dirty="0">
                <a:latin typeface="Arial" charset="0"/>
                <a:cs typeface="Arial" charset="0"/>
              </a:rPr>
              <a:t> γ</a:t>
            </a:r>
            <a:r>
              <a:rPr lang="en-US" sz="2000" baseline="30000" dirty="0">
                <a:latin typeface="Arial" charset="0"/>
                <a:cs typeface="Arial" charset="0"/>
              </a:rPr>
              <a:t>2 </a:t>
            </a:r>
            <a:r>
              <a:rPr lang="en-US" sz="2000" dirty="0">
                <a:latin typeface="Arial" charset="0"/>
              </a:rPr>
              <a:t>mistakes on the sequence (where R &gt;= ||</a:t>
            </a:r>
            <a:r>
              <a:rPr lang="en-US" sz="2000" b="1" dirty="0">
                <a:latin typeface="Arial" charset="0"/>
              </a:rPr>
              <a:t>x</a:t>
            </a:r>
            <a:r>
              <a:rPr lang="en-US" sz="2000" baseline="-25000" dirty="0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||)</a:t>
            </a:r>
          </a:p>
          <a:p>
            <a:pPr lvl="1"/>
            <a:r>
              <a:rPr lang="en-US" sz="2000" i="1" dirty="0">
                <a:latin typeface="Arial" charset="0"/>
              </a:rPr>
              <a:t>Independent</a:t>
            </a:r>
            <a:r>
              <a:rPr lang="en-US" sz="2000" dirty="0">
                <a:latin typeface="Arial" charset="0"/>
              </a:rPr>
              <a:t> of dimension of the data or classifier (!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lvl="1"/>
            <a:r>
              <a:rPr lang="en-US" sz="2000" dirty="0" smtClean="0">
                <a:latin typeface="Arial" charset="0"/>
              </a:rPr>
              <a:t>This doesn’t follow from M(C)&lt;=</a:t>
            </a:r>
            <a:r>
              <a:rPr lang="en-US" sz="2000" dirty="0" err="1" smtClean="0">
                <a:latin typeface="Arial" charset="0"/>
              </a:rPr>
              <a:t>VCDim(C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 </a:t>
            </a:r>
            <a:r>
              <a:rPr lang="en-US" sz="2400" dirty="0">
                <a:latin typeface="Arial" charset="0"/>
              </a:rPr>
              <a:t>know if this algorithm could be better</a:t>
            </a:r>
          </a:p>
          <a:p>
            <a:pPr lvl="1"/>
            <a:r>
              <a:rPr lang="en-US" sz="2000" dirty="0">
                <a:latin typeface="Arial" charset="0"/>
              </a:rPr>
              <a:t>There are many variants that rely on similar analysis (ROMMA, Passive-Aggressive, MIRA, …)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know what happens if the </a:t>
            </a:r>
            <a:r>
              <a:rPr lang="en-US" sz="2400" dirty="0" smtClean="0">
                <a:latin typeface="Arial" charset="0"/>
              </a:rPr>
              <a:t>data’s </a:t>
            </a:r>
            <a:r>
              <a:rPr lang="en-US" sz="2400" dirty="0">
                <a:latin typeface="Arial" charset="0"/>
              </a:rPr>
              <a:t>not separable</a:t>
            </a:r>
          </a:p>
          <a:p>
            <a:pPr lvl="1"/>
            <a:r>
              <a:rPr lang="en-US" sz="2000" dirty="0">
                <a:latin typeface="Arial" charset="0"/>
              </a:rPr>
              <a:t>Unless I explain the 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l-GR" sz="2000" dirty="0">
                <a:latin typeface="Arial" charset="0"/>
                <a:cs typeface="Arial" charset="0"/>
              </a:rPr>
              <a:t>Δ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</a:rPr>
              <a:t>trick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sz="2000" dirty="0">
                <a:latin typeface="Arial" charset="0"/>
              </a:rPr>
              <a:t> to you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 </a:t>
            </a:r>
            <a:r>
              <a:rPr lang="en-US" sz="2400" dirty="0">
                <a:latin typeface="Arial" charset="0"/>
              </a:rPr>
              <a:t>know what classifier to </a:t>
            </a:r>
            <a:r>
              <a:rPr lang="en-US" sz="2400" dirty="0" smtClean="0">
                <a:latin typeface="Arial" charset="0"/>
              </a:rPr>
              <a:t>use “after” training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4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</a:t>
            </a:r>
            <a:r>
              <a:rPr lang="el-GR">
                <a:latin typeface="Arial" charset="0"/>
                <a:cs typeface="Arial" charset="0"/>
              </a:rPr>
              <a:t>Δ</a:t>
            </a:r>
            <a:r>
              <a:rPr lang="en-US">
                <a:latin typeface="Arial" charset="0"/>
                <a:cs typeface="Arial" charset="0"/>
              </a:rPr>
              <a:t> Trick</a:t>
            </a:r>
            <a:endParaRPr lang="en-US">
              <a:latin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Replace </a:t>
            </a:r>
            <a:r>
              <a:rPr lang="en-US" b="1" dirty="0">
                <a:latin typeface="Arial" charset="0"/>
              </a:rPr>
              <a:t>x</a:t>
            </a:r>
            <a:r>
              <a:rPr lang="en-US" baseline="-25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with </a:t>
            </a:r>
            <a:r>
              <a:rPr lang="en-US" b="1" dirty="0" err="1">
                <a:latin typeface="Arial" charset="0"/>
              </a:rPr>
              <a:t>x</a:t>
            </a:r>
            <a:r>
              <a:rPr lang="ja-JP" altLang="en-US" b="1" dirty="0">
                <a:latin typeface="Arial" charset="0"/>
              </a:rPr>
              <a:t>’</a:t>
            </a:r>
            <a:r>
              <a:rPr lang="en-US" baseline="-25000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so </a:t>
            </a:r>
            <a:r>
              <a:rPr lang="en-US" b="1" dirty="0">
                <a:latin typeface="Arial" charset="0"/>
              </a:rPr>
              <a:t>X </a:t>
            </a:r>
            <a:r>
              <a:rPr lang="en-US" dirty="0">
                <a:latin typeface="Arial" charset="0"/>
              </a:rPr>
              <a:t>becomes [</a:t>
            </a:r>
            <a:r>
              <a:rPr lang="en-US" b="1" dirty="0">
                <a:latin typeface="Arial" charset="0"/>
              </a:rPr>
              <a:t>X </a:t>
            </a:r>
            <a:r>
              <a:rPr lang="en-US" dirty="0">
                <a:latin typeface="Arial" charset="0"/>
              </a:rPr>
              <a:t>| </a:t>
            </a:r>
            <a:r>
              <a:rPr lang="en-US" b="1" dirty="0">
                <a:latin typeface="Arial" charset="0"/>
              </a:rPr>
              <a:t>I</a:t>
            </a:r>
            <a:r>
              <a:rPr lang="el-GR" dirty="0">
                <a:latin typeface="Arial" charset="0"/>
                <a:cs typeface="Arial" charset="0"/>
              </a:rPr>
              <a:t> Δ</a:t>
            </a:r>
            <a:r>
              <a:rPr lang="en-US" dirty="0">
                <a:latin typeface="Arial" charset="0"/>
              </a:rPr>
              <a:t>]</a:t>
            </a:r>
          </a:p>
          <a:p>
            <a:r>
              <a:rPr lang="en-US" dirty="0">
                <a:latin typeface="Arial" charset="0"/>
              </a:rPr>
              <a:t>Replace 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in our bounds with 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+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</a:p>
          <a:p>
            <a:r>
              <a:rPr lang="en-US" dirty="0">
                <a:latin typeface="Arial" charset="0"/>
                <a:cs typeface="Arial" charset="0"/>
              </a:rPr>
              <a:t>Let </a:t>
            </a:r>
            <a:r>
              <a:rPr lang="en-US" dirty="0" err="1">
                <a:latin typeface="Arial" charset="0"/>
                <a:cs typeface="Arial" charset="0"/>
              </a:rPr>
              <a:t>d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= max(0, </a:t>
            </a:r>
            <a:r>
              <a:rPr lang="el-GR" dirty="0">
                <a:latin typeface="Arial" charset="0"/>
                <a:cs typeface="Arial" charset="0"/>
              </a:rPr>
              <a:t>γ</a:t>
            </a:r>
            <a:r>
              <a:rPr lang="en-US" dirty="0">
                <a:latin typeface="Arial" charset="0"/>
                <a:cs typeface="Arial" charset="0"/>
              </a:rPr>
              <a:t> - </a:t>
            </a:r>
            <a:r>
              <a:rPr lang="en-US" dirty="0" err="1">
                <a:latin typeface="Arial" charset="0"/>
                <a:cs typeface="Arial" charset="0"/>
              </a:rPr>
              <a:t>y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x</a:t>
            </a:r>
            <a:r>
              <a:rPr lang="en-US" baseline="-25000" dirty="0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u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r>
              <a:rPr lang="en-US" dirty="0">
                <a:latin typeface="Arial" charset="0"/>
                <a:cs typeface="Arial" charset="0"/>
              </a:rPr>
              <a:t>Let </a:t>
            </a:r>
            <a:r>
              <a:rPr lang="en-US" b="1" dirty="0" err="1">
                <a:latin typeface="Arial" charset="0"/>
                <a:cs typeface="Arial" charset="0"/>
              </a:rPr>
              <a:t>u</a:t>
            </a:r>
            <a:r>
              <a:rPr lang="ja-JP" altLang="en-US" b="1" dirty="0">
                <a:latin typeface="Arial" charset="0"/>
                <a:cs typeface="Arial" charset="0"/>
              </a:rPr>
              <a:t>’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= </a:t>
            </a:r>
            <a:r>
              <a:rPr lang="en-US" b="1" dirty="0">
                <a:latin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cs typeface="Arial" charset="0"/>
              </a:rPr>
              <a:t>u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,…,u</a:t>
            </a:r>
            <a:r>
              <a:rPr lang="en-US" baseline="-25000" dirty="0">
                <a:latin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cs typeface="Arial" charset="0"/>
              </a:rPr>
              <a:t>, y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d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, … </a:t>
            </a:r>
            <a:r>
              <a:rPr lang="en-US" dirty="0" err="1">
                <a:latin typeface="Arial" charset="0"/>
                <a:cs typeface="Arial" charset="0"/>
              </a:rPr>
              <a:t>y</a:t>
            </a:r>
            <a:r>
              <a:rPr lang="en-US" baseline="-25000" dirty="0" err="1">
                <a:latin typeface="Arial" charset="0"/>
                <a:cs typeface="Arial" charset="0"/>
              </a:rPr>
              <a:t>m</a:t>
            </a:r>
            <a:r>
              <a:rPr lang="en-US" dirty="0" err="1">
                <a:latin typeface="Arial" charset="0"/>
                <a:cs typeface="Arial" charset="0"/>
              </a:rPr>
              <a:t>d</a:t>
            </a:r>
            <a:r>
              <a:rPr lang="en-US" baseline="-25000" dirty="0" err="1">
                <a:latin typeface="Arial" charset="0"/>
                <a:cs typeface="Arial" charset="0"/>
              </a:rPr>
              <a:t>m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) * 1/Z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So Z=sqrt(1 + D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 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), for D=sqrt(d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+…+d</a:t>
            </a:r>
            <a:r>
              <a:rPr lang="en-US" baseline="-25000" dirty="0">
                <a:latin typeface="Arial" charset="0"/>
                <a:cs typeface="Arial" charset="0"/>
              </a:rPr>
              <a:t>m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r>
              <a:rPr lang="en-US" dirty="0">
                <a:latin typeface="Arial" charset="0"/>
                <a:cs typeface="Arial" charset="0"/>
              </a:rPr>
              <a:t>Mistake bound is (</a:t>
            </a:r>
            <a:r>
              <a:rPr lang="en-US" dirty="0">
                <a:latin typeface="Arial" charset="0"/>
              </a:rPr>
              <a:t>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+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</a:rPr>
              <a:t>)Z</a:t>
            </a:r>
            <a:r>
              <a:rPr lang="en-US" baseline="30000" dirty="0">
                <a:latin typeface="Arial" charset="0"/>
              </a:rPr>
              <a:t>2 </a:t>
            </a:r>
            <a:r>
              <a:rPr lang="en-US" dirty="0">
                <a:latin typeface="Arial" charset="0"/>
              </a:rPr>
              <a:t>/ </a:t>
            </a:r>
            <a:r>
              <a:rPr lang="el-GR" dirty="0">
                <a:latin typeface="Arial" charset="0"/>
                <a:cs typeface="Arial" charset="0"/>
              </a:rPr>
              <a:t>γ</a:t>
            </a:r>
            <a:r>
              <a:rPr lang="en-US" baseline="30000" dirty="0">
                <a:latin typeface="Arial" charset="0"/>
                <a:cs typeface="Arial" charset="0"/>
              </a:rPr>
              <a:t>2 </a:t>
            </a:r>
          </a:p>
          <a:p>
            <a:r>
              <a:rPr lang="en-US" dirty="0">
                <a:latin typeface="Arial" charset="0"/>
              </a:rPr>
              <a:t>Let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 = </a:t>
            </a:r>
            <a:r>
              <a:rPr lang="en-US" dirty="0" err="1">
                <a:latin typeface="Arial" charset="0"/>
                <a:cs typeface="Arial" charset="0"/>
              </a:rPr>
              <a:t>sqrt(RD</a:t>
            </a:r>
            <a:r>
              <a:rPr lang="en-US" dirty="0">
                <a:latin typeface="Arial" charset="0"/>
                <a:cs typeface="Arial" charset="0"/>
              </a:rPr>
              <a:t>) </a:t>
            </a:r>
            <a:r>
              <a:rPr lang="en-US" dirty="0" err="1">
                <a:latin typeface="Arial" charset="0"/>
                <a:cs typeface="Arial" charset="0"/>
                <a:sym typeface="Wingdings" charset="0"/>
              </a:rPr>
              <a:t></a:t>
            </a:r>
            <a:r>
              <a:rPr lang="en-US" dirty="0">
                <a:latin typeface="Arial" charset="0"/>
                <a:cs typeface="Arial" charset="0"/>
                <a:sym typeface="Wingdings" charset="0"/>
              </a:rPr>
              <a:t> </a:t>
            </a:r>
            <a:r>
              <a:rPr lang="en-US" dirty="0" err="1">
                <a:latin typeface="Arial" charset="0"/>
                <a:cs typeface="Arial" charset="0"/>
                <a:sym typeface="Wingdings" charset="0"/>
              </a:rPr>
              <a:t>k</a:t>
            </a:r>
            <a:r>
              <a:rPr lang="en-US" dirty="0">
                <a:latin typeface="Arial" charset="0"/>
                <a:cs typeface="Arial" charset="0"/>
                <a:sym typeface="Wingdings" charset="0"/>
              </a:rPr>
              <a:t> &lt;= </a:t>
            </a:r>
            <a:r>
              <a:rPr lang="en-US" dirty="0">
                <a:latin typeface="Arial" charset="0"/>
                <a:cs typeface="Arial" charset="0"/>
              </a:rPr>
              <a:t>((R + D)/</a:t>
            </a:r>
            <a:r>
              <a:rPr lang="el-GR" dirty="0">
                <a:latin typeface="Arial" charset="0"/>
                <a:cs typeface="Arial" charset="0"/>
              </a:rPr>
              <a:t> γ</a:t>
            </a:r>
            <a:r>
              <a:rPr lang="en-US" dirty="0">
                <a:latin typeface="Arial" charset="0"/>
                <a:cs typeface="Arial" charset="0"/>
              </a:rPr>
              <a:t>)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endParaRPr lang="en-US" baseline="30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19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We have shown that </a:t>
            </a:r>
          </a:p>
          <a:p>
            <a:pPr lvl="1"/>
            <a:r>
              <a:rPr lang="en-US" sz="2400" i="1" dirty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: exists a </a:t>
            </a:r>
            <a:r>
              <a:rPr lang="en-US" sz="2400" b="1" dirty="0" err="1">
                <a:latin typeface="Arial" charset="0"/>
              </a:rPr>
              <a:t>u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with unit norm that has margin </a:t>
            </a:r>
            <a:r>
              <a:rPr lang="el-GR" sz="2400" dirty="0">
                <a:latin typeface="Arial" charset="0"/>
                <a:cs typeface="Arial" charset="0"/>
              </a:rPr>
              <a:t>γ</a:t>
            </a:r>
            <a:r>
              <a:rPr lang="en-US" sz="2400" dirty="0">
                <a:latin typeface="Arial" charset="0"/>
                <a:cs typeface="Arial" charset="0"/>
              </a:rPr>
              <a:t> on examples in the </a:t>
            </a:r>
            <a:r>
              <a:rPr lang="en-US" sz="2400" dirty="0" err="1">
                <a:latin typeface="Arial" charset="0"/>
                <a:cs typeface="Arial" charset="0"/>
              </a:rPr>
              <a:t>seq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b="1" dirty="0">
                <a:latin typeface="Arial" charset="0"/>
                <a:cs typeface="Arial" charset="0"/>
              </a:rPr>
              <a:t>x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,y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),(</a:t>
            </a:r>
            <a:r>
              <a:rPr lang="en-US" sz="2400" b="1" dirty="0">
                <a:latin typeface="Arial" charset="0"/>
                <a:cs typeface="Arial" charset="0"/>
              </a:rPr>
              <a:t>x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,y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),….</a:t>
            </a:r>
          </a:p>
          <a:p>
            <a:pPr lvl="1"/>
            <a:r>
              <a:rPr lang="en-US" sz="2400" i="1" dirty="0">
                <a:latin typeface="Arial" charset="0"/>
                <a:cs typeface="Arial" charset="0"/>
              </a:rPr>
              <a:t>Then </a:t>
            </a:r>
            <a:r>
              <a:rPr lang="en-US" sz="2400" dirty="0">
                <a:latin typeface="Arial" charset="0"/>
                <a:cs typeface="Arial" charset="0"/>
              </a:rPr>
              <a:t>: the </a:t>
            </a:r>
            <a:r>
              <a:rPr lang="en-US" sz="2400" dirty="0" err="1">
                <a:latin typeface="Arial" charset="0"/>
                <a:cs typeface="Arial" charset="0"/>
              </a:rPr>
              <a:t>perceptron</a:t>
            </a:r>
            <a:r>
              <a:rPr lang="en-US" sz="2400" dirty="0">
                <a:latin typeface="Arial" charset="0"/>
                <a:cs typeface="Arial" charset="0"/>
              </a:rPr>
              <a:t> algorithm makes &lt; R</a:t>
            </a:r>
            <a:r>
              <a:rPr lang="en-US" sz="2400" baseline="30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/</a:t>
            </a:r>
            <a:r>
              <a:rPr lang="el-GR" sz="2400" dirty="0">
                <a:latin typeface="Arial" charset="0"/>
                <a:cs typeface="Arial" charset="0"/>
              </a:rPr>
              <a:t> γ</a:t>
            </a:r>
            <a:r>
              <a:rPr lang="en-US" sz="2400" baseline="30000" dirty="0">
                <a:latin typeface="Arial" charset="0"/>
                <a:cs typeface="Arial" charset="0"/>
              </a:rPr>
              <a:t>2 </a:t>
            </a:r>
            <a:r>
              <a:rPr lang="en-US" sz="2400" dirty="0">
                <a:latin typeface="Arial" charset="0"/>
              </a:rPr>
              <a:t>mistakes on the sequence (where R &gt;= ||</a:t>
            </a:r>
            <a:r>
              <a:rPr lang="en-US" sz="2400" b="1" dirty="0">
                <a:latin typeface="Arial" charset="0"/>
              </a:rPr>
              <a:t>x</a:t>
            </a:r>
            <a:r>
              <a:rPr lang="en-US" sz="2400" baseline="-25000" dirty="0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||)</a:t>
            </a:r>
          </a:p>
          <a:p>
            <a:pPr lvl="1"/>
            <a:r>
              <a:rPr lang="en-US" sz="2400" i="1" dirty="0">
                <a:latin typeface="Arial" charset="0"/>
              </a:rPr>
              <a:t>Independent</a:t>
            </a:r>
            <a:r>
              <a:rPr lang="en-US" sz="2400" dirty="0">
                <a:latin typeface="Arial" charset="0"/>
              </a:rPr>
              <a:t> of dimension of the data or classifier (!)</a:t>
            </a:r>
          </a:p>
          <a:p>
            <a:r>
              <a:rPr lang="en-US" sz="2800" dirty="0">
                <a:latin typeface="Arial" charset="0"/>
              </a:rPr>
              <a:t>We </a:t>
            </a:r>
            <a:r>
              <a:rPr lang="en-US" sz="2800" i="1" dirty="0" smtClean="0">
                <a:latin typeface="Arial" charset="0"/>
              </a:rPr>
              <a:t>don’t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know what happens if the </a:t>
            </a:r>
            <a:r>
              <a:rPr lang="en-US" sz="2800" dirty="0" smtClean="0">
                <a:latin typeface="Arial" charset="0"/>
              </a:rPr>
              <a:t>data’s </a:t>
            </a:r>
            <a:r>
              <a:rPr lang="en-US" sz="2800" dirty="0">
                <a:latin typeface="Arial" charset="0"/>
              </a:rPr>
              <a:t>not separable</a:t>
            </a:r>
          </a:p>
          <a:p>
            <a:pPr lvl="1"/>
            <a:r>
              <a:rPr lang="en-US" sz="2400" dirty="0">
                <a:latin typeface="Arial" charset="0"/>
              </a:rPr>
              <a:t>Unless I explain the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l-GR" sz="2400" dirty="0">
                <a:latin typeface="Arial" charset="0"/>
                <a:cs typeface="Arial" charset="0"/>
              </a:rPr>
              <a:t>Δ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</a:rPr>
              <a:t>trick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to you</a:t>
            </a:r>
          </a:p>
          <a:p>
            <a:r>
              <a:rPr lang="en-US" sz="2800" dirty="0">
                <a:latin typeface="Arial" charset="0"/>
              </a:rPr>
              <a:t>We </a:t>
            </a:r>
            <a:r>
              <a:rPr lang="en-US" sz="2800" i="1" dirty="0" smtClean="0">
                <a:latin typeface="Arial" charset="0"/>
              </a:rPr>
              <a:t>don’t </a:t>
            </a:r>
            <a:r>
              <a:rPr lang="en-US" sz="2800" dirty="0">
                <a:latin typeface="Arial" charset="0"/>
              </a:rPr>
              <a:t>know what classifier to use </a:t>
            </a:r>
            <a:r>
              <a:rPr lang="ja-JP" altLang="en-US" sz="2800" dirty="0">
                <a:latin typeface="Arial" charset="0"/>
              </a:rPr>
              <a:t>“</a:t>
            </a:r>
            <a:r>
              <a:rPr lang="en-US" sz="2800" dirty="0">
                <a:latin typeface="Arial" charset="0"/>
              </a:rPr>
              <a:t>after</a:t>
            </a:r>
            <a:r>
              <a:rPr lang="ja-JP" altLang="en-US" sz="2800" dirty="0">
                <a:latin typeface="Arial" charset="0"/>
              </a:rPr>
              <a:t>”</a:t>
            </a:r>
            <a:r>
              <a:rPr lang="en-US" sz="2800" dirty="0">
                <a:latin typeface="Arial" charset="0"/>
              </a:rPr>
              <a:t> training</a:t>
            </a:r>
          </a:p>
        </p:txBody>
      </p:sp>
    </p:spTree>
    <p:extLst>
      <p:ext uri="{BB962C8B-B14F-4D97-AF65-F5344CB8AC3E}">
        <p14:creationId xmlns:p14="http://schemas.microsoft.com/office/powerpoint/2010/main" val="3232063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On-line to batch learning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18489" r="26526" b="42174"/>
          <a:stretch>
            <a:fillRect/>
          </a:stretch>
        </p:blipFill>
        <p:spPr bwMode="auto">
          <a:xfrm>
            <a:off x="280988" y="2165350"/>
            <a:ext cx="803116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505450" y="2998788"/>
            <a:ext cx="3086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Pick a </a:t>
            </a:r>
            <a:r>
              <a:rPr lang="en-US" sz="2000" b="1"/>
              <a:t>v</a:t>
            </a:r>
            <a:r>
              <a:rPr lang="en-US" sz="2000" baseline="-25000"/>
              <a:t>k</a:t>
            </a:r>
            <a:r>
              <a:rPr lang="en-US" sz="2000"/>
              <a:t> at random according to m</a:t>
            </a:r>
            <a:r>
              <a:rPr lang="en-US" sz="2000" baseline="-25000"/>
              <a:t>k</a:t>
            </a:r>
            <a:r>
              <a:rPr lang="en-US" sz="2000"/>
              <a:t>/m, the fraction of examples it was used for.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Predict using the </a:t>
            </a:r>
            <a:r>
              <a:rPr lang="en-US" sz="2000" b="1"/>
              <a:t>v</a:t>
            </a:r>
            <a:r>
              <a:rPr lang="en-US" sz="2000" baseline="-25000"/>
              <a:t>k</a:t>
            </a:r>
            <a:r>
              <a:rPr lang="en-US" sz="2000"/>
              <a:t> you just picked.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(Actually, use some sort of deterministic approximation to this).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 t="41713" r="22458" b="42165"/>
          <a:stretch>
            <a:fillRect/>
          </a:stretch>
        </p:blipFill>
        <p:spPr bwMode="auto">
          <a:xfrm>
            <a:off x="0" y="0"/>
            <a:ext cx="888206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t="22929" r="42060" b="45777"/>
          <a:stretch/>
        </p:blipFill>
        <p:spPr bwMode="auto">
          <a:xfrm>
            <a:off x="215900" y="0"/>
            <a:ext cx="7118350" cy="581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38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fast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52937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Naïve Bayes: one pass</a:t>
            </a:r>
          </a:p>
          <a:p>
            <a:r>
              <a:rPr lang="en-US" dirty="0" err="1" smtClean="0"/>
              <a:t>Rocchio</a:t>
            </a:r>
            <a:r>
              <a:rPr lang="en-US" dirty="0" smtClean="0"/>
              <a:t>: two passes</a:t>
            </a:r>
          </a:p>
          <a:p>
            <a:pPr lvl="1"/>
            <a:r>
              <a:rPr lang="en-US" dirty="0" smtClean="0"/>
              <a:t>if vocabulary fits in memory</a:t>
            </a:r>
          </a:p>
          <a:p>
            <a:r>
              <a:rPr lang="en-US" dirty="0" smtClean="0"/>
              <a:t>Both method are algorithmically similar</a:t>
            </a:r>
          </a:p>
          <a:p>
            <a:pPr lvl="1"/>
            <a:r>
              <a:rPr lang="en-US" dirty="0" smtClean="0"/>
              <a:t>count and combine</a:t>
            </a:r>
          </a:p>
          <a:p>
            <a:r>
              <a:rPr lang="en-US" dirty="0" smtClean="0"/>
              <a:t>Thought thought </a:t>
            </a:r>
            <a:r>
              <a:rPr lang="en-US" dirty="0"/>
              <a:t>thought thought thought thought thought thought thought thought </a:t>
            </a:r>
            <a:r>
              <a:rPr lang="en-US" dirty="0" smtClean="0"/>
              <a:t>experiment: what if we duplicated some features in our dataset many times times times </a:t>
            </a:r>
            <a:r>
              <a:rPr lang="en-US" dirty="0"/>
              <a:t>times </a:t>
            </a:r>
            <a:r>
              <a:rPr lang="en-US" dirty="0" smtClean="0"/>
              <a:t>times </a:t>
            </a:r>
            <a:r>
              <a:rPr lang="en-US" dirty="0"/>
              <a:t>times </a:t>
            </a:r>
            <a:r>
              <a:rPr lang="en-US" dirty="0" smtClean="0"/>
              <a:t>times </a:t>
            </a:r>
            <a:r>
              <a:rPr lang="en-US" dirty="0"/>
              <a:t>times </a:t>
            </a:r>
            <a:r>
              <a:rPr lang="en-US" dirty="0" smtClean="0"/>
              <a:t>times times?</a:t>
            </a:r>
          </a:p>
          <a:p>
            <a:pPr lvl="1"/>
            <a:r>
              <a:rPr lang="en-US" dirty="0" smtClean="0"/>
              <a:t>e.g., Repeat all words that start with “t”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ten</a:t>
            </a:r>
            <a:r>
              <a:rPr lang="en-US" dirty="0"/>
              <a:t> ten  ten  ten  ten  ten  ten  ten  ten  ten </a:t>
            </a:r>
            <a:r>
              <a:rPr lang="en-US" dirty="0" smtClean="0"/>
              <a:t> 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times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Result: some features will be </a:t>
            </a:r>
            <a:r>
              <a:rPr lang="en-US" b="1" dirty="0" smtClean="0">
                <a:solidFill>
                  <a:schemeClr val="tx2"/>
                </a:solidFill>
              </a:rPr>
              <a:t>over-weighted </a:t>
            </a:r>
            <a:r>
              <a:rPr lang="en-US" dirty="0" smtClean="0">
                <a:solidFill>
                  <a:schemeClr val="tx2"/>
                </a:solidFill>
              </a:rPr>
              <a:t>in classifier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2766" y="1094844"/>
            <a:ext cx="372533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This isn’t silly – often there are features that are “noisy” duplicates, or important phrases of different length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701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 of perceptron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</a:t>
            </a:r>
            <a:r>
              <a:rPr lang="en-US" b="1" dirty="0" smtClean="0"/>
              <a:t>=0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1121834" cy="3704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0983" y="3418417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Complexity of </a:t>
            </a:r>
            <a:r>
              <a:rPr lang="en-US" sz="3600" i="1" dirty="0" smtClean="0"/>
              <a:t>averaged </a:t>
            </a:r>
            <a:r>
              <a:rPr lang="en-US" sz="3600" dirty="0" err="1" smtClean="0"/>
              <a:t>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vk</a:t>
            </a:r>
            <a:r>
              <a:rPr lang="en-US" b="1" dirty="0" smtClean="0"/>
              <a:t>=0</a:t>
            </a:r>
          </a:p>
          <a:p>
            <a:r>
              <a:rPr lang="en-US" b="1" dirty="0" err="1" smtClean="0"/>
              <a:t>va</a:t>
            </a:r>
            <a:r>
              <a:rPr lang="en-US" b="1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va</a:t>
            </a:r>
            <a:r>
              <a:rPr lang="en-US" b="1" dirty="0" smtClean="0"/>
              <a:t> = </a:t>
            </a:r>
            <a:r>
              <a:rPr lang="en-US" b="1" dirty="0" err="1" smtClean="0"/>
              <a:t>va</a:t>
            </a:r>
            <a:r>
              <a:rPr lang="en-US" b="1" dirty="0" smtClean="0"/>
              <a:t> +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2"/>
            <a:r>
              <a:rPr lang="en-US" dirty="0" err="1" smtClean="0"/>
              <a:t>mk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++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6833" y="1600200"/>
            <a:ext cx="4389967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r>
              <a:rPr lang="en-US" dirty="0" smtClean="0"/>
              <a:t>!=0, </a:t>
            </a:r>
            <a:r>
              <a:rPr lang="en-US" dirty="0" err="1" smtClean="0"/>
              <a:t>va</a:t>
            </a:r>
            <a:r>
              <a:rPr lang="en-US" baseline="-25000" dirty="0" err="1" smtClean="0"/>
              <a:t>i</a:t>
            </a:r>
            <a:r>
              <a:rPr lang="en-US" dirty="0" smtClean="0"/>
              <a:t> +=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22351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O(n)</a:t>
            </a:r>
            <a:r>
              <a:rPr lang="en-US" dirty="0" smtClean="0"/>
              <a:t>    O(</a:t>
            </a:r>
            <a:r>
              <a:rPr lang="en-US" dirty="0" err="1" smtClean="0"/>
              <a:t>n|V</a:t>
            </a:r>
            <a:r>
              <a:rPr lang="en-US" dirty="0" smtClean="0"/>
              <a:t>|)</a:t>
            </a:r>
            <a:endParaRPr lang="en-US" strike="sngStrike" dirty="0"/>
          </a:p>
        </p:txBody>
      </p:sp>
      <p:sp>
        <p:nvSpPr>
          <p:cNvPr id="7" name="TextBox 6"/>
          <p:cNvSpPr txBox="1"/>
          <p:nvPr/>
        </p:nvSpPr>
        <p:spPr>
          <a:xfrm>
            <a:off x="2962275" y="4711079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9892" y="3408918"/>
            <a:ext cx="10625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O(|V|)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0153956">
            <a:off x="3603100" y="3903282"/>
            <a:ext cx="668866" cy="26458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2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somehow?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somehow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188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Synchronize with messages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  <p:grpSp>
        <p:nvGrpSpPr>
          <p:cNvPr id="6" name="Group 31"/>
          <p:cNvGrpSpPr/>
          <p:nvPr/>
        </p:nvGrpSpPr>
        <p:grpSpPr>
          <a:xfrm>
            <a:off x="1097497" y="2254265"/>
            <a:ext cx="6242043" cy="1706018"/>
            <a:chOff x="1097498" y="1807649"/>
            <a:chExt cx="6242043" cy="1706018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an 33"/>
          <p:cNvSpPr/>
          <p:nvPr/>
        </p:nvSpPr>
        <p:spPr>
          <a:xfrm>
            <a:off x="528110" y="1703869"/>
            <a:ext cx="1119715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endParaRPr lang="en-US" dirty="0"/>
          </a:p>
        </p:txBody>
      </p:sp>
      <p:sp>
        <p:nvSpPr>
          <p:cNvPr id="30" name="Multiply 29"/>
          <p:cNvSpPr/>
          <p:nvPr/>
        </p:nvSpPr>
        <p:spPr>
          <a:xfrm>
            <a:off x="586318" y="1524000"/>
            <a:ext cx="896411" cy="1073102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 C( </a:t>
            </a:r>
            <a:r>
              <a:rPr lang="en-US" sz="2400" i="1" dirty="0" smtClean="0"/>
              <a:t>X=word ^ Y=label)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Can you parallelize Naïve Bayes?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Trivial solution 1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Split the data up into multiple subsets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Count and total each subset independently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Add up the counts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should be the same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This is unusual for streaming learning algorithms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Why?  </a:t>
            </a:r>
            <a:r>
              <a:rPr lang="en-US" sz="2400" b="1" dirty="0" smtClean="0"/>
              <a:t>no interaction between feature weight updates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For perceptron that’s not the case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939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hidden agenda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57300"/>
            <a:ext cx="8648700" cy="52302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Part of machine learning is good grasp of theory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Part of ML is a good grasp of what hacks tend to work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These are not always the same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Especially in big-data situations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Catalog of useful tricks so far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Brute-force estimation of a joint distribution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Naive Bayes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Stream-and-sort, request-and-answer patterns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BLRT and KL-divergence (and when to use them)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TF-IDF weighting – especially IDF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it’s often useful even when we don’t understand why</a:t>
            </a:r>
          </a:p>
          <a:p>
            <a:pPr lvl="1">
              <a:lnSpc>
                <a:spcPct val="90000"/>
              </a:lnSpc>
            </a:pPr>
            <a:r>
              <a:rPr lang="en-US" sz="2595" dirty="0" err="1" smtClean="0"/>
              <a:t>Perceptron</a:t>
            </a:r>
            <a:r>
              <a:rPr lang="en-US" sz="2595" dirty="0" smtClean="0"/>
              <a:t>/mistake bound model</a:t>
            </a:r>
          </a:p>
          <a:p>
            <a:pPr lvl="2">
              <a:lnSpc>
                <a:spcPct val="90000"/>
              </a:lnSpc>
            </a:pPr>
            <a:r>
              <a:rPr lang="en-US" sz="2195" dirty="0" smtClean="0"/>
              <a:t>often leads to fast, competitive, easy-to-implement methods</a:t>
            </a:r>
          </a:p>
          <a:p>
            <a:pPr lvl="2">
              <a:lnSpc>
                <a:spcPct val="90000"/>
              </a:lnSpc>
            </a:pPr>
            <a:r>
              <a:rPr lang="en-US" sz="2195" dirty="0" smtClean="0"/>
              <a:t>parallel versions are non-trivial to implement/understand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987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fast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52937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Naïve Bayes: one pass</a:t>
            </a:r>
          </a:p>
          <a:p>
            <a:r>
              <a:rPr lang="en-US" dirty="0" err="1" smtClean="0"/>
              <a:t>Rocchio</a:t>
            </a:r>
            <a:r>
              <a:rPr lang="en-US" dirty="0" smtClean="0"/>
              <a:t>: two passes</a:t>
            </a:r>
          </a:p>
          <a:p>
            <a:pPr lvl="1"/>
            <a:r>
              <a:rPr lang="en-US" dirty="0" smtClean="0"/>
              <a:t>if vocabulary fits in memory</a:t>
            </a:r>
          </a:p>
          <a:p>
            <a:r>
              <a:rPr lang="en-US" dirty="0" smtClean="0"/>
              <a:t>Both method are algorithmically similar</a:t>
            </a:r>
          </a:p>
          <a:p>
            <a:pPr lvl="1"/>
            <a:r>
              <a:rPr lang="en-US" dirty="0" smtClean="0"/>
              <a:t>count and combine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Result: some features will be </a:t>
            </a:r>
            <a:r>
              <a:rPr lang="en-US" b="1" dirty="0" smtClean="0">
                <a:solidFill>
                  <a:schemeClr val="tx2"/>
                </a:solidFill>
              </a:rPr>
              <a:t>over-weighted </a:t>
            </a:r>
            <a:r>
              <a:rPr lang="en-US" dirty="0" smtClean="0">
                <a:solidFill>
                  <a:schemeClr val="tx2"/>
                </a:solidFill>
              </a:rPr>
              <a:t>in classifier</a:t>
            </a:r>
          </a:p>
          <a:p>
            <a:pPr lvl="1"/>
            <a:r>
              <a:rPr lang="en-US" dirty="0" smtClean="0"/>
              <a:t>unless you can somehow notice are correct for interactions/dependencies between features</a:t>
            </a:r>
          </a:p>
          <a:p>
            <a:r>
              <a:rPr lang="en-US" dirty="0" smtClean="0"/>
              <a:t>Claim: naïve Bayes is fast </a:t>
            </a:r>
            <a:r>
              <a:rPr lang="en-US" b="1" i="1" dirty="0" smtClean="0"/>
              <a:t>because</a:t>
            </a:r>
            <a:r>
              <a:rPr lang="en-US" i="1" dirty="0" smtClean="0"/>
              <a:t> </a:t>
            </a:r>
            <a:r>
              <a:rPr lang="en-US" dirty="0" smtClean="0"/>
              <a:t>it’s naive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2766" y="1094844"/>
            <a:ext cx="372533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This isn’t silly – often there are features that are “noisy” duplicates, or important phrases of different length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899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Bayes is a linear algorithm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632376"/>
              </p:ext>
            </p:extLst>
          </p:nvPr>
        </p:nvGraphicFramePr>
        <p:xfrm>
          <a:off x="420688" y="2401888"/>
          <a:ext cx="855027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1" name="Equation" r:id="rId3" imgW="4533900" imgH="1765300" progId="Equation.3">
                  <p:embed/>
                </p:oleObj>
              </mc:Choice>
              <mc:Fallback>
                <p:oleObj name="Equation" r:id="rId3" imgW="4533900" imgH="17653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401888"/>
                        <a:ext cx="8550275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629833"/>
            <a:ext cx="184996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Naïve Bayes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564998"/>
              </p:ext>
            </p:extLst>
          </p:nvPr>
        </p:nvGraphicFramePr>
        <p:xfrm>
          <a:off x="4358289" y="3884083"/>
          <a:ext cx="4697341" cy="75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2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89" y="3884083"/>
                        <a:ext cx="4697341" cy="75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55849"/>
              </p:ext>
            </p:extLst>
          </p:nvPr>
        </p:nvGraphicFramePr>
        <p:xfrm>
          <a:off x="5534025" y="5321300"/>
          <a:ext cx="30988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3" name="Equation" r:id="rId7" imgW="1485900" imgH="203200" progId="Equation.3">
                  <p:embed/>
                </p:oleObj>
              </mc:Choice>
              <mc:Fallback>
                <p:oleObj name="Equation" r:id="rId7" imgW="1485900" imgH="203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5321300"/>
                        <a:ext cx="30988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9523361">
            <a:off x="1891102" y="5865812"/>
            <a:ext cx="836083" cy="230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392997" flipV="1">
            <a:off x="3722574" y="5912836"/>
            <a:ext cx="836083" cy="243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293" y="4723150"/>
            <a:ext cx="176741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sparse vector of TF values for each word in the document…plus a “bias” term for 	</a:t>
            </a:r>
            <a:r>
              <a:rPr lang="en-US" i="1" dirty="0" smtClean="0"/>
              <a:t>f(y)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66733" y="5837496"/>
            <a:ext cx="39200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dense vector of g(</a:t>
            </a:r>
            <a:r>
              <a:rPr lang="en-US" dirty="0" err="1" smtClean="0"/>
              <a:t>x,y</a:t>
            </a:r>
            <a:r>
              <a:rPr lang="en-US" dirty="0" smtClean="0"/>
              <a:t>) scores for each word in the vocabulary .. plus </a:t>
            </a:r>
            <a:r>
              <a:rPr lang="en-US" i="1" dirty="0" smtClean="0"/>
              <a:t>f(y) </a:t>
            </a:r>
            <a:r>
              <a:rPr lang="en-US" dirty="0" smtClean="0"/>
              <a:t>to match bias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3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way to look for interactions: on-line, incremental learning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6573"/>
              </p:ext>
            </p:extLst>
          </p:nvPr>
        </p:nvGraphicFramePr>
        <p:xfrm>
          <a:off x="420688" y="2401888"/>
          <a:ext cx="855027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32" name="Equation" r:id="rId3" imgW="4533900" imgH="1765300" progId="Equation.3">
                  <p:embed/>
                </p:oleObj>
              </mc:Choice>
              <mc:Fallback>
                <p:oleObj name="Equation" r:id="rId3" imgW="4533900" imgH="17653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401888"/>
                        <a:ext cx="8550275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629833"/>
            <a:ext cx="184996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Naïve Bayes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219295"/>
              </p:ext>
            </p:extLst>
          </p:nvPr>
        </p:nvGraphicFramePr>
        <p:xfrm>
          <a:off x="4358289" y="3884083"/>
          <a:ext cx="4697341" cy="75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33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89" y="3884083"/>
                        <a:ext cx="4697341" cy="75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2392997" flipV="1">
            <a:off x="3722574" y="5912836"/>
            <a:ext cx="836083" cy="243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66733" y="5837496"/>
            <a:ext cx="39200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dense vector of g(</a:t>
            </a:r>
            <a:r>
              <a:rPr lang="en-US" dirty="0" err="1" smtClean="0"/>
              <a:t>x,y</a:t>
            </a:r>
            <a:r>
              <a:rPr lang="en-US" dirty="0" smtClean="0"/>
              <a:t>) scores for each word in the vocabulary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52750" y="1386225"/>
            <a:ext cx="5852583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Scan </a:t>
            </a:r>
            <a:r>
              <a:rPr lang="en-US" sz="2000" dirty="0" err="1" smtClean="0"/>
              <a:t>thu</a:t>
            </a:r>
            <a:r>
              <a:rPr lang="en-US" sz="2000" dirty="0" smtClean="0"/>
              <a:t> data: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</a:t>
            </a:r>
            <a:r>
              <a:rPr lang="en-US" sz="2000" i="1" dirty="0" smtClean="0"/>
              <a:t>y </a:t>
            </a:r>
            <a:r>
              <a:rPr lang="en-US" sz="2000" dirty="0" smtClean="0"/>
              <a:t>we increase </a:t>
            </a:r>
            <a:r>
              <a:rPr lang="en-US" sz="2000" i="1" dirty="0" smtClean="0"/>
              <a:t>g(</a:t>
            </a:r>
            <a:r>
              <a:rPr lang="en-US" sz="2000" i="1" dirty="0" err="1" smtClean="0"/>
              <a:t>x,y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~</a:t>
            </a:r>
            <a:r>
              <a:rPr lang="en-US" sz="2000" i="1" dirty="0" smtClean="0"/>
              <a:t>y </a:t>
            </a:r>
            <a:r>
              <a:rPr lang="en-US" sz="2000" dirty="0" smtClean="0"/>
              <a:t>we increase </a:t>
            </a:r>
            <a:r>
              <a:rPr lang="en-US" sz="2000" i="1" dirty="0"/>
              <a:t>g(</a:t>
            </a:r>
            <a:r>
              <a:rPr lang="en-US" sz="2000" i="1" dirty="0" err="1"/>
              <a:t>x</a:t>
            </a:r>
            <a:r>
              <a:rPr lang="en-US" sz="2000" i="1" dirty="0" err="1" smtClean="0"/>
              <a:t>,~y</a:t>
            </a:r>
            <a:r>
              <a:rPr lang="en-US" sz="2000" i="1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698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way to look for interactions</a:t>
            </a:r>
            <a:endParaRPr lang="en-US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702949" y="2333625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997849" y="26082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936062" y="2241550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5245874" y="2095500"/>
            <a:ext cx="2263775" cy="512762"/>
            <a:chOff x="3762" y="893"/>
            <a:chExt cx="1426" cy="323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985149" y="27860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619522" y="2934771"/>
            <a:ext cx="1718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 </a:t>
            </a:r>
            <a:r>
              <a:rPr lang="en-US" i="1" dirty="0" smtClean="0"/>
              <a:t> +1,-1: label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endParaRPr lang="en-US" i="1" baseline="-25000" dirty="0"/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5245878" y="2606675"/>
            <a:ext cx="3630615" cy="515937"/>
            <a:chOff x="3545" y="893"/>
            <a:chExt cx="2287" cy="325"/>
          </a:xfrm>
        </p:grpSpPr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3545" y="985"/>
              <a:ext cx="22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 u="sng" dirty="0"/>
                <a:t>If </a:t>
              </a:r>
              <a:r>
                <a:rPr lang="en-US" i="1" u="sng" dirty="0"/>
                <a:t>mistake</a:t>
              </a:r>
              <a:r>
                <a:rPr lang="en-US" i="1" dirty="0"/>
                <a:t>: </a:t>
              </a:r>
              <a:r>
                <a:rPr lang="en-US" b="1" dirty="0"/>
                <a:t>v</a:t>
              </a:r>
              <a:r>
                <a:rPr lang="en-US" i="1" baseline="-25000" dirty="0"/>
                <a:t>k+1</a:t>
              </a:r>
              <a:r>
                <a:rPr lang="en-US" dirty="0"/>
                <a:t> = </a:t>
              </a:r>
              <a:r>
                <a:rPr lang="en-US" b="1" dirty="0" err="1"/>
                <a:t>v</a:t>
              </a:r>
              <a:r>
                <a:rPr lang="en-US" i="1" baseline="-25000" dirty="0" err="1"/>
                <a:t>k</a:t>
              </a:r>
              <a:r>
                <a:rPr lang="en-US" i="1" dirty="0"/>
                <a:t>  + </a:t>
              </a:r>
              <a:r>
                <a:rPr lang="en-US" i="1" dirty="0" smtClean="0"/>
                <a:t> correction</a:t>
              </a:r>
              <a:endParaRPr lang="en-US" i="1" dirty="0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1" name="Can 30"/>
          <p:cNvSpPr/>
          <p:nvPr/>
        </p:nvSpPr>
        <p:spPr>
          <a:xfrm>
            <a:off x="212725" y="2097087"/>
            <a:ext cx="1540649" cy="16859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 Data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344082" y="4466167"/>
            <a:ext cx="7056819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detect interactions: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increase/decrease </a:t>
            </a:r>
            <a:r>
              <a:rPr lang="en-US" sz="2000" b="1" dirty="0" err="1" smtClean="0"/>
              <a:t>v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only if we need to (for that example)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otherwise, leave it unchanged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can be sensitive to duplication by stopping updates when we get better performance</a:t>
            </a:r>
          </a:p>
        </p:txBody>
      </p:sp>
    </p:spTree>
    <p:extLst>
      <p:ext uri="{BB962C8B-B14F-4D97-AF65-F5344CB8AC3E}">
        <p14:creationId xmlns:p14="http://schemas.microsoft.com/office/powerpoint/2010/main" val="98509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way to look for interactions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979663"/>
              </p:ext>
            </p:extLst>
          </p:nvPr>
        </p:nvGraphicFramePr>
        <p:xfrm>
          <a:off x="731838" y="2401888"/>
          <a:ext cx="7926387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4" name="Equation" r:id="rId3" imgW="4191000" imgH="1765300" progId="Equation.3">
                  <p:embed/>
                </p:oleObj>
              </mc:Choice>
              <mc:Fallback>
                <p:oleObj name="Equation" r:id="rId3" imgW="4191000" imgH="176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401888"/>
                        <a:ext cx="7926387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1629833"/>
            <a:ext cx="17653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Naïve Bayes – two class version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09289"/>
              </p:ext>
            </p:extLst>
          </p:nvPr>
        </p:nvGraphicFramePr>
        <p:xfrm>
          <a:off x="4358289" y="3884083"/>
          <a:ext cx="4697341" cy="75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5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89" y="3884083"/>
                        <a:ext cx="4697341" cy="75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2392997" flipV="1">
            <a:off x="3722574" y="5912836"/>
            <a:ext cx="836083" cy="243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66733" y="5837496"/>
            <a:ext cx="39200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dense vector of g(</a:t>
            </a:r>
            <a:r>
              <a:rPr lang="en-US" dirty="0" err="1" smtClean="0"/>
              <a:t>x,y</a:t>
            </a:r>
            <a:r>
              <a:rPr lang="en-US" dirty="0" smtClean="0"/>
              <a:t>) scores for each word in the vocabulary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7083" y="1513417"/>
            <a:ext cx="648388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Scan thru data: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</a:t>
            </a:r>
            <a:r>
              <a:rPr lang="en-US" sz="2000" i="1" dirty="0" smtClean="0"/>
              <a:t>y </a:t>
            </a:r>
            <a:r>
              <a:rPr lang="en-US" sz="2000" dirty="0" smtClean="0"/>
              <a:t>we increase </a:t>
            </a:r>
            <a:r>
              <a:rPr lang="en-US" sz="2000" i="1" dirty="0" smtClean="0"/>
              <a:t>g(</a:t>
            </a:r>
            <a:r>
              <a:rPr lang="en-US" sz="2000" i="1" dirty="0" err="1" smtClean="0"/>
              <a:t>x,y</a:t>
            </a:r>
            <a:r>
              <a:rPr lang="en-US" sz="2000" i="1" dirty="0" smtClean="0"/>
              <a:t>)-g(</a:t>
            </a:r>
            <a:r>
              <a:rPr lang="en-US" sz="2000" i="1" dirty="0" err="1" smtClean="0"/>
              <a:t>x,~y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~</a:t>
            </a:r>
            <a:r>
              <a:rPr lang="en-US" sz="2000" i="1" dirty="0" smtClean="0"/>
              <a:t>y </a:t>
            </a:r>
            <a:r>
              <a:rPr lang="en-US" sz="2000" dirty="0" smtClean="0"/>
              <a:t>we decrease </a:t>
            </a:r>
            <a:r>
              <a:rPr lang="en-US" sz="2000" i="1" dirty="0"/>
              <a:t>g(</a:t>
            </a:r>
            <a:r>
              <a:rPr lang="en-US" sz="2000" i="1" dirty="0" err="1"/>
              <a:t>x</a:t>
            </a:r>
            <a:r>
              <a:rPr lang="en-US" sz="2000" i="1" dirty="0" err="1" smtClean="0"/>
              <a:t>,y</a:t>
            </a:r>
            <a:r>
              <a:rPr lang="en-US" sz="2000" i="1" dirty="0" smtClean="0"/>
              <a:t>)-g(</a:t>
            </a:r>
            <a:r>
              <a:rPr lang="en-US" sz="2000" i="1" dirty="0" err="1" smtClean="0"/>
              <a:t>x,~y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000" i="1" dirty="0"/>
          </a:p>
          <a:p>
            <a:r>
              <a:rPr lang="en-US" sz="2000" dirty="0" smtClean="0"/>
              <a:t>We do this regardless of whether it seems to help or not on the data….if there are duplications, the weights will become arbitrarily large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20333" y="4836583"/>
            <a:ext cx="648388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detect interactions: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increase/decrease g(</a:t>
            </a:r>
            <a:r>
              <a:rPr lang="en-US" sz="2000" dirty="0" err="1" smtClean="0"/>
              <a:t>x,y</a:t>
            </a:r>
            <a:r>
              <a:rPr lang="en-US" sz="2000" dirty="0" smtClean="0"/>
              <a:t>)-g(</a:t>
            </a:r>
            <a:r>
              <a:rPr lang="en-US" sz="2000" dirty="0" err="1" smtClean="0"/>
              <a:t>x,~y</a:t>
            </a:r>
            <a:r>
              <a:rPr lang="en-US" sz="2000" dirty="0" smtClean="0"/>
              <a:t>) only if we need to (for that example)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otherwise, leave it unchanged</a:t>
            </a:r>
          </a:p>
        </p:txBody>
      </p:sp>
    </p:spTree>
    <p:extLst>
      <p:ext uri="{BB962C8B-B14F-4D97-AF65-F5344CB8AC3E}">
        <p14:creationId xmlns:p14="http://schemas.microsoft.com/office/powerpoint/2010/main" val="98509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the prediction game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73199"/>
            <a:ext cx="8229600" cy="51202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Player A: </a:t>
            </a:r>
          </a:p>
          <a:p>
            <a:pPr lvl="1"/>
            <a:r>
              <a:rPr lang="en-US" dirty="0" smtClean="0"/>
              <a:t>picks a “target concept” c </a:t>
            </a:r>
          </a:p>
          <a:p>
            <a:pPr lvl="2"/>
            <a:r>
              <a:rPr lang="en-US" dirty="0" smtClean="0"/>
              <a:t>for now - from a finite set of possibilities C (e.g., all decision trees of size </a:t>
            </a:r>
            <a:r>
              <a:rPr lang="en-US" i="1" dirty="0" smtClean="0"/>
              <a:t>m)</a:t>
            </a:r>
            <a:endParaRPr lang="en-US" dirty="0" smtClean="0"/>
          </a:p>
          <a:p>
            <a:pPr lvl="1"/>
            <a:r>
              <a:rPr lang="en-US" dirty="0" smtClean="0"/>
              <a:t> for t=1,….,</a:t>
            </a:r>
          </a:p>
          <a:p>
            <a:pPr lvl="2"/>
            <a:r>
              <a:rPr lang="en-US" dirty="0" smtClean="0"/>
              <a:t>Player A picks </a:t>
            </a:r>
            <a:r>
              <a:rPr lang="en-US" b="1" dirty="0" smtClean="0"/>
              <a:t>x</a:t>
            </a:r>
            <a:r>
              <a:rPr lang="en-US" dirty="0" smtClean="0"/>
              <a:t>=(x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 and sends it to B</a:t>
            </a:r>
          </a:p>
          <a:p>
            <a:pPr lvl="3"/>
            <a:r>
              <a:rPr lang="en-US" dirty="0" smtClean="0"/>
              <a:t>For now, from a finite set of possibilities (e.g., all binary vectors of length </a:t>
            </a:r>
            <a:r>
              <a:rPr lang="en-US" i="1" dirty="0" smtClean="0"/>
              <a:t>n)</a:t>
            </a:r>
            <a:endParaRPr lang="en-US" dirty="0" smtClean="0"/>
          </a:p>
          <a:p>
            <a:pPr lvl="2"/>
            <a:r>
              <a:rPr lang="en-US" dirty="0" smtClean="0"/>
              <a:t>B predicts a label, </a:t>
            </a:r>
            <a:r>
              <a:rPr lang="en-US" sz="3300" dirty="0" smtClean="0"/>
              <a:t>ŷ</a:t>
            </a:r>
            <a:r>
              <a:rPr lang="en-US" dirty="0" smtClean="0"/>
              <a:t>, and sends it to A</a:t>
            </a:r>
          </a:p>
          <a:p>
            <a:pPr lvl="2"/>
            <a:r>
              <a:rPr lang="en-US" dirty="0" smtClean="0"/>
              <a:t>A sends B the true label </a:t>
            </a:r>
            <a:r>
              <a:rPr lang="en-US" i="1" dirty="0" err="1" smtClean="0"/>
              <a:t>y</a:t>
            </a:r>
            <a:r>
              <a:rPr lang="en-US" dirty="0" smtClean="0"/>
              <a:t>=</a:t>
            </a:r>
            <a:r>
              <a:rPr lang="en-US" dirty="0" err="1" smtClean="0"/>
              <a:t>c(</a:t>
            </a:r>
            <a:r>
              <a:rPr lang="en-US" b="1" dirty="0" err="1" smtClean="0"/>
              <a:t>x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we record if B made a </a:t>
            </a:r>
            <a:r>
              <a:rPr lang="en-US" i="1" dirty="0" smtClean="0"/>
              <a:t>mistake </a:t>
            </a:r>
            <a:r>
              <a:rPr lang="en-US" dirty="0" smtClean="0"/>
              <a:t>or not</a:t>
            </a:r>
          </a:p>
          <a:p>
            <a:pPr lvl="1"/>
            <a:r>
              <a:rPr lang="en-US" dirty="0" smtClean="0"/>
              <a:t>We care about the </a:t>
            </a:r>
            <a:r>
              <a:rPr lang="en-US" i="1" dirty="0" smtClean="0"/>
              <a:t>worst case</a:t>
            </a:r>
            <a:r>
              <a:rPr lang="en-US" dirty="0" smtClean="0"/>
              <a:t> number of mistakes B will make over </a:t>
            </a:r>
            <a:r>
              <a:rPr lang="en-US" i="1" dirty="0" smtClean="0"/>
              <a:t>all possible</a:t>
            </a:r>
            <a:r>
              <a:rPr lang="en-US" dirty="0" smtClean="0"/>
              <a:t> concept &amp; training sequences of any length</a:t>
            </a:r>
          </a:p>
          <a:p>
            <a:pPr lvl="2"/>
            <a:r>
              <a:rPr lang="en-US" dirty="0" smtClean="0"/>
              <a:t>The “Mistake bound” for B, M</a:t>
            </a:r>
            <a:r>
              <a:rPr lang="en-US" baseline="-25000" dirty="0" smtClean="0"/>
              <a:t>B</a:t>
            </a:r>
            <a:r>
              <a:rPr lang="en-US" dirty="0" smtClean="0"/>
              <a:t>(C),  is this bound</a:t>
            </a:r>
          </a:p>
        </p:txBody>
      </p:sp>
    </p:spTree>
    <p:extLst>
      <p:ext uri="{BB962C8B-B14F-4D97-AF65-F5344CB8AC3E}">
        <p14:creationId xmlns:p14="http://schemas.microsoft.com/office/powerpoint/2010/main" val="55687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6090</TotalTime>
  <Words>3194</Words>
  <Application>Microsoft Macintosh PowerPoint</Application>
  <PresentationFormat>On-screen Show (4:3)</PresentationFormat>
  <Paragraphs>433</Paragraphs>
  <Slides>36</Slides>
  <Notes>18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Beyond Naïve Bayes:  Some Other Efficient Learning Methods</vt:lpstr>
      <vt:lpstr>Two fast algorithms</vt:lpstr>
      <vt:lpstr>Two fast algorithms</vt:lpstr>
      <vt:lpstr>Two fast algorithms</vt:lpstr>
      <vt:lpstr>Naïve Bayes is a linear algorithm</vt:lpstr>
      <vt:lpstr>One way to look for interactions: on-line, incremental learning</vt:lpstr>
      <vt:lpstr>One simple way to look for interactions</vt:lpstr>
      <vt:lpstr>One simple way to look for interactions</vt:lpstr>
      <vt:lpstr>Theory: the prediction game</vt:lpstr>
      <vt:lpstr>Some possible algorithms for B</vt:lpstr>
      <vt:lpstr>Some possible algorithms for B</vt:lpstr>
      <vt:lpstr>Some possible algorithms for B</vt:lpstr>
      <vt:lpstr>Some possible algorithms for B</vt:lpstr>
      <vt:lpstr>More results</vt:lpstr>
      <vt:lpstr>More results</vt:lpstr>
      <vt:lpstr>More results</vt:lpstr>
      <vt:lpstr>More results</vt:lpstr>
      <vt:lpstr>More results</vt:lpstr>
      <vt:lpstr>The prediction game</vt:lpstr>
      <vt:lpstr>The voted perceptron</vt:lpstr>
      <vt:lpstr>PowerPoint Presentation</vt:lpstr>
      <vt:lpstr>PowerPoint Presentation</vt:lpstr>
      <vt:lpstr>PowerPoint Presentation</vt:lpstr>
      <vt:lpstr>PowerPoint Presentation</vt:lpstr>
      <vt:lpstr>Summary</vt:lpstr>
      <vt:lpstr>The Δ Trick</vt:lpstr>
      <vt:lpstr>Summary</vt:lpstr>
      <vt:lpstr>On-line to batch learning</vt:lpstr>
      <vt:lpstr>PowerPoint Presentation</vt:lpstr>
      <vt:lpstr>Complexity of perceptron learning</vt:lpstr>
      <vt:lpstr>Complexity of averaged perceptron</vt:lpstr>
      <vt:lpstr>Parallelizing perceptrons</vt:lpstr>
      <vt:lpstr>Parallelizing perceptrons</vt:lpstr>
      <vt:lpstr>Parallelizing perceptrons</vt:lpstr>
      <vt:lpstr>Review/outline</vt:lpstr>
      <vt:lpstr>A hidden agenda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628</cp:revision>
  <dcterms:created xsi:type="dcterms:W3CDTF">2012-02-02T15:44:05Z</dcterms:created>
  <dcterms:modified xsi:type="dcterms:W3CDTF">2014-02-03T15:16:29Z</dcterms:modified>
</cp:coreProperties>
</file>