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321" r:id="rId2"/>
    <p:sldId id="429" r:id="rId3"/>
    <p:sldId id="490" r:id="rId4"/>
    <p:sldId id="322" r:id="rId5"/>
    <p:sldId id="403" r:id="rId6"/>
    <p:sldId id="401" r:id="rId7"/>
    <p:sldId id="402" r:id="rId8"/>
    <p:sldId id="472" r:id="rId9"/>
    <p:sldId id="471" r:id="rId10"/>
    <p:sldId id="342" r:id="rId11"/>
    <p:sldId id="407" r:id="rId12"/>
    <p:sldId id="491" r:id="rId13"/>
    <p:sldId id="473" r:id="rId14"/>
    <p:sldId id="474" r:id="rId15"/>
    <p:sldId id="457" r:id="rId16"/>
    <p:sldId id="406" r:id="rId17"/>
    <p:sldId id="492" r:id="rId18"/>
    <p:sldId id="409" r:id="rId19"/>
    <p:sldId id="476" r:id="rId20"/>
    <p:sldId id="477" r:id="rId21"/>
    <p:sldId id="478" r:id="rId22"/>
    <p:sldId id="479" r:id="rId23"/>
    <p:sldId id="483" r:id="rId24"/>
    <p:sldId id="484" r:id="rId25"/>
    <p:sldId id="493" r:id="rId26"/>
    <p:sldId id="485" r:id="rId27"/>
    <p:sldId id="486" r:id="rId28"/>
    <p:sldId id="487" r:id="rId29"/>
    <p:sldId id="488" r:id="rId30"/>
    <p:sldId id="494" r:id="rId31"/>
    <p:sldId id="489" r:id="rId32"/>
    <p:sldId id="475" r:id="rId33"/>
    <p:sldId id="410" r:id="rId34"/>
    <p:sldId id="411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95" r:id="rId52"/>
    <p:sldId id="430" r:id="rId53"/>
    <p:sldId id="432" r:id="rId54"/>
    <p:sldId id="431" r:id="rId55"/>
    <p:sldId id="433" r:id="rId56"/>
    <p:sldId id="434" r:id="rId57"/>
    <p:sldId id="435" r:id="rId58"/>
    <p:sldId id="436" r:id="rId59"/>
    <p:sldId id="438" r:id="rId60"/>
    <p:sldId id="437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9" r:id="rId70"/>
    <p:sldId id="447" r:id="rId71"/>
    <p:sldId id="450" r:id="rId72"/>
    <p:sldId id="496" r:id="rId73"/>
    <p:sldId id="451" r:id="rId74"/>
    <p:sldId id="452" r:id="rId75"/>
    <p:sldId id="453" r:id="rId76"/>
    <p:sldId id="454" r:id="rId77"/>
    <p:sldId id="455" r:id="rId78"/>
    <p:sldId id="456" r:id="rId79"/>
    <p:sldId id="497" r:id="rId80"/>
    <p:sldId id="458" r:id="rId81"/>
    <p:sldId id="459" r:id="rId82"/>
    <p:sldId id="461" r:id="rId83"/>
    <p:sldId id="460" r:id="rId84"/>
    <p:sldId id="462" r:id="rId85"/>
    <p:sldId id="464" r:id="rId86"/>
    <p:sldId id="466" r:id="rId87"/>
    <p:sldId id="467" r:id="rId88"/>
    <p:sldId id="468" r:id="rId89"/>
    <p:sldId id="469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199" autoAdjust="0"/>
    <p:restoredTop sz="88433" autoAdjust="0"/>
  </p:normalViewPr>
  <p:slideViewPr>
    <p:cSldViewPr snapToGrid="0" snapToObjects="1">
      <p:cViewPr>
        <p:scale>
          <a:sx n="135" d="100"/>
          <a:sy n="135" d="100"/>
        </p:scale>
        <p:origin x="-76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baseline="0" dirty="0" smtClean="0"/>
              <a:t> KL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feature=player_detailpage&amp;v=XaqR3G_NVo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feature=player_detailpage&amp;v=_r0gV2hQYf0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Phrase Finding; </a:t>
            </a:r>
            <a:br>
              <a:rPr lang="en-US" dirty="0" smtClean="0"/>
            </a:br>
            <a:r>
              <a:rPr lang="en-US" dirty="0" smtClean="0"/>
              <a:t>Stream-and-Sort to</a:t>
            </a:r>
            <a:br>
              <a:rPr lang="en-US" dirty="0" smtClean="0"/>
            </a:br>
            <a:r>
              <a:rPr lang="en-US" dirty="0" smtClean="0"/>
              <a:t>“Request-and-Answer”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402080"/>
            <a:ext cx="6886274" cy="52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58064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Question: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did you see the </a:t>
            </a:r>
            <a:r>
              <a:rPr lang="en-US" sz="2400" i="1" dirty="0" smtClean="0">
                <a:sym typeface="Wingdings" pitchFamily="2" charset="2"/>
              </a:rPr>
              <a:t>tragic flaw </a:t>
            </a:r>
            <a:r>
              <a:rPr lang="en-US" sz="2400" dirty="0" smtClean="0">
                <a:sym typeface="Wingdings" pitchFamily="2" charset="2"/>
              </a:rPr>
              <a:t>in our implementation?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Large-Vocabulary Naïve Bayes: A Workaround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8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Flaw: Large-vocabulary Naïve Bayes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</a:t>
            </a:r>
            <a:r>
              <a:rPr lang="en-US" smtClean="0"/>
              <a:t>:  </a:t>
            </a:r>
            <a:r>
              <a:rPr lang="en-US" smtClean="0"/>
              <a:t>min( </a:t>
            </a:r>
            <a:r>
              <a:rPr lang="en-US" i="1" smtClean="0"/>
              <a:t>O</a:t>
            </a:r>
            <a:r>
              <a:rPr lang="en-US" i="1" dirty="0" smtClean="0"/>
              <a:t>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17638" y="4243388"/>
          <a:ext cx="6802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4" name="Equation" r:id="rId3" imgW="3606800" imgH="495300" progId="Equation.3">
                  <p:embed/>
                </p:oleObj>
              </mc:Choice>
              <mc:Fallback>
                <p:oleObj name="Equation" r:id="rId3" imgW="3606800" imgH="495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243388"/>
                        <a:ext cx="68024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workaround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of Stream-And-SORT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6583" y="3175000"/>
            <a:ext cx="465666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 some more examples of stream-and-sort….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up: classify Wikipedia pages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words on page: </a:t>
            </a:r>
            <a:r>
              <a:rPr lang="en-US" i="1" dirty="0" err="1" smtClean="0"/>
              <a:t>src</a:t>
            </a:r>
            <a:r>
              <a:rPr lang="en-US" i="1" dirty="0" smtClean="0"/>
              <a:t> w</a:t>
            </a:r>
            <a:r>
              <a:rPr lang="en-US" i="1" baseline="-25000" dirty="0" smtClean="0"/>
              <a:t>1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….</a:t>
            </a:r>
          </a:p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2"/>
            <a:r>
              <a:rPr lang="en-US" dirty="0" smtClean="0"/>
              <a:t>how about </a:t>
            </a:r>
            <a:r>
              <a:rPr lang="en-US" b="1" dirty="0" err="1" smtClean="0"/>
              <a:t>inlinks</a:t>
            </a:r>
            <a:r>
              <a:rPr lang="en-US" dirty="0" smtClean="0"/>
              <a:t> to the page?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run this same program on the words on a page?</a:t>
            </a:r>
          </a:p>
          <a:p>
            <a:pPr lvl="1"/>
            <a:r>
              <a:rPr lang="en-US" sz="2800" dirty="0" smtClean="0"/>
              <a:t>Features:</a:t>
            </a:r>
          </a:p>
          <a:p>
            <a:pPr lvl="2"/>
            <a:r>
              <a:rPr lang="en-US" sz="2400" dirty="0" smtClean="0"/>
              <a:t>words on page: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….</a:t>
            </a:r>
          </a:p>
          <a:p>
            <a:pPr lvl="2"/>
            <a:r>
              <a:rPr lang="en-US" sz="2400" dirty="0" err="1" smtClean="0"/>
              <a:t>outlinks</a:t>
            </a:r>
            <a:r>
              <a:rPr lang="en-US" sz="2400" dirty="0" smtClean="0"/>
              <a:t> from page: 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 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248400" y="3129280"/>
            <a:ext cx="467360" cy="447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9120" y="2915920"/>
            <a:ext cx="162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Out2In.java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167120" y="3556000"/>
            <a:ext cx="416560" cy="1026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480" y="4582160"/>
            <a:ext cx="295656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1,2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1,3 </a:t>
            </a:r>
            <a:r>
              <a:rPr lang="en-US" i="1" dirty="0" smtClean="0"/>
              <a:t>….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src</a:t>
            </a:r>
            <a:r>
              <a:rPr lang="en-US" i="1" baseline="-25000" dirty="0" smtClean="0"/>
              <a:t>2,1</a:t>
            </a:r>
            <a:r>
              <a:rPr lang="en-US" i="1" dirty="0" smtClean="0"/>
              <a:t> 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" y="5228491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inverted index </a:t>
            </a:r>
            <a:r>
              <a:rPr lang="en-US" dirty="0" smtClean="0"/>
              <a:t>for the documents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1.11111E-6 C 0.00782 -0.02431 -0.01319 -0.04838 -0.03454 -0.05926 C -0.0559 -0.07014 -0.07743 -0.06783 -0.09895 -0.0652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01 C -0.00226 -0.02732 -0.02326 -0.05139 -0.04462 -0.06227 C -0.06597 -0.07315 -0.0875 -0.07084 -0.10903 -0.0682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>
              <a:buNone/>
            </a:pPr>
            <a:r>
              <a:rPr lang="en-US" dirty="0" smtClean="0"/>
              <a:t>Algorithm: </a:t>
            </a:r>
          </a:p>
          <a:p>
            <a:r>
              <a:rPr lang="en-US" dirty="0" smtClean="0"/>
              <a:t>For each word </a:t>
            </a:r>
            <a:r>
              <a:rPr lang="en-US" i="1" dirty="0" smtClean="0"/>
              <a:t>w </a:t>
            </a:r>
            <a:r>
              <a:rPr lang="en-US" dirty="0" smtClean="0"/>
              <a:t>in a corpus print </a:t>
            </a:r>
            <a:r>
              <a:rPr lang="en-US" i="1" dirty="0" smtClean="0"/>
              <a:t>w </a:t>
            </a:r>
            <a:r>
              <a:rPr lang="en-US" dirty="0" smtClean="0"/>
              <a:t>and the words in a window around it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wi</a:t>
            </a:r>
            <a:r>
              <a:rPr lang="en-US" i="1" dirty="0" smtClean="0"/>
              <a:t> </a:t>
            </a:r>
            <a:r>
              <a:rPr lang="en-US" dirty="0" smtClean="0"/>
              <a:t>context .= </a:t>
            </a:r>
            <a:r>
              <a:rPr lang="en-US" i="1" dirty="0" smtClean="0"/>
              <a:t>(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-k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i-1</a:t>
            </a:r>
            <a:r>
              <a:rPr lang="en-US" i="1" dirty="0" smtClean="0"/>
              <a:t>,w</a:t>
            </a:r>
            <a:r>
              <a:rPr lang="en-US" i="1" baseline="-25000" dirty="0" smtClean="0"/>
              <a:t>i+1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i+k</a:t>
            </a:r>
            <a:r>
              <a:rPr lang="en-US" i="1" baseline="-25000" dirty="0" smtClean="0"/>
              <a:t> </a:t>
            </a:r>
            <a:r>
              <a:rPr lang="en-US" sz="2800" i="1" dirty="0" smtClean="0"/>
              <a:t>)”</a:t>
            </a:r>
          </a:p>
          <a:p>
            <a:r>
              <a:rPr lang="en-US" dirty="0" smtClean="0"/>
              <a:t>Sort the messages and collect all contexts for each </a:t>
            </a:r>
            <a:r>
              <a:rPr lang="en-US" i="1" dirty="0" smtClean="0"/>
              <a:t>w – </a:t>
            </a:r>
            <a:r>
              <a:rPr lang="en-US" dirty="0" smtClean="0"/>
              <a:t>thus creating an instance associated with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Cluster the dataset</a:t>
            </a:r>
          </a:p>
          <a:p>
            <a:pPr lvl="1"/>
            <a:r>
              <a:rPr lang="en-US" dirty="0" smtClean="0"/>
              <a:t>Or train a classifier and classify it</a:t>
            </a:r>
          </a:p>
          <a:p>
            <a:pPr lvl="1"/>
            <a:endParaRPr lang="en-US" i="1" baseline="-25000" dirty="0" smtClean="0"/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409892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w </a:t>
            </a:r>
            <a:r>
              <a:rPr lang="en-US" dirty="0" smtClean="0"/>
              <a:t>c.=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ctxOfPrevKey.append</a:t>
            </a:r>
            <a:r>
              <a:rPr lang="en-US" dirty="0" smtClean="0"/>
              <a:t>(</a:t>
            </a:r>
            <a:endParaRPr lang="en-US" i="1" dirty="0" smtClean="0"/>
          </a:p>
          <a:p>
            <a:pPr lvl="3"/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 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=[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,..,w</a:t>
            </a:r>
            <a:r>
              <a:rPr lang="en-US" i="1" baseline="-25000" dirty="0" smtClean="0"/>
              <a:t>k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ctxOfPrevKey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50000" t="8150" r="23651" b="42875"/>
          <a:stretch>
            <a:fillRect/>
          </a:stretch>
        </p:blipFill>
        <p:spPr bwMode="auto">
          <a:xfrm>
            <a:off x="279400" y="1973943"/>
            <a:ext cx="4818743" cy="48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55524" r="29891" b="8309"/>
          <a:stretch>
            <a:fillRect/>
          </a:stretch>
        </p:blipFill>
        <p:spPr bwMode="auto">
          <a:xfrm>
            <a:off x="5250543" y="2206172"/>
            <a:ext cx="367755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uble Bracket 5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79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unambiguous geographical names</a:t>
            </a:r>
          </a:p>
          <a:p>
            <a:r>
              <a:rPr lang="en-US" dirty="0" smtClean="0"/>
              <a:t>GeoNames.org: for each place in its database, stores</a:t>
            </a:r>
          </a:p>
          <a:p>
            <a:pPr lvl="1"/>
            <a:r>
              <a:rPr lang="en-US" dirty="0" smtClean="0"/>
              <a:t>Several alternative names</a:t>
            </a:r>
          </a:p>
          <a:p>
            <a:pPr lvl="1"/>
            <a:r>
              <a:rPr lang="en-US" dirty="0" smtClean="0"/>
              <a:t>Latitude/Longitude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Lets you put places on a map (e.g., Google Maps)</a:t>
            </a:r>
          </a:p>
          <a:p>
            <a:r>
              <a:rPr lang="en-US" dirty="0" smtClean="0"/>
              <a:t>Problem: many names are ambiguous, especially if you allow an approximate match</a:t>
            </a:r>
          </a:p>
          <a:p>
            <a:pPr lvl="1"/>
            <a:r>
              <a:rPr lang="en-US" dirty="0" smtClean="0"/>
              <a:t>Paris, London, … even  Carnegie Mellon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048000" y="2362200"/>
            <a:ext cx="2854960" cy="1295400"/>
          </a:xfrm>
          <a:prstGeom prst="wedgeEllipseCallout">
            <a:avLst>
              <a:gd name="adj1" fmla="val -36269"/>
              <a:gd name="adj2" fmla="val 982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Point Park (</a:t>
            </a:r>
            <a:r>
              <a:rPr lang="en-US" sz="1400" dirty="0" err="1">
                <a:solidFill>
                  <a:schemeClr val="tx1"/>
                </a:solidFill>
              </a:rPr>
              <a:t>College|University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96000" y="2438400"/>
            <a:ext cx="1600200" cy="1219200"/>
          </a:xfrm>
          <a:prstGeom prst="wedgeEllipseCallout">
            <a:avLst>
              <a:gd name="adj1" fmla="val 53979"/>
              <a:gd name="adj2" fmla="val 40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Carnegie Mellon [University [School]]</a:t>
            </a:r>
          </a:p>
        </p:txBody>
      </p:sp>
    </p:spTree>
    <p:extLst>
      <p:ext uri="{BB962C8B-B14F-4D97-AF65-F5344CB8AC3E}">
        <p14:creationId xmlns:p14="http://schemas.microsoft.com/office/powerpoint/2010/main" val="28840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41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Finding almost unambiguous geographical names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O(100k) strings, e.g. s</a:t>
            </a:r>
            <a:r>
              <a:rPr lang="en-US" baseline="-25000" dirty="0" smtClean="0"/>
              <a:t>137</a:t>
            </a:r>
            <a:r>
              <a:rPr lang="en-US" dirty="0" smtClean="0"/>
              <a:t> = “Carnegie Mellon University”</a:t>
            </a:r>
          </a:p>
          <a:p>
            <a:pPr lvl="2"/>
            <a:r>
              <a:rPr lang="en-US" dirty="0" smtClean="0"/>
              <a:t>GeoNames.org: large database of </a:t>
            </a:r>
            <a:r>
              <a:rPr lang="en-US" dirty="0" err="1" smtClean="0"/>
              <a:t>lat</a:t>
            </a:r>
            <a:r>
              <a:rPr lang="en-US" dirty="0" smtClean="0"/>
              <a:t>/long locations with many alternative names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</a:t>
            </a:r>
            <a:r>
              <a:rPr lang="en-US" dirty="0" err="1" smtClean="0"/>
              <a:t>geoname</a:t>
            </a:r>
            <a:r>
              <a:rPr lang="en-US" dirty="0" smtClean="0"/>
              <a:t> &lt;</a:t>
            </a:r>
            <a:r>
              <a:rPr lang="en-US" dirty="0" err="1" smtClean="0"/>
              <a:t>x,y</a:t>
            </a:r>
            <a:r>
              <a:rPr lang="en-US" dirty="0" smtClean="0"/>
              <a:t>; p1,p2,….,p3&gt;</a:t>
            </a:r>
          </a:p>
          <a:p>
            <a:pPr lvl="3"/>
            <a:r>
              <a:rPr lang="en-US" dirty="0" smtClean="0"/>
              <a:t>For each string </a:t>
            </a:r>
            <a:r>
              <a:rPr lang="en-US" dirty="0" err="1" smtClean="0"/>
              <a:t>si</a:t>
            </a:r>
            <a:r>
              <a:rPr lang="en-US" dirty="0" smtClean="0"/>
              <a:t> that matches any </a:t>
            </a:r>
            <a:r>
              <a:rPr lang="en-US" dirty="0" err="1" smtClean="0"/>
              <a:t>pj</a:t>
            </a:r>
            <a:endParaRPr lang="en-US" dirty="0" smtClean="0"/>
          </a:p>
          <a:p>
            <a:pPr lvl="4"/>
            <a:r>
              <a:rPr lang="en-US" dirty="0" smtClean="0"/>
              <a:t>Output “</a:t>
            </a:r>
            <a:r>
              <a:rPr lang="en-US" dirty="0" err="1" smtClean="0"/>
              <a:t>si</a:t>
            </a:r>
            <a:r>
              <a:rPr lang="en-US" dirty="0" smtClean="0"/>
              <a:t>  matches </a:t>
            </a:r>
            <a:r>
              <a:rPr lang="en-US" dirty="0" err="1" smtClean="0"/>
              <a:t>pj</a:t>
            </a:r>
            <a:r>
              <a:rPr lang="en-US" dirty="0" smtClean="0"/>
              <a:t> at </a:t>
            </a:r>
            <a:r>
              <a:rPr lang="en-US" dirty="0" err="1" smtClean="0"/>
              <a:t>x,y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Sort </a:t>
            </a:r>
          </a:p>
          <a:p>
            <a:pPr lvl="2"/>
            <a:r>
              <a:rPr lang="en-US" dirty="0" smtClean="0"/>
              <a:t>Scan through output and filter out strings with almost all matches nearby:</a:t>
            </a:r>
          </a:p>
          <a:p>
            <a:pPr lvl="3"/>
            <a:r>
              <a:rPr lang="en-US" dirty="0" smtClean="0"/>
              <a:t>s</a:t>
            </a:r>
            <a:r>
              <a:rPr lang="en-US" baseline="-25000" dirty="0" smtClean="0"/>
              <a:t>137</a:t>
            </a:r>
            <a:r>
              <a:rPr lang="en-US" dirty="0" smtClean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University at lat1,lon1 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at lat1,lon1 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Mellon University at lat1,lon1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School at lat2,lon2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at lat2,lon2</a:t>
            </a:r>
          </a:p>
          <a:p>
            <a:pPr lvl="3"/>
            <a:r>
              <a:rPr lang="en-US" dirty="0" smtClean="0"/>
              <a:t>s</a:t>
            </a:r>
            <a:r>
              <a:rPr lang="en-US" baseline="-25000" dirty="0" smtClean="0"/>
              <a:t>138</a:t>
            </a:r>
            <a:r>
              <a:rPr lang="en-US" dirty="0" smtClean="0"/>
              <a:t> </a:t>
            </a:r>
            <a:r>
              <a:rPr lang="en-US" dirty="0"/>
              <a:t>matches </a:t>
            </a:r>
            <a:r>
              <a:rPr lang="en-US" dirty="0" smtClean="0"/>
              <a:t>….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1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556" y="1457325"/>
            <a:ext cx="45815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place </a:t>
            </a:r>
            <a:r>
              <a:rPr lang="en-US" dirty="0" smtClean="0"/>
              <a:t>at </a:t>
            </a:r>
            <a:r>
              <a:rPr lang="en-US" i="1" dirty="0" err="1" smtClean="0"/>
              <a:t>lat,lon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place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 and </a:t>
            </a:r>
            <a:r>
              <a:rPr lang="en-US" dirty="0" err="1" smtClean="0"/>
              <a:t>locOfPrevKey.stdDev</a:t>
            </a:r>
            <a:r>
              <a:rPr lang="en-US" dirty="0" smtClean="0"/>
              <a:t>() &lt; 1 mile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locOfPrevKey.avg()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Where We 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Large-Vocabulary Naïve Bayes: Take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Flaw: Large-vocabulary Naïve Bayes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17638" y="4243388"/>
          <a:ext cx="6802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7" name="Equation" r:id="rId3" imgW="3606800" imgH="495300" progId="Equation.3">
                  <p:embed/>
                </p:oleObj>
              </mc:Choice>
              <mc:Fallback>
                <p:oleObj name="Equation" r:id="rId3" imgW="3606800" imgH="495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243388"/>
                        <a:ext cx="68024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020462"/>
            <a:ext cx="8818880" cy="2954656"/>
            <a:chOff x="223520" y="4020462"/>
            <a:chExt cx="8818880" cy="2954656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39440" y="4020462"/>
              <a:ext cx="2174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we’d like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3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6085840" y="3748365"/>
            <a:ext cx="365760" cy="711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4640" y="1997948"/>
            <a:ext cx="40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group counters by word </a:t>
            </a:r>
            <a:r>
              <a:rPr lang="en-US" i="1" dirty="0" smtClean="0"/>
              <a:t>w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4640" y="2367280"/>
            <a:ext cx="4094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Stream and sort: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for each C[X=</a:t>
            </a:r>
            <a:r>
              <a:rPr lang="en-US" dirty="0" err="1" smtClean="0"/>
              <a:t>w^Y</a:t>
            </a:r>
            <a:r>
              <a:rPr lang="en-US" dirty="0" smtClean="0"/>
              <a:t>=y]=n</a:t>
            </a:r>
          </a:p>
          <a:p>
            <a:pPr lvl="2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sz="2000" dirty="0" smtClean="0"/>
              <a:t>print “w  C[Y=y]=n”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sort and build a </a:t>
            </a:r>
            <a:r>
              <a:rPr lang="en-US" i="1" dirty="0" smtClean="0"/>
              <a:t>list</a:t>
            </a:r>
            <a:r>
              <a:rPr lang="en-US" dirty="0" smtClean="0"/>
              <a:t> of values associated with each key </a:t>
            </a:r>
            <a:r>
              <a:rPr lang="en-US" i="1" dirty="0" smtClean="0"/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If these records were in a key-value DB we would know what to do….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request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b="1" dirty="0" smtClean="0"/>
              <a:t>request</a:t>
            </a:r>
            <a:r>
              <a:rPr lang="en-US" dirty="0" smtClean="0"/>
              <a:t>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</a:t>
            </a:r>
            <a:r>
              <a:rPr lang="en-US" b="1" dirty="0" smtClean="0"/>
              <a:t>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Recall: Stream and Sort Counting: sort messages so the recipient can stream through them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9280" y="4487387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r>
              <a:rPr lang="en-US" dirty="0" smtClean="0"/>
              <a:t> counters to id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r>
              <a:rPr lang="en-US" dirty="0" smtClean="0"/>
              <a:t> counters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i,j</a:t>
            </a:r>
            <a:r>
              <a:rPr lang="en-US" dirty="0" smtClean="0"/>
              <a:t> counters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520" y="4118055"/>
            <a:ext cx="3098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is the last </a:t>
            </a:r>
            <a:r>
              <a:rPr lang="en-US" dirty="0" err="1" smtClean="0"/>
              <a:t>ascii</a:t>
            </a:r>
            <a:r>
              <a:rPr lang="en-US" dirty="0" smtClean="0"/>
              <a:t> character</a:t>
            </a:r>
          </a:p>
          <a:p>
            <a:endParaRPr lang="en-US" dirty="0" smtClean="0"/>
          </a:p>
          <a:p>
            <a:r>
              <a:rPr lang="en-US" dirty="0" smtClean="0"/>
              <a:t>% export LC_COLLATE=C</a:t>
            </a:r>
          </a:p>
          <a:p>
            <a:endParaRPr lang="en-US" dirty="0" smtClean="0"/>
          </a:p>
          <a:p>
            <a:r>
              <a:rPr lang="en-US" dirty="0" smtClean="0"/>
              <a:t>means that it will sort </a:t>
            </a:r>
            <a:r>
              <a:rPr lang="en-US" i="1" dirty="0" smtClean="0"/>
              <a:t>after </a:t>
            </a:r>
            <a:r>
              <a:rPr lang="en-US" dirty="0" smtClean="0"/>
              <a:t>anything else with </a:t>
            </a:r>
            <a:r>
              <a:rPr lang="en-US" dirty="0" err="1" smtClean="0"/>
              <a:t>unix</a:t>
            </a:r>
            <a:r>
              <a:rPr lang="en-US" dirty="0" smtClean="0"/>
              <a:t> 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count, e.g.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6" y="0"/>
            <a:ext cx="2175933" cy="192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335781" y="425450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5600" y="402536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7881" y="62364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18480" y="586712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7635379" y="6051788"/>
            <a:ext cx="543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520" y="126375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1481" y="1910081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363981" y="444754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" y="468042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63800" y="421840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909560" y="6140768"/>
            <a:ext cx="518160" cy="3998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191" y="466344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94640" y="1181100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1696719" y="5577007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2720" y="6221889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870199" y="6206649"/>
            <a:ext cx="1356362" cy="3998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6192" y="152400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92" y="31394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4" name="Down Arrow 13"/>
          <p:cNvSpPr/>
          <p:nvPr/>
        </p:nvSpPr>
        <p:spPr>
          <a:xfrm>
            <a:off x="4572000" y="5447764"/>
            <a:ext cx="375920" cy="6575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26561" y="6206649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431280" y="6206649"/>
            <a:ext cx="123952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4482" y="628999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/>
          <p:nvPr/>
        </p:nvGrpSpPr>
        <p:grpSpPr>
          <a:xfrm>
            <a:off x="0" y="582692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03200" y="3718560"/>
          <a:ext cx="84734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found aardvark </a:t>
                      </a:r>
                      <a:r>
                        <a:rPr lang="en-US" i="1" dirty="0" err="1" smtClean="0"/>
                        <a:t>zynga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farmville</a:t>
                      </a:r>
                      <a:r>
                        <a:rPr lang="en-US" i="1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aardvark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found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 w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15920" y="213360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we’d wanted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3840" y="334922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ended up with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</a:t>
            </a:r>
            <a:r>
              <a:rPr lang="en-US" sz="2000" dirty="0" err="1" smtClean="0"/>
              <a:t>words.dat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840" y="4186595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186595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X=w1^Y=sports</a:t>
            </a:r>
          </a:p>
          <a:p>
            <a:r>
              <a:rPr lang="en-US" i="1" dirty="0" smtClean="0"/>
              <a:t>X=w1^Y=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X=w2^Y=…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81520" y="4186595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91920" y="383869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train.dat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6977" y="38064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cat - words.dat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test.dat|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8720" y="402336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words.dat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216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cat -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0200" y="4198839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198839"/>
            <a:ext cx="22047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18481" y="4198839"/>
          <a:ext cx="3291839" cy="4097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23734" y="274498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output looks like this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7576" y="3124438"/>
            <a:ext cx="167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input looks like this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29507"/>
            <a:ext cx="12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2" grpId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cat -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smtClean="0"/>
              <a:t>| cat - </a:t>
            </a:r>
            <a:r>
              <a:rPr lang="en-US" sz="2000" b="1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980716"/>
            <a:ext cx="460629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66690" y="4303882"/>
            <a:ext cx="2844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86650" y="269240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Output looks like this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7600" y="398506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5128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cat -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</a:t>
            </a:r>
            <a:r>
              <a:rPr lang="en-US" sz="2000" b="1" dirty="0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6570" y="3281680"/>
            <a:ext cx="23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Input looks like this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" y="3770769"/>
          <a:ext cx="847344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 aardvark </a:t>
                      </a:r>
                      <a:r>
                        <a:rPr lang="en-US" dirty="0" err="1" smtClean="0"/>
                        <a:t>zynga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farmville</a:t>
                      </a:r>
                      <a:r>
                        <a:rPr lang="en-US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aardvark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found 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2,2</a:t>
                      </a:r>
                      <a:r>
                        <a:rPr lang="en-US" dirty="0" smtClean="0"/>
                        <a:t> w</a:t>
                      </a:r>
                      <a:r>
                        <a:rPr lang="en-US" baseline="-25000" dirty="0" smtClean="0"/>
                        <a:t>2,3</a:t>
                      </a:r>
                      <a:r>
                        <a:rPr lang="en-US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NON-TRIVIAL Use of Request-and-Answer</a:t>
            </a:r>
            <a:br>
              <a:rPr lang="en-US" dirty="0" smtClean="0"/>
            </a:br>
            <a:r>
              <a:rPr lang="en-US" dirty="0" smtClean="0"/>
              <a:t>Part 1: The Problem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0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b="1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40576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5"/>
          <a:srcRect l="45988" t="7870" r="30555" b="62500"/>
          <a:stretch>
            <a:fillRect/>
          </a:stretch>
        </p:blipFill>
        <p:spPr bwMode="auto">
          <a:xfrm>
            <a:off x="5391150" y="340995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 rotWithShape="1">
          <a:blip r:embed="rId5"/>
          <a:srcRect l="18518" t="11111" r="18930"/>
          <a:stretch/>
        </p:blipFill>
        <p:spPr bwMode="auto">
          <a:xfrm>
            <a:off x="4114800" y="3200400"/>
            <a:ext cx="3860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0200" y="6260068"/>
            <a:ext cx="326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ACL Workshop 2003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/>
          <a:srcRect l="51667" t="25024" r="7604" b="10029"/>
          <a:stretch>
            <a:fillRect/>
          </a:stretch>
        </p:blipFill>
        <p:spPr bwMode="auto">
          <a:xfrm>
            <a:off x="590550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phrases</a:t>
            </a:r>
          </a:p>
          <a:p>
            <a:r>
              <a:rPr lang="en-US" dirty="0" smtClean="0"/>
              <a:t>There’s not supervised data</a:t>
            </a:r>
          </a:p>
          <a:p>
            <a:r>
              <a:rPr lang="en-US" dirty="0" smtClean="0"/>
              <a:t>It’s hard to articulate</a:t>
            </a:r>
          </a:p>
          <a:p>
            <a:pPr lvl="1"/>
            <a:r>
              <a:rPr lang="en-US" dirty="0" smtClean="0"/>
              <a:t>What makes a phrase a phrase,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just an n-gram?</a:t>
            </a:r>
          </a:p>
          <a:p>
            <a:pPr lvl="2"/>
            <a:r>
              <a:rPr lang="en-US" dirty="0" smtClean="0"/>
              <a:t>a phrase is independently meaningful (“test drive”, “red meat”) or not (“are interesting”, “are lots”)</a:t>
            </a:r>
          </a:p>
          <a:p>
            <a:pPr lvl="1"/>
            <a:r>
              <a:rPr lang="en-US" dirty="0" smtClean="0"/>
              <a:t>What makes a phrase interesting?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</a:t>
            </a:r>
            <a:r>
              <a:rPr lang="en-US" sz="2600" b="1" dirty="0" smtClean="0"/>
              <a:t>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=k</a:t>
            </a:r>
            <a:r>
              <a:rPr lang="en-US" i="1" baseline="-25000" dirty="0" smtClean="0"/>
              <a:t>1 </a:t>
            </a:r>
            <a:r>
              <a:rPr lang="en-US" i="1" dirty="0" smtClean="0"/>
              <a:t>/ n</a:t>
            </a:r>
            <a:r>
              <a:rPr lang="en-US" i="1" baseline="-25000" dirty="0" smtClean="0"/>
              <a:t>1</a:t>
            </a:r>
            <a:r>
              <a:rPr lang="en-US" i="1" dirty="0" smtClean="0"/>
              <a:t>, p</a:t>
            </a:r>
            <a:r>
              <a:rPr lang="en-US" i="1" baseline="-25000" dirty="0" smtClean="0"/>
              <a:t>2</a:t>
            </a:r>
            <a:r>
              <a:rPr lang="en-US" i="1" dirty="0" smtClean="0"/>
              <a:t>=k</a:t>
            </a:r>
            <a:r>
              <a:rPr lang="en-US" i="1" baseline="-25000" dirty="0" smtClean="0"/>
              <a:t>2 </a:t>
            </a:r>
            <a:r>
              <a:rPr lang="en-US" i="1" dirty="0"/>
              <a:t>/ </a:t>
            </a:r>
            <a:r>
              <a:rPr lang="en-US" i="1" dirty="0" smtClean="0"/>
              <a:t>n</a:t>
            </a:r>
            <a:r>
              <a:rPr lang="en-US" i="1" baseline="-25000" dirty="0" smtClean="0"/>
              <a:t>2,  </a:t>
            </a:r>
            <a:r>
              <a:rPr lang="en-US" i="1" dirty="0" smtClean="0"/>
              <a:t>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3800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07937"/>
              </p:ext>
            </p:extLst>
          </p:nvPr>
        </p:nvGraphicFramePr>
        <p:xfrm>
          <a:off x="1131204" y="5057645"/>
          <a:ext cx="6995892" cy="114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5" imgW="2717800" imgH="444500" progId="Equation.3">
                  <p:embed/>
                </p:oleObj>
              </mc:Choice>
              <mc:Fallback>
                <p:oleObj name="Equation" r:id="rId5" imgW="2717800" imgH="4445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04" y="5057645"/>
                        <a:ext cx="6995892" cy="114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73544"/>
              </p:ext>
            </p:extLst>
          </p:nvPr>
        </p:nvGraphicFramePr>
        <p:xfrm>
          <a:off x="739775" y="5057775"/>
          <a:ext cx="77787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4" name="Equation" r:id="rId5" imgW="3022600" imgH="444500" progId="Equation.3">
                  <p:embed/>
                </p:oleObj>
              </mc:Choice>
              <mc:Fallback>
                <p:oleObj name="Equation" r:id="rId5" imgW="30226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057775"/>
                        <a:ext cx="77787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41774"/>
              </p:ext>
            </p:extLst>
          </p:nvPr>
        </p:nvGraphicFramePr>
        <p:xfrm>
          <a:off x="901700" y="2774950"/>
          <a:ext cx="7226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2" name="Equation" r:id="rId5" imgW="2806700" imgH="444500" progId="Equation.3">
                  <p:embed/>
                </p:oleObj>
              </mc:Choice>
              <mc:Fallback>
                <p:oleObj name="Equation" r:id="rId5" imgW="2806700" imgH="4445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74950"/>
                        <a:ext cx="7226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7817"/>
              </p:ext>
            </p:extLst>
          </p:nvPr>
        </p:nvGraphicFramePr>
        <p:xfrm>
          <a:off x="1185334" y="4021667"/>
          <a:ext cx="6963832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46"/>
                <a:gridCol w="1926270"/>
                <a:gridCol w="437091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word </a:t>
                      </a:r>
                      <a:r>
                        <a:rPr lang="en-US" i="1" baseline="0" dirty="0" smtClean="0"/>
                        <a:t>x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y </a:t>
                      </a:r>
                      <a:r>
                        <a:rPr lang="en-US" i="0" u="none" baseline="0" dirty="0" smtClean="0"/>
                        <a:t>occurs in C after a non</a:t>
                      </a:r>
                      <a:r>
                        <a:rPr lang="en-US" i="1" u="none" baseline="0" dirty="0" smtClean="0"/>
                        <a:t>-x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often a non-</a:t>
                      </a:r>
                      <a:r>
                        <a:rPr lang="en-US" b="0" i="1" baseline="0" dirty="0" smtClean="0"/>
                        <a:t>x </a:t>
                      </a:r>
                      <a:r>
                        <a:rPr lang="en-US" b="0" i="0" baseline="0" dirty="0" smtClean="0"/>
                        <a:t>occurs in C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</a:t>
            </a:r>
          </a:p>
          <a:p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after </a:t>
            </a:r>
            <a:r>
              <a:rPr lang="en-US" i="1" dirty="0" smtClean="0"/>
              <a:t>x </a:t>
            </a:r>
            <a:r>
              <a:rPr lang="en-US" dirty="0" smtClean="0"/>
              <a:t>as in other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“Informativeness”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077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 </a:t>
            </a:r>
            <a:r>
              <a:rPr lang="en-US" sz="2000" dirty="0" smtClean="0"/>
              <a:t>and two corpora, C and B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7732"/>
              </p:ext>
            </p:extLst>
          </p:nvPr>
        </p:nvGraphicFramePr>
        <p:xfrm>
          <a:off x="1094315" y="4152901"/>
          <a:ext cx="7488767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98"/>
                <a:gridCol w="2071473"/>
                <a:gridCol w="470039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=x</a:t>
                      </a:r>
                      <a:r>
                        <a:rPr lang="en-US" dirty="0" smtClean="0"/>
                        <a:t>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x y </a:t>
                      </a:r>
                      <a:r>
                        <a:rPr lang="en-US" i="0" baseline="0" dirty="0" smtClean="0"/>
                        <a:t>occurs in </a:t>
                      </a:r>
                      <a:r>
                        <a:rPr lang="en-US" b="1" i="0" baseline="0" dirty="0" smtClean="0"/>
                        <a:t>background corpus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</a:t>
                      </a:r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background corpus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x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in both corpora?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27021"/>
              </p:ext>
            </p:extLst>
          </p:nvPr>
        </p:nvGraphicFramePr>
        <p:xfrm>
          <a:off x="935038" y="2774950"/>
          <a:ext cx="7159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8" name="Equation" r:id="rId5" imgW="2781300" imgH="444500" progId="Equation.3">
                  <p:embed/>
                </p:oleObj>
              </mc:Choice>
              <mc:Fallback>
                <p:oleObj name="Equation" r:id="rId5" imgW="27813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74950"/>
                        <a:ext cx="7159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</a:t>
            </a:r>
            <a:r>
              <a:rPr lang="en-US" sz="2600" dirty="0" err="1" smtClean="0"/>
              <a:t>Phraseness</a:t>
            </a:r>
            <a:r>
              <a:rPr lang="en-US" sz="2600" dirty="0" smtClean="0"/>
              <a:t>” and “</a:t>
            </a:r>
            <a:r>
              <a:rPr lang="en-US" sz="2600" dirty="0" err="1" smtClean="0"/>
              <a:t>informativeness</a:t>
            </a:r>
            <a:r>
              <a:rPr lang="en-US" sz="2600" dirty="0" smtClean="0"/>
              <a:t>” are then combined with a tiny classifier, tuned on labeled data.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1-27 at 3.4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2123366"/>
            <a:ext cx="5513917" cy="1215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26765"/>
            <a:ext cx="760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corpus: 20 newsgroups dataset (20k messages, 7.4M words)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Foreground corpus: </a:t>
            </a:r>
            <a:r>
              <a:rPr lang="en-US" sz="2400" dirty="0" err="1"/>
              <a:t>rec.arts.movies.current</a:t>
            </a:r>
            <a:r>
              <a:rPr lang="en-US" sz="2400" dirty="0"/>
              <a:t>-</a:t>
            </a:r>
            <a:r>
              <a:rPr lang="en-US" sz="2400" dirty="0" smtClean="0"/>
              <a:t>films June-Sep 2002 (4M words)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Results?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85728"/>
              </p:ext>
            </p:extLst>
          </p:nvPr>
        </p:nvGraphicFramePr>
        <p:xfrm>
          <a:off x="1998133" y="3225564"/>
          <a:ext cx="4164994" cy="10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2" name="Equation" r:id="rId4" imgW="1803400" imgH="444500" progId="Equation.3">
                  <p:embed/>
                </p:oleObj>
              </mc:Choice>
              <mc:Fallback>
                <p:oleObj name="Equation" r:id="rId4" imgW="1803400" imgH="4445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225564"/>
                        <a:ext cx="4164994" cy="10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28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7 at 3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4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41511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356446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5079997"/>
            <a:ext cx="4178354" cy="1058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457726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6" name="Picture 5" descr="Screen Shot 2012-01-27 at 4.0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8" y="3672417"/>
            <a:ext cx="25146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27283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Phraseness</a:t>
            </a:r>
            <a:r>
              <a:rPr lang="en-US" dirty="0" smtClean="0"/>
              <a:t>: difference between bigram and unigram language model in foreground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7" name="Picture 6" descr="Screen Shot 2012-01-27 at 4.0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64467"/>
            <a:ext cx="3327400" cy="1308100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549274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Informativeness</a:t>
            </a:r>
            <a:r>
              <a:rPr lang="en-US" dirty="0" smtClean="0"/>
              <a:t>: difference between foreground and background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482" y="4944997"/>
            <a:ext cx="3932767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 P(x y)=P(x)P(y)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2076504"/>
            <a:ext cx="4550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Subtle advantages: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BLRT scores “more frequent in foreground” and “more frequent in background” symmetrically, </a:t>
            </a:r>
            <a:r>
              <a:rPr lang="en-US" sz="2000" dirty="0" err="1" smtClean="0"/>
              <a:t>pointwise</a:t>
            </a:r>
            <a:r>
              <a:rPr lang="en-US" sz="2000" dirty="0" smtClean="0"/>
              <a:t> KL does not.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Phrasiness</a:t>
            </a:r>
            <a:r>
              <a:rPr lang="en-US" sz="2000" dirty="0" smtClean="0"/>
              <a:t> and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scores are more comparable – straightforward combination w/o a classifier is reasonable.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Language modeling is well-studied: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extensions to n-grams, smoothing methods,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can build on this work in a modular way</a:t>
            </a:r>
          </a:p>
        </p:txBody>
      </p:sp>
    </p:spTree>
    <p:extLst>
      <p:ext uri="{BB962C8B-B14F-4D97-AF65-F5344CB8AC3E}">
        <p14:creationId xmlns:p14="http://schemas.microsoft.com/office/powerpoint/2010/main" val="10767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19262" y="89972"/>
            <a:ext cx="47910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Communication is limited to one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27 at 4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517"/>
            <a:ext cx="9144000" cy="53775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KL,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9391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Phrases are where the standard supervised “bag of words” representation starts to break.</a:t>
            </a:r>
          </a:p>
          <a:p>
            <a:r>
              <a:rPr lang="en-US" dirty="0" smtClean="0"/>
              <a:t>There’s not supervised data, so it’s hard to see what’s “right” and why</a:t>
            </a:r>
          </a:p>
          <a:p>
            <a:r>
              <a:rPr lang="en-US" dirty="0" smtClean="0"/>
              <a:t>It’s a nice example of using unsupervised signals to solve a task that could be formulated as supervised learning</a:t>
            </a:r>
          </a:p>
          <a:p>
            <a:r>
              <a:rPr lang="en-US" dirty="0" smtClean="0"/>
              <a:t>It’s a nice level of complexity, if you want to do it in a scalable way.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6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Request-and-Answer</a:t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or Phrase-Finding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2: The Algorithm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Stopped Here Mon 1/27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409517" cy="3611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Request-and-answer pattern</a:t>
            </a:r>
          </a:p>
          <a:p>
            <a:pPr lvl="1"/>
            <a:r>
              <a:rPr lang="en-US" dirty="0" smtClean="0"/>
              <a:t>Main data structure: tables of key-value pairs</a:t>
            </a:r>
          </a:p>
          <a:p>
            <a:pPr lvl="2"/>
            <a:r>
              <a:rPr lang="en-US" i="1" dirty="0" smtClean="0"/>
              <a:t>key</a:t>
            </a:r>
            <a:r>
              <a:rPr lang="en-US" dirty="0" smtClean="0"/>
              <a:t> is a phrase </a:t>
            </a:r>
            <a:r>
              <a:rPr lang="en-US" i="1" dirty="0" smtClean="0"/>
              <a:t>x y </a:t>
            </a:r>
          </a:p>
          <a:p>
            <a:pPr lvl="2"/>
            <a:r>
              <a:rPr lang="en-US" i="1" dirty="0" smtClean="0"/>
              <a:t>value</a:t>
            </a:r>
            <a:r>
              <a:rPr lang="en-US" dirty="0" smtClean="0"/>
              <a:t> is a mapping from a attribute names (like </a:t>
            </a:r>
            <a:r>
              <a:rPr lang="en-US" i="1" dirty="0" err="1" smtClean="0"/>
              <a:t>phraseness</a:t>
            </a:r>
            <a:r>
              <a:rPr lang="en-US" dirty="0" smtClean="0"/>
              <a:t>, </a:t>
            </a:r>
            <a:r>
              <a:rPr lang="en-US" i="1" dirty="0" err="1" smtClean="0"/>
              <a:t>freq</a:t>
            </a:r>
            <a:r>
              <a:rPr lang="en-US" i="1" dirty="0" smtClean="0"/>
              <a:t>-in-B, …</a:t>
            </a:r>
            <a:r>
              <a:rPr lang="en-US" dirty="0" smtClean="0"/>
              <a:t>) to numeric values.</a:t>
            </a:r>
          </a:p>
          <a:p>
            <a:pPr lvl="1"/>
            <a:r>
              <a:rPr lang="en-US" dirty="0" smtClean="0"/>
              <a:t>Keys and values are just strings</a:t>
            </a:r>
          </a:p>
          <a:p>
            <a:pPr lvl="1"/>
            <a:r>
              <a:rPr lang="en-US" dirty="0" smtClean="0"/>
              <a:t>We’ll operate mostly by sending messages to this data structure and getting results back, or else streaming thru the whole table</a:t>
            </a:r>
          </a:p>
          <a:p>
            <a:pPr lvl="1"/>
            <a:r>
              <a:rPr lang="en-US" dirty="0" smtClean="0"/>
              <a:t>For really big data: we’d also need tables where </a:t>
            </a:r>
            <a:r>
              <a:rPr lang="en-US" i="1" dirty="0" smtClean="0"/>
              <a:t>key </a:t>
            </a:r>
            <a:r>
              <a:rPr lang="en-US" dirty="0" smtClean="0"/>
              <a:t>is a word and</a:t>
            </a:r>
            <a:r>
              <a:rPr lang="en-US" i="1" dirty="0" smtClean="0"/>
              <a:t> </a:t>
            </a:r>
            <a:r>
              <a:rPr lang="en-US" i="1" dirty="0" err="1" smtClean="0"/>
              <a:t>val</a:t>
            </a:r>
            <a:r>
              <a:rPr lang="en-US" i="1" dirty="0" smtClean="0"/>
              <a:t> </a:t>
            </a:r>
            <a:r>
              <a:rPr lang="en-US" dirty="0" smtClean="0"/>
              <a:t>is set of attributes of the word </a:t>
            </a:r>
            <a:r>
              <a:rPr lang="en-US" i="1" dirty="0" smtClean="0"/>
              <a:t>(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…)</a:t>
            </a:r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49"/>
            <a:ext cx="91440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83870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foreground </a:t>
            </a:r>
            <a:r>
              <a:rPr lang="en-US" sz="3100" dirty="0" smtClean="0"/>
              <a:t>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the same way we do in training naive Bayes: stream-and sort and accumulate deltas (a “sum-reduce”)</a:t>
            </a:r>
          </a:p>
          <a:p>
            <a:pPr lvl="1"/>
            <a:r>
              <a:rPr lang="en-US" sz="3100" dirty="0" smtClean="0"/>
              <a:t>Don’t bother generating boring phrases (e.g., crossing a sentence, contain a </a:t>
            </a:r>
            <a:r>
              <a:rPr lang="en-US" sz="3100" dirty="0" err="1" smtClean="0"/>
              <a:t>stopword</a:t>
            </a:r>
            <a:r>
              <a:rPr lang="en-US" sz="3100" dirty="0" smtClean="0"/>
              <a:t>, …)</a:t>
            </a:r>
          </a:p>
          <a:p>
            <a:r>
              <a:rPr lang="en-US" sz="3100" dirty="0"/>
              <a:t>T</a:t>
            </a:r>
            <a:r>
              <a:rPr lang="en-US" sz="3100" dirty="0" smtClean="0"/>
              <a:t>hen stream through the output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-in-C=n</a:t>
            </a:r>
          </a:p>
          <a:p>
            <a:r>
              <a:rPr lang="en-US" sz="3100" dirty="0" smtClean="0"/>
              <a:t>Stream through </a:t>
            </a:r>
            <a:r>
              <a:rPr lang="en-US" sz="3100" dirty="0"/>
              <a:t>foreground corpus and count events “W</a:t>
            </a:r>
            <a:r>
              <a:rPr lang="en-US" sz="3100" baseline="-25000" dirty="0"/>
              <a:t>1</a:t>
            </a:r>
            <a:r>
              <a:rPr lang="en-US" sz="3100" dirty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” in a (memory-based) </a:t>
            </a:r>
            <a:r>
              <a:rPr lang="en-US" sz="3100" dirty="0" err="1" smtClean="0"/>
              <a:t>hashtable</a:t>
            </a:r>
            <a:r>
              <a:rPr lang="en-US" sz="3100" dirty="0" smtClean="0"/>
              <a:t>….</a:t>
            </a:r>
          </a:p>
          <a:p>
            <a:r>
              <a:rPr lang="en-US" sz="3100" dirty="0" smtClean="0"/>
              <a:t>This is enough* to compute </a:t>
            </a:r>
            <a:r>
              <a:rPr lang="en-US" sz="3100" dirty="0" err="1" smtClean="0"/>
              <a:t>phrasiness</a:t>
            </a:r>
            <a:r>
              <a:rPr lang="en-US" sz="3100" dirty="0" smtClean="0"/>
              <a:t>:</a:t>
            </a:r>
          </a:p>
          <a:p>
            <a:endParaRPr lang="en-US" sz="3100" dirty="0" smtClean="0"/>
          </a:p>
          <a:p>
            <a:pPr lvl="1"/>
            <a:r>
              <a:rPr lang="en-US" sz="3100" dirty="0" err="1" smtClean="0"/>
              <a:t>ψ</a:t>
            </a:r>
            <a:r>
              <a:rPr lang="en-US" sz="3100" i="1" baseline="-25000" dirty="0" err="1" smtClean="0"/>
              <a:t>p</a:t>
            </a:r>
            <a:r>
              <a:rPr lang="en-US" sz="3100" dirty="0" smtClean="0"/>
              <a:t>(</a:t>
            </a:r>
            <a:r>
              <a:rPr lang="en-US" sz="3100" i="1" dirty="0" smtClean="0"/>
              <a:t>x y</a:t>
            </a:r>
            <a:r>
              <a:rPr lang="en-US" sz="3100" dirty="0" smtClean="0"/>
              <a:t>) = </a:t>
            </a:r>
            <a:r>
              <a:rPr lang="en-US" sz="3100" i="1" dirty="0" smtClean="0"/>
              <a:t>f</a:t>
            </a:r>
            <a:r>
              <a:rPr lang="en-US" sz="3100" dirty="0" smtClean="0"/>
              <a:t>(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-in-C(y),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 y))</a:t>
            </a:r>
          </a:p>
          <a:p>
            <a:pPr lvl="1"/>
            <a:endParaRPr lang="en-US" sz="3100" i="1" dirty="0" smtClean="0"/>
          </a:p>
          <a:p>
            <a:r>
              <a:rPr lang="en-US" sz="3100" i="1" dirty="0" smtClean="0"/>
              <a:t>…</a:t>
            </a:r>
            <a:r>
              <a:rPr lang="en-US" sz="3100" dirty="0" smtClean="0"/>
              <a:t>so you can do that with a scan through the phrase table that </a:t>
            </a:r>
            <a:r>
              <a:rPr lang="en-US" sz="3100" b="1" dirty="0" smtClean="0"/>
              <a:t>adds</a:t>
            </a:r>
            <a:r>
              <a:rPr lang="en-US" sz="3100" dirty="0" smtClean="0"/>
              <a:t> an extra attribute (holding word frequencies in memory).</a:t>
            </a:r>
            <a:endParaRPr lang="en-US" sz="3100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417" y="6297084"/>
            <a:ext cx="78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actually you also need total # words and total #phrases….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007784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background</a:t>
            </a:r>
            <a:r>
              <a:rPr lang="en-US" sz="3100" dirty="0" smtClean="0"/>
              <a:t> 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</a:t>
            </a:r>
            <a:r>
              <a:rPr lang="en-US" sz="3100" b="1" i="1" dirty="0" smtClean="0"/>
              <a:t>B</a:t>
            </a:r>
            <a:r>
              <a:rPr lang="en-US" sz="3100" i="1" dirty="0" smtClean="0"/>
              <a:t>=n</a:t>
            </a:r>
          </a:p>
          <a:p>
            <a:r>
              <a:rPr lang="en-US" sz="3100" dirty="0" smtClean="0"/>
              <a:t>Sort the two phrase-tables: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-in-B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</a:t>
            </a:r>
            <a:r>
              <a:rPr lang="en-US" sz="3100" dirty="0" smtClean="0"/>
              <a:t> and run the output through another “reducer” that</a:t>
            </a:r>
          </a:p>
          <a:p>
            <a:pPr lvl="1"/>
            <a:r>
              <a:rPr lang="en-US" b="1" dirty="0" smtClean="0"/>
              <a:t>appends </a:t>
            </a:r>
            <a:r>
              <a:rPr lang="en-US" dirty="0" smtClean="0"/>
              <a:t>together all the attributes associated with the same key, so we now have elements like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/>
          <a:stretch/>
        </p:blipFill>
        <p:spPr>
          <a:xfrm>
            <a:off x="867809" y="4265084"/>
            <a:ext cx="4561416" cy="1312937"/>
          </a:xfrm>
          <a:prstGeom prst="rect">
            <a:avLst/>
          </a:prstGeom>
        </p:spPr>
      </p:pic>
      <p:pic>
        <p:nvPicPr>
          <p:cNvPr id="7" name="Picture 6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6"/>
          <a:stretch/>
        </p:blipFill>
        <p:spPr>
          <a:xfrm>
            <a:off x="5429225" y="4265084"/>
            <a:ext cx="21209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536517" cy="1388533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Scan the through the phrase table one more time and add the </a:t>
            </a:r>
            <a:r>
              <a:rPr lang="en-US" sz="3100" dirty="0" err="1" smtClean="0"/>
              <a:t>informativeness</a:t>
            </a:r>
            <a:r>
              <a:rPr lang="en-US" sz="3100" dirty="0" smtClean="0"/>
              <a:t> attribute and the overall quality attribute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/>
          <a:stretch/>
        </p:blipFill>
        <p:spPr>
          <a:xfrm>
            <a:off x="84642" y="2645834"/>
            <a:ext cx="9059358" cy="131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4116918"/>
            <a:ext cx="8128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Summary</a:t>
            </a:r>
            <a:r>
              <a:rPr lang="en-US" sz="2000" smtClean="0"/>
              <a:t>, assuming </a:t>
            </a:r>
            <a:r>
              <a:rPr lang="en-US" sz="2000" dirty="0" smtClean="0"/>
              <a:t>word vocabulary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 is small: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foreground corpus C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phrase records – of course </a:t>
            </a:r>
            <a:r>
              <a:rPr lang="en-US" sz="2000" dirty="0" err="1"/>
              <a:t>m</a:t>
            </a:r>
            <a:r>
              <a:rPr lang="en-US" sz="2000" baseline="-25000" dirty="0" err="1"/>
              <a:t>C</a:t>
            </a:r>
            <a:r>
              <a:rPr lang="en-US" sz="2000" dirty="0"/>
              <a:t> </a:t>
            </a:r>
            <a:r>
              <a:rPr lang="en-US" sz="2000" dirty="0" smtClean="0"/>
              <a:t>&lt;&lt;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phrasiness</a:t>
            </a:r>
            <a:r>
              <a:rPr lang="en-US" sz="2000" dirty="0" smtClean="0"/>
              <a:t>: O(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background corpus B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Sort together and combine records: O(m log m), m=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+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and combined quality: O(m)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92083" y="5037666"/>
            <a:ext cx="42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word counts fit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Ramping it up – keeping word counts out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records for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with attributes 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</a:t>
            </a:r>
            <a:r>
              <a:rPr lang="en-US" i="1" dirty="0" err="1" smtClean="0"/>
              <a:t>freq</a:t>
            </a:r>
            <a:r>
              <a:rPr lang="en-US" i="1" dirty="0" smtClean="0"/>
              <a:t>-of-x-in-C, </a:t>
            </a:r>
            <a:r>
              <a:rPr lang="en-US" i="1" dirty="0" err="1"/>
              <a:t>freq</a:t>
            </a:r>
            <a:r>
              <a:rPr lang="en-US" i="1" dirty="0"/>
              <a:t>-of</a:t>
            </a:r>
            <a:r>
              <a:rPr lang="en-US" i="1" dirty="0" smtClean="0"/>
              <a:t>-y-</a:t>
            </a:r>
            <a:r>
              <a:rPr lang="en-US" i="1" dirty="0"/>
              <a:t>in-</a:t>
            </a:r>
            <a:r>
              <a:rPr lang="en-US" i="1" dirty="0" smtClean="0"/>
              <a:t>C, …</a:t>
            </a:r>
          </a:p>
          <a:p>
            <a:r>
              <a:rPr lang="en-US" dirty="0" smtClean="0"/>
              <a:t>Assume I have built built phrase tables and word tables….how do I incorporate the word attributes into the phrase records?</a:t>
            </a:r>
          </a:p>
          <a:p>
            <a:r>
              <a:rPr lang="en-US" dirty="0" smtClean="0"/>
              <a:t>For each phrase </a:t>
            </a:r>
            <a:r>
              <a:rPr lang="en-US" i="1" dirty="0" err="1" smtClean="0"/>
              <a:t>xy</a:t>
            </a:r>
            <a:r>
              <a:rPr lang="en-US" i="1" dirty="0" smtClean="0"/>
              <a:t>, </a:t>
            </a:r>
            <a:r>
              <a:rPr lang="en-US" dirty="0" smtClean="0"/>
              <a:t>request necessary word frequencies:</a:t>
            </a:r>
            <a:endParaRPr lang="en-US" i="1" dirty="0" smtClean="0"/>
          </a:p>
          <a:p>
            <a:pPr lvl="1"/>
            <a:r>
              <a:rPr lang="en-US" dirty="0" smtClean="0"/>
              <a:t>Print “</a:t>
            </a:r>
            <a:r>
              <a:rPr lang="en-US" i="1" dirty="0" smtClean="0"/>
              <a:t>x ~</a:t>
            </a:r>
            <a:r>
              <a:rPr lang="en-US" dirty="0" smtClean="0"/>
              <a:t>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i="1" dirty="0" smtClean="0"/>
              <a:t>=</a:t>
            </a:r>
            <a:r>
              <a:rPr lang="en-US" i="1" dirty="0" err="1" smtClean="0"/>
              <a:t>xy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/>
              <a:t>Print </a:t>
            </a:r>
            <a:r>
              <a:rPr lang="en-US" dirty="0" smtClean="0"/>
              <a:t>“</a:t>
            </a:r>
            <a:r>
              <a:rPr lang="en-US" i="1" dirty="0" smtClean="0"/>
              <a:t>y </a:t>
            </a:r>
            <a:r>
              <a:rPr lang="en-US" i="1" dirty="0"/>
              <a:t>~</a:t>
            </a:r>
            <a:r>
              <a:rPr lang="en-US" dirty="0"/>
              <a:t>request=</a:t>
            </a:r>
            <a:r>
              <a:rPr lang="en-US" dirty="0" err="1"/>
              <a:t>freq</a:t>
            </a:r>
            <a:r>
              <a:rPr lang="en-US" dirty="0"/>
              <a:t>-in-</a:t>
            </a:r>
            <a:r>
              <a:rPr lang="en-US" dirty="0" err="1"/>
              <a:t>C,from</a:t>
            </a:r>
            <a:r>
              <a:rPr lang="en-US" i="1" dirty="0"/>
              <a:t>=</a:t>
            </a:r>
            <a:r>
              <a:rPr lang="en-US" i="1" dirty="0" err="1"/>
              <a:t>xy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Sort all the word requests in with the word tables</a:t>
            </a:r>
          </a:p>
          <a:p>
            <a:r>
              <a:rPr lang="en-US" dirty="0" smtClean="0"/>
              <a:t>Scan through the result and generate the answers: for each word </a:t>
            </a:r>
            <a:r>
              <a:rPr lang="en-US" i="1" dirty="0" smtClean="0"/>
              <a:t>w, a</a:t>
            </a:r>
            <a:r>
              <a:rPr lang="en-US" i="1" baseline="-25000" dirty="0" smtClean="0"/>
              <a:t>1</a:t>
            </a:r>
            <a:r>
              <a:rPr lang="en-US" i="1" dirty="0" smtClean="0"/>
              <a:t>=n</a:t>
            </a:r>
            <a:r>
              <a:rPr lang="en-US" i="1" baseline="-25000" dirty="0" smtClean="0"/>
              <a:t>1</a:t>
            </a:r>
            <a:r>
              <a:rPr lang="en-US" i="1" dirty="0" smtClean="0"/>
              <a:t>,a</a:t>
            </a:r>
            <a:r>
              <a:rPr lang="en-US" i="1" baseline="-25000" dirty="0" smtClean="0"/>
              <a:t>2</a:t>
            </a:r>
            <a:r>
              <a:rPr lang="en-US" i="1" dirty="0" smtClean="0"/>
              <a:t>=n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~request=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dirty="0" smtClean="0"/>
              <a:t>=</a:t>
            </a:r>
            <a:r>
              <a:rPr lang="en-US" i="1" dirty="0" smtClean="0"/>
              <a:t>w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Sort the answers in with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Scan through and augment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439334"/>
            <a:ext cx="898525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foreground corpus C for phrases, words: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producing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phrase records,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word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phrase records producing word-</a:t>
            </a:r>
            <a:r>
              <a:rPr lang="en-US" sz="2400" dirty="0" err="1" smtClean="0"/>
              <a:t>freq</a:t>
            </a:r>
            <a:r>
              <a:rPr lang="en-US" sz="2400" dirty="0" smtClean="0"/>
              <a:t>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producing 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Sort requests with word records: O((2m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)log(2m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	=</a:t>
            </a:r>
            <a:r>
              <a:rPr lang="en-US" sz="2400" dirty="0" smtClean="0"/>
              <a:t> O(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log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since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&lt;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Scan through and answer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Sort answers with phrase records: O</a:t>
            </a:r>
            <a:r>
              <a:rPr lang="en-US" sz="2400" dirty="0"/>
              <a:t>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)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Repeat 1-5 for background corpus: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+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logm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Combine the two phrase tables: O(m log m), m 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Compute all the statistics: O(m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7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Uses for Phrases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958" t="26170" r="42084" b="35626"/>
          <a:stretch>
            <a:fillRect/>
          </a:stretch>
        </p:blipFill>
        <p:spPr bwMode="auto">
          <a:xfrm>
            <a:off x="952499" y="704850"/>
            <a:ext cx="714184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99" y="5715000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Alternative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29760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Turney</a:t>
            </a:r>
            <a:r>
              <a:rPr lang="en-US" dirty="0" smtClean="0"/>
              <a:t>: Thumbs up or thumbs down?: semantic orientation applied to unsupervised classification of </a:t>
            </a:r>
            <a:r>
              <a:rPr lang="en-US" dirty="0" err="1" smtClean="0"/>
              <a:t>reviews.ACL</a:t>
            </a:r>
            <a:r>
              <a:rPr lang="en-US" dirty="0" smtClean="0"/>
              <a:t> ‘02.</a:t>
            </a:r>
          </a:p>
          <a:p>
            <a:r>
              <a:rPr lang="en-US" dirty="0" smtClean="0"/>
              <a:t>Task: review classification (65-85% accurate, depending on domain)</a:t>
            </a:r>
          </a:p>
          <a:p>
            <a:pPr lvl="1"/>
            <a:r>
              <a:rPr lang="en-US" dirty="0" smtClean="0"/>
              <a:t>Identify candidate phrases (e.g., </a:t>
            </a:r>
            <a:r>
              <a:rPr lang="en-US" dirty="0" err="1" smtClean="0"/>
              <a:t>adj</a:t>
            </a:r>
            <a:r>
              <a:rPr lang="en-US" dirty="0" smtClean="0"/>
              <a:t>-noun bigrams, using POS tags)</a:t>
            </a:r>
          </a:p>
          <a:p>
            <a:pPr lvl="1"/>
            <a:r>
              <a:rPr lang="en-US" dirty="0" smtClean="0"/>
              <a:t>Figure out the </a:t>
            </a:r>
            <a:r>
              <a:rPr lang="en-US" b="1" dirty="0" smtClean="0"/>
              <a:t>semantic orientation </a:t>
            </a:r>
            <a:r>
              <a:rPr lang="en-US" dirty="0" smtClean="0"/>
              <a:t>of each phrase using “</a:t>
            </a:r>
            <a:r>
              <a:rPr lang="en-US" dirty="0" err="1" smtClean="0"/>
              <a:t>pointwise</a:t>
            </a:r>
            <a:r>
              <a:rPr lang="en-US" dirty="0" smtClean="0"/>
              <a:t> mutual information” and aggregate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4155970"/>
            <a:ext cx="5257800" cy="260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99" y="4629100"/>
            <a:ext cx="625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SO(phrase</a:t>
            </a:r>
            <a:r>
              <a:rPr lang="en-US" dirty="0" smtClean="0"/>
              <a:t>) = </a:t>
            </a:r>
            <a:r>
              <a:rPr lang="en-US" dirty="0" err="1" smtClean="0"/>
              <a:t>PMI(phrase,'excellent</a:t>
            </a:r>
            <a:r>
              <a:rPr lang="en-US" dirty="0" smtClean="0"/>
              <a:t>') − </a:t>
            </a:r>
            <a:r>
              <a:rPr lang="en-US" dirty="0" err="1" smtClean="0"/>
              <a:t>PMI(phrase,'poor</a:t>
            </a:r>
            <a:r>
              <a:rPr lang="en-US" dirty="0" smtClean="0"/>
              <a:t>')</a:t>
            </a:r>
            <a:endParaRPr lang="en-US" dirty="0"/>
          </a:p>
        </p:txBody>
      </p:sp>
      <p:pic>
        <p:nvPicPr>
          <p:cNvPr id="7" name="Picture 6" descr="Screen Shot 2012-01-31 at 3.1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499100"/>
            <a:ext cx="77089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31 at 10.5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7"/>
            <a:ext cx="4788398" cy="4339167"/>
          </a:xfrm>
          <a:prstGeom prst="rect">
            <a:avLst/>
          </a:prstGeom>
        </p:spPr>
      </p:pic>
      <p:pic>
        <p:nvPicPr>
          <p:cNvPr id="6" name="Picture 5" descr="Screen Shot 2012-01-31 at 10.5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35" y="0"/>
            <a:ext cx="4714263" cy="5757333"/>
          </a:xfrm>
          <a:prstGeom prst="rect">
            <a:avLst/>
          </a:prstGeom>
        </p:spPr>
      </p:pic>
      <p:pic>
        <p:nvPicPr>
          <p:cNvPr id="2" name="Picture 1" descr="Screen Shot 2012-01-31 at 3.1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5774267"/>
            <a:ext cx="7708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31 at 11.0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333"/>
            <a:ext cx="9144000" cy="23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534" y="274638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“</a:t>
            </a:r>
            <a:r>
              <a:rPr lang="en-US" sz="3100" dirty="0"/>
              <a:t>Answering </a:t>
            </a:r>
            <a:r>
              <a:rPr lang="en-US" sz="3100" dirty="0" err="1"/>
              <a:t>Subcognitive</a:t>
            </a:r>
            <a:r>
              <a:rPr lang="en-US" sz="3100" dirty="0"/>
              <a:t> Turing Test Questions: A Reply to </a:t>
            </a:r>
            <a:r>
              <a:rPr lang="en-US" sz="3100" dirty="0" smtClean="0"/>
              <a:t>French” - </a:t>
            </a:r>
            <a:r>
              <a:rPr lang="en-US" sz="3100" dirty="0" err="1" smtClean="0"/>
              <a:t>Turney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</a:t>
            </a:r>
            <a:r>
              <a:rPr lang="en-US" dirty="0" err="1" smtClean="0"/>
              <a:t>Turney</a:t>
            </a:r>
            <a:endParaRPr lang="en-US" dirty="0"/>
          </a:p>
        </p:txBody>
      </p:sp>
      <p:pic>
        <p:nvPicPr>
          <p:cNvPr id="3" name="Picture 2" descr="Screen Shot 2012-01-31 at 11.01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7"/>
          <a:stretch/>
        </p:blipFill>
        <p:spPr>
          <a:xfrm>
            <a:off x="0" y="383855"/>
            <a:ext cx="9144000" cy="1637562"/>
          </a:xfrm>
          <a:prstGeom prst="rect">
            <a:avLst/>
          </a:prstGeom>
        </p:spPr>
      </p:pic>
      <p:pic>
        <p:nvPicPr>
          <p:cNvPr id="4" name="Picture 3" descr="Screen Shot 2012-01-31 at 11.0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3017"/>
            <a:ext cx="8001000" cy="4077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6498" y="2709333"/>
            <a:ext cx="77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3325" y="3877733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7408" y="5183716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49378"/>
          <a:stretch/>
        </p:blipFill>
        <p:spPr>
          <a:xfrm>
            <a:off x="-1" y="507999"/>
            <a:ext cx="8805333" cy="17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0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808816"/>
            <a:ext cx="6210300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7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4" name="Picture 3" descr="Screen Shot 2012-01-31 at 11.12.4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r="1968"/>
          <a:stretch/>
        </p:blipFill>
        <p:spPr>
          <a:xfrm>
            <a:off x="412750" y="321395"/>
            <a:ext cx="8466666" cy="190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2-01-31 at 11.1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3003550"/>
            <a:ext cx="79502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5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4.3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/>
          <a:stretch/>
        </p:blipFill>
        <p:spPr>
          <a:xfrm>
            <a:off x="2995082" y="4182532"/>
            <a:ext cx="595841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52091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Locating Complex Named Entities in Web </a:t>
            </a:r>
            <a:r>
              <a:rPr lang="en-US" dirty="0" smtClean="0"/>
              <a:t>Text. Doug </a:t>
            </a:r>
            <a:r>
              <a:rPr lang="en-US" dirty="0"/>
              <a:t>Downey, Matthew </a:t>
            </a:r>
            <a:r>
              <a:rPr lang="en-US" dirty="0" err="1"/>
              <a:t>Broadhead</a:t>
            </a:r>
            <a:r>
              <a:rPr lang="en-US" dirty="0"/>
              <a:t>, and Oren </a:t>
            </a:r>
            <a:r>
              <a:rPr lang="en-US" dirty="0" err="1" smtClean="0"/>
              <a:t>Etzioni</a:t>
            </a:r>
            <a:r>
              <a:rPr lang="en-US" dirty="0" smtClean="0"/>
              <a:t>, IJCAI 2007. </a:t>
            </a:r>
            <a:endParaRPr lang="en-US" dirty="0"/>
          </a:p>
          <a:p>
            <a:r>
              <a:rPr lang="en-US" dirty="0" smtClean="0"/>
              <a:t>Task: identify complex named entities like “Proctor and Gamble”, “War of 1812”, “Dumb and Dumber”, “Secretary of State William Cohen”, …</a:t>
            </a:r>
          </a:p>
          <a:p>
            <a:r>
              <a:rPr lang="en-US" dirty="0" smtClean="0"/>
              <a:t>Formulation: decide whether to or not to merge nearby sequences of capitalized words </a:t>
            </a:r>
            <a:r>
              <a:rPr lang="en-US" i="1" dirty="0" err="1" smtClean="0"/>
              <a:t>axb</a:t>
            </a:r>
            <a:r>
              <a:rPr lang="en-US" i="1" dirty="0" smtClean="0"/>
              <a:t>, </a:t>
            </a:r>
            <a:r>
              <a:rPr lang="en-US" dirty="0" smtClean="0"/>
              <a:t>using variant of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For k=1, </a:t>
            </a:r>
            <a:r>
              <a:rPr lang="en-US" dirty="0" err="1" smtClean="0"/>
              <a:t>ck</a:t>
            </a:r>
            <a:r>
              <a:rPr lang="en-US" dirty="0" smtClean="0"/>
              <a:t> is PM (w/o the log).  For k=2, </a:t>
            </a:r>
            <a:r>
              <a:rPr lang="en-US" dirty="0" err="1" smtClean="0"/>
              <a:t>ck</a:t>
            </a:r>
            <a:r>
              <a:rPr lang="en-US" dirty="0" smtClean="0"/>
              <a:t> is “Symmetric Conditional Probability”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2-01-31 at 11.4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3983565"/>
            <a:ext cx="4049653" cy="1134533"/>
          </a:xfrm>
          <a:prstGeom prst="rect">
            <a:avLst/>
          </a:prstGeom>
        </p:spPr>
      </p:pic>
      <p:pic>
        <p:nvPicPr>
          <p:cNvPr id="8" name="Picture 7" descr="Screen Shot 2012-01-31 at 11.4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6" y="4184650"/>
            <a:ext cx="4101514" cy="933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59250" y="4445000"/>
            <a:ext cx="539750" cy="455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65"/>
            <a:ext cx="8229600" cy="906462"/>
          </a:xfrm>
        </p:spPr>
        <p:txBody>
          <a:bodyPr/>
          <a:lstStyle/>
          <a:p>
            <a:r>
              <a:rPr lang="en-US" dirty="0" smtClean="0"/>
              <a:t>Downey et al results</a:t>
            </a:r>
            <a:endParaRPr lang="en-US" dirty="0"/>
          </a:p>
        </p:txBody>
      </p:sp>
      <p:pic>
        <p:nvPicPr>
          <p:cNvPr id="4" name="Picture 3" descr="Screen Shot 2012-01-31 at 11.4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172"/>
            <a:ext cx="9144000" cy="4164669"/>
          </a:xfrm>
          <a:prstGeom prst="rect">
            <a:avLst/>
          </a:prstGeom>
        </p:spPr>
      </p:pic>
      <p:pic>
        <p:nvPicPr>
          <p:cNvPr id="6" name="Picture 5" descr="Screen Shot 2012-01-31 at 11.5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3" y="5140714"/>
            <a:ext cx="5672667" cy="1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70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6798</Words>
  <Application>Microsoft Macintosh PowerPoint</Application>
  <PresentationFormat>On-screen Show (4:3)</PresentationFormat>
  <Paragraphs>1156</Paragraphs>
  <Slides>89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Office Theme</vt:lpstr>
      <vt:lpstr>Equation</vt:lpstr>
      <vt:lpstr>Phrase Finding;  Stream-and-Sort to “Request-and-Answer”</vt:lpstr>
      <vt:lpstr>Outline</vt:lpstr>
      <vt:lpstr>Reminder of Where We Are</vt:lpstr>
      <vt:lpstr>Last Week</vt:lpstr>
      <vt:lpstr>Numbers (Jeff Dean says) Everyone Should Know </vt:lpstr>
      <vt:lpstr>Distributed Counting  Stream and Sort Counting</vt:lpstr>
      <vt:lpstr>Distributed Counting  Stream and Sort Counting</vt:lpstr>
      <vt:lpstr>PowerPoint Presentation</vt:lpstr>
      <vt:lpstr>Stream and Sort Counting  Distributed Counting</vt:lpstr>
      <vt:lpstr>PowerPoint Presentation</vt:lpstr>
      <vt:lpstr>Last Week</vt:lpstr>
      <vt:lpstr>Testing Large-Vocabulary Naïve Bayes: A Workaround</vt:lpstr>
      <vt:lpstr>Large-vocabulary Naïve Bayes</vt:lpstr>
      <vt:lpstr>Large-vocabulary Naïve Bayes</vt:lpstr>
      <vt:lpstr>Flaw: Large-vocabulary Naïve Bayes is Expensive to Use</vt:lpstr>
      <vt:lpstr>The workaround …</vt:lpstr>
      <vt:lpstr>More Examples of Stream-And-SORT</vt:lpstr>
      <vt:lpstr>Can we do better?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PowerPoint Presentation</vt:lpstr>
      <vt:lpstr>Some other stream and sort tasks</vt:lpstr>
      <vt:lpstr>Some other stream and sort tasks</vt:lpstr>
      <vt:lpstr>Testing Large-Vocabulary Naïve Bayes: Take 2</vt:lpstr>
      <vt:lpstr>Flaw: Large-vocabulary Naïve Bayes is Expensive to Use</vt:lpstr>
      <vt:lpstr>Can we do better?</vt:lpstr>
      <vt:lpstr>Can we do better?</vt:lpstr>
      <vt:lpstr>If these records were in a key-value DB we would know what to do….</vt:lpstr>
      <vt:lpstr>Is there a stream-and-sort analog of this request-and-answer pattern?</vt:lpstr>
      <vt:lpstr>Recall: Stream and Sort Counting: sort messages so the recipient can stream through them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PowerPoint Presentation</vt:lpstr>
      <vt:lpstr>Implementation summary</vt:lpstr>
      <vt:lpstr>Implementation summary</vt:lpstr>
      <vt:lpstr>Implementation summary</vt:lpstr>
      <vt:lpstr>Implementation summary</vt:lpstr>
      <vt:lpstr>Implementation summary</vt:lpstr>
      <vt:lpstr>ANOTHER NON-TRIVIAL Use of Request-and-Answer Part 1: The Problem</vt:lpstr>
      <vt:lpstr>Outline</vt:lpstr>
      <vt:lpstr>PowerPoint Presentation</vt:lpstr>
      <vt:lpstr>PowerPoint Presentation</vt:lpstr>
      <vt:lpstr>PowerPoint Presentation</vt:lpstr>
      <vt:lpstr>Why phrase-finding?</vt:lpstr>
      <vt:lpstr>The breakdown: what makes a good phrase</vt:lpstr>
      <vt:lpstr>“Phraseness”1 – based on BLRT</vt:lpstr>
      <vt:lpstr>“Phraseness”1 – based on BLRT</vt:lpstr>
      <vt:lpstr>“Phraseness”1 – based on BLRT</vt:lpstr>
      <vt:lpstr>“Informativeness”1 – based on BLRT</vt:lpstr>
      <vt:lpstr>The breakdown: what makes a good phrase</vt:lpstr>
      <vt:lpstr>PowerPoint Presentation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Pointwise KL, combined</vt:lpstr>
      <vt:lpstr>Why phrase-finding?</vt:lpstr>
      <vt:lpstr>Request-and-Answer For Phrase-Finding  Part 2: The Algorithm Stopped Here Mon 1/27  </vt:lpstr>
      <vt:lpstr>Implementation</vt:lpstr>
      <vt:lpstr>Generating and scoring phrases: 1</vt:lpstr>
      <vt:lpstr>Generating and scoring phrases: 2</vt:lpstr>
      <vt:lpstr>Generating and scoring phrases: 3</vt:lpstr>
      <vt:lpstr>Ramping it up – keeping word counts out of memory</vt:lpstr>
      <vt:lpstr>Generating and scoring phrases: 3</vt:lpstr>
      <vt:lpstr>More Uses for Phrases</vt:lpstr>
      <vt:lpstr>More cool work with phrases</vt:lpstr>
      <vt:lpstr>PowerPoint Presentation</vt:lpstr>
      <vt:lpstr> “Answering Subcognitive Turing Test Questions: A Reply to French” - Turney </vt:lpstr>
      <vt:lpstr>More from Turney</vt:lpstr>
      <vt:lpstr>PowerPoint Presentation</vt:lpstr>
      <vt:lpstr>PowerPoint Presentation</vt:lpstr>
      <vt:lpstr>PowerPoint Presentation</vt:lpstr>
      <vt:lpstr>PowerPoint Presentation</vt:lpstr>
      <vt:lpstr>More cool work with phrases</vt:lpstr>
      <vt:lpstr>Downey et al results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591</cp:revision>
  <dcterms:created xsi:type="dcterms:W3CDTF">2013-02-10T16:54:39Z</dcterms:created>
  <dcterms:modified xsi:type="dcterms:W3CDTF">2014-06-09T20:52:26Z</dcterms:modified>
</cp:coreProperties>
</file>