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3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4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notesSlides/notesSlide5.xml" ContentType="application/vnd.openxmlformats-officedocument.presentationml.notesSlide+xml"/>
  <Override PartName="/ppt/embeddings/Microsoft_Equation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4"/>
  </p:notesMasterIdLst>
  <p:sldIdLst>
    <p:sldId id="257" r:id="rId2"/>
    <p:sldId id="29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93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94" r:id="rId22"/>
    <p:sldId id="295" r:id="rId23"/>
    <p:sldId id="297" r:id="rId24"/>
    <p:sldId id="298" r:id="rId25"/>
    <p:sldId id="299" r:id="rId26"/>
    <p:sldId id="300" r:id="rId27"/>
    <p:sldId id="276" r:id="rId28"/>
    <p:sldId id="277" r:id="rId29"/>
    <p:sldId id="291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9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wmf"/><Relationship Id="rId3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wmf"/><Relationship Id="rId1" Type="http://schemas.openxmlformats.org/officeDocument/2006/relationships/image" Target="../media/image5.wmf"/><Relationship Id="rId2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Relationship Id="rId2" Type="http://schemas.openxmlformats.org/officeDocument/2006/relationships/image" Target="../media/image9.wmf"/><Relationship Id="rId3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wmf"/><Relationship Id="rId5" Type="http://schemas.openxmlformats.org/officeDocument/2006/relationships/image" Target="../media/image15.wmf"/><Relationship Id="rId6" Type="http://schemas.openxmlformats.org/officeDocument/2006/relationships/image" Target="../media/image16.wmf"/><Relationship Id="rId1" Type="http://schemas.openxmlformats.org/officeDocument/2006/relationships/image" Target="../media/image11.wmf"/><Relationship Id="rId2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EE107-D17C-AF40-9256-30B363102B86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5EF3A-6591-AF45-9947-B27A6ADF9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965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EFC5B96-FEE0-7841-A02F-EF97DA8A3DC2}" type="slidenum">
              <a:rPr lang="en-US"/>
              <a:pPr eaLnBrk="1" hangingPunct="1"/>
              <a:t>2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75A5B60-3D10-174D-8E89-AA74ADD3FD33}" type="slidenum">
              <a:rPr lang="en-US">
                <a:solidFill>
                  <a:prstClr val="black"/>
                </a:solidFill>
              </a:rPr>
              <a:pPr eaLnBrk="1" hangingPunct="1"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0687750-6DC1-FC43-8D5E-89F6A0C989E1}" type="slidenum">
              <a:rPr lang="en-US">
                <a:solidFill>
                  <a:prstClr val="black"/>
                </a:solidFill>
              </a:rPr>
              <a:pPr eaLnBrk="1" hangingPunct="1"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519D29D-48C7-8F44-8F60-8C0FF2532DDF}" type="slidenum">
              <a:rPr lang="en-US">
                <a:solidFill>
                  <a:prstClr val="black"/>
                </a:solidFill>
              </a:rPr>
              <a:pPr eaLnBrk="1" hangingPunct="1"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should read this proof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5292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4E72-BB8C-4643-8036-F914D928C77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10/13/15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325993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55A1-8CDA-C446-8D19-96B46A18136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10/13/15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850816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A00B8-0850-2D47-A3DF-A2A2FECFB66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10/13/15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681129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92100"/>
            <a:ext cx="8648700" cy="804862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09905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with a 1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45250"/>
            <a:ext cx="2133600" cy="365125"/>
          </a:xfrm>
        </p:spPr>
        <p:txBody>
          <a:bodyPr/>
          <a:lstStyle/>
          <a:p>
            <a:fld id="{EC15F7A7-E32B-364C-8C79-32157FBE7F8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10/13/15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5250"/>
            <a:ext cx="2895600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45250"/>
            <a:ext cx="2133600" cy="365125"/>
          </a:xfrm>
        </p:spPr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247724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16187"/>
            <a:ext cx="7772400" cy="1362075"/>
          </a:xfrm>
        </p:spPr>
        <p:txBody>
          <a:bodyPr anchor="t">
            <a:normAutofit/>
          </a:bodyPr>
          <a:lstStyle>
            <a:lvl1pPr algn="ctr">
              <a:defRPr sz="3200" b="1" cap="all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16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DF6F-4406-8A48-852C-2F82CC7CFB2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10/13/15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532502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54EDE-255E-8F4C-BA2A-FEC2178B0AD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10/13/15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035910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17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33969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3731"/>
            <a:ext cx="4040188" cy="4551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33969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3730"/>
            <a:ext cx="4041775" cy="455122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12575-8129-AD47-86D7-AC82F2DC32C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10/13/15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321234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46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EF22-B0D3-0C4E-BEF9-B303AB3D13E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10/13/15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809607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AE77-7813-434F-A5F7-7DDCD7DA350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10/13/15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917873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15CE6-90DE-044F-B798-25256D6AE7B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10/13/15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333096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9C1E-8AAB-AA48-9496-BA6107E42596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10/13/15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438344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D4E87-6CC2-E943-B741-3FE799E5BAB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10/13/15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7133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19.e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20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21.emf"/><Relationship Id="rId5" Type="http://schemas.openxmlformats.org/officeDocument/2006/relationships/image" Target="../media/image22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oleObject" Target="../embeddings/Microsoft_Equation1.bin"/><Relationship Id="rId6" Type="http://schemas.openxmlformats.org/officeDocument/2006/relationships/image" Target="../media/image28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0.png"/><Relationship Id="rId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2.e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3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5.w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3.wmf"/><Relationship Id="rId8" Type="http://schemas.openxmlformats.org/officeDocument/2006/relationships/oleObject" Target="../embeddings/oleObject7.bin"/><Relationship Id="rId9" Type="http://schemas.openxmlformats.org/officeDocument/2006/relationships/image" Target="../media/image6.emf"/><Relationship Id="rId10" Type="http://schemas.openxmlformats.org/officeDocument/2006/relationships/oleObject" Target="../embeddings/oleObject8.bin"/><Relationship Id="rId11" Type="http://schemas.openxmlformats.org/officeDocument/2006/relationships/image" Target="../media/image7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8.w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9.wmf"/><Relationship Id="rId8" Type="http://schemas.openxmlformats.org/officeDocument/2006/relationships/oleObject" Target="../embeddings/oleObject11.bin"/><Relationship Id="rId9" Type="http://schemas.openxmlformats.org/officeDocument/2006/relationships/image" Target="../media/image10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6.bin"/><Relationship Id="rId12" Type="http://schemas.openxmlformats.org/officeDocument/2006/relationships/image" Target="../media/image15.wmf"/><Relationship Id="rId13" Type="http://schemas.openxmlformats.org/officeDocument/2006/relationships/oleObject" Target="../embeddings/oleObject17.bin"/><Relationship Id="rId14" Type="http://schemas.openxmlformats.org/officeDocument/2006/relationships/image" Target="../media/image16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2.bin"/><Relationship Id="rId4" Type="http://schemas.openxmlformats.org/officeDocument/2006/relationships/image" Target="../media/image11.w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12.wmf"/><Relationship Id="rId7" Type="http://schemas.openxmlformats.org/officeDocument/2006/relationships/oleObject" Target="../embeddings/oleObject14.bin"/><Relationship Id="rId8" Type="http://schemas.openxmlformats.org/officeDocument/2006/relationships/image" Target="../media/image13.emf"/><Relationship Id="rId9" Type="http://schemas.openxmlformats.org/officeDocument/2006/relationships/oleObject" Target="../embeddings/oleObject15.bin"/><Relationship Id="rId10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Kernels and </a:t>
            </a:r>
            <a:r>
              <a:rPr lang="en-US" dirty="0" err="1" smtClean="0"/>
              <a:t>Perceptrons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32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Kernels and </a:t>
            </a:r>
            <a:br>
              <a:rPr lang="en-US" dirty="0" smtClean="0"/>
            </a:br>
            <a:r>
              <a:rPr lang="en-US" dirty="0" smtClean="0"/>
              <a:t>“The Hash Trick”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591691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of the weights in a classifier are</a:t>
            </a:r>
          </a:p>
          <a:p>
            <a:pPr lvl="1"/>
            <a:r>
              <a:rPr lang="en-US" dirty="0" smtClean="0"/>
              <a:t>small and not important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So we can use the “hash trick”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640157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pic>
        <p:nvPicPr>
          <p:cNvPr id="5" name="Picture 4" descr="Screen Shot 2015-02-18 at 5.44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511"/>
            <a:ext cx="9144000" cy="315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189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hash trick as a kernel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we </a:t>
            </a:r>
            <a:r>
              <a:rPr lang="en-US" u="sng" dirty="0" smtClean="0"/>
              <a:t>implicitly</a:t>
            </a:r>
            <a:r>
              <a:rPr lang="en-US" dirty="0" smtClean="0"/>
              <a:t> map from x to </a:t>
            </a:r>
            <a:r>
              <a:rPr lang="en-US" dirty="0" err="1" smtClean="0"/>
              <a:t>φ</a:t>
            </a:r>
            <a:r>
              <a:rPr lang="en-US" dirty="0" smtClean="0"/>
              <a:t>(x)</a:t>
            </a:r>
          </a:p>
          <a:p>
            <a:pPr lvl="1"/>
            <a:r>
              <a:rPr lang="en-US" dirty="0" smtClean="0"/>
              <a:t>All computations of learner are in terms of K(</a:t>
            </a:r>
            <a:r>
              <a:rPr lang="en-US" dirty="0" err="1" smtClean="0"/>
              <a:t>x,x</a:t>
            </a:r>
            <a:r>
              <a:rPr lang="en-US" dirty="0" smtClean="0"/>
              <a:t>’) =  </a:t>
            </a:r>
            <a:r>
              <a:rPr lang="en-US" dirty="0"/>
              <a:t>&lt;</a:t>
            </a:r>
            <a:r>
              <a:rPr lang="en-US" dirty="0" err="1" smtClean="0"/>
              <a:t>φ</a:t>
            </a:r>
            <a:r>
              <a:rPr lang="en-US" dirty="0"/>
              <a:t>(x</a:t>
            </a:r>
            <a:r>
              <a:rPr lang="en-US" dirty="0" smtClean="0"/>
              <a:t>),</a:t>
            </a:r>
            <a:r>
              <a:rPr lang="en-US" dirty="0"/>
              <a:t> </a:t>
            </a:r>
            <a:r>
              <a:rPr lang="en-US" dirty="0" err="1"/>
              <a:t>φ</a:t>
            </a:r>
            <a:r>
              <a:rPr lang="en-US" dirty="0"/>
              <a:t>(</a:t>
            </a:r>
            <a:r>
              <a:rPr lang="en-US" dirty="0" smtClean="0"/>
              <a:t>x’) &gt;</a:t>
            </a:r>
          </a:p>
          <a:p>
            <a:pPr lvl="1"/>
            <a:r>
              <a:rPr lang="en-US" dirty="0" smtClean="0"/>
              <a:t>Because </a:t>
            </a:r>
            <a:r>
              <a:rPr lang="en-US" dirty="0" err="1"/>
              <a:t>φ</a:t>
            </a:r>
            <a:r>
              <a:rPr lang="en-US" dirty="0"/>
              <a:t>(x</a:t>
            </a:r>
            <a:r>
              <a:rPr lang="en-US" dirty="0" smtClean="0"/>
              <a:t>) is large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In this case we </a:t>
            </a:r>
            <a:r>
              <a:rPr lang="en-US" u="sng" dirty="0" smtClean="0"/>
              <a:t>explicitly</a:t>
            </a:r>
            <a:r>
              <a:rPr lang="en-US" dirty="0" smtClean="0"/>
              <a:t> map from </a:t>
            </a:r>
            <a:r>
              <a:rPr lang="en-US" dirty="0"/>
              <a:t>x to </a:t>
            </a:r>
            <a:r>
              <a:rPr lang="en-US" dirty="0" err="1"/>
              <a:t>φ</a:t>
            </a:r>
            <a:r>
              <a:rPr lang="en-US" dirty="0"/>
              <a:t>(x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/>
              <a:t>φ</a:t>
            </a:r>
            <a:r>
              <a:rPr lang="en-US" dirty="0"/>
              <a:t>(x</a:t>
            </a:r>
            <a:r>
              <a:rPr lang="en-US" dirty="0" smtClean="0"/>
              <a:t>) is small</a:t>
            </a:r>
            <a:endParaRPr lang="en-US" dirty="0"/>
          </a:p>
          <a:p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505204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details</a:t>
            </a:r>
            <a:endParaRPr lang="en-US" dirty="0"/>
          </a:p>
        </p:txBody>
      </p:sp>
      <p:graphicFrame>
        <p:nvGraphicFramePr>
          <p:cNvPr id="675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6034001"/>
              </p:ext>
            </p:extLst>
          </p:nvPr>
        </p:nvGraphicFramePr>
        <p:xfrm>
          <a:off x="65089" y="3279776"/>
          <a:ext cx="9078912" cy="1183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3" name="Equation" r:id="rId3" imgW="3022600" imgH="393700" progId="Equation.3">
                  <p:embed/>
                </p:oleObj>
              </mc:Choice>
              <mc:Fallback>
                <p:oleObj name="Equation" r:id="rId3" imgW="3022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9" y="3279776"/>
                        <a:ext cx="9078912" cy="11830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1181100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Book Antiqua"/>
              </a:rPr>
              <a:t>Slightly different hash to avoid systematic bias</a:t>
            </a:r>
          </a:p>
        </p:txBody>
      </p:sp>
      <p:graphicFrame>
        <p:nvGraphicFramePr>
          <p:cNvPr id="675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4911055"/>
              </p:ext>
            </p:extLst>
          </p:nvPr>
        </p:nvGraphicFramePr>
        <p:xfrm>
          <a:off x="2330450" y="2093959"/>
          <a:ext cx="3451225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4" name="Equation" r:id="rId5" imgW="1155700" imgH="368300" progId="Equation.3">
                  <p:embed/>
                </p:oleObj>
              </mc:Choice>
              <mc:Fallback>
                <p:oleObj name="Equation" r:id="rId5" imgW="11557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0450" y="2093959"/>
                        <a:ext cx="3451225" cy="1100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1" y="5669177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prstClr val="black"/>
                </a:solidFill>
                <a:latin typeface="Book Antiqua"/>
              </a:rPr>
              <a:t>m</a:t>
            </a:r>
            <a:r>
              <a:rPr lang="en-US" sz="2400" i="1" dirty="0">
                <a:solidFill>
                  <a:prstClr val="black"/>
                </a:solidFill>
                <a:latin typeface="Book Antiqua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Book Antiqua"/>
              </a:rPr>
              <a:t>is the number of buckets you hash into (R in my discussion)</a:t>
            </a:r>
            <a:endParaRPr lang="en-US" sz="2400" i="1" dirty="0">
              <a:solidFill>
                <a:prstClr val="black"/>
              </a:solidFill>
              <a:latin typeface="Book Antiqu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704307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details</a:t>
            </a:r>
            <a:endParaRPr lang="en-US" dirty="0"/>
          </a:p>
        </p:txBody>
      </p:sp>
      <p:graphicFrame>
        <p:nvGraphicFramePr>
          <p:cNvPr id="675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948065"/>
              </p:ext>
            </p:extLst>
          </p:nvPr>
        </p:nvGraphicFramePr>
        <p:xfrm>
          <a:off x="193675" y="2108201"/>
          <a:ext cx="8747845" cy="1138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0" name="Equation" r:id="rId3" imgW="3022600" imgH="393700" progId="Equation.3">
                  <p:embed/>
                </p:oleObj>
              </mc:Choice>
              <mc:Fallback>
                <p:oleObj name="Equation" r:id="rId3" imgW="3022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" y="2108201"/>
                        <a:ext cx="8747845" cy="11386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1181100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Book Antiqua"/>
              </a:rPr>
              <a:t>Slightly different hash to avoid systematic bias</a:t>
            </a:r>
          </a:p>
        </p:txBody>
      </p:sp>
      <p:pic>
        <p:nvPicPr>
          <p:cNvPr id="6" name="Picture 5" descr="Screen shot 2012-02-20 at 11.10.04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45" y="3118380"/>
            <a:ext cx="8363256" cy="23442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1" y="5669177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prstClr val="black"/>
                </a:solidFill>
                <a:latin typeface="Book Antiqua"/>
              </a:rPr>
              <a:t>m</a:t>
            </a:r>
            <a:r>
              <a:rPr lang="en-US" sz="2400" i="1" dirty="0">
                <a:solidFill>
                  <a:prstClr val="black"/>
                </a:solidFill>
                <a:latin typeface="Book Antiqua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Book Antiqua"/>
              </a:rPr>
              <a:t>is the number of buckets you hash into (R in my discussion)</a:t>
            </a:r>
            <a:endParaRPr lang="en-US" sz="2400" i="1" dirty="0">
              <a:solidFill>
                <a:prstClr val="black"/>
              </a:solidFill>
              <a:latin typeface="Book Antiqu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69101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details</a:t>
            </a:r>
            <a:endParaRPr lang="en-US" dirty="0"/>
          </a:p>
        </p:txBody>
      </p:sp>
      <p:pic>
        <p:nvPicPr>
          <p:cNvPr id="5" name="Picture 4" descr="Screen shot 2012-02-20 at 10.58.51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81100"/>
            <a:ext cx="8388935" cy="30239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2469" y="4693335"/>
            <a:ext cx="7511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Book Antiqua"/>
              </a:rPr>
              <a:t>I.e. – a hashed vector is probably close to the original vector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620161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details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231944"/>
            <a:ext cx="8229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Book Antiqua"/>
              </a:rPr>
              <a:t>I.e. the inner products between </a:t>
            </a:r>
            <a:r>
              <a:rPr lang="en-US" sz="3200" dirty="0" err="1">
                <a:solidFill>
                  <a:prstClr val="black"/>
                </a:solidFill>
                <a:latin typeface="Book Antiqua"/>
              </a:rPr>
              <a:t>x</a:t>
            </a:r>
            <a:r>
              <a:rPr lang="en-US" sz="3200" dirty="0">
                <a:solidFill>
                  <a:prstClr val="black"/>
                </a:solidFill>
                <a:latin typeface="Book Antiqua"/>
              </a:rPr>
              <a:t> and </a:t>
            </a:r>
            <a:r>
              <a:rPr lang="en-US" sz="3200" dirty="0" err="1">
                <a:solidFill>
                  <a:prstClr val="black"/>
                </a:solidFill>
                <a:latin typeface="Book Antiqua"/>
              </a:rPr>
              <a:t>x</a:t>
            </a:r>
            <a:r>
              <a:rPr lang="en-US" sz="3200" dirty="0">
                <a:solidFill>
                  <a:prstClr val="black"/>
                </a:solidFill>
                <a:latin typeface="Book Antiqua"/>
              </a:rPr>
              <a:t>’ are probably not changed too much by the hash function: a classifier will probably still work</a:t>
            </a:r>
          </a:p>
        </p:txBody>
      </p:sp>
      <p:pic>
        <p:nvPicPr>
          <p:cNvPr id="7" name="Picture 6" descr="Screen shot 2012-02-20 at 11.03.41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68" y="1213357"/>
            <a:ext cx="7511905" cy="413803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096969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details</a:t>
            </a:r>
            <a:endParaRPr lang="en-US" dirty="0"/>
          </a:p>
        </p:txBody>
      </p:sp>
      <p:pic>
        <p:nvPicPr>
          <p:cNvPr id="5" name="Picture 4" descr="Screen shot 2012-02-20 at 11.07.54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4" y="1200150"/>
            <a:ext cx="8296276" cy="466463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6845900" y="2710671"/>
            <a:ext cx="60405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823358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hash kernel: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problem: debugging is harder</a:t>
            </a:r>
          </a:p>
          <a:p>
            <a:pPr lvl="1"/>
            <a:r>
              <a:rPr lang="en-US" dirty="0" smtClean="0"/>
              <a:t>Features are no longer meaningful</a:t>
            </a:r>
          </a:p>
          <a:p>
            <a:pPr lvl="1"/>
            <a:r>
              <a:rPr lang="en-US" dirty="0" smtClean="0"/>
              <a:t>There’s a new way to ruin a classifier</a:t>
            </a:r>
          </a:p>
          <a:p>
            <a:pPr lvl="2"/>
            <a:r>
              <a:rPr lang="en-US" dirty="0" smtClean="0"/>
              <a:t>Change the hash function </a:t>
            </a:r>
            <a:r>
              <a:rPr lang="en-US" dirty="0" smtClean="0">
                <a:sym typeface="Wingdings"/>
              </a:rPr>
              <a:t></a:t>
            </a:r>
            <a:endParaRPr lang="en-US" dirty="0" smtClean="0"/>
          </a:p>
          <a:p>
            <a:r>
              <a:rPr lang="en-US" dirty="0" smtClean="0"/>
              <a:t>You can separately compute the set of all words that hash to </a:t>
            </a:r>
            <a:r>
              <a:rPr lang="en-US" i="1" dirty="0" smtClean="0"/>
              <a:t>h</a:t>
            </a:r>
            <a:r>
              <a:rPr lang="en-US" b="1" i="1" dirty="0" smtClean="0"/>
              <a:t> </a:t>
            </a:r>
            <a:r>
              <a:rPr lang="en-US" dirty="0" smtClean="0"/>
              <a:t>and guess what features mean</a:t>
            </a:r>
          </a:p>
          <a:p>
            <a:pPr lvl="1"/>
            <a:r>
              <a:rPr lang="en-US" dirty="0" smtClean="0"/>
              <a:t>Build an inverted index </a:t>
            </a:r>
            <a:r>
              <a:rPr lang="en-US" i="1" dirty="0" smtClean="0"/>
              <a:t>h</a:t>
            </a:r>
            <a:r>
              <a:rPr lang="en-US" i="1" dirty="0" smtClean="0">
                <a:sym typeface="Wingdings"/>
              </a:rPr>
              <a:t>w1,w2,…,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874906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The </a:t>
            </a:r>
            <a:r>
              <a:rPr lang="en-US" dirty="0" smtClean="0">
                <a:latin typeface="Arial" charset="0"/>
              </a:rPr>
              <a:t>perceptron</a:t>
            </a:r>
            <a:endParaRPr lang="en-US" dirty="0">
              <a:latin typeface="Arial" charset="0"/>
            </a:endParaRPr>
          </a:p>
        </p:txBody>
      </p:sp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1547812" y="1624013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i="1"/>
              <a:t>A</a:t>
            </a:r>
          </a:p>
        </p:txBody>
      </p:sp>
      <p:sp>
        <p:nvSpPr>
          <p:cNvPr id="6150" name="Text Box 9"/>
          <p:cNvSpPr txBox="1">
            <a:spLocks noChangeArrowheads="1"/>
          </p:cNvSpPr>
          <p:nvPr/>
        </p:nvSpPr>
        <p:spPr bwMode="auto">
          <a:xfrm>
            <a:off x="4741862" y="1547813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i="1"/>
              <a:t>B</a:t>
            </a:r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2036762" y="1822450"/>
            <a:ext cx="2705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2974975" y="1455738"/>
            <a:ext cx="12588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/>
              <a:t>instance</a:t>
            </a:r>
            <a:r>
              <a:rPr lang="en-US"/>
              <a:t> </a:t>
            </a:r>
            <a:r>
              <a:rPr lang="en-US" b="1"/>
              <a:t>x</a:t>
            </a:r>
            <a:r>
              <a:rPr lang="en-US" baseline="-25000"/>
              <a:t>i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284789" y="1309688"/>
            <a:ext cx="2927351" cy="515937"/>
            <a:chOff x="3762" y="893"/>
            <a:chExt cx="1844" cy="325"/>
          </a:xfrm>
        </p:grpSpPr>
        <p:sp>
          <p:nvSpPr>
            <p:cNvPr id="6165" name="Text Box 12"/>
            <p:cNvSpPr txBox="1">
              <a:spLocks noChangeArrowheads="1"/>
            </p:cNvSpPr>
            <p:nvPr/>
          </p:nvSpPr>
          <p:spPr bwMode="auto">
            <a:xfrm>
              <a:off x="3762" y="985"/>
              <a:ext cx="184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 dirty="0"/>
                <a:t>Compute: </a:t>
              </a:r>
              <a:r>
                <a:rPr lang="en-US" i="1" dirty="0" err="1"/>
                <a:t>y</a:t>
              </a:r>
              <a:r>
                <a:rPr lang="en-US" i="1" baseline="-25000" dirty="0" err="1"/>
                <a:t>i</a:t>
              </a:r>
              <a:r>
                <a:rPr lang="en-US" dirty="0"/>
                <a:t> = </a:t>
              </a:r>
              <a:r>
                <a:rPr lang="en-US" dirty="0" smtClean="0"/>
                <a:t>sign(</a:t>
              </a:r>
              <a:r>
                <a:rPr lang="en-US" b="1" dirty="0" err="1" smtClean="0"/>
                <a:t>v</a:t>
              </a:r>
              <a:r>
                <a:rPr lang="en-US" i="1" baseline="-25000" dirty="0" err="1" smtClean="0"/>
                <a:t>k</a:t>
              </a:r>
              <a:r>
                <a:rPr lang="en-US" i="1" dirty="0" smtClean="0"/>
                <a:t> </a:t>
              </a:r>
              <a:r>
                <a:rPr lang="en-US" i="1" dirty="0"/>
                <a:t>. </a:t>
              </a:r>
              <a:r>
                <a:rPr lang="en-US" b="1" dirty="0"/>
                <a:t>x</a:t>
              </a:r>
              <a:r>
                <a:rPr lang="en-US" i="1" baseline="-25000" dirty="0"/>
                <a:t>i</a:t>
              </a:r>
              <a:r>
                <a:rPr lang="en-US" i="1" dirty="0"/>
                <a:t> </a:t>
              </a:r>
              <a:r>
                <a:rPr lang="en-US" dirty="0" smtClean="0"/>
                <a:t>)</a:t>
              </a:r>
              <a:endParaRPr lang="en-US" i="1" dirty="0"/>
            </a:p>
          </p:txBody>
        </p:sp>
        <p:sp>
          <p:nvSpPr>
            <p:cNvPr id="6166" name="Text Box 13"/>
            <p:cNvSpPr txBox="1">
              <a:spLocks noChangeArrowheads="1"/>
            </p:cNvSpPr>
            <p:nvPr/>
          </p:nvSpPr>
          <p:spPr bwMode="auto">
            <a:xfrm>
              <a:off x="4456" y="893"/>
              <a:ext cx="1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^</a:t>
              </a:r>
            </a:p>
          </p:txBody>
        </p:sp>
      </p:grpSp>
      <p:sp>
        <p:nvSpPr>
          <p:cNvPr id="9232" name="Line 16"/>
          <p:cNvSpPr>
            <a:spLocks noChangeShapeType="1"/>
          </p:cNvSpPr>
          <p:nvPr/>
        </p:nvSpPr>
        <p:spPr bwMode="auto">
          <a:xfrm>
            <a:off x="2024062" y="2000250"/>
            <a:ext cx="2705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352800" y="2008188"/>
            <a:ext cx="522287" cy="512762"/>
            <a:chOff x="4311" y="893"/>
            <a:chExt cx="329" cy="323"/>
          </a:xfrm>
        </p:grpSpPr>
        <p:sp>
          <p:nvSpPr>
            <p:cNvPr id="6163" name="Text Box 18"/>
            <p:cNvSpPr txBox="1">
              <a:spLocks noChangeArrowheads="1"/>
            </p:cNvSpPr>
            <p:nvPr/>
          </p:nvSpPr>
          <p:spPr bwMode="auto">
            <a:xfrm>
              <a:off x="4311" y="985"/>
              <a:ext cx="32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/>
                <a:t>   y</a:t>
              </a:r>
              <a:r>
                <a:rPr lang="en-US" i="1" baseline="-25000"/>
                <a:t>i</a:t>
              </a:r>
            </a:p>
          </p:txBody>
        </p:sp>
        <p:sp>
          <p:nvSpPr>
            <p:cNvPr id="6164" name="Text Box 19"/>
            <p:cNvSpPr txBox="1">
              <a:spLocks noChangeArrowheads="1"/>
            </p:cNvSpPr>
            <p:nvPr/>
          </p:nvSpPr>
          <p:spPr bwMode="auto">
            <a:xfrm>
              <a:off x="4456" y="893"/>
              <a:ext cx="1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^</a:t>
              </a:r>
            </a:p>
          </p:txBody>
        </p:sp>
      </p:grpSp>
      <p:cxnSp>
        <p:nvCxnSpPr>
          <p:cNvPr id="9236" name="AutoShape 20"/>
          <p:cNvCxnSpPr>
            <a:cxnSpLocks noChangeShapeType="1"/>
            <a:stCxn id="6149" idx="2"/>
            <a:endCxn id="6150" idx="2"/>
          </p:cNvCxnSpPr>
          <p:nvPr/>
        </p:nvCxnSpPr>
        <p:spPr bwMode="auto">
          <a:xfrm rot="5400000" flipH="1" flipV="1">
            <a:off x="3351212" y="630238"/>
            <a:ext cx="76200" cy="3194050"/>
          </a:xfrm>
          <a:prstGeom prst="curvedConnector3">
            <a:avLst>
              <a:gd name="adj1" fmla="val -766667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4376737" y="2409825"/>
            <a:ext cx="522288" cy="512763"/>
            <a:chOff x="4292" y="893"/>
            <a:chExt cx="367" cy="323"/>
          </a:xfrm>
        </p:grpSpPr>
        <p:sp>
          <p:nvSpPr>
            <p:cNvPr id="6161" name="Text Box 22"/>
            <p:cNvSpPr txBox="1">
              <a:spLocks noChangeArrowheads="1"/>
            </p:cNvSpPr>
            <p:nvPr/>
          </p:nvSpPr>
          <p:spPr bwMode="auto">
            <a:xfrm>
              <a:off x="4292" y="985"/>
              <a:ext cx="36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/>
                <a:t>   y</a:t>
              </a:r>
              <a:r>
                <a:rPr lang="en-US" i="1" baseline="-25000"/>
                <a:t>i</a:t>
              </a:r>
            </a:p>
          </p:txBody>
        </p:sp>
        <p:sp>
          <p:nvSpPr>
            <p:cNvPr id="6162" name="Text Box 23"/>
            <p:cNvSpPr txBox="1">
              <a:spLocks noChangeArrowheads="1"/>
            </p:cNvSpPr>
            <p:nvPr/>
          </p:nvSpPr>
          <p:spPr bwMode="auto">
            <a:xfrm>
              <a:off x="4490" y="893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6159" name="Text Box 25"/>
          <p:cNvSpPr txBox="1">
            <a:spLocks noChangeArrowheads="1"/>
          </p:cNvSpPr>
          <p:nvPr/>
        </p:nvSpPr>
        <p:spPr bwMode="auto">
          <a:xfrm>
            <a:off x="5284787" y="1966913"/>
            <a:ext cx="29511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 dirty="0"/>
              <a:t>If mistake: </a:t>
            </a:r>
            <a:r>
              <a:rPr lang="en-US" b="1" dirty="0"/>
              <a:t>v</a:t>
            </a:r>
            <a:r>
              <a:rPr lang="en-US" i="1" baseline="-25000" dirty="0"/>
              <a:t>k+1</a:t>
            </a:r>
            <a:r>
              <a:rPr lang="en-US" dirty="0"/>
              <a:t> = </a:t>
            </a:r>
            <a:r>
              <a:rPr lang="en-US" b="1" dirty="0" err="1"/>
              <a:t>v</a:t>
            </a:r>
            <a:r>
              <a:rPr lang="en-US" i="1" baseline="-25000" dirty="0" err="1"/>
              <a:t>k</a:t>
            </a:r>
            <a:r>
              <a:rPr lang="en-US" i="1" dirty="0"/>
              <a:t>  +  </a:t>
            </a:r>
            <a:r>
              <a:rPr lang="en-US" i="1" dirty="0" err="1"/>
              <a:t>y</a:t>
            </a:r>
            <a:r>
              <a:rPr lang="en-US" i="1" baseline="-25000" dirty="0" err="1"/>
              <a:t>i</a:t>
            </a:r>
            <a:r>
              <a:rPr lang="en-US" dirty="0"/>
              <a:t> </a:t>
            </a:r>
            <a:r>
              <a:rPr lang="en-US" b="1" dirty="0"/>
              <a:t>x</a:t>
            </a:r>
            <a:r>
              <a:rPr lang="en-US" i="1" baseline="-25000" dirty="0"/>
              <a:t>i</a:t>
            </a:r>
            <a:r>
              <a:rPr lang="en-US" i="1" dirty="0"/>
              <a:t> </a:t>
            </a:r>
          </a:p>
        </p:txBody>
      </p:sp>
      <p:sp>
        <p:nvSpPr>
          <p:cNvPr id="6160" name="Text Box 26"/>
          <p:cNvSpPr txBox="1">
            <a:spLocks noChangeArrowheads="1"/>
          </p:cNvSpPr>
          <p:nvPr/>
        </p:nvSpPr>
        <p:spPr bwMode="auto">
          <a:xfrm>
            <a:off x="6784975" y="18208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4583" y="806762"/>
            <a:ext cx="2402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x </a:t>
            </a:r>
            <a:r>
              <a:rPr lang="en-US" dirty="0" smtClean="0"/>
              <a:t>is a vector</a:t>
            </a:r>
            <a:endParaRPr lang="en-US" b="1" dirty="0"/>
          </a:p>
          <a:p>
            <a:r>
              <a:rPr lang="en-US" i="1" dirty="0" smtClean="0"/>
              <a:t>y </a:t>
            </a:r>
            <a:r>
              <a:rPr lang="en-US" dirty="0" smtClean="0"/>
              <a:t>is -1 or +1</a:t>
            </a:r>
            <a:endParaRPr lang="en-US" i="1" dirty="0" smtClean="0"/>
          </a:p>
        </p:txBody>
      </p:sp>
      <p:grpSp>
        <p:nvGrpSpPr>
          <p:cNvPr id="24" name="Group 23"/>
          <p:cNvGrpSpPr/>
          <p:nvPr/>
        </p:nvGrpSpPr>
        <p:grpSpPr>
          <a:xfrm>
            <a:off x="987425" y="3492500"/>
            <a:ext cx="3836174" cy="2921000"/>
            <a:chOff x="877888" y="1143000"/>
            <a:chExt cx="3200400" cy="2514600"/>
          </a:xfrm>
        </p:grpSpPr>
        <p:sp>
          <p:nvSpPr>
            <p:cNvPr id="25" name="Oval 2"/>
            <p:cNvSpPr>
              <a:spLocks noChangeArrowheads="1"/>
            </p:cNvSpPr>
            <p:nvPr/>
          </p:nvSpPr>
          <p:spPr bwMode="auto">
            <a:xfrm>
              <a:off x="1563688" y="1371600"/>
              <a:ext cx="1828800" cy="18288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6" name="Line 4"/>
            <p:cNvSpPr>
              <a:spLocks noChangeShapeType="1"/>
            </p:cNvSpPr>
            <p:nvPr/>
          </p:nvSpPr>
          <p:spPr bwMode="auto">
            <a:xfrm>
              <a:off x="1563688" y="1371600"/>
              <a:ext cx="1981200" cy="1981200"/>
            </a:xfrm>
            <a:prstGeom prst="line">
              <a:avLst/>
            </a:prstGeom>
            <a:noFill/>
            <a:ln w="152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7" name="Line 5"/>
            <p:cNvSpPr>
              <a:spLocks noChangeShapeType="1"/>
            </p:cNvSpPr>
            <p:nvPr/>
          </p:nvSpPr>
          <p:spPr bwMode="auto">
            <a:xfrm rot="-5400000">
              <a:off x="2478088" y="685800"/>
              <a:ext cx="0" cy="3200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8" name="Line 7"/>
            <p:cNvSpPr>
              <a:spLocks noChangeShapeType="1"/>
            </p:cNvSpPr>
            <p:nvPr/>
          </p:nvSpPr>
          <p:spPr bwMode="auto">
            <a:xfrm flipV="1">
              <a:off x="2478088" y="1295400"/>
              <a:ext cx="1066800" cy="99060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9" name="Line 8"/>
            <p:cNvSpPr>
              <a:spLocks noChangeShapeType="1"/>
            </p:cNvSpPr>
            <p:nvPr/>
          </p:nvSpPr>
          <p:spPr bwMode="auto">
            <a:xfrm>
              <a:off x="1411288" y="1219200"/>
              <a:ext cx="2209800" cy="220980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0" name="Text Box 9"/>
            <p:cNvSpPr txBox="1">
              <a:spLocks noChangeArrowheads="1"/>
            </p:cNvSpPr>
            <p:nvPr/>
          </p:nvSpPr>
          <p:spPr bwMode="auto">
            <a:xfrm>
              <a:off x="3240088" y="1143000"/>
              <a:ext cx="268287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smtClean="0">
                  <a:solidFill>
                    <a:srgbClr val="000000"/>
                  </a:solidFill>
                </a:rPr>
                <a:t>u</a:t>
              </a:r>
            </a:p>
          </p:txBody>
        </p:sp>
        <p:sp>
          <p:nvSpPr>
            <p:cNvPr id="31" name="Line 10"/>
            <p:cNvSpPr>
              <a:spLocks noChangeShapeType="1"/>
            </p:cNvSpPr>
            <p:nvPr/>
          </p:nvSpPr>
          <p:spPr bwMode="auto">
            <a:xfrm flipH="1">
              <a:off x="1411288" y="2286000"/>
              <a:ext cx="1066800" cy="99060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2" name="Text Box 11"/>
            <p:cNvSpPr txBox="1">
              <a:spLocks noChangeArrowheads="1"/>
            </p:cNvSpPr>
            <p:nvPr/>
          </p:nvSpPr>
          <p:spPr bwMode="auto">
            <a:xfrm>
              <a:off x="1487488" y="3078163"/>
              <a:ext cx="319087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smtClean="0">
                  <a:solidFill>
                    <a:srgbClr val="000000"/>
                  </a:solidFill>
                </a:rPr>
                <a:t>-u</a:t>
              </a:r>
            </a:p>
          </p:txBody>
        </p:sp>
        <p:sp>
          <p:nvSpPr>
            <p:cNvPr id="33" name="AutoShape 12"/>
            <p:cNvSpPr>
              <a:spLocks/>
            </p:cNvSpPr>
            <p:nvPr/>
          </p:nvSpPr>
          <p:spPr bwMode="auto">
            <a:xfrm rot="2320195">
              <a:off x="3622675" y="3387725"/>
              <a:ext cx="76200" cy="193675"/>
            </a:xfrm>
            <a:prstGeom prst="rightBrace">
              <a:avLst>
                <a:gd name="adj1" fmla="val 2118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4" name="Text Box 13"/>
            <p:cNvSpPr txBox="1">
              <a:spLocks noChangeArrowheads="1"/>
            </p:cNvSpPr>
            <p:nvPr/>
          </p:nvSpPr>
          <p:spPr bwMode="auto">
            <a:xfrm>
              <a:off x="3621088" y="3429000"/>
              <a:ext cx="2921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900" smtClean="0">
                  <a:solidFill>
                    <a:srgbClr val="000000"/>
                  </a:solidFill>
                  <a:latin typeface="Times New Roman" charset="0"/>
                  <a:cs typeface="Times New Roman" charset="0"/>
                </a:rPr>
                <a:t>2</a:t>
              </a:r>
              <a:r>
                <a:rPr lang="el-GR" sz="900" smtClean="0">
                  <a:solidFill>
                    <a:srgbClr val="000000"/>
                  </a:solidFill>
                  <a:latin typeface="Times New Roman" charset="0"/>
                  <a:cs typeface="Times New Roman" charset="0"/>
                </a:rPr>
                <a:t>γ</a:t>
              </a:r>
            </a:p>
          </p:txBody>
        </p:sp>
        <p:sp>
          <p:nvSpPr>
            <p:cNvPr id="35" name="Line 26"/>
            <p:cNvSpPr>
              <a:spLocks noChangeShapeType="1"/>
            </p:cNvSpPr>
            <p:nvPr/>
          </p:nvSpPr>
          <p:spPr bwMode="auto">
            <a:xfrm>
              <a:off x="2478088" y="2286000"/>
              <a:ext cx="609600" cy="152400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6" name="Text Box 27"/>
            <p:cNvSpPr txBox="1">
              <a:spLocks noChangeArrowheads="1"/>
            </p:cNvSpPr>
            <p:nvPr/>
          </p:nvSpPr>
          <p:spPr bwMode="auto">
            <a:xfrm>
              <a:off x="2782888" y="2362200"/>
              <a:ext cx="268287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i="1" smtClean="0">
                  <a:solidFill>
                    <a:srgbClr val="800080"/>
                  </a:solidFill>
                </a:rPr>
                <a:t>v</a:t>
              </a:r>
              <a:r>
                <a:rPr lang="en-US" sz="700" b="1" i="1" baseline="-25000" smtClean="0">
                  <a:solidFill>
                    <a:srgbClr val="800080"/>
                  </a:solidFill>
                </a:rPr>
                <a:t>1</a:t>
              </a:r>
            </a:p>
          </p:txBody>
        </p:sp>
        <p:sp>
          <p:nvSpPr>
            <p:cNvPr id="37" name="Text Box 28"/>
            <p:cNvSpPr txBox="1">
              <a:spLocks noChangeArrowheads="1"/>
            </p:cNvSpPr>
            <p:nvPr/>
          </p:nvSpPr>
          <p:spPr bwMode="auto">
            <a:xfrm>
              <a:off x="2173288" y="1371600"/>
              <a:ext cx="320675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smtClean="0">
                  <a:solidFill>
                    <a:srgbClr val="006600"/>
                  </a:solidFill>
                </a:rPr>
                <a:t>+</a:t>
              </a:r>
              <a:r>
                <a:rPr lang="en-US" sz="700" b="1" i="1" smtClean="0">
                  <a:solidFill>
                    <a:srgbClr val="006600"/>
                  </a:solidFill>
                </a:rPr>
                <a:t>x</a:t>
              </a:r>
              <a:r>
                <a:rPr lang="en-US" sz="700" b="1" i="1" baseline="-25000" smtClean="0">
                  <a:solidFill>
                    <a:srgbClr val="006600"/>
                  </a:solidFill>
                </a:rPr>
                <a:t>2</a:t>
              </a:r>
            </a:p>
          </p:txBody>
        </p:sp>
        <p:sp>
          <p:nvSpPr>
            <p:cNvPr id="38" name="Line 29"/>
            <p:cNvSpPr>
              <a:spLocks noChangeShapeType="1"/>
            </p:cNvSpPr>
            <p:nvPr/>
          </p:nvSpPr>
          <p:spPr bwMode="auto">
            <a:xfrm flipH="1" flipV="1">
              <a:off x="2325688" y="1524000"/>
              <a:ext cx="152400" cy="7620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39" name="Group 30"/>
            <p:cNvGrpSpPr>
              <a:grpSpLocks/>
            </p:cNvGrpSpPr>
            <p:nvPr/>
          </p:nvGrpSpPr>
          <p:grpSpPr bwMode="auto">
            <a:xfrm>
              <a:off x="1639888" y="1143000"/>
              <a:ext cx="1752600" cy="2438400"/>
              <a:chOff x="528" y="2544"/>
              <a:chExt cx="1104" cy="1536"/>
            </a:xfrm>
          </p:grpSpPr>
          <p:sp>
            <p:nvSpPr>
              <p:cNvPr id="44" name="Line 31"/>
              <p:cNvSpPr>
                <a:spLocks noChangeShapeType="1"/>
              </p:cNvSpPr>
              <p:nvPr/>
            </p:nvSpPr>
            <p:spPr bwMode="auto">
              <a:xfrm rot="5400000" flipH="1">
                <a:off x="312" y="2760"/>
                <a:ext cx="1536" cy="1104"/>
              </a:xfrm>
              <a:prstGeom prst="line">
                <a:avLst/>
              </a:prstGeom>
              <a:noFill/>
              <a:ln w="9525">
                <a:solidFill>
                  <a:srgbClr val="99336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5" name="Line 32"/>
              <p:cNvSpPr>
                <a:spLocks noChangeShapeType="1"/>
              </p:cNvSpPr>
              <p:nvPr/>
            </p:nvSpPr>
            <p:spPr bwMode="auto">
              <a:xfrm flipV="1">
                <a:off x="1056" y="2880"/>
                <a:ext cx="288" cy="384"/>
              </a:xfrm>
              <a:prstGeom prst="line">
                <a:avLst/>
              </a:prstGeom>
              <a:noFill/>
              <a:ln w="9525">
                <a:solidFill>
                  <a:srgbClr val="9933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6" name="Text Box 33"/>
              <p:cNvSpPr txBox="1">
                <a:spLocks noChangeArrowheads="1"/>
              </p:cNvSpPr>
              <p:nvPr/>
            </p:nvSpPr>
            <p:spPr bwMode="auto">
              <a:xfrm>
                <a:off x="1200" y="2784"/>
                <a:ext cx="169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00" b="1" i="1" smtClean="0">
                    <a:solidFill>
                      <a:srgbClr val="800080"/>
                    </a:solidFill>
                  </a:rPr>
                  <a:t>v</a:t>
                </a:r>
                <a:r>
                  <a:rPr lang="en-US" sz="700" b="1" i="1" baseline="-25000" smtClean="0">
                    <a:solidFill>
                      <a:srgbClr val="800080"/>
                    </a:solidFill>
                  </a:rPr>
                  <a:t>2</a:t>
                </a:r>
              </a:p>
            </p:txBody>
          </p:sp>
        </p:grpSp>
        <p:sp>
          <p:nvSpPr>
            <p:cNvPr id="40" name="Line 44"/>
            <p:cNvSpPr>
              <a:spLocks noChangeShapeType="1"/>
            </p:cNvSpPr>
            <p:nvPr/>
          </p:nvSpPr>
          <p:spPr bwMode="auto">
            <a:xfrm flipH="1" flipV="1">
              <a:off x="2765425" y="2014538"/>
              <a:ext cx="282575" cy="42386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1" name="Line 45"/>
            <p:cNvSpPr>
              <a:spLocks noChangeShapeType="1"/>
            </p:cNvSpPr>
            <p:nvPr/>
          </p:nvSpPr>
          <p:spPr bwMode="auto">
            <a:xfrm flipH="1" flipV="1">
              <a:off x="2917825" y="1689100"/>
              <a:ext cx="96838" cy="1285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2" name="AutoShape 46"/>
            <p:cNvSpPr>
              <a:spLocks/>
            </p:cNvSpPr>
            <p:nvPr/>
          </p:nvSpPr>
          <p:spPr bwMode="auto">
            <a:xfrm rot="2320195">
              <a:off x="2959100" y="1909763"/>
              <a:ext cx="76200" cy="193675"/>
            </a:xfrm>
            <a:prstGeom prst="rightBrace">
              <a:avLst>
                <a:gd name="adj1" fmla="val 2118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3" name="Text Box 47"/>
            <p:cNvSpPr txBox="1">
              <a:spLocks noChangeArrowheads="1"/>
            </p:cNvSpPr>
            <p:nvPr/>
          </p:nvSpPr>
          <p:spPr bwMode="auto">
            <a:xfrm>
              <a:off x="2957513" y="1951038"/>
              <a:ext cx="300037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900" smtClean="0">
                  <a:solidFill>
                    <a:srgbClr val="000000"/>
                  </a:solidFill>
                  <a:latin typeface="Times New Roman" charset="0"/>
                  <a:cs typeface="Times New Roman" charset="0"/>
                </a:rPr>
                <a:t>&gt;</a:t>
              </a:r>
              <a:r>
                <a:rPr lang="el-GR" sz="900" smtClean="0">
                  <a:solidFill>
                    <a:srgbClr val="000000"/>
                  </a:solidFill>
                  <a:latin typeface="Times New Roman" charset="0"/>
                  <a:cs typeface="Times New Roman" charset="0"/>
                </a:rPr>
                <a:t>γ</a:t>
              </a:r>
            </a:p>
          </p:txBody>
        </p:sp>
      </p:grpSp>
      <p:graphicFrame>
        <p:nvGraphicFramePr>
          <p:cNvPr id="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591249"/>
              </p:ext>
            </p:extLst>
          </p:nvPr>
        </p:nvGraphicFramePr>
        <p:xfrm>
          <a:off x="6008688" y="2520950"/>
          <a:ext cx="2995612" cy="726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4" imgW="1536700" imgH="495300" progId="Equation.3">
                  <p:embed/>
                </p:oleObj>
              </mc:Choice>
              <mc:Fallback>
                <p:oleObj name="Equation" r:id="rId4" imgW="15367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8688" y="2520950"/>
                        <a:ext cx="2995612" cy="726297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72063" y="3669530"/>
            <a:ext cx="40084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Depends on how easy the learning problem is, not dimension of vectors x</a:t>
            </a:r>
          </a:p>
          <a:p>
            <a:endParaRPr lang="en-US" dirty="0"/>
          </a:p>
          <a:p>
            <a:r>
              <a:rPr lang="en-US" dirty="0" smtClean="0"/>
              <a:t>Fairly intuitive: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“Similarity” of </a:t>
            </a:r>
            <a:r>
              <a:rPr lang="en-US" b="1" dirty="0" smtClean="0"/>
              <a:t>v</a:t>
            </a:r>
            <a:r>
              <a:rPr lang="en-US" dirty="0" smtClean="0"/>
              <a:t> to </a:t>
            </a:r>
            <a:r>
              <a:rPr lang="en-US" b="1" dirty="0" smtClean="0"/>
              <a:t>u </a:t>
            </a:r>
            <a:r>
              <a:rPr lang="en-US" dirty="0" smtClean="0"/>
              <a:t>looks like (</a:t>
            </a:r>
            <a:r>
              <a:rPr lang="en-US" b="1" dirty="0" err="1" smtClean="0"/>
              <a:t>v.u</a:t>
            </a:r>
            <a:r>
              <a:rPr lang="en-US" dirty="0" smtClean="0"/>
              <a:t>)/|</a:t>
            </a:r>
            <a:r>
              <a:rPr lang="en-US" b="1" dirty="0" err="1" smtClean="0"/>
              <a:t>v.v</a:t>
            </a:r>
            <a:r>
              <a:rPr lang="en-US" dirty="0" smtClean="0"/>
              <a:t>|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(</a:t>
            </a:r>
            <a:r>
              <a:rPr lang="en-US" b="1" dirty="0" err="1"/>
              <a:t>v.u</a:t>
            </a:r>
            <a:r>
              <a:rPr lang="en-US" dirty="0" smtClean="0"/>
              <a:t>) grows by &gt;= </a:t>
            </a:r>
            <a:r>
              <a:rPr lang="en-US" dirty="0" err="1" smtClean="0"/>
              <a:t>γafter</a:t>
            </a:r>
            <a:r>
              <a:rPr lang="en-US" dirty="0" smtClean="0"/>
              <a:t> mistake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(</a:t>
            </a:r>
            <a:r>
              <a:rPr lang="en-US" b="1" dirty="0" err="1" smtClean="0"/>
              <a:t>v.v</a:t>
            </a:r>
            <a:r>
              <a:rPr lang="en-US" dirty="0" smtClean="0"/>
              <a:t>) grows by &lt;= R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36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Gradients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27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5-10-08 at 4.01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274" y="439952"/>
            <a:ext cx="3556000" cy="6096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9400" y="1257300"/>
            <a:ext cx="5114586" cy="50990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What’s the best learning rate?</a:t>
            </a:r>
          </a:p>
          <a:p>
            <a:pPr lvl="1"/>
            <a:r>
              <a:rPr lang="en-US" dirty="0" smtClean="0"/>
              <a:t>If a feature is rare, but relevant, it should be high, else learning will be slow</a:t>
            </a:r>
          </a:p>
          <a:p>
            <a:pPr lvl="2"/>
            <a:r>
              <a:rPr lang="en-US" dirty="0" smtClean="0"/>
              <a:t>Regularization makes this better/worse?</a:t>
            </a:r>
          </a:p>
          <a:p>
            <a:pPr lvl="1"/>
            <a:r>
              <a:rPr lang="en-US" dirty="0" smtClean="0"/>
              <a:t>But then you could overshoot the local minima when you train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242274" y="3520953"/>
            <a:ext cx="854991" cy="8550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7669770" y="982339"/>
            <a:ext cx="276616" cy="7404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271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5-10-08 at 4.01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274" y="439952"/>
            <a:ext cx="3556000" cy="6096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9400" y="1257300"/>
            <a:ext cx="5114586" cy="509905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What’s the best learning rate?</a:t>
            </a:r>
          </a:p>
          <a:p>
            <a:pPr lvl="1"/>
            <a:r>
              <a:rPr lang="en-US" dirty="0" smtClean="0"/>
              <a:t>Depends on typical gradient for a feature</a:t>
            </a:r>
          </a:p>
          <a:p>
            <a:pPr lvl="2"/>
            <a:r>
              <a:rPr lang="en-US" dirty="0" smtClean="0"/>
              <a:t>Small </a:t>
            </a:r>
            <a:r>
              <a:rPr lang="en-US" dirty="0" smtClean="0">
                <a:sym typeface="Wingdings"/>
              </a:rPr>
              <a:t></a:t>
            </a:r>
            <a:r>
              <a:rPr lang="en-US" dirty="0" smtClean="0"/>
              <a:t> fast rate</a:t>
            </a:r>
          </a:p>
          <a:p>
            <a:pPr lvl="2"/>
            <a:r>
              <a:rPr lang="en-US" dirty="0" smtClean="0"/>
              <a:t>Large </a:t>
            </a:r>
            <a:r>
              <a:rPr lang="en-US" dirty="0" smtClean="0">
                <a:sym typeface="Wingdings"/>
              </a:rPr>
              <a:t> slow rate</a:t>
            </a:r>
          </a:p>
          <a:p>
            <a:pPr lvl="1"/>
            <a:r>
              <a:rPr lang="en-US" dirty="0" smtClean="0">
                <a:sym typeface="Wingdings"/>
              </a:rPr>
              <a:t>Sadly we can’t afford to ignore rare features</a:t>
            </a:r>
          </a:p>
          <a:p>
            <a:pPr lvl="2"/>
            <a:r>
              <a:rPr lang="en-US" dirty="0" smtClean="0">
                <a:sym typeface="Wingdings"/>
              </a:rPr>
              <a:t>We could have a lot of them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242274" y="3520953"/>
            <a:ext cx="854991" cy="8550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7669770" y="982339"/>
            <a:ext cx="276616" cy="7404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7003380" y="982339"/>
            <a:ext cx="792125" cy="740413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27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Shot 2015-10-08 at 3.59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631" y="75449"/>
            <a:ext cx="3664469" cy="2999706"/>
          </a:xfrm>
          <a:prstGeom prst="rect">
            <a:avLst/>
          </a:prstGeom>
        </p:spPr>
      </p:pic>
      <p:pic>
        <p:nvPicPr>
          <p:cNvPr id="9" name="Picture 8" descr="Screen Shot 2015-10-08 at 4.01.01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72"/>
          <a:stretch/>
        </p:blipFill>
        <p:spPr>
          <a:xfrm>
            <a:off x="5464274" y="3382630"/>
            <a:ext cx="3556000" cy="315332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9400" y="1257300"/>
            <a:ext cx="5114586" cy="5099050"/>
          </a:xfrm>
        </p:spPr>
        <p:txBody>
          <a:bodyPr>
            <a:normAutofit/>
          </a:bodyPr>
          <a:lstStyle/>
          <a:p>
            <a:r>
              <a:rPr lang="en-US" dirty="0" smtClean="0"/>
              <a:t>What’s the best learning rate?</a:t>
            </a:r>
          </a:p>
          <a:p>
            <a:pPr lvl="1"/>
            <a:r>
              <a:rPr lang="en-US" dirty="0" smtClean="0"/>
              <a:t>Let’s pretend our observed gradients are from a zero-mean Gaussian and find variances, then scale dimension</a:t>
            </a:r>
            <a:r>
              <a:rPr lang="en-US" i="1" dirty="0" smtClean="0"/>
              <a:t> j </a:t>
            </a:r>
            <a:r>
              <a:rPr lang="en-US" dirty="0" smtClean="0"/>
              <a:t>by </a:t>
            </a:r>
            <a:r>
              <a:rPr lang="en-US" dirty="0" err="1" smtClean="0"/>
              <a:t>sd</a:t>
            </a:r>
            <a:r>
              <a:rPr lang="en-US" i="1" dirty="0" smtClean="0"/>
              <a:t>(j</a:t>
            </a:r>
            <a:r>
              <a:rPr lang="en-US" dirty="0" smtClean="0"/>
              <a:t>)</a:t>
            </a:r>
            <a:r>
              <a:rPr lang="en-US" baseline="30000" dirty="0" smtClean="0"/>
              <a:t>-1</a:t>
            </a:r>
          </a:p>
          <a:p>
            <a:pPr lvl="1"/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242274" y="3520953"/>
            <a:ext cx="854991" cy="8550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595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9400" y="1257300"/>
            <a:ext cx="5114586" cy="509905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What’s the best learning rate?</a:t>
            </a:r>
          </a:p>
          <a:p>
            <a:pPr lvl="1"/>
            <a:r>
              <a:rPr lang="en-US" dirty="0" smtClean="0"/>
              <a:t>Let’s pretend our observed gradients are from a zero-mean Gaussian and find variances, then scale dimension</a:t>
            </a:r>
            <a:r>
              <a:rPr lang="en-US" i="1" dirty="0" smtClean="0"/>
              <a:t> j </a:t>
            </a:r>
            <a:r>
              <a:rPr lang="en-US" dirty="0" smtClean="0"/>
              <a:t>by </a:t>
            </a:r>
            <a:r>
              <a:rPr lang="en-US" dirty="0" err="1" smtClean="0"/>
              <a:t>sd</a:t>
            </a:r>
            <a:r>
              <a:rPr lang="en-US" i="1" dirty="0" smtClean="0"/>
              <a:t>(j</a:t>
            </a:r>
            <a:r>
              <a:rPr lang="en-US" dirty="0" smtClean="0"/>
              <a:t>)</a:t>
            </a:r>
            <a:r>
              <a:rPr lang="en-US" baseline="30000" dirty="0" smtClean="0"/>
              <a:t>-1</a:t>
            </a:r>
          </a:p>
          <a:p>
            <a:pPr lvl="1"/>
            <a:r>
              <a:rPr lang="en-US" dirty="0" smtClean="0"/>
              <a:t>Ignore co-variances for efficiency</a:t>
            </a:r>
            <a:endParaRPr lang="en-US" dirty="0"/>
          </a:p>
        </p:txBody>
      </p:sp>
      <p:pic>
        <p:nvPicPr>
          <p:cNvPr id="7" name="Picture 6" descr="Screen Shot 2015-10-08 at 3.59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631" y="75449"/>
            <a:ext cx="3664469" cy="2999706"/>
          </a:xfrm>
          <a:prstGeom prst="rect">
            <a:avLst/>
          </a:prstGeom>
        </p:spPr>
      </p:pic>
      <p:pic>
        <p:nvPicPr>
          <p:cNvPr id="10" name="Picture 9" descr="Screen Shot 2015-10-08 at 4.01.01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72"/>
          <a:stretch/>
        </p:blipFill>
        <p:spPr>
          <a:xfrm>
            <a:off x="5464274" y="3382630"/>
            <a:ext cx="3556000" cy="3153322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7242274" y="3520953"/>
            <a:ext cx="854991" cy="8550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797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9400" y="1257300"/>
            <a:ext cx="5114586" cy="509905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What’s the best learning rate?</a:t>
            </a:r>
          </a:p>
          <a:p>
            <a:pPr lvl="1"/>
            <a:r>
              <a:rPr lang="en-US" dirty="0" smtClean="0"/>
              <a:t>Let’s pretend our observed gradients are from a zero-mean Gaussian and find variances, then scale dimension</a:t>
            </a:r>
            <a:r>
              <a:rPr lang="en-US" i="1" dirty="0" smtClean="0"/>
              <a:t> j </a:t>
            </a:r>
            <a:r>
              <a:rPr lang="en-US" dirty="0" smtClean="0"/>
              <a:t>by </a:t>
            </a:r>
            <a:r>
              <a:rPr lang="en-US" dirty="0" err="1" smtClean="0"/>
              <a:t>sd</a:t>
            </a:r>
            <a:r>
              <a:rPr lang="en-US" i="1" dirty="0" smtClean="0"/>
              <a:t>(j</a:t>
            </a:r>
            <a:r>
              <a:rPr lang="en-US" dirty="0" smtClean="0"/>
              <a:t>)</a:t>
            </a:r>
            <a:r>
              <a:rPr lang="en-US" baseline="30000" dirty="0" smtClean="0"/>
              <a:t>-1</a:t>
            </a:r>
          </a:p>
          <a:p>
            <a:pPr lvl="1"/>
            <a:r>
              <a:rPr lang="en-US" dirty="0" smtClean="0"/>
              <a:t>Ignore co-variances for efficiency</a:t>
            </a:r>
            <a:endParaRPr lang="en-US" dirty="0"/>
          </a:p>
        </p:txBody>
      </p:sp>
      <p:pic>
        <p:nvPicPr>
          <p:cNvPr id="10" name="Picture 9" descr="Screen Shot 2015-10-08 at 4.01.01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" b="1"/>
          <a:stretch/>
        </p:blipFill>
        <p:spPr>
          <a:xfrm>
            <a:off x="5464274" y="433708"/>
            <a:ext cx="3556000" cy="6102244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6783954" y="1734830"/>
            <a:ext cx="27879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6768457" y="681540"/>
            <a:ext cx="0" cy="10532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845949" y="4551444"/>
            <a:ext cx="92929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6830452" y="3498154"/>
            <a:ext cx="0" cy="10532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328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Adagrad</a:t>
            </a:r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>
            <a:off x="4489716" y="1762225"/>
            <a:ext cx="1362985" cy="418218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00518" y="1546713"/>
            <a:ext cx="2028988" cy="1200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Gradient </a:t>
            </a:r>
            <a:r>
              <a:rPr lang="en-US" sz="2400" dirty="0" smtClean="0"/>
              <a:t>at </a:t>
            </a:r>
            <a:r>
              <a:rPr lang="en-US" sz="2400" dirty="0" smtClean="0"/>
              <a:t>time </a:t>
            </a:r>
            <a:r>
              <a:rPr lang="en-US" sz="2400" dirty="0" err="1" smtClean="0"/>
              <a:t>τ</a:t>
            </a:r>
            <a:r>
              <a:rPr lang="en-US" sz="2400" dirty="0" smtClean="0"/>
              <a:t>- </a:t>
            </a:r>
            <a:r>
              <a:rPr lang="en-US" sz="2400" dirty="0" err="1" smtClean="0"/>
              <a:t>covariances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696" y="1281734"/>
            <a:ext cx="3010885" cy="15732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696" y="3028103"/>
            <a:ext cx="5406436" cy="1603071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9436679"/>
              </p:ext>
            </p:extLst>
          </p:nvPr>
        </p:nvGraphicFramePr>
        <p:xfrm>
          <a:off x="2065338" y="4614863"/>
          <a:ext cx="3197225" cy="211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Equation" r:id="rId5" imgW="863600" imgH="571500" progId="Equation.3">
                  <p:embed/>
                </p:oleObj>
              </mc:Choice>
              <mc:Fallback>
                <p:oleObj name="Equation" r:id="rId5" imgW="863600" imgH="571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65338" y="4614863"/>
                        <a:ext cx="3197225" cy="2114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657812" y="5052818"/>
            <a:ext cx="202898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η</a:t>
            </a:r>
            <a:r>
              <a:rPr lang="en-US" sz="2400" dirty="0" smtClean="0"/>
              <a:t>= 1 is usually ok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02567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800" y="3060700"/>
            <a:ext cx="1409700" cy="736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3500" y="1410468"/>
            <a:ext cx="1397000" cy="266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6838" y="2033633"/>
            <a:ext cx="2743200" cy="342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4017427"/>
            <a:ext cx="2743200" cy="342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9800" y="5009121"/>
            <a:ext cx="2184400" cy="647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3004" y="3035300"/>
            <a:ext cx="16383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457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0-08 at 3.59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11" y="2141238"/>
            <a:ext cx="5566932" cy="455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7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All-reduce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22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The </a:t>
            </a:r>
            <a:r>
              <a:rPr lang="en-US" u="sng" dirty="0">
                <a:latin typeface="Arial" charset="0"/>
              </a:rPr>
              <a:t>kernel</a:t>
            </a:r>
            <a:r>
              <a:rPr lang="en-US" dirty="0">
                <a:latin typeface="Arial" charset="0"/>
              </a:rPr>
              <a:t> perceptron</a:t>
            </a:r>
          </a:p>
        </p:txBody>
      </p:sp>
      <p:sp>
        <p:nvSpPr>
          <p:cNvPr id="1029" name="Text Box 8"/>
          <p:cNvSpPr txBox="1">
            <a:spLocks noChangeArrowheads="1"/>
          </p:cNvSpPr>
          <p:nvPr/>
        </p:nvSpPr>
        <p:spPr bwMode="auto">
          <a:xfrm>
            <a:off x="523875" y="1731963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i="1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1030" name="Text Box 9"/>
          <p:cNvSpPr txBox="1">
            <a:spLocks noChangeArrowheads="1"/>
          </p:cNvSpPr>
          <p:nvPr/>
        </p:nvSpPr>
        <p:spPr bwMode="auto">
          <a:xfrm>
            <a:off x="3717925" y="1655763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i="1">
                <a:solidFill>
                  <a:prstClr val="black"/>
                </a:solidFill>
              </a:rPr>
              <a:t>B</a:t>
            </a:r>
          </a:p>
        </p:txBody>
      </p:sp>
      <p:sp>
        <p:nvSpPr>
          <p:cNvPr id="1031" name="Line 10"/>
          <p:cNvSpPr>
            <a:spLocks noChangeShapeType="1"/>
          </p:cNvSpPr>
          <p:nvPr/>
        </p:nvSpPr>
        <p:spPr bwMode="auto">
          <a:xfrm>
            <a:off x="1012825" y="1930400"/>
            <a:ext cx="2705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Book Antiqua"/>
            </a:endParaRPr>
          </a:p>
        </p:txBody>
      </p:sp>
      <p:sp>
        <p:nvSpPr>
          <p:cNvPr id="1032" name="Text Box 11"/>
          <p:cNvSpPr txBox="1">
            <a:spLocks noChangeArrowheads="1"/>
          </p:cNvSpPr>
          <p:nvPr/>
        </p:nvSpPr>
        <p:spPr bwMode="auto">
          <a:xfrm>
            <a:off x="1951038" y="1563688"/>
            <a:ext cx="12588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prstClr val="black"/>
                </a:solidFill>
              </a:rPr>
              <a:t>instance</a:t>
            </a:r>
            <a:r>
              <a:rPr lang="en-US">
                <a:solidFill>
                  <a:prstClr val="black"/>
                </a:solidFill>
              </a:rPr>
              <a:t> </a:t>
            </a:r>
            <a:r>
              <a:rPr lang="en-US" b="1">
                <a:solidFill>
                  <a:prstClr val="black"/>
                </a:solidFill>
              </a:rPr>
              <a:t>x</a:t>
            </a:r>
            <a:r>
              <a:rPr lang="en-US" baseline="-25000">
                <a:solidFill>
                  <a:prstClr val="black"/>
                </a:solidFill>
              </a:rPr>
              <a:t>i</a:t>
            </a:r>
          </a:p>
        </p:txBody>
      </p:sp>
      <p:grpSp>
        <p:nvGrpSpPr>
          <p:cNvPr id="1033" name="Group 14"/>
          <p:cNvGrpSpPr>
            <a:grpSpLocks/>
          </p:cNvGrpSpPr>
          <p:nvPr/>
        </p:nvGrpSpPr>
        <p:grpSpPr bwMode="auto">
          <a:xfrm>
            <a:off x="88882" y="3145711"/>
            <a:ext cx="2927351" cy="515938"/>
            <a:chOff x="3762" y="893"/>
            <a:chExt cx="1844" cy="325"/>
          </a:xfrm>
        </p:grpSpPr>
        <p:sp>
          <p:nvSpPr>
            <p:cNvPr id="1048" name="Text Box 12"/>
            <p:cNvSpPr txBox="1">
              <a:spLocks noChangeArrowheads="1"/>
            </p:cNvSpPr>
            <p:nvPr/>
          </p:nvSpPr>
          <p:spPr bwMode="auto">
            <a:xfrm>
              <a:off x="3762" y="985"/>
              <a:ext cx="184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 dirty="0">
                  <a:solidFill>
                    <a:prstClr val="black"/>
                  </a:solidFill>
                </a:rPr>
                <a:t>Compute: </a:t>
              </a:r>
              <a:r>
                <a:rPr lang="en-US" i="1" dirty="0" err="1">
                  <a:solidFill>
                    <a:prstClr val="black"/>
                  </a:solidFill>
                </a:rPr>
                <a:t>y</a:t>
              </a:r>
              <a:r>
                <a:rPr lang="en-US" i="1" baseline="-25000" dirty="0" err="1">
                  <a:solidFill>
                    <a:prstClr val="black"/>
                  </a:solidFill>
                </a:rPr>
                <a:t>i</a:t>
              </a:r>
              <a:r>
                <a:rPr lang="en-US" dirty="0">
                  <a:solidFill>
                    <a:prstClr val="black"/>
                  </a:solidFill>
                </a:rPr>
                <a:t> = </a:t>
              </a:r>
              <a:r>
                <a:rPr lang="en-US" dirty="0" smtClean="0">
                  <a:solidFill>
                    <a:prstClr val="black"/>
                  </a:solidFill>
                </a:rPr>
                <a:t>sign(</a:t>
              </a:r>
              <a:r>
                <a:rPr lang="en-US" b="1" dirty="0" err="1" smtClean="0">
                  <a:solidFill>
                    <a:prstClr val="black"/>
                  </a:solidFill>
                </a:rPr>
                <a:t>v</a:t>
              </a:r>
              <a:r>
                <a:rPr lang="en-US" i="1" baseline="-25000" dirty="0" err="1" smtClean="0">
                  <a:solidFill>
                    <a:prstClr val="black"/>
                  </a:solidFill>
                </a:rPr>
                <a:t>k</a:t>
              </a:r>
              <a:r>
                <a:rPr lang="en-US" i="1" dirty="0" smtClean="0">
                  <a:solidFill>
                    <a:prstClr val="black"/>
                  </a:solidFill>
                </a:rPr>
                <a:t> </a:t>
              </a:r>
              <a:r>
                <a:rPr lang="en-US" i="1" dirty="0">
                  <a:solidFill>
                    <a:prstClr val="black"/>
                  </a:solidFill>
                </a:rPr>
                <a:t>. </a:t>
              </a:r>
              <a:r>
                <a:rPr lang="en-US" b="1" dirty="0">
                  <a:solidFill>
                    <a:prstClr val="black"/>
                  </a:solidFill>
                </a:rPr>
                <a:t>x</a:t>
              </a:r>
              <a:r>
                <a:rPr lang="en-US" i="1" baseline="-25000" dirty="0">
                  <a:solidFill>
                    <a:prstClr val="black"/>
                  </a:solidFill>
                </a:rPr>
                <a:t>i</a:t>
              </a:r>
              <a:r>
                <a:rPr lang="en-US" i="1" dirty="0">
                  <a:solidFill>
                    <a:prstClr val="black"/>
                  </a:solidFill>
                </a:rPr>
                <a:t> </a:t>
              </a:r>
              <a:r>
                <a:rPr lang="en-US" i="1" dirty="0" smtClean="0">
                  <a:solidFill>
                    <a:prstClr val="black"/>
                  </a:solidFill>
                </a:rPr>
                <a:t>)</a:t>
              </a:r>
              <a:endParaRPr lang="en-US" i="1" dirty="0">
                <a:solidFill>
                  <a:prstClr val="black"/>
                </a:solidFill>
              </a:endParaRPr>
            </a:p>
          </p:txBody>
        </p:sp>
        <p:sp>
          <p:nvSpPr>
            <p:cNvPr id="1049" name="Text Box 13"/>
            <p:cNvSpPr txBox="1">
              <a:spLocks noChangeArrowheads="1"/>
            </p:cNvSpPr>
            <p:nvPr/>
          </p:nvSpPr>
          <p:spPr bwMode="auto">
            <a:xfrm>
              <a:off x="4456" y="893"/>
              <a:ext cx="1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prstClr val="black"/>
                  </a:solidFill>
                </a:rPr>
                <a:t>^</a:t>
              </a:r>
            </a:p>
          </p:txBody>
        </p:sp>
      </p:grpSp>
      <p:sp>
        <p:nvSpPr>
          <p:cNvPr id="1034" name="Line 16"/>
          <p:cNvSpPr>
            <a:spLocks noChangeShapeType="1"/>
          </p:cNvSpPr>
          <p:nvPr/>
        </p:nvSpPr>
        <p:spPr bwMode="auto">
          <a:xfrm>
            <a:off x="1000125" y="2108200"/>
            <a:ext cx="2705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Book Antiqua"/>
            </a:endParaRPr>
          </a:p>
        </p:txBody>
      </p:sp>
      <p:grpSp>
        <p:nvGrpSpPr>
          <p:cNvPr id="1035" name="Group 17"/>
          <p:cNvGrpSpPr>
            <a:grpSpLocks/>
          </p:cNvGrpSpPr>
          <p:nvPr/>
        </p:nvGrpSpPr>
        <p:grpSpPr bwMode="auto">
          <a:xfrm>
            <a:off x="2328863" y="2116138"/>
            <a:ext cx="522287" cy="512762"/>
            <a:chOff x="4311" y="893"/>
            <a:chExt cx="329" cy="323"/>
          </a:xfrm>
        </p:grpSpPr>
        <p:sp>
          <p:nvSpPr>
            <p:cNvPr id="1046" name="Text Box 18"/>
            <p:cNvSpPr txBox="1">
              <a:spLocks noChangeArrowheads="1"/>
            </p:cNvSpPr>
            <p:nvPr/>
          </p:nvSpPr>
          <p:spPr bwMode="auto">
            <a:xfrm>
              <a:off x="4311" y="985"/>
              <a:ext cx="32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solidFill>
                    <a:prstClr val="black"/>
                  </a:solidFill>
                </a:rPr>
                <a:t>   y</a:t>
              </a:r>
              <a:r>
                <a:rPr lang="en-US" i="1" baseline="-25000">
                  <a:solidFill>
                    <a:prstClr val="black"/>
                  </a:solidFill>
                </a:rPr>
                <a:t>i</a:t>
              </a:r>
            </a:p>
          </p:txBody>
        </p:sp>
        <p:sp>
          <p:nvSpPr>
            <p:cNvPr id="1047" name="Text Box 19"/>
            <p:cNvSpPr txBox="1">
              <a:spLocks noChangeArrowheads="1"/>
            </p:cNvSpPr>
            <p:nvPr/>
          </p:nvSpPr>
          <p:spPr bwMode="auto">
            <a:xfrm>
              <a:off x="4456" y="893"/>
              <a:ext cx="1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prstClr val="black"/>
                  </a:solidFill>
                </a:rPr>
                <a:t>^</a:t>
              </a:r>
            </a:p>
          </p:txBody>
        </p:sp>
      </p:grpSp>
      <p:cxnSp>
        <p:nvCxnSpPr>
          <p:cNvPr id="1036" name="AutoShape 20"/>
          <p:cNvCxnSpPr>
            <a:cxnSpLocks noChangeShapeType="1"/>
            <a:stCxn id="1029" idx="2"/>
            <a:endCxn id="1030" idx="2"/>
          </p:cNvCxnSpPr>
          <p:nvPr/>
        </p:nvCxnSpPr>
        <p:spPr bwMode="auto">
          <a:xfrm rot="5400000" flipH="1" flipV="1">
            <a:off x="2327275" y="738188"/>
            <a:ext cx="76200" cy="3194050"/>
          </a:xfrm>
          <a:prstGeom prst="curvedConnector3">
            <a:avLst>
              <a:gd name="adj1" fmla="val -766667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037" name="Group 21"/>
          <p:cNvGrpSpPr>
            <a:grpSpLocks/>
          </p:cNvGrpSpPr>
          <p:nvPr/>
        </p:nvGrpSpPr>
        <p:grpSpPr bwMode="auto">
          <a:xfrm>
            <a:off x="3352800" y="2517775"/>
            <a:ext cx="522288" cy="512763"/>
            <a:chOff x="4292" y="893"/>
            <a:chExt cx="367" cy="323"/>
          </a:xfrm>
        </p:grpSpPr>
        <p:sp>
          <p:nvSpPr>
            <p:cNvPr id="1044" name="Text Box 22"/>
            <p:cNvSpPr txBox="1">
              <a:spLocks noChangeArrowheads="1"/>
            </p:cNvSpPr>
            <p:nvPr/>
          </p:nvSpPr>
          <p:spPr bwMode="auto">
            <a:xfrm>
              <a:off x="4292" y="985"/>
              <a:ext cx="36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solidFill>
                    <a:prstClr val="black"/>
                  </a:solidFill>
                </a:rPr>
                <a:t>   y</a:t>
              </a:r>
              <a:r>
                <a:rPr lang="en-US" i="1" baseline="-25000">
                  <a:solidFill>
                    <a:prstClr val="black"/>
                  </a:solidFill>
                </a:rPr>
                <a:t>i</a:t>
              </a:r>
            </a:p>
          </p:txBody>
        </p:sp>
        <p:sp>
          <p:nvSpPr>
            <p:cNvPr id="1045" name="Text Box 23"/>
            <p:cNvSpPr txBox="1">
              <a:spLocks noChangeArrowheads="1"/>
            </p:cNvSpPr>
            <p:nvPr/>
          </p:nvSpPr>
          <p:spPr bwMode="auto">
            <a:xfrm>
              <a:off x="4490" y="893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38" name="Group 24"/>
          <p:cNvGrpSpPr>
            <a:grpSpLocks/>
          </p:cNvGrpSpPr>
          <p:nvPr/>
        </p:nvGrpSpPr>
        <p:grpSpPr bwMode="auto">
          <a:xfrm>
            <a:off x="209550" y="4090988"/>
            <a:ext cx="2951163" cy="512762"/>
            <a:chOff x="3545" y="893"/>
            <a:chExt cx="1859" cy="323"/>
          </a:xfrm>
        </p:grpSpPr>
        <p:sp>
          <p:nvSpPr>
            <p:cNvPr id="1042" name="Text Box 25"/>
            <p:cNvSpPr txBox="1">
              <a:spLocks noChangeArrowheads="1"/>
            </p:cNvSpPr>
            <p:nvPr/>
          </p:nvSpPr>
          <p:spPr bwMode="auto">
            <a:xfrm>
              <a:off x="3545" y="985"/>
              <a:ext cx="185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solidFill>
                    <a:prstClr val="black"/>
                  </a:solidFill>
                </a:rPr>
                <a:t>If mistake: </a:t>
              </a:r>
              <a:r>
                <a:rPr lang="en-US" b="1">
                  <a:solidFill>
                    <a:prstClr val="black"/>
                  </a:solidFill>
                </a:rPr>
                <a:t>v</a:t>
              </a:r>
              <a:r>
                <a:rPr lang="en-US" i="1" baseline="-25000">
                  <a:solidFill>
                    <a:prstClr val="black"/>
                  </a:solidFill>
                </a:rPr>
                <a:t>k+1</a:t>
              </a:r>
              <a:r>
                <a:rPr lang="en-US">
                  <a:solidFill>
                    <a:prstClr val="black"/>
                  </a:solidFill>
                </a:rPr>
                <a:t> = </a:t>
              </a:r>
              <a:r>
                <a:rPr lang="en-US" b="1">
                  <a:solidFill>
                    <a:prstClr val="black"/>
                  </a:solidFill>
                </a:rPr>
                <a:t>v</a:t>
              </a:r>
              <a:r>
                <a:rPr lang="en-US" i="1" baseline="-25000">
                  <a:solidFill>
                    <a:prstClr val="black"/>
                  </a:solidFill>
                </a:rPr>
                <a:t>k</a:t>
              </a:r>
              <a:r>
                <a:rPr lang="en-US" i="1">
                  <a:solidFill>
                    <a:prstClr val="black"/>
                  </a:solidFill>
                </a:rPr>
                <a:t>  +  y</a:t>
              </a:r>
              <a:r>
                <a:rPr lang="en-US" i="1" baseline="-25000">
                  <a:solidFill>
                    <a:prstClr val="black"/>
                  </a:solidFill>
                </a:rPr>
                <a:t>i</a:t>
              </a:r>
              <a:r>
                <a:rPr lang="en-US">
                  <a:solidFill>
                    <a:prstClr val="black"/>
                  </a:solidFill>
                </a:rPr>
                <a:t> </a:t>
              </a:r>
              <a:r>
                <a:rPr lang="en-US" b="1">
                  <a:solidFill>
                    <a:prstClr val="black"/>
                  </a:solidFill>
                </a:rPr>
                <a:t>x</a:t>
              </a:r>
              <a:r>
                <a:rPr lang="en-US" i="1" baseline="-25000">
                  <a:solidFill>
                    <a:prstClr val="black"/>
                  </a:solidFill>
                </a:rPr>
                <a:t>i</a:t>
              </a:r>
              <a:r>
                <a:rPr lang="en-US" i="1">
                  <a:solidFill>
                    <a:prstClr val="black"/>
                  </a:solidFill>
                </a:rPr>
                <a:t> </a:t>
              </a:r>
            </a:p>
          </p:txBody>
        </p:sp>
        <p:sp>
          <p:nvSpPr>
            <p:cNvPr id="1043" name="Text Box 26"/>
            <p:cNvSpPr txBox="1">
              <a:spLocks noChangeArrowheads="1"/>
            </p:cNvSpPr>
            <p:nvPr/>
          </p:nvSpPr>
          <p:spPr bwMode="auto">
            <a:xfrm>
              <a:off x="4490" y="893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en-US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9264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845696"/>
              </p:ext>
            </p:extLst>
          </p:nvPr>
        </p:nvGraphicFramePr>
        <p:xfrm>
          <a:off x="4089400" y="3204369"/>
          <a:ext cx="4927600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5" name="Equation" r:id="rId4" imgW="2730500" imgH="419100" progId="Equation.3">
                  <p:embed/>
                </p:oleObj>
              </mc:Choice>
              <mc:Fallback>
                <p:oleObj name="Equation" r:id="rId4" imgW="27305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9400" y="3204369"/>
                        <a:ext cx="4927600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68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7667886"/>
              </p:ext>
            </p:extLst>
          </p:nvPr>
        </p:nvGraphicFramePr>
        <p:xfrm>
          <a:off x="3625850" y="4217114"/>
          <a:ext cx="5319713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6" name="Equation" r:id="rId6" imgW="2946240" imgH="457200" progId="Equation.3">
                  <p:embed/>
                </p:oleObj>
              </mc:Choice>
              <mc:Fallback>
                <p:oleObj name="Equation" r:id="rId6" imgW="29462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5850" y="4217114"/>
                        <a:ext cx="5319713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9" name="Line 53"/>
          <p:cNvSpPr>
            <a:spLocks noChangeShapeType="1"/>
          </p:cNvSpPr>
          <p:nvPr/>
        </p:nvSpPr>
        <p:spPr bwMode="auto">
          <a:xfrm flipV="1">
            <a:off x="2994532" y="3556000"/>
            <a:ext cx="946167" cy="26987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Book Antiqua"/>
            </a:endParaRPr>
          </a:p>
        </p:txBody>
      </p:sp>
      <p:sp>
        <p:nvSpPr>
          <p:cNvPr id="1040" name="Line 54"/>
          <p:cNvSpPr>
            <a:spLocks noChangeShapeType="1"/>
          </p:cNvSpPr>
          <p:nvPr/>
        </p:nvSpPr>
        <p:spPr bwMode="auto">
          <a:xfrm>
            <a:off x="3087688" y="4411663"/>
            <a:ext cx="420687" cy="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Book Antiqua"/>
            </a:endParaRPr>
          </a:p>
        </p:txBody>
      </p:sp>
      <p:sp>
        <p:nvSpPr>
          <p:cNvPr id="9271" name="Text Box 55"/>
          <p:cNvSpPr txBox="1">
            <a:spLocks noChangeArrowheads="1"/>
          </p:cNvSpPr>
          <p:nvPr/>
        </p:nvSpPr>
        <p:spPr bwMode="auto">
          <a:xfrm>
            <a:off x="481013" y="5294313"/>
            <a:ext cx="81930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prstClr val="black"/>
                </a:solidFill>
              </a:rPr>
              <a:t>Mathematically the same as before … but allows use of the </a:t>
            </a:r>
            <a:r>
              <a:rPr lang="en-US" i="1" dirty="0">
                <a:solidFill>
                  <a:prstClr val="black"/>
                </a:solidFill>
              </a:rPr>
              <a:t>kernel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i="1" dirty="0">
                <a:solidFill>
                  <a:prstClr val="black"/>
                </a:solidFill>
              </a:rPr>
              <a:t>trick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  <p:graphicFrame>
        <p:nvGraphicFramePr>
          <p:cNvPr id="27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085655"/>
              </p:ext>
            </p:extLst>
          </p:nvPr>
        </p:nvGraphicFramePr>
        <p:xfrm>
          <a:off x="5424488" y="1770063"/>
          <a:ext cx="3162300" cy="105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7" name="Equation" r:id="rId8" imgW="1752600" imgH="584200" progId="Equation.3">
                  <p:embed/>
                </p:oleObj>
              </mc:Choice>
              <mc:Fallback>
                <p:oleObj name="Equation" r:id="rId8" imgW="1752600" imgH="5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4488" y="1770063"/>
                        <a:ext cx="3162300" cy="1055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0196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Common pattern:</a:t>
            </a:r>
          </a:p>
          <a:p>
            <a:pPr lvl="1"/>
            <a:r>
              <a:rPr lang="en-US" sz="2800" dirty="0" smtClean="0"/>
              <a:t>do some learning in parallel </a:t>
            </a:r>
          </a:p>
          <a:p>
            <a:pPr lvl="1"/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aggregate local changes from each processor</a:t>
            </a:r>
          </a:p>
          <a:p>
            <a:pPr lvl="2"/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 shared parameters</a:t>
            </a:r>
          </a:p>
          <a:p>
            <a:pPr lvl="1"/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distribute the new shared parameters </a:t>
            </a:r>
          </a:p>
          <a:p>
            <a:pPr lvl="2"/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back to each processor</a:t>
            </a:r>
          </a:p>
          <a:p>
            <a:pPr lvl="2"/>
            <a:endParaRPr lang="en-US" sz="2400" dirty="0"/>
          </a:p>
          <a:p>
            <a:pPr lvl="2"/>
            <a:endParaRPr lang="en-US" sz="2400" dirty="0" smtClean="0"/>
          </a:p>
          <a:p>
            <a:pPr lvl="1"/>
            <a:r>
              <a:rPr lang="en-US" sz="2800" dirty="0" smtClean="0"/>
              <a:t>and repeat….</a:t>
            </a:r>
          </a:p>
          <a:p>
            <a:pPr lvl="1"/>
            <a:endParaRPr lang="en-US" sz="2800" dirty="0"/>
          </a:p>
          <a:p>
            <a:r>
              <a:rPr lang="en-US" sz="2400" dirty="0" err="1" smtClean="0"/>
              <a:t>AllReduce</a:t>
            </a:r>
            <a:r>
              <a:rPr lang="en-US" sz="2400" dirty="0" smtClean="0"/>
              <a:t> implemented in MPI, recently in VW code (John Langford) in a </a:t>
            </a:r>
            <a:r>
              <a:rPr lang="en-US" sz="2400" dirty="0" err="1" smtClean="0"/>
              <a:t>Hadoop</a:t>
            </a:r>
            <a:r>
              <a:rPr lang="en-US" sz="2400" dirty="0" smtClean="0"/>
              <a:t>/compatible scheme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482167" y="1840415"/>
            <a:ext cx="63652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MAP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15150" y="3002981"/>
            <a:ext cx="143519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ALLREDUCE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914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4-02 at 1.13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29189" cy="2960427"/>
          </a:xfrm>
          <a:prstGeom prst="rect">
            <a:avLst/>
          </a:prstGeom>
        </p:spPr>
      </p:pic>
      <p:pic>
        <p:nvPicPr>
          <p:cNvPr id="5" name="Picture 4" descr="Screen Shot 2013-04-02 at 1.13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371" y="3504556"/>
            <a:ext cx="5527169" cy="3109032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225957">
            <a:off x="2491425" y="3258051"/>
            <a:ext cx="1432609" cy="4762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8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4-02 at 1.15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65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4-02 at 1.15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09247"/>
          </a:xfrm>
          <a:prstGeom prst="rect">
            <a:avLst/>
          </a:prstGeom>
        </p:spPr>
      </p:pic>
      <p:sp>
        <p:nvSpPr>
          <p:cNvPr id="4" name="Up Arrow 3"/>
          <p:cNvSpPr/>
          <p:nvPr/>
        </p:nvSpPr>
        <p:spPr>
          <a:xfrm>
            <a:off x="0" y="3309180"/>
            <a:ext cx="427432" cy="1404264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09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4-02 at 1.16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93704"/>
          </a:xfrm>
          <a:prstGeom prst="rect">
            <a:avLst/>
          </a:prstGeom>
        </p:spPr>
      </p:pic>
      <p:sp>
        <p:nvSpPr>
          <p:cNvPr id="4" name="Up Arrow 3"/>
          <p:cNvSpPr/>
          <p:nvPr/>
        </p:nvSpPr>
        <p:spPr>
          <a:xfrm>
            <a:off x="152400" y="1593298"/>
            <a:ext cx="427432" cy="1404264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65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4-02 at 1.16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79281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293096" y="1941548"/>
            <a:ext cx="476282" cy="147753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34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4-02 at 1.17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12482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0" y="3248124"/>
            <a:ext cx="476282" cy="147753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76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Gory details of VW </a:t>
            </a:r>
            <a:r>
              <a:rPr lang="en-US" dirty="0" err="1" smtClean="0"/>
              <a:t>Hadoop-AllReduce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Spanning-tree server:</a:t>
            </a:r>
          </a:p>
          <a:p>
            <a:pPr lvl="1"/>
            <a:r>
              <a:rPr lang="en-US" dirty="0" smtClean="0"/>
              <a:t>Separate process constructs a spanning tree of the </a:t>
            </a:r>
            <a:r>
              <a:rPr lang="en-US" i="1" dirty="0" smtClean="0"/>
              <a:t>compute</a:t>
            </a:r>
            <a:r>
              <a:rPr lang="en-US" dirty="0" smtClean="0"/>
              <a:t> </a:t>
            </a:r>
            <a:r>
              <a:rPr lang="en-US" i="1" dirty="0" smtClean="0"/>
              <a:t>nodes in the cluster</a:t>
            </a:r>
            <a:r>
              <a:rPr lang="en-US" dirty="0" smtClean="0"/>
              <a:t> and then acts as a server</a:t>
            </a:r>
          </a:p>
          <a:p>
            <a:r>
              <a:rPr lang="en-US" dirty="0" smtClean="0"/>
              <a:t>Worker nodes (“fake” mappers):</a:t>
            </a:r>
          </a:p>
          <a:p>
            <a:pPr lvl="1"/>
            <a:r>
              <a:rPr lang="en-US" dirty="0" smtClean="0"/>
              <a:t>Input for worker is locally cached</a:t>
            </a:r>
          </a:p>
          <a:p>
            <a:pPr lvl="1"/>
            <a:r>
              <a:rPr lang="en-US" dirty="0" smtClean="0"/>
              <a:t>Workers all connect to spanning-tree server</a:t>
            </a:r>
          </a:p>
          <a:p>
            <a:pPr lvl="1"/>
            <a:r>
              <a:rPr lang="en-US" dirty="0" smtClean="0"/>
              <a:t>Workers all execute the same code, which might contain </a:t>
            </a:r>
            <a:r>
              <a:rPr lang="en-US" dirty="0" err="1" smtClean="0"/>
              <a:t>AllReduce</a:t>
            </a:r>
            <a:r>
              <a:rPr lang="en-US" dirty="0" smtClean="0"/>
              <a:t> calls:</a:t>
            </a:r>
          </a:p>
          <a:p>
            <a:pPr lvl="2"/>
            <a:r>
              <a:rPr lang="en-US" dirty="0" smtClean="0"/>
              <a:t>Workers </a:t>
            </a:r>
            <a:r>
              <a:rPr lang="en-US" b="1" dirty="0" smtClean="0"/>
              <a:t>synchronize</a:t>
            </a:r>
            <a:r>
              <a:rPr lang="en-US" dirty="0" smtClean="0"/>
              <a:t> whenever they reach an all-reduce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94480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4-02 at 1.18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393"/>
            <a:ext cx="9144000" cy="64816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17158" y="114783"/>
            <a:ext cx="2899977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err="1" smtClean="0"/>
              <a:t>Hadoop</a:t>
            </a:r>
            <a:r>
              <a:rPr lang="en-US" sz="2800" dirty="0" smtClean="0"/>
              <a:t> </a:t>
            </a:r>
            <a:r>
              <a:rPr lang="en-US" sz="2800" dirty="0" err="1" smtClean="0"/>
              <a:t>AllReduce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91502" y="4542490"/>
            <a:ext cx="69732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356984" y="6734126"/>
            <a:ext cx="56601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65439" y="5078273"/>
            <a:ext cx="3678561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don’t wait for duplicate jobs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15159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4-02 at 1.20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877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87424" y="1636273"/>
            <a:ext cx="476281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Second-order method - like Newton’s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492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The kernel perceptron</a:t>
            </a:r>
          </a:p>
        </p:txBody>
      </p:sp>
      <p:sp>
        <p:nvSpPr>
          <p:cNvPr id="2055" name="Text Box 3"/>
          <p:cNvSpPr txBox="1">
            <a:spLocks noChangeArrowheads="1"/>
          </p:cNvSpPr>
          <p:nvPr/>
        </p:nvSpPr>
        <p:spPr bwMode="auto">
          <a:xfrm>
            <a:off x="523875" y="1731963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i="1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2056" name="Text Box 4"/>
          <p:cNvSpPr txBox="1">
            <a:spLocks noChangeArrowheads="1"/>
          </p:cNvSpPr>
          <p:nvPr/>
        </p:nvSpPr>
        <p:spPr bwMode="auto">
          <a:xfrm>
            <a:off x="3717925" y="1655763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i="1">
                <a:solidFill>
                  <a:prstClr val="black"/>
                </a:solidFill>
              </a:rPr>
              <a:t>B</a:t>
            </a:r>
          </a:p>
        </p:txBody>
      </p:sp>
      <p:sp>
        <p:nvSpPr>
          <p:cNvPr id="2057" name="Line 5"/>
          <p:cNvSpPr>
            <a:spLocks noChangeShapeType="1"/>
          </p:cNvSpPr>
          <p:nvPr/>
        </p:nvSpPr>
        <p:spPr bwMode="auto">
          <a:xfrm>
            <a:off x="1012825" y="1930400"/>
            <a:ext cx="2705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Book Antiqua"/>
            </a:endParaRPr>
          </a:p>
        </p:txBody>
      </p:sp>
      <p:sp>
        <p:nvSpPr>
          <p:cNvPr id="2058" name="Text Box 6"/>
          <p:cNvSpPr txBox="1">
            <a:spLocks noChangeArrowheads="1"/>
          </p:cNvSpPr>
          <p:nvPr/>
        </p:nvSpPr>
        <p:spPr bwMode="auto">
          <a:xfrm>
            <a:off x="1951038" y="1563688"/>
            <a:ext cx="12588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prstClr val="black"/>
                </a:solidFill>
              </a:rPr>
              <a:t>instance</a:t>
            </a:r>
            <a:r>
              <a:rPr lang="en-US">
                <a:solidFill>
                  <a:prstClr val="black"/>
                </a:solidFill>
              </a:rPr>
              <a:t> </a:t>
            </a:r>
            <a:r>
              <a:rPr lang="en-US" b="1">
                <a:solidFill>
                  <a:prstClr val="black"/>
                </a:solidFill>
              </a:rPr>
              <a:t>x</a:t>
            </a:r>
            <a:r>
              <a:rPr lang="en-US" baseline="-25000">
                <a:solidFill>
                  <a:prstClr val="black"/>
                </a:solidFill>
              </a:rPr>
              <a:t>i</a:t>
            </a:r>
          </a:p>
        </p:txBody>
      </p:sp>
      <p:grpSp>
        <p:nvGrpSpPr>
          <p:cNvPr id="2059" name="Group 7"/>
          <p:cNvGrpSpPr>
            <a:grpSpLocks/>
          </p:cNvGrpSpPr>
          <p:nvPr/>
        </p:nvGrpSpPr>
        <p:grpSpPr bwMode="auto">
          <a:xfrm>
            <a:off x="406400" y="3216275"/>
            <a:ext cx="2263775" cy="512763"/>
            <a:chOff x="3762" y="893"/>
            <a:chExt cx="1426" cy="323"/>
          </a:xfrm>
        </p:grpSpPr>
        <p:sp>
          <p:nvSpPr>
            <p:cNvPr id="2076" name="Text Box 8"/>
            <p:cNvSpPr txBox="1">
              <a:spLocks noChangeArrowheads="1"/>
            </p:cNvSpPr>
            <p:nvPr/>
          </p:nvSpPr>
          <p:spPr bwMode="auto">
            <a:xfrm>
              <a:off x="3762" y="985"/>
              <a:ext cx="142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solidFill>
                    <a:prstClr val="black"/>
                  </a:solidFill>
                </a:rPr>
                <a:t>Compute: y</a:t>
              </a:r>
              <a:r>
                <a:rPr lang="en-US" i="1" baseline="-25000">
                  <a:solidFill>
                    <a:prstClr val="black"/>
                  </a:solidFill>
                </a:rPr>
                <a:t>i</a:t>
              </a:r>
              <a:r>
                <a:rPr lang="en-US">
                  <a:solidFill>
                    <a:prstClr val="black"/>
                  </a:solidFill>
                </a:rPr>
                <a:t> = </a:t>
              </a:r>
              <a:r>
                <a:rPr lang="en-US" b="1">
                  <a:solidFill>
                    <a:prstClr val="black"/>
                  </a:solidFill>
                </a:rPr>
                <a:t>v</a:t>
              </a:r>
              <a:r>
                <a:rPr lang="en-US" i="1" baseline="-25000">
                  <a:solidFill>
                    <a:prstClr val="black"/>
                  </a:solidFill>
                </a:rPr>
                <a:t>k</a:t>
              </a:r>
              <a:r>
                <a:rPr lang="en-US" i="1">
                  <a:solidFill>
                    <a:prstClr val="black"/>
                  </a:solidFill>
                </a:rPr>
                <a:t> . </a:t>
              </a:r>
              <a:r>
                <a:rPr lang="en-US" b="1">
                  <a:solidFill>
                    <a:prstClr val="black"/>
                  </a:solidFill>
                </a:rPr>
                <a:t>x</a:t>
              </a:r>
              <a:r>
                <a:rPr lang="en-US" i="1" baseline="-25000">
                  <a:solidFill>
                    <a:prstClr val="black"/>
                  </a:solidFill>
                </a:rPr>
                <a:t>i</a:t>
              </a:r>
              <a:r>
                <a:rPr lang="en-US" i="1">
                  <a:solidFill>
                    <a:prstClr val="black"/>
                  </a:solidFill>
                </a:rPr>
                <a:t> </a:t>
              </a:r>
            </a:p>
          </p:txBody>
        </p:sp>
        <p:sp>
          <p:nvSpPr>
            <p:cNvPr id="2077" name="Text Box 9"/>
            <p:cNvSpPr txBox="1">
              <a:spLocks noChangeArrowheads="1"/>
            </p:cNvSpPr>
            <p:nvPr/>
          </p:nvSpPr>
          <p:spPr bwMode="auto">
            <a:xfrm>
              <a:off x="4456" y="893"/>
              <a:ext cx="1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prstClr val="black"/>
                  </a:solidFill>
                </a:rPr>
                <a:t>^</a:t>
              </a:r>
            </a:p>
          </p:txBody>
        </p:sp>
      </p:grpSp>
      <p:sp>
        <p:nvSpPr>
          <p:cNvPr id="2060" name="Line 10"/>
          <p:cNvSpPr>
            <a:spLocks noChangeShapeType="1"/>
          </p:cNvSpPr>
          <p:nvPr/>
        </p:nvSpPr>
        <p:spPr bwMode="auto">
          <a:xfrm>
            <a:off x="1000125" y="2108200"/>
            <a:ext cx="2705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Book Antiqua"/>
            </a:endParaRPr>
          </a:p>
        </p:txBody>
      </p:sp>
      <p:grpSp>
        <p:nvGrpSpPr>
          <p:cNvPr id="2061" name="Group 11"/>
          <p:cNvGrpSpPr>
            <a:grpSpLocks/>
          </p:cNvGrpSpPr>
          <p:nvPr/>
        </p:nvGrpSpPr>
        <p:grpSpPr bwMode="auto">
          <a:xfrm>
            <a:off x="2328863" y="2116138"/>
            <a:ext cx="522287" cy="512762"/>
            <a:chOff x="4311" y="893"/>
            <a:chExt cx="329" cy="323"/>
          </a:xfrm>
        </p:grpSpPr>
        <p:sp>
          <p:nvSpPr>
            <p:cNvPr id="2074" name="Text Box 12"/>
            <p:cNvSpPr txBox="1">
              <a:spLocks noChangeArrowheads="1"/>
            </p:cNvSpPr>
            <p:nvPr/>
          </p:nvSpPr>
          <p:spPr bwMode="auto">
            <a:xfrm>
              <a:off x="4311" y="985"/>
              <a:ext cx="32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solidFill>
                    <a:prstClr val="black"/>
                  </a:solidFill>
                </a:rPr>
                <a:t>   y</a:t>
              </a:r>
              <a:r>
                <a:rPr lang="en-US" i="1" baseline="-25000">
                  <a:solidFill>
                    <a:prstClr val="black"/>
                  </a:solidFill>
                </a:rPr>
                <a:t>i</a:t>
              </a:r>
            </a:p>
          </p:txBody>
        </p:sp>
        <p:sp>
          <p:nvSpPr>
            <p:cNvPr id="2075" name="Text Box 13"/>
            <p:cNvSpPr txBox="1">
              <a:spLocks noChangeArrowheads="1"/>
            </p:cNvSpPr>
            <p:nvPr/>
          </p:nvSpPr>
          <p:spPr bwMode="auto">
            <a:xfrm>
              <a:off x="4456" y="893"/>
              <a:ext cx="1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prstClr val="black"/>
                  </a:solidFill>
                </a:rPr>
                <a:t>^</a:t>
              </a:r>
            </a:p>
          </p:txBody>
        </p:sp>
      </p:grpSp>
      <p:cxnSp>
        <p:nvCxnSpPr>
          <p:cNvPr id="2062" name="AutoShape 14"/>
          <p:cNvCxnSpPr>
            <a:cxnSpLocks noChangeShapeType="1"/>
            <a:stCxn id="2055" idx="2"/>
            <a:endCxn id="2056" idx="2"/>
          </p:cNvCxnSpPr>
          <p:nvPr/>
        </p:nvCxnSpPr>
        <p:spPr bwMode="auto">
          <a:xfrm rot="5400000" flipH="1" flipV="1">
            <a:off x="2327275" y="738188"/>
            <a:ext cx="76200" cy="3194050"/>
          </a:xfrm>
          <a:prstGeom prst="curvedConnector3">
            <a:avLst>
              <a:gd name="adj1" fmla="val -766667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063" name="Group 15"/>
          <p:cNvGrpSpPr>
            <a:grpSpLocks/>
          </p:cNvGrpSpPr>
          <p:nvPr/>
        </p:nvGrpSpPr>
        <p:grpSpPr bwMode="auto">
          <a:xfrm>
            <a:off x="3352800" y="2517775"/>
            <a:ext cx="522288" cy="512763"/>
            <a:chOff x="4292" y="893"/>
            <a:chExt cx="367" cy="323"/>
          </a:xfrm>
        </p:grpSpPr>
        <p:sp>
          <p:nvSpPr>
            <p:cNvPr id="2072" name="Text Box 16"/>
            <p:cNvSpPr txBox="1">
              <a:spLocks noChangeArrowheads="1"/>
            </p:cNvSpPr>
            <p:nvPr/>
          </p:nvSpPr>
          <p:spPr bwMode="auto">
            <a:xfrm>
              <a:off x="4292" y="985"/>
              <a:ext cx="36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solidFill>
                    <a:prstClr val="black"/>
                  </a:solidFill>
                </a:rPr>
                <a:t>   y</a:t>
              </a:r>
              <a:r>
                <a:rPr lang="en-US" i="1" baseline="-25000">
                  <a:solidFill>
                    <a:prstClr val="black"/>
                  </a:solidFill>
                </a:rPr>
                <a:t>i</a:t>
              </a:r>
            </a:p>
          </p:txBody>
        </p:sp>
        <p:sp>
          <p:nvSpPr>
            <p:cNvPr id="2073" name="Text Box 17"/>
            <p:cNvSpPr txBox="1">
              <a:spLocks noChangeArrowheads="1"/>
            </p:cNvSpPr>
            <p:nvPr/>
          </p:nvSpPr>
          <p:spPr bwMode="auto">
            <a:xfrm>
              <a:off x="4490" y="893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64" name="Group 18"/>
          <p:cNvGrpSpPr>
            <a:grpSpLocks/>
          </p:cNvGrpSpPr>
          <p:nvPr/>
        </p:nvGrpSpPr>
        <p:grpSpPr bwMode="auto">
          <a:xfrm>
            <a:off x="209550" y="4090988"/>
            <a:ext cx="2951163" cy="512762"/>
            <a:chOff x="3545" y="893"/>
            <a:chExt cx="1859" cy="323"/>
          </a:xfrm>
        </p:grpSpPr>
        <p:sp>
          <p:nvSpPr>
            <p:cNvPr id="2070" name="Text Box 19"/>
            <p:cNvSpPr txBox="1">
              <a:spLocks noChangeArrowheads="1"/>
            </p:cNvSpPr>
            <p:nvPr/>
          </p:nvSpPr>
          <p:spPr bwMode="auto">
            <a:xfrm>
              <a:off x="3545" y="985"/>
              <a:ext cx="185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>
                  <a:solidFill>
                    <a:prstClr val="black"/>
                  </a:solidFill>
                </a:rPr>
                <a:t>If mistake: </a:t>
              </a:r>
              <a:r>
                <a:rPr lang="en-US" b="1">
                  <a:solidFill>
                    <a:prstClr val="black"/>
                  </a:solidFill>
                </a:rPr>
                <a:t>v</a:t>
              </a:r>
              <a:r>
                <a:rPr lang="en-US" i="1" baseline="-25000">
                  <a:solidFill>
                    <a:prstClr val="black"/>
                  </a:solidFill>
                </a:rPr>
                <a:t>k+1</a:t>
              </a:r>
              <a:r>
                <a:rPr lang="en-US">
                  <a:solidFill>
                    <a:prstClr val="black"/>
                  </a:solidFill>
                </a:rPr>
                <a:t> = </a:t>
              </a:r>
              <a:r>
                <a:rPr lang="en-US" b="1">
                  <a:solidFill>
                    <a:prstClr val="black"/>
                  </a:solidFill>
                </a:rPr>
                <a:t>v</a:t>
              </a:r>
              <a:r>
                <a:rPr lang="en-US" i="1" baseline="-25000">
                  <a:solidFill>
                    <a:prstClr val="black"/>
                  </a:solidFill>
                </a:rPr>
                <a:t>k</a:t>
              </a:r>
              <a:r>
                <a:rPr lang="en-US" i="1">
                  <a:solidFill>
                    <a:prstClr val="black"/>
                  </a:solidFill>
                </a:rPr>
                <a:t>  +  y</a:t>
              </a:r>
              <a:r>
                <a:rPr lang="en-US" i="1" baseline="-25000">
                  <a:solidFill>
                    <a:prstClr val="black"/>
                  </a:solidFill>
                </a:rPr>
                <a:t>i</a:t>
              </a:r>
              <a:r>
                <a:rPr lang="en-US">
                  <a:solidFill>
                    <a:prstClr val="black"/>
                  </a:solidFill>
                </a:rPr>
                <a:t> </a:t>
              </a:r>
              <a:r>
                <a:rPr lang="en-US" b="1">
                  <a:solidFill>
                    <a:prstClr val="black"/>
                  </a:solidFill>
                </a:rPr>
                <a:t>x</a:t>
              </a:r>
              <a:r>
                <a:rPr lang="en-US" i="1" baseline="-25000">
                  <a:solidFill>
                    <a:prstClr val="black"/>
                  </a:solidFill>
                </a:rPr>
                <a:t>i</a:t>
              </a:r>
              <a:r>
                <a:rPr lang="en-US" i="1">
                  <a:solidFill>
                    <a:prstClr val="black"/>
                  </a:solidFill>
                </a:rPr>
                <a:t> </a:t>
              </a:r>
            </a:p>
          </p:txBody>
        </p:sp>
        <p:sp>
          <p:nvSpPr>
            <p:cNvPr id="2071" name="Text Box 20"/>
            <p:cNvSpPr txBox="1">
              <a:spLocks noChangeArrowheads="1"/>
            </p:cNvSpPr>
            <p:nvPr/>
          </p:nvSpPr>
          <p:spPr bwMode="auto">
            <a:xfrm>
              <a:off x="4490" y="893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en-US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2050" name="Object 21"/>
          <p:cNvGraphicFramePr>
            <a:graphicFrameLocks noChangeAspect="1"/>
          </p:cNvGraphicFramePr>
          <p:nvPr/>
        </p:nvGraphicFramePr>
        <p:xfrm>
          <a:off x="3922713" y="3321050"/>
          <a:ext cx="4103687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5" name="Equation" r:id="rId4" imgW="2273040" imgH="393480" progId="Equation.3">
                  <p:embed/>
                </p:oleObj>
              </mc:Choice>
              <mc:Fallback>
                <p:oleObj name="Equation" r:id="rId4" imgW="2273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2713" y="3321050"/>
                        <a:ext cx="4103687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22"/>
          <p:cNvGraphicFramePr>
            <a:graphicFrameLocks noChangeAspect="1"/>
          </p:cNvGraphicFramePr>
          <p:nvPr/>
        </p:nvGraphicFramePr>
        <p:xfrm>
          <a:off x="3625850" y="4146550"/>
          <a:ext cx="5319713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6" name="Equation" r:id="rId6" imgW="2946240" imgH="457200" progId="Equation.3">
                  <p:embed/>
                </p:oleObj>
              </mc:Choice>
              <mc:Fallback>
                <p:oleObj name="Equation" r:id="rId6" imgW="29462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5850" y="4146550"/>
                        <a:ext cx="5319713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5" name="Line 23"/>
          <p:cNvSpPr>
            <a:spLocks noChangeShapeType="1"/>
          </p:cNvSpPr>
          <p:nvPr/>
        </p:nvSpPr>
        <p:spPr bwMode="auto">
          <a:xfrm>
            <a:off x="2719388" y="3609975"/>
            <a:ext cx="757237" cy="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Book Antiqua"/>
            </a:endParaRPr>
          </a:p>
        </p:txBody>
      </p:sp>
      <p:sp>
        <p:nvSpPr>
          <p:cNvPr id="2066" name="Line 24"/>
          <p:cNvSpPr>
            <a:spLocks noChangeShapeType="1"/>
          </p:cNvSpPr>
          <p:nvPr/>
        </p:nvSpPr>
        <p:spPr bwMode="auto">
          <a:xfrm>
            <a:off x="3087688" y="4411663"/>
            <a:ext cx="420687" cy="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Book Antiqua"/>
            </a:endParaRPr>
          </a:p>
        </p:txBody>
      </p:sp>
      <p:sp>
        <p:nvSpPr>
          <p:cNvPr id="2067" name="Text Box 25"/>
          <p:cNvSpPr txBox="1">
            <a:spLocks noChangeArrowheads="1"/>
          </p:cNvSpPr>
          <p:nvPr/>
        </p:nvSpPr>
        <p:spPr bwMode="auto">
          <a:xfrm>
            <a:off x="481013" y="5294313"/>
            <a:ext cx="81930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prstClr val="black"/>
                </a:solidFill>
              </a:rPr>
              <a:t>Mathematically the same as before … but allows use of the </a:t>
            </a:r>
            <a:r>
              <a:rPr lang="ja-JP" altLang="en-US">
                <a:solidFill>
                  <a:prstClr val="black"/>
                </a:solidFill>
              </a:rPr>
              <a:t>“</a:t>
            </a:r>
            <a:r>
              <a:rPr lang="en-US">
                <a:solidFill>
                  <a:prstClr val="black"/>
                </a:solidFill>
              </a:rPr>
              <a:t>kernel trick</a:t>
            </a:r>
            <a:r>
              <a:rPr lang="ja-JP" altLang="en-US">
                <a:solidFill>
                  <a:prstClr val="black"/>
                </a:solidFill>
              </a:rPr>
              <a:t>”</a:t>
            </a:r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2052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2099395"/>
              </p:ext>
            </p:extLst>
          </p:nvPr>
        </p:nvGraphicFramePr>
        <p:xfrm>
          <a:off x="4329113" y="2152650"/>
          <a:ext cx="4564062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7" name="Equation" r:id="rId8" imgW="2527300" imgH="419100" progId="Equation.3">
                  <p:embed/>
                </p:oleObj>
              </mc:Choice>
              <mc:Fallback>
                <p:oleObj name="Equation" r:id="rId8" imgW="25273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9113" y="2152650"/>
                        <a:ext cx="4564062" cy="7572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366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8" name="Line 27"/>
          <p:cNvSpPr>
            <a:spLocks noChangeShapeType="1"/>
          </p:cNvSpPr>
          <p:nvPr/>
        </p:nvSpPr>
        <p:spPr bwMode="auto">
          <a:xfrm flipH="1">
            <a:off x="4198938" y="3032125"/>
            <a:ext cx="4391025" cy="8064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Book Antiqua"/>
            </a:endParaRPr>
          </a:p>
        </p:txBody>
      </p:sp>
      <p:graphicFrame>
        <p:nvGraphicFramePr>
          <p:cNvPr id="2053" name="Object 29"/>
          <p:cNvGraphicFramePr>
            <a:graphicFrameLocks noChangeAspect="1"/>
          </p:cNvGraphicFramePr>
          <p:nvPr/>
        </p:nvGraphicFramePr>
        <p:xfrm>
          <a:off x="4703763" y="1498600"/>
          <a:ext cx="23431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8" name="Equation" r:id="rId10" imgW="1002960" imgH="228600" progId="Equation.3">
                  <p:embed/>
                </p:oleObj>
              </mc:Choice>
              <mc:Fallback>
                <p:oleObj name="Equation" r:id="rId10" imgW="1002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3763" y="1498600"/>
                        <a:ext cx="2343150" cy="533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42" name="Text Box 30"/>
          <p:cNvSpPr txBox="1">
            <a:spLocks noChangeArrowheads="1"/>
          </p:cNvSpPr>
          <p:nvPr/>
        </p:nvSpPr>
        <p:spPr bwMode="auto">
          <a:xfrm>
            <a:off x="500063" y="5770563"/>
            <a:ext cx="81930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prstClr val="black"/>
                </a:solidFill>
              </a:rPr>
              <a:t>Other kernel methods (SVM, Gaussian processes) aren</a:t>
            </a:r>
            <a:r>
              <a:rPr lang="ja-JP" altLang="en-US">
                <a:solidFill>
                  <a:prstClr val="black"/>
                </a:solidFill>
              </a:rPr>
              <a:t>’</a:t>
            </a:r>
            <a:r>
              <a:rPr lang="en-US">
                <a:solidFill>
                  <a:prstClr val="black"/>
                </a:solidFill>
              </a:rPr>
              <a:t>t constrained to  limited set (+1/-1/0) of  weights on the K(</a:t>
            </a:r>
            <a:r>
              <a:rPr lang="en-US" b="1">
                <a:solidFill>
                  <a:prstClr val="black"/>
                </a:solidFill>
              </a:rPr>
              <a:t>x,v)</a:t>
            </a:r>
            <a:r>
              <a:rPr lang="en-US">
                <a:solidFill>
                  <a:prstClr val="black"/>
                </a:solidFill>
              </a:rPr>
              <a:t> values.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535366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4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4-02 at 2.09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47" y="0"/>
            <a:ext cx="67011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38212" y="354119"/>
            <a:ext cx="2686718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</a:t>
            </a:r>
            <a:r>
              <a:rPr lang="en-US" baseline="30000" dirty="0" smtClean="0"/>
              <a:t>24</a:t>
            </a:r>
            <a:r>
              <a:rPr lang="en-US" dirty="0" smtClean="0"/>
              <a:t> features</a:t>
            </a:r>
          </a:p>
          <a:p>
            <a:endParaRPr lang="en-US" dirty="0" smtClean="0"/>
          </a:p>
          <a:p>
            <a:r>
              <a:rPr lang="en-US" dirty="0" smtClean="0"/>
              <a:t>~=100 non-zeros/example</a:t>
            </a:r>
          </a:p>
          <a:p>
            <a:endParaRPr lang="en-US" dirty="0" smtClean="0"/>
          </a:p>
          <a:p>
            <a:r>
              <a:rPr lang="en-US" dirty="0" smtClean="0"/>
              <a:t>2.3B examples</a:t>
            </a:r>
          </a:p>
          <a:p>
            <a:endParaRPr lang="en-US" dirty="0"/>
          </a:p>
          <a:p>
            <a:r>
              <a:rPr lang="en-US" dirty="0" smtClean="0"/>
              <a:t>example is user/page/ad and conjunctions of these, positive if there was a click-thru on the 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862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4-02 at 2.13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0796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8405" y="4444802"/>
            <a:ext cx="80601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50M examples</a:t>
            </a:r>
          </a:p>
          <a:p>
            <a:endParaRPr lang="en-US" dirty="0" smtClean="0"/>
          </a:p>
          <a:p>
            <a:r>
              <a:rPr lang="en-US" dirty="0" smtClean="0"/>
              <a:t>explicitly constructed kernel </a:t>
            </a:r>
            <a:r>
              <a:rPr lang="en-US" dirty="0" smtClean="0">
                <a:sym typeface="Wingdings"/>
              </a:rPr>
              <a:t> 11.7M features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3,300 </a:t>
            </a:r>
            <a:r>
              <a:rPr lang="en-US" dirty="0" err="1" smtClean="0"/>
              <a:t>nonzeros</a:t>
            </a:r>
            <a:r>
              <a:rPr lang="en-US" dirty="0" smtClean="0"/>
              <a:t>/example</a:t>
            </a:r>
          </a:p>
          <a:p>
            <a:endParaRPr lang="en-US" dirty="0"/>
          </a:p>
          <a:p>
            <a:r>
              <a:rPr lang="en-US" dirty="0" smtClean="0"/>
              <a:t>old method: SVM, 3 days:   reporting time to get to fixed test error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257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4-02 at 2.18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69"/>
            <a:ext cx="9144000" cy="361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721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Some common kernels</a:t>
            </a:r>
          </a:p>
        </p:txBody>
      </p:sp>
      <p:sp>
        <p:nvSpPr>
          <p:cNvPr id="3078" name="Content Placeholder 2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Linear kernel:</a:t>
            </a: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Polynomial kernel:</a:t>
            </a:r>
          </a:p>
          <a:p>
            <a:pPr>
              <a:buFontTx/>
              <a:buNone/>
            </a:pPr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Gaussian kernel:</a:t>
            </a: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More later….</a:t>
            </a:r>
          </a:p>
        </p:txBody>
      </p:sp>
      <p:graphicFrame>
        <p:nvGraphicFramePr>
          <p:cNvPr id="3074" name="Object 29"/>
          <p:cNvGraphicFramePr>
            <a:graphicFrameLocks noChangeAspect="1"/>
          </p:cNvGraphicFramePr>
          <p:nvPr/>
        </p:nvGraphicFramePr>
        <p:xfrm>
          <a:off x="5437188" y="1547813"/>
          <a:ext cx="2630487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2" name="Equation" r:id="rId4" imgW="939600" imgH="203040" progId="Equation.3">
                  <p:embed/>
                </p:oleObj>
              </mc:Choice>
              <mc:Fallback>
                <p:oleObj name="Equation" r:id="rId4" imgW="939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7188" y="1547813"/>
                        <a:ext cx="2630487" cy="5667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7"/>
          <p:cNvGraphicFramePr>
            <a:graphicFrameLocks noChangeAspect="1"/>
          </p:cNvGraphicFramePr>
          <p:nvPr/>
        </p:nvGraphicFramePr>
        <p:xfrm>
          <a:off x="5002213" y="2560638"/>
          <a:ext cx="351948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3" name="Equation" r:id="rId6" imgW="1257120" imgH="228600" progId="Equation.3">
                  <p:embed/>
                </p:oleObj>
              </mc:Choice>
              <mc:Fallback>
                <p:oleObj name="Equation" r:id="rId6" imgW="1257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2213" y="2560638"/>
                        <a:ext cx="3519487" cy="6381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8"/>
          <p:cNvGraphicFramePr>
            <a:graphicFrameLocks noChangeAspect="1"/>
          </p:cNvGraphicFramePr>
          <p:nvPr/>
        </p:nvGraphicFramePr>
        <p:xfrm>
          <a:off x="4714875" y="3525838"/>
          <a:ext cx="3717925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4" name="Equation" r:id="rId8" imgW="1193760" imgH="253800" progId="Equation.3">
                  <p:embed/>
                </p:oleObj>
              </mc:Choice>
              <mc:Fallback>
                <p:oleObj name="Equation" r:id="rId8" imgW="11937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5" y="3525838"/>
                        <a:ext cx="3717925" cy="7889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869286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Kernels 101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Duality </a:t>
            </a:r>
          </a:p>
          <a:p>
            <a:pPr lvl="1"/>
            <a:r>
              <a:rPr lang="en-US">
                <a:latin typeface="Arial" charset="0"/>
              </a:rPr>
              <a:t>and computational properties</a:t>
            </a:r>
          </a:p>
          <a:p>
            <a:pPr lvl="1"/>
            <a:r>
              <a:rPr lang="en-US">
                <a:latin typeface="Arial" charset="0"/>
              </a:rPr>
              <a:t>Reproducing Kernel Hilbert Space (RKHS)</a:t>
            </a:r>
          </a:p>
          <a:p>
            <a:r>
              <a:rPr lang="en-US">
                <a:latin typeface="Arial" charset="0"/>
              </a:rPr>
              <a:t>Gram matrix</a:t>
            </a:r>
          </a:p>
          <a:p>
            <a:r>
              <a:rPr lang="en-US">
                <a:latin typeface="Arial" charset="0"/>
              </a:rPr>
              <a:t>Positive semi-definite</a:t>
            </a:r>
          </a:p>
          <a:p>
            <a:r>
              <a:rPr lang="en-US">
                <a:latin typeface="Arial" charset="0"/>
              </a:rPr>
              <a:t>Closure properties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051304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charset="0"/>
              </a:rPr>
              <a:t>Kernels 101</a:t>
            </a:r>
          </a:p>
        </p:txBody>
      </p:sp>
      <p:sp>
        <p:nvSpPr>
          <p:cNvPr id="4107" name="Content Placeholder 2"/>
          <p:cNvSpPr>
            <a:spLocks noGrp="1"/>
          </p:cNvSpPr>
          <p:nvPr>
            <p:ph idx="1"/>
          </p:nvPr>
        </p:nvSpPr>
        <p:spPr>
          <a:xfrm>
            <a:off x="409575" y="1543050"/>
            <a:ext cx="8229600" cy="4525963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Duality: two ways to look at this </a:t>
            </a:r>
          </a:p>
          <a:p>
            <a:pPr lvl="1">
              <a:buFontTx/>
              <a:buNone/>
            </a:pPr>
            <a:endParaRPr lang="en-US" dirty="0">
              <a:latin typeface="Arial" charset="0"/>
            </a:endParaRPr>
          </a:p>
        </p:txBody>
      </p:sp>
      <p:graphicFrame>
        <p:nvGraphicFramePr>
          <p:cNvPr id="79874" name="Object 26"/>
          <p:cNvGraphicFramePr>
            <a:graphicFrameLocks noChangeAspect="1"/>
          </p:cNvGraphicFramePr>
          <p:nvPr/>
        </p:nvGraphicFramePr>
        <p:xfrm>
          <a:off x="4614863" y="2413000"/>
          <a:ext cx="3727450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7" name="Equation" r:id="rId3" imgW="2158920" imgH="393480" progId="Equation.3">
                  <p:embed/>
                </p:oleObj>
              </mc:Choice>
              <mc:Fallback>
                <p:oleObj name="Equation" r:id="rId3" imgW="2158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4863" y="2413000"/>
                        <a:ext cx="3727450" cy="6810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366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5" name="Object 29"/>
          <p:cNvGraphicFramePr>
            <a:graphicFrameLocks noChangeAspect="1"/>
          </p:cNvGraphicFramePr>
          <p:nvPr/>
        </p:nvGraphicFramePr>
        <p:xfrm>
          <a:off x="5113338" y="3205163"/>
          <a:ext cx="323373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8" name="Equation" r:id="rId5" imgW="1384200" imgH="228600" progId="Equation.3">
                  <p:embed/>
                </p:oleObj>
              </mc:Choice>
              <mc:Fallback>
                <p:oleObj name="Equation" r:id="rId5" imgW="1384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3338" y="3205163"/>
                        <a:ext cx="3233737" cy="533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002937"/>
              </p:ext>
            </p:extLst>
          </p:nvPr>
        </p:nvGraphicFramePr>
        <p:xfrm>
          <a:off x="1198563" y="2416175"/>
          <a:ext cx="115887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9" name="Equation" r:id="rId7" imgW="533400" imgH="203200" progId="Equation.3">
                  <p:embed/>
                </p:oleObj>
              </mc:Choice>
              <mc:Fallback>
                <p:oleObj name="Equation" r:id="rId7" imgW="533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8563" y="2416175"/>
                        <a:ext cx="1158875" cy="4413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6"/>
          <p:cNvGraphicFramePr>
            <a:graphicFrameLocks noChangeAspect="1"/>
          </p:cNvGraphicFramePr>
          <p:nvPr/>
        </p:nvGraphicFramePr>
        <p:xfrm>
          <a:off x="760413" y="2998788"/>
          <a:ext cx="2370137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0" name="Equation" r:id="rId9" imgW="1371600" imgH="393480" progId="Equation.3">
                  <p:embed/>
                </p:oleObj>
              </mc:Choice>
              <mc:Fallback>
                <p:oleObj name="Equation" r:id="rId9" imgW="1371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413" y="2998788"/>
                        <a:ext cx="2370137" cy="6794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flipV="1">
            <a:off x="-234950" y="3892550"/>
            <a:ext cx="970915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graphicFrame>
        <p:nvGraphicFramePr>
          <p:cNvPr id="79879" name="Object 7"/>
          <p:cNvGraphicFramePr>
            <a:graphicFrameLocks noChangeAspect="1"/>
          </p:cNvGraphicFramePr>
          <p:nvPr/>
        </p:nvGraphicFramePr>
        <p:xfrm>
          <a:off x="590550" y="4105275"/>
          <a:ext cx="1627188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1" name="Equation" r:id="rId11" imgW="749160" imgH="203040" progId="Equation.3">
                  <p:embed/>
                </p:oleObj>
              </mc:Choice>
              <mc:Fallback>
                <p:oleObj name="Equation" r:id="rId11" imgW="749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" y="4105275"/>
                        <a:ext cx="1627188" cy="4413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0" name="Object 8"/>
          <p:cNvGraphicFramePr>
            <a:graphicFrameLocks noChangeAspect="1"/>
          </p:cNvGraphicFramePr>
          <p:nvPr/>
        </p:nvGraphicFramePr>
        <p:xfrm>
          <a:off x="614363" y="4668838"/>
          <a:ext cx="3005137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2" name="Equation" r:id="rId13" imgW="1739880" imgH="393480" progId="Equation.3">
                  <p:embed/>
                </p:oleObj>
              </mc:Choice>
              <mc:Fallback>
                <p:oleObj name="Equation" r:id="rId13" imgW="1739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" y="4668838"/>
                        <a:ext cx="3005137" cy="6794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12775" y="5778500"/>
            <a:ext cx="7899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1">
                <a:solidFill>
                  <a:prstClr val="black"/>
                </a:solidFill>
              </a:rPr>
              <a:t>Two different computational ways of getting the same behavior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39725" y="254000"/>
            <a:ext cx="2365375" cy="12001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prstClr val="black"/>
                </a:solidFill>
              </a:rPr>
              <a:t>Explicitly</a:t>
            </a:r>
            <a:r>
              <a:rPr lang="en-US">
                <a:solidFill>
                  <a:prstClr val="black"/>
                </a:solidFill>
              </a:rPr>
              <a:t> map from </a:t>
            </a:r>
            <a:r>
              <a:rPr lang="en-US" b="1">
                <a:solidFill>
                  <a:prstClr val="black"/>
                </a:solidFill>
              </a:rPr>
              <a:t>x </a:t>
            </a:r>
            <a:r>
              <a:rPr lang="en-US">
                <a:solidFill>
                  <a:prstClr val="black"/>
                </a:solidFill>
              </a:rPr>
              <a:t>to </a:t>
            </a:r>
            <a:r>
              <a:rPr lang="el-GR">
                <a:solidFill>
                  <a:prstClr val="black"/>
                </a:solidFill>
                <a:latin typeface="Calibri" charset="0"/>
              </a:rPr>
              <a:t>φ</a:t>
            </a:r>
            <a:r>
              <a:rPr lang="en-US">
                <a:solidFill>
                  <a:prstClr val="black"/>
                </a:solidFill>
                <a:latin typeface="Calibri" charset="0"/>
              </a:rPr>
              <a:t>(</a:t>
            </a:r>
            <a:r>
              <a:rPr lang="en-US" b="1">
                <a:solidFill>
                  <a:prstClr val="black"/>
                </a:solidFill>
                <a:latin typeface="Calibri" charset="0"/>
              </a:rPr>
              <a:t>x</a:t>
            </a:r>
            <a:r>
              <a:rPr lang="en-US">
                <a:solidFill>
                  <a:prstClr val="black"/>
                </a:solidFill>
                <a:latin typeface="Calibri" charset="0"/>
              </a:rPr>
              <a:t>) – i.e. to the point corresponding to </a:t>
            </a:r>
            <a:r>
              <a:rPr lang="en-US" b="1">
                <a:solidFill>
                  <a:prstClr val="black"/>
                </a:solidFill>
                <a:latin typeface="Calibri" charset="0"/>
              </a:rPr>
              <a:t>x </a:t>
            </a:r>
            <a:r>
              <a:rPr lang="en-US">
                <a:solidFill>
                  <a:prstClr val="black"/>
                </a:solidFill>
                <a:latin typeface="Calibri" charset="0"/>
              </a:rPr>
              <a:t>in the </a:t>
            </a:r>
            <a:r>
              <a:rPr lang="en-US" i="1">
                <a:solidFill>
                  <a:prstClr val="black"/>
                </a:solidFill>
                <a:latin typeface="Calibri" charset="0"/>
              </a:rPr>
              <a:t>Hilbert space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392863" y="190500"/>
            <a:ext cx="2366962" cy="92233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prstClr val="black"/>
                </a:solidFill>
              </a:rPr>
              <a:t>Implicitly</a:t>
            </a:r>
            <a:r>
              <a:rPr lang="en-US">
                <a:solidFill>
                  <a:prstClr val="black"/>
                </a:solidFill>
              </a:rPr>
              <a:t> map from </a:t>
            </a:r>
            <a:r>
              <a:rPr lang="en-US" b="1">
                <a:solidFill>
                  <a:prstClr val="black"/>
                </a:solidFill>
              </a:rPr>
              <a:t>x </a:t>
            </a:r>
            <a:r>
              <a:rPr lang="en-US">
                <a:solidFill>
                  <a:prstClr val="black"/>
                </a:solidFill>
              </a:rPr>
              <a:t>to </a:t>
            </a:r>
            <a:r>
              <a:rPr lang="el-GR">
                <a:solidFill>
                  <a:prstClr val="black"/>
                </a:solidFill>
                <a:latin typeface="Calibri" charset="0"/>
              </a:rPr>
              <a:t>φ</a:t>
            </a:r>
            <a:r>
              <a:rPr lang="en-US">
                <a:solidFill>
                  <a:prstClr val="black"/>
                </a:solidFill>
                <a:latin typeface="Calibri" charset="0"/>
              </a:rPr>
              <a:t>(</a:t>
            </a:r>
            <a:r>
              <a:rPr lang="en-US" b="1">
                <a:solidFill>
                  <a:prstClr val="black"/>
                </a:solidFill>
                <a:latin typeface="Calibri" charset="0"/>
              </a:rPr>
              <a:t>x</a:t>
            </a:r>
            <a:r>
              <a:rPr lang="en-US">
                <a:solidFill>
                  <a:prstClr val="black"/>
                </a:solidFill>
                <a:latin typeface="Calibri" charset="0"/>
              </a:rPr>
              <a:t>) by changing the kernel function K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270879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Kernels 101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33375" y="1485900"/>
            <a:ext cx="8229600" cy="4525963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Duality </a:t>
            </a:r>
          </a:p>
          <a:p>
            <a:r>
              <a:rPr lang="en-US" dirty="0">
                <a:latin typeface="Arial" charset="0"/>
              </a:rPr>
              <a:t>Gram matrix:  </a:t>
            </a:r>
            <a:r>
              <a:rPr lang="en-US" sz="2400" b="1" dirty="0">
                <a:latin typeface="Arial" charset="0"/>
              </a:rPr>
              <a:t>K</a:t>
            </a:r>
            <a:r>
              <a:rPr lang="en-US" sz="2400" dirty="0">
                <a:latin typeface="Arial" charset="0"/>
              </a:rPr>
              <a:t>: </a:t>
            </a:r>
            <a:r>
              <a:rPr lang="en-US" sz="2400" dirty="0" err="1">
                <a:latin typeface="Arial" charset="0"/>
              </a:rPr>
              <a:t>k</a:t>
            </a:r>
            <a:r>
              <a:rPr lang="en-US" sz="2400" baseline="-25000" dirty="0" err="1">
                <a:latin typeface="Arial" charset="0"/>
              </a:rPr>
              <a:t>ij</a:t>
            </a:r>
            <a:r>
              <a:rPr lang="en-US" sz="2400" dirty="0">
                <a:latin typeface="Arial" charset="0"/>
              </a:rPr>
              <a:t> = K(</a:t>
            </a:r>
            <a:r>
              <a:rPr lang="en-US" sz="2400" b="1" dirty="0" err="1">
                <a:latin typeface="Arial" charset="0"/>
              </a:rPr>
              <a:t>x</a:t>
            </a:r>
            <a:r>
              <a:rPr lang="en-US" sz="2400" baseline="-25000" dirty="0" err="1">
                <a:latin typeface="Arial" charset="0"/>
              </a:rPr>
              <a:t>i</a:t>
            </a:r>
            <a:r>
              <a:rPr lang="en-US" sz="2400" dirty="0" err="1">
                <a:latin typeface="Arial" charset="0"/>
              </a:rPr>
              <a:t>,</a:t>
            </a:r>
            <a:r>
              <a:rPr lang="en-US" sz="2400" b="1" dirty="0" err="1">
                <a:latin typeface="Arial" charset="0"/>
              </a:rPr>
              <a:t>x</a:t>
            </a:r>
            <a:r>
              <a:rPr lang="en-US" sz="2400" baseline="-25000" dirty="0" err="1">
                <a:latin typeface="Arial" charset="0"/>
              </a:rPr>
              <a:t>j</a:t>
            </a:r>
            <a:r>
              <a:rPr lang="en-US" sz="2400" dirty="0">
                <a:latin typeface="Arial" charset="0"/>
              </a:rPr>
              <a:t>)</a:t>
            </a:r>
            <a:endParaRPr lang="en-US" dirty="0">
              <a:latin typeface="Arial" charset="0"/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4" t="50357" r="34364" b="18935"/>
          <a:stretch>
            <a:fillRect/>
          </a:stretch>
        </p:blipFill>
        <p:spPr bwMode="auto">
          <a:xfrm>
            <a:off x="119063" y="3076575"/>
            <a:ext cx="5913437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562600" y="1209675"/>
            <a:ext cx="33909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prstClr val="black"/>
                </a:solidFill>
              </a:rPr>
              <a:t>K(</a:t>
            </a:r>
            <a:r>
              <a:rPr lang="en-US" dirty="0" err="1">
                <a:solidFill>
                  <a:prstClr val="black"/>
                </a:solidFill>
              </a:rPr>
              <a:t>x,x</a:t>
            </a:r>
            <a:r>
              <a:rPr lang="ja-JP" altLang="en-US" dirty="0">
                <a:solidFill>
                  <a:prstClr val="black"/>
                </a:solidFill>
              </a:rPr>
              <a:t>’</a:t>
            </a:r>
            <a:r>
              <a:rPr lang="en-US" dirty="0">
                <a:solidFill>
                  <a:prstClr val="black"/>
                </a:solidFill>
              </a:rPr>
              <a:t>) = K(x</a:t>
            </a:r>
            <a:r>
              <a:rPr lang="ja-JP" altLang="en-US" dirty="0">
                <a:solidFill>
                  <a:prstClr val="black"/>
                </a:solidFill>
              </a:rPr>
              <a:t>’</a:t>
            </a:r>
            <a:r>
              <a:rPr lang="en-US" dirty="0">
                <a:solidFill>
                  <a:prstClr val="black"/>
                </a:solidFill>
              </a:rPr>
              <a:t>,x) </a:t>
            </a:r>
            <a:r>
              <a:rPr lang="en-US" dirty="0">
                <a:solidFill>
                  <a:prstClr val="black"/>
                </a:solidFill>
                <a:sym typeface="Wingdings" charset="0"/>
              </a:rPr>
              <a:t> Gram matrix is </a:t>
            </a:r>
            <a:r>
              <a:rPr lang="en-US" i="1" dirty="0">
                <a:solidFill>
                  <a:prstClr val="black"/>
                </a:solidFill>
                <a:sym typeface="Wingdings" charset="0"/>
              </a:rPr>
              <a:t>symmetric</a:t>
            </a:r>
          </a:p>
          <a:p>
            <a:pPr eaLnBrk="1" hangingPunct="1"/>
            <a:endParaRPr lang="en-US" dirty="0">
              <a:solidFill>
                <a:prstClr val="black"/>
              </a:solidFill>
              <a:sym typeface="Wingdings" charset="0"/>
            </a:endParaRPr>
          </a:p>
          <a:p>
            <a:pPr eaLnBrk="1" hangingPunct="1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817798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Kernels 101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33375" y="1485900"/>
            <a:ext cx="8229600" cy="4525963"/>
          </a:xfrm>
        </p:spPr>
        <p:txBody>
          <a:bodyPr/>
          <a:lstStyle/>
          <a:p>
            <a:r>
              <a:rPr lang="en-US">
                <a:latin typeface="Arial" charset="0"/>
              </a:rPr>
              <a:t>Duality </a:t>
            </a:r>
          </a:p>
          <a:p>
            <a:r>
              <a:rPr lang="en-US">
                <a:latin typeface="Arial" charset="0"/>
              </a:rPr>
              <a:t>Gram matrix:  </a:t>
            </a:r>
            <a:r>
              <a:rPr lang="en-US" sz="2400" b="1">
                <a:latin typeface="Arial" charset="0"/>
              </a:rPr>
              <a:t>K</a:t>
            </a:r>
            <a:r>
              <a:rPr lang="en-US" sz="2400">
                <a:latin typeface="Arial" charset="0"/>
              </a:rPr>
              <a:t>: k</a:t>
            </a:r>
            <a:r>
              <a:rPr lang="en-US" sz="2400" baseline="-25000">
                <a:latin typeface="Arial" charset="0"/>
              </a:rPr>
              <a:t>ij</a:t>
            </a:r>
            <a:r>
              <a:rPr lang="en-US" sz="2400">
                <a:latin typeface="Arial" charset="0"/>
              </a:rPr>
              <a:t> = K(</a:t>
            </a:r>
            <a:r>
              <a:rPr lang="en-US" sz="2400" b="1">
                <a:latin typeface="Arial" charset="0"/>
              </a:rPr>
              <a:t>x</a:t>
            </a:r>
            <a:r>
              <a:rPr lang="en-US" sz="2400" baseline="-25000">
                <a:latin typeface="Arial" charset="0"/>
              </a:rPr>
              <a:t>i</a:t>
            </a:r>
            <a:r>
              <a:rPr lang="en-US" sz="2400">
                <a:latin typeface="Arial" charset="0"/>
              </a:rPr>
              <a:t>,</a:t>
            </a:r>
            <a:r>
              <a:rPr lang="en-US" sz="2400" b="1">
                <a:latin typeface="Arial" charset="0"/>
              </a:rPr>
              <a:t>x</a:t>
            </a:r>
            <a:r>
              <a:rPr lang="en-US" sz="2400" baseline="-25000">
                <a:latin typeface="Arial" charset="0"/>
              </a:rPr>
              <a:t>j</a:t>
            </a:r>
            <a:r>
              <a:rPr lang="en-US" sz="2400">
                <a:latin typeface="Arial" charset="0"/>
              </a:rPr>
              <a:t>)</a:t>
            </a:r>
            <a:endParaRPr lang="en-US">
              <a:latin typeface="Arial" charset="0"/>
            </a:endParaRPr>
          </a:p>
        </p:txBody>
      </p:sp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1085850" y="3009900"/>
            <a:ext cx="711517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prstClr val="black"/>
                </a:solidFill>
              </a:rPr>
              <a:t>K(</a:t>
            </a:r>
            <a:r>
              <a:rPr lang="en-US" sz="2400" dirty="0" err="1">
                <a:solidFill>
                  <a:prstClr val="black"/>
                </a:solidFill>
              </a:rPr>
              <a:t>x,x</a:t>
            </a:r>
            <a:r>
              <a:rPr lang="ja-JP" altLang="en-US" sz="2400" dirty="0">
                <a:solidFill>
                  <a:prstClr val="black"/>
                </a:solidFill>
              </a:rPr>
              <a:t>’</a:t>
            </a:r>
            <a:r>
              <a:rPr lang="en-US" sz="2400" dirty="0">
                <a:solidFill>
                  <a:prstClr val="black"/>
                </a:solidFill>
              </a:rPr>
              <a:t>) = K(x</a:t>
            </a:r>
            <a:r>
              <a:rPr lang="ja-JP" altLang="en-US" sz="2400" dirty="0">
                <a:solidFill>
                  <a:prstClr val="black"/>
                </a:solidFill>
              </a:rPr>
              <a:t>’</a:t>
            </a:r>
            <a:r>
              <a:rPr lang="en-US" sz="2400" dirty="0">
                <a:solidFill>
                  <a:prstClr val="black"/>
                </a:solidFill>
              </a:rPr>
              <a:t>,x) </a:t>
            </a:r>
            <a:r>
              <a:rPr lang="en-US" sz="2400" dirty="0">
                <a:solidFill>
                  <a:prstClr val="black"/>
                </a:solidFill>
                <a:sym typeface="Wingdings" charset="0"/>
              </a:rPr>
              <a:t> Gram matrix is </a:t>
            </a:r>
            <a:r>
              <a:rPr lang="en-US" sz="2400" i="1" dirty="0">
                <a:solidFill>
                  <a:prstClr val="black"/>
                </a:solidFill>
                <a:sym typeface="Wingdings" charset="0"/>
              </a:rPr>
              <a:t>symmetric</a:t>
            </a:r>
          </a:p>
          <a:p>
            <a:pPr eaLnBrk="1" hangingPunct="1"/>
            <a:endParaRPr lang="en-US" sz="2400" dirty="0">
              <a:solidFill>
                <a:prstClr val="black"/>
              </a:solidFill>
              <a:sym typeface="Wingdings" charset="0"/>
            </a:endParaRPr>
          </a:p>
          <a:p>
            <a:pPr eaLnBrk="1" hangingPunct="1"/>
            <a:r>
              <a:rPr lang="en-US" sz="2400" b="1" dirty="0" smtClean="0">
                <a:solidFill>
                  <a:prstClr val="black"/>
                </a:solidFill>
                <a:sym typeface="Wingdings" charset="0"/>
              </a:rPr>
              <a:t>K</a:t>
            </a:r>
            <a:r>
              <a:rPr lang="en-US" sz="2400" dirty="0" smtClean="0">
                <a:solidFill>
                  <a:prstClr val="black"/>
                </a:solidFill>
                <a:sym typeface="Wingdings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sym typeface="Wingdings" charset="0"/>
              </a:rPr>
              <a:t>is </a:t>
            </a:r>
            <a:r>
              <a:rPr lang="ja-JP" altLang="en-US" sz="2400" dirty="0">
                <a:solidFill>
                  <a:prstClr val="black"/>
                </a:solidFill>
                <a:sym typeface="Wingdings" charset="0"/>
              </a:rPr>
              <a:t>“</a:t>
            </a:r>
            <a:r>
              <a:rPr lang="en-US" sz="2400" dirty="0">
                <a:solidFill>
                  <a:prstClr val="black"/>
                </a:solidFill>
                <a:sym typeface="Wingdings" charset="0"/>
              </a:rPr>
              <a:t>positive semi-definite</a:t>
            </a:r>
            <a:r>
              <a:rPr lang="ja-JP" altLang="en-US" sz="2400" dirty="0">
                <a:solidFill>
                  <a:prstClr val="black"/>
                </a:solidFill>
                <a:sym typeface="Wingdings" charset="0"/>
              </a:rPr>
              <a:t>”</a:t>
            </a:r>
            <a:r>
              <a:rPr lang="en-US" sz="2400" dirty="0">
                <a:solidFill>
                  <a:prstClr val="black"/>
                </a:solidFill>
                <a:sym typeface="Wingdings" charset="0"/>
              </a:rPr>
              <a:t>  …  </a:t>
            </a:r>
            <a:r>
              <a:rPr lang="en-US" sz="2400" b="1" dirty="0" err="1">
                <a:solidFill>
                  <a:prstClr val="black"/>
                </a:solidFill>
                <a:sym typeface="Wingdings" charset="0"/>
              </a:rPr>
              <a:t>z</a:t>
            </a:r>
            <a:r>
              <a:rPr lang="en-US" sz="2400" b="1" baseline="30000" dirty="0" err="1">
                <a:solidFill>
                  <a:prstClr val="black"/>
                </a:solidFill>
                <a:sym typeface="Wingdings" charset="0"/>
              </a:rPr>
              <a:t>T</a:t>
            </a:r>
            <a:r>
              <a:rPr lang="en-US" sz="2400" b="1" dirty="0">
                <a:solidFill>
                  <a:prstClr val="black"/>
                </a:solidFill>
                <a:sym typeface="Wingdings" charset="0"/>
              </a:rPr>
              <a:t> K</a:t>
            </a:r>
            <a:r>
              <a:rPr lang="en-US" sz="2400" dirty="0">
                <a:solidFill>
                  <a:prstClr val="black"/>
                </a:solidFill>
                <a:sym typeface="Wingdings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sym typeface="Wingdings" charset="0"/>
              </a:rPr>
              <a:t>z</a:t>
            </a:r>
            <a:r>
              <a:rPr lang="en-US" sz="2400" dirty="0">
                <a:solidFill>
                  <a:prstClr val="black"/>
                </a:solidFill>
                <a:sym typeface="Wingdings" charset="0"/>
              </a:rPr>
              <a:t> &gt;= 0 for all </a:t>
            </a:r>
            <a:r>
              <a:rPr lang="en-US" sz="2400" b="1" dirty="0">
                <a:solidFill>
                  <a:prstClr val="black"/>
                </a:solidFill>
                <a:sym typeface="Wingdings" charset="0"/>
              </a:rPr>
              <a:t>z</a:t>
            </a:r>
          </a:p>
          <a:p>
            <a:pPr eaLnBrk="1" hangingPunct="1"/>
            <a:endParaRPr lang="en-US" sz="2400" b="1" dirty="0">
              <a:solidFill>
                <a:prstClr val="black"/>
              </a:solidFill>
              <a:sym typeface="Wingdings" charset="0"/>
            </a:endParaRPr>
          </a:p>
          <a:p>
            <a:pPr eaLnBrk="1" hangingPunct="1"/>
            <a:r>
              <a:rPr lang="en-US" sz="2400" b="1" dirty="0">
                <a:solidFill>
                  <a:prstClr val="black"/>
                </a:solidFill>
                <a:sym typeface="Wingdings" charset="0"/>
              </a:rPr>
              <a:t>Fun fact: </a:t>
            </a:r>
            <a:r>
              <a:rPr lang="en-US" sz="2400" dirty="0">
                <a:solidFill>
                  <a:prstClr val="black"/>
                </a:solidFill>
                <a:sym typeface="Wingdings" charset="0"/>
              </a:rPr>
              <a:t>Gram matrix</a:t>
            </a:r>
            <a:r>
              <a:rPr lang="en-US" sz="2400" b="1" dirty="0">
                <a:solidFill>
                  <a:prstClr val="black"/>
                </a:solidFill>
                <a:sym typeface="Wingdings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sym typeface="Wingdings" charset="0"/>
              </a:rPr>
              <a:t>positive semi-definite  K(</a:t>
            </a:r>
            <a:r>
              <a:rPr lang="en-US" sz="2400" b="1" dirty="0" err="1">
                <a:solidFill>
                  <a:prstClr val="black"/>
                </a:solidFill>
                <a:sym typeface="Wingdings" charset="0"/>
              </a:rPr>
              <a:t>x</a:t>
            </a:r>
            <a:r>
              <a:rPr lang="en-US" sz="2400" baseline="-25000" dirty="0" err="1">
                <a:solidFill>
                  <a:prstClr val="black"/>
                </a:solidFill>
                <a:sym typeface="Wingdings" charset="0"/>
              </a:rPr>
              <a:t>i</a:t>
            </a:r>
            <a:r>
              <a:rPr lang="en-US" sz="2400" dirty="0" err="1">
                <a:solidFill>
                  <a:prstClr val="black"/>
                </a:solidFill>
                <a:sym typeface="Wingdings" charset="0"/>
              </a:rPr>
              <a:t>,</a:t>
            </a:r>
            <a:r>
              <a:rPr lang="en-US" sz="2400" b="1" dirty="0" err="1">
                <a:solidFill>
                  <a:prstClr val="black"/>
                </a:solidFill>
                <a:sym typeface="Wingdings" charset="0"/>
              </a:rPr>
              <a:t>x</a:t>
            </a:r>
            <a:r>
              <a:rPr lang="en-US" sz="2400" baseline="-25000" dirty="0" err="1">
                <a:solidFill>
                  <a:prstClr val="black"/>
                </a:solidFill>
                <a:sym typeface="Wingdings" charset="0"/>
              </a:rPr>
              <a:t>j</a:t>
            </a:r>
            <a:r>
              <a:rPr lang="en-US" sz="2400" dirty="0">
                <a:solidFill>
                  <a:prstClr val="black"/>
                </a:solidFill>
                <a:sym typeface="Wingdings" charset="0"/>
              </a:rPr>
              <a:t>)=</a:t>
            </a:r>
            <a:r>
              <a:rPr lang="el-GR" sz="2400" dirty="0">
                <a:solidFill>
                  <a:prstClr val="black"/>
                </a:solidFill>
                <a:latin typeface="Calibri" charset="0"/>
                <a:sym typeface="Wingdings" charset="0"/>
              </a:rPr>
              <a:t>φ</a:t>
            </a:r>
            <a:r>
              <a:rPr lang="en-US" sz="2400" dirty="0">
                <a:solidFill>
                  <a:prstClr val="black"/>
                </a:solidFill>
                <a:latin typeface="Calibri" charset="0"/>
                <a:sym typeface="Wingdings" charset="0"/>
              </a:rPr>
              <a:t>(</a:t>
            </a:r>
            <a:r>
              <a:rPr lang="en-US" sz="2400" b="1" dirty="0">
                <a:solidFill>
                  <a:prstClr val="black"/>
                </a:solidFill>
                <a:latin typeface="Calibri" charset="0"/>
                <a:sym typeface="Wingdings" charset="0"/>
              </a:rPr>
              <a:t>x</a:t>
            </a:r>
            <a:r>
              <a:rPr lang="en-US" sz="2400" baseline="-25000" dirty="0">
                <a:solidFill>
                  <a:prstClr val="black"/>
                </a:solidFill>
                <a:latin typeface="Calibri" charset="0"/>
                <a:sym typeface="Wingdings" charset="0"/>
              </a:rPr>
              <a:t>i</a:t>
            </a:r>
            <a:r>
              <a:rPr lang="en-US" sz="2400" dirty="0">
                <a:solidFill>
                  <a:prstClr val="black"/>
                </a:solidFill>
                <a:latin typeface="Calibri" charset="0"/>
                <a:sym typeface="Wingdings" charset="0"/>
              </a:rPr>
              <a:t>), </a:t>
            </a:r>
            <a:r>
              <a:rPr lang="el-GR" sz="2400" dirty="0">
                <a:solidFill>
                  <a:prstClr val="black"/>
                </a:solidFill>
                <a:latin typeface="Calibri" charset="0"/>
                <a:sym typeface="Wingdings" charset="0"/>
              </a:rPr>
              <a:t>φ</a:t>
            </a:r>
            <a:r>
              <a:rPr lang="en-US" sz="2400" dirty="0">
                <a:solidFill>
                  <a:prstClr val="black"/>
                </a:solidFill>
                <a:latin typeface="Calibri" charset="0"/>
                <a:sym typeface="Wingdings" charset="0"/>
              </a:rPr>
              <a:t>(</a:t>
            </a:r>
            <a:r>
              <a:rPr lang="en-US" sz="2400" b="1" dirty="0" err="1">
                <a:solidFill>
                  <a:prstClr val="black"/>
                </a:solidFill>
                <a:latin typeface="Calibri" charset="0"/>
                <a:sym typeface="Wingdings" charset="0"/>
              </a:rPr>
              <a:t>x</a:t>
            </a:r>
            <a:r>
              <a:rPr lang="en-US" sz="2400" baseline="-25000" dirty="0" err="1">
                <a:solidFill>
                  <a:prstClr val="black"/>
                </a:solidFill>
                <a:latin typeface="Calibri" charset="0"/>
                <a:sym typeface="Wingdings" charset="0"/>
              </a:rPr>
              <a:t>j</a:t>
            </a:r>
            <a:r>
              <a:rPr lang="en-US" sz="2400" dirty="0">
                <a:solidFill>
                  <a:prstClr val="black"/>
                </a:solidFill>
                <a:latin typeface="Calibri" charset="0"/>
                <a:sym typeface="Wingdings" charset="0"/>
              </a:rPr>
              <a:t>) for some </a:t>
            </a:r>
            <a:r>
              <a:rPr lang="el-GR" sz="2400" dirty="0">
                <a:solidFill>
                  <a:prstClr val="black"/>
                </a:solidFill>
                <a:latin typeface="Calibri" charset="0"/>
                <a:sym typeface="Wingdings" charset="0"/>
              </a:rPr>
              <a:t>φ</a:t>
            </a:r>
            <a:endParaRPr lang="en-US" sz="2400" dirty="0">
              <a:solidFill>
                <a:prstClr val="black"/>
              </a:solidFill>
              <a:latin typeface="Calibri" charset="0"/>
              <a:sym typeface="Wingdings" charset="0"/>
            </a:endParaRPr>
          </a:p>
          <a:p>
            <a:pPr eaLnBrk="1" hangingPunct="1"/>
            <a:r>
              <a:rPr lang="en-US" sz="2400" b="1" dirty="0">
                <a:solidFill>
                  <a:prstClr val="black"/>
                </a:solidFill>
                <a:latin typeface="Calibri" charset="0"/>
                <a:sym typeface="Wingdings" charset="0"/>
              </a:rPr>
              <a:t>Proof: </a:t>
            </a:r>
            <a:r>
              <a:rPr lang="el-GR" sz="2400" dirty="0">
                <a:solidFill>
                  <a:prstClr val="black"/>
                </a:solidFill>
                <a:latin typeface="Calibri" charset="0"/>
                <a:sym typeface="Wingdings" charset="0"/>
              </a:rPr>
              <a:t>φ</a:t>
            </a:r>
            <a:r>
              <a:rPr lang="en-US" sz="2400" dirty="0">
                <a:solidFill>
                  <a:prstClr val="black"/>
                </a:solidFill>
                <a:latin typeface="Calibri" charset="0"/>
                <a:sym typeface="Wingdings" charset="0"/>
              </a:rPr>
              <a:t>(</a:t>
            </a:r>
            <a:r>
              <a:rPr lang="en-US" sz="2400" b="1" dirty="0">
                <a:solidFill>
                  <a:prstClr val="black"/>
                </a:solidFill>
                <a:latin typeface="Calibri" charset="0"/>
                <a:sym typeface="Wingdings" charset="0"/>
              </a:rPr>
              <a:t>x</a:t>
            </a:r>
            <a:r>
              <a:rPr lang="en-US" sz="2400" dirty="0">
                <a:solidFill>
                  <a:prstClr val="black"/>
                </a:solidFill>
                <a:latin typeface="Calibri" charset="0"/>
                <a:sym typeface="Wingdings" charset="0"/>
              </a:rPr>
              <a:t>) uses the eigenvectors of K to represent </a:t>
            </a:r>
            <a:r>
              <a:rPr lang="en-US" sz="2400" b="1" dirty="0">
                <a:solidFill>
                  <a:prstClr val="black"/>
                </a:solidFill>
                <a:latin typeface="Calibri" charset="0"/>
                <a:sym typeface="Wingdings" charset="0"/>
              </a:rPr>
              <a:t>x</a:t>
            </a:r>
            <a:endParaRPr lang="en-US" sz="2400" b="1" dirty="0">
              <a:solidFill>
                <a:prstClr val="black"/>
              </a:solidFill>
              <a:sym typeface="Wingdings" charset="0"/>
            </a:endParaRPr>
          </a:p>
          <a:p>
            <a:pPr eaLnBrk="1" hangingPunct="1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Book Antiqua"/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796595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1158</Words>
  <Application>Microsoft Macintosh PowerPoint</Application>
  <PresentationFormat>On-screen Show (4:3)</PresentationFormat>
  <Paragraphs>203</Paragraphs>
  <Slides>42</Slides>
  <Notes>5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1_Office Theme</vt:lpstr>
      <vt:lpstr>Equation</vt:lpstr>
      <vt:lpstr>Microsoft Equation</vt:lpstr>
      <vt:lpstr>Kernels and Perceptrons</vt:lpstr>
      <vt:lpstr>The perceptron</vt:lpstr>
      <vt:lpstr>The kernel perceptron</vt:lpstr>
      <vt:lpstr>The kernel perceptron</vt:lpstr>
      <vt:lpstr>Some common kernels</vt:lpstr>
      <vt:lpstr>Kernels 101</vt:lpstr>
      <vt:lpstr>Kernels 101</vt:lpstr>
      <vt:lpstr>Kernels 101</vt:lpstr>
      <vt:lpstr>Kernels 101</vt:lpstr>
      <vt:lpstr>Hash Kernels and  “The Hash Trick”</vt:lpstr>
      <vt:lpstr>Question</vt:lpstr>
      <vt:lpstr>PowerPoint Presentation</vt:lpstr>
      <vt:lpstr>The hash trick as a kernel</vt:lpstr>
      <vt:lpstr>Some details</vt:lpstr>
      <vt:lpstr>Some details</vt:lpstr>
      <vt:lpstr>Some details</vt:lpstr>
      <vt:lpstr>Some details</vt:lpstr>
      <vt:lpstr>Some details</vt:lpstr>
      <vt:lpstr>The hash kernel: implementation</vt:lpstr>
      <vt:lpstr>Adaptive Gradients</vt:lpstr>
      <vt:lpstr>Motivation</vt:lpstr>
      <vt:lpstr>Motivation</vt:lpstr>
      <vt:lpstr>Motivation</vt:lpstr>
      <vt:lpstr>Motivation</vt:lpstr>
      <vt:lpstr>Motivation</vt:lpstr>
      <vt:lpstr>Adagrad</vt:lpstr>
      <vt:lpstr>PowerPoint Presentation</vt:lpstr>
      <vt:lpstr>PowerPoint Presentation</vt:lpstr>
      <vt:lpstr>All-reduce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Gory details of VW Hadoop-AllReduce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Cohen</dc:creator>
  <cp:lastModifiedBy>William Cohen</cp:lastModifiedBy>
  <cp:revision>27</cp:revision>
  <dcterms:created xsi:type="dcterms:W3CDTF">2015-10-08T17:52:39Z</dcterms:created>
  <dcterms:modified xsi:type="dcterms:W3CDTF">2015-10-13T15:07:13Z</dcterms:modified>
</cp:coreProperties>
</file>