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9" r:id="rId2"/>
    <p:sldId id="271" r:id="rId3"/>
    <p:sldId id="298" r:id="rId4"/>
    <p:sldId id="299" r:id="rId5"/>
    <p:sldId id="300" r:id="rId6"/>
    <p:sldId id="301" r:id="rId7"/>
    <p:sldId id="286" r:id="rId8"/>
    <p:sldId id="294" r:id="rId9"/>
    <p:sldId id="288" r:id="rId10"/>
    <p:sldId id="290" r:id="rId11"/>
    <p:sldId id="297" r:id="rId12"/>
    <p:sldId id="293" r:id="rId13"/>
    <p:sldId id="295" r:id="rId14"/>
    <p:sldId id="296" r:id="rId15"/>
    <p:sldId id="29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2832F5-EA01-48E5-B403-87E193F50680}">
          <p14:sldIdLst>
            <p14:sldId id="269"/>
            <p14:sldId id="271"/>
            <p14:sldId id="298"/>
            <p14:sldId id="299"/>
            <p14:sldId id="300"/>
            <p14:sldId id="301"/>
            <p14:sldId id="286"/>
            <p14:sldId id="294"/>
            <p14:sldId id="288"/>
            <p14:sldId id="290"/>
            <p14:sldId id="297"/>
            <p14:sldId id="293"/>
            <p14:sldId id="295"/>
            <p14:sldId id="296"/>
            <p14:sldId id="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930" autoAdjust="0"/>
    <p:restoredTop sz="99715" autoAdjust="0"/>
  </p:normalViewPr>
  <p:slideViewPr>
    <p:cSldViewPr>
      <p:cViewPr varScale="1">
        <p:scale>
          <a:sx n="99" d="100"/>
          <a:sy n="99" d="100"/>
        </p:scale>
        <p:origin x="-96" y="-496"/>
      </p:cViewPr>
      <p:guideLst>
        <p:guide orient="horz" pos="2160"/>
        <p:guide orient="horz" pos="576"/>
        <p:guide pos="2880"/>
        <p:guide pos="288"/>
      </p:guideLst>
    </p:cSldViewPr>
  </p:slideViewPr>
  <p:outlineViewPr>
    <p:cViewPr>
      <p:scale>
        <a:sx n="33" d="100"/>
        <a:sy n="33" d="100"/>
      </p:scale>
      <p:origin x="0" y="166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4BA76-3A16-ED48-8840-0B4894C4F98A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5E401-742D-4849-A65F-4DF7BD25D1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03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506C0-3FFE-45A5-803D-9F4FC5464A70}" type="datetimeFigureOut">
              <a:rPr lang="en-US" smtClean="0"/>
              <a:pPr/>
              <a:t>3/3/14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46707-6BBD-41A9-B4DF-0C76A73A2D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2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Prepare slides for the appendix in</a:t>
            </a:r>
            <a:r>
              <a:rPr lang="en-US" baseline="0" dirty="0" smtClean="0"/>
              <a:t> the event that more details or supplemental slides are needed. The appendix is also useful if the presentation is distributed later.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C3846-8D4C-4326-8BC7-9B455A03629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3203"/>
            <a:ext cx="9144000" cy="6124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7772400" cy="761999"/>
          </a:xfrm>
        </p:spPr>
        <p:txBody>
          <a:bodyPr anchor="t"/>
          <a:lstStyle>
            <a:lvl1pPr algn="l"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948" y="1219200"/>
            <a:ext cx="5275052" cy="1295400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/>
          <a:srcRect l="-92" t="50811" r="45394" b="-590"/>
          <a:stretch/>
        </p:blipFill>
        <p:spPr>
          <a:xfrm>
            <a:off x="-13648" y="0"/>
            <a:ext cx="9157648" cy="5582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0" y="1905000"/>
            <a:ext cx="4876800" cy="1143001"/>
          </a:xfrm>
        </p:spPr>
        <p:txBody>
          <a:bodyPr anchor="b" anchorCtr="0">
            <a:normAutofit/>
          </a:bodyPr>
          <a:lstStyle>
            <a:lvl1pPr algn="l">
              <a:defRPr sz="3600" b="0" cap="none"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0" y="3048000"/>
            <a:ext cx="48768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</p:spPr>
        <p:txBody>
          <a:bodyPr anchor="t">
            <a:normAutofit/>
          </a:bodyPr>
          <a:lstStyle>
            <a:lvl1pPr algn="l">
              <a:defRPr sz="2800"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lnSpc>
                <a:spcPct val="150000"/>
              </a:lnSpc>
              <a:spcBef>
                <a:spcPts val="0"/>
              </a:spcBef>
              <a:buSzPct val="130000"/>
              <a:buFont typeface="Arial" pitchFamily="34" charset="0"/>
              <a:buChar char="•"/>
              <a:defRPr sz="2000">
                <a:latin typeface="Georgia" pitchFamily="18" charset="0"/>
              </a:defRPr>
            </a:lvl1pPr>
            <a:lvl2pPr marL="571500" indent="-228600">
              <a:lnSpc>
                <a:spcPct val="150000"/>
              </a:lnSpc>
              <a:spcBef>
                <a:spcPts val="0"/>
              </a:spcBef>
              <a:buSzPct val="60000"/>
              <a:buFont typeface="Courier New" pitchFamily="49" charset="0"/>
              <a:buChar char="o"/>
              <a:defRPr sz="18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2000">
                <a:latin typeface="Georgia" pitchFamily="18" charset="0"/>
              </a:defRPr>
            </a:lvl4pPr>
            <a:lvl5pPr>
              <a:defRPr sz="2000">
                <a:latin typeface="Georgia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2973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3008313" cy="762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14400"/>
            <a:ext cx="5111750" cy="52117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15719/18847b Adv. Cloud Computing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Gibson, Mar 3,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15719/18847b Adv. Cloud Computing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FC477-0A05-4F3E-8EE9-E015C9089D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"/>
          <a:stretch/>
        </p:blipFill>
        <p:spPr>
          <a:xfrm>
            <a:off x="-13251" y="0"/>
            <a:ext cx="9157252" cy="660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Relationship Id="rId3" Type="http://schemas.openxmlformats.org/officeDocument/2006/relationships/image" Target="file://localhost/Users/garth/All/desktop%20current/%20Classes/719/Lectures/OFA_arch1.tif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Relationship Id="rId3" Type="http://schemas.openxmlformats.org/officeDocument/2006/relationships/image" Target="file://localhost/Users/garth/All/desktop%20current/%20Classes/719/Lectures/OFS_eg1.tif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Relationship Id="rId3" Type="http://schemas.openxmlformats.org/officeDocument/2006/relationships/image" Target="file://localhost/Users/garth/All/desktop%20current/%20Classes/719/Lectures/OFA_arch3.tif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garth/All/desktop%20current/%20Classes/719/Lectures/OFA_arch2.tiff" TargetMode="External"/><Relationship Id="rId4" Type="http://schemas.openxmlformats.org/officeDocument/2006/relationships/image" Target="../media/image8.tiff"/><Relationship Id="rId5" Type="http://schemas.openxmlformats.org/officeDocument/2006/relationships/image" Target="file://localhost/Users/garth/All/desktop%20current/%20Classes/719/Lectures/OFA_arch1.tiff" TargetMode="External"/><Relationship Id="rId6" Type="http://schemas.openxmlformats.org/officeDocument/2006/relationships/image" Target="../media/image9.tiff"/><Relationship Id="rId7" Type="http://schemas.openxmlformats.org/officeDocument/2006/relationships/image" Target="file://localhost/Users/garth/All/desktop%20current/%20Classes/719/Lectures/OFA_arch3.tiff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1905000"/>
            <a:ext cx="4724400" cy="42672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Two Use </a:t>
            </a:r>
            <a:r>
              <a:rPr lang="en-US" sz="2600" dirty="0" smtClean="0"/>
              <a:t>Cases for</a:t>
            </a:r>
            <a:endParaRPr lang="en-US" sz="2600" dirty="0"/>
          </a:p>
          <a:p>
            <a:r>
              <a:rPr lang="en-US" sz="2600" dirty="0" smtClean="0"/>
              <a:t>Cloud </a:t>
            </a:r>
            <a:r>
              <a:rPr lang="en-US" sz="2600" dirty="0" smtClean="0"/>
              <a:t>Computing</a:t>
            </a:r>
          </a:p>
          <a:p>
            <a:endParaRPr lang="en-US" sz="2400" dirty="0" smtClean="0"/>
          </a:p>
          <a:p>
            <a:r>
              <a:rPr lang="en-US" sz="2400" dirty="0" smtClean="0"/>
              <a:t>Garth </a:t>
            </a:r>
            <a:r>
              <a:rPr lang="en-US" sz="2400" dirty="0" smtClean="0"/>
              <a:t>Gibson</a:t>
            </a:r>
          </a:p>
          <a:p>
            <a:endParaRPr lang="en-US" sz="2400" dirty="0" smtClean="0"/>
          </a:p>
          <a:p>
            <a:r>
              <a:rPr lang="en-US" sz="2400" dirty="0" smtClean="0"/>
              <a:t>Greg Ganger</a:t>
            </a:r>
          </a:p>
          <a:p>
            <a:r>
              <a:rPr lang="en-US" sz="2400" dirty="0" err="1" smtClean="0"/>
              <a:t>Majd</a:t>
            </a:r>
            <a:r>
              <a:rPr lang="en-US" sz="2400" dirty="0" smtClean="0"/>
              <a:t> </a:t>
            </a:r>
            <a:r>
              <a:rPr lang="en-US" sz="2400" dirty="0" err="1" smtClean="0"/>
              <a:t>Sakr</a:t>
            </a:r>
            <a:endParaRPr lang="en-US" sz="2400" dirty="0" smtClean="0"/>
          </a:p>
          <a:p>
            <a:r>
              <a:rPr lang="en-US" sz="2400" dirty="0" smtClean="0"/>
              <a:t>Raja </a:t>
            </a:r>
            <a:r>
              <a:rPr lang="en-US" sz="2400" dirty="0" err="1" smtClean="0"/>
              <a:t>Sambasivan</a:t>
            </a: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en-US" dirty="0" smtClean="0"/>
              <a:t>Lots of replication, backups and snapshots</a:t>
            </a:r>
            <a:endParaRPr lang="en-US" dirty="0"/>
          </a:p>
        </p:txBody>
      </p:sp>
      <p:pic>
        <p:nvPicPr>
          <p:cNvPr id="7" name="OFA_arch1.tiff" descr="/Users/garth/All/desktop current/ Classes/719/Lectures/OFA_arch1.tiff"/>
          <p:cNvPicPr>
            <a:picLocks noGrp="1" noChangeAspect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870" r="52325" b="-756"/>
          <a:stretch/>
        </p:blipFill>
        <p:spPr>
          <a:xfrm>
            <a:off x="76200" y="1641193"/>
            <a:ext cx="8989024" cy="483580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2691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ervices are </a:t>
            </a:r>
            <a:r>
              <a:rPr lang="en-US" dirty="0"/>
              <a:t>load </a:t>
            </a:r>
            <a:r>
              <a:rPr lang="en-US" dirty="0" smtClean="0"/>
              <a:t>balanced clusters + replicated RDS</a:t>
            </a:r>
            <a:endParaRPr lang="en-US" dirty="0"/>
          </a:p>
        </p:txBody>
      </p:sp>
      <p:pic>
        <p:nvPicPr>
          <p:cNvPr id="7" name="OFS_eg1.tiff" descr="/Users/garth/All/desktop current/ Classes/719/Lectures/OFS_eg1.tiff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8" b="14358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757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Obama for America (OFA): Re-election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Built 200 applications, with constant change in computing environment, including …</a:t>
            </a:r>
          </a:p>
          <a:p>
            <a:r>
              <a:rPr lang="en-US" dirty="0" smtClean="0"/>
              <a:t>Narwhal – REST API (python) for common data repository for all services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ost data in MySQL-based Relational Database Service (RDS) but also used: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err="1" smtClean="0"/>
              <a:t>PostgresDB</a:t>
            </a:r>
            <a:r>
              <a:rPr lang="en-US" dirty="0" smtClean="0"/>
              <a:t>, MS SQL Server, </a:t>
            </a:r>
            <a:r>
              <a:rPr lang="en-US" dirty="0" err="1" smtClean="0"/>
              <a:t>MongoDB</a:t>
            </a:r>
            <a:r>
              <a:rPr lang="en-US" dirty="0" smtClean="0"/>
              <a:t>, </a:t>
            </a:r>
            <a:r>
              <a:rPr lang="en-US" dirty="0" err="1" smtClean="0"/>
              <a:t>Vertica</a:t>
            </a:r>
            <a:r>
              <a:rPr lang="en-US" dirty="0" smtClean="0"/>
              <a:t>, </a:t>
            </a:r>
            <a:r>
              <a:rPr lang="en-US" dirty="0" err="1" smtClean="0"/>
              <a:t>LevelDB</a:t>
            </a:r>
            <a:r>
              <a:rPr lang="en-US" dirty="0" smtClean="0"/>
              <a:t>, S3, </a:t>
            </a:r>
            <a:r>
              <a:rPr lang="en-US" dirty="0" err="1" smtClean="0"/>
              <a:t>DynamoDB</a:t>
            </a:r>
            <a:r>
              <a:rPr lang="en-US" dirty="0" smtClean="0"/>
              <a:t>, </a:t>
            </a:r>
            <a:r>
              <a:rPr lang="en-US" dirty="0" err="1" smtClean="0"/>
              <a:t>SimpleDB</a:t>
            </a:r>
            <a:endParaRPr lang="en-US" dirty="0" smtClean="0"/>
          </a:p>
          <a:p>
            <a:pPr lvl="1"/>
            <a:r>
              <a:rPr lang="en-US" dirty="0" smtClean="0"/>
              <a:t>Integration and triggering driven by Simple Queue Service (SQS)</a:t>
            </a:r>
          </a:p>
          <a:p>
            <a:pPr lvl="1"/>
            <a:r>
              <a:rPr lang="en-US" dirty="0" smtClean="0"/>
              <a:t>Based on Service Oriented Architecture (SOA), a way of organizing modular services for reuse</a:t>
            </a:r>
            <a:endParaRPr lang="en-US" dirty="0"/>
          </a:p>
          <a:p>
            <a:r>
              <a:rPr lang="en-US" dirty="0" err="1" smtClean="0"/>
              <a:t>CallTool</a:t>
            </a:r>
            <a:r>
              <a:rPr lang="en-US" dirty="0" smtClean="0"/>
              <a:t> – 1000s of volunteers calling millions of voters over last four days of the campaign, matching volunteer to voters and done from volunteer homes</a:t>
            </a:r>
          </a:p>
          <a:p>
            <a:r>
              <a:rPr lang="en-US" dirty="0" smtClean="0"/>
              <a:t>Dashboard – online (Rails) tool for registering &amp; tracking volunteers and information they gather</a:t>
            </a:r>
          </a:p>
          <a:p>
            <a:r>
              <a:rPr lang="en-US" dirty="0" err="1" smtClean="0"/>
              <a:t>Dreamcatcher</a:t>
            </a:r>
            <a:r>
              <a:rPr lang="en-US" dirty="0" smtClean="0"/>
              <a:t> – processed social network sites for political sentiments to micro-target voters that could be won over</a:t>
            </a:r>
          </a:p>
          <a:p>
            <a:r>
              <a:rPr lang="en-US" dirty="0" smtClean="0"/>
              <a:t>Identity – single </a:t>
            </a:r>
            <a:r>
              <a:rPr lang="en-US" dirty="0" err="1" smtClean="0"/>
              <a:t>signon</a:t>
            </a:r>
            <a:r>
              <a:rPr lang="en-US" dirty="0" smtClean="0"/>
              <a:t> for all services; statistics and permission for users</a:t>
            </a:r>
          </a:p>
          <a:p>
            <a:r>
              <a:rPr lang="en-US" dirty="0" err="1" smtClean="0"/>
              <a:t>Ushahidi</a:t>
            </a:r>
            <a:r>
              <a:rPr lang="en-US" dirty="0" smtClean="0"/>
              <a:t> – voter incident tracking tool taken from humanitarian open source</a:t>
            </a:r>
          </a:p>
          <a:p>
            <a:r>
              <a:rPr lang="en-US" dirty="0" smtClean="0"/>
              <a:t>GOTV – Get Out The Vote application used social networking (&amp; </a:t>
            </a:r>
            <a:r>
              <a:rPr lang="en-US" dirty="0" err="1" smtClean="0"/>
              <a:t>DynamoDB</a:t>
            </a:r>
            <a:r>
              <a:rPr lang="en-US" dirty="0" smtClean="0"/>
              <a:t>) to get voters to polls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596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Third-party components integrated, often as </a:t>
            </a:r>
            <a:r>
              <a:rPr lang="en-US" dirty="0" err="1" smtClean="0"/>
              <a:t>SaaS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Relic and </a:t>
            </a:r>
            <a:r>
              <a:rPr lang="en-US" dirty="0" err="1" smtClean="0"/>
              <a:t>Chartbeat</a:t>
            </a:r>
            <a:r>
              <a:rPr lang="en-US" dirty="0" smtClean="0"/>
              <a:t> – monitoring performance</a:t>
            </a:r>
          </a:p>
          <a:p>
            <a:r>
              <a:rPr lang="en-US" dirty="0" err="1" smtClean="0"/>
              <a:t>Cloudability</a:t>
            </a:r>
            <a:r>
              <a:rPr lang="en-US" dirty="0" smtClean="0"/>
              <a:t> – monitoring costs</a:t>
            </a:r>
          </a:p>
          <a:p>
            <a:r>
              <a:rPr lang="en-US" dirty="0" err="1" smtClean="0"/>
              <a:t>CloudOpt</a:t>
            </a:r>
            <a:r>
              <a:rPr lang="en-US" dirty="0" smtClean="0"/>
              <a:t> – optimize regional transfers &amp; replication</a:t>
            </a:r>
          </a:p>
          <a:p>
            <a:r>
              <a:rPr lang="en-US" dirty="0" err="1" smtClean="0"/>
              <a:t>Mashery</a:t>
            </a:r>
            <a:r>
              <a:rPr lang="en-US" dirty="0" smtClean="0"/>
              <a:t> – API delivery tools</a:t>
            </a:r>
          </a:p>
          <a:p>
            <a:r>
              <a:rPr lang="en-US" dirty="0" err="1" smtClean="0"/>
              <a:t>GitHub</a:t>
            </a:r>
            <a:r>
              <a:rPr lang="en-US" dirty="0" smtClean="0"/>
              <a:t> and Campfire – coordinate developers</a:t>
            </a:r>
          </a:p>
          <a:p>
            <a:r>
              <a:rPr lang="en-US" dirty="0" smtClean="0"/>
              <a:t>Puppet and Netflix </a:t>
            </a:r>
            <a:r>
              <a:rPr lang="en-US" dirty="0" err="1" smtClean="0"/>
              <a:t>Asgard</a:t>
            </a:r>
            <a:r>
              <a:rPr lang="en-US" dirty="0" smtClean="0"/>
              <a:t> – automate infrastructure</a:t>
            </a:r>
          </a:p>
          <a:p>
            <a:r>
              <a:rPr lang="en-US" dirty="0" err="1" smtClean="0"/>
              <a:t>OpenVPN</a:t>
            </a:r>
            <a:r>
              <a:rPr lang="en-US" dirty="0" smtClean="0"/>
              <a:t> – network access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281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 Cloud Management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AutoScaling</a:t>
            </a:r>
            <a:r>
              <a:rPr lang="en-US" dirty="0" smtClean="0"/>
              <a:t> with Elastic Load Balancing (based on </a:t>
            </a:r>
            <a:r>
              <a:rPr lang="en-US" dirty="0" err="1" smtClean="0"/>
              <a:t>CloudWatch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With elasticity support from Puppet, </a:t>
            </a:r>
            <a:r>
              <a:rPr lang="en-US" dirty="0" err="1" smtClean="0"/>
              <a:t>CloudFormation</a:t>
            </a:r>
            <a:r>
              <a:rPr lang="en-US" dirty="0" smtClean="0"/>
              <a:t> and </a:t>
            </a:r>
            <a:r>
              <a:rPr lang="en-US" dirty="0" err="1" smtClean="0"/>
              <a:t>Asgard</a:t>
            </a:r>
            <a:endParaRPr lang="en-US" dirty="0" smtClean="0"/>
          </a:p>
          <a:p>
            <a:r>
              <a:rPr lang="en-US" dirty="0" smtClean="0"/>
              <a:t>Multi-AZ with RDS – synchronous replication in another availability zone</a:t>
            </a:r>
          </a:p>
          <a:p>
            <a:r>
              <a:rPr lang="en-US" dirty="0" smtClean="0"/>
              <a:t>SSH and AWS Access Key rotation policies</a:t>
            </a:r>
          </a:p>
          <a:p>
            <a:r>
              <a:rPr lang="en-US" dirty="0" smtClean="0"/>
              <a:t>Route53 DNS management – scalable, available DNS implementation</a:t>
            </a:r>
          </a:p>
          <a:p>
            <a:r>
              <a:rPr lang="en-US" dirty="0" smtClean="0"/>
              <a:t>Access control based on security group identities (IAM)</a:t>
            </a:r>
          </a:p>
          <a:p>
            <a:r>
              <a:rPr lang="en-US" dirty="0" smtClean="0"/>
              <a:t>Virtual Private Clouds (VPC) – space sharing, user managed VPC network</a:t>
            </a:r>
          </a:p>
          <a:p>
            <a:r>
              <a:rPr lang="en-US" dirty="0" smtClean="0"/>
              <a:t>Direct Connect – dedicated network connections from offsite locations and integrated VLANs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493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Note isolated copies for testing, and staging changes</a:t>
            </a:r>
            <a:endParaRPr lang="en-US" dirty="0"/>
          </a:p>
        </p:txBody>
      </p:sp>
      <p:pic>
        <p:nvPicPr>
          <p:cNvPr id="7" name="OFA_arch3.tiff" descr="/Users/garth/All/desktop current/ Classes/719/Lectures/OFA_arch3.tiff"/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6" r="2617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171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Cloud Computing 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Virtual Supercomputing with </a:t>
            </a:r>
            <a:r>
              <a:rPr lang="en-US" dirty="0" err="1" smtClean="0"/>
              <a:t>CycleCloud</a:t>
            </a:r>
            <a:endParaRPr lang="en-US" dirty="0" smtClean="0"/>
          </a:p>
          <a:p>
            <a:pPr lvl="1"/>
            <a:r>
              <a:rPr lang="en-US" dirty="0" smtClean="0"/>
              <a:t>Reference 1: </a:t>
            </a:r>
            <a:r>
              <a:rPr lang="en-US" dirty="0"/>
              <a:t>“Your Future with Cloud Computing,” Werner </a:t>
            </a:r>
            <a:r>
              <a:rPr lang="en-US" dirty="0" err="1"/>
              <a:t>Vogels</a:t>
            </a:r>
            <a:r>
              <a:rPr lang="en-US" dirty="0"/>
              <a:t>, Keynote, AWS Summit 2012.</a:t>
            </a:r>
          </a:p>
          <a:p>
            <a:pPr lvl="1"/>
            <a:r>
              <a:rPr lang="en-US" dirty="0" smtClean="0"/>
              <a:t>Reference 2: http</a:t>
            </a:r>
            <a:r>
              <a:rPr lang="en-US" dirty="0"/>
              <a:t>://</a:t>
            </a:r>
            <a:r>
              <a:rPr lang="en-US" dirty="0" err="1"/>
              <a:t>www.cyclecomputing.com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AWS Case Study: Obama for America</a:t>
            </a:r>
          </a:p>
          <a:p>
            <a:pPr lvl="1"/>
            <a:r>
              <a:rPr lang="en-US" dirty="0" smtClean="0"/>
              <a:t>Reference 3: http</a:t>
            </a:r>
            <a:r>
              <a:rPr lang="en-US" dirty="0"/>
              <a:t>://</a:t>
            </a:r>
            <a:r>
              <a:rPr lang="en-US" dirty="0" err="1"/>
              <a:t>aws.amazon.com</a:t>
            </a:r>
            <a:r>
              <a:rPr lang="en-US" dirty="0"/>
              <a:t>/solutions/case-studies/</a:t>
            </a:r>
            <a:r>
              <a:rPr lang="en-US" dirty="0" err="1"/>
              <a:t>obama</a:t>
            </a:r>
            <a:r>
              <a:rPr lang="en-US" dirty="0"/>
              <a:t>/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439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Cycle Computing: On-demand Supercomputers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 </a:t>
            </a:r>
            <a:r>
              <a:rPr lang="en-US" dirty="0" err="1" smtClean="0"/>
              <a:t>eg</a:t>
            </a:r>
            <a:r>
              <a:rPr lang="en-US" dirty="0" smtClean="0"/>
              <a:t>.: Varian wanted to design a mass spectrometer, needing 6 weeks simulation on the </a:t>
            </a:r>
            <a:r>
              <a:rPr lang="en-US" dirty="0" err="1" smtClean="0"/>
              <a:t>inhouse</a:t>
            </a:r>
            <a:r>
              <a:rPr lang="en-US" dirty="0" smtClean="0"/>
              <a:t> cluster, but didn’t have that time</a:t>
            </a:r>
          </a:p>
          <a:p>
            <a:r>
              <a:rPr lang="en-US" dirty="0" smtClean="0"/>
              <a:t>Cycle Computing use case drove development of </a:t>
            </a:r>
            <a:r>
              <a:rPr lang="en-US" dirty="0" err="1" smtClean="0"/>
              <a:t>CycleCloud</a:t>
            </a:r>
            <a:r>
              <a:rPr lang="en-US" dirty="0" smtClean="0"/>
              <a:t>, which is now a value-add broker for AWS </a:t>
            </a:r>
            <a:r>
              <a:rPr lang="en-US" dirty="0" err="1" smtClean="0"/>
              <a:t>IaaS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Werner quote: “Internal HPC clusters are too small when you need them most …. And too large every other time.”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8498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Radical Growth in HPC Core Usage in 2011</a:t>
            </a:r>
            <a:endParaRPr lang="en-US" dirty="0"/>
          </a:p>
        </p:txBody>
      </p:sp>
      <p:pic>
        <p:nvPicPr>
          <p:cNvPr id="7" name="Content Placeholder 6" descr="CycleCloud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" b="3229"/>
          <a:stretch>
            <a:fillRect/>
          </a:stretch>
        </p:blipFill>
        <p:spPr>
          <a:xfrm>
            <a:off x="457200" y="1828800"/>
            <a:ext cx="8229600" cy="42973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67600" y="6019800"/>
            <a:ext cx="44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4515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CycleCloud</a:t>
            </a:r>
            <a:r>
              <a:rPr lang="en-US" dirty="0" smtClean="0"/>
              <a:t> Virtual HPC Cluster</a:t>
            </a:r>
            <a:endParaRPr lang="en-US" dirty="0"/>
          </a:p>
        </p:txBody>
      </p:sp>
      <p:pic>
        <p:nvPicPr>
          <p:cNvPr id="7" name="Content Placeholder 6" descr="CycleCloud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1" r="-3851"/>
          <a:stretch>
            <a:fillRect/>
          </a:stretch>
        </p:blipFill>
        <p:spPr>
          <a:xfrm>
            <a:off x="83661" y="1600200"/>
            <a:ext cx="8984139" cy="469137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58200" y="4876800"/>
            <a:ext cx="44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201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Packaged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458200" cy="4297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Bioinformatics</a:t>
            </a:r>
          </a:p>
          <a:p>
            <a:pPr lvl="1"/>
            <a:r>
              <a:rPr lang="en-US" dirty="0" smtClean="0"/>
              <a:t>Genome search</a:t>
            </a:r>
          </a:p>
          <a:p>
            <a:pPr lvl="1"/>
            <a:r>
              <a:rPr lang="en-US" dirty="0" smtClean="0"/>
              <a:t>Gene alignment</a:t>
            </a:r>
          </a:p>
          <a:p>
            <a:r>
              <a:rPr lang="en-US" dirty="0" smtClean="0"/>
              <a:t>Proteomics</a:t>
            </a:r>
          </a:p>
          <a:p>
            <a:pPr lvl="1"/>
            <a:r>
              <a:rPr lang="en-US" dirty="0" smtClean="0"/>
              <a:t>3D protein structure</a:t>
            </a:r>
          </a:p>
          <a:p>
            <a:r>
              <a:rPr lang="en-US" dirty="0" smtClean="0"/>
              <a:t>Computational </a:t>
            </a:r>
            <a:br>
              <a:rPr lang="en-US" dirty="0" smtClean="0"/>
            </a:br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Simulation of fluid </a:t>
            </a:r>
            <a:br>
              <a:rPr lang="en-US" dirty="0" smtClean="0"/>
            </a:br>
            <a:r>
              <a:rPr lang="en-US" dirty="0" smtClean="0"/>
              <a:t>dynamics and </a:t>
            </a:r>
            <a:br>
              <a:rPr lang="en-US" dirty="0" smtClean="0"/>
            </a:br>
            <a:r>
              <a:rPr lang="en-US" dirty="0" smtClean="0"/>
              <a:t>molecular 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CycleCloud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81" y="0"/>
            <a:ext cx="575398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6400800"/>
            <a:ext cx="44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6434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Obama for America (OFA): Re-election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rapid data integration and predictive analytics to win elections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andomized experiments (data mined) to target and influence voters in states where the races were close</a:t>
            </a:r>
            <a:endParaRPr lang="en-US" dirty="0"/>
          </a:p>
          <a:p>
            <a:r>
              <a:rPr lang="en-US" dirty="0" smtClean="0"/>
              <a:t>Data sources: demographic data, voting history data, fundraising data, volunteer data, social media data, polling data</a:t>
            </a:r>
          </a:p>
          <a:p>
            <a:r>
              <a:rPr lang="en-US" dirty="0" smtClean="0"/>
              <a:t>Channels: door knocks, phone calls, direct mail, email, online ads, social media, paid media/TV, web</a:t>
            </a:r>
          </a:p>
          <a:p>
            <a:r>
              <a:rPr lang="en-US" dirty="0" smtClean="0"/>
              <a:t>Goals: recruit volunteers, raise funds, register voters, persuade voters, “get out the vote (GOTV)” to the polls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663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82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Short-lived intensely scaled  project (&amp; corporation)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tweet: by OFA head of </a:t>
            </a:r>
            <a:r>
              <a:rPr lang="en-US" dirty="0" err="1" smtClean="0"/>
              <a:t>DevOps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4 </a:t>
            </a:r>
            <a:r>
              <a:rPr lang="en-US" dirty="0" err="1" smtClean="0"/>
              <a:t>Gbps</a:t>
            </a:r>
            <a:endParaRPr lang="en-US" dirty="0" smtClean="0"/>
          </a:p>
          <a:p>
            <a:pPr lvl="1"/>
            <a:r>
              <a:rPr lang="en-US" dirty="0" smtClean="0"/>
              <a:t>10,000 requests per second</a:t>
            </a:r>
          </a:p>
          <a:p>
            <a:pPr lvl="1"/>
            <a:r>
              <a:rPr lang="en-US" dirty="0" smtClean="0"/>
              <a:t>2,000 nodes</a:t>
            </a:r>
          </a:p>
          <a:p>
            <a:pPr lvl="1"/>
            <a:r>
              <a:rPr lang="en-US" dirty="0" smtClean="0"/>
              <a:t>3 datacenters</a:t>
            </a:r>
          </a:p>
          <a:p>
            <a:pPr lvl="1"/>
            <a:r>
              <a:rPr lang="en-US" dirty="0" smtClean="0"/>
              <a:t>180 TB</a:t>
            </a:r>
          </a:p>
          <a:p>
            <a:pPr lvl="1"/>
            <a:r>
              <a:rPr lang="en-US" dirty="0" smtClean="0"/>
              <a:t>8.5 billion requests</a:t>
            </a:r>
          </a:p>
          <a:p>
            <a:pPr lvl="1"/>
            <a:r>
              <a:rPr lang="en-US" dirty="0" smtClean="0"/>
              <a:t>Designed, deployed and dismantled in 583 days</a:t>
            </a:r>
          </a:p>
          <a:p>
            <a:r>
              <a:rPr lang="en-US" dirty="0" smtClean="0"/>
              <a:t>Admits to only 30 </a:t>
            </a:r>
            <a:r>
              <a:rPr lang="en-US" dirty="0" err="1" smtClean="0"/>
              <a:t>mins</a:t>
            </a:r>
            <a:r>
              <a:rPr lang="en-US" dirty="0" smtClean="0"/>
              <a:t> of downtime</a:t>
            </a:r>
          </a:p>
          <a:p>
            <a:r>
              <a:rPr lang="en-US" dirty="0" smtClean="0"/>
              <a:t>Core tech team of 40 people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696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944" y="304800"/>
            <a:ext cx="7183294" cy="6096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AWS-OFA Architecture (http://</a:t>
            </a:r>
            <a:r>
              <a:rPr lang="en-US" dirty="0" err="1" smtClean="0"/>
              <a:t>awsofa.info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Gibson, Mar 3,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FC477-0A05-4F3E-8EE9-E015C9089D5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6" name="OFA_arch2.tiff" descr="/Users/garth/All/desktop current/ Classes/719/Lectures/OFA_arch2.tiff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t="-438" r="-55" b="-527"/>
          <a:stretch/>
        </p:blipFill>
        <p:spPr>
          <a:xfrm>
            <a:off x="446471" y="2813199"/>
            <a:ext cx="8244855" cy="2063601"/>
          </a:xfrm>
          <a:prstGeom prst="rect">
            <a:avLst/>
          </a:prstGeom>
        </p:spPr>
      </p:pic>
      <p:pic>
        <p:nvPicPr>
          <p:cNvPr id="15" name="OFA_arch1.tiff" descr="/Users/garth/All/desktop current/ Classes/719/Lectures/OFA_arch1.tiff"/>
          <p:cNvPicPr>
            <a:picLocks noGrp="1" noChangeAspect="1"/>
          </p:cNvPicPr>
          <p:nvPr>
            <p:ph idx="1"/>
          </p:nvPr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-310" r="-176" b="-866"/>
          <a:stretch/>
        </p:blipFill>
        <p:spPr>
          <a:xfrm>
            <a:off x="457200" y="838200"/>
            <a:ext cx="8254776" cy="2133049"/>
          </a:xfrm>
        </p:spPr>
      </p:pic>
      <p:pic>
        <p:nvPicPr>
          <p:cNvPr id="17" name="OFA_arch3.tiff" descr="/Users/garth/All/desktop current/ Classes/719/Lectures/OFA_arch3.tiff"/>
          <p:cNvPicPr>
            <a:picLocks noChangeAspect="1"/>
          </p:cNvPicPr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t="138" r="66" b="48"/>
          <a:stretch/>
        </p:blipFill>
        <p:spPr>
          <a:xfrm>
            <a:off x="457200" y="4738042"/>
            <a:ext cx="8234933" cy="20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14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oject Status Report_v2_optimiz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 Status Report.potx</Template>
  <TotalTime>0</TotalTime>
  <Words>742</Words>
  <Application>Microsoft Macintosh PowerPoint</Application>
  <PresentationFormat>On-screen Show (4:3)</PresentationFormat>
  <Paragraphs>116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Project Status Report_v2_optimized</vt:lpstr>
      <vt:lpstr>PowerPoint Presentation</vt:lpstr>
      <vt:lpstr>Advanced Cloud Computing Use Cases</vt:lpstr>
      <vt:lpstr>Cycle Computing: On-demand Supercomputers</vt:lpstr>
      <vt:lpstr>Radical Growth in HPC Core Usage in 2011</vt:lpstr>
      <vt:lpstr>CycleCloud Virtual HPC Cluster</vt:lpstr>
      <vt:lpstr>Packaged Apps</vt:lpstr>
      <vt:lpstr>Obama for America (OFA): Re-election campaign</vt:lpstr>
      <vt:lpstr>Short-lived intensely scaled  project (&amp; corporation)</vt:lpstr>
      <vt:lpstr>AWS-OFA Architecture (http://awsofa.info)</vt:lpstr>
      <vt:lpstr>Lots of replication, backups and snapshots</vt:lpstr>
      <vt:lpstr>Services are load balanced clusters + replicated RDS</vt:lpstr>
      <vt:lpstr>Obama for America (OFA): Re-election campaign</vt:lpstr>
      <vt:lpstr>Third-party components integrated, often as SaaS</vt:lpstr>
      <vt:lpstr>Amazon Cloud Management Tools</vt:lpstr>
      <vt:lpstr>Note isolated copies for testing, and staging changes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2010-02-01T21:08:06Z</dcterms:created>
  <dcterms:modified xsi:type="dcterms:W3CDTF">2014-03-03T18:08:54Z</dcterms:modified>
</cp:coreProperties>
</file>