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498" r:id="rId3"/>
    <p:sldId id="482" r:id="rId4"/>
    <p:sldId id="483" r:id="rId5"/>
    <p:sldId id="494" r:id="rId6"/>
    <p:sldId id="493" r:id="rId7"/>
    <p:sldId id="485" r:id="rId8"/>
    <p:sldId id="489" r:id="rId9"/>
    <p:sldId id="457" r:id="rId10"/>
    <p:sldId id="370" r:id="rId11"/>
    <p:sldId id="371" r:id="rId12"/>
    <p:sldId id="365" r:id="rId13"/>
    <p:sldId id="499" r:id="rId14"/>
    <p:sldId id="500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412B5"/>
    <a:srgbClr val="EA19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32" autoAdjust="0"/>
    <p:restoredTop sz="88433" autoAdjust="0"/>
  </p:normalViewPr>
  <p:slideViewPr>
    <p:cSldViewPr snapToGrid="0" snapToObjects="1">
      <p:cViewPr varScale="1">
        <p:scale>
          <a:sx n="176" d="100"/>
          <a:sy n="176" d="100"/>
        </p:scale>
        <p:origin x="-163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B3C4F9-F37E-4225-8EDE-0041EBD1A368}" type="datetimeFigureOut">
              <a:rPr lang="en-US" smtClean="0"/>
              <a:pPr/>
              <a:t>12/8/15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CF8AD2-6882-4531-8560-2C8EEF2B5B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7812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start</a:t>
            </a:r>
            <a:r>
              <a:rPr lang="en-US" baseline="0" dirty="0" smtClean="0"/>
              <a:t> with BFs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CF8AD2-6882-4531-8560-2C8EEF2B5B25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8851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note a hash table would do this in constant time and storage</a:t>
            </a:r>
          </a:p>
          <a:p>
            <a:r>
              <a:rPr lang="en-US" dirty="0" smtClean="0"/>
              <a:t>the hash trick does this </a:t>
            </a:r>
            <a:r>
              <a:rPr lang="en-US" smtClean="0"/>
              <a:t>as</a:t>
            </a:r>
            <a:r>
              <a:rPr lang="en-US" baseline="0" smtClean="0"/>
              <a:t> well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CF8AD2-6882-4531-8560-2C8EEF2B5B2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8384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rgbClr val="0070C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35801-B62B-1347-8D7D-E1D9FD950611}" type="datetimeFigureOut">
              <a:rPr lang="en-US" smtClean="0"/>
              <a:pPr/>
              <a:t>12/8/15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DCA1-C2F8-BA4E-82CE-5B3B1AA6CE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35801-B62B-1347-8D7D-E1D9FD950611}" type="datetimeFigureOut">
              <a:rPr lang="en-US" smtClean="0"/>
              <a:pPr/>
              <a:t>12/8/15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DCA1-C2F8-BA4E-82CE-5B3B1AA6CE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35801-B62B-1347-8D7D-E1D9FD950611}" type="datetimeFigureOut">
              <a:rPr lang="en-US" smtClean="0"/>
              <a:pPr/>
              <a:t>12/8/15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DCA1-C2F8-BA4E-82CE-5B3B1AA6CE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9400" y="292100"/>
            <a:ext cx="8648700" cy="804862"/>
          </a:xfrm>
        </p:spPr>
        <p:txBody>
          <a:bodyPr>
            <a:normAutofit/>
          </a:bodyPr>
          <a:lstStyle>
            <a:lvl1pPr algn="l">
              <a:defRPr sz="4000" b="1">
                <a:solidFill>
                  <a:srgbClr val="0070C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9400" y="1257300"/>
            <a:ext cx="8648700" cy="5099050"/>
          </a:xfrm>
        </p:spPr>
        <p:txBody>
          <a:bodyPr/>
          <a:lstStyle>
            <a:lvl1pPr>
              <a:defRPr sz="3200"/>
            </a:lvl1pPr>
            <a:lvl2pPr>
              <a:defRPr sz="3200"/>
            </a:lvl2pPr>
            <a:lvl3pPr>
              <a:defRPr sz="28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04800" y="6445250"/>
            <a:ext cx="2133600" cy="365125"/>
          </a:xfrm>
        </p:spPr>
        <p:txBody>
          <a:bodyPr/>
          <a:lstStyle/>
          <a:p>
            <a:fld id="{4FC35801-B62B-1347-8D7D-E1D9FD950611}" type="datetimeFigureOut">
              <a:rPr lang="en-US" smtClean="0"/>
              <a:pPr/>
              <a:t>12/8/15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45250"/>
            <a:ext cx="28956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81800" y="6445250"/>
            <a:ext cx="2133600" cy="365125"/>
          </a:xfrm>
        </p:spPr>
        <p:txBody>
          <a:bodyPr/>
          <a:lstStyle/>
          <a:p>
            <a:fld id="{85BFDCA1-C2F8-BA4E-82CE-5B3B1AA6CE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516187"/>
            <a:ext cx="7772400" cy="1362075"/>
          </a:xfrm>
        </p:spPr>
        <p:txBody>
          <a:bodyPr anchor="t">
            <a:normAutofit/>
          </a:bodyPr>
          <a:lstStyle>
            <a:lvl1pPr algn="ctr">
              <a:defRPr sz="3200" b="1" cap="all">
                <a:solidFill>
                  <a:srgbClr val="0070C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01600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35801-B62B-1347-8D7D-E1D9FD950611}" type="datetimeFigureOut">
              <a:rPr lang="en-US" smtClean="0"/>
              <a:pPr/>
              <a:t>12/8/15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DCA1-C2F8-BA4E-82CE-5B3B1AA6CE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b="1">
                <a:solidFill>
                  <a:srgbClr val="0070C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35801-B62B-1347-8D7D-E1D9FD950611}" type="datetimeFigureOut">
              <a:rPr lang="en-US" smtClean="0"/>
              <a:pPr/>
              <a:t>12/8/15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DCA1-C2F8-BA4E-82CE-5B3B1AA6CE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2177"/>
          </a:xfrm>
        </p:spPr>
        <p:txBody>
          <a:bodyPr>
            <a:normAutofit/>
          </a:bodyPr>
          <a:lstStyle>
            <a:lvl1pPr>
              <a:defRPr sz="3600" b="1">
                <a:solidFill>
                  <a:srgbClr val="0070C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033969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73731"/>
            <a:ext cx="4040188" cy="4551222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033969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73730"/>
            <a:ext cx="4041775" cy="4551223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35801-B62B-1347-8D7D-E1D9FD950611}" type="datetimeFigureOut">
              <a:rPr lang="en-US" smtClean="0"/>
              <a:pPr/>
              <a:t>12/8/15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DCA1-C2F8-BA4E-82CE-5B3B1AA6CE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06462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0070C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35801-B62B-1347-8D7D-E1D9FD950611}" type="datetimeFigureOut">
              <a:rPr lang="en-US" smtClean="0"/>
              <a:pPr/>
              <a:t>12/8/15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DCA1-C2F8-BA4E-82CE-5B3B1AA6CE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35801-B62B-1347-8D7D-E1D9FD950611}" type="datetimeFigureOut">
              <a:rPr lang="en-US" smtClean="0"/>
              <a:pPr/>
              <a:t>12/8/15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DCA1-C2F8-BA4E-82CE-5B3B1AA6CE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35801-B62B-1347-8D7D-E1D9FD950611}" type="datetimeFigureOut">
              <a:rPr lang="en-US" smtClean="0"/>
              <a:pPr/>
              <a:t>12/8/15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DCA1-C2F8-BA4E-82CE-5B3B1AA6CE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35801-B62B-1347-8D7D-E1D9FD950611}" type="datetimeFigureOut">
              <a:rPr lang="en-US" smtClean="0"/>
              <a:pPr/>
              <a:t>12/8/15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DCA1-C2F8-BA4E-82CE-5B3B1AA6CE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C35801-B62B-1347-8D7D-E1D9FD950611}" type="datetimeFigureOut">
              <a:rPr lang="en-US" smtClean="0"/>
              <a:pPr/>
              <a:t>12/8/15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BFDCA1-C2F8-BA4E-82CE-5B3B1AA6CE7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b="1" kern="1200">
          <a:solidFill>
            <a:srgbClr val="0070C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Cambria Math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Cambria Math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Cambria Math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Cambria Math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Cambria Math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34442"/>
            <a:ext cx="7772400" cy="1470025"/>
          </a:xfrm>
        </p:spPr>
        <p:txBody>
          <a:bodyPr>
            <a:normAutofit/>
          </a:bodyPr>
          <a:lstStyle/>
          <a:p>
            <a:r>
              <a:rPr lang="en-US" dirty="0" smtClean="0"/>
              <a:t>Review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William Cohen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idea: Random </a:t>
            </a:r>
            <a:r>
              <a:rPr lang="en-US" dirty="0" smtClean="0"/>
              <a:t>projections</a:t>
            </a:r>
            <a:endParaRPr lang="en-US" dirty="0"/>
          </a:p>
        </p:txBody>
      </p:sp>
      <p:sp>
        <p:nvSpPr>
          <p:cNvPr id="7" name="Line 10"/>
          <p:cNvSpPr>
            <a:spLocks noChangeShapeType="1"/>
          </p:cNvSpPr>
          <p:nvPr/>
        </p:nvSpPr>
        <p:spPr bwMode="auto">
          <a:xfrm rot="16200000">
            <a:off x="4232498" y="1762436"/>
            <a:ext cx="0" cy="413088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>
            <a:off x="4232498" y="1786642"/>
            <a:ext cx="0" cy="408247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Line 19"/>
          <p:cNvSpPr>
            <a:spLocks noChangeShapeType="1"/>
          </p:cNvSpPr>
          <p:nvPr/>
        </p:nvSpPr>
        <p:spPr bwMode="auto">
          <a:xfrm>
            <a:off x="3614214" y="1786641"/>
            <a:ext cx="1189599" cy="3900219"/>
          </a:xfrm>
          <a:prstGeom prst="line">
            <a:avLst/>
          </a:prstGeom>
          <a:noFill/>
          <a:ln w="38100" cmpd="sng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6" name="Group 25"/>
          <p:cNvGrpSpPr/>
          <p:nvPr/>
        </p:nvGrpSpPr>
        <p:grpSpPr>
          <a:xfrm>
            <a:off x="3819801" y="2803962"/>
            <a:ext cx="1175289" cy="1030190"/>
            <a:chOff x="6583032" y="2577517"/>
            <a:chExt cx="1175289" cy="1030190"/>
          </a:xfrm>
        </p:grpSpPr>
        <p:sp>
          <p:nvSpPr>
            <p:cNvPr id="16" name="TextBox 15"/>
            <p:cNvSpPr txBox="1"/>
            <p:nvPr/>
          </p:nvSpPr>
          <p:spPr>
            <a:xfrm>
              <a:off x="6583032" y="2661457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6735432" y="2813857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887832" y="2577517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7040232" y="2729917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981653" y="3085975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7134053" y="3238375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7286453" y="3002035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7438853" y="3154435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7357991" y="2801473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 rot="10565245">
            <a:off x="3346626" y="3727186"/>
            <a:ext cx="1153694" cy="1030190"/>
            <a:chOff x="6583032" y="2577517"/>
            <a:chExt cx="1153694" cy="1030190"/>
          </a:xfrm>
        </p:grpSpPr>
        <p:sp>
          <p:nvSpPr>
            <p:cNvPr id="28" name="TextBox 27"/>
            <p:cNvSpPr txBox="1"/>
            <p:nvPr/>
          </p:nvSpPr>
          <p:spPr>
            <a:xfrm>
              <a:off x="6583032" y="2661457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735432" y="2813857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887832" y="2577517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7040232" y="2729917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981653" y="3085975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7134053" y="3238375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7286453" y="3002035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7475116" y="3154435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7357991" y="2801473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3" name="Oval 2"/>
          <p:cNvSpPr/>
          <p:nvPr/>
        </p:nvSpPr>
        <p:spPr>
          <a:xfrm>
            <a:off x="4690290" y="3464820"/>
            <a:ext cx="304800" cy="216932"/>
          </a:xfrm>
          <a:prstGeom prst="ellipse">
            <a:avLst/>
          </a:prstGeom>
          <a:noFill/>
          <a:ln w="28575" cmpd="sng"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3324603" y="3873549"/>
            <a:ext cx="304800" cy="216932"/>
          </a:xfrm>
          <a:prstGeom prst="ellipse">
            <a:avLst/>
          </a:prstGeom>
          <a:noFill/>
          <a:ln w="28575" cmpd="sng"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6435445" y="1490165"/>
            <a:ext cx="245424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To make those points “close” we need to project to a direction orthogonal to the line between them</a:t>
            </a:r>
            <a:endParaRPr lang="en-US" sz="2400" dirty="0"/>
          </a:p>
        </p:txBody>
      </p:sp>
      <p:grpSp>
        <p:nvGrpSpPr>
          <p:cNvPr id="41" name="Group 40"/>
          <p:cNvGrpSpPr/>
          <p:nvPr/>
        </p:nvGrpSpPr>
        <p:grpSpPr>
          <a:xfrm>
            <a:off x="3614215" y="3649486"/>
            <a:ext cx="1076075" cy="287604"/>
            <a:chOff x="3614215" y="3649486"/>
            <a:chExt cx="1076075" cy="287604"/>
          </a:xfrm>
        </p:grpSpPr>
        <p:cxnSp>
          <p:nvCxnSpPr>
            <p:cNvPr id="39" name="Straight Connector 38"/>
            <p:cNvCxnSpPr>
              <a:stCxn id="22" idx="3"/>
            </p:cNvCxnSpPr>
            <p:nvPr/>
          </p:nvCxnSpPr>
          <p:spPr>
            <a:xfrm flipH="1">
              <a:off x="4242193" y="3649486"/>
              <a:ext cx="448097" cy="18415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flipH="1">
              <a:off x="3614215" y="3681752"/>
              <a:ext cx="604207" cy="25533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4368465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2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idea: Random </a:t>
            </a:r>
            <a:r>
              <a:rPr lang="en-US" dirty="0" smtClean="0"/>
              <a:t>projections</a:t>
            </a:r>
            <a:endParaRPr lang="en-US" dirty="0"/>
          </a:p>
        </p:txBody>
      </p:sp>
      <p:sp>
        <p:nvSpPr>
          <p:cNvPr id="7" name="Line 10"/>
          <p:cNvSpPr>
            <a:spLocks noChangeShapeType="1"/>
          </p:cNvSpPr>
          <p:nvPr/>
        </p:nvSpPr>
        <p:spPr bwMode="auto">
          <a:xfrm rot="16200000">
            <a:off x="4232498" y="1762436"/>
            <a:ext cx="0" cy="413088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>
            <a:off x="4232498" y="1786642"/>
            <a:ext cx="0" cy="408247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Line 19"/>
          <p:cNvSpPr>
            <a:spLocks noChangeShapeType="1"/>
          </p:cNvSpPr>
          <p:nvPr/>
        </p:nvSpPr>
        <p:spPr bwMode="auto">
          <a:xfrm>
            <a:off x="2565827" y="3312420"/>
            <a:ext cx="4276379" cy="1380166"/>
          </a:xfrm>
          <a:prstGeom prst="line">
            <a:avLst/>
          </a:prstGeom>
          <a:noFill/>
          <a:ln w="38100" cmpd="sng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Text Box 24"/>
          <p:cNvSpPr txBox="1">
            <a:spLocks noChangeArrowheads="1"/>
          </p:cNvSpPr>
          <p:nvPr/>
        </p:nvSpPr>
        <p:spPr bwMode="auto">
          <a:xfrm>
            <a:off x="2953891" y="4838371"/>
            <a:ext cx="364731" cy="3685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200" dirty="0"/>
              <a:t>-</a:t>
            </a:r>
            <a:r>
              <a:rPr lang="en-US" dirty="0"/>
              <a:t>u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3819801" y="2803962"/>
            <a:ext cx="1175289" cy="1030190"/>
            <a:chOff x="6583032" y="2577517"/>
            <a:chExt cx="1175289" cy="1030190"/>
          </a:xfrm>
        </p:grpSpPr>
        <p:sp>
          <p:nvSpPr>
            <p:cNvPr id="16" name="TextBox 15"/>
            <p:cNvSpPr txBox="1"/>
            <p:nvPr/>
          </p:nvSpPr>
          <p:spPr>
            <a:xfrm>
              <a:off x="6583032" y="2661457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6735432" y="2813857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887832" y="2577517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7040232" y="2729917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981653" y="3085975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7134053" y="3238375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7286453" y="3002035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7438853" y="3154435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7357991" y="2801473"/>
              <a:ext cx="319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008000"/>
                  </a:solidFill>
                </a:rPr>
                <a:t>+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 rot="10565245">
            <a:off x="3346626" y="3727186"/>
            <a:ext cx="1153694" cy="1030190"/>
            <a:chOff x="6583032" y="2577517"/>
            <a:chExt cx="1153694" cy="1030190"/>
          </a:xfrm>
        </p:grpSpPr>
        <p:sp>
          <p:nvSpPr>
            <p:cNvPr id="28" name="TextBox 27"/>
            <p:cNvSpPr txBox="1"/>
            <p:nvPr/>
          </p:nvSpPr>
          <p:spPr>
            <a:xfrm>
              <a:off x="6583032" y="2661457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735432" y="2813857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887832" y="2577517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7040232" y="2729917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981653" y="3085975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7134053" y="3238375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7286453" y="3002035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7475116" y="3154435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7357991" y="2801473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-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3" name="Oval 2"/>
          <p:cNvSpPr/>
          <p:nvPr/>
        </p:nvSpPr>
        <p:spPr>
          <a:xfrm>
            <a:off x="4690290" y="3464820"/>
            <a:ext cx="304800" cy="216932"/>
          </a:xfrm>
          <a:prstGeom prst="ellipse">
            <a:avLst/>
          </a:prstGeom>
          <a:noFill/>
          <a:ln w="28575" cmpd="sng"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3324603" y="3873549"/>
            <a:ext cx="304800" cy="216932"/>
          </a:xfrm>
          <a:prstGeom prst="ellipse">
            <a:avLst/>
          </a:prstGeom>
          <a:noFill/>
          <a:ln w="28575" cmpd="sng"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6435445" y="1490165"/>
            <a:ext cx="245424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Any other direction will keep the distant points distant.</a:t>
            </a:r>
          </a:p>
        </p:txBody>
      </p:sp>
      <p:cxnSp>
        <p:nvCxnSpPr>
          <p:cNvPr id="39" name="Straight Connector 38"/>
          <p:cNvCxnSpPr/>
          <p:nvPr/>
        </p:nvCxnSpPr>
        <p:spPr>
          <a:xfrm flipH="1">
            <a:off x="4664372" y="3616962"/>
            <a:ext cx="152400" cy="40872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H="1">
            <a:off x="3462358" y="3597812"/>
            <a:ext cx="152400" cy="40872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136680" y="4549676"/>
            <a:ext cx="3181871" cy="230832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/>
              <a:t>So if I pick a random </a:t>
            </a:r>
            <a:r>
              <a:rPr lang="en-US" sz="2400" b="1" dirty="0" smtClean="0"/>
              <a:t>r</a:t>
            </a:r>
            <a:r>
              <a:rPr lang="en-US" sz="2400" dirty="0" smtClean="0"/>
              <a:t> and </a:t>
            </a:r>
            <a:r>
              <a:rPr lang="en-US" sz="2400" b="1" dirty="0" err="1" smtClean="0"/>
              <a:t>r.x</a:t>
            </a:r>
            <a:r>
              <a:rPr lang="en-US" sz="2400" b="1" dirty="0" smtClean="0"/>
              <a:t> </a:t>
            </a:r>
            <a:r>
              <a:rPr lang="en-US" sz="2400" dirty="0" smtClean="0"/>
              <a:t>and </a:t>
            </a:r>
            <a:r>
              <a:rPr lang="en-US" sz="2400" b="1" dirty="0" err="1" smtClean="0"/>
              <a:t>r.x</a:t>
            </a:r>
            <a:r>
              <a:rPr lang="en-US" sz="2400" b="1" dirty="0" smtClean="0"/>
              <a:t>’</a:t>
            </a:r>
            <a:r>
              <a:rPr lang="en-US" sz="2400" dirty="0" smtClean="0"/>
              <a:t> are closer than </a:t>
            </a:r>
            <a:r>
              <a:rPr lang="el-GR" sz="2400" dirty="0" smtClean="0"/>
              <a:t>γ</a:t>
            </a:r>
            <a:r>
              <a:rPr lang="en-US" sz="2400" dirty="0" smtClean="0"/>
              <a:t> then </a:t>
            </a:r>
            <a:r>
              <a:rPr lang="en-US" sz="2400" i="1" dirty="0" smtClean="0"/>
              <a:t>probably</a:t>
            </a:r>
            <a:r>
              <a:rPr lang="en-US" sz="2400" dirty="0" smtClean="0"/>
              <a:t> </a:t>
            </a:r>
            <a:r>
              <a:rPr lang="en-US" sz="2400" b="1" dirty="0" smtClean="0"/>
              <a:t>x </a:t>
            </a:r>
            <a:r>
              <a:rPr lang="en-US" sz="2400" dirty="0" smtClean="0"/>
              <a:t>and </a:t>
            </a:r>
            <a:r>
              <a:rPr lang="en-US" sz="2400" b="1" dirty="0" smtClean="0"/>
              <a:t>x’ </a:t>
            </a:r>
            <a:r>
              <a:rPr lang="en-US" sz="2400" dirty="0" smtClean="0"/>
              <a:t>were close to start with.</a:t>
            </a:r>
            <a:endParaRPr lang="el-GR" sz="2400" dirty="0"/>
          </a:p>
          <a:p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6119627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4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LSH: key </a:t>
            </a:r>
            <a:r>
              <a:rPr lang="en-US" dirty="0" smtClean="0"/>
              <a:t>ideas – building LSH from RP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Goal: </a:t>
            </a:r>
          </a:p>
          <a:p>
            <a:pPr lvl="1"/>
            <a:r>
              <a:rPr lang="en-US" dirty="0" smtClean="0"/>
              <a:t>map feature vector </a:t>
            </a:r>
            <a:r>
              <a:rPr lang="en-US" b="1" dirty="0" err="1" smtClean="0"/>
              <a:t>x</a:t>
            </a:r>
            <a:r>
              <a:rPr lang="en-US" b="1" dirty="0" smtClean="0"/>
              <a:t> </a:t>
            </a:r>
            <a:r>
              <a:rPr lang="en-US" dirty="0" smtClean="0"/>
              <a:t>to bit vector</a:t>
            </a:r>
            <a:r>
              <a:rPr lang="en-US" b="1" dirty="0" smtClean="0"/>
              <a:t> </a:t>
            </a:r>
            <a:r>
              <a:rPr lang="en-US" b="1" dirty="0" err="1" smtClean="0"/>
              <a:t>bx</a:t>
            </a:r>
            <a:endParaRPr lang="en-US" dirty="0" smtClean="0"/>
          </a:p>
          <a:p>
            <a:pPr lvl="1"/>
            <a:r>
              <a:rPr lang="en-US" dirty="0"/>
              <a:t>e</a:t>
            </a:r>
            <a:r>
              <a:rPr lang="en-US" dirty="0" smtClean="0"/>
              <a:t>nsure that </a:t>
            </a:r>
            <a:r>
              <a:rPr lang="en-US" b="1" dirty="0" err="1" smtClean="0"/>
              <a:t>bx</a:t>
            </a:r>
            <a:r>
              <a:rPr lang="en-US" b="1" dirty="0" smtClean="0"/>
              <a:t> </a:t>
            </a:r>
            <a:r>
              <a:rPr lang="en-US" dirty="0" smtClean="0"/>
              <a:t>preserves “similarity”</a:t>
            </a:r>
          </a:p>
          <a:p>
            <a:r>
              <a:rPr lang="en-US" dirty="0" smtClean="0"/>
              <a:t>Basic idea: use </a:t>
            </a:r>
            <a:r>
              <a:rPr lang="en-US" i="1" dirty="0" smtClean="0"/>
              <a:t>random projections </a:t>
            </a:r>
            <a:r>
              <a:rPr lang="en-US" dirty="0" smtClean="0"/>
              <a:t>of </a:t>
            </a:r>
            <a:r>
              <a:rPr lang="en-US" b="1" dirty="0" smtClean="0"/>
              <a:t>x</a:t>
            </a:r>
            <a:endParaRPr lang="en-US" dirty="0" smtClean="0"/>
          </a:p>
          <a:p>
            <a:pPr lvl="1"/>
            <a:r>
              <a:rPr lang="en-US" dirty="0" smtClean="0"/>
              <a:t>Repeat many times:</a:t>
            </a:r>
          </a:p>
          <a:p>
            <a:pPr lvl="2"/>
            <a:r>
              <a:rPr lang="en-US" dirty="0" smtClean="0"/>
              <a:t>Pick a random </a:t>
            </a:r>
            <a:r>
              <a:rPr lang="en-US" dirty="0" err="1" smtClean="0"/>
              <a:t>hyperplane</a:t>
            </a:r>
            <a:r>
              <a:rPr lang="en-US" dirty="0" smtClean="0"/>
              <a:t> </a:t>
            </a:r>
            <a:r>
              <a:rPr lang="en-US" b="1" dirty="0" smtClean="0"/>
              <a:t>r</a:t>
            </a:r>
            <a:r>
              <a:rPr lang="en-US" dirty="0" smtClean="0"/>
              <a:t> by picking random weights for each feature (say from a Gaussian)</a:t>
            </a:r>
            <a:endParaRPr lang="en-US" b="1" dirty="0" smtClean="0"/>
          </a:p>
          <a:p>
            <a:pPr lvl="2"/>
            <a:r>
              <a:rPr lang="en-US" dirty="0" smtClean="0"/>
              <a:t>Compute the inner product of </a:t>
            </a:r>
            <a:r>
              <a:rPr lang="en-US" b="1" dirty="0" smtClean="0"/>
              <a:t>r </a:t>
            </a:r>
            <a:r>
              <a:rPr lang="en-US" dirty="0" smtClean="0"/>
              <a:t>with </a:t>
            </a:r>
            <a:r>
              <a:rPr lang="en-US" b="1" dirty="0" smtClean="0"/>
              <a:t>x</a:t>
            </a:r>
          </a:p>
          <a:p>
            <a:pPr lvl="2"/>
            <a:r>
              <a:rPr lang="en-US" dirty="0" smtClean="0"/>
              <a:t>Record if </a:t>
            </a:r>
            <a:r>
              <a:rPr lang="en-US" b="1" dirty="0" smtClean="0"/>
              <a:t>x</a:t>
            </a:r>
            <a:r>
              <a:rPr lang="en-US" dirty="0" smtClean="0"/>
              <a:t> is “close to” </a:t>
            </a:r>
            <a:r>
              <a:rPr lang="en-US" b="1" dirty="0" smtClean="0"/>
              <a:t>r</a:t>
            </a:r>
            <a:r>
              <a:rPr lang="en-US" dirty="0" smtClean="0"/>
              <a:t> (</a:t>
            </a:r>
            <a:r>
              <a:rPr lang="en-US" b="1" dirty="0" err="1" smtClean="0"/>
              <a:t>r.x</a:t>
            </a:r>
            <a:r>
              <a:rPr lang="en-US" dirty="0" smtClean="0"/>
              <a:t>&gt;=0)</a:t>
            </a:r>
          </a:p>
          <a:p>
            <a:pPr lvl="3"/>
            <a:r>
              <a:rPr lang="en-US" dirty="0" smtClean="0"/>
              <a:t> the next bit in </a:t>
            </a:r>
            <a:r>
              <a:rPr lang="en-US" b="1" dirty="0" err="1" smtClean="0"/>
              <a:t>bx</a:t>
            </a:r>
            <a:endParaRPr lang="en-US" b="1" dirty="0" smtClean="0"/>
          </a:p>
          <a:p>
            <a:pPr lvl="2"/>
            <a:r>
              <a:rPr lang="en-US" dirty="0" smtClean="0"/>
              <a:t>Theory says that is </a:t>
            </a:r>
            <a:r>
              <a:rPr lang="en-US" b="1" dirty="0" smtClean="0"/>
              <a:t>x’ </a:t>
            </a:r>
            <a:r>
              <a:rPr lang="en-US" dirty="0" smtClean="0"/>
              <a:t>and </a:t>
            </a:r>
            <a:r>
              <a:rPr lang="en-US" b="1" dirty="0" smtClean="0"/>
              <a:t>x </a:t>
            </a:r>
            <a:r>
              <a:rPr lang="en-US" dirty="0" smtClean="0"/>
              <a:t>have small cosine distance then </a:t>
            </a:r>
            <a:r>
              <a:rPr lang="en-US" b="1" dirty="0" err="1" smtClean="0"/>
              <a:t>bx</a:t>
            </a:r>
            <a:r>
              <a:rPr lang="en-US" b="1" dirty="0" smtClean="0"/>
              <a:t> </a:t>
            </a:r>
            <a:r>
              <a:rPr lang="en-US" dirty="0" smtClean="0"/>
              <a:t>and </a:t>
            </a:r>
            <a:r>
              <a:rPr lang="en-US" b="1" dirty="0" err="1" smtClean="0"/>
              <a:t>bx</a:t>
            </a:r>
            <a:r>
              <a:rPr lang="en-US" b="1" dirty="0" smtClean="0"/>
              <a:t>’ </a:t>
            </a:r>
            <a:r>
              <a:rPr lang="en-US" dirty="0" smtClean="0"/>
              <a:t>will have small Hamming distance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64228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Randomized algorithms</a:t>
            </a:r>
          </a:p>
          <a:p>
            <a:r>
              <a:rPr lang="en-US" dirty="0" smtClean="0"/>
              <a:t>Graph Algorithms</a:t>
            </a:r>
          </a:p>
          <a:p>
            <a:pPr lvl="1"/>
            <a:r>
              <a:rPr lang="en-US" dirty="0" smtClean="0"/>
              <a:t>Scalable PageRank – example of consequences of </a:t>
            </a:r>
            <a:r>
              <a:rPr lang="en-US" u="sng" dirty="0" smtClean="0"/>
              <a:t>scaling</a:t>
            </a:r>
            <a:r>
              <a:rPr lang="en-US" dirty="0" smtClean="0"/>
              <a:t> a graph computation</a:t>
            </a:r>
          </a:p>
          <a:p>
            <a:pPr lvl="1"/>
            <a:r>
              <a:rPr lang="en-US" dirty="0" smtClean="0"/>
              <a:t>PageRank-Nibble (and use of approximate </a:t>
            </a:r>
            <a:r>
              <a:rPr lang="en-US" dirty="0" err="1" smtClean="0"/>
              <a:t>pagerank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/>
              <a:t>what did you do? what was the motivation for </a:t>
            </a:r>
            <a:r>
              <a:rPr lang="en-US" smtClean="0"/>
              <a:t>the assignment? </a:t>
            </a:r>
            <a:endParaRPr lang="en-US" dirty="0" smtClean="0"/>
          </a:p>
          <a:p>
            <a:pPr lvl="1"/>
            <a:r>
              <a:rPr lang="en-US" dirty="0" smtClean="0"/>
              <a:t>Graph-based SSL (HF, MRW, MAD), graph-based unsupervised learning (Spectral methods and PIC) – examples of </a:t>
            </a:r>
            <a:r>
              <a:rPr lang="en-US" u="sng" dirty="0" smtClean="0"/>
              <a:t>using</a:t>
            </a:r>
            <a:r>
              <a:rPr lang="en-US" dirty="0" smtClean="0"/>
              <a:t> a graph computation for ML</a:t>
            </a:r>
          </a:p>
          <a:p>
            <a:pPr lvl="2"/>
            <a:r>
              <a:rPr lang="en-US" dirty="0" smtClean="0"/>
              <a:t>what’s the API for these algorithms?</a:t>
            </a:r>
          </a:p>
          <a:p>
            <a:pPr lvl="2"/>
            <a:r>
              <a:rPr lang="en-US" dirty="0" smtClean="0"/>
              <a:t>how do they work? could you implement them? what are the main differences?</a:t>
            </a:r>
          </a:p>
          <a:p>
            <a:pPr lvl="1"/>
            <a:r>
              <a:rPr lang="en-US" dirty="0" smtClean="0"/>
              <a:t>Graph models for computation (</a:t>
            </a:r>
            <a:r>
              <a:rPr lang="en-US" dirty="0" err="1" smtClean="0"/>
              <a:t>Pregel</a:t>
            </a:r>
            <a:r>
              <a:rPr lang="en-US" dirty="0" smtClean="0"/>
              <a:t>, signal-collect, </a:t>
            </a:r>
            <a:r>
              <a:rPr lang="en-US" dirty="0" err="1" smtClean="0"/>
              <a:t>GraphLab</a:t>
            </a:r>
            <a:r>
              <a:rPr lang="en-US" dirty="0" smtClean="0"/>
              <a:t>, </a:t>
            </a:r>
            <a:r>
              <a:rPr lang="en-US" dirty="0" err="1" smtClean="0"/>
              <a:t>PowerGraph</a:t>
            </a:r>
            <a:r>
              <a:rPr lang="en-US" dirty="0" smtClean="0"/>
              <a:t>, </a:t>
            </a:r>
            <a:r>
              <a:rPr lang="en-US" dirty="0" err="1" smtClean="0"/>
              <a:t>GraphX</a:t>
            </a:r>
            <a:r>
              <a:rPr lang="en-US" dirty="0" smtClean="0"/>
              <a:t>, </a:t>
            </a:r>
            <a:r>
              <a:rPr lang="en-US" dirty="0" err="1" smtClean="0"/>
              <a:t>GraphChi</a:t>
            </a:r>
            <a:r>
              <a:rPr lang="en-US" dirty="0" smtClean="0"/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34917670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Randomized algorithms</a:t>
            </a:r>
          </a:p>
          <a:p>
            <a:r>
              <a:rPr lang="en-US" dirty="0" smtClean="0"/>
              <a:t>Graph Algorithms</a:t>
            </a:r>
          </a:p>
          <a:p>
            <a:pPr lvl="1"/>
            <a:r>
              <a:rPr lang="en-US" dirty="0" smtClean="0"/>
              <a:t>Scalable PageRank </a:t>
            </a:r>
          </a:p>
          <a:p>
            <a:pPr lvl="1"/>
            <a:r>
              <a:rPr lang="en-US" dirty="0" smtClean="0"/>
              <a:t>Graph-based SSL</a:t>
            </a:r>
          </a:p>
          <a:p>
            <a:pPr lvl="1"/>
            <a:r>
              <a:rPr lang="en-US" dirty="0" smtClean="0"/>
              <a:t>Graph models for</a:t>
            </a:r>
          </a:p>
          <a:p>
            <a:r>
              <a:rPr lang="en-US" dirty="0" smtClean="0"/>
              <a:t>Generative models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eg</a:t>
            </a:r>
            <a:r>
              <a:rPr lang="en-US" dirty="0" smtClean="0"/>
              <a:t> LDA)</a:t>
            </a:r>
          </a:p>
          <a:p>
            <a:pPr lvl="1"/>
            <a:r>
              <a:rPr lang="en-US" dirty="0" smtClean="0"/>
              <a:t>sampling costs and ways to speed up sampling</a:t>
            </a:r>
          </a:p>
          <a:p>
            <a:pPr lvl="1"/>
            <a:r>
              <a:rPr lang="en-US" dirty="0" smtClean="0"/>
              <a:t>parallelization approaches (</a:t>
            </a:r>
            <a:r>
              <a:rPr lang="en-US" dirty="0" err="1" smtClean="0"/>
              <a:t>param</a:t>
            </a:r>
            <a:r>
              <a:rPr lang="en-US" dirty="0" smtClean="0"/>
              <a:t> server, IPM)</a:t>
            </a:r>
          </a:p>
          <a:p>
            <a:pPr lvl="1"/>
            <a:r>
              <a:rPr lang="en-US" dirty="0" smtClean="0"/>
              <a:t>space of generative models: can you extrapolate what you’ve learned about LDA to models for graphs, </a:t>
            </a:r>
            <a:r>
              <a:rPr lang="en-US" dirty="0" err="1" smtClean="0"/>
              <a:t>etc</a:t>
            </a:r>
            <a:r>
              <a:rPr lang="en-US" dirty="0" smtClean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2029807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Randomized algorithms</a:t>
            </a:r>
          </a:p>
          <a:p>
            <a:pPr lvl="1"/>
            <a:r>
              <a:rPr lang="en-US" dirty="0" smtClean="0"/>
              <a:t>The “hash trick”</a:t>
            </a:r>
          </a:p>
          <a:p>
            <a:pPr lvl="1"/>
            <a:r>
              <a:rPr lang="en-US" dirty="0" smtClean="0"/>
              <a:t>Bloom filters</a:t>
            </a:r>
          </a:p>
          <a:p>
            <a:pPr lvl="2"/>
            <a:r>
              <a:rPr lang="en-US" dirty="0" smtClean="0"/>
              <a:t>how would you use it?</a:t>
            </a:r>
          </a:p>
          <a:p>
            <a:pPr lvl="2"/>
            <a:r>
              <a:rPr lang="en-US" dirty="0" smtClean="0"/>
              <a:t>how and why does it work?</a:t>
            </a:r>
          </a:p>
          <a:p>
            <a:pPr lvl="1"/>
            <a:r>
              <a:rPr lang="en-US" dirty="0" smtClean="0"/>
              <a:t>Count-min sketch</a:t>
            </a:r>
          </a:p>
          <a:p>
            <a:pPr lvl="2"/>
            <a:r>
              <a:rPr lang="en-US" dirty="0" smtClean="0"/>
              <a:t>applications (event counting for language models, modeling label distributions for graph-based SSL, …)</a:t>
            </a:r>
          </a:p>
          <a:p>
            <a:pPr lvl="1"/>
            <a:r>
              <a:rPr lang="en-US" dirty="0" smtClean="0"/>
              <a:t>LSH and random projections</a:t>
            </a:r>
          </a:p>
          <a:p>
            <a:pPr lvl="2"/>
            <a:r>
              <a:rPr lang="en-US" dirty="0" smtClean="0"/>
              <a:t>on-line LSH</a:t>
            </a:r>
          </a:p>
          <a:p>
            <a:pPr lvl="2"/>
            <a:r>
              <a:rPr lang="en-US" dirty="0" smtClean="0"/>
              <a:t>pooling and LSH</a:t>
            </a:r>
          </a:p>
        </p:txBody>
      </p:sp>
    </p:spTree>
    <p:extLst>
      <p:ext uri="{BB962C8B-B14F-4D97-AF65-F5344CB8AC3E}">
        <p14:creationId xmlns:p14="http://schemas.microsoft.com/office/powerpoint/2010/main" val="18939387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Bloom filters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Interface to a Bloom filter</a:t>
            </a:r>
          </a:p>
          <a:p>
            <a:pPr lvl="1"/>
            <a:r>
              <a:rPr lang="en-US" dirty="0" err="1" smtClean="0"/>
              <a:t>BloomFilter(int</a:t>
            </a:r>
            <a:r>
              <a:rPr lang="en-US" dirty="0" smtClean="0"/>
              <a:t> </a:t>
            </a:r>
            <a:r>
              <a:rPr lang="en-US" dirty="0" err="1" smtClean="0"/>
              <a:t>maxSize</a:t>
            </a:r>
            <a:r>
              <a:rPr lang="en-US" dirty="0" smtClean="0"/>
              <a:t>, double </a:t>
            </a:r>
            <a:r>
              <a:rPr lang="en-US" dirty="0" err="1" smtClean="0"/>
              <a:t>p</a:t>
            </a:r>
            <a:r>
              <a:rPr lang="en-US" dirty="0" smtClean="0"/>
              <a:t>);</a:t>
            </a:r>
          </a:p>
          <a:p>
            <a:pPr lvl="1"/>
            <a:r>
              <a:rPr lang="en-US" dirty="0" smtClean="0"/>
              <a:t>void </a:t>
            </a:r>
            <a:r>
              <a:rPr lang="en-US" dirty="0" err="1"/>
              <a:t>b</a:t>
            </a:r>
            <a:r>
              <a:rPr lang="en-US" dirty="0" err="1" smtClean="0"/>
              <a:t>f.add(String</a:t>
            </a:r>
            <a:r>
              <a:rPr lang="en-US" dirty="0" smtClean="0"/>
              <a:t> </a:t>
            </a:r>
            <a:r>
              <a:rPr lang="en-US" dirty="0" err="1" smtClean="0"/>
              <a:t>s</a:t>
            </a:r>
            <a:r>
              <a:rPr lang="en-US" dirty="0" smtClean="0"/>
              <a:t>); // insert </a:t>
            </a:r>
            <a:r>
              <a:rPr lang="en-US" dirty="0" err="1" smtClean="0"/>
              <a:t>s</a:t>
            </a:r>
            <a:endParaRPr lang="en-US" dirty="0" smtClean="0"/>
          </a:p>
          <a:p>
            <a:pPr lvl="1"/>
            <a:r>
              <a:rPr lang="en-US" dirty="0" err="1"/>
              <a:t>b</a:t>
            </a:r>
            <a:r>
              <a:rPr lang="en-US" dirty="0" err="1" smtClean="0"/>
              <a:t>ool</a:t>
            </a:r>
            <a:r>
              <a:rPr lang="en-US" dirty="0" smtClean="0"/>
              <a:t> </a:t>
            </a:r>
            <a:r>
              <a:rPr lang="en-US" dirty="0" err="1" smtClean="0"/>
              <a:t>bd.contains(String</a:t>
            </a:r>
            <a:r>
              <a:rPr lang="en-US" dirty="0" smtClean="0"/>
              <a:t> </a:t>
            </a:r>
            <a:r>
              <a:rPr lang="en-US" dirty="0" err="1" smtClean="0"/>
              <a:t>s</a:t>
            </a:r>
            <a:r>
              <a:rPr lang="en-US" dirty="0" smtClean="0"/>
              <a:t>);</a:t>
            </a:r>
          </a:p>
          <a:p>
            <a:pPr lvl="2"/>
            <a:r>
              <a:rPr lang="en-US" dirty="0" smtClean="0"/>
              <a:t>// If </a:t>
            </a:r>
            <a:r>
              <a:rPr lang="en-US" dirty="0" err="1" smtClean="0"/>
              <a:t>s</a:t>
            </a:r>
            <a:r>
              <a:rPr lang="en-US" dirty="0" smtClean="0"/>
              <a:t> was added return true;</a:t>
            </a:r>
          </a:p>
          <a:p>
            <a:pPr lvl="2"/>
            <a:r>
              <a:rPr lang="en-US" dirty="0" smtClean="0"/>
              <a:t>// else with probability at least </a:t>
            </a:r>
            <a:r>
              <a:rPr lang="en-US" i="1" dirty="0" smtClean="0"/>
              <a:t>1-p </a:t>
            </a:r>
            <a:r>
              <a:rPr lang="en-US" dirty="0" smtClean="0"/>
              <a:t>return false;</a:t>
            </a:r>
          </a:p>
          <a:p>
            <a:pPr lvl="2"/>
            <a:r>
              <a:rPr lang="en-US" dirty="0" smtClean="0"/>
              <a:t>// else with probability at most </a:t>
            </a:r>
            <a:r>
              <a:rPr lang="en-US" i="1" dirty="0" smtClean="0"/>
              <a:t>p</a:t>
            </a:r>
            <a:r>
              <a:rPr lang="en-US" dirty="0" smtClean="0"/>
              <a:t> return true;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I.e., a noisy “set” where you can test membership (and that’s it)</a:t>
            </a:r>
          </a:p>
        </p:txBody>
      </p:sp>
      <p:sp>
        <p:nvSpPr>
          <p:cNvPr id="4" name="Double Bracket 3"/>
          <p:cNvSpPr/>
          <p:nvPr/>
        </p:nvSpPr>
        <p:spPr>
          <a:xfrm>
            <a:off x="279400" y="173186"/>
            <a:ext cx="8754562" cy="6602731"/>
          </a:xfrm>
          <a:prstGeom prst="bracketPair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1883278" y="2921209"/>
            <a:ext cx="6753824" cy="1711526"/>
            <a:chOff x="1883278" y="2921209"/>
            <a:chExt cx="6753824" cy="1711526"/>
          </a:xfrm>
        </p:grpSpPr>
        <p:sp>
          <p:nvSpPr>
            <p:cNvPr id="5" name="Rounded Rectangle 4"/>
            <p:cNvSpPr/>
            <p:nvPr/>
          </p:nvSpPr>
          <p:spPr>
            <a:xfrm>
              <a:off x="1883278" y="3283325"/>
              <a:ext cx="6753824" cy="1349410"/>
            </a:xfrm>
            <a:prstGeom prst="round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6421906" y="2921209"/>
              <a:ext cx="20660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don’t memorize this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0411711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Bloom filters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An implementation</a:t>
            </a:r>
          </a:p>
          <a:p>
            <a:pPr lvl="1"/>
            <a:r>
              <a:rPr lang="en-US" dirty="0" smtClean="0"/>
              <a:t>Allocate M bits, bit[0]…,bit[1-M]</a:t>
            </a:r>
          </a:p>
          <a:p>
            <a:pPr lvl="1"/>
            <a:r>
              <a:rPr lang="en-US" dirty="0" smtClean="0"/>
              <a:t>Pick K hash functions hash(1,2),hash(2,s),….</a:t>
            </a:r>
          </a:p>
          <a:p>
            <a:pPr lvl="2"/>
            <a:r>
              <a:rPr lang="en-US" dirty="0" err="1" smtClean="0"/>
              <a:t>E.g</a:t>
            </a:r>
            <a:r>
              <a:rPr lang="en-US" dirty="0" smtClean="0"/>
              <a:t>: hash(</a:t>
            </a:r>
            <a:r>
              <a:rPr lang="en-US" dirty="0" err="1" smtClean="0"/>
              <a:t>i,s</a:t>
            </a:r>
            <a:r>
              <a:rPr lang="en-US" dirty="0" smtClean="0"/>
              <a:t>) = hash(s+ </a:t>
            </a:r>
            <a:r>
              <a:rPr lang="en-US" dirty="0" err="1" smtClean="0"/>
              <a:t>randomString</a:t>
            </a:r>
            <a:r>
              <a:rPr lang="en-US" dirty="0" smtClean="0"/>
              <a:t>[</a:t>
            </a:r>
            <a:r>
              <a:rPr lang="en-US" dirty="0" err="1" smtClean="0"/>
              <a:t>i</a:t>
            </a:r>
            <a:r>
              <a:rPr lang="en-US" dirty="0" smtClean="0"/>
              <a:t>])</a:t>
            </a:r>
          </a:p>
          <a:p>
            <a:pPr lvl="1"/>
            <a:r>
              <a:rPr lang="en-US" dirty="0" smtClean="0"/>
              <a:t>To add string </a:t>
            </a:r>
            <a:r>
              <a:rPr lang="en-US" dirty="0" err="1" smtClean="0"/>
              <a:t>s</a:t>
            </a:r>
            <a:r>
              <a:rPr lang="en-US" dirty="0" smtClean="0"/>
              <a:t>:</a:t>
            </a:r>
          </a:p>
          <a:p>
            <a:pPr lvl="2"/>
            <a:r>
              <a:rPr lang="en-US" dirty="0" smtClean="0"/>
              <a:t>For </a:t>
            </a:r>
            <a:r>
              <a:rPr lang="en-US" dirty="0" err="1" smtClean="0"/>
              <a:t>i</a:t>
            </a:r>
            <a:r>
              <a:rPr lang="en-US" dirty="0" smtClean="0"/>
              <a:t>=1 to </a:t>
            </a:r>
            <a:r>
              <a:rPr lang="en-US" dirty="0" err="1" smtClean="0"/>
              <a:t>k</a:t>
            </a:r>
            <a:r>
              <a:rPr lang="en-US" dirty="0"/>
              <a:t>,</a:t>
            </a:r>
            <a:r>
              <a:rPr lang="en-US" dirty="0" smtClean="0"/>
              <a:t> set </a:t>
            </a:r>
            <a:r>
              <a:rPr lang="en-US" dirty="0" err="1" smtClean="0"/>
              <a:t>bit[hash(i,s</a:t>
            </a:r>
            <a:r>
              <a:rPr lang="en-US" dirty="0" smtClean="0"/>
              <a:t>)] = 1</a:t>
            </a:r>
          </a:p>
          <a:p>
            <a:pPr lvl="1"/>
            <a:r>
              <a:rPr lang="en-US" dirty="0" smtClean="0"/>
              <a:t>To check </a:t>
            </a:r>
            <a:r>
              <a:rPr lang="en-US" dirty="0" err="1" smtClean="0"/>
              <a:t>contains(s</a:t>
            </a:r>
            <a:r>
              <a:rPr lang="en-US" dirty="0" smtClean="0"/>
              <a:t>):</a:t>
            </a:r>
          </a:p>
          <a:p>
            <a:pPr lvl="2"/>
            <a:r>
              <a:rPr lang="en-US" dirty="0" smtClean="0"/>
              <a:t>For </a:t>
            </a:r>
            <a:r>
              <a:rPr lang="en-US" dirty="0" err="1" smtClean="0"/>
              <a:t>i</a:t>
            </a:r>
            <a:r>
              <a:rPr lang="en-US" dirty="0" smtClean="0"/>
              <a:t>=1 to </a:t>
            </a:r>
            <a:r>
              <a:rPr lang="en-US" dirty="0" err="1" smtClean="0"/>
              <a:t>k</a:t>
            </a:r>
            <a:r>
              <a:rPr lang="en-US" dirty="0" smtClean="0"/>
              <a:t>, test </a:t>
            </a:r>
            <a:r>
              <a:rPr lang="en-US" dirty="0" err="1" smtClean="0"/>
              <a:t>bit[hash(i,s</a:t>
            </a:r>
            <a:r>
              <a:rPr lang="en-US" dirty="0" smtClean="0"/>
              <a:t>)]</a:t>
            </a:r>
          </a:p>
          <a:p>
            <a:pPr lvl="2"/>
            <a:r>
              <a:rPr lang="en-US" dirty="0" smtClean="0"/>
              <a:t>Return “true” if they’re all set; otherwise, return “false”</a:t>
            </a:r>
          </a:p>
          <a:p>
            <a:pPr lvl="1"/>
            <a:r>
              <a:rPr lang="en-US" dirty="0" smtClean="0"/>
              <a:t>We’ll discuss how to set M and K soon, but for now:</a:t>
            </a:r>
          </a:p>
          <a:p>
            <a:pPr lvl="2"/>
            <a:r>
              <a:rPr lang="en-US" dirty="0" smtClean="0"/>
              <a:t>Let M = 1.5*</a:t>
            </a:r>
            <a:r>
              <a:rPr lang="en-US" dirty="0" err="1" smtClean="0"/>
              <a:t>maxSize</a:t>
            </a:r>
            <a:r>
              <a:rPr lang="en-US" dirty="0" smtClean="0"/>
              <a:t>  </a:t>
            </a:r>
            <a:r>
              <a:rPr lang="en-US" i="1" dirty="0" smtClean="0"/>
              <a:t>// less than two bits per item!</a:t>
            </a:r>
          </a:p>
          <a:p>
            <a:pPr lvl="2"/>
            <a:r>
              <a:rPr lang="en-US" dirty="0" smtClean="0"/>
              <a:t>Let K = 2*log(1/p)       </a:t>
            </a:r>
            <a:r>
              <a:rPr lang="en-US" i="1" dirty="0" smtClean="0"/>
              <a:t>// about right with this M</a:t>
            </a:r>
          </a:p>
          <a:p>
            <a:pPr lvl="2"/>
            <a:endParaRPr lang="en-US" dirty="0" smtClean="0"/>
          </a:p>
        </p:txBody>
      </p:sp>
      <p:sp>
        <p:nvSpPr>
          <p:cNvPr id="4" name="Double Bracket 3"/>
          <p:cNvSpPr/>
          <p:nvPr/>
        </p:nvSpPr>
        <p:spPr>
          <a:xfrm>
            <a:off x="279400" y="173186"/>
            <a:ext cx="8754562" cy="6602731"/>
          </a:xfrm>
          <a:prstGeom prst="bracketPair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6737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Bloom filters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2823495"/>
              </p:ext>
            </p:extLst>
          </p:nvPr>
        </p:nvGraphicFramePr>
        <p:xfrm>
          <a:off x="1524000" y="1803477"/>
          <a:ext cx="6096000" cy="4572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mbria Math"/>
                          <a:cs typeface="Cambria Math"/>
                        </a:rPr>
                        <a:t>0</a:t>
                      </a:r>
                      <a:endParaRPr lang="en-US" sz="2400" dirty="0">
                        <a:latin typeface="Cambria Math"/>
                        <a:cs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mbria Math"/>
                          <a:cs typeface="Cambria Math"/>
                        </a:rPr>
                        <a:t>0</a:t>
                      </a:r>
                      <a:endParaRPr lang="en-US" sz="2400" dirty="0">
                        <a:latin typeface="Cambria Math"/>
                        <a:cs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mbria Math"/>
                          <a:cs typeface="Cambria Math"/>
                        </a:rPr>
                        <a:t>0</a:t>
                      </a:r>
                      <a:endParaRPr lang="en-US" sz="2400" dirty="0">
                        <a:latin typeface="Cambria Math"/>
                        <a:cs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mbria Math"/>
                          <a:cs typeface="Cambria Math"/>
                        </a:rPr>
                        <a:t>0</a:t>
                      </a:r>
                      <a:endParaRPr lang="en-US" sz="2400" dirty="0">
                        <a:latin typeface="Cambria Math"/>
                        <a:cs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mbria Math"/>
                          <a:cs typeface="Cambria Math"/>
                        </a:rPr>
                        <a:t>0</a:t>
                      </a:r>
                      <a:endParaRPr lang="en-US" sz="2400" dirty="0">
                        <a:latin typeface="Cambria Math"/>
                        <a:cs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mbria Math"/>
                          <a:cs typeface="Cambria Math"/>
                        </a:rPr>
                        <a:t>0</a:t>
                      </a:r>
                      <a:endParaRPr lang="en-US" sz="2400" dirty="0">
                        <a:latin typeface="Cambria Math"/>
                        <a:cs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mbria Math"/>
                          <a:cs typeface="Cambria Math"/>
                        </a:rPr>
                        <a:t>0</a:t>
                      </a:r>
                      <a:endParaRPr lang="en-US" sz="2400" dirty="0">
                        <a:latin typeface="Cambria Math"/>
                        <a:cs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mbria Math"/>
                          <a:cs typeface="Cambria Math"/>
                        </a:rPr>
                        <a:t>0</a:t>
                      </a:r>
                      <a:endParaRPr lang="en-US" sz="2400" dirty="0">
                        <a:latin typeface="Cambria Math"/>
                        <a:cs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mbria Math"/>
                          <a:cs typeface="Cambria Math"/>
                        </a:rPr>
                        <a:t>0</a:t>
                      </a:r>
                      <a:endParaRPr lang="en-US" sz="2400" dirty="0">
                        <a:latin typeface="Cambria Math"/>
                        <a:cs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mbria Math"/>
                          <a:cs typeface="Cambria Math"/>
                        </a:rPr>
                        <a:t>0</a:t>
                      </a:r>
                      <a:endParaRPr lang="en-US" sz="2400" dirty="0">
                        <a:latin typeface="Cambria Math"/>
                        <a:cs typeface="Cambria Math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02154" y="2634764"/>
            <a:ext cx="36728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/>
              <a:t>bf.add</a:t>
            </a:r>
            <a:r>
              <a:rPr lang="en-US" sz="2800" dirty="0" smtClean="0"/>
              <a:t>(“</a:t>
            </a:r>
            <a:r>
              <a:rPr lang="en-US" sz="2800" dirty="0" err="1" smtClean="0">
                <a:solidFill>
                  <a:srgbClr val="FF0000"/>
                </a:solidFill>
              </a:rPr>
              <a:t>fred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flintstone</a:t>
            </a:r>
            <a:r>
              <a:rPr lang="en-US" sz="2800" dirty="0" smtClean="0"/>
              <a:t>”):</a:t>
            </a:r>
            <a:endParaRPr lang="en-US" sz="28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1642322"/>
              </p:ext>
            </p:extLst>
          </p:nvPr>
        </p:nvGraphicFramePr>
        <p:xfrm>
          <a:off x="1676400" y="3900021"/>
          <a:ext cx="6096000" cy="4572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mbria Math"/>
                          <a:cs typeface="Cambria Math"/>
                        </a:rPr>
                        <a:t>0</a:t>
                      </a:r>
                      <a:endParaRPr lang="en-US" sz="2400" dirty="0">
                        <a:latin typeface="Cambria Math"/>
                        <a:cs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Cambria Math"/>
                          <a:cs typeface="Cambria Math"/>
                        </a:rPr>
                        <a:t>1</a:t>
                      </a:r>
                      <a:endParaRPr lang="en-US" sz="2400" dirty="0">
                        <a:solidFill>
                          <a:srgbClr val="FF0000"/>
                        </a:solidFill>
                        <a:latin typeface="Cambria Math"/>
                        <a:cs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Cambria Math"/>
                          <a:cs typeface="Cambria Math"/>
                        </a:rPr>
                        <a:t>1</a:t>
                      </a:r>
                      <a:endParaRPr lang="en-US" sz="2400" dirty="0">
                        <a:solidFill>
                          <a:srgbClr val="FF0000"/>
                        </a:solidFill>
                        <a:latin typeface="Cambria Math"/>
                        <a:cs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mbria Math"/>
                          <a:cs typeface="Cambria Math"/>
                        </a:rPr>
                        <a:t>0</a:t>
                      </a:r>
                      <a:endParaRPr lang="en-US" sz="2400" dirty="0">
                        <a:latin typeface="Cambria Math"/>
                        <a:cs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mbria Math"/>
                          <a:cs typeface="Cambria Math"/>
                        </a:rPr>
                        <a:t>0</a:t>
                      </a:r>
                      <a:endParaRPr lang="en-US" sz="2400" dirty="0">
                        <a:latin typeface="Cambria Math"/>
                        <a:cs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mbria Math"/>
                          <a:cs typeface="Cambria Math"/>
                        </a:rPr>
                        <a:t>0</a:t>
                      </a:r>
                      <a:endParaRPr lang="en-US" sz="2400" dirty="0">
                        <a:latin typeface="Cambria Math"/>
                        <a:cs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mbria Math"/>
                          <a:cs typeface="Cambria Math"/>
                        </a:rPr>
                        <a:t>0</a:t>
                      </a:r>
                      <a:endParaRPr lang="en-US" sz="2400" dirty="0">
                        <a:latin typeface="Cambria Math"/>
                        <a:cs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Cambria Math"/>
                          <a:cs typeface="Cambria Math"/>
                        </a:rPr>
                        <a:t>1</a:t>
                      </a:r>
                      <a:endParaRPr lang="en-US" sz="2400" dirty="0">
                        <a:solidFill>
                          <a:srgbClr val="FF0000"/>
                        </a:solidFill>
                        <a:latin typeface="Cambria Math"/>
                        <a:cs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mbria Math"/>
                          <a:cs typeface="Cambria Math"/>
                        </a:rPr>
                        <a:t>0</a:t>
                      </a:r>
                      <a:endParaRPr lang="en-US" sz="2400" dirty="0">
                        <a:latin typeface="Cambria Math"/>
                        <a:cs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mbria Math"/>
                          <a:cs typeface="Cambria Math"/>
                        </a:rPr>
                        <a:t>0</a:t>
                      </a:r>
                      <a:endParaRPr lang="en-US" sz="2400" dirty="0">
                        <a:latin typeface="Cambria Math"/>
                        <a:cs typeface="Cambria Math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1" name="Straight Arrow Connector 10"/>
          <p:cNvCxnSpPr>
            <a:stCxn id="6" idx="2"/>
          </p:cNvCxnSpPr>
          <p:nvPr/>
        </p:nvCxnSpPr>
        <p:spPr>
          <a:xfrm flipH="1">
            <a:off x="2473309" y="3157984"/>
            <a:ext cx="165245" cy="74203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3225455" y="3157984"/>
            <a:ext cx="0" cy="74203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3959745" y="3157984"/>
            <a:ext cx="1889296" cy="74203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2125038" y="3397669"/>
            <a:ext cx="4398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mbria Math"/>
                <a:cs typeface="Cambria Math"/>
              </a:rPr>
              <a:t>h1</a:t>
            </a:r>
            <a:endParaRPr lang="en-US" dirty="0">
              <a:latin typeface="Cambria Math"/>
              <a:cs typeface="Cambria Math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225455" y="3397669"/>
            <a:ext cx="4398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mbria Math"/>
                <a:cs typeface="Cambria Math"/>
              </a:rPr>
              <a:t>h2</a:t>
            </a:r>
            <a:endParaRPr lang="en-US" dirty="0">
              <a:latin typeface="Cambria Math"/>
              <a:cs typeface="Cambria Math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129582" y="3397669"/>
            <a:ext cx="4398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mbria Math"/>
                <a:cs typeface="Cambria Math"/>
              </a:rPr>
              <a:t>h3</a:t>
            </a:r>
            <a:endParaRPr lang="en-US" dirty="0">
              <a:latin typeface="Cambria Math"/>
              <a:cs typeface="Cambria Math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954554" y="4825766"/>
            <a:ext cx="36471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/>
              <a:t>bf.add</a:t>
            </a:r>
            <a:r>
              <a:rPr lang="en-US" sz="2800" dirty="0" smtClean="0"/>
              <a:t>(“</a:t>
            </a:r>
            <a:r>
              <a:rPr lang="en-US" sz="2800" dirty="0" smtClean="0">
                <a:solidFill>
                  <a:srgbClr val="3366FF"/>
                </a:solidFill>
              </a:rPr>
              <a:t>barney rubble</a:t>
            </a:r>
            <a:r>
              <a:rPr lang="en-US" sz="2800" dirty="0" smtClean="0"/>
              <a:t>”):</a:t>
            </a:r>
            <a:endParaRPr lang="en-US" sz="2800" dirty="0"/>
          </a:p>
        </p:txBody>
      </p:sp>
      <p:graphicFrame>
        <p:nvGraphicFramePr>
          <p:cNvPr id="23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9770306"/>
              </p:ext>
            </p:extLst>
          </p:nvPr>
        </p:nvGraphicFramePr>
        <p:xfrm>
          <a:off x="1828800" y="6091023"/>
          <a:ext cx="6096000" cy="4572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3366FF"/>
                          </a:solidFill>
                          <a:latin typeface="Cambria Math"/>
                          <a:cs typeface="Cambria Math"/>
                        </a:rPr>
                        <a:t>1</a:t>
                      </a:r>
                      <a:endParaRPr lang="en-US" sz="2400" dirty="0">
                        <a:solidFill>
                          <a:srgbClr val="3366FF"/>
                        </a:solidFill>
                        <a:latin typeface="Cambria Math"/>
                        <a:cs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Cambria Math"/>
                          <a:cs typeface="Cambria Math"/>
                        </a:rPr>
                        <a:t>1</a:t>
                      </a:r>
                      <a:endParaRPr lang="en-US" sz="2400" dirty="0">
                        <a:solidFill>
                          <a:srgbClr val="FF0000"/>
                        </a:solidFill>
                        <a:latin typeface="Cambria Math"/>
                        <a:cs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C412B5"/>
                          </a:solidFill>
                          <a:latin typeface="Cambria Math"/>
                          <a:cs typeface="Cambria Math"/>
                        </a:rPr>
                        <a:t>1</a:t>
                      </a:r>
                      <a:endParaRPr lang="en-US" sz="2400" dirty="0">
                        <a:solidFill>
                          <a:srgbClr val="C412B5"/>
                        </a:solidFill>
                        <a:latin typeface="Cambria Math"/>
                        <a:cs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mbria Math"/>
                          <a:cs typeface="Cambria Math"/>
                        </a:rPr>
                        <a:t>0</a:t>
                      </a:r>
                      <a:endParaRPr lang="en-US" sz="2400" dirty="0">
                        <a:latin typeface="Cambria Math"/>
                        <a:cs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mbria Math"/>
                          <a:cs typeface="Cambria Math"/>
                        </a:rPr>
                        <a:t>0</a:t>
                      </a:r>
                      <a:endParaRPr lang="en-US" sz="2400" dirty="0">
                        <a:latin typeface="Cambria Math"/>
                        <a:cs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3366FF"/>
                          </a:solidFill>
                          <a:latin typeface="Cambria Math"/>
                          <a:cs typeface="Cambria Math"/>
                        </a:rPr>
                        <a:t>1</a:t>
                      </a:r>
                      <a:endParaRPr lang="en-US" sz="2400" dirty="0">
                        <a:solidFill>
                          <a:srgbClr val="3366FF"/>
                        </a:solidFill>
                        <a:latin typeface="Cambria Math"/>
                        <a:cs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mbria Math"/>
                          <a:cs typeface="Cambria Math"/>
                        </a:rPr>
                        <a:t>0</a:t>
                      </a:r>
                      <a:endParaRPr lang="en-US" sz="2400" dirty="0">
                        <a:latin typeface="Cambria Math"/>
                        <a:cs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Cambria Math"/>
                          <a:cs typeface="Cambria Math"/>
                        </a:rPr>
                        <a:t>1</a:t>
                      </a:r>
                      <a:endParaRPr lang="en-US" sz="2400" dirty="0">
                        <a:solidFill>
                          <a:srgbClr val="FF0000"/>
                        </a:solidFill>
                        <a:latin typeface="Cambria Math"/>
                        <a:cs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mbria Math"/>
                          <a:cs typeface="Cambria Math"/>
                        </a:rPr>
                        <a:t>0</a:t>
                      </a:r>
                      <a:endParaRPr lang="en-US" sz="2400" dirty="0">
                        <a:latin typeface="Cambria Math"/>
                        <a:cs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mbria Math"/>
                          <a:cs typeface="Cambria Math"/>
                        </a:rPr>
                        <a:t>0</a:t>
                      </a:r>
                      <a:endParaRPr lang="en-US" sz="2400" dirty="0">
                        <a:latin typeface="Cambria Math"/>
                        <a:cs typeface="Cambria Math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24" name="Straight Arrow Connector 23"/>
          <p:cNvCxnSpPr/>
          <p:nvPr/>
        </p:nvCxnSpPr>
        <p:spPr>
          <a:xfrm flipH="1">
            <a:off x="2143727" y="5348986"/>
            <a:ext cx="152420" cy="74203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3377855" y="5348986"/>
            <a:ext cx="0" cy="74203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4112145" y="5348986"/>
            <a:ext cx="968164" cy="74203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2277438" y="5588671"/>
            <a:ext cx="4398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mbria Math"/>
                <a:cs typeface="Cambria Math"/>
              </a:rPr>
              <a:t>h1</a:t>
            </a:r>
            <a:endParaRPr lang="en-US" dirty="0">
              <a:latin typeface="Cambria Math"/>
              <a:cs typeface="Cambria Math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377855" y="5588671"/>
            <a:ext cx="4398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mbria Math"/>
                <a:cs typeface="Cambria Math"/>
              </a:rPr>
              <a:t>h2</a:t>
            </a:r>
            <a:endParaRPr lang="en-US" dirty="0">
              <a:latin typeface="Cambria Math"/>
              <a:cs typeface="Cambria Math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281982" y="5588671"/>
            <a:ext cx="4398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mbria Math"/>
                <a:cs typeface="Cambria Math"/>
              </a:rPr>
              <a:t>h3</a:t>
            </a:r>
            <a:endParaRPr lang="en-US" dirty="0">
              <a:latin typeface="Cambria Math"/>
              <a:cs typeface="Cambria Math"/>
            </a:endParaRPr>
          </a:p>
        </p:txBody>
      </p:sp>
      <p:sp>
        <p:nvSpPr>
          <p:cNvPr id="20" name="Double Bracket 19"/>
          <p:cNvSpPr/>
          <p:nvPr/>
        </p:nvSpPr>
        <p:spPr>
          <a:xfrm>
            <a:off x="279400" y="173186"/>
            <a:ext cx="8754562" cy="6602731"/>
          </a:xfrm>
          <a:prstGeom prst="bracketPair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5336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2" grpId="0"/>
      <p:bldP spid="27" grpId="0"/>
      <p:bldP spid="28" grpId="0"/>
      <p:bldP spid="2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Bloom filters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683165"/>
              </p:ext>
            </p:extLst>
          </p:nvPr>
        </p:nvGraphicFramePr>
        <p:xfrm>
          <a:off x="1524000" y="1803477"/>
          <a:ext cx="6096000" cy="4572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3366FF"/>
                          </a:solidFill>
                          <a:latin typeface="Cambria Math"/>
                          <a:cs typeface="Cambria Math"/>
                        </a:rPr>
                        <a:t>1</a:t>
                      </a:r>
                      <a:endParaRPr lang="en-US" sz="2400" dirty="0">
                        <a:solidFill>
                          <a:srgbClr val="3366FF"/>
                        </a:solidFill>
                        <a:latin typeface="Cambria Math"/>
                        <a:cs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Cambria Math"/>
                          <a:cs typeface="Cambria Math"/>
                        </a:rPr>
                        <a:t>1</a:t>
                      </a:r>
                      <a:endParaRPr lang="en-US" sz="2400" dirty="0">
                        <a:solidFill>
                          <a:srgbClr val="FF0000"/>
                        </a:solidFill>
                        <a:latin typeface="Cambria Math"/>
                        <a:cs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C412B5"/>
                          </a:solidFill>
                          <a:latin typeface="Cambria Math"/>
                          <a:cs typeface="Cambria Math"/>
                        </a:rPr>
                        <a:t>1</a:t>
                      </a:r>
                      <a:endParaRPr lang="en-US" sz="2400" dirty="0">
                        <a:solidFill>
                          <a:srgbClr val="C412B5"/>
                        </a:solidFill>
                        <a:latin typeface="Cambria Math"/>
                        <a:cs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mbria Math"/>
                          <a:cs typeface="Cambria Math"/>
                        </a:rPr>
                        <a:t>0</a:t>
                      </a:r>
                      <a:endParaRPr lang="en-US" sz="2400" dirty="0">
                        <a:latin typeface="Cambria Math"/>
                        <a:cs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mbria Math"/>
                          <a:cs typeface="Cambria Math"/>
                        </a:rPr>
                        <a:t>0</a:t>
                      </a:r>
                      <a:endParaRPr lang="en-US" sz="2400" dirty="0">
                        <a:latin typeface="Cambria Math"/>
                        <a:cs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3366FF"/>
                          </a:solidFill>
                          <a:latin typeface="Cambria Math"/>
                          <a:cs typeface="Cambria Math"/>
                        </a:rPr>
                        <a:t>1</a:t>
                      </a:r>
                      <a:endParaRPr lang="en-US" sz="2400" dirty="0">
                        <a:solidFill>
                          <a:srgbClr val="3366FF"/>
                        </a:solidFill>
                        <a:latin typeface="Cambria Math"/>
                        <a:cs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mbria Math"/>
                          <a:cs typeface="Cambria Math"/>
                        </a:rPr>
                        <a:t>0</a:t>
                      </a:r>
                      <a:endParaRPr lang="en-US" sz="2400" dirty="0">
                        <a:latin typeface="Cambria Math"/>
                        <a:cs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Cambria Math"/>
                          <a:cs typeface="Cambria Math"/>
                        </a:rPr>
                        <a:t>1</a:t>
                      </a:r>
                      <a:endParaRPr lang="en-US" sz="2400" dirty="0">
                        <a:solidFill>
                          <a:srgbClr val="FF0000"/>
                        </a:solidFill>
                        <a:latin typeface="Cambria Math"/>
                        <a:cs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mbria Math"/>
                          <a:cs typeface="Cambria Math"/>
                        </a:rPr>
                        <a:t>0</a:t>
                      </a:r>
                      <a:endParaRPr lang="en-US" sz="2400" dirty="0">
                        <a:latin typeface="Cambria Math"/>
                        <a:cs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mbria Math"/>
                          <a:cs typeface="Cambria Math"/>
                        </a:rPr>
                        <a:t>0</a:t>
                      </a:r>
                      <a:endParaRPr lang="en-US" sz="2400" dirty="0">
                        <a:latin typeface="Cambria Math"/>
                        <a:cs typeface="Cambria Math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02154" y="2634764"/>
            <a:ext cx="44550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/>
              <a:t>bf.contains</a:t>
            </a:r>
            <a:r>
              <a:rPr lang="en-US" sz="2800" dirty="0" smtClean="0"/>
              <a:t> (“</a:t>
            </a:r>
            <a:r>
              <a:rPr lang="en-US" sz="2800" dirty="0" err="1" smtClean="0">
                <a:solidFill>
                  <a:srgbClr val="FF0000"/>
                </a:solidFill>
              </a:rPr>
              <a:t>fred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flintstone</a:t>
            </a:r>
            <a:r>
              <a:rPr lang="en-US" sz="2800" dirty="0" smtClean="0"/>
              <a:t>”):</a:t>
            </a:r>
            <a:endParaRPr lang="en-US" sz="28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8098784"/>
              </p:ext>
            </p:extLst>
          </p:nvPr>
        </p:nvGraphicFramePr>
        <p:xfrm>
          <a:off x="1676400" y="3900021"/>
          <a:ext cx="6096000" cy="4572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3366FF"/>
                          </a:solidFill>
                          <a:latin typeface="Cambria Math"/>
                          <a:cs typeface="Cambria Math"/>
                        </a:rPr>
                        <a:t>1</a:t>
                      </a:r>
                      <a:endParaRPr lang="en-US" sz="2400" dirty="0">
                        <a:solidFill>
                          <a:srgbClr val="3366FF"/>
                        </a:solidFill>
                        <a:latin typeface="Cambria Math"/>
                        <a:cs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Cambria Math"/>
                          <a:cs typeface="Cambria Math"/>
                        </a:rPr>
                        <a:t>1</a:t>
                      </a:r>
                      <a:endParaRPr lang="en-US" sz="2400" dirty="0">
                        <a:solidFill>
                          <a:srgbClr val="FF0000"/>
                        </a:solidFill>
                        <a:latin typeface="Cambria Math"/>
                        <a:cs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C412B5"/>
                          </a:solidFill>
                          <a:latin typeface="Cambria Math"/>
                          <a:cs typeface="Cambria Math"/>
                        </a:rPr>
                        <a:t>1</a:t>
                      </a:r>
                      <a:endParaRPr lang="en-US" sz="2400" dirty="0">
                        <a:solidFill>
                          <a:srgbClr val="C412B5"/>
                        </a:solidFill>
                        <a:latin typeface="Cambria Math"/>
                        <a:cs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mbria Math"/>
                          <a:cs typeface="Cambria Math"/>
                        </a:rPr>
                        <a:t>0</a:t>
                      </a:r>
                      <a:endParaRPr lang="en-US" sz="2400" dirty="0">
                        <a:latin typeface="Cambria Math"/>
                        <a:cs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mbria Math"/>
                          <a:cs typeface="Cambria Math"/>
                        </a:rPr>
                        <a:t>0</a:t>
                      </a:r>
                      <a:endParaRPr lang="en-US" sz="2400" dirty="0">
                        <a:latin typeface="Cambria Math"/>
                        <a:cs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3366FF"/>
                          </a:solidFill>
                          <a:latin typeface="Cambria Math"/>
                          <a:cs typeface="Cambria Math"/>
                        </a:rPr>
                        <a:t>1</a:t>
                      </a:r>
                      <a:endParaRPr lang="en-US" sz="2400" dirty="0">
                        <a:solidFill>
                          <a:srgbClr val="3366FF"/>
                        </a:solidFill>
                        <a:latin typeface="Cambria Math"/>
                        <a:cs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mbria Math"/>
                          <a:cs typeface="Cambria Math"/>
                        </a:rPr>
                        <a:t>0</a:t>
                      </a:r>
                      <a:endParaRPr lang="en-US" sz="2400" dirty="0">
                        <a:latin typeface="Cambria Math"/>
                        <a:cs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Cambria Math"/>
                          <a:cs typeface="Cambria Math"/>
                        </a:rPr>
                        <a:t>1</a:t>
                      </a:r>
                      <a:endParaRPr lang="en-US" sz="2400" dirty="0">
                        <a:solidFill>
                          <a:srgbClr val="FF0000"/>
                        </a:solidFill>
                        <a:latin typeface="Cambria Math"/>
                        <a:cs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mbria Math"/>
                          <a:cs typeface="Cambria Math"/>
                        </a:rPr>
                        <a:t>0</a:t>
                      </a:r>
                      <a:endParaRPr lang="en-US" sz="2400" dirty="0">
                        <a:latin typeface="Cambria Math"/>
                        <a:cs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mbria Math"/>
                          <a:cs typeface="Cambria Math"/>
                        </a:rPr>
                        <a:t>0</a:t>
                      </a:r>
                      <a:endParaRPr lang="en-US" sz="2400" dirty="0">
                        <a:latin typeface="Cambria Math"/>
                        <a:cs typeface="Cambria Math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1" name="Straight Arrow Connector 10"/>
          <p:cNvCxnSpPr>
            <a:stCxn id="6" idx="2"/>
          </p:cNvCxnSpPr>
          <p:nvPr/>
        </p:nvCxnSpPr>
        <p:spPr>
          <a:xfrm flipH="1">
            <a:off x="2473311" y="3157984"/>
            <a:ext cx="556376" cy="74203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3225455" y="3157984"/>
            <a:ext cx="0" cy="74203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3959745" y="3157984"/>
            <a:ext cx="1889296" cy="74203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2125038" y="3397669"/>
            <a:ext cx="4398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mbria Math"/>
                <a:cs typeface="Cambria Math"/>
              </a:rPr>
              <a:t>h1</a:t>
            </a:r>
            <a:endParaRPr lang="en-US" dirty="0">
              <a:latin typeface="Cambria Math"/>
              <a:cs typeface="Cambria Math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225455" y="3397669"/>
            <a:ext cx="4398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mbria Math"/>
                <a:cs typeface="Cambria Math"/>
              </a:rPr>
              <a:t>h2</a:t>
            </a:r>
            <a:endParaRPr lang="en-US" dirty="0">
              <a:latin typeface="Cambria Math"/>
              <a:cs typeface="Cambria Math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954554" y="4825766"/>
            <a:ext cx="43396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/>
              <a:t>bf.contains</a:t>
            </a:r>
            <a:r>
              <a:rPr lang="en-US" sz="2800" dirty="0" smtClean="0"/>
              <a:t>(“</a:t>
            </a:r>
            <a:r>
              <a:rPr lang="en-US" sz="2800" dirty="0" smtClean="0">
                <a:solidFill>
                  <a:srgbClr val="3366FF"/>
                </a:solidFill>
              </a:rPr>
              <a:t>barney rubble</a:t>
            </a:r>
            <a:r>
              <a:rPr lang="en-US" sz="2800" dirty="0" smtClean="0"/>
              <a:t>”):</a:t>
            </a:r>
            <a:endParaRPr lang="en-US" sz="2800" dirty="0"/>
          </a:p>
        </p:txBody>
      </p:sp>
      <p:graphicFrame>
        <p:nvGraphicFramePr>
          <p:cNvPr id="23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4826758"/>
              </p:ext>
            </p:extLst>
          </p:nvPr>
        </p:nvGraphicFramePr>
        <p:xfrm>
          <a:off x="1828800" y="6091023"/>
          <a:ext cx="6096000" cy="4572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3366FF"/>
                          </a:solidFill>
                          <a:latin typeface="Cambria Math"/>
                          <a:cs typeface="Cambria Math"/>
                        </a:rPr>
                        <a:t>1</a:t>
                      </a:r>
                      <a:endParaRPr lang="en-US" sz="2400" dirty="0">
                        <a:solidFill>
                          <a:srgbClr val="3366FF"/>
                        </a:solidFill>
                        <a:latin typeface="Cambria Math"/>
                        <a:cs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Cambria Math"/>
                          <a:cs typeface="Cambria Math"/>
                        </a:rPr>
                        <a:t>1</a:t>
                      </a:r>
                      <a:endParaRPr lang="en-US" sz="2400" dirty="0">
                        <a:solidFill>
                          <a:srgbClr val="FF0000"/>
                        </a:solidFill>
                        <a:latin typeface="Cambria Math"/>
                        <a:cs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C412B5"/>
                          </a:solidFill>
                          <a:latin typeface="Cambria Math"/>
                          <a:cs typeface="Cambria Math"/>
                        </a:rPr>
                        <a:t>1</a:t>
                      </a:r>
                      <a:endParaRPr lang="en-US" sz="2400" dirty="0">
                        <a:solidFill>
                          <a:srgbClr val="C412B5"/>
                        </a:solidFill>
                        <a:latin typeface="Cambria Math"/>
                        <a:cs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mbria Math"/>
                          <a:cs typeface="Cambria Math"/>
                        </a:rPr>
                        <a:t>0</a:t>
                      </a:r>
                      <a:endParaRPr lang="en-US" sz="2400" dirty="0">
                        <a:latin typeface="Cambria Math"/>
                        <a:cs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mbria Math"/>
                          <a:cs typeface="Cambria Math"/>
                        </a:rPr>
                        <a:t>0</a:t>
                      </a:r>
                      <a:endParaRPr lang="en-US" sz="2400" dirty="0">
                        <a:latin typeface="Cambria Math"/>
                        <a:cs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3366FF"/>
                          </a:solidFill>
                          <a:latin typeface="Cambria Math"/>
                          <a:cs typeface="Cambria Math"/>
                        </a:rPr>
                        <a:t>1</a:t>
                      </a:r>
                      <a:endParaRPr lang="en-US" sz="2400" dirty="0">
                        <a:solidFill>
                          <a:srgbClr val="3366FF"/>
                        </a:solidFill>
                        <a:latin typeface="Cambria Math"/>
                        <a:cs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mbria Math"/>
                          <a:cs typeface="Cambria Math"/>
                        </a:rPr>
                        <a:t>0</a:t>
                      </a:r>
                      <a:endParaRPr lang="en-US" sz="2400" dirty="0">
                        <a:latin typeface="Cambria Math"/>
                        <a:cs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Cambria Math"/>
                          <a:cs typeface="Cambria Math"/>
                        </a:rPr>
                        <a:t>1</a:t>
                      </a:r>
                      <a:endParaRPr lang="en-US" sz="2400" dirty="0">
                        <a:solidFill>
                          <a:srgbClr val="FF0000"/>
                        </a:solidFill>
                        <a:latin typeface="Cambria Math"/>
                        <a:cs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mbria Math"/>
                          <a:cs typeface="Cambria Math"/>
                        </a:rPr>
                        <a:t>0</a:t>
                      </a:r>
                      <a:endParaRPr lang="en-US" sz="2400" dirty="0">
                        <a:latin typeface="Cambria Math"/>
                        <a:cs typeface="Cambria Math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Cambria Math"/>
                          <a:cs typeface="Cambria Math"/>
                        </a:rPr>
                        <a:t>0</a:t>
                      </a:r>
                      <a:endParaRPr lang="en-US" sz="2400" dirty="0">
                        <a:latin typeface="Cambria Math"/>
                        <a:cs typeface="Cambria Math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24" name="Straight Arrow Connector 23"/>
          <p:cNvCxnSpPr/>
          <p:nvPr/>
        </p:nvCxnSpPr>
        <p:spPr>
          <a:xfrm flipH="1">
            <a:off x="2143727" y="5348986"/>
            <a:ext cx="152420" cy="74203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3377855" y="5348986"/>
            <a:ext cx="0" cy="74203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4112145" y="5348986"/>
            <a:ext cx="968164" cy="74203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2277438" y="5588671"/>
            <a:ext cx="4398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mbria Math"/>
                <a:cs typeface="Cambria Math"/>
              </a:rPr>
              <a:t>h1</a:t>
            </a:r>
            <a:endParaRPr lang="en-US" dirty="0">
              <a:latin typeface="Cambria Math"/>
              <a:cs typeface="Cambria Math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377855" y="5588671"/>
            <a:ext cx="4398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mbria Math"/>
                <a:cs typeface="Cambria Math"/>
              </a:rPr>
              <a:t>h2</a:t>
            </a:r>
            <a:endParaRPr lang="en-US" dirty="0">
              <a:latin typeface="Cambria Math"/>
              <a:cs typeface="Cambria Math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281982" y="5588671"/>
            <a:ext cx="4398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mbria Math"/>
                <a:cs typeface="Cambria Math"/>
              </a:rPr>
              <a:t>h3</a:t>
            </a:r>
            <a:endParaRPr lang="en-US" dirty="0">
              <a:latin typeface="Cambria Math"/>
              <a:cs typeface="Cambria Math"/>
            </a:endParaRPr>
          </a:p>
        </p:txBody>
      </p:sp>
      <p:sp>
        <p:nvSpPr>
          <p:cNvPr id="19" name="Double Bracket 18"/>
          <p:cNvSpPr/>
          <p:nvPr/>
        </p:nvSpPr>
        <p:spPr>
          <a:xfrm>
            <a:off x="279400" y="173186"/>
            <a:ext cx="8754562" cy="6602731"/>
          </a:xfrm>
          <a:prstGeom prst="bracketPair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3609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22" grpId="0"/>
      <p:bldP spid="27" grpId="0"/>
      <p:bldP spid="28" grpId="0"/>
      <p:bldP spid="2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Bloom filters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9400" y="1257300"/>
            <a:ext cx="8648700" cy="509905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Analysis:</a:t>
            </a:r>
          </a:p>
          <a:p>
            <a:pPr lvl="1"/>
            <a:r>
              <a:rPr lang="en-US" sz="2400" dirty="0" smtClean="0"/>
              <a:t>Plug optimal k=m/n*</a:t>
            </a:r>
            <a:r>
              <a:rPr lang="en-US" sz="2400" dirty="0" err="1" smtClean="0"/>
              <a:t>ln</a:t>
            </a:r>
            <a:r>
              <a:rPr lang="en-US" sz="2400" dirty="0" smtClean="0"/>
              <a:t>(2) back into </a:t>
            </a:r>
            <a:r>
              <a:rPr lang="en-US" sz="2400" dirty="0" err="1" smtClean="0"/>
              <a:t>Pr</a:t>
            </a:r>
            <a:r>
              <a:rPr lang="en-US" sz="2400" dirty="0" smtClean="0"/>
              <a:t>(collision): </a:t>
            </a:r>
          </a:p>
          <a:p>
            <a:pPr lvl="1"/>
            <a:endParaRPr lang="en-US" sz="2400" dirty="0"/>
          </a:p>
          <a:p>
            <a:pPr lvl="1"/>
            <a:endParaRPr lang="en-US" sz="2400" dirty="0" smtClean="0"/>
          </a:p>
          <a:p>
            <a:pPr lvl="1"/>
            <a:endParaRPr lang="en-US" sz="2400" dirty="0"/>
          </a:p>
          <a:p>
            <a:pPr lvl="1"/>
            <a:r>
              <a:rPr lang="en-US" sz="2400" dirty="0" smtClean="0"/>
              <a:t>Now we can fix any two of </a:t>
            </a:r>
            <a:r>
              <a:rPr lang="en-US" sz="2400" i="1" dirty="0" smtClean="0"/>
              <a:t>p, n, m</a:t>
            </a:r>
            <a:r>
              <a:rPr lang="en-US" sz="2400" dirty="0" smtClean="0"/>
              <a:t> and solve for the 3</a:t>
            </a:r>
            <a:r>
              <a:rPr lang="en-US" sz="2400" baseline="30000" dirty="0" smtClean="0"/>
              <a:t>rd</a:t>
            </a:r>
            <a:r>
              <a:rPr lang="en-US" sz="2400" dirty="0" smtClean="0"/>
              <a:t>:</a:t>
            </a:r>
          </a:p>
          <a:p>
            <a:pPr marL="457200" lvl="1" indent="0">
              <a:buNone/>
            </a:pPr>
            <a:r>
              <a:rPr lang="en-US" sz="2400" dirty="0" smtClean="0"/>
              <a:t>E.g., the value for </a:t>
            </a:r>
            <a:r>
              <a:rPr lang="en-US" sz="2400" i="1" dirty="0" smtClean="0"/>
              <a:t>m </a:t>
            </a:r>
            <a:r>
              <a:rPr lang="en-US" sz="2400" dirty="0" smtClean="0"/>
              <a:t>in terms of </a:t>
            </a:r>
            <a:r>
              <a:rPr lang="en-US" sz="2400" i="1" dirty="0" smtClean="0"/>
              <a:t>n </a:t>
            </a:r>
            <a:r>
              <a:rPr lang="en-US" sz="2400" dirty="0" smtClean="0"/>
              <a:t>and </a:t>
            </a:r>
            <a:r>
              <a:rPr lang="en-US" sz="2400" i="1" dirty="0" smtClean="0"/>
              <a:t>p:</a:t>
            </a:r>
            <a:endParaRPr lang="en-US" sz="2400" dirty="0" smtClean="0"/>
          </a:p>
          <a:p>
            <a:pPr lvl="1"/>
            <a:endParaRPr lang="en-US" dirty="0" smtClean="0"/>
          </a:p>
          <a:p>
            <a:pPr lvl="2"/>
            <a:endParaRPr lang="en-US" dirty="0" smtClean="0"/>
          </a:p>
          <a:p>
            <a:pPr lvl="1"/>
            <a:endParaRPr lang="en-US" dirty="0" smtClean="0"/>
          </a:p>
        </p:txBody>
      </p:sp>
      <p:pic>
        <p:nvPicPr>
          <p:cNvPr id="5" name="Picture 4" descr="Screen Shot 2012-02-20 at 2.55.46 PM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594"/>
          <a:stretch/>
        </p:blipFill>
        <p:spPr>
          <a:xfrm>
            <a:off x="3749854" y="18011"/>
            <a:ext cx="5394146" cy="107895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595972" y="2586046"/>
            <a:ext cx="13642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smtClean="0"/>
              <a:t>f(</a:t>
            </a:r>
            <a:r>
              <a:rPr lang="en-US" sz="2800" i="1" dirty="0" err="1" smtClean="0"/>
              <a:t>m,n</a:t>
            </a:r>
            <a:r>
              <a:rPr lang="en-US" sz="2800" i="1" dirty="0" smtClean="0"/>
              <a:t>) =</a:t>
            </a:r>
            <a:endParaRPr lang="en-US" sz="2800" i="1" dirty="0"/>
          </a:p>
        </p:txBody>
      </p:sp>
      <p:pic>
        <p:nvPicPr>
          <p:cNvPr id="10" name="Picture 9" descr="Screen Shot 2012-02-20 at 3.51.52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0554" y="2443551"/>
            <a:ext cx="5355058" cy="805378"/>
          </a:xfrm>
          <a:prstGeom prst="rect">
            <a:avLst/>
          </a:prstGeom>
        </p:spPr>
      </p:pic>
      <p:pic>
        <p:nvPicPr>
          <p:cNvPr id="11" name="Picture 10" descr="Screen Shot 2012-02-20 at 3.52.02 P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9145" y="4491992"/>
            <a:ext cx="2581418" cy="932179"/>
          </a:xfrm>
          <a:prstGeom prst="rect">
            <a:avLst/>
          </a:prstGeom>
        </p:spPr>
      </p:pic>
      <p:sp>
        <p:nvSpPr>
          <p:cNvPr id="9" name="Double Bracket 8"/>
          <p:cNvSpPr/>
          <p:nvPr/>
        </p:nvSpPr>
        <p:spPr>
          <a:xfrm>
            <a:off x="279400" y="173186"/>
            <a:ext cx="8754562" cy="6602731"/>
          </a:xfrm>
          <a:prstGeom prst="bracketPair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2459145" y="4456550"/>
            <a:ext cx="3715227" cy="1541338"/>
            <a:chOff x="1883278" y="3283325"/>
            <a:chExt cx="10595796" cy="1774647"/>
          </a:xfrm>
        </p:grpSpPr>
        <p:sp>
          <p:nvSpPr>
            <p:cNvPr id="13" name="Rounded Rectangle 12"/>
            <p:cNvSpPr/>
            <p:nvPr/>
          </p:nvSpPr>
          <p:spPr>
            <a:xfrm>
              <a:off x="1883278" y="3283325"/>
              <a:ext cx="6753824" cy="1349410"/>
            </a:xfrm>
            <a:prstGeom prst="round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195538" y="4632735"/>
              <a:ext cx="6283536" cy="42523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implication of analysis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6408052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Bloom filters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An example application</a:t>
            </a:r>
          </a:p>
          <a:p>
            <a:pPr lvl="1"/>
            <a:r>
              <a:rPr lang="en-US" dirty="0" smtClean="0"/>
              <a:t>Finding items in “</a:t>
            </a:r>
            <a:r>
              <a:rPr lang="en-US" dirty="0" err="1" smtClean="0"/>
              <a:t>sharded</a:t>
            </a:r>
            <a:r>
              <a:rPr lang="en-US" dirty="0" smtClean="0"/>
              <a:t>” data</a:t>
            </a:r>
          </a:p>
          <a:p>
            <a:pPr lvl="2"/>
            <a:r>
              <a:rPr lang="en-US" dirty="0" smtClean="0"/>
              <a:t>Easy if you know the </a:t>
            </a:r>
            <a:r>
              <a:rPr lang="en-US" dirty="0" err="1" smtClean="0"/>
              <a:t>sharding</a:t>
            </a:r>
            <a:r>
              <a:rPr lang="en-US" dirty="0" smtClean="0"/>
              <a:t> rule</a:t>
            </a:r>
          </a:p>
          <a:p>
            <a:pPr lvl="2"/>
            <a:r>
              <a:rPr lang="en-US" dirty="0" smtClean="0"/>
              <a:t>Harder if you don’t (like Google n-grams)</a:t>
            </a:r>
          </a:p>
          <a:p>
            <a:r>
              <a:rPr lang="en-US" dirty="0" smtClean="0"/>
              <a:t>Simple idea:</a:t>
            </a:r>
          </a:p>
          <a:p>
            <a:pPr lvl="1"/>
            <a:r>
              <a:rPr lang="en-US" dirty="0" smtClean="0"/>
              <a:t>Build a BF of the contents of each shard</a:t>
            </a:r>
          </a:p>
          <a:p>
            <a:pPr lvl="1"/>
            <a:r>
              <a:rPr lang="en-US" dirty="0" smtClean="0"/>
              <a:t>To look for </a:t>
            </a:r>
            <a:r>
              <a:rPr lang="en-US" i="1" dirty="0" smtClean="0"/>
              <a:t>key, </a:t>
            </a:r>
            <a:r>
              <a:rPr lang="en-US" dirty="0" smtClean="0"/>
              <a:t>load in the </a:t>
            </a:r>
            <a:r>
              <a:rPr lang="en-US" dirty="0" err="1" smtClean="0"/>
              <a:t>BF’s</a:t>
            </a:r>
            <a:r>
              <a:rPr lang="en-US" dirty="0" smtClean="0"/>
              <a:t> one by one, and search only the shards that probably contain </a:t>
            </a:r>
            <a:r>
              <a:rPr lang="en-US" i="1" dirty="0" smtClean="0"/>
              <a:t>key</a:t>
            </a:r>
          </a:p>
          <a:p>
            <a:pPr lvl="1"/>
            <a:r>
              <a:rPr lang="en-US" dirty="0" smtClean="0"/>
              <a:t>Analysis: you won’t miss anything, you might look in some extra shards</a:t>
            </a:r>
          </a:p>
          <a:p>
            <a:pPr lvl="1"/>
            <a:r>
              <a:rPr lang="en-US" dirty="0" smtClean="0"/>
              <a:t>You’ll hit O(1) extra shards if you set p=1/#shards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952890" y="829851"/>
            <a:ext cx="2705859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Another “how would you use it?” question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92861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Bloom </a:t>
            </a:r>
            <a:r>
              <a:rPr lang="en-US" dirty="0" err="1" smtClean="0"/>
              <a:t>Filter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err="1" smtClean="0"/>
              <a:t>Count-min</a:t>
            </a:r>
            <a:r>
              <a:rPr lang="en-US" dirty="0" smtClean="0"/>
              <a:t> sketch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An implementation</a:t>
            </a:r>
          </a:p>
          <a:p>
            <a:pPr lvl="1"/>
            <a:r>
              <a:rPr lang="en-US" dirty="0" smtClean="0"/>
              <a:t>Allocate a matrix </a:t>
            </a:r>
            <a:r>
              <a:rPr lang="en-US" i="1" dirty="0" smtClean="0"/>
              <a:t>CM </a:t>
            </a:r>
            <a:r>
              <a:rPr lang="en-US" dirty="0" smtClean="0"/>
              <a:t>with </a:t>
            </a:r>
            <a:r>
              <a:rPr lang="en-US" i="1" dirty="0" smtClean="0"/>
              <a:t>d</a:t>
            </a:r>
            <a:r>
              <a:rPr lang="en-US" dirty="0" smtClean="0"/>
              <a:t> rows, </a:t>
            </a:r>
            <a:r>
              <a:rPr lang="en-US" i="1" dirty="0" smtClean="0"/>
              <a:t>w</a:t>
            </a:r>
            <a:r>
              <a:rPr lang="en-US" dirty="0" smtClean="0"/>
              <a:t> columns</a:t>
            </a:r>
          </a:p>
          <a:p>
            <a:pPr lvl="1"/>
            <a:r>
              <a:rPr lang="en-US" dirty="0" smtClean="0"/>
              <a:t>Pick </a:t>
            </a:r>
            <a:r>
              <a:rPr lang="en-US" i="1" dirty="0" smtClean="0"/>
              <a:t>d  </a:t>
            </a:r>
            <a:r>
              <a:rPr lang="en-US" dirty="0" smtClean="0"/>
              <a:t>hash functions h</a:t>
            </a:r>
            <a:r>
              <a:rPr lang="en-US" baseline="-25000" dirty="0" smtClean="0"/>
              <a:t>1</a:t>
            </a:r>
            <a:r>
              <a:rPr lang="en-US" dirty="0" smtClean="0"/>
              <a:t>(s),h</a:t>
            </a:r>
            <a:r>
              <a:rPr lang="en-US" baseline="-25000" dirty="0" smtClean="0"/>
              <a:t>2</a:t>
            </a:r>
            <a:r>
              <a:rPr lang="en-US" dirty="0" smtClean="0"/>
              <a:t>(s),….</a:t>
            </a:r>
          </a:p>
          <a:p>
            <a:pPr lvl="1"/>
            <a:r>
              <a:rPr lang="en-US" dirty="0" smtClean="0"/>
              <a:t>To increment counter </a:t>
            </a:r>
            <a:r>
              <a:rPr lang="en-US" i="1" dirty="0"/>
              <a:t>A[s] </a:t>
            </a:r>
            <a:r>
              <a:rPr lang="en-US" dirty="0" smtClean="0"/>
              <a:t>for </a:t>
            </a:r>
            <a:r>
              <a:rPr lang="en-US" i="1" dirty="0" smtClean="0"/>
              <a:t>s </a:t>
            </a:r>
            <a:r>
              <a:rPr lang="en-US" dirty="0" smtClean="0"/>
              <a:t>by </a:t>
            </a:r>
            <a:r>
              <a:rPr lang="en-US" i="1" dirty="0" smtClean="0"/>
              <a:t>c</a:t>
            </a:r>
          </a:p>
          <a:p>
            <a:pPr lvl="2"/>
            <a:r>
              <a:rPr lang="en-US" dirty="0" smtClean="0"/>
              <a:t>For </a:t>
            </a:r>
            <a:r>
              <a:rPr lang="en-US" i="1" dirty="0" err="1" smtClean="0"/>
              <a:t>i</a:t>
            </a:r>
            <a:r>
              <a:rPr lang="en-US" dirty="0" smtClean="0"/>
              <a:t>=1 to </a:t>
            </a:r>
            <a:r>
              <a:rPr lang="en-US" i="1" dirty="0" smtClean="0"/>
              <a:t>d</a:t>
            </a:r>
            <a:r>
              <a:rPr lang="en-US" dirty="0" smtClean="0"/>
              <a:t>, set </a:t>
            </a:r>
            <a:r>
              <a:rPr lang="en-US" i="1" dirty="0" smtClean="0"/>
              <a:t>CM[</a:t>
            </a:r>
            <a:r>
              <a:rPr lang="en-US" i="1" dirty="0" err="1" smtClean="0"/>
              <a:t>i</a:t>
            </a:r>
            <a:r>
              <a:rPr lang="en-US" i="1" dirty="0" smtClean="0"/>
              <a:t>,  hash(</a:t>
            </a:r>
            <a:r>
              <a:rPr lang="en-US" i="1" dirty="0" err="1" smtClean="0"/>
              <a:t>i,s</a:t>
            </a:r>
            <a:r>
              <a:rPr lang="en-US" i="1" dirty="0" smtClean="0"/>
              <a:t>)] += c</a:t>
            </a:r>
          </a:p>
          <a:p>
            <a:pPr lvl="1"/>
            <a:r>
              <a:rPr lang="en-US" dirty="0" smtClean="0"/>
              <a:t>To retrieve value of </a:t>
            </a:r>
            <a:r>
              <a:rPr lang="en-US" i="1" dirty="0" smtClean="0"/>
              <a:t>A[s]</a:t>
            </a:r>
            <a:r>
              <a:rPr lang="en-US" dirty="0" smtClean="0"/>
              <a:t>:</a:t>
            </a:r>
          </a:p>
          <a:p>
            <a:pPr lvl="2"/>
            <a:r>
              <a:rPr lang="en-US" dirty="0" smtClean="0"/>
              <a:t>For </a:t>
            </a:r>
            <a:r>
              <a:rPr lang="en-US" i="1" dirty="0" err="1" smtClean="0"/>
              <a:t>i</a:t>
            </a:r>
            <a:r>
              <a:rPr lang="en-US" dirty="0" smtClean="0"/>
              <a:t>=1 to </a:t>
            </a:r>
            <a:r>
              <a:rPr lang="en-US" i="1" dirty="0" smtClean="0"/>
              <a:t>d</a:t>
            </a:r>
            <a:r>
              <a:rPr lang="en-US" dirty="0" smtClean="0"/>
              <a:t>, retrieve </a:t>
            </a:r>
            <a:r>
              <a:rPr lang="en-US" i="1" dirty="0" smtClean="0"/>
              <a:t>M[</a:t>
            </a:r>
            <a:r>
              <a:rPr lang="en-US" i="1" dirty="0" err="1" smtClean="0"/>
              <a:t>i</a:t>
            </a:r>
            <a:r>
              <a:rPr lang="en-US" i="1" dirty="0" smtClean="0"/>
              <a:t>, hash(</a:t>
            </a:r>
            <a:r>
              <a:rPr lang="en-US" i="1" dirty="0" err="1" smtClean="0"/>
              <a:t>i,s</a:t>
            </a:r>
            <a:r>
              <a:rPr lang="en-US" i="1" dirty="0" smtClean="0"/>
              <a:t>)]</a:t>
            </a:r>
          </a:p>
          <a:p>
            <a:pPr lvl="2"/>
            <a:r>
              <a:rPr lang="en-US" dirty="0" smtClean="0"/>
              <a:t>Return </a:t>
            </a:r>
            <a:r>
              <a:rPr lang="en-US" b="1" dirty="0" smtClean="0">
                <a:solidFill>
                  <a:srgbClr val="0000FF"/>
                </a:solidFill>
              </a:rPr>
              <a:t>minimum</a:t>
            </a:r>
            <a:r>
              <a:rPr lang="en-US" dirty="0" smtClean="0"/>
              <a:t> of these values</a:t>
            </a:r>
          </a:p>
          <a:p>
            <a:pPr lvl="1"/>
            <a:r>
              <a:rPr lang="en-US" dirty="0" smtClean="0"/>
              <a:t>Similar idea as Bloom filter:</a:t>
            </a:r>
          </a:p>
          <a:p>
            <a:pPr lvl="2"/>
            <a:r>
              <a:rPr lang="en-US" dirty="0" smtClean="0"/>
              <a:t>if there are </a:t>
            </a:r>
            <a:r>
              <a:rPr lang="en-US" i="1" dirty="0" smtClean="0"/>
              <a:t>d </a:t>
            </a:r>
            <a:r>
              <a:rPr lang="en-US" dirty="0" smtClean="0"/>
              <a:t>collisions, you return a value that’s too large; otherwise, you return the correct value.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14372" y="6094740"/>
            <a:ext cx="6527348" cy="523220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800" dirty="0" smtClean="0">
                <a:latin typeface="Cambria Math"/>
                <a:cs typeface="Cambria Math"/>
              </a:rPr>
              <a:t>Question: what does this look like if d=1?</a:t>
            </a:r>
            <a:endParaRPr lang="en-US" sz="2800" dirty="0">
              <a:latin typeface="Cambria Math"/>
              <a:cs typeface="Cambria Math"/>
            </a:endParaRPr>
          </a:p>
        </p:txBody>
      </p:sp>
      <p:sp>
        <p:nvSpPr>
          <p:cNvPr id="5" name="Double Bracket 4"/>
          <p:cNvSpPr/>
          <p:nvPr/>
        </p:nvSpPr>
        <p:spPr>
          <a:xfrm>
            <a:off x="279400" y="173186"/>
            <a:ext cx="8754562" cy="6602731"/>
          </a:xfrm>
          <a:prstGeom prst="bracketPair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4082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3471</TotalTime>
  <Words>1138</Words>
  <Application>Microsoft Macintosh PowerPoint</Application>
  <PresentationFormat>On-screen Show (4:3)</PresentationFormat>
  <Paragraphs>226</Paragraphs>
  <Slides>14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Review </vt:lpstr>
      <vt:lpstr>Sessions</vt:lpstr>
      <vt:lpstr>Bloom filters</vt:lpstr>
      <vt:lpstr>Bloom filters</vt:lpstr>
      <vt:lpstr>Bloom filters</vt:lpstr>
      <vt:lpstr>Bloom filters</vt:lpstr>
      <vt:lpstr>Bloom filters</vt:lpstr>
      <vt:lpstr>Bloom filters</vt:lpstr>
      <vt:lpstr>Bloom FilterCount-min sketch</vt:lpstr>
      <vt:lpstr>Key idea: Random projections</vt:lpstr>
      <vt:lpstr>Key idea: Random projections</vt:lpstr>
      <vt:lpstr>LSH: key ideas – building LSH from RP</vt:lpstr>
      <vt:lpstr>Sessions</vt:lpstr>
      <vt:lpstr>Sessions</vt:lpstr>
    </vt:vector>
  </TitlesOfParts>
  <Company>Carnegie Mellon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Machine Learning from Big Datasets</dc:title>
  <dc:creator>William Cohen</dc:creator>
  <cp:lastModifiedBy>William Cohen</cp:lastModifiedBy>
  <cp:revision>329</cp:revision>
  <dcterms:created xsi:type="dcterms:W3CDTF">2012-02-26T21:25:59Z</dcterms:created>
  <dcterms:modified xsi:type="dcterms:W3CDTF">2015-12-08T15:38:09Z</dcterms:modified>
</cp:coreProperties>
</file>