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311" r:id="rId15"/>
    <p:sldId id="312" r:id="rId16"/>
    <p:sldId id="313" r:id="rId17"/>
    <p:sldId id="314" r:id="rId18"/>
    <p:sldId id="318" r:id="rId19"/>
    <p:sldId id="315" r:id="rId20"/>
    <p:sldId id="316" r:id="rId21"/>
    <p:sldId id="317" r:id="rId22"/>
    <p:sldId id="320" r:id="rId23"/>
    <p:sldId id="326" r:id="rId24"/>
    <p:sldId id="335" r:id="rId25"/>
    <p:sldId id="269" r:id="rId26"/>
    <p:sldId id="319" r:id="rId27"/>
    <p:sldId id="271" r:id="rId28"/>
    <p:sldId id="270" r:id="rId29"/>
    <p:sldId id="272" r:id="rId30"/>
    <p:sldId id="275" r:id="rId31"/>
    <p:sldId id="324" r:id="rId32"/>
    <p:sldId id="327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28" r:id="rId43"/>
    <p:sldId id="329" r:id="rId44"/>
    <p:sldId id="330" r:id="rId45"/>
    <p:sldId id="331" r:id="rId46"/>
    <p:sldId id="332" r:id="rId47"/>
    <p:sldId id="333" r:id="rId48"/>
    <p:sldId id="33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 varScale="1">
        <p:scale>
          <a:sx n="138" d="100"/>
          <a:sy n="138" d="100"/>
        </p:scale>
        <p:origin x="-11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Scaling up LDA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29" y="508875"/>
            <a:ext cx="5856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i="1" dirty="0"/>
              <a:t>= </a:t>
            </a:r>
            <a:r>
              <a:rPr lang="en-US" sz="2400" dirty="0"/>
              <a:t>id of </a:t>
            </a:r>
            <a:r>
              <a:rPr lang="en-US" sz="2400" i="1" dirty="0"/>
              <a:t>j</a:t>
            </a:r>
            <a:r>
              <a:rPr lang="en-US" sz="2400" dirty="0"/>
              <a:t>-</a:t>
            </a:r>
            <a:r>
              <a:rPr lang="en-US" sz="2400" dirty="0" err="1"/>
              <a:t>th</a:t>
            </a:r>
            <a:r>
              <a:rPr lang="en-US" sz="2400" dirty="0"/>
              <a:t> word in </a:t>
            </a:r>
            <a:r>
              <a:rPr lang="en-US" sz="2400" i="1" dirty="0" smtClean="0"/>
              <a:t>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3652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5"/>
          <a:stretch/>
        </p:blipFill>
        <p:spPr>
          <a:xfrm>
            <a:off x="160089" y="30159"/>
            <a:ext cx="8659457" cy="1847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254" y="2261671"/>
            <a:ext cx="6391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</a:t>
            </a:r>
            <a:r>
              <a:rPr lang="en-US" sz="2400" u="sng" dirty="0" smtClean="0"/>
              <a:t>new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update </a:t>
            </a:r>
            <a:r>
              <a:rPr lang="en-US" sz="2400" i="1" dirty="0" smtClean="0"/>
              <a:t>N, W </a:t>
            </a:r>
            <a:r>
              <a:rPr lang="en-US" sz="2400" dirty="0" smtClean="0"/>
              <a:t>to reflect the new assignment of z: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]++; 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k’ </a:t>
            </a:r>
            <a:r>
              <a:rPr lang="en-US" sz="2400" dirty="0" smtClean="0"/>
              <a:t>is old </a:t>
            </a: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]++; 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dirty="0" smtClean="0"/>
              <a:t>is </a:t>
            </a:r>
            <a:r>
              <a:rPr lang="en-US" sz="2400" i="1" dirty="0" smtClean="0"/>
              <a:t>w[</a:t>
            </a:r>
            <a:r>
              <a:rPr lang="en-US" sz="2400" i="1" dirty="0" err="1" smtClean="0"/>
              <a:t>d,j</a:t>
            </a:r>
            <a:r>
              <a:rPr lang="en-US" sz="2400" i="1" dirty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07" y="1887394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pass t=1,2,….</a:t>
            </a:r>
            <a:endParaRPr lang="en-US" sz="2400" dirty="0"/>
          </a:p>
        </p:txBody>
      </p:sp>
      <p:pic>
        <p:nvPicPr>
          <p:cNvPr id="5" name="Picture 4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5"/>
          <a:stretch/>
        </p:blipFill>
        <p:spPr>
          <a:xfrm>
            <a:off x="0" y="4296172"/>
            <a:ext cx="8659457" cy="24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2707"/>
              </p:ext>
            </p:extLst>
          </p:nvPr>
        </p:nvGraphicFramePr>
        <p:xfrm>
          <a:off x="858838" y="481013"/>
          <a:ext cx="71818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3479800" imgH="711200" progId="Equation.3">
                  <p:embed/>
                </p:oleObj>
              </mc:Choice>
              <mc:Fallback>
                <p:oleObj name="Equation" r:id="rId4" imgW="3479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838" y="481013"/>
                        <a:ext cx="7181850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4231"/>
              </p:ext>
            </p:extLst>
          </p:nvPr>
        </p:nvGraphicFramePr>
        <p:xfrm>
          <a:off x="6053138" y="2066925"/>
          <a:ext cx="2857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6" imgW="1384300" imgH="546100" progId="Equation.3">
                  <p:embed/>
                </p:oleObj>
              </mc:Choice>
              <mc:Fallback>
                <p:oleObj name="Equation" r:id="rId6" imgW="13843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3138" y="2066925"/>
                        <a:ext cx="2857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2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2115" y="5254625"/>
            <a:ext cx="38737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spend a </a:t>
            </a:r>
            <a:r>
              <a:rPr lang="en-US" i="1" dirty="0" smtClean="0"/>
              <a:t>lot</a:t>
            </a:r>
            <a:r>
              <a:rPr lang="en-US" dirty="0" smtClean="0"/>
              <a:t> of time sampling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There’s a loop over all topics here in the sampler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2.2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31"/>
            <a:ext cx="9144000" cy="29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2074" y="3013559"/>
            <a:ext cx="12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JMLR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the choice of </a:t>
            </a:r>
            <a:r>
              <a:rPr lang="en-US" i="1" dirty="0" smtClean="0"/>
              <a:t>z </a:t>
            </a:r>
            <a:r>
              <a:rPr lang="en-US" dirty="0" smtClean="0"/>
              <a:t>depend on the other </a:t>
            </a:r>
            <a:r>
              <a:rPr lang="en-US" i="1" dirty="0" smtClean="0"/>
              <a:t>z’s </a:t>
            </a:r>
            <a:r>
              <a:rPr lang="en-US" dirty="0" smtClean="0"/>
              <a:t>in the same document?</a:t>
            </a:r>
          </a:p>
          <a:p>
            <a:pPr lvl="1"/>
            <a:r>
              <a:rPr lang="en-US" dirty="0" smtClean="0"/>
              <a:t>quite a lot</a:t>
            </a:r>
          </a:p>
          <a:p>
            <a:r>
              <a:rPr lang="en-US" dirty="0" smtClean="0"/>
              <a:t>How much does </a:t>
            </a:r>
            <a:r>
              <a:rPr lang="en-US" dirty="0"/>
              <a:t>the choice of </a:t>
            </a:r>
            <a:r>
              <a:rPr lang="en-US" i="1" dirty="0"/>
              <a:t>z </a:t>
            </a:r>
            <a:r>
              <a:rPr lang="en-US" dirty="0"/>
              <a:t>depend on the other </a:t>
            </a:r>
            <a:r>
              <a:rPr lang="en-US" i="1" dirty="0"/>
              <a:t>z’s </a:t>
            </a:r>
            <a:r>
              <a:rPr lang="en-US" dirty="0" smtClean="0"/>
              <a:t>in elsewhere in the corpus?</a:t>
            </a:r>
            <a:endParaRPr lang="en-US" dirty="0"/>
          </a:p>
          <a:p>
            <a:pPr lvl="1"/>
            <a:r>
              <a:rPr lang="en-US" dirty="0" smtClean="0"/>
              <a:t>maybe not so much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w|t</a:t>
            </a:r>
            <a:r>
              <a:rPr lang="en-US" dirty="0" smtClean="0"/>
              <a:t>) but that changes slowly </a:t>
            </a:r>
          </a:p>
          <a:p>
            <a:r>
              <a:rPr lang="en-US" dirty="0" smtClean="0"/>
              <a:t>Can we parallelize Gibbs and still get good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parallelize Gibbs sampling?</a:t>
            </a:r>
          </a:p>
          <a:p>
            <a:pPr lvl="1"/>
            <a:r>
              <a:rPr lang="en-US" dirty="0" smtClean="0"/>
              <a:t>formally, no: every choice of </a:t>
            </a:r>
            <a:r>
              <a:rPr lang="en-US" i="1" dirty="0" smtClean="0"/>
              <a:t>z </a:t>
            </a:r>
            <a:r>
              <a:rPr lang="en-US" dirty="0" smtClean="0"/>
              <a:t>depends on all the other </a:t>
            </a:r>
            <a:r>
              <a:rPr lang="en-US" i="1" dirty="0" smtClean="0"/>
              <a:t>z’s</a:t>
            </a:r>
          </a:p>
          <a:p>
            <a:pPr lvl="1"/>
            <a:r>
              <a:rPr lang="en-US" dirty="0" smtClean="0"/>
              <a:t>Gibbs needs to be sequential</a:t>
            </a:r>
          </a:p>
          <a:p>
            <a:pPr lvl="2"/>
            <a:r>
              <a:rPr lang="en-US" dirty="0" smtClean="0"/>
              <a:t>just like SGD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4" name="Picture 3" descr="Screen Shot 2012-04-09 at 2.3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368"/>
            <a:ext cx="9144000" cy="298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75" y="1181100"/>
            <a:ext cx="866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Split document/term matrix randomly and distribute to </a:t>
            </a:r>
            <a:r>
              <a:rPr lang="en-US" sz="2400" i="1" dirty="0" smtClean="0"/>
              <a:t>p </a:t>
            </a:r>
            <a:r>
              <a:rPr lang="en-US" sz="2400" dirty="0" smtClean="0"/>
              <a:t>processors .. then run “Approximate Distributed LDA”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1535" y="437723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1535" y="4377231"/>
            <a:ext cx="1175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2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5" name="Picture 4" descr="Screen Shot 2012-04-09 at 2.3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591"/>
            <a:ext cx="9144000" cy="2397656"/>
          </a:xfrm>
          <a:prstGeom prst="rect">
            <a:avLst/>
          </a:prstGeom>
        </p:spPr>
      </p:pic>
      <p:pic>
        <p:nvPicPr>
          <p:cNvPr id="3" name="Picture 2" descr="Screen Shot 2012-04-09 at 2.3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8" y="1627905"/>
            <a:ext cx="6959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675" y="3661203"/>
            <a:ext cx="758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D=#docs W=#word(types) K=#topics N=words in corpus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27"/>
            <a:ext cx="9144000" cy="47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LDA/Gibbs algorithm details</a:t>
            </a:r>
          </a:p>
          <a:p>
            <a:r>
              <a:rPr lang="en-US" dirty="0" smtClean="0"/>
              <a:t>How to speed it up by parallelizing</a:t>
            </a:r>
            <a:endParaRPr lang="en-US" dirty="0"/>
          </a:p>
          <a:p>
            <a:r>
              <a:rPr lang="en-US" dirty="0" smtClean="0"/>
              <a:t>How to speed it up by faster sampling</a:t>
            </a:r>
          </a:p>
          <a:p>
            <a:pPr lvl="1"/>
            <a:r>
              <a:rPr lang="en-US" dirty="0" smtClean="0"/>
              <a:t>Why sampling is key</a:t>
            </a:r>
          </a:p>
          <a:p>
            <a:pPr lvl="1"/>
            <a:r>
              <a:rPr lang="en-US" dirty="0" smtClean="0"/>
              <a:t>Some sampling ideas for LDA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4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8" y="1328416"/>
            <a:ext cx="74041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i="1" dirty="0" smtClean="0"/>
              <a:t>c.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Algorithms: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 err="1" smtClean="0"/>
              <a:t>variational</a:t>
            </a:r>
            <a:r>
              <a:rPr lang="en-US" dirty="0" smtClean="0"/>
              <a:t> EM</a:t>
            </a:r>
          </a:p>
          <a:p>
            <a:pPr lvl="1"/>
            <a:r>
              <a:rPr lang="en-US" dirty="0" smtClean="0"/>
              <a:t>Asynchronous LDA (AS-LDA)</a:t>
            </a:r>
          </a:p>
          <a:p>
            <a:pPr lvl="1"/>
            <a:r>
              <a:rPr lang="en-US" dirty="0" smtClean="0"/>
              <a:t>Approximate Distributed LDA (AD-LDA)</a:t>
            </a:r>
          </a:p>
          <a:p>
            <a:pPr lvl="1"/>
            <a:r>
              <a:rPr lang="en-US" dirty="0" smtClean="0"/>
              <a:t>Ensemble versions of LDA: HLDA, DCM-LDA</a:t>
            </a:r>
          </a:p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err="1" smtClean="0"/>
              <a:t>Yahoo_LDA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 err="1" smtClean="0"/>
              <a:t>Hadoop</a:t>
            </a:r>
            <a:r>
              <a:rPr lang="en-US" dirty="0" smtClean="0"/>
              <a:t>, special-purpose communication code for synchronizing the global counts</a:t>
            </a:r>
          </a:p>
          <a:p>
            <a:pPr lvl="2"/>
            <a:r>
              <a:rPr lang="en-US" dirty="0" smtClean="0"/>
              <a:t>Alex </a:t>
            </a:r>
            <a:r>
              <a:rPr lang="en-US" dirty="0" err="1" smtClean="0"/>
              <a:t>Smola</a:t>
            </a:r>
            <a:r>
              <a:rPr lang="en-US" dirty="0" smtClean="0"/>
              <a:t>, </a:t>
            </a:r>
            <a:r>
              <a:rPr lang="en-US" dirty="0" err="1" smtClean="0"/>
              <a:t>Yahoo</a:t>
            </a:r>
            <a:r>
              <a:rPr lang="en-US" dirty="0" err="1" smtClean="0">
                <a:sym typeface="Wingdings"/>
              </a:rPr>
              <a:t>CMU</a:t>
            </a:r>
            <a:endParaRPr lang="en-US" dirty="0" smtClean="0"/>
          </a:p>
          <a:p>
            <a:pPr lvl="1"/>
            <a:r>
              <a:rPr lang="en-US" dirty="0" smtClean="0"/>
              <a:t>Mahout LDA</a:t>
            </a:r>
          </a:p>
          <a:p>
            <a:pPr lvl="2"/>
            <a:r>
              <a:rPr lang="en-US" dirty="0" smtClean="0"/>
              <a:t>Andy </a:t>
            </a:r>
            <a:r>
              <a:rPr lang="en-US" dirty="0" err="1" smtClean="0"/>
              <a:t>Schlaikjer</a:t>
            </a:r>
            <a:r>
              <a:rPr lang="en-US" dirty="0" smtClean="0"/>
              <a:t>, </a:t>
            </a:r>
            <a:r>
              <a:rPr lang="en-US" dirty="0" err="1" smtClean="0"/>
              <a:t>CMU</a:t>
            </a:r>
            <a:r>
              <a:rPr lang="en-US" dirty="0" err="1" smtClean="0">
                <a:sym typeface="Wingdings"/>
              </a:rPr>
              <a:t>Twitter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LDA/Gibbs algorithm details</a:t>
            </a:r>
          </a:p>
          <a:p>
            <a:r>
              <a:rPr lang="en-US" dirty="0" smtClean="0"/>
              <a:t>How to speed it up by parallelizing</a:t>
            </a:r>
            <a:endParaRPr lang="en-US" dirty="0"/>
          </a:p>
          <a:p>
            <a:r>
              <a:rPr lang="en-US" dirty="0" smtClean="0"/>
              <a:t>How to speed it up by faster sampling</a:t>
            </a:r>
          </a:p>
          <a:p>
            <a:pPr lvl="1"/>
            <a:r>
              <a:rPr lang="en-US" b="1" dirty="0" smtClean="0"/>
              <a:t>Why sampling is key</a:t>
            </a:r>
          </a:p>
          <a:p>
            <a:pPr lvl="1"/>
            <a:r>
              <a:rPr lang="en-US" dirty="0" smtClean="0"/>
              <a:t>Some sampling ideas for LDA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</a:t>
            </a:r>
            <a:r>
              <a:rPr lang="en-US" smtClean="0"/>
              <a:t>here Tues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6" y="242825"/>
            <a:ext cx="8127081" cy="35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pic>
        <p:nvPicPr>
          <p:cNvPr id="2" name="Picture 1" descr="Screen Shot 2012-04-06 at 3.52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32"/>
          <a:stretch/>
        </p:blipFill>
        <p:spPr>
          <a:xfrm>
            <a:off x="2715515" y="162120"/>
            <a:ext cx="6337300" cy="27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7" y="918678"/>
            <a:ext cx="7753817" cy="50211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296424" y="3039745"/>
            <a:ext cx="1053906" cy="270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8958" y="2391265"/>
            <a:ext cx="141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total of P(z=k|…) or P(z&lt;=k)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2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Where do you spend your time?</a:t>
            </a:r>
          </a:p>
          <a:p>
            <a:pPr lvl="1"/>
            <a:r>
              <a:rPr lang="en-US" dirty="0" smtClean="0"/>
              <a:t>sampling the </a:t>
            </a:r>
            <a:r>
              <a:rPr lang="en-US" i="1" dirty="0" smtClean="0"/>
              <a:t>z</a:t>
            </a:r>
            <a:r>
              <a:rPr lang="en-US" dirty="0" smtClean="0"/>
              <a:t>’s</a:t>
            </a:r>
          </a:p>
          <a:p>
            <a:pPr lvl="1"/>
            <a:r>
              <a:rPr lang="en-US" dirty="0" smtClean="0"/>
              <a:t>each sampling step involves a loop over </a:t>
            </a:r>
            <a:r>
              <a:rPr lang="en-US" i="1" dirty="0" smtClean="0"/>
              <a:t>all topics</a:t>
            </a:r>
            <a:endParaRPr lang="en-US" dirty="0" smtClean="0"/>
          </a:p>
          <a:p>
            <a:pPr lvl="1"/>
            <a:r>
              <a:rPr lang="en-US" dirty="0" smtClean="0"/>
              <a:t>number of topics </a:t>
            </a:r>
            <a:r>
              <a:rPr lang="en-US" i="1" dirty="0" smtClean="0"/>
              <a:t>grows with corpus size</a:t>
            </a:r>
            <a:endParaRPr lang="en-US" dirty="0" smtClean="0"/>
          </a:p>
          <a:p>
            <a:pPr lvl="1"/>
            <a:r>
              <a:rPr lang="en-US" dirty="0" smtClean="0"/>
              <a:t>this seems wasteful</a:t>
            </a:r>
          </a:p>
          <a:p>
            <a:pPr lvl="2"/>
            <a:r>
              <a:rPr lang="en-US" dirty="0" smtClean="0"/>
              <a:t>even with many topics, words are often only assigned to a </a:t>
            </a:r>
            <a:r>
              <a:rPr lang="en-US" i="1" dirty="0" smtClean="0"/>
              <a:t>few</a:t>
            </a:r>
            <a:r>
              <a:rPr lang="en-US" dirty="0" smtClean="0"/>
              <a:t> different topics</a:t>
            </a:r>
          </a:p>
          <a:p>
            <a:pPr lvl="3"/>
            <a:r>
              <a:rPr lang="en-US" dirty="0" smtClean="0"/>
              <a:t>low frequency words appear &lt; K times … and there are lots and lots of them!</a:t>
            </a:r>
          </a:p>
          <a:p>
            <a:pPr lvl="3"/>
            <a:r>
              <a:rPr lang="en-US" dirty="0" smtClean="0"/>
              <a:t>even frequent words are not in every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/>
                <a:cs typeface="Cambria Math"/>
              </a:rPr>
              <a:t>Review - LDA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mbria Math"/>
              </a:rPr>
              <a:t>Latent </a:t>
            </a:r>
            <a:r>
              <a:rPr lang="en-US" dirty="0" err="1">
                <a:cs typeface="Cambria Math"/>
              </a:rPr>
              <a:t>Dirichlet</a:t>
            </a:r>
            <a:r>
              <a:rPr lang="en-US" dirty="0">
                <a:cs typeface="Cambria Math"/>
              </a:rPr>
              <a:t> </a:t>
            </a:r>
            <a:r>
              <a:rPr lang="en-US" dirty="0" smtClean="0">
                <a:cs typeface="Cambria Math"/>
              </a:rPr>
              <a:t>Allocation with Gibbs</a:t>
            </a:r>
            <a:endParaRPr lang="en-US" dirty="0">
              <a:cs typeface="Cambria Math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28600" y="2209800"/>
            <a:ext cx="1828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762000" y="3429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z</a:t>
            </a:r>
          </a:p>
        </p:txBody>
      </p:sp>
      <p:sp>
        <p:nvSpPr>
          <p:cNvPr id="69637" name="Oval 6"/>
          <p:cNvSpPr>
            <a:spLocks noChangeArrowheads="1"/>
          </p:cNvSpPr>
          <p:nvPr/>
        </p:nvSpPr>
        <p:spPr bwMode="auto">
          <a:xfrm>
            <a:off x="7620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w</a:t>
            </a: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533400" y="3276600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762000" y="5943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10668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10668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676400" y="5334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</a:t>
            </a:r>
          </a:p>
        </p:txBody>
      </p:sp>
      <p:sp>
        <p:nvSpPr>
          <p:cNvPr id="69643" name="Oval 12"/>
          <p:cNvSpPr>
            <a:spLocks noChangeArrowheads="1"/>
          </p:cNvSpPr>
          <p:nvPr/>
        </p:nvSpPr>
        <p:spPr bwMode="auto">
          <a:xfrm>
            <a:off x="8382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</a:t>
            </a:r>
            <a:endParaRPr lang="en-US" baseline="-25000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 flipH="1">
            <a:off x="1066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1371600" y="5029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</a:t>
            </a:r>
          </a:p>
        </p:txBody>
      </p:sp>
      <p:sp>
        <p:nvSpPr>
          <p:cNvPr id="69646" name="Oval 15"/>
          <p:cNvSpPr>
            <a:spLocks noChangeArrowheads="1"/>
          </p:cNvSpPr>
          <p:nvPr/>
        </p:nvSpPr>
        <p:spPr bwMode="auto">
          <a:xfrm>
            <a:off x="2514600" y="2438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a</a:t>
            </a:r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 flipH="1">
            <a:off x="14478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3505200" y="2362200"/>
            <a:ext cx="5638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Randomly initialize each </a:t>
            </a:r>
            <a:r>
              <a:rPr lang="en-US" sz="2000" i="1"/>
              <a:t>z</a:t>
            </a:r>
            <a:r>
              <a:rPr lang="en-US" sz="2000" i="1" baseline="-25000"/>
              <a:t>m,n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i="1"/>
              <a:t> </a:t>
            </a:r>
            <a:r>
              <a:rPr lang="en-US" sz="2000"/>
              <a:t>Repeat for t=1,….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For each doc </a:t>
            </a:r>
            <a:r>
              <a:rPr lang="en-US" sz="2000" i="1"/>
              <a:t>m, </a:t>
            </a:r>
            <a:r>
              <a:rPr lang="en-US" sz="2000"/>
              <a:t>word </a:t>
            </a:r>
            <a:r>
              <a:rPr lang="en-US" sz="2000" i="1"/>
              <a:t>n</a:t>
            </a:r>
            <a:endParaRPr lang="en-US" sz="200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Find Pr(</a:t>
            </a:r>
            <a:r>
              <a:rPr lang="en-US" sz="2000" i="1"/>
              <a:t>z</a:t>
            </a:r>
            <a:r>
              <a:rPr lang="en-US" sz="2000" i="1" baseline="-25000"/>
              <a:t>mn</a:t>
            </a:r>
            <a:r>
              <a:rPr lang="en-US" sz="2000"/>
              <a:t>=</a:t>
            </a:r>
            <a:r>
              <a:rPr lang="en-US" sz="2000" i="1"/>
              <a:t>k</a:t>
            </a:r>
            <a:r>
              <a:rPr lang="en-US" sz="2000"/>
              <a:t>|other z’s)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Sample </a:t>
            </a:r>
            <a:r>
              <a:rPr lang="en-US" sz="2000" i="1"/>
              <a:t>z</a:t>
            </a:r>
            <a:r>
              <a:rPr lang="en-US" sz="2000" i="1" baseline="-25000"/>
              <a:t>mn </a:t>
            </a:r>
            <a:r>
              <a:rPr lang="en-US" sz="2000"/>
              <a:t>according to that distr.</a:t>
            </a:r>
          </a:p>
        </p:txBody>
      </p:sp>
    </p:spTree>
    <p:extLst>
      <p:ext uri="{BB962C8B-B14F-4D97-AF65-F5344CB8AC3E}">
        <p14:creationId xmlns:p14="http://schemas.microsoft.com/office/powerpoint/2010/main" val="402401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err="1" smtClean="0"/>
              <a:t>Porteus</a:t>
            </a:r>
            <a:r>
              <a:rPr lang="en-US" dirty="0" smtClean="0"/>
              <a:t> et al</a:t>
            </a:r>
            <a:endParaRPr lang="en-US" dirty="0"/>
          </a:p>
        </p:txBody>
      </p:sp>
      <p:pic>
        <p:nvPicPr>
          <p:cNvPr id="4" name="Picture 3" descr="Screen Shot 2012-04-06 at 4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75032"/>
            <a:ext cx="6140871" cy="57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06 at 4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5" y="1375901"/>
            <a:ext cx="6025055" cy="54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LDA/Gibbs algorithm details</a:t>
            </a:r>
          </a:p>
          <a:p>
            <a:r>
              <a:rPr lang="en-US" dirty="0" smtClean="0"/>
              <a:t>How to speed it up by parallelizing</a:t>
            </a:r>
            <a:endParaRPr lang="en-US" dirty="0"/>
          </a:p>
          <a:p>
            <a:r>
              <a:rPr lang="en-US" dirty="0" smtClean="0"/>
              <a:t>How to speed it up by faster sampling</a:t>
            </a:r>
          </a:p>
          <a:p>
            <a:pPr lvl="1"/>
            <a:r>
              <a:rPr lang="en-US" dirty="0" smtClean="0"/>
              <a:t>Why sampling is key</a:t>
            </a:r>
          </a:p>
          <a:p>
            <a:pPr lvl="1"/>
            <a:r>
              <a:rPr lang="en-US" dirty="0" smtClean="0"/>
              <a:t>Some sampling ideas for LDA</a:t>
            </a:r>
          </a:p>
          <a:p>
            <a:pPr lvl="2"/>
            <a:r>
              <a:rPr lang="en-US" b="1" dirty="0" smtClean="0"/>
              <a:t>The </a:t>
            </a:r>
            <a:r>
              <a:rPr lang="en-US" b="1" dirty="0" err="1" smtClean="0"/>
              <a:t>Mimno</a:t>
            </a:r>
            <a:r>
              <a:rPr lang="en-US" b="1" dirty="0" smtClean="0"/>
              <a:t>/McCallum decomposition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9 at 11.0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55"/>
            <a:ext cx="9144000" cy="216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143" y="3458553"/>
            <a:ext cx="35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11.0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8" y="416087"/>
            <a:ext cx="6546463" cy="944201"/>
          </a:xfrm>
          <a:prstGeom prst="rect">
            <a:avLst/>
          </a:prstGeom>
        </p:spPr>
      </p:pic>
      <p:pic>
        <p:nvPicPr>
          <p:cNvPr id="3" name="Picture 2" descr="Screen Shot 2012-04-09 at 11.0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" y="1598939"/>
            <a:ext cx="7512459" cy="1032589"/>
          </a:xfrm>
          <a:prstGeom prst="rect">
            <a:avLst/>
          </a:prstGeom>
        </p:spPr>
      </p:pic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784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s&lt;U&lt;r: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  <a:endParaRPr lang="en-US" sz="3200" dirty="0">
              <a:latin typeface="Cambria Math"/>
              <a:cs typeface="Cambria Math"/>
            </a:endParaRPr>
          </a:p>
          <a:p>
            <a:pPr marL="742950" lvl="1" indent="-285750">
              <a:buFont typeface="Arial"/>
              <a:buChar char="•"/>
            </a:pP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14" y="251285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&lt;U: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q</a:t>
            </a: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7377354" y="5765670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5214" y="239126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330" y="1027784"/>
            <a:ext cx="273295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occasionally (&lt; 10% of the time)</a:t>
            </a:r>
            <a:endParaRPr lang="en-US" sz="2400" dirty="0"/>
          </a:p>
        </p:txBody>
      </p:sp>
      <p:sp>
        <p:nvSpPr>
          <p:cNvPr id="15" name="Left Arrow 14"/>
          <p:cNvSpPr/>
          <p:nvPr/>
        </p:nvSpPr>
        <p:spPr>
          <a:xfrm rot="16200000">
            <a:off x="5469797" y="2547440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8493" y="2686989"/>
            <a:ext cx="178353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current </a:t>
            </a:r>
            <a:r>
              <a:rPr lang="en-US" sz="2400" i="1" dirty="0" smtClean="0"/>
              <a:t>d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6371" y="1094300"/>
            <a:ext cx="273295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(and maintain) total words per topic and α’s,β</a:t>
            </a:r>
            <a:r>
              <a:rPr lang="en-US" sz="2400" i="1" dirty="0" smtClean="0"/>
              <a:t>,V</a:t>
            </a:r>
            <a:endParaRPr lang="en-US" sz="2400" i="1" dirty="0"/>
          </a:p>
        </p:txBody>
      </p:sp>
      <p:sp>
        <p:nvSpPr>
          <p:cNvPr id="15" name="Left Arrow 14"/>
          <p:cNvSpPr/>
          <p:nvPr/>
        </p:nvSpPr>
        <p:spPr>
          <a:xfrm rot="12363461">
            <a:off x="3915943" y="2612994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9772" y="990818"/>
            <a:ext cx="290239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Trick; count up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d</a:t>
            </a:r>
            <a:r>
              <a:rPr lang="en-US" sz="2400" dirty="0" smtClean="0"/>
              <a:t> when you start working on </a:t>
            </a:r>
            <a:r>
              <a:rPr lang="en-US" sz="2400" i="1" dirty="0" smtClean="0"/>
              <a:t>d </a:t>
            </a:r>
            <a:r>
              <a:rPr lang="en-US" sz="2400" dirty="0" smtClean="0"/>
              <a:t> and update incrementally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8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8697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Way way more detail</a:t>
            </a:r>
            <a:endParaRPr lang="en-US" dirty="0"/>
          </a:p>
        </p:txBody>
      </p:sp>
      <p:pic>
        <p:nvPicPr>
          <p:cNvPr id="4" name="Picture 3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347628" y="1465459"/>
            <a:ext cx="8542875" cy="22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0"/>
          <a:stretch/>
        </p:blipFill>
        <p:spPr>
          <a:xfrm>
            <a:off x="1567350" y="5566109"/>
            <a:ext cx="6391004" cy="1072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37" y="2593915"/>
            <a:ext cx="5999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map w to an </a:t>
            </a:r>
            <a:r>
              <a:rPr lang="en-US" sz="2400" dirty="0" err="1" smtClean="0">
                <a:latin typeface="Cambria Math"/>
                <a:cs typeface="Cambria Math"/>
              </a:rPr>
              <a:t>int</a:t>
            </a:r>
            <a:r>
              <a:rPr lang="en-US" sz="2400" dirty="0" smtClean="0">
                <a:latin typeface="Cambria Math"/>
                <a:cs typeface="Cambria Math"/>
              </a:rPr>
              <a:t> array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frequency 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#topics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encode</a:t>
            </a:r>
            <a:r>
              <a:rPr lang="en-US" sz="2400" i="1" dirty="0" smtClean="0">
                <a:latin typeface="Cambria Math"/>
                <a:cs typeface="Cambria Math"/>
              </a:rPr>
              <a:t> (</a:t>
            </a:r>
            <a:r>
              <a:rPr lang="en-US" sz="2400" i="1" dirty="0" err="1" smtClean="0">
                <a:latin typeface="Cambria Math"/>
                <a:cs typeface="Cambria Math"/>
              </a:rPr>
              <a:t>t,n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  <a:r>
              <a:rPr lang="en-US" sz="2400" dirty="0" smtClean="0">
                <a:latin typeface="Cambria Math"/>
                <a:cs typeface="Cambria Math"/>
              </a:rPr>
              <a:t> as a bit vector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n </a:t>
            </a:r>
            <a:r>
              <a:rPr lang="en-US" sz="2400" dirty="0" smtClean="0">
                <a:latin typeface="Cambria Math"/>
                <a:cs typeface="Cambria Math"/>
              </a:rPr>
              <a:t>in the high-order bits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t </a:t>
            </a:r>
            <a:r>
              <a:rPr lang="en-US" sz="2400" dirty="0" smtClean="0">
                <a:latin typeface="Cambria Math"/>
                <a:cs typeface="Cambria Math"/>
              </a:rPr>
              <a:t>in the low-order bits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keep </a:t>
            </a:r>
            <a:r>
              <a:rPr lang="en-US" sz="2400" dirty="0" err="1" smtClean="0">
                <a:latin typeface="Cambria Math"/>
                <a:cs typeface="Cambria Math"/>
              </a:rPr>
              <a:t>ints</a:t>
            </a:r>
            <a:r>
              <a:rPr lang="en-US" sz="2400" dirty="0" smtClean="0">
                <a:latin typeface="Cambria Math"/>
                <a:cs typeface="Cambria Math"/>
              </a:rPr>
              <a:t> sorted in descending order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9840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2.2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4" y="0"/>
            <a:ext cx="745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LDA/Gibbs algorithm details</a:t>
            </a:r>
          </a:p>
          <a:p>
            <a:r>
              <a:rPr lang="en-US" dirty="0" smtClean="0"/>
              <a:t>How to speed it up by parallelizing</a:t>
            </a:r>
            <a:endParaRPr lang="en-US" dirty="0"/>
          </a:p>
          <a:p>
            <a:r>
              <a:rPr lang="en-US" dirty="0" smtClean="0"/>
              <a:t>How to speed it up by faster sampling</a:t>
            </a:r>
          </a:p>
          <a:p>
            <a:pPr lvl="1"/>
            <a:r>
              <a:rPr lang="en-US" dirty="0" smtClean="0"/>
              <a:t>Why sampling is key</a:t>
            </a:r>
          </a:p>
          <a:p>
            <a:pPr lvl="1"/>
            <a:r>
              <a:rPr lang="en-US" dirty="0" smtClean="0"/>
              <a:t>Some sampling ideas for LDA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Mimno</a:t>
            </a:r>
            <a:r>
              <a:rPr lang="en-US" dirty="0" smtClean="0"/>
              <a:t>/McCallum decomposition (</a:t>
            </a:r>
            <a:r>
              <a:rPr lang="en-US" dirty="0" err="1" smtClean="0"/>
              <a:t>SparseLDA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Alias tables </a:t>
            </a:r>
            <a:r>
              <a:rPr lang="en-US" dirty="0" smtClean="0"/>
              <a:t>(Walker 1977; Li, Ahmed, Ravi, </a:t>
            </a:r>
            <a:r>
              <a:rPr lang="en-US" dirty="0" err="1" smtClean="0"/>
              <a:t>Smola</a:t>
            </a:r>
            <a:r>
              <a:rPr lang="en-US" dirty="0" smtClean="0"/>
              <a:t> KDD 2014)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3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 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7938" y="6409769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www.keithschwarz.com</a:t>
            </a:r>
            <a:r>
              <a:rPr lang="en-US" dirty="0"/>
              <a:t>/darts-dice-coins/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88" y="1531938"/>
            <a:ext cx="598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problem: how can we sample from a biased coin quickly?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689" y="3041650"/>
            <a:ext cx="850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distribution changes slowly maybe we can do some preprocessing and then sample multiple times.  Proof of concept: generate </a:t>
            </a:r>
            <a:r>
              <a:rPr lang="en-US" i="1" dirty="0" err="1" smtClean="0"/>
              <a:t>r~uniform</a:t>
            </a:r>
            <a:r>
              <a:rPr lang="en-US" i="1" dirty="0" smtClean="0"/>
              <a:t> </a:t>
            </a:r>
            <a:r>
              <a:rPr lang="en-US" dirty="0" smtClean="0"/>
              <a:t>and use a binary tree</a:t>
            </a:r>
            <a:endParaRPr lang="en-US" dirty="0"/>
          </a:p>
        </p:txBody>
      </p:sp>
      <p:pic>
        <p:nvPicPr>
          <p:cNvPr id="8" name="Picture 7" descr="Screen Shot 2015-03-30 at 11.4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6" y="1901270"/>
            <a:ext cx="7232650" cy="1055697"/>
          </a:xfrm>
          <a:prstGeom prst="rect">
            <a:avLst/>
          </a:prstGeom>
        </p:spPr>
      </p:pic>
      <p:pic>
        <p:nvPicPr>
          <p:cNvPr id="9" name="Picture 8" descr="Screen Shot 2015-03-30 at 11.5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3687981"/>
            <a:ext cx="6311900" cy="2600832"/>
          </a:xfrm>
          <a:prstGeom prst="rect">
            <a:avLst/>
          </a:prstGeom>
        </p:spPr>
      </p:pic>
      <p:pic>
        <p:nvPicPr>
          <p:cNvPr id="10" name="Picture 9" descr="Screen Shot 2015-03-30 at 11.51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3921124"/>
            <a:ext cx="1535112" cy="579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87763" y="4058803"/>
            <a:ext cx="153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Cambria Math"/>
                <a:cs typeface="Cambria Math"/>
              </a:rPr>
              <a:t>r in (23/40,7/10]</a:t>
            </a:r>
            <a:endParaRPr lang="en-US" sz="1400" dirty="0">
              <a:solidFill>
                <a:srgbClr val="FFFF00"/>
              </a:solidFill>
              <a:latin typeface="Cambria Math"/>
              <a:cs typeface="Cambria Math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4000" y="1096962"/>
            <a:ext cx="67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O(K)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74000" y="4058803"/>
            <a:ext cx="106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O(log2K)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0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 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7938" y="6409769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www.keithschwarz.com</a:t>
            </a:r>
            <a:r>
              <a:rPr lang="en-US" dirty="0"/>
              <a:t>/darts-dice-coins/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688" y="1162606"/>
            <a:ext cx="16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idea…</a:t>
            </a:r>
            <a:endParaRPr lang="en-US" dirty="0"/>
          </a:p>
        </p:txBody>
      </p:sp>
      <p:pic>
        <p:nvPicPr>
          <p:cNvPr id="3" name="Picture 2" descr="Screen Shot 2015-03-30 at 11.5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1" y="1096962"/>
            <a:ext cx="6248323" cy="8556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2565413">
            <a:off x="3230563" y="1730375"/>
            <a:ext cx="452437" cy="1111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5-03-30 at 11.55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2944812"/>
            <a:ext cx="2151957" cy="3133725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6200000">
            <a:off x="3468789" y="3847306"/>
            <a:ext cx="452437" cy="1111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5-03-30 at 11.55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9" y="2944812"/>
            <a:ext cx="2451621" cy="31337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92938" y="3079750"/>
            <a:ext cx="1935162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Simulate the dart with two drawn values:</a:t>
            </a:r>
          </a:p>
          <a:p>
            <a:endParaRPr lang="en-US" dirty="0">
              <a:latin typeface="Cambria Math"/>
              <a:cs typeface="Cambria Math"/>
            </a:endParaRPr>
          </a:p>
          <a:p>
            <a:r>
              <a:rPr lang="en-US" dirty="0" err="1" smtClean="0">
                <a:latin typeface="Cambria Math"/>
                <a:cs typeface="Cambria Math"/>
              </a:rPr>
              <a:t>rx</a:t>
            </a:r>
            <a:r>
              <a:rPr lang="en-US" dirty="0" smtClean="0">
                <a:latin typeface="Cambria Math"/>
                <a:cs typeface="Cambria Math"/>
              </a:rPr>
              <a:t> </a:t>
            </a:r>
            <a:r>
              <a:rPr lang="en-US" dirty="0" smtClean="0">
                <a:latin typeface="Cambria Math"/>
                <a:cs typeface="Cambria Math"/>
                <a:sym typeface="Wingdings"/>
              </a:rPr>
              <a:t> </a:t>
            </a:r>
            <a:r>
              <a:rPr lang="en-US" dirty="0" err="1" smtClean="0">
                <a:latin typeface="Cambria Math"/>
                <a:cs typeface="Cambria Math"/>
                <a:sym typeface="Wingdings"/>
              </a:rPr>
              <a:t>int</a:t>
            </a:r>
            <a:r>
              <a:rPr lang="en-US" dirty="0" smtClean="0">
                <a:latin typeface="Cambria Math"/>
                <a:cs typeface="Cambria Math"/>
                <a:sym typeface="Wingdings"/>
              </a:rPr>
              <a:t>(u1*K)</a:t>
            </a:r>
          </a:p>
          <a:p>
            <a:r>
              <a:rPr lang="en-US" dirty="0" err="1" smtClean="0">
                <a:latin typeface="Cambria Math"/>
                <a:cs typeface="Cambria Math"/>
                <a:sym typeface="Wingdings"/>
              </a:rPr>
              <a:t>ry</a:t>
            </a:r>
            <a:r>
              <a:rPr lang="en-US" dirty="0" smtClean="0">
                <a:latin typeface="Cambria Math"/>
                <a:cs typeface="Cambria Math"/>
                <a:sym typeface="Wingdings"/>
              </a:rPr>
              <a:t>  u1*</a:t>
            </a:r>
            <a:r>
              <a:rPr lang="en-US" dirty="0" err="1" smtClean="0">
                <a:latin typeface="Cambria Math"/>
                <a:cs typeface="Cambria Math"/>
                <a:sym typeface="Wingdings"/>
              </a:rPr>
              <a:t>p</a:t>
            </a:r>
            <a:r>
              <a:rPr lang="en-US" baseline="-25000" dirty="0" err="1" smtClean="0">
                <a:latin typeface="Cambria Math"/>
                <a:cs typeface="Cambria Math"/>
                <a:sym typeface="Wingdings"/>
              </a:rPr>
              <a:t>max</a:t>
            </a:r>
            <a:endParaRPr lang="en-US" baseline="-25000" dirty="0" smtClean="0">
              <a:latin typeface="Cambria Math"/>
              <a:cs typeface="Cambria Math"/>
              <a:sym typeface="Wingdings"/>
            </a:endParaRPr>
          </a:p>
          <a:p>
            <a:endParaRPr lang="en-US" baseline="-25000" dirty="0">
              <a:latin typeface="Cambria Math"/>
              <a:cs typeface="Cambria Math"/>
              <a:sym typeface="Wingdings"/>
            </a:endParaRPr>
          </a:p>
          <a:p>
            <a:r>
              <a:rPr lang="en-US" dirty="0" smtClean="0">
                <a:latin typeface="Cambria Math"/>
                <a:cs typeface="Cambria Math"/>
                <a:sym typeface="Wingdings"/>
              </a:rPr>
              <a:t>keep throwing till you hit a stripe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350" y="-622829"/>
            <a:ext cx="1746250" cy="12456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022" y="-83052"/>
            <a:ext cx="1746250" cy="1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5 0.09188 L -0.48837 0.43277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8 0.06017 L -0.46439 0.40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0" y="17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 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7938" y="6409769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www.keithschwarz.com</a:t>
            </a:r>
            <a:r>
              <a:rPr lang="en-US" dirty="0"/>
              <a:t>/darts-dice-coins/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45" y="1367151"/>
            <a:ext cx="824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even more clever idea: minimize the brown space (where the dart “misses”) by sizing the rectangle’s height to the </a:t>
            </a:r>
            <a:r>
              <a:rPr lang="en-US" i="1" dirty="0" smtClean="0"/>
              <a:t>average</a:t>
            </a:r>
            <a:r>
              <a:rPr lang="en-US" dirty="0" smtClean="0"/>
              <a:t> probability, not the </a:t>
            </a:r>
            <a:r>
              <a:rPr lang="en-US" i="1" dirty="0" smtClean="0"/>
              <a:t>maximum</a:t>
            </a:r>
            <a:r>
              <a:rPr lang="en-US" dirty="0" smtClean="0"/>
              <a:t> probability, and  cutting and pasting a bit.</a:t>
            </a:r>
            <a:endParaRPr lang="en-US" dirty="0"/>
          </a:p>
        </p:txBody>
      </p:sp>
      <p:pic>
        <p:nvPicPr>
          <p:cNvPr id="7" name="Picture 6" descr="Screen Shot 2015-03-30 at 12.0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" y="2493650"/>
            <a:ext cx="4384428" cy="876886"/>
          </a:xfrm>
          <a:prstGeom prst="rect">
            <a:avLst/>
          </a:prstGeom>
        </p:spPr>
      </p:pic>
      <p:pic>
        <p:nvPicPr>
          <p:cNvPr id="8" name="Picture 7" descr="Screen Shot 2015-03-30 at 12.0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91" y="2118514"/>
            <a:ext cx="3251919" cy="16338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16786" y="2820440"/>
            <a:ext cx="679505" cy="366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5-03-30 at 12.07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6" y="4360321"/>
            <a:ext cx="3458447" cy="1766258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843591" y="3866852"/>
            <a:ext cx="323574" cy="5905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5-03-30 at 12.07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8176"/>
            <a:ext cx="4512415" cy="123668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4512414" y="5120748"/>
            <a:ext cx="692832" cy="3397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4685" y="3751111"/>
            <a:ext cx="407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always do this using only </a:t>
            </a:r>
            <a:r>
              <a:rPr lang="en-US" b="1" dirty="0" smtClean="0"/>
              <a:t>two</a:t>
            </a:r>
            <a:r>
              <a:rPr lang="en-US" dirty="0" smtClean="0"/>
              <a:t> colors in each column of the final </a:t>
            </a:r>
            <a:r>
              <a:rPr lang="en-US" i="1" dirty="0" smtClean="0"/>
              <a:t>alias table</a:t>
            </a:r>
            <a:r>
              <a:rPr lang="en-US" dirty="0" smtClean="0"/>
              <a:t> and the dart </a:t>
            </a:r>
            <a:r>
              <a:rPr lang="en-US" b="1" dirty="0" smtClean="0"/>
              <a:t>never misses!</a:t>
            </a:r>
            <a:endParaRPr lang="en-US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606" y="378058"/>
            <a:ext cx="1746250" cy="12456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6596" y="6306136"/>
            <a:ext cx="27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mathematically speaking…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78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6 0.08493 L -0.91143 0.747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73" y="33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21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0 at 12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70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254" y="614813"/>
            <a:ext cx="160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450" y="3421922"/>
            <a:ext cx="7895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ideas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variant of </a:t>
            </a:r>
            <a:r>
              <a:rPr lang="en-US" dirty="0" err="1" smtClean="0"/>
              <a:t>Mimno</a:t>
            </a:r>
            <a:r>
              <a:rPr lang="en-US" dirty="0" smtClean="0"/>
              <a:t>/McCallum decomposition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alias tables to sample from the dense parts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Since the alias table gradually goes stale, use Metropolis-Hastings sampling instead of Gibbs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Screen Shot 2012-04-09 at 11.0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17" y="4009655"/>
            <a:ext cx="5552840" cy="7632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68249" y="4772894"/>
            <a:ext cx="10192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3756" y="4772894"/>
            <a:ext cx="13441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22973" y="5418762"/>
            <a:ext cx="1151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7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0 at 12.40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8"/>
          <a:stretch/>
        </p:blipFill>
        <p:spPr>
          <a:xfrm>
            <a:off x="0" y="0"/>
            <a:ext cx="9144000" cy="71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254" y="614813"/>
            <a:ext cx="160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2014</a:t>
            </a:r>
            <a:endParaRPr lang="en-US" dirty="0"/>
          </a:p>
        </p:txBody>
      </p:sp>
      <p:pic>
        <p:nvPicPr>
          <p:cNvPr id="2" name="Picture 1" descr="Screen Shot 2015-03-30 at 12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9" y="1379403"/>
            <a:ext cx="5232263" cy="3016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4047" y="4586831"/>
            <a:ext cx="5480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q </a:t>
            </a:r>
            <a:r>
              <a:rPr lang="en-US" sz="2400" dirty="0" smtClean="0"/>
              <a:t>is stale, easy-to-draw from distribution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p </a:t>
            </a:r>
            <a:r>
              <a:rPr lang="en-US" sz="2400" dirty="0" smtClean="0"/>
              <a:t>is updated distribution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computing ratios </a:t>
            </a:r>
            <a:r>
              <a:rPr lang="en-US" sz="2400" i="1" dirty="0" smtClean="0"/>
              <a:t>p(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)/q(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) </a:t>
            </a:r>
            <a:r>
              <a:rPr lang="en-US" sz="2400" dirty="0" smtClean="0"/>
              <a:t>is cheap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usually the ratio is close to one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3274" y="3398106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 Math"/>
                <a:cs typeface="Cambria Math"/>
              </a:rPr>
              <a:t>else</a:t>
            </a:r>
            <a:r>
              <a:rPr lang="en-US" sz="2000" dirty="0" smtClean="0">
                <a:latin typeface="Cambria Math"/>
                <a:cs typeface="Cambria Math"/>
              </a:rPr>
              <a:t> the dart missed</a:t>
            </a:r>
            <a:endParaRPr lang="en-US"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887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0 at 12.40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8"/>
          <a:stretch/>
        </p:blipFill>
        <p:spPr>
          <a:xfrm>
            <a:off x="0" y="0"/>
            <a:ext cx="9144000" cy="71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254" y="614813"/>
            <a:ext cx="160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2014</a:t>
            </a:r>
            <a:endParaRPr lang="en-US" dirty="0"/>
          </a:p>
        </p:txBody>
      </p:sp>
      <p:pic>
        <p:nvPicPr>
          <p:cNvPr id="6" name="Picture 5" descr="Screen Shot 2015-03-30 at 12.51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0" y="711889"/>
            <a:ext cx="3553633" cy="6146111"/>
          </a:xfrm>
          <a:prstGeom prst="rect">
            <a:avLst/>
          </a:prstGeom>
        </p:spPr>
      </p:pic>
      <p:pic>
        <p:nvPicPr>
          <p:cNvPr id="7" name="Picture 6" descr="Screen Shot 2015-03-30 at 12.50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3" y="1221536"/>
            <a:ext cx="4808901" cy="1998143"/>
          </a:xfrm>
          <a:prstGeom prst="rect">
            <a:avLst/>
          </a:prstGeom>
        </p:spPr>
      </p:pic>
      <p:pic>
        <p:nvPicPr>
          <p:cNvPr id="8" name="Picture 7" descr="Screen Shot 2015-03-30 at 12.52.2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/>
          <a:stretch/>
        </p:blipFill>
        <p:spPr>
          <a:xfrm>
            <a:off x="4958772" y="3899211"/>
            <a:ext cx="3332788" cy="29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More detail</a:t>
            </a:r>
            <a:endParaRPr lang="en-US" dirty="0"/>
          </a:p>
        </p:txBody>
      </p:sp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pic>
        <p:nvPicPr>
          <p:cNvPr id="6" name="Picture 5" descr="Screen Shot 2012-04-06 at 3.04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>
          <a:xfrm>
            <a:off x="495300" y="163335"/>
            <a:ext cx="8041557" cy="21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31 at 11.3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96"/>
            <a:ext cx="9144000" cy="4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4"/>
          <a:stretch/>
        </p:blipFill>
        <p:spPr>
          <a:xfrm>
            <a:off x="160089" y="30160"/>
            <a:ext cx="8659457" cy="1840046"/>
          </a:xfrm>
          <a:prstGeom prst="rect">
            <a:avLst/>
          </a:prstGeom>
        </p:spPr>
      </p:pic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037686"/>
            <a:ext cx="9005349" cy="4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5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learned…..</a:t>
            </a:r>
            <a:endParaRPr lang="en-US" dirty="0"/>
          </a:p>
        </p:txBody>
      </p:sp>
      <p:pic>
        <p:nvPicPr>
          <p:cNvPr id="3" name="Picture 2" descr="Screen Shot 2012-04-06 at 3.1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" y="1181100"/>
            <a:ext cx="8621444" cy="2588182"/>
          </a:xfrm>
          <a:prstGeom prst="rect">
            <a:avLst/>
          </a:prstGeom>
        </p:spPr>
      </p:pic>
      <p:pic>
        <p:nvPicPr>
          <p:cNvPr id="4" name="Picture 3" descr="Screen Shot 2012-04-06 at 3.4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80" y="2094046"/>
            <a:ext cx="5430245" cy="45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Math-</a:t>
            </a:r>
            <a:r>
              <a:rPr lang="en-US" dirty="0" err="1" smtClean="0"/>
              <a:t>ier</a:t>
            </a:r>
            <a:r>
              <a:rPr lang="en-US" dirty="0" smtClean="0"/>
              <a:t> Notation</a:t>
            </a:r>
            <a:endParaRPr lang="en-US" dirty="0"/>
          </a:p>
        </p:txBody>
      </p:sp>
      <p:pic>
        <p:nvPicPr>
          <p:cNvPr id="3" name="Picture 2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2"/>
          <a:stretch/>
        </p:blipFill>
        <p:spPr>
          <a:xfrm>
            <a:off x="164003" y="1717076"/>
            <a:ext cx="8278345" cy="2218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9244" y="2727999"/>
            <a:ext cx="12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N[*,k]</a:t>
            </a:r>
            <a:endParaRPr lang="en-US" sz="2400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887225" y="2958831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87226" y="3572896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M[</a:t>
            </a:r>
            <a:r>
              <a:rPr lang="en-US" sz="2400" i="1" dirty="0" err="1"/>
              <a:t>w</a:t>
            </a:r>
            <a:r>
              <a:rPr lang="en-US" sz="2400" i="1" dirty="0" err="1" smtClean="0"/>
              <a:t>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509631" y="3586720"/>
            <a:ext cx="152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N[*,*]=V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2291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1480</Words>
  <Application>Microsoft Macintosh PowerPoint</Application>
  <PresentationFormat>On-screen Show (4:3)</PresentationFormat>
  <Paragraphs>207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Scaling up LDA</vt:lpstr>
      <vt:lpstr>Outline</vt:lpstr>
      <vt:lpstr>Review - LDA</vt:lpstr>
      <vt:lpstr>Way way more detail</vt:lpstr>
      <vt:lpstr>More detail</vt:lpstr>
      <vt:lpstr>PowerPoint Presentation</vt:lpstr>
      <vt:lpstr>PowerPoint Presentation</vt:lpstr>
      <vt:lpstr>What gets learned…..</vt:lpstr>
      <vt:lpstr>In A Math-ier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</vt:lpstr>
      <vt:lpstr>Question</vt:lpstr>
      <vt:lpstr>What if you try and parallelize?</vt:lpstr>
      <vt:lpstr>What if you try and parallelize?</vt:lpstr>
      <vt:lpstr>PowerPoint Presentation</vt:lpstr>
      <vt:lpstr>PowerPoint Presentation</vt:lpstr>
      <vt:lpstr>PowerPoint Presentation</vt:lpstr>
      <vt:lpstr>Update c. 2014</vt:lpstr>
      <vt:lpstr>Outline</vt:lpstr>
      <vt:lpstr>Stopped here Tues</vt:lpstr>
      <vt:lpstr>PowerPoint Presentation</vt:lpstr>
      <vt:lpstr>PowerPoint Presentation</vt:lpstr>
      <vt:lpstr>PowerPoint Presentation</vt:lpstr>
      <vt:lpstr>PowerPoint Presentation</vt:lpstr>
      <vt:lpstr>Discussion….</vt:lpstr>
      <vt:lpstr>Results from Porteus et al</vt:lpstr>
      <vt:lpstr>Results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Alias tables</vt:lpstr>
      <vt:lpstr>Alias tables</vt:lpstr>
      <vt:lpstr>Alias tables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373</cp:revision>
  <dcterms:created xsi:type="dcterms:W3CDTF">2012-03-14T15:48:12Z</dcterms:created>
  <dcterms:modified xsi:type="dcterms:W3CDTF">2015-03-31T17:06:06Z</dcterms:modified>
</cp:coreProperties>
</file>