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embeddings/oleObject56.bin" ContentType="application/vnd.openxmlformats-officedocument.oleObject"/>
  <Override PartName="/ppt/embeddings/oleObject57.bin" ContentType="application/vnd.openxmlformats-officedocument.oleObject"/>
  <Override PartName="/ppt/embeddings/oleObject58.bin" ContentType="application/vnd.openxmlformats-officedocument.oleObject"/>
  <Override PartName="/ppt/embeddings/oleObject59.bin" ContentType="application/vnd.openxmlformats-officedocument.oleObject"/>
  <Override PartName="/ppt/embeddings/oleObject60.bin" ContentType="application/vnd.openxmlformats-officedocument.oleObject"/>
  <Override PartName="/ppt/embeddings/oleObject61.bin" ContentType="application/vnd.openxmlformats-officedocument.oleObject"/>
  <Override PartName="/ppt/embeddings/oleObject62.bin" ContentType="application/vnd.openxmlformats-officedocument.oleObject"/>
  <Override PartName="/ppt/embeddings/oleObject63.bin" ContentType="application/vnd.openxmlformats-officedocument.oleObject"/>
  <Override PartName="/ppt/embeddings/oleObject64.bin" ContentType="application/vnd.openxmlformats-officedocument.oleObject"/>
  <Override PartName="/ppt/embeddings/oleObject65.bin" ContentType="application/vnd.openxmlformats-officedocument.oleObject"/>
  <Override PartName="/ppt/embeddings/oleObject66.bin" ContentType="application/vnd.openxmlformats-officedocument.oleObject"/>
  <Override PartName="/ppt/embeddings/oleObject67.bin" ContentType="application/vnd.openxmlformats-officedocument.oleObject"/>
  <Override PartName="/ppt/embeddings/oleObject68.bin" ContentType="application/vnd.openxmlformats-officedocument.oleObject"/>
  <Override PartName="/ppt/embeddings/oleObject69.bin" ContentType="application/vnd.openxmlformats-officedocument.oleObject"/>
  <Override PartName="/ppt/embeddings/oleObject70.bin" ContentType="application/vnd.openxmlformats-officedocument.oleObject"/>
  <Override PartName="/ppt/embeddings/oleObject71.bin" ContentType="application/vnd.openxmlformats-officedocument.oleObject"/>
  <Override PartName="/ppt/embeddings/oleObject72.bin" ContentType="application/vnd.openxmlformats-officedocument.oleObject"/>
  <Override PartName="/ppt/embeddings/oleObject73.bin" ContentType="application/vnd.openxmlformats-officedocument.oleObject"/>
  <Override PartName="/ppt/embeddings/oleObject74.bin" ContentType="application/vnd.openxmlformats-officedocument.oleObject"/>
  <Override PartName="/ppt/embeddings/oleObject75.bin" ContentType="application/vnd.openxmlformats-officedocument.oleObject"/>
  <Override PartName="/ppt/embeddings/oleObject76.bin" ContentType="application/vnd.openxmlformats-officedocument.oleObject"/>
  <Override PartName="/ppt/embeddings/oleObject77.bin" ContentType="application/vnd.openxmlformats-officedocument.oleObject"/>
  <Override PartName="/ppt/embeddings/oleObject78.bin" ContentType="application/vnd.openxmlformats-officedocument.oleObject"/>
  <Override PartName="/ppt/embeddings/oleObject79.bin" ContentType="application/vnd.openxmlformats-officedocument.oleObject"/>
  <Override PartName="/ppt/embeddings/oleObject80.bin" ContentType="application/vnd.openxmlformats-officedocument.oleObject"/>
  <Override PartName="/ppt/embeddings/oleObject81.bin" ContentType="application/vnd.openxmlformats-officedocument.oleObject"/>
  <Override PartName="/ppt/embeddings/oleObject82.bin" ContentType="application/vnd.openxmlformats-officedocument.oleObject"/>
  <Override PartName="/ppt/embeddings/oleObject83.bin" ContentType="application/vnd.openxmlformats-officedocument.oleObject"/>
  <Override PartName="/ppt/embeddings/oleObject84.bin" ContentType="application/vnd.openxmlformats-officedocument.oleObject"/>
  <Override PartName="/ppt/embeddings/oleObject85.bin" ContentType="application/vnd.openxmlformats-officedocument.oleObject"/>
  <Override PartName="/ppt/embeddings/oleObject86.bin" ContentType="application/vnd.openxmlformats-officedocument.oleObject"/>
  <Override PartName="/ppt/embeddings/oleObject87.bin" ContentType="application/vnd.openxmlformats-officedocument.oleObject"/>
  <Override PartName="/ppt/embeddings/oleObject88.bin" ContentType="application/vnd.openxmlformats-officedocument.oleObject"/>
  <Override PartName="/ppt/embeddings/oleObject89.bin" ContentType="application/vnd.openxmlformats-officedocument.oleObject"/>
  <Override PartName="/ppt/embeddings/oleObject90.bin" ContentType="application/vnd.openxmlformats-officedocument.oleObject"/>
  <Override PartName="/ppt/embeddings/oleObject91.bin" ContentType="application/vnd.openxmlformats-officedocument.oleObject"/>
  <Override PartName="/ppt/embeddings/oleObject92.bin" ContentType="application/vnd.openxmlformats-officedocument.oleObject"/>
  <Override PartName="/ppt/embeddings/oleObject93.bin" ContentType="application/vnd.openxmlformats-officedocument.oleObject"/>
  <Override PartName="/ppt/embeddings/oleObject94.bin" ContentType="application/vnd.openxmlformats-officedocument.oleObject"/>
  <Override PartName="/ppt/embeddings/oleObject95.bin" ContentType="application/vnd.openxmlformats-officedocument.oleObject"/>
  <Override PartName="/ppt/embeddings/oleObject96.bin" ContentType="application/vnd.openxmlformats-officedocument.oleObject"/>
  <Override PartName="/ppt/embeddings/oleObject97.bin" ContentType="application/vnd.openxmlformats-officedocument.oleObject"/>
  <Override PartName="/ppt/embeddings/oleObject98.bin" ContentType="application/vnd.openxmlformats-officedocument.oleObject"/>
  <Override PartName="/ppt/embeddings/oleObject99.bin" ContentType="application/vnd.openxmlformats-officedocument.oleObject"/>
  <Override PartName="/ppt/embeddings/oleObject100.bin" ContentType="application/vnd.openxmlformats-officedocument.oleObject"/>
  <Override PartName="/ppt/embeddings/oleObject101.bin" ContentType="application/vnd.openxmlformats-officedocument.oleObject"/>
  <Override PartName="/ppt/embeddings/oleObject102.bin" ContentType="application/vnd.openxmlformats-officedocument.oleObject"/>
  <Override PartName="/ppt/embeddings/oleObject103.bin" ContentType="application/vnd.openxmlformats-officedocument.oleObject"/>
  <Override PartName="/ppt/embeddings/oleObject104.bin" ContentType="application/vnd.openxmlformats-officedocument.oleObject"/>
  <Override PartName="/ppt/embeddings/oleObject105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96"/>
  </p:notesMasterIdLst>
  <p:sldIdLst>
    <p:sldId id="256" r:id="rId2"/>
    <p:sldId id="257" r:id="rId3"/>
    <p:sldId id="260" r:id="rId4"/>
    <p:sldId id="258" r:id="rId5"/>
    <p:sldId id="261" r:id="rId6"/>
    <p:sldId id="274" r:id="rId7"/>
    <p:sldId id="259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3" r:id="rId17"/>
    <p:sldId id="276" r:id="rId18"/>
    <p:sldId id="325" r:id="rId19"/>
    <p:sldId id="326" r:id="rId20"/>
    <p:sldId id="281" r:id="rId21"/>
    <p:sldId id="271" r:id="rId22"/>
    <p:sldId id="278" r:id="rId23"/>
    <p:sldId id="277" r:id="rId24"/>
    <p:sldId id="279" r:id="rId25"/>
    <p:sldId id="280" r:id="rId26"/>
    <p:sldId id="282" r:id="rId27"/>
    <p:sldId id="283" r:id="rId28"/>
    <p:sldId id="284" r:id="rId29"/>
    <p:sldId id="285" r:id="rId30"/>
    <p:sldId id="329" r:id="rId31"/>
    <p:sldId id="332" r:id="rId32"/>
    <p:sldId id="327" r:id="rId33"/>
    <p:sldId id="287" r:id="rId34"/>
    <p:sldId id="288" r:id="rId35"/>
    <p:sldId id="289" r:id="rId36"/>
    <p:sldId id="290" r:id="rId37"/>
    <p:sldId id="293" r:id="rId38"/>
    <p:sldId id="294" r:id="rId39"/>
    <p:sldId id="296" r:id="rId40"/>
    <p:sldId id="297" r:id="rId41"/>
    <p:sldId id="298" r:id="rId42"/>
    <p:sldId id="300" r:id="rId43"/>
    <p:sldId id="302" r:id="rId44"/>
    <p:sldId id="303" r:id="rId45"/>
    <p:sldId id="305" r:id="rId46"/>
    <p:sldId id="307" r:id="rId47"/>
    <p:sldId id="306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9" r:id="rId59"/>
    <p:sldId id="318" r:id="rId60"/>
    <p:sldId id="321" r:id="rId61"/>
    <p:sldId id="320" r:id="rId62"/>
    <p:sldId id="322" r:id="rId63"/>
    <p:sldId id="324" r:id="rId64"/>
    <p:sldId id="366" r:id="rId65"/>
    <p:sldId id="344" r:id="rId66"/>
    <p:sldId id="345" r:id="rId67"/>
    <p:sldId id="346" r:id="rId68"/>
    <p:sldId id="347" r:id="rId69"/>
    <p:sldId id="348" r:id="rId70"/>
    <p:sldId id="349" r:id="rId71"/>
    <p:sldId id="350" r:id="rId72"/>
    <p:sldId id="351" r:id="rId73"/>
    <p:sldId id="352" r:id="rId74"/>
    <p:sldId id="353" r:id="rId75"/>
    <p:sldId id="354" r:id="rId76"/>
    <p:sldId id="355" r:id="rId77"/>
    <p:sldId id="356" r:id="rId78"/>
    <p:sldId id="357" r:id="rId79"/>
    <p:sldId id="358" r:id="rId80"/>
    <p:sldId id="359" r:id="rId81"/>
    <p:sldId id="360" r:id="rId82"/>
    <p:sldId id="361" r:id="rId83"/>
    <p:sldId id="362" r:id="rId84"/>
    <p:sldId id="363" r:id="rId85"/>
    <p:sldId id="364" r:id="rId86"/>
    <p:sldId id="365" r:id="rId87"/>
    <p:sldId id="367" r:id="rId88"/>
    <p:sldId id="334" r:id="rId89"/>
    <p:sldId id="335" r:id="rId90"/>
    <p:sldId id="336" r:id="rId91"/>
    <p:sldId id="337" r:id="rId92"/>
    <p:sldId id="339" r:id="rId93"/>
    <p:sldId id="338" r:id="rId94"/>
    <p:sldId id="323" r:id="rId9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3D2E"/>
    <a:srgbClr val="F0F0D7"/>
    <a:srgbClr val="DA5141"/>
    <a:srgbClr val="B8B8B8"/>
    <a:srgbClr val="A1C0E5"/>
    <a:srgbClr val="B1B082"/>
    <a:srgbClr val="FEFBB9"/>
    <a:srgbClr val="FECEB0"/>
    <a:srgbClr val="A6FFB8"/>
    <a:srgbClr val="689F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850" autoAdjust="0"/>
  </p:normalViewPr>
  <p:slideViewPr>
    <p:cSldViewPr snapToGrid="0" snapToObjects="1">
      <p:cViewPr varScale="1">
        <p:scale>
          <a:sx n="133" d="100"/>
          <a:sy n="133" d="100"/>
        </p:scale>
        <p:origin x="-59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1" d="100"/>
        <a:sy n="171" d="100"/>
      </p:scale>
      <p:origin x="0" y="95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notesMaster" Target="notesMasters/notesMaster1.xml"/><Relationship Id="rId97" Type="http://schemas.openxmlformats.org/officeDocument/2006/relationships/printerSettings" Target="printerSettings/printerSettings1.bin"/><Relationship Id="rId98" Type="http://schemas.openxmlformats.org/officeDocument/2006/relationships/presProps" Target="presProps.xml"/><Relationship Id="rId9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theme" Target="theme/theme1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Relationship Id="rId2" Type="http://schemas.openxmlformats.org/officeDocument/2006/relationships/image" Target="../media/image16.emf"/><Relationship Id="rId3" Type="http://schemas.openxmlformats.org/officeDocument/2006/relationships/image" Target="../media/image17.emf"/></Relationships>
</file>

<file path=ppt/drawings/_rels/vmlDrawing10.vml.rels><?xml version="1.0" encoding="UTF-8" standalone="yes"?>
<Relationships xmlns="http://schemas.openxmlformats.org/package/2006/relationships"><Relationship Id="rId11" Type="http://schemas.openxmlformats.org/officeDocument/2006/relationships/image" Target="../media/image94.emf"/><Relationship Id="rId12" Type="http://schemas.openxmlformats.org/officeDocument/2006/relationships/image" Target="../media/image95.emf"/><Relationship Id="rId1" Type="http://schemas.openxmlformats.org/officeDocument/2006/relationships/image" Target="../media/image84.emf"/><Relationship Id="rId2" Type="http://schemas.openxmlformats.org/officeDocument/2006/relationships/image" Target="../media/image85.emf"/><Relationship Id="rId3" Type="http://schemas.openxmlformats.org/officeDocument/2006/relationships/image" Target="../media/image86.emf"/><Relationship Id="rId4" Type="http://schemas.openxmlformats.org/officeDocument/2006/relationships/image" Target="../media/image96.emf"/><Relationship Id="rId5" Type="http://schemas.openxmlformats.org/officeDocument/2006/relationships/image" Target="../media/image88.emf"/><Relationship Id="rId6" Type="http://schemas.openxmlformats.org/officeDocument/2006/relationships/image" Target="../media/image89.emf"/><Relationship Id="rId7" Type="http://schemas.openxmlformats.org/officeDocument/2006/relationships/image" Target="../media/image90.emf"/><Relationship Id="rId8" Type="http://schemas.openxmlformats.org/officeDocument/2006/relationships/image" Target="../media/image91.emf"/><Relationship Id="rId9" Type="http://schemas.openxmlformats.org/officeDocument/2006/relationships/image" Target="../media/image92.emf"/><Relationship Id="rId10" Type="http://schemas.openxmlformats.org/officeDocument/2006/relationships/image" Target="../media/image93.emf"/></Relationships>
</file>

<file path=ppt/drawings/_rels/vmlDrawing11.vml.rels><?xml version="1.0" encoding="UTF-8" standalone="yes"?>
<Relationships xmlns="http://schemas.openxmlformats.org/package/2006/relationships"><Relationship Id="rId11" Type="http://schemas.openxmlformats.org/officeDocument/2006/relationships/image" Target="../media/image104.emf"/><Relationship Id="rId12" Type="http://schemas.openxmlformats.org/officeDocument/2006/relationships/image" Target="../media/image105.emf"/><Relationship Id="rId13" Type="http://schemas.openxmlformats.org/officeDocument/2006/relationships/image" Target="../media/image106.emf"/><Relationship Id="rId14" Type="http://schemas.openxmlformats.org/officeDocument/2006/relationships/image" Target="../media/image69.emf"/><Relationship Id="rId15" Type="http://schemas.openxmlformats.org/officeDocument/2006/relationships/image" Target="../media/image107.emf"/><Relationship Id="rId1" Type="http://schemas.openxmlformats.org/officeDocument/2006/relationships/image" Target="../media/image97.emf"/><Relationship Id="rId2" Type="http://schemas.openxmlformats.org/officeDocument/2006/relationships/image" Target="../media/image98.emf"/><Relationship Id="rId3" Type="http://schemas.openxmlformats.org/officeDocument/2006/relationships/image" Target="../media/image87.emf"/><Relationship Id="rId4" Type="http://schemas.openxmlformats.org/officeDocument/2006/relationships/image" Target="../media/image67.emf"/><Relationship Id="rId5" Type="http://schemas.openxmlformats.org/officeDocument/2006/relationships/image" Target="../media/image99.emf"/><Relationship Id="rId6" Type="http://schemas.openxmlformats.org/officeDocument/2006/relationships/image" Target="../media/image100.emf"/><Relationship Id="rId7" Type="http://schemas.openxmlformats.org/officeDocument/2006/relationships/image" Target="../media/image101.emf"/><Relationship Id="rId8" Type="http://schemas.openxmlformats.org/officeDocument/2006/relationships/image" Target="../media/image102.emf"/><Relationship Id="rId9" Type="http://schemas.openxmlformats.org/officeDocument/2006/relationships/image" Target="../media/image68.emf"/><Relationship Id="rId10" Type="http://schemas.openxmlformats.org/officeDocument/2006/relationships/image" Target="../media/image103.emf"/></Relationships>
</file>

<file path=ppt/drawings/_rels/vmlDrawing12.vml.rels><?xml version="1.0" encoding="UTF-8" standalone="yes"?>
<Relationships xmlns="http://schemas.openxmlformats.org/package/2006/relationships"><Relationship Id="rId11" Type="http://schemas.openxmlformats.org/officeDocument/2006/relationships/image" Target="../media/image106.emf"/><Relationship Id="rId12" Type="http://schemas.openxmlformats.org/officeDocument/2006/relationships/image" Target="../media/image110.emf"/><Relationship Id="rId1" Type="http://schemas.openxmlformats.org/officeDocument/2006/relationships/image" Target="../media/image97.emf"/><Relationship Id="rId2" Type="http://schemas.openxmlformats.org/officeDocument/2006/relationships/image" Target="../media/image98.emf"/><Relationship Id="rId3" Type="http://schemas.openxmlformats.org/officeDocument/2006/relationships/image" Target="../media/image87.emf"/><Relationship Id="rId4" Type="http://schemas.openxmlformats.org/officeDocument/2006/relationships/image" Target="../media/image108.emf"/><Relationship Id="rId5" Type="http://schemas.openxmlformats.org/officeDocument/2006/relationships/image" Target="../media/image100.emf"/><Relationship Id="rId6" Type="http://schemas.openxmlformats.org/officeDocument/2006/relationships/image" Target="../media/image101.emf"/><Relationship Id="rId7" Type="http://schemas.openxmlformats.org/officeDocument/2006/relationships/image" Target="../media/image102.emf"/><Relationship Id="rId8" Type="http://schemas.openxmlformats.org/officeDocument/2006/relationships/image" Target="../media/image109.emf"/><Relationship Id="rId9" Type="http://schemas.openxmlformats.org/officeDocument/2006/relationships/image" Target="../media/image104.emf"/><Relationship Id="rId10" Type="http://schemas.openxmlformats.org/officeDocument/2006/relationships/image" Target="../media/image10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emf"/><Relationship Id="rId2" Type="http://schemas.openxmlformats.org/officeDocument/2006/relationships/image" Target="../media/image114.emf"/><Relationship Id="rId3" Type="http://schemas.openxmlformats.org/officeDocument/2006/relationships/image" Target="../media/image115.emf"/></Relationships>
</file>

<file path=ppt/drawings/_rels/vmlDrawing14.vml.rels><?xml version="1.0" encoding="UTF-8" standalone="yes"?>
<Relationships xmlns="http://schemas.openxmlformats.org/package/2006/relationships"><Relationship Id="rId11" Type="http://schemas.openxmlformats.org/officeDocument/2006/relationships/image" Target="../media/image104.emf"/><Relationship Id="rId12" Type="http://schemas.openxmlformats.org/officeDocument/2006/relationships/image" Target="../media/image105.emf"/><Relationship Id="rId13" Type="http://schemas.openxmlformats.org/officeDocument/2006/relationships/image" Target="../media/image106.emf"/><Relationship Id="rId14" Type="http://schemas.openxmlformats.org/officeDocument/2006/relationships/image" Target="../media/image69.emf"/><Relationship Id="rId15" Type="http://schemas.openxmlformats.org/officeDocument/2006/relationships/image" Target="../media/image107.emf"/><Relationship Id="rId1" Type="http://schemas.openxmlformats.org/officeDocument/2006/relationships/image" Target="../media/image97.emf"/><Relationship Id="rId2" Type="http://schemas.openxmlformats.org/officeDocument/2006/relationships/image" Target="../media/image98.emf"/><Relationship Id="rId3" Type="http://schemas.openxmlformats.org/officeDocument/2006/relationships/image" Target="../media/image87.emf"/><Relationship Id="rId4" Type="http://schemas.openxmlformats.org/officeDocument/2006/relationships/image" Target="../media/image67.emf"/><Relationship Id="rId5" Type="http://schemas.openxmlformats.org/officeDocument/2006/relationships/image" Target="../media/image99.emf"/><Relationship Id="rId6" Type="http://schemas.openxmlformats.org/officeDocument/2006/relationships/image" Target="../media/image100.emf"/><Relationship Id="rId7" Type="http://schemas.openxmlformats.org/officeDocument/2006/relationships/image" Target="../media/image101.emf"/><Relationship Id="rId8" Type="http://schemas.openxmlformats.org/officeDocument/2006/relationships/image" Target="../media/image102.emf"/><Relationship Id="rId9" Type="http://schemas.openxmlformats.org/officeDocument/2006/relationships/image" Target="../media/image68.emf"/><Relationship Id="rId10" Type="http://schemas.openxmlformats.org/officeDocument/2006/relationships/image" Target="../media/image103.emf"/></Relationships>
</file>

<file path=ppt/drawings/_rels/vmlDrawing15.vml.rels><?xml version="1.0" encoding="UTF-8" standalone="yes"?>
<Relationships xmlns="http://schemas.openxmlformats.org/package/2006/relationships"><Relationship Id="rId11" Type="http://schemas.openxmlformats.org/officeDocument/2006/relationships/image" Target="../media/image104.emf"/><Relationship Id="rId12" Type="http://schemas.openxmlformats.org/officeDocument/2006/relationships/image" Target="../media/image105.emf"/><Relationship Id="rId13" Type="http://schemas.openxmlformats.org/officeDocument/2006/relationships/image" Target="../media/image106.emf"/><Relationship Id="rId14" Type="http://schemas.openxmlformats.org/officeDocument/2006/relationships/image" Target="../media/image69.emf"/><Relationship Id="rId15" Type="http://schemas.openxmlformats.org/officeDocument/2006/relationships/image" Target="../media/image107.emf"/><Relationship Id="rId1" Type="http://schemas.openxmlformats.org/officeDocument/2006/relationships/image" Target="../media/image97.emf"/><Relationship Id="rId2" Type="http://schemas.openxmlformats.org/officeDocument/2006/relationships/image" Target="../media/image98.emf"/><Relationship Id="rId3" Type="http://schemas.openxmlformats.org/officeDocument/2006/relationships/image" Target="../media/image87.emf"/><Relationship Id="rId4" Type="http://schemas.openxmlformats.org/officeDocument/2006/relationships/image" Target="../media/image67.emf"/><Relationship Id="rId5" Type="http://schemas.openxmlformats.org/officeDocument/2006/relationships/image" Target="../media/image99.emf"/><Relationship Id="rId6" Type="http://schemas.openxmlformats.org/officeDocument/2006/relationships/image" Target="../media/image100.emf"/><Relationship Id="rId7" Type="http://schemas.openxmlformats.org/officeDocument/2006/relationships/image" Target="../media/image101.emf"/><Relationship Id="rId8" Type="http://schemas.openxmlformats.org/officeDocument/2006/relationships/image" Target="../media/image102.emf"/><Relationship Id="rId9" Type="http://schemas.openxmlformats.org/officeDocument/2006/relationships/image" Target="../media/image68.emf"/><Relationship Id="rId10" Type="http://schemas.openxmlformats.org/officeDocument/2006/relationships/image" Target="../media/image10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Relationship Id="rId2" Type="http://schemas.openxmlformats.org/officeDocument/2006/relationships/image" Target="../media/image21.emf"/><Relationship Id="rId3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1" Type="http://schemas.openxmlformats.org/officeDocument/2006/relationships/image" Target="../media/image51.emf"/><Relationship Id="rId2" Type="http://schemas.openxmlformats.org/officeDocument/2006/relationships/image" Target="../media/image5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Relationship Id="rId2" Type="http://schemas.openxmlformats.org/officeDocument/2006/relationships/image" Target="../media/image6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Relationship Id="rId2" Type="http://schemas.openxmlformats.org/officeDocument/2006/relationships/image" Target="../media/image68.emf"/><Relationship Id="rId3" Type="http://schemas.openxmlformats.org/officeDocument/2006/relationships/image" Target="../media/image6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Relationship Id="rId2" Type="http://schemas.openxmlformats.org/officeDocument/2006/relationships/image" Target="../media/image72.emf"/><Relationship Id="rId3" Type="http://schemas.openxmlformats.org/officeDocument/2006/relationships/image" Target="../media/image7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Relationship Id="rId2" Type="http://schemas.openxmlformats.org/officeDocument/2006/relationships/image" Target="../media/image83.emf"/></Relationships>
</file>

<file path=ppt/drawings/_rels/vmlDrawing9.vml.rels><?xml version="1.0" encoding="UTF-8" standalone="yes"?>
<Relationships xmlns="http://schemas.openxmlformats.org/package/2006/relationships"><Relationship Id="rId11" Type="http://schemas.openxmlformats.org/officeDocument/2006/relationships/image" Target="../media/image94.emf"/><Relationship Id="rId12" Type="http://schemas.openxmlformats.org/officeDocument/2006/relationships/image" Target="../media/image95.emf"/><Relationship Id="rId1" Type="http://schemas.openxmlformats.org/officeDocument/2006/relationships/image" Target="../media/image84.emf"/><Relationship Id="rId2" Type="http://schemas.openxmlformats.org/officeDocument/2006/relationships/image" Target="../media/image85.emf"/><Relationship Id="rId3" Type="http://schemas.openxmlformats.org/officeDocument/2006/relationships/image" Target="../media/image86.emf"/><Relationship Id="rId4" Type="http://schemas.openxmlformats.org/officeDocument/2006/relationships/image" Target="../media/image87.emf"/><Relationship Id="rId5" Type="http://schemas.openxmlformats.org/officeDocument/2006/relationships/image" Target="../media/image88.emf"/><Relationship Id="rId6" Type="http://schemas.openxmlformats.org/officeDocument/2006/relationships/image" Target="../media/image89.emf"/><Relationship Id="rId7" Type="http://schemas.openxmlformats.org/officeDocument/2006/relationships/image" Target="../media/image90.emf"/><Relationship Id="rId8" Type="http://schemas.openxmlformats.org/officeDocument/2006/relationships/image" Target="../media/image91.emf"/><Relationship Id="rId9" Type="http://schemas.openxmlformats.org/officeDocument/2006/relationships/image" Target="../media/image92.emf"/><Relationship Id="rId10" Type="http://schemas.openxmlformats.org/officeDocument/2006/relationships/image" Target="../media/image9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91B729-1111-EE47-A6AE-ADB95B9684A0}" type="datetimeFigureOut">
              <a:rPr lang="en-US" smtClean="0"/>
              <a:t>4/13/15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430154-F7BF-0C4E-B80D-022834590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73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Rank=50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30154-F7BF-0C4E-B80D-02283459053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057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D5A4A-DA30-914C-944B-B94FCF109EBB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015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D5A4A-DA30-914C-944B-B94FCF109EBB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015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D5A4A-DA30-914C-944B-B94FCF109EBB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015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Monday, April 13, 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Monday, April 13, 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Monday, April 13, 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Monday, April 13, 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Monday, April 13, 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Monday, April 13, 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Monday, April 13, 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Monday, April 13, 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Monday, April 13, 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Monday, April 13, 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Monday, April 13, 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Monday, April 13, 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6" Type="http://schemas.openxmlformats.org/officeDocument/2006/relationships/image" Target="../media/image6.jpe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Relationship Id="rId3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Relationship Id="rId3" Type="http://schemas.openxmlformats.org/officeDocument/2006/relationships/image" Target="../media/image3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Relationship Id="rId3" Type="http://schemas.openxmlformats.org/officeDocument/2006/relationships/image" Target="../media/image3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Relationship Id="rId3" Type="http://schemas.openxmlformats.org/officeDocument/2006/relationships/image" Target="../media/image3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5" Type="http://schemas.openxmlformats.org/officeDocument/2006/relationships/image" Target="../media/image39.emf"/><Relationship Id="rId6" Type="http://schemas.openxmlformats.org/officeDocument/2006/relationships/image" Target="../media/image40.emf"/><Relationship Id="rId7" Type="http://schemas.openxmlformats.org/officeDocument/2006/relationships/image" Target="../media/image41.emf"/><Relationship Id="rId8" Type="http://schemas.openxmlformats.org/officeDocument/2006/relationships/image" Target="../media/image42.emf"/><Relationship Id="rId9" Type="http://schemas.openxmlformats.org/officeDocument/2006/relationships/image" Target="../media/image43.emf"/><Relationship Id="rId10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5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51.emf"/><Relationship Id="rId5" Type="http://schemas.openxmlformats.org/officeDocument/2006/relationships/oleObject" Target="../embeddings/oleObject8.bin"/><Relationship Id="rId6" Type="http://schemas.openxmlformats.org/officeDocument/2006/relationships/image" Target="../media/image52.emf"/><Relationship Id="rId7" Type="http://schemas.openxmlformats.org/officeDocument/2006/relationships/oleObject" Target="../embeddings/oleObject9.bin"/><Relationship Id="rId8" Type="http://schemas.openxmlformats.org/officeDocument/2006/relationships/image" Target="../media/image53.emf"/><Relationship Id="rId9" Type="http://schemas.openxmlformats.org/officeDocument/2006/relationships/oleObject" Target="../embeddings/oleObject10.bin"/><Relationship Id="rId10" Type="http://schemas.openxmlformats.org/officeDocument/2006/relationships/image" Target="../media/image54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Relationship Id="rId3" Type="http://schemas.openxmlformats.org/officeDocument/2006/relationships/image" Target="../media/image5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oleObject" Target="../embeddings/oleObject11.bin"/><Relationship Id="rId5" Type="http://schemas.openxmlformats.org/officeDocument/2006/relationships/image" Target="../media/image57.emf"/><Relationship Id="rId6" Type="http://schemas.openxmlformats.org/officeDocument/2006/relationships/image" Target="../media/image59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65.emf"/><Relationship Id="rId5" Type="http://schemas.openxmlformats.org/officeDocument/2006/relationships/image" Target="../media/image66.emf"/><Relationship Id="rId6" Type="http://schemas.openxmlformats.org/officeDocument/2006/relationships/oleObject" Target="../embeddings/oleObject12.bin"/><Relationship Id="rId7" Type="http://schemas.openxmlformats.org/officeDocument/2006/relationships/image" Target="../media/image62.emf"/><Relationship Id="rId8" Type="http://schemas.openxmlformats.org/officeDocument/2006/relationships/oleObject" Target="../embeddings/oleObject13.bin"/><Relationship Id="rId9" Type="http://schemas.openxmlformats.org/officeDocument/2006/relationships/image" Target="../media/image63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67.emf"/><Relationship Id="rId5" Type="http://schemas.openxmlformats.org/officeDocument/2006/relationships/oleObject" Target="../embeddings/oleObject15.bin"/><Relationship Id="rId6" Type="http://schemas.openxmlformats.org/officeDocument/2006/relationships/image" Target="../media/image68.emf"/><Relationship Id="rId7" Type="http://schemas.openxmlformats.org/officeDocument/2006/relationships/oleObject" Target="../embeddings/oleObject16.bin"/><Relationship Id="rId8" Type="http://schemas.openxmlformats.org/officeDocument/2006/relationships/image" Target="../media/image69.emf"/><Relationship Id="rId9" Type="http://schemas.openxmlformats.org/officeDocument/2006/relationships/image" Target="../media/image70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4" Type="http://schemas.openxmlformats.org/officeDocument/2006/relationships/image" Target="../media/image71.emf"/><Relationship Id="rId5" Type="http://schemas.openxmlformats.org/officeDocument/2006/relationships/oleObject" Target="../embeddings/oleObject18.bin"/><Relationship Id="rId6" Type="http://schemas.openxmlformats.org/officeDocument/2006/relationships/image" Target="../media/image72.emf"/><Relationship Id="rId7" Type="http://schemas.openxmlformats.org/officeDocument/2006/relationships/oleObject" Target="../embeddings/oleObject19.bin"/><Relationship Id="rId8" Type="http://schemas.openxmlformats.org/officeDocument/2006/relationships/image" Target="../media/image73.emf"/><Relationship Id="rId9" Type="http://schemas.openxmlformats.org/officeDocument/2006/relationships/image" Target="../media/image70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4" Type="http://schemas.openxmlformats.org/officeDocument/2006/relationships/image" Target="../media/image75.emf"/><Relationship Id="rId5" Type="http://schemas.openxmlformats.org/officeDocument/2006/relationships/image" Target="../media/image70.emf"/><Relationship Id="rId6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4" Type="http://schemas.openxmlformats.org/officeDocument/2006/relationships/image" Target="../media/image77.emf"/><Relationship Id="rId5" Type="http://schemas.openxmlformats.org/officeDocument/2006/relationships/image" Target="../media/image70.emf"/><Relationship Id="rId6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79.emf"/><Relationship Id="rId5" Type="http://schemas.openxmlformats.org/officeDocument/2006/relationships/image" Target="../media/image70.emf"/><Relationship Id="rId6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4" Type="http://schemas.openxmlformats.org/officeDocument/2006/relationships/image" Target="../media/image81.emf"/><Relationship Id="rId5" Type="http://schemas.openxmlformats.org/officeDocument/2006/relationships/image" Target="../media/image70.emf"/><Relationship Id="rId6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4" Type="http://schemas.openxmlformats.org/officeDocument/2006/relationships/image" Target="../media/image82.emf"/><Relationship Id="rId5" Type="http://schemas.openxmlformats.org/officeDocument/2006/relationships/oleObject" Target="../embeddings/oleObject21.bin"/><Relationship Id="rId6" Type="http://schemas.openxmlformats.org/officeDocument/2006/relationships/image" Target="../media/image83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25.bin"/><Relationship Id="rId20" Type="http://schemas.openxmlformats.org/officeDocument/2006/relationships/image" Target="../media/image92.emf"/><Relationship Id="rId21" Type="http://schemas.openxmlformats.org/officeDocument/2006/relationships/oleObject" Target="../embeddings/oleObject31.bin"/><Relationship Id="rId22" Type="http://schemas.openxmlformats.org/officeDocument/2006/relationships/image" Target="../media/image93.emf"/><Relationship Id="rId23" Type="http://schemas.openxmlformats.org/officeDocument/2006/relationships/oleObject" Target="../embeddings/oleObject32.bin"/><Relationship Id="rId24" Type="http://schemas.openxmlformats.org/officeDocument/2006/relationships/image" Target="../media/image94.emf"/><Relationship Id="rId25" Type="http://schemas.openxmlformats.org/officeDocument/2006/relationships/oleObject" Target="../embeddings/oleObject33.bin"/><Relationship Id="rId26" Type="http://schemas.openxmlformats.org/officeDocument/2006/relationships/image" Target="../media/image95.emf"/><Relationship Id="rId10" Type="http://schemas.openxmlformats.org/officeDocument/2006/relationships/image" Target="../media/image87.emf"/><Relationship Id="rId11" Type="http://schemas.openxmlformats.org/officeDocument/2006/relationships/oleObject" Target="../embeddings/oleObject26.bin"/><Relationship Id="rId12" Type="http://schemas.openxmlformats.org/officeDocument/2006/relationships/image" Target="../media/image88.emf"/><Relationship Id="rId13" Type="http://schemas.openxmlformats.org/officeDocument/2006/relationships/oleObject" Target="../embeddings/oleObject27.bin"/><Relationship Id="rId14" Type="http://schemas.openxmlformats.org/officeDocument/2006/relationships/image" Target="../media/image89.emf"/><Relationship Id="rId15" Type="http://schemas.openxmlformats.org/officeDocument/2006/relationships/oleObject" Target="../embeddings/oleObject28.bin"/><Relationship Id="rId16" Type="http://schemas.openxmlformats.org/officeDocument/2006/relationships/image" Target="../media/image90.emf"/><Relationship Id="rId17" Type="http://schemas.openxmlformats.org/officeDocument/2006/relationships/oleObject" Target="../embeddings/oleObject29.bin"/><Relationship Id="rId18" Type="http://schemas.openxmlformats.org/officeDocument/2006/relationships/image" Target="../media/image91.emf"/><Relationship Id="rId19" Type="http://schemas.openxmlformats.org/officeDocument/2006/relationships/oleObject" Target="../embeddings/oleObject30.bin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22.bin"/><Relationship Id="rId4" Type="http://schemas.openxmlformats.org/officeDocument/2006/relationships/image" Target="../media/image84.emf"/><Relationship Id="rId5" Type="http://schemas.openxmlformats.org/officeDocument/2006/relationships/oleObject" Target="../embeddings/oleObject23.bin"/><Relationship Id="rId6" Type="http://schemas.openxmlformats.org/officeDocument/2006/relationships/image" Target="../media/image85.emf"/><Relationship Id="rId7" Type="http://schemas.openxmlformats.org/officeDocument/2006/relationships/oleObject" Target="../embeddings/oleObject24.bin"/><Relationship Id="rId8" Type="http://schemas.openxmlformats.org/officeDocument/2006/relationships/image" Target="../media/image86.emf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36.bin"/><Relationship Id="rId20" Type="http://schemas.openxmlformats.org/officeDocument/2006/relationships/image" Target="../media/image91.emf"/><Relationship Id="rId21" Type="http://schemas.openxmlformats.org/officeDocument/2006/relationships/oleObject" Target="../embeddings/oleObject42.bin"/><Relationship Id="rId22" Type="http://schemas.openxmlformats.org/officeDocument/2006/relationships/image" Target="../media/image92.emf"/><Relationship Id="rId23" Type="http://schemas.openxmlformats.org/officeDocument/2006/relationships/oleObject" Target="../embeddings/oleObject43.bin"/><Relationship Id="rId24" Type="http://schemas.openxmlformats.org/officeDocument/2006/relationships/image" Target="../media/image93.emf"/><Relationship Id="rId25" Type="http://schemas.openxmlformats.org/officeDocument/2006/relationships/oleObject" Target="../embeddings/oleObject44.bin"/><Relationship Id="rId26" Type="http://schemas.openxmlformats.org/officeDocument/2006/relationships/image" Target="../media/image94.emf"/><Relationship Id="rId27" Type="http://schemas.openxmlformats.org/officeDocument/2006/relationships/oleObject" Target="../embeddings/oleObject45.bin"/><Relationship Id="rId28" Type="http://schemas.openxmlformats.org/officeDocument/2006/relationships/image" Target="../media/image95.emf"/><Relationship Id="rId10" Type="http://schemas.openxmlformats.org/officeDocument/2006/relationships/image" Target="../media/image86.emf"/><Relationship Id="rId11" Type="http://schemas.openxmlformats.org/officeDocument/2006/relationships/oleObject" Target="../embeddings/oleObject37.bin"/><Relationship Id="rId12" Type="http://schemas.openxmlformats.org/officeDocument/2006/relationships/image" Target="../media/image96.emf"/><Relationship Id="rId13" Type="http://schemas.openxmlformats.org/officeDocument/2006/relationships/oleObject" Target="../embeddings/oleObject38.bin"/><Relationship Id="rId14" Type="http://schemas.openxmlformats.org/officeDocument/2006/relationships/image" Target="../media/image88.emf"/><Relationship Id="rId15" Type="http://schemas.openxmlformats.org/officeDocument/2006/relationships/oleObject" Target="../embeddings/oleObject39.bin"/><Relationship Id="rId16" Type="http://schemas.openxmlformats.org/officeDocument/2006/relationships/image" Target="../media/image89.emf"/><Relationship Id="rId17" Type="http://schemas.openxmlformats.org/officeDocument/2006/relationships/oleObject" Target="../embeddings/oleObject40.bin"/><Relationship Id="rId18" Type="http://schemas.openxmlformats.org/officeDocument/2006/relationships/image" Target="../media/image90.emf"/><Relationship Id="rId19" Type="http://schemas.openxmlformats.org/officeDocument/2006/relationships/oleObject" Target="../embeddings/oleObject41.bin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70.emf"/><Relationship Id="rId4" Type="http://schemas.openxmlformats.org/officeDocument/2006/relationships/image" Target="../media/image74.emf"/><Relationship Id="rId5" Type="http://schemas.openxmlformats.org/officeDocument/2006/relationships/oleObject" Target="../embeddings/oleObject34.bin"/><Relationship Id="rId6" Type="http://schemas.openxmlformats.org/officeDocument/2006/relationships/image" Target="../media/image84.emf"/><Relationship Id="rId7" Type="http://schemas.openxmlformats.org/officeDocument/2006/relationships/oleObject" Target="../embeddings/oleObject35.bin"/><Relationship Id="rId8" Type="http://schemas.openxmlformats.org/officeDocument/2006/relationships/image" Target="../media/image8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40.xml.rels><?xml version="1.0" encoding="UTF-8" standalone="yes"?>
<Relationships xmlns="http://schemas.openxmlformats.org/package/2006/relationships"><Relationship Id="rId20" Type="http://schemas.openxmlformats.org/officeDocument/2006/relationships/oleObject" Target="../embeddings/oleObject54.bin"/><Relationship Id="rId21" Type="http://schemas.openxmlformats.org/officeDocument/2006/relationships/image" Target="../media/image68.emf"/><Relationship Id="rId22" Type="http://schemas.openxmlformats.org/officeDocument/2006/relationships/oleObject" Target="../embeddings/oleObject55.bin"/><Relationship Id="rId23" Type="http://schemas.openxmlformats.org/officeDocument/2006/relationships/image" Target="../media/image103.emf"/><Relationship Id="rId24" Type="http://schemas.openxmlformats.org/officeDocument/2006/relationships/oleObject" Target="../embeddings/oleObject56.bin"/><Relationship Id="rId25" Type="http://schemas.openxmlformats.org/officeDocument/2006/relationships/image" Target="../media/image104.emf"/><Relationship Id="rId26" Type="http://schemas.openxmlformats.org/officeDocument/2006/relationships/oleObject" Target="../embeddings/oleObject57.bin"/><Relationship Id="rId27" Type="http://schemas.openxmlformats.org/officeDocument/2006/relationships/image" Target="../media/image105.emf"/><Relationship Id="rId28" Type="http://schemas.openxmlformats.org/officeDocument/2006/relationships/oleObject" Target="../embeddings/oleObject58.bin"/><Relationship Id="rId29" Type="http://schemas.openxmlformats.org/officeDocument/2006/relationships/image" Target="../media/image106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46.bin"/><Relationship Id="rId4" Type="http://schemas.openxmlformats.org/officeDocument/2006/relationships/image" Target="../media/image97.emf"/><Relationship Id="rId5" Type="http://schemas.openxmlformats.org/officeDocument/2006/relationships/oleObject" Target="../embeddings/oleObject47.bin"/><Relationship Id="rId30" Type="http://schemas.openxmlformats.org/officeDocument/2006/relationships/oleObject" Target="../embeddings/oleObject59.bin"/><Relationship Id="rId31" Type="http://schemas.openxmlformats.org/officeDocument/2006/relationships/image" Target="../media/image69.emf"/><Relationship Id="rId32" Type="http://schemas.openxmlformats.org/officeDocument/2006/relationships/image" Target="../media/image74.emf"/><Relationship Id="rId9" Type="http://schemas.openxmlformats.org/officeDocument/2006/relationships/image" Target="../media/image70.emf"/><Relationship Id="rId6" Type="http://schemas.openxmlformats.org/officeDocument/2006/relationships/image" Target="../media/image98.emf"/><Relationship Id="rId7" Type="http://schemas.openxmlformats.org/officeDocument/2006/relationships/oleObject" Target="../embeddings/oleObject48.bin"/><Relationship Id="rId8" Type="http://schemas.openxmlformats.org/officeDocument/2006/relationships/image" Target="../media/image87.emf"/><Relationship Id="rId33" Type="http://schemas.openxmlformats.org/officeDocument/2006/relationships/oleObject" Target="../embeddings/oleObject60.bin"/><Relationship Id="rId34" Type="http://schemas.openxmlformats.org/officeDocument/2006/relationships/image" Target="../media/image107.emf"/><Relationship Id="rId10" Type="http://schemas.openxmlformats.org/officeDocument/2006/relationships/oleObject" Target="../embeddings/oleObject49.bin"/><Relationship Id="rId11" Type="http://schemas.openxmlformats.org/officeDocument/2006/relationships/image" Target="../media/image67.emf"/><Relationship Id="rId12" Type="http://schemas.openxmlformats.org/officeDocument/2006/relationships/oleObject" Target="../embeddings/oleObject50.bin"/><Relationship Id="rId13" Type="http://schemas.openxmlformats.org/officeDocument/2006/relationships/image" Target="../media/image99.emf"/><Relationship Id="rId14" Type="http://schemas.openxmlformats.org/officeDocument/2006/relationships/oleObject" Target="../embeddings/oleObject51.bin"/><Relationship Id="rId15" Type="http://schemas.openxmlformats.org/officeDocument/2006/relationships/image" Target="../media/image100.emf"/><Relationship Id="rId16" Type="http://schemas.openxmlformats.org/officeDocument/2006/relationships/oleObject" Target="../embeddings/oleObject52.bin"/><Relationship Id="rId17" Type="http://schemas.openxmlformats.org/officeDocument/2006/relationships/image" Target="../media/image101.emf"/><Relationship Id="rId18" Type="http://schemas.openxmlformats.org/officeDocument/2006/relationships/oleObject" Target="../embeddings/oleObject53.bin"/><Relationship Id="rId19" Type="http://schemas.openxmlformats.org/officeDocument/2006/relationships/image" Target="../media/image102.emf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0.emf"/><Relationship Id="rId20" Type="http://schemas.openxmlformats.org/officeDocument/2006/relationships/oleObject" Target="../embeddings/oleObject69.bin"/><Relationship Id="rId21" Type="http://schemas.openxmlformats.org/officeDocument/2006/relationships/image" Target="../media/image104.emf"/><Relationship Id="rId22" Type="http://schemas.openxmlformats.org/officeDocument/2006/relationships/oleObject" Target="../embeddings/oleObject70.bin"/><Relationship Id="rId23" Type="http://schemas.openxmlformats.org/officeDocument/2006/relationships/image" Target="../media/image105.emf"/><Relationship Id="rId24" Type="http://schemas.openxmlformats.org/officeDocument/2006/relationships/oleObject" Target="../embeddings/oleObject71.bin"/><Relationship Id="rId25" Type="http://schemas.openxmlformats.org/officeDocument/2006/relationships/image" Target="../media/image106.emf"/><Relationship Id="rId26" Type="http://schemas.openxmlformats.org/officeDocument/2006/relationships/oleObject" Target="../embeddings/oleObject72.bin"/><Relationship Id="rId27" Type="http://schemas.openxmlformats.org/officeDocument/2006/relationships/image" Target="../media/image110.emf"/><Relationship Id="rId28" Type="http://schemas.openxmlformats.org/officeDocument/2006/relationships/image" Target="../media/image111.emf"/><Relationship Id="rId10" Type="http://schemas.openxmlformats.org/officeDocument/2006/relationships/oleObject" Target="../embeddings/oleObject64.bin"/><Relationship Id="rId11" Type="http://schemas.openxmlformats.org/officeDocument/2006/relationships/image" Target="../media/image108.emf"/><Relationship Id="rId12" Type="http://schemas.openxmlformats.org/officeDocument/2006/relationships/oleObject" Target="../embeddings/oleObject65.bin"/><Relationship Id="rId13" Type="http://schemas.openxmlformats.org/officeDocument/2006/relationships/image" Target="../media/image100.emf"/><Relationship Id="rId14" Type="http://schemas.openxmlformats.org/officeDocument/2006/relationships/oleObject" Target="../embeddings/oleObject66.bin"/><Relationship Id="rId15" Type="http://schemas.openxmlformats.org/officeDocument/2006/relationships/image" Target="../media/image101.emf"/><Relationship Id="rId16" Type="http://schemas.openxmlformats.org/officeDocument/2006/relationships/oleObject" Target="../embeddings/oleObject67.bin"/><Relationship Id="rId17" Type="http://schemas.openxmlformats.org/officeDocument/2006/relationships/image" Target="../media/image102.emf"/><Relationship Id="rId18" Type="http://schemas.openxmlformats.org/officeDocument/2006/relationships/oleObject" Target="../embeddings/oleObject68.bin"/><Relationship Id="rId19" Type="http://schemas.openxmlformats.org/officeDocument/2006/relationships/image" Target="../media/image109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61.bin"/><Relationship Id="rId4" Type="http://schemas.openxmlformats.org/officeDocument/2006/relationships/image" Target="../media/image97.emf"/><Relationship Id="rId5" Type="http://schemas.openxmlformats.org/officeDocument/2006/relationships/oleObject" Target="../embeddings/oleObject62.bin"/><Relationship Id="rId6" Type="http://schemas.openxmlformats.org/officeDocument/2006/relationships/image" Target="../media/image98.emf"/><Relationship Id="rId7" Type="http://schemas.openxmlformats.org/officeDocument/2006/relationships/oleObject" Target="../embeddings/oleObject63.bin"/><Relationship Id="rId8" Type="http://schemas.openxmlformats.org/officeDocument/2006/relationships/image" Target="../media/image87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5" Type="http://schemas.openxmlformats.org/officeDocument/2006/relationships/image" Target="../media/image70.emf"/><Relationship Id="rId6" Type="http://schemas.openxmlformats.org/officeDocument/2006/relationships/image" Target="../media/image76.png"/><Relationship Id="rId7" Type="http://schemas.openxmlformats.org/officeDocument/2006/relationships/image" Target="../media/image11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4" Type="http://schemas.openxmlformats.org/officeDocument/2006/relationships/image" Target="../media/image76.png"/><Relationship Id="rId5" Type="http://schemas.openxmlformats.org/officeDocument/2006/relationships/oleObject" Target="../embeddings/oleObject73.bin"/><Relationship Id="rId6" Type="http://schemas.openxmlformats.org/officeDocument/2006/relationships/image" Target="../media/image113.emf"/><Relationship Id="rId7" Type="http://schemas.openxmlformats.org/officeDocument/2006/relationships/oleObject" Target="../embeddings/oleObject74.bin"/><Relationship Id="rId8" Type="http://schemas.openxmlformats.org/officeDocument/2006/relationships/image" Target="../media/image114.emf"/><Relationship Id="rId9" Type="http://schemas.openxmlformats.org/officeDocument/2006/relationships/oleObject" Target="../embeddings/oleObject75.bin"/><Relationship Id="rId10" Type="http://schemas.openxmlformats.org/officeDocument/2006/relationships/image" Target="../media/image115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0" Type="http://schemas.openxmlformats.org/officeDocument/2006/relationships/image" Target="../media/image68.emf"/><Relationship Id="rId21" Type="http://schemas.openxmlformats.org/officeDocument/2006/relationships/oleObject" Target="../embeddings/oleObject85.bin"/><Relationship Id="rId22" Type="http://schemas.openxmlformats.org/officeDocument/2006/relationships/image" Target="../media/image103.emf"/><Relationship Id="rId23" Type="http://schemas.openxmlformats.org/officeDocument/2006/relationships/oleObject" Target="../embeddings/oleObject86.bin"/><Relationship Id="rId24" Type="http://schemas.openxmlformats.org/officeDocument/2006/relationships/image" Target="../media/image104.emf"/><Relationship Id="rId25" Type="http://schemas.openxmlformats.org/officeDocument/2006/relationships/oleObject" Target="../embeddings/oleObject87.bin"/><Relationship Id="rId26" Type="http://schemas.openxmlformats.org/officeDocument/2006/relationships/image" Target="../media/image105.emf"/><Relationship Id="rId27" Type="http://schemas.openxmlformats.org/officeDocument/2006/relationships/oleObject" Target="../embeddings/oleObject88.bin"/><Relationship Id="rId28" Type="http://schemas.openxmlformats.org/officeDocument/2006/relationships/image" Target="../media/image106.emf"/><Relationship Id="rId29" Type="http://schemas.openxmlformats.org/officeDocument/2006/relationships/oleObject" Target="../embeddings/oleObject89.bin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76.bin"/><Relationship Id="rId4" Type="http://schemas.openxmlformats.org/officeDocument/2006/relationships/image" Target="../media/image97.emf"/><Relationship Id="rId5" Type="http://schemas.openxmlformats.org/officeDocument/2006/relationships/oleObject" Target="../embeddings/oleObject77.bin"/><Relationship Id="rId30" Type="http://schemas.openxmlformats.org/officeDocument/2006/relationships/image" Target="../media/image69.emf"/><Relationship Id="rId31" Type="http://schemas.openxmlformats.org/officeDocument/2006/relationships/oleObject" Target="../embeddings/oleObject90.bin"/><Relationship Id="rId32" Type="http://schemas.openxmlformats.org/officeDocument/2006/relationships/image" Target="../media/image107.emf"/><Relationship Id="rId9" Type="http://schemas.openxmlformats.org/officeDocument/2006/relationships/oleObject" Target="../embeddings/oleObject79.bin"/><Relationship Id="rId6" Type="http://schemas.openxmlformats.org/officeDocument/2006/relationships/image" Target="../media/image98.emf"/><Relationship Id="rId7" Type="http://schemas.openxmlformats.org/officeDocument/2006/relationships/oleObject" Target="../embeddings/oleObject78.bin"/><Relationship Id="rId8" Type="http://schemas.openxmlformats.org/officeDocument/2006/relationships/image" Target="../media/image87.emf"/><Relationship Id="rId33" Type="http://schemas.openxmlformats.org/officeDocument/2006/relationships/image" Target="../media/image70.emf"/><Relationship Id="rId10" Type="http://schemas.openxmlformats.org/officeDocument/2006/relationships/image" Target="../media/image67.emf"/><Relationship Id="rId11" Type="http://schemas.openxmlformats.org/officeDocument/2006/relationships/oleObject" Target="../embeddings/oleObject80.bin"/><Relationship Id="rId12" Type="http://schemas.openxmlformats.org/officeDocument/2006/relationships/image" Target="../media/image99.emf"/><Relationship Id="rId13" Type="http://schemas.openxmlformats.org/officeDocument/2006/relationships/oleObject" Target="../embeddings/oleObject81.bin"/><Relationship Id="rId14" Type="http://schemas.openxmlformats.org/officeDocument/2006/relationships/image" Target="../media/image100.emf"/><Relationship Id="rId15" Type="http://schemas.openxmlformats.org/officeDocument/2006/relationships/oleObject" Target="../embeddings/oleObject82.bin"/><Relationship Id="rId16" Type="http://schemas.openxmlformats.org/officeDocument/2006/relationships/image" Target="../media/image101.emf"/><Relationship Id="rId17" Type="http://schemas.openxmlformats.org/officeDocument/2006/relationships/oleObject" Target="../embeddings/oleObject83.bin"/><Relationship Id="rId18" Type="http://schemas.openxmlformats.org/officeDocument/2006/relationships/image" Target="../media/image102.emf"/><Relationship Id="rId19" Type="http://schemas.openxmlformats.org/officeDocument/2006/relationships/oleObject" Target="../embeddings/oleObject84.bin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0" Type="http://schemas.openxmlformats.org/officeDocument/2006/relationships/image" Target="../media/image68.emf"/><Relationship Id="rId21" Type="http://schemas.openxmlformats.org/officeDocument/2006/relationships/oleObject" Target="../embeddings/oleObject100.bin"/><Relationship Id="rId22" Type="http://schemas.openxmlformats.org/officeDocument/2006/relationships/image" Target="../media/image103.emf"/><Relationship Id="rId23" Type="http://schemas.openxmlformats.org/officeDocument/2006/relationships/oleObject" Target="../embeddings/oleObject101.bin"/><Relationship Id="rId24" Type="http://schemas.openxmlformats.org/officeDocument/2006/relationships/image" Target="../media/image104.emf"/><Relationship Id="rId25" Type="http://schemas.openxmlformats.org/officeDocument/2006/relationships/oleObject" Target="../embeddings/oleObject102.bin"/><Relationship Id="rId26" Type="http://schemas.openxmlformats.org/officeDocument/2006/relationships/image" Target="../media/image105.emf"/><Relationship Id="rId27" Type="http://schemas.openxmlformats.org/officeDocument/2006/relationships/oleObject" Target="../embeddings/oleObject103.bin"/><Relationship Id="rId28" Type="http://schemas.openxmlformats.org/officeDocument/2006/relationships/image" Target="../media/image106.emf"/><Relationship Id="rId29" Type="http://schemas.openxmlformats.org/officeDocument/2006/relationships/oleObject" Target="../embeddings/oleObject104.bin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91.bin"/><Relationship Id="rId4" Type="http://schemas.openxmlformats.org/officeDocument/2006/relationships/image" Target="../media/image97.emf"/><Relationship Id="rId5" Type="http://schemas.openxmlformats.org/officeDocument/2006/relationships/oleObject" Target="../embeddings/oleObject92.bin"/><Relationship Id="rId30" Type="http://schemas.openxmlformats.org/officeDocument/2006/relationships/image" Target="../media/image69.emf"/><Relationship Id="rId31" Type="http://schemas.openxmlformats.org/officeDocument/2006/relationships/oleObject" Target="../embeddings/oleObject105.bin"/><Relationship Id="rId32" Type="http://schemas.openxmlformats.org/officeDocument/2006/relationships/image" Target="../media/image107.emf"/><Relationship Id="rId9" Type="http://schemas.openxmlformats.org/officeDocument/2006/relationships/oleObject" Target="../embeddings/oleObject94.bin"/><Relationship Id="rId6" Type="http://schemas.openxmlformats.org/officeDocument/2006/relationships/image" Target="../media/image98.emf"/><Relationship Id="rId7" Type="http://schemas.openxmlformats.org/officeDocument/2006/relationships/oleObject" Target="../embeddings/oleObject93.bin"/><Relationship Id="rId8" Type="http://schemas.openxmlformats.org/officeDocument/2006/relationships/image" Target="../media/image87.emf"/><Relationship Id="rId33" Type="http://schemas.openxmlformats.org/officeDocument/2006/relationships/image" Target="../media/image70.emf"/><Relationship Id="rId10" Type="http://schemas.openxmlformats.org/officeDocument/2006/relationships/image" Target="../media/image67.emf"/><Relationship Id="rId11" Type="http://schemas.openxmlformats.org/officeDocument/2006/relationships/oleObject" Target="../embeddings/oleObject95.bin"/><Relationship Id="rId12" Type="http://schemas.openxmlformats.org/officeDocument/2006/relationships/image" Target="../media/image99.emf"/><Relationship Id="rId13" Type="http://schemas.openxmlformats.org/officeDocument/2006/relationships/oleObject" Target="../embeddings/oleObject96.bin"/><Relationship Id="rId14" Type="http://schemas.openxmlformats.org/officeDocument/2006/relationships/image" Target="../media/image100.emf"/><Relationship Id="rId15" Type="http://schemas.openxmlformats.org/officeDocument/2006/relationships/oleObject" Target="../embeddings/oleObject97.bin"/><Relationship Id="rId16" Type="http://schemas.openxmlformats.org/officeDocument/2006/relationships/image" Target="../media/image101.emf"/><Relationship Id="rId17" Type="http://schemas.openxmlformats.org/officeDocument/2006/relationships/oleObject" Target="../embeddings/oleObject98.bin"/><Relationship Id="rId18" Type="http://schemas.openxmlformats.org/officeDocument/2006/relationships/image" Target="../media/image102.emf"/><Relationship Id="rId19" Type="http://schemas.openxmlformats.org/officeDocument/2006/relationships/oleObject" Target="../embeddings/oleObject99.bin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oleObject" Target="../embeddings/oleObject1.bin"/><Relationship Id="rId6" Type="http://schemas.openxmlformats.org/officeDocument/2006/relationships/image" Target="../media/image15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16.emf"/><Relationship Id="rId9" Type="http://schemas.openxmlformats.org/officeDocument/2006/relationships/oleObject" Target="../embeddings/oleObject3.bin"/><Relationship Id="rId10" Type="http://schemas.openxmlformats.org/officeDocument/2006/relationships/image" Target="../media/image1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9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19.e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20.emf"/><Relationship Id="rId7" Type="http://schemas.openxmlformats.org/officeDocument/2006/relationships/oleObject" Target="../embeddings/oleObject5.bin"/><Relationship Id="rId8" Type="http://schemas.openxmlformats.org/officeDocument/2006/relationships/image" Target="../media/image21.emf"/><Relationship Id="rId9" Type="http://schemas.openxmlformats.org/officeDocument/2006/relationships/oleObject" Target="../embeddings/oleObject6.bin"/><Relationship Id="rId10" Type="http://schemas.openxmlformats.org/officeDocument/2006/relationships/image" Target="../media/image1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emf"/><Relationship Id="rId3" Type="http://schemas.openxmlformats.org/officeDocument/2006/relationships/image" Target="../media/image130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4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3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7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9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0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1.png"/><Relationship Id="rId3" Type="http://schemas.openxmlformats.org/officeDocument/2006/relationships/image" Target="../media/image152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3.em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8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3.emf"/><Relationship Id="rId12" Type="http://schemas.openxmlformats.org/officeDocument/2006/relationships/image" Target="../media/image164.emf"/><Relationship Id="rId13" Type="http://schemas.openxmlformats.org/officeDocument/2006/relationships/image" Target="../media/image165.emf"/><Relationship Id="rId14" Type="http://schemas.openxmlformats.org/officeDocument/2006/relationships/image" Target="../media/image166.emf"/><Relationship Id="rId15" Type="http://schemas.openxmlformats.org/officeDocument/2006/relationships/image" Target="../media/image167.emf"/><Relationship Id="rId16" Type="http://schemas.openxmlformats.org/officeDocument/2006/relationships/image" Target="../media/image168.emf"/><Relationship Id="rId17" Type="http://schemas.openxmlformats.org/officeDocument/2006/relationships/image" Target="../media/image169.emf"/><Relationship Id="rId18" Type="http://schemas.openxmlformats.org/officeDocument/2006/relationships/image" Target="../media/image170.emf"/><Relationship Id="rId19" Type="http://schemas.openxmlformats.org/officeDocument/2006/relationships/image" Target="../media/image17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4.emf"/><Relationship Id="rId3" Type="http://schemas.openxmlformats.org/officeDocument/2006/relationships/image" Target="../media/image155.jpeg"/><Relationship Id="rId4" Type="http://schemas.openxmlformats.org/officeDocument/2006/relationships/image" Target="../media/image156.jpeg"/><Relationship Id="rId5" Type="http://schemas.openxmlformats.org/officeDocument/2006/relationships/image" Target="../media/image157.jpg"/><Relationship Id="rId6" Type="http://schemas.openxmlformats.org/officeDocument/2006/relationships/image" Target="../media/image158.png"/><Relationship Id="rId7" Type="http://schemas.openxmlformats.org/officeDocument/2006/relationships/image" Target="../media/image159.jpg"/><Relationship Id="rId8" Type="http://schemas.openxmlformats.org/officeDocument/2006/relationships/image" Target="../media/image160.jpeg"/><Relationship Id="rId9" Type="http://schemas.openxmlformats.org/officeDocument/2006/relationships/image" Target="../media/image161.jpg"/><Relationship Id="rId10" Type="http://schemas.openxmlformats.org/officeDocument/2006/relationships/image" Target="../media/image162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emf"/><Relationship Id="rId4" Type="http://schemas.openxmlformats.org/officeDocument/2006/relationships/image" Target="../media/image174.png"/><Relationship Id="rId5" Type="http://schemas.openxmlformats.org/officeDocument/2006/relationships/image" Target="../media/image17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Relationship Id="rId3" Type="http://schemas.openxmlformats.org/officeDocument/2006/relationships/image" Target="../media/image28.e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emf"/><Relationship Id="rId4" Type="http://schemas.openxmlformats.org/officeDocument/2006/relationships/image" Target="../media/image155.jpeg"/><Relationship Id="rId5" Type="http://schemas.openxmlformats.org/officeDocument/2006/relationships/image" Target="../media/image163.emf"/><Relationship Id="rId6" Type="http://schemas.openxmlformats.org/officeDocument/2006/relationships/image" Target="../media/image154.emf"/><Relationship Id="rId7" Type="http://schemas.openxmlformats.org/officeDocument/2006/relationships/image" Target="../media/image159.jpg"/><Relationship Id="rId8" Type="http://schemas.openxmlformats.org/officeDocument/2006/relationships/image" Target="../media/image16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4" Type="http://schemas.openxmlformats.org/officeDocument/2006/relationships/image" Target="../media/image163.emf"/><Relationship Id="rId5" Type="http://schemas.openxmlformats.org/officeDocument/2006/relationships/image" Target="../media/image159.jpg"/><Relationship Id="rId6" Type="http://schemas.openxmlformats.org/officeDocument/2006/relationships/image" Target="../media/image168.emf"/><Relationship Id="rId7" Type="http://schemas.openxmlformats.org/officeDocument/2006/relationships/image" Target="../media/image162.jpg"/><Relationship Id="rId8" Type="http://schemas.openxmlformats.org/officeDocument/2006/relationships/image" Target="../media/image167.emf"/><Relationship Id="rId9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4" Type="http://schemas.openxmlformats.org/officeDocument/2006/relationships/image" Target="../media/image163.emf"/><Relationship Id="rId5" Type="http://schemas.openxmlformats.org/officeDocument/2006/relationships/image" Target="../media/image154.emf"/><Relationship Id="rId6" Type="http://schemas.openxmlformats.org/officeDocument/2006/relationships/image" Target="../media/image159.jpg"/><Relationship Id="rId7" Type="http://schemas.openxmlformats.org/officeDocument/2006/relationships/image" Target="../media/image168.emf"/><Relationship Id="rId8" Type="http://schemas.openxmlformats.org/officeDocument/2006/relationships/image" Target="../media/image162.jpg"/><Relationship Id="rId9" Type="http://schemas.openxmlformats.org/officeDocument/2006/relationships/image" Target="../media/image167.emf"/><Relationship Id="rId10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4" Type="http://schemas.openxmlformats.org/officeDocument/2006/relationships/image" Target="../media/image13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SGD on </a:t>
            </a:r>
            <a:r>
              <a:rPr lang="en-US" dirty="0" err="1" smtClean="0"/>
              <a:t>Hadoop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for Big </a:t>
            </a:r>
            <a:r>
              <a:rPr lang="en-US" dirty="0" err="1" smtClean="0"/>
              <a:t>dATA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smtClean="0"/>
              <a:t>&amp; Huge Models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Alex Beutel</a:t>
            </a:r>
          </a:p>
          <a:p>
            <a:endParaRPr lang="en-US" dirty="0"/>
          </a:p>
          <a:p>
            <a:r>
              <a:rPr lang="en-US" dirty="0" smtClean="0"/>
              <a:t>Based on work done with </a:t>
            </a:r>
            <a:r>
              <a:rPr lang="en-US" dirty="0" err="1" smtClean="0"/>
              <a:t>Abhimanu</a:t>
            </a:r>
            <a:r>
              <a:rPr lang="en-US" dirty="0" smtClean="0"/>
              <a:t> Kumar, </a:t>
            </a:r>
            <a:r>
              <a:rPr lang="en-US" dirty="0" err="1" smtClean="0"/>
              <a:t>Vagelis</a:t>
            </a:r>
            <a:r>
              <a:rPr lang="en-US" dirty="0" smtClean="0"/>
              <a:t> </a:t>
            </a:r>
            <a:r>
              <a:rPr lang="en-US" dirty="0" err="1" smtClean="0"/>
              <a:t>Papalexakis</a:t>
            </a:r>
            <a:r>
              <a:rPr lang="en-US" dirty="0" smtClean="0"/>
              <a:t>, </a:t>
            </a:r>
            <a:r>
              <a:rPr lang="en-US" dirty="0" err="1" smtClean="0"/>
              <a:t>Partha</a:t>
            </a:r>
            <a:r>
              <a:rPr lang="en-US" dirty="0" smtClean="0"/>
              <a:t> </a:t>
            </a:r>
            <a:r>
              <a:rPr lang="en-US" dirty="0" err="1" smtClean="0"/>
              <a:t>Talukdar</a:t>
            </a:r>
            <a:r>
              <a:rPr lang="en-US" dirty="0" smtClean="0"/>
              <a:t>, </a:t>
            </a:r>
            <a:r>
              <a:rPr lang="en-US" dirty="0" err="1" smtClean="0"/>
              <a:t>Qirong</a:t>
            </a:r>
            <a:r>
              <a:rPr lang="en-US" dirty="0" smtClean="0"/>
              <a:t> Ho, Christos </a:t>
            </a:r>
            <a:r>
              <a:rPr lang="en-US" dirty="0" err="1" smtClean="0"/>
              <a:t>Faloutsos</a:t>
            </a:r>
            <a:r>
              <a:rPr lang="en-US" dirty="0" smtClean="0"/>
              <a:t>, and Eric Xing</a:t>
            </a:r>
            <a:endParaRPr lang="en-US" dirty="0"/>
          </a:p>
        </p:txBody>
      </p:sp>
      <p:pic>
        <p:nvPicPr>
          <p:cNvPr id="4" name="Picture 3" descr="abhi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454083"/>
            <a:ext cx="841053" cy="11164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128" y="5454083"/>
            <a:ext cx="903639" cy="11202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992" y="5457854"/>
            <a:ext cx="1482003" cy="11164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570" y="5454083"/>
            <a:ext cx="729408" cy="11164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93" y="5457854"/>
            <a:ext cx="986569" cy="11126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497" y="5457854"/>
            <a:ext cx="815958" cy="111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49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id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081" y="2032001"/>
            <a:ext cx="2468880" cy="2468880"/>
          </a:xfrm>
          <a:prstGeom prst="rect">
            <a:avLst/>
          </a:prstGeom>
        </p:spPr>
      </p:pic>
      <p:pic>
        <p:nvPicPr>
          <p:cNvPr id="10" name="Picture 9" descr="grid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996" y="2028840"/>
            <a:ext cx="2468880" cy="2468880"/>
          </a:xfrm>
          <a:prstGeom prst="rect">
            <a:avLst/>
          </a:prstGeom>
        </p:spPr>
      </p:pic>
      <p:pic>
        <p:nvPicPr>
          <p:cNvPr id="9" name="Picture 8" descr="grid5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11" y="2032001"/>
            <a:ext cx="2468880" cy="2468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DSGD for Matrices</a:t>
            </a:r>
            <a:r>
              <a:rPr lang="en-US" dirty="0">
                <a:solidFill>
                  <a:srgbClr val="D2533C"/>
                </a:solidFill>
              </a:rPr>
              <a:t> </a:t>
            </a:r>
            <a:r>
              <a:rPr lang="en-US" sz="1800" dirty="0">
                <a:solidFill>
                  <a:srgbClr val="D2533C"/>
                </a:solidFill>
              </a:rPr>
              <a:t>(</a:t>
            </a:r>
            <a:r>
              <a:rPr lang="en-US" sz="1800" dirty="0" err="1">
                <a:solidFill>
                  <a:srgbClr val="D2533C"/>
                </a:solidFill>
              </a:rPr>
              <a:t>Gemulla</a:t>
            </a:r>
            <a:r>
              <a:rPr lang="en-US" sz="1800" dirty="0">
                <a:solidFill>
                  <a:srgbClr val="D2533C"/>
                </a:solidFill>
              </a:rPr>
              <a:t>, 2011)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44302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4C5A6A"/>
                </a:solidFill>
              </a:rPr>
              <a:t>Partition your data &amp; model into </a:t>
            </a:r>
            <a:r>
              <a:rPr lang="en-US" sz="2800" i="1" dirty="0" smtClean="0">
                <a:solidFill>
                  <a:srgbClr val="4C5A6A"/>
                </a:solidFill>
              </a:rPr>
              <a:t>d × d</a:t>
            </a:r>
            <a:r>
              <a:rPr lang="en-US" sz="2800" dirty="0" smtClean="0">
                <a:solidFill>
                  <a:srgbClr val="4C5A6A"/>
                </a:solidFill>
              </a:rPr>
              <a:t> blocks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4690461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4C5A6A"/>
                </a:solidFill>
              </a:rPr>
              <a:t>Results in </a:t>
            </a:r>
            <a:r>
              <a:rPr lang="en-US" sz="2800" i="1" dirty="0" smtClean="0">
                <a:solidFill>
                  <a:srgbClr val="4C5A6A"/>
                </a:solidFill>
              </a:rPr>
              <a:t>d=3</a:t>
            </a:r>
            <a:r>
              <a:rPr lang="en-US" sz="2800" dirty="0" smtClean="0">
                <a:solidFill>
                  <a:srgbClr val="4C5A6A"/>
                </a:solidFill>
              </a:rPr>
              <a:t> strata</a:t>
            </a:r>
          </a:p>
          <a:p>
            <a:pPr algn="ctr"/>
            <a:endParaRPr lang="en-US" sz="2800" dirty="0">
              <a:solidFill>
                <a:srgbClr val="4C5A6A"/>
              </a:solidFill>
            </a:endParaRPr>
          </a:p>
          <a:p>
            <a:pPr algn="ctr"/>
            <a:r>
              <a:rPr lang="en-US" sz="2800" dirty="0" smtClean="0">
                <a:solidFill>
                  <a:srgbClr val="4C5A6A"/>
                </a:solidFill>
              </a:rPr>
              <a:t>Process strata sequentially, </a:t>
            </a:r>
          </a:p>
          <a:p>
            <a:pPr algn="ctr"/>
            <a:r>
              <a:rPr lang="en-US" sz="2800" dirty="0" smtClean="0">
                <a:solidFill>
                  <a:srgbClr val="4C5A6A"/>
                </a:solidFill>
              </a:rPr>
              <a:t>process blocks in each stratum in parallel</a:t>
            </a:r>
          </a:p>
        </p:txBody>
      </p:sp>
    </p:spTree>
    <p:extLst>
      <p:ext uri="{BB962C8B-B14F-4D97-AF65-F5344CB8AC3E}">
        <p14:creationId xmlns:p14="http://schemas.microsoft.com/office/powerpoint/2010/main" val="3899924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Tensors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497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tensor?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Tensors are used for structured data &gt; 2 dimensions</a:t>
            </a:r>
          </a:p>
          <a:p>
            <a:r>
              <a:rPr lang="en-US" dirty="0" smtClean="0"/>
              <a:t>Think of as a 3D-matrix</a:t>
            </a:r>
            <a:endParaRPr lang="en-US" dirty="0"/>
          </a:p>
        </p:txBody>
      </p:sp>
      <p:sp>
        <p:nvSpPr>
          <p:cNvPr id="5" name="Cube 4"/>
          <p:cNvSpPr/>
          <p:nvPr/>
        </p:nvSpPr>
        <p:spPr>
          <a:xfrm>
            <a:off x="1382890" y="3113851"/>
            <a:ext cx="2888075" cy="2906889"/>
          </a:xfrm>
          <a:prstGeom prst="cube">
            <a:avLst/>
          </a:prstGeom>
          <a:pattFill prst="dotGrid">
            <a:fgClr>
              <a:schemeClr val="bg1"/>
            </a:fgClr>
            <a:bgClr>
              <a:schemeClr val="accent5"/>
            </a:bgClr>
          </a:pattFill>
          <a:ln>
            <a:solidFill>
              <a:srgbClr val="808D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3407" y="4643777"/>
            <a:ext cx="954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Subject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01333" y="6293556"/>
            <a:ext cx="672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Verb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018844" y="5557334"/>
            <a:ext cx="851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Object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68148" y="2925704"/>
            <a:ext cx="2904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example:</a:t>
            </a:r>
          </a:p>
          <a:p>
            <a:endParaRPr lang="en-US" dirty="0" smtClean="0"/>
          </a:p>
          <a:p>
            <a:r>
              <a:rPr lang="en-US" dirty="0" smtClean="0"/>
              <a:t>Derek Jeter plays baseball</a:t>
            </a:r>
          </a:p>
        </p:txBody>
      </p:sp>
    </p:spTree>
    <p:extLst>
      <p:ext uri="{BB962C8B-B14F-4D97-AF65-F5344CB8AC3E}">
        <p14:creationId xmlns:p14="http://schemas.microsoft.com/office/powerpoint/2010/main" val="996514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Tensor Decomposition</a:t>
            </a:r>
            <a:endParaRPr lang="en-US" dirty="0"/>
          </a:p>
        </p:txBody>
      </p:sp>
      <p:sp>
        <p:nvSpPr>
          <p:cNvPr id="4" name="Cube 3"/>
          <p:cNvSpPr/>
          <p:nvPr/>
        </p:nvSpPr>
        <p:spPr>
          <a:xfrm>
            <a:off x="5798725" y="2025939"/>
            <a:ext cx="2888075" cy="2906889"/>
          </a:xfrm>
          <a:prstGeom prst="cub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02" y="2856147"/>
            <a:ext cx="582749" cy="2797195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6" name="Picture 5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97362" y="1457549"/>
            <a:ext cx="582749" cy="2797195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7" name="Picture 6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80294">
            <a:off x="1991178" y="552709"/>
            <a:ext cx="582749" cy="2797195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8" name="TextBox 7"/>
          <p:cNvSpPr txBox="1"/>
          <p:nvPr/>
        </p:nvSpPr>
        <p:spPr>
          <a:xfrm>
            <a:off x="3875851" y="3751368"/>
            <a:ext cx="6721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i="1" dirty="0" smtClean="0">
                <a:solidFill>
                  <a:srgbClr val="808DA0"/>
                </a:solidFill>
              </a:rPr>
              <a:t>≈</a:t>
            </a:r>
            <a:endParaRPr lang="en-US" sz="4800" i="1" dirty="0">
              <a:solidFill>
                <a:srgbClr val="808D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8547" y="3943173"/>
            <a:ext cx="632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U</a:t>
            </a:r>
            <a:endParaRPr lang="en-US" sz="3600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64058" y="2564772"/>
            <a:ext cx="606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V</a:t>
            </a:r>
            <a:endParaRPr lang="en-US" sz="3600" i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20705495">
            <a:off x="1887569" y="1644727"/>
            <a:ext cx="734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W</a:t>
            </a:r>
            <a:endParaRPr lang="en-US" sz="3600" i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74058" y="3404341"/>
            <a:ext cx="632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X</a:t>
            </a:r>
            <a:endParaRPr lang="en-US" sz="3600" i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543" y="4800083"/>
            <a:ext cx="11287885" cy="199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127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be 3"/>
          <p:cNvSpPr/>
          <p:nvPr/>
        </p:nvSpPr>
        <p:spPr>
          <a:xfrm>
            <a:off x="5798725" y="2075607"/>
            <a:ext cx="2888075" cy="2906889"/>
          </a:xfrm>
          <a:prstGeom prst="cube">
            <a:avLst/>
          </a:prstGeom>
          <a:solidFill>
            <a:schemeClr val="accent5">
              <a:alpha val="22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be 2"/>
          <p:cNvSpPr>
            <a:spLocks/>
          </p:cNvSpPr>
          <p:nvPr/>
        </p:nvSpPr>
        <p:spPr>
          <a:xfrm>
            <a:off x="6344743" y="3061895"/>
            <a:ext cx="153943" cy="133539"/>
          </a:xfrm>
          <a:prstGeom prst="cub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Tensor Decomposition</a:t>
            </a:r>
            <a:endParaRPr lang="en-US" dirty="0"/>
          </a:p>
        </p:txBody>
      </p:sp>
      <p:pic>
        <p:nvPicPr>
          <p:cNvPr id="5" name="Picture 4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02" y="2856147"/>
            <a:ext cx="582749" cy="2797195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6" name="Picture 5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97362" y="1457549"/>
            <a:ext cx="582749" cy="2797195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7" name="Picture 6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80294">
            <a:off x="1991178" y="552709"/>
            <a:ext cx="582749" cy="2797195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8" name="TextBox 7"/>
          <p:cNvSpPr txBox="1"/>
          <p:nvPr/>
        </p:nvSpPr>
        <p:spPr>
          <a:xfrm>
            <a:off x="3875851" y="3751368"/>
            <a:ext cx="6721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i="1" dirty="0" smtClean="0">
                <a:solidFill>
                  <a:srgbClr val="808DA0"/>
                </a:solidFill>
              </a:rPr>
              <a:t>≈</a:t>
            </a:r>
            <a:endParaRPr lang="en-US" sz="4800" i="1" dirty="0">
              <a:solidFill>
                <a:srgbClr val="808D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8547" y="3943173"/>
            <a:ext cx="632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U</a:t>
            </a:r>
            <a:endParaRPr lang="en-US" sz="3600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64058" y="2564772"/>
            <a:ext cx="606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V</a:t>
            </a:r>
            <a:endParaRPr lang="en-US" sz="3600" i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20705495">
            <a:off x="1887569" y="1644727"/>
            <a:ext cx="734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W</a:t>
            </a:r>
            <a:endParaRPr lang="en-US" sz="3600" i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74058" y="3454009"/>
            <a:ext cx="632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X</a:t>
            </a:r>
            <a:endParaRPr lang="en-US" sz="3600" i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>
            <a:spLocks/>
          </p:cNvSpPr>
          <p:nvPr/>
        </p:nvSpPr>
        <p:spPr>
          <a:xfrm>
            <a:off x="537702" y="3211103"/>
            <a:ext cx="576072" cy="1131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>
            <a:spLocks/>
          </p:cNvSpPr>
          <p:nvPr/>
        </p:nvSpPr>
        <p:spPr>
          <a:xfrm rot="16200000">
            <a:off x="1929945" y="2801167"/>
            <a:ext cx="576072" cy="1131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>
            <a:spLocks/>
          </p:cNvSpPr>
          <p:nvPr/>
        </p:nvSpPr>
        <p:spPr>
          <a:xfrm rot="15428060">
            <a:off x="918182" y="2153296"/>
            <a:ext cx="576072" cy="1131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61" y="4450908"/>
            <a:ext cx="6871146" cy="233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051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be 3"/>
          <p:cNvSpPr/>
          <p:nvPr/>
        </p:nvSpPr>
        <p:spPr>
          <a:xfrm>
            <a:off x="5855167" y="2028572"/>
            <a:ext cx="2888075" cy="2906889"/>
          </a:xfrm>
          <a:prstGeom prst="cube">
            <a:avLst/>
          </a:prstGeom>
          <a:solidFill>
            <a:schemeClr val="accent5">
              <a:alpha val="22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be 2"/>
          <p:cNvSpPr>
            <a:spLocks/>
          </p:cNvSpPr>
          <p:nvPr/>
        </p:nvSpPr>
        <p:spPr>
          <a:xfrm>
            <a:off x="6410806" y="2995616"/>
            <a:ext cx="153943" cy="133539"/>
          </a:xfrm>
          <a:prstGeom prst="cub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Tensor Decomposition</a:t>
            </a:r>
            <a:endParaRPr lang="en-US" dirty="0"/>
          </a:p>
        </p:txBody>
      </p:sp>
      <p:pic>
        <p:nvPicPr>
          <p:cNvPr id="5" name="Picture 4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02" y="2856147"/>
            <a:ext cx="582749" cy="2797195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6" name="Picture 5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97362" y="1457549"/>
            <a:ext cx="582749" cy="2797195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7" name="Picture 6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80294">
            <a:off x="1991178" y="552709"/>
            <a:ext cx="582749" cy="2797195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8" name="TextBox 7"/>
          <p:cNvSpPr txBox="1"/>
          <p:nvPr/>
        </p:nvSpPr>
        <p:spPr>
          <a:xfrm>
            <a:off x="3875851" y="3751368"/>
            <a:ext cx="6721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i="1" dirty="0" smtClean="0">
                <a:solidFill>
                  <a:srgbClr val="808DA0"/>
                </a:solidFill>
              </a:rPr>
              <a:t>≈</a:t>
            </a:r>
            <a:endParaRPr lang="en-US" sz="4800" i="1" dirty="0">
              <a:solidFill>
                <a:srgbClr val="808D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8547" y="3943173"/>
            <a:ext cx="632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U</a:t>
            </a:r>
            <a:endParaRPr lang="en-US" sz="3600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64058" y="2564772"/>
            <a:ext cx="606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V</a:t>
            </a:r>
            <a:endParaRPr lang="en-US" sz="3600" i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20705495">
            <a:off x="1887569" y="1644727"/>
            <a:ext cx="734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W</a:t>
            </a:r>
            <a:endParaRPr lang="en-US" sz="3600" i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0500" y="3406974"/>
            <a:ext cx="632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X</a:t>
            </a:r>
            <a:endParaRPr lang="en-US" sz="3600" i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>
            <a:spLocks/>
          </p:cNvSpPr>
          <p:nvPr/>
        </p:nvSpPr>
        <p:spPr>
          <a:xfrm>
            <a:off x="537702" y="3211103"/>
            <a:ext cx="576072" cy="1131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>
            <a:spLocks/>
          </p:cNvSpPr>
          <p:nvPr/>
        </p:nvSpPr>
        <p:spPr>
          <a:xfrm rot="16200000">
            <a:off x="1929945" y="2801167"/>
            <a:ext cx="576072" cy="1131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>
            <a:spLocks/>
          </p:cNvSpPr>
          <p:nvPr/>
        </p:nvSpPr>
        <p:spPr>
          <a:xfrm rot="15428060">
            <a:off x="918182" y="2153296"/>
            <a:ext cx="576072" cy="1131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be 16"/>
          <p:cNvSpPr>
            <a:spLocks/>
          </p:cNvSpPr>
          <p:nvPr/>
        </p:nvSpPr>
        <p:spPr>
          <a:xfrm>
            <a:off x="8064154" y="4475836"/>
            <a:ext cx="153943" cy="133539"/>
          </a:xfrm>
          <a:prstGeom prst="cube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>
            <a:spLocks/>
          </p:cNvSpPr>
          <p:nvPr/>
        </p:nvSpPr>
        <p:spPr>
          <a:xfrm>
            <a:off x="540481" y="5415083"/>
            <a:ext cx="576072" cy="113153"/>
          </a:xfrm>
          <a:prstGeom prst="rect">
            <a:avLst/>
          </a:prstGeom>
          <a:solidFill>
            <a:srgbClr val="F3F2DC"/>
          </a:solidFill>
          <a:ln>
            <a:solidFill>
              <a:srgbClr val="F3F2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>
            <a:spLocks/>
          </p:cNvSpPr>
          <p:nvPr/>
        </p:nvSpPr>
        <p:spPr>
          <a:xfrm rot="16200000">
            <a:off x="4025446" y="2802909"/>
            <a:ext cx="576072" cy="113153"/>
          </a:xfrm>
          <a:prstGeom prst="rect">
            <a:avLst/>
          </a:prstGeom>
          <a:solidFill>
            <a:srgbClr val="F3F2DC"/>
          </a:solidFill>
          <a:ln>
            <a:solidFill>
              <a:srgbClr val="F3F2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>
            <a:spLocks/>
          </p:cNvSpPr>
          <p:nvPr/>
        </p:nvSpPr>
        <p:spPr>
          <a:xfrm rot="15428060">
            <a:off x="920927" y="2161021"/>
            <a:ext cx="576072" cy="113153"/>
          </a:xfrm>
          <a:prstGeom prst="rect">
            <a:avLst/>
          </a:prstGeom>
          <a:solidFill>
            <a:srgbClr val="F3F2DC">
              <a:alpha val="72000"/>
            </a:srgbClr>
          </a:solidFill>
          <a:ln>
            <a:solidFill>
              <a:srgbClr val="F3F2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ube 22"/>
          <p:cNvSpPr>
            <a:spLocks/>
          </p:cNvSpPr>
          <p:nvPr/>
        </p:nvSpPr>
        <p:spPr>
          <a:xfrm>
            <a:off x="8297796" y="3986535"/>
            <a:ext cx="153943" cy="133539"/>
          </a:xfrm>
          <a:prstGeom prst="cub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>
            <a:spLocks/>
          </p:cNvSpPr>
          <p:nvPr/>
        </p:nvSpPr>
        <p:spPr>
          <a:xfrm>
            <a:off x="540481" y="5181778"/>
            <a:ext cx="576072" cy="113153"/>
          </a:xfrm>
          <a:prstGeom prst="rect">
            <a:avLst/>
          </a:prstGeom>
          <a:solidFill>
            <a:srgbClr val="5B352E"/>
          </a:solidFill>
          <a:ln>
            <a:solidFill>
              <a:srgbClr val="F3F2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>
            <a:spLocks/>
          </p:cNvSpPr>
          <p:nvPr/>
        </p:nvSpPr>
        <p:spPr>
          <a:xfrm rot="16200000">
            <a:off x="3905043" y="2804797"/>
            <a:ext cx="576072" cy="113153"/>
          </a:xfrm>
          <a:prstGeom prst="rect">
            <a:avLst/>
          </a:prstGeom>
          <a:solidFill>
            <a:srgbClr val="5B352E"/>
          </a:solidFill>
          <a:ln>
            <a:solidFill>
              <a:srgbClr val="F3F2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>
            <a:spLocks/>
          </p:cNvSpPr>
          <p:nvPr/>
        </p:nvSpPr>
        <p:spPr>
          <a:xfrm rot="15428060">
            <a:off x="2956979" y="1661660"/>
            <a:ext cx="576072" cy="113153"/>
          </a:xfrm>
          <a:prstGeom prst="rect">
            <a:avLst/>
          </a:prstGeom>
          <a:solidFill>
            <a:srgbClr val="5B352E"/>
          </a:solidFill>
          <a:ln>
            <a:solidFill>
              <a:srgbClr val="F3F2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505318" y="1262390"/>
            <a:ext cx="21814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Independent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27" name="Straight Arrow Connector 26"/>
          <p:cNvCxnSpPr>
            <a:stCxn id="13" idx="2"/>
          </p:cNvCxnSpPr>
          <p:nvPr/>
        </p:nvCxnSpPr>
        <p:spPr>
          <a:xfrm flipH="1">
            <a:off x="6632222" y="1785610"/>
            <a:ext cx="963837" cy="1210006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3" idx="2"/>
          </p:cNvCxnSpPr>
          <p:nvPr/>
        </p:nvCxnSpPr>
        <p:spPr>
          <a:xfrm>
            <a:off x="7596059" y="1785610"/>
            <a:ext cx="701737" cy="2157563"/>
          </a:xfrm>
          <a:prstGeom prst="straightConnector1">
            <a:avLst/>
          </a:prstGeom>
          <a:ln>
            <a:solidFill>
              <a:srgbClr val="A5392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Multiply 31"/>
          <p:cNvSpPr/>
          <p:nvPr/>
        </p:nvSpPr>
        <p:spPr>
          <a:xfrm>
            <a:off x="7845779" y="4259269"/>
            <a:ext cx="568332" cy="570424"/>
          </a:xfrm>
          <a:prstGeom prst="mathMultiply">
            <a:avLst>
              <a:gd name="adj1" fmla="val 5312"/>
            </a:avLst>
          </a:prstGeom>
          <a:solidFill>
            <a:schemeClr val="tx2"/>
          </a:solidFill>
          <a:ln>
            <a:solidFill>
              <a:srgbClr val="A5392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00"/>
          <a:stretch/>
        </p:blipFill>
        <p:spPr>
          <a:xfrm>
            <a:off x="1170863" y="4935461"/>
            <a:ext cx="6593406" cy="1922539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961250" y="4423796"/>
            <a:ext cx="2839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Not Independent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5354670" y="3211103"/>
            <a:ext cx="1056136" cy="1264733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4" idx="3"/>
          </p:cNvCxnSpPr>
          <p:nvPr/>
        </p:nvCxnSpPr>
        <p:spPr>
          <a:xfrm flipV="1">
            <a:off x="5800384" y="4609375"/>
            <a:ext cx="2045395" cy="76031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1328255" y="2511000"/>
            <a:ext cx="1797468" cy="1964836"/>
          </a:xfrm>
          <a:prstGeom prst="straightConnector1">
            <a:avLst/>
          </a:prstGeom>
          <a:ln>
            <a:solidFill>
              <a:srgbClr val="A5392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817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13" grpId="0"/>
      <p:bldP spid="32" grpId="0" animBg="1"/>
      <p:bldP spid="34" grpId="0"/>
      <p:bldP spid="3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6381426" y="2949379"/>
            <a:ext cx="582749" cy="931233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381426" y="3880612"/>
            <a:ext cx="582749" cy="931233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381426" y="4812164"/>
            <a:ext cx="582749" cy="93123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Tensor Decomposition</a:t>
            </a:r>
            <a:endParaRPr lang="en-US" dirty="0"/>
          </a:p>
        </p:txBody>
      </p:sp>
      <p:pic>
        <p:nvPicPr>
          <p:cNvPr id="5" name="Picture 4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702" y="2946202"/>
            <a:ext cx="582749" cy="2797195"/>
          </a:xfrm>
          <a:prstGeom prst="rect">
            <a:avLst/>
          </a:prstGeom>
          <a:noFill/>
        </p:spPr>
      </p:pic>
      <p:pic>
        <p:nvPicPr>
          <p:cNvPr id="20" name="Picture 19" descr="blocks_dia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843" y="2602520"/>
            <a:ext cx="3289300" cy="3530600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 rot="16757286">
            <a:off x="2619756" y="5663381"/>
            <a:ext cx="582749" cy="931233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 rot="16757286">
            <a:off x="3542699" y="5809382"/>
            <a:ext cx="582749" cy="931233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 rot="16757286">
            <a:off x="4461332" y="5966233"/>
            <a:ext cx="582749" cy="93123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59462">
            <a:off x="3540544" y="4881825"/>
            <a:ext cx="582749" cy="2797195"/>
          </a:xfrm>
          <a:prstGeom prst="rect">
            <a:avLst/>
          </a:prstGeom>
          <a:noFill/>
        </p:spPr>
      </p:pic>
      <p:sp>
        <p:nvSpPr>
          <p:cNvPr id="39" name="Rectangle 38"/>
          <p:cNvSpPr/>
          <p:nvPr/>
        </p:nvSpPr>
        <p:spPr>
          <a:xfrm rot="13738767">
            <a:off x="1748953" y="3012019"/>
            <a:ext cx="582749" cy="931233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 rot="13738767">
            <a:off x="2447061" y="2400202"/>
            <a:ext cx="582749" cy="931233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 rot="13738767">
            <a:off x="3147283" y="1786095"/>
            <a:ext cx="582749" cy="93123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20234">
            <a:off x="2442733" y="1465228"/>
            <a:ext cx="582749" cy="27971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624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ock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308" y="1119481"/>
            <a:ext cx="1600170" cy="17175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456" y="2949926"/>
            <a:ext cx="1600170" cy="17175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849" y="1119481"/>
            <a:ext cx="1600170" cy="17175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249" y="1119481"/>
            <a:ext cx="1600170" cy="17175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456" y="4917956"/>
            <a:ext cx="1600170" cy="17175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249" y="2949926"/>
            <a:ext cx="1600170" cy="17175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249" y="4917956"/>
            <a:ext cx="1600170" cy="17175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249" y="2949926"/>
            <a:ext cx="1600170" cy="17175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649" y="4917956"/>
            <a:ext cx="1600170" cy="171755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38484" y="439560"/>
            <a:ext cx="93234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For </a:t>
            </a:r>
            <a:r>
              <a:rPr lang="en-US" sz="3200" i="1" dirty="0" smtClean="0">
                <a:solidFill>
                  <a:schemeClr val="accent4"/>
                </a:solidFill>
              </a:rPr>
              <a:t>d</a:t>
            </a:r>
            <a:r>
              <a:rPr lang="en-US" sz="3200" dirty="0" smtClean="0">
                <a:solidFill>
                  <a:schemeClr val="accent4"/>
                </a:solidFill>
              </a:rPr>
              <a:t>=3 blocks per stratum, we require </a:t>
            </a:r>
            <a:r>
              <a:rPr lang="en-US" sz="3200" i="1" dirty="0" smtClean="0">
                <a:solidFill>
                  <a:schemeClr val="accent4"/>
                </a:solidFill>
              </a:rPr>
              <a:t>d</a:t>
            </a:r>
            <a:r>
              <a:rPr lang="en-US" sz="3200" i="1" baseline="30000" dirty="0" smtClean="0">
                <a:solidFill>
                  <a:schemeClr val="accent4"/>
                </a:solidFill>
              </a:rPr>
              <a:t>2</a:t>
            </a:r>
            <a:r>
              <a:rPr lang="en-US" sz="3200" dirty="0" smtClean="0">
                <a:solidFill>
                  <a:schemeClr val="accent4"/>
                </a:solidFill>
              </a:rPr>
              <a:t>=9 strata</a:t>
            </a:r>
            <a:endParaRPr lang="en-US" sz="32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407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Coupled Matrix + Tensor Decomposition</a:t>
            </a:r>
            <a:endParaRPr lang="en-US" dirty="0"/>
          </a:p>
        </p:txBody>
      </p:sp>
      <p:sp>
        <p:nvSpPr>
          <p:cNvPr id="4" name="Cube 3"/>
          <p:cNvSpPr/>
          <p:nvPr/>
        </p:nvSpPr>
        <p:spPr>
          <a:xfrm>
            <a:off x="3733271" y="1869355"/>
            <a:ext cx="2888075" cy="2906889"/>
          </a:xfrm>
          <a:prstGeom prst="cub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608604" y="3247757"/>
            <a:ext cx="632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X</a:t>
            </a:r>
            <a:endParaRPr lang="en-US" sz="3600" i="1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594" y="2599244"/>
            <a:ext cx="2192939" cy="2192939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15" name="TextBox 14"/>
          <p:cNvSpPr txBox="1"/>
          <p:nvPr/>
        </p:nvSpPr>
        <p:spPr>
          <a:xfrm>
            <a:off x="2288757" y="3325120"/>
            <a:ext cx="486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Y</a:t>
            </a:r>
            <a:endParaRPr lang="en-US" sz="3600" i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83458" y="2884427"/>
            <a:ext cx="954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Subject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480312" y="4860328"/>
            <a:ext cx="672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Verb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406239" y="4422851"/>
            <a:ext cx="851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Object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962771" y="4847071"/>
            <a:ext cx="1236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Document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539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Coupled Matrix + Tensor Decomposition</a:t>
            </a:r>
          </a:p>
        </p:txBody>
      </p:sp>
      <p:sp>
        <p:nvSpPr>
          <p:cNvPr id="4" name="Cube 3"/>
          <p:cNvSpPr/>
          <p:nvPr/>
        </p:nvSpPr>
        <p:spPr>
          <a:xfrm>
            <a:off x="6783658" y="2564772"/>
            <a:ext cx="2281044" cy="2351093"/>
          </a:xfrm>
          <a:prstGeom prst="cub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434" y="3290007"/>
            <a:ext cx="456872" cy="2192986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6" name="Picture 5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53550" y="1821639"/>
            <a:ext cx="457200" cy="2194560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7" name="Picture 6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80294">
            <a:off x="3054225" y="998716"/>
            <a:ext cx="457200" cy="2194560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8" name="TextBox 7"/>
          <p:cNvSpPr txBox="1"/>
          <p:nvPr/>
        </p:nvSpPr>
        <p:spPr>
          <a:xfrm>
            <a:off x="3875851" y="3751368"/>
            <a:ext cx="6721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i="1" dirty="0" smtClean="0">
                <a:solidFill>
                  <a:srgbClr val="808DA0"/>
                </a:solidFill>
              </a:rPr>
              <a:t>≈</a:t>
            </a:r>
            <a:endParaRPr lang="en-US" sz="4800" i="1" dirty="0">
              <a:solidFill>
                <a:srgbClr val="808D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29740" y="3953738"/>
            <a:ext cx="632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U</a:t>
            </a:r>
            <a:endParaRPr lang="en-US" sz="3600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2253" y="2598043"/>
            <a:ext cx="606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V</a:t>
            </a:r>
            <a:endParaRPr lang="en-US" sz="3600" i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20705495">
            <a:off x="2843660" y="1797777"/>
            <a:ext cx="734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W</a:t>
            </a:r>
            <a:endParaRPr lang="en-US" sz="3600" i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68118" y="3673908"/>
            <a:ext cx="632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X</a:t>
            </a:r>
            <a:endParaRPr lang="en-US" sz="3600" i="1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423" y="3138447"/>
            <a:ext cx="1823845" cy="1823845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15" name="TextBox 14"/>
          <p:cNvSpPr txBox="1"/>
          <p:nvPr/>
        </p:nvSpPr>
        <p:spPr>
          <a:xfrm>
            <a:off x="5631287" y="3600225"/>
            <a:ext cx="486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Y</a:t>
            </a:r>
            <a:endParaRPr lang="en-US" sz="3600" i="1" dirty="0">
              <a:solidFill>
                <a:schemeClr val="bg1"/>
              </a:solidFill>
            </a:endParaRPr>
          </a:p>
        </p:txBody>
      </p:sp>
      <p:pic>
        <p:nvPicPr>
          <p:cNvPr id="16" name="Picture 15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93460" y="1821640"/>
            <a:ext cx="457200" cy="2194560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17" name="TextBox 16"/>
          <p:cNvSpPr txBox="1"/>
          <p:nvPr/>
        </p:nvSpPr>
        <p:spPr>
          <a:xfrm>
            <a:off x="741385" y="2587500"/>
            <a:ext cx="606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A</a:t>
            </a:r>
            <a:endParaRPr lang="en-US" sz="3600" i="1" dirty="0">
              <a:solidFill>
                <a:schemeClr val="bg1"/>
              </a:solidFill>
            </a:endParaRPr>
          </a:p>
        </p:txBody>
      </p:sp>
      <p:pic>
        <p:nvPicPr>
          <p:cNvPr id="3" name="Picture 2" descr="math_couple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93" y="5172926"/>
            <a:ext cx="8552555" cy="161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718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5195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When to use SGD for distributed learning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Optimization</a:t>
            </a:r>
          </a:p>
          <a:p>
            <a:pPr lvl="1"/>
            <a:r>
              <a:rPr lang="en-US" dirty="0" smtClean="0"/>
              <a:t>Review of DSGD</a:t>
            </a:r>
          </a:p>
          <a:p>
            <a:pPr lvl="1"/>
            <a:r>
              <a:rPr lang="en-US" dirty="0" smtClean="0"/>
              <a:t>SGD for Tensors</a:t>
            </a:r>
          </a:p>
          <a:p>
            <a:pPr lvl="1"/>
            <a:r>
              <a:rPr lang="en-US" dirty="0" smtClean="0"/>
              <a:t>SGD for ML models – topic modeling, dictionary learning, MMSB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Hadoop</a:t>
            </a:r>
            <a:endParaRPr lang="en-US" dirty="0" smtClean="0"/>
          </a:p>
          <a:p>
            <a:pPr marL="731520" lvl="1" indent="-457200">
              <a:buFont typeface="+mj-lt"/>
              <a:buAutoNum type="arabicPeriod"/>
            </a:pPr>
            <a:r>
              <a:rPr lang="en-US" dirty="0" smtClean="0"/>
              <a:t>General algorithm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 smtClean="0"/>
              <a:t>Setting up the </a:t>
            </a:r>
            <a:r>
              <a:rPr lang="en-US" dirty="0" err="1" smtClean="0"/>
              <a:t>MapReduce</a:t>
            </a:r>
            <a:r>
              <a:rPr lang="en-US" dirty="0" smtClean="0"/>
              <a:t> body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 smtClean="0"/>
              <a:t>Reducer communication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 smtClean="0"/>
              <a:t>Distributed normalization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 smtClean="0"/>
              <a:t>“Always-On SGD” – How to deal with the straggler problem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Experiments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Looking Forward – Graphical Models and the Cloud</a:t>
            </a:r>
          </a:p>
        </p:txBody>
      </p:sp>
    </p:spTree>
    <p:extLst>
      <p:ext uri="{BB962C8B-B14F-4D97-AF65-F5344CB8AC3E}">
        <p14:creationId xmlns:p14="http://schemas.microsoft.com/office/powerpoint/2010/main" val="108088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Coupled Matrix + Tensor Decomposition</a:t>
            </a:r>
          </a:p>
        </p:txBody>
      </p:sp>
      <p:pic>
        <p:nvPicPr>
          <p:cNvPr id="4" name="Picture 3" descr="coupled-block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2" y="1616927"/>
            <a:ext cx="8381999" cy="472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8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Constraints &amp; Projections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442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566" y="3845843"/>
            <a:ext cx="7564599" cy="1403288"/>
          </a:xfrm>
          <a:prstGeom prst="rect">
            <a:avLst/>
          </a:prstGeom>
        </p:spPr>
      </p:pic>
      <p:pic>
        <p:nvPicPr>
          <p:cNvPr id="10" name="Picture 9" descr="math_topic_modelin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784" y="2223611"/>
            <a:ext cx="8247188" cy="13386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Topic Modeling</a:t>
            </a:r>
            <a:endParaRPr lang="en-US" dirty="0"/>
          </a:p>
        </p:txBody>
      </p:sp>
      <p:pic>
        <p:nvPicPr>
          <p:cNvPr id="4" name="Picture 3" descr="grid4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215" y="2402874"/>
            <a:ext cx="3698489" cy="36984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079" y="4634837"/>
            <a:ext cx="1513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Documents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81620" y="2002305"/>
            <a:ext cx="1597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Words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38703" y="2601660"/>
            <a:ext cx="977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8" name="Right Brace 7"/>
          <p:cNvSpPr/>
          <p:nvPr/>
        </p:nvSpPr>
        <p:spPr>
          <a:xfrm rot="10800000">
            <a:off x="2137091" y="2411340"/>
            <a:ext cx="268273" cy="681954"/>
          </a:xfrm>
          <a:prstGeom prst="rightBrac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opic_modeling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607" y="1265235"/>
            <a:ext cx="6768922" cy="866422"/>
          </a:xfrm>
          <a:prstGeom prst="rect">
            <a:avLst/>
          </a:prstGeom>
        </p:spPr>
      </p:pic>
      <p:sp>
        <p:nvSpPr>
          <p:cNvPr id="12" name="Right Brace 11"/>
          <p:cNvSpPr/>
          <p:nvPr/>
        </p:nvSpPr>
        <p:spPr>
          <a:xfrm rot="16200000">
            <a:off x="1736636" y="2823415"/>
            <a:ext cx="268273" cy="681954"/>
          </a:xfrm>
          <a:prstGeom prst="rightBrac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534264" y="3562285"/>
            <a:ext cx="680247" cy="227580"/>
          </a:xfrm>
          <a:prstGeom prst="rect">
            <a:avLst/>
          </a:prstGeom>
          <a:solidFill>
            <a:schemeClr val="accent1">
              <a:alpha val="4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448783" y="2642743"/>
            <a:ext cx="2762921" cy="227580"/>
          </a:xfrm>
          <a:prstGeom prst="rect">
            <a:avLst/>
          </a:prstGeom>
          <a:solidFill>
            <a:schemeClr val="tx2">
              <a:alpha val="4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171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12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Constraints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Sometimes we want to restrict response:</a:t>
            </a:r>
          </a:p>
          <a:p>
            <a:pPr lvl="1"/>
            <a:r>
              <a:rPr lang="en-US" sz="2400" dirty="0" smtClean="0"/>
              <a:t>Non-negative</a:t>
            </a:r>
            <a:br>
              <a:rPr lang="en-US" sz="2400" dirty="0" smtClean="0"/>
            </a:br>
            <a:endParaRPr lang="en-US" sz="2400" dirty="0" smtClean="0"/>
          </a:p>
          <a:p>
            <a:pPr lvl="1"/>
            <a:r>
              <a:rPr lang="en-US" sz="2400" dirty="0" err="1" smtClean="0"/>
              <a:t>Sparsity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pPr lvl="1"/>
            <a:r>
              <a:rPr lang="en-US" sz="2400" dirty="0" smtClean="0"/>
              <a:t>Simplex (so vectors become probabilities)</a:t>
            </a:r>
            <a:br>
              <a:rPr lang="en-US" sz="2400" dirty="0" smtClean="0"/>
            </a:br>
            <a:endParaRPr lang="en-US" sz="2400" dirty="0" smtClean="0"/>
          </a:p>
          <a:p>
            <a:pPr lvl="1"/>
            <a:r>
              <a:rPr lang="en-US" sz="2400" dirty="0" smtClean="0"/>
              <a:t>Keep inside unit ball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8658285"/>
              </p:ext>
            </p:extLst>
          </p:nvPr>
        </p:nvGraphicFramePr>
        <p:xfrm>
          <a:off x="2183005" y="2941638"/>
          <a:ext cx="408305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02" name="Equation" r:id="rId3" imgW="2044700" imgH="292100" progId="Equation.3">
                  <p:embed/>
                </p:oleObj>
              </mc:Choice>
              <mc:Fallback>
                <p:oleObj name="Equation" r:id="rId3" imgW="20447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83005" y="2941638"/>
                        <a:ext cx="4083050" cy="58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3742891"/>
              </p:ext>
            </p:extLst>
          </p:nvPr>
        </p:nvGraphicFramePr>
        <p:xfrm>
          <a:off x="3094038" y="2192338"/>
          <a:ext cx="1204912" cy="538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03" name="Equation" r:id="rId5" imgW="482600" imgH="215900" progId="Equation.3">
                  <p:embed/>
                </p:oleObj>
              </mc:Choice>
              <mc:Fallback>
                <p:oleObj name="Equation" r:id="rId5" imgW="4826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94038" y="2192338"/>
                        <a:ext cx="1204912" cy="538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9327731"/>
              </p:ext>
            </p:extLst>
          </p:nvPr>
        </p:nvGraphicFramePr>
        <p:xfrm>
          <a:off x="6913738" y="3707189"/>
          <a:ext cx="1251891" cy="740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04" name="Equation" r:id="rId7" imgW="622300" imgH="368300" progId="Equation.3">
                  <p:embed/>
                </p:oleObj>
              </mc:Choice>
              <mc:Fallback>
                <p:oleObj name="Equation" r:id="rId7" imgW="6223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913738" y="3707189"/>
                        <a:ext cx="1251891" cy="7409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160587"/>
              </p:ext>
            </p:extLst>
          </p:nvPr>
        </p:nvGraphicFramePr>
        <p:xfrm>
          <a:off x="4038202" y="4550004"/>
          <a:ext cx="1362310" cy="792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05" name="Equation" r:id="rId9" imgW="635000" imgH="368300" progId="Equation.3">
                  <p:embed/>
                </p:oleObj>
              </mc:Choice>
              <mc:Fallback>
                <p:oleObj name="Equation" r:id="rId9" imgW="6350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038202" y="4550004"/>
                        <a:ext cx="1362310" cy="7928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9419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enforce? Projections</a:t>
            </a:r>
            <a:endParaRPr lang="en-US" dirty="0"/>
          </a:p>
        </p:txBody>
      </p:sp>
      <p:pic>
        <p:nvPicPr>
          <p:cNvPr id="2" name="Picture 1" descr="n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891" y="1522320"/>
            <a:ext cx="4410663" cy="506757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Example: Non-negative</a:t>
            </a:r>
            <a:endParaRPr lang="en-US" dirty="0"/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6155474" y="5136444"/>
            <a:ext cx="103744" cy="103481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824201" y="5235692"/>
            <a:ext cx="361113" cy="69520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>
            <a:spLocks noChangeAspect="1"/>
          </p:cNvSpPr>
          <p:nvPr/>
        </p:nvSpPr>
        <p:spPr>
          <a:xfrm>
            <a:off x="5751164" y="5926667"/>
            <a:ext cx="103744" cy="103481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5960534" y="5405967"/>
            <a:ext cx="0" cy="520700"/>
          </a:xfrm>
          <a:prstGeom prst="line">
            <a:avLst/>
          </a:prstGeom>
          <a:ln w="32766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>
            <a:spLocks noChangeAspect="1"/>
          </p:cNvSpPr>
          <p:nvPr/>
        </p:nvSpPr>
        <p:spPr>
          <a:xfrm>
            <a:off x="5921361" y="5926667"/>
            <a:ext cx="103744" cy="103481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>
            <a:stCxn id="15" idx="6"/>
          </p:cNvCxnSpPr>
          <p:nvPr/>
        </p:nvCxnSpPr>
        <p:spPr>
          <a:xfrm>
            <a:off x="5854908" y="5978408"/>
            <a:ext cx="118325" cy="3292"/>
          </a:xfrm>
          <a:prstGeom prst="straightConnector1">
            <a:avLst/>
          </a:prstGeom>
          <a:ln w="16891">
            <a:solidFill>
              <a:schemeClr val="tx2"/>
            </a:solidFill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>
            <a:spLocks noChangeAspect="1"/>
          </p:cNvSpPr>
          <p:nvPr/>
        </p:nvSpPr>
        <p:spPr>
          <a:xfrm>
            <a:off x="5908662" y="5499101"/>
            <a:ext cx="103744" cy="103481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math_n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7275" y="2855148"/>
            <a:ext cx="7687911" cy="178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674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5" grpId="1" animBg="1"/>
      <p:bldP spid="19" grpId="0" animBg="1"/>
      <p:bldP spid="19" grpId="1" animBg="1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th_sparsit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85" y="1919108"/>
            <a:ext cx="7904281" cy="10997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projections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Sparsity</a:t>
            </a:r>
            <a:r>
              <a:rPr lang="en-US" dirty="0" smtClean="0"/>
              <a:t> (soft </a:t>
            </a:r>
            <a:r>
              <a:rPr lang="en-US" dirty="0" err="1" smtClean="0"/>
              <a:t>thresholding</a:t>
            </a:r>
            <a:r>
              <a:rPr lang="en-US" dirty="0" smtClean="0"/>
              <a:t>):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Simplex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Unit ball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0186112"/>
              </p:ext>
            </p:extLst>
          </p:nvPr>
        </p:nvGraphicFramePr>
        <p:xfrm>
          <a:off x="2686049" y="3650396"/>
          <a:ext cx="1424987" cy="899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2" name="Equation" r:id="rId4" imgW="723900" imgH="457200" progId="Equation.3">
                  <p:embed/>
                </p:oleObj>
              </mc:Choice>
              <mc:Fallback>
                <p:oleObj name="Equation" r:id="rId4" imgW="7239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86049" y="3650396"/>
                        <a:ext cx="1424987" cy="8999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math_unit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0634" y="5054346"/>
            <a:ext cx="10012982" cy="107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167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Dictionary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Learn a dictionary of concepts and a sparse reconstruction</a:t>
            </a:r>
          </a:p>
          <a:p>
            <a:r>
              <a:rPr lang="en-US" dirty="0" smtClean="0"/>
              <a:t>Useful for fixing noise and missing pixels of images</a:t>
            </a:r>
          </a:p>
          <a:p>
            <a:endParaRPr lang="en-US" dirty="0" smtClean="0"/>
          </a:p>
        </p:txBody>
      </p:sp>
      <p:pic>
        <p:nvPicPr>
          <p:cNvPr id="4" name="Picture 3" descr="math_dictionar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414" y="3522163"/>
            <a:ext cx="12511296" cy="184949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129506" y="3810267"/>
            <a:ext cx="1231547" cy="1010298"/>
          </a:xfrm>
          <a:prstGeom prst="ellipse">
            <a:avLst/>
          </a:prstGeom>
          <a:noFill/>
          <a:ln w="34925">
            <a:solidFill>
              <a:schemeClr val="tx2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240890" y="4626577"/>
            <a:ext cx="1896972" cy="1010298"/>
          </a:xfrm>
          <a:prstGeom prst="ellipse">
            <a:avLst/>
          </a:prstGeom>
          <a:noFill/>
          <a:ln w="34925">
            <a:solidFill>
              <a:schemeClr val="tx2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649357" y="3026813"/>
            <a:ext cx="2494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Sparse encoding</a:t>
            </a:r>
            <a:endParaRPr lang="en-US" sz="2400" dirty="0">
              <a:solidFill>
                <a:schemeClr val="accent4"/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>
          <a:xfrm flipH="1">
            <a:off x="7851116" y="3488478"/>
            <a:ext cx="45563" cy="321789"/>
          </a:xfrm>
          <a:prstGeom prst="straightConnector1">
            <a:avLst/>
          </a:prstGeom>
          <a:ln>
            <a:solidFill>
              <a:srgbClr val="D2533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944182" y="5915819"/>
            <a:ext cx="2186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Within unit ball</a:t>
            </a:r>
            <a:endParaRPr lang="en-US" sz="2400" dirty="0">
              <a:solidFill>
                <a:schemeClr val="accent4"/>
              </a:solidFill>
            </a:endParaRPr>
          </a:p>
        </p:txBody>
      </p:sp>
      <p:cxnSp>
        <p:nvCxnSpPr>
          <p:cNvPr id="13" name="Straight Arrow Connector 12"/>
          <p:cNvCxnSpPr>
            <a:stCxn id="11" idx="0"/>
            <a:endCxn id="6" idx="5"/>
          </p:cNvCxnSpPr>
          <p:nvPr/>
        </p:nvCxnSpPr>
        <p:spPr>
          <a:xfrm flipH="1" flipV="1">
            <a:off x="4860057" y="5488920"/>
            <a:ext cx="177183" cy="426899"/>
          </a:xfrm>
          <a:prstGeom prst="straightConnector1">
            <a:avLst/>
          </a:prstGeom>
          <a:ln>
            <a:solidFill>
              <a:srgbClr val="D2533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9325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Mixed Membership Network </a:t>
            </a:r>
            <a:r>
              <a:rPr lang="en-US" dirty="0" err="1" smtClean="0"/>
              <a:t>Decomp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for modeling communities in graphs (e.g. a social network)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7969" y="2921000"/>
            <a:ext cx="10649477" cy="246944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746617" y="3772369"/>
            <a:ext cx="1628790" cy="752593"/>
          </a:xfrm>
          <a:prstGeom prst="ellipse">
            <a:avLst/>
          </a:prstGeom>
          <a:noFill/>
          <a:ln w="34925">
            <a:solidFill>
              <a:schemeClr val="tx2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293166" y="4301065"/>
            <a:ext cx="1628790" cy="752593"/>
          </a:xfrm>
          <a:prstGeom prst="ellipse">
            <a:avLst/>
          </a:prstGeom>
          <a:noFill/>
          <a:ln w="34925">
            <a:solidFill>
              <a:schemeClr val="tx2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291876" y="2850754"/>
            <a:ext cx="1279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Simplex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3905" y="4546670"/>
            <a:ext cx="2015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Non-negative</a:t>
            </a:r>
            <a:endParaRPr lang="en-US" sz="2400" dirty="0">
              <a:solidFill>
                <a:schemeClr val="accent4"/>
              </a:solidFill>
            </a:endParaRPr>
          </a:p>
        </p:txBody>
      </p:sp>
      <p:cxnSp>
        <p:nvCxnSpPr>
          <p:cNvPr id="11" name="Straight Arrow Connector 10"/>
          <p:cNvCxnSpPr>
            <a:stCxn id="9" idx="3"/>
            <a:endCxn id="7" idx="2"/>
          </p:cNvCxnSpPr>
          <p:nvPr/>
        </p:nvCxnSpPr>
        <p:spPr>
          <a:xfrm flipV="1">
            <a:off x="2909301" y="4677362"/>
            <a:ext cx="383865" cy="100141"/>
          </a:xfrm>
          <a:prstGeom prst="straightConnector1">
            <a:avLst/>
          </a:prstGeom>
          <a:ln>
            <a:solidFill>
              <a:srgbClr val="D2533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2"/>
          </p:cNvCxnSpPr>
          <p:nvPr/>
        </p:nvCxnSpPr>
        <p:spPr>
          <a:xfrm flipH="1">
            <a:off x="6622815" y="3312419"/>
            <a:ext cx="308720" cy="459950"/>
          </a:xfrm>
          <a:prstGeom prst="straightConnector1">
            <a:avLst/>
          </a:prstGeom>
          <a:ln>
            <a:solidFill>
              <a:srgbClr val="D2533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7643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7" grpId="0" animBg="1"/>
      <p:bldP spid="8" grpId="1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Implementing </a:t>
            </a:r>
            <a:br>
              <a:rPr lang="en-US" dirty="0" smtClean="0"/>
            </a:br>
            <a:r>
              <a:rPr lang="en-US" dirty="0" smtClean="0"/>
              <a:t>on </a:t>
            </a:r>
            <a:r>
              <a:rPr lang="en-US" dirty="0" err="1" smtClean="0"/>
              <a:t>Hadoop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0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level algorithm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3736610"/>
            <a:ext cx="8229600" cy="310899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for Epoch </a:t>
            </a:r>
            <a:r>
              <a:rPr lang="en-US" i="1" dirty="0" smtClean="0"/>
              <a:t>e</a:t>
            </a:r>
            <a:r>
              <a:rPr lang="en-US" dirty="0" smtClean="0"/>
              <a:t> = 1 … </a:t>
            </a:r>
            <a:r>
              <a:rPr lang="en-US" i="1" dirty="0" smtClean="0"/>
              <a:t>T</a:t>
            </a:r>
            <a:r>
              <a:rPr lang="en-US" dirty="0" smtClean="0"/>
              <a:t> do</a:t>
            </a:r>
          </a:p>
          <a:p>
            <a:pPr marL="0" indent="0">
              <a:buNone/>
            </a:pPr>
            <a:r>
              <a:rPr lang="en-US" dirty="0" smtClean="0"/>
              <a:t>      for </a:t>
            </a:r>
            <a:r>
              <a:rPr lang="en-US" dirty="0" err="1" smtClean="0"/>
              <a:t>Subepoch</a:t>
            </a:r>
            <a:r>
              <a:rPr lang="en-US" dirty="0" smtClean="0"/>
              <a:t> </a:t>
            </a:r>
            <a:r>
              <a:rPr lang="en-US" i="1" dirty="0" smtClean="0"/>
              <a:t>s</a:t>
            </a:r>
            <a:r>
              <a:rPr lang="en-US" dirty="0" smtClean="0"/>
              <a:t> = 1 … </a:t>
            </a:r>
            <a:r>
              <a:rPr lang="en-US" i="1" dirty="0" smtClean="0"/>
              <a:t>d</a:t>
            </a:r>
            <a:r>
              <a:rPr lang="en-US" baseline="30000" dirty="0" smtClean="0"/>
              <a:t>2</a:t>
            </a:r>
            <a:r>
              <a:rPr lang="en-US" dirty="0" smtClean="0"/>
              <a:t> do</a:t>
            </a:r>
          </a:p>
          <a:p>
            <a:pPr marL="0" indent="0">
              <a:buNone/>
            </a:pPr>
            <a:r>
              <a:rPr lang="en-US" dirty="0" smtClean="0"/>
              <a:t>            Let                                be the set of blocks in stratum </a:t>
            </a:r>
            <a:r>
              <a:rPr lang="en-US" i="1" dirty="0" smtClean="0"/>
              <a:t>s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            for block </a:t>
            </a:r>
            <a:r>
              <a:rPr lang="en-US" i="1" dirty="0" smtClean="0"/>
              <a:t>b</a:t>
            </a:r>
            <a:r>
              <a:rPr lang="en-US" dirty="0" smtClean="0"/>
              <a:t> = 1 … </a:t>
            </a:r>
            <a:r>
              <a:rPr lang="en-US" i="1" dirty="0" smtClean="0"/>
              <a:t>d</a:t>
            </a:r>
            <a:r>
              <a:rPr lang="en-US" dirty="0" smtClean="0"/>
              <a:t> </a:t>
            </a:r>
            <a:r>
              <a:rPr lang="en-US" b="1" dirty="0" smtClean="0"/>
              <a:t>in parallel </a:t>
            </a:r>
            <a:r>
              <a:rPr lang="en-US" dirty="0" smtClean="0"/>
              <a:t>do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Run SGD on all points in block</a:t>
            </a:r>
            <a:endParaRPr lang="en-US" i="1" baseline="30000" dirty="0" smtClean="0"/>
          </a:p>
          <a:p>
            <a:pPr marL="0" indent="0">
              <a:buNone/>
            </a:pPr>
            <a:r>
              <a:rPr lang="en-US" i="1" dirty="0" smtClean="0"/>
              <a:t>            </a:t>
            </a:r>
            <a:r>
              <a:rPr lang="en-US" dirty="0" smtClean="0"/>
              <a:t>end</a:t>
            </a:r>
          </a:p>
          <a:p>
            <a:pPr marL="0" indent="0">
              <a:buNone/>
            </a:pPr>
            <a:r>
              <a:rPr lang="en-US" dirty="0" smtClean="0"/>
              <a:t>       end</a:t>
            </a:r>
          </a:p>
          <a:p>
            <a:pPr marL="0" indent="0">
              <a:buNone/>
            </a:pPr>
            <a:r>
              <a:rPr lang="en-US" dirty="0" smtClean="0"/>
              <a:t>end</a:t>
            </a:r>
          </a:p>
        </p:txBody>
      </p:sp>
      <p:pic>
        <p:nvPicPr>
          <p:cNvPr id="4" name="Picture 3" descr="block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632" y="1387710"/>
            <a:ext cx="1600170" cy="17175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173" y="1387710"/>
            <a:ext cx="1600170" cy="17175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573" y="1387710"/>
            <a:ext cx="1600170" cy="17175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4632" y="3263266"/>
            <a:ext cx="1600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Stratum 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636173" y="3259784"/>
            <a:ext cx="1600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Stratum 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820573" y="3263266"/>
            <a:ext cx="1600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Stratum 3</a:t>
            </a:r>
            <a:endParaRPr lang="en-US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243480"/>
              </p:ext>
            </p:extLst>
          </p:nvPr>
        </p:nvGraphicFramePr>
        <p:xfrm>
          <a:off x="1934724" y="4438898"/>
          <a:ext cx="2439032" cy="514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7" name="Equation" r:id="rId6" imgW="1143000" imgH="241300" progId="Equation.3">
                  <p:embed/>
                </p:oleObj>
              </mc:Choice>
              <mc:Fallback>
                <p:oleObj name="Equation" r:id="rId6" imgW="1143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934724" y="4438898"/>
                        <a:ext cx="2439032" cy="514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2395750"/>
              </p:ext>
            </p:extLst>
          </p:nvPr>
        </p:nvGraphicFramePr>
        <p:xfrm>
          <a:off x="5820573" y="5193610"/>
          <a:ext cx="947091" cy="438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8" name="Equation" r:id="rId8" imgW="520700" imgH="241300" progId="Equation.3">
                  <p:embed/>
                </p:oleObj>
              </mc:Choice>
              <mc:Fallback>
                <p:oleObj name="Equation" r:id="rId8" imgW="520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820573" y="5193610"/>
                        <a:ext cx="947091" cy="4388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7908490" y="328674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347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627" y="1305277"/>
            <a:ext cx="2733558" cy="21175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distributed SGD is useful</a:t>
            </a:r>
            <a:endParaRPr lang="en-US" dirty="0"/>
          </a:p>
        </p:txBody>
      </p:sp>
      <p:pic>
        <p:nvPicPr>
          <p:cNvPr id="4" name="Picture 3" descr="1000px-Netflix_logo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30" y="1670711"/>
            <a:ext cx="2276593" cy="10608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3993" y="2822323"/>
            <a:ext cx="2866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Collaborative Filtering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Predict movie preferences</a:t>
            </a:r>
            <a:endParaRPr lang="en-US" dirty="0"/>
          </a:p>
        </p:txBody>
      </p:sp>
      <p:pic>
        <p:nvPicPr>
          <p:cNvPr id="6" name="Picture 5" descr="Twitter_bird_logo_2012.sv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675" y="4425074"/>
            <a:ext cx="961907" cy="777221"/>
          </a:xfrm>
          <a:prstGeom prst="rect">
            <a:avLst/>
          </a:prstGeom>
        </p:spPr>
      </p:pic>
      <p:pic>
        <p:nvPicPr>
          <p:cNvPr id="7" name="Picture 6" descr="1000px-Facebook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482" y="4295685"/>
            <a:ext cx="2611356" cy="9818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21481" y="5465617"/>
            <a:ext cx="41353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Topic Modeling</a:t>
            </a:r>
          </a:p>
          <a:p>
            <a:pPr algn="ctr"/>
            <a:r>
              <a:rPr lang="en-US" dirty="0" smtClean="0"/>
              <a:t>What are the topics of webpages, tweets, or status updates</a:t>
            </a:r>
            <a:endParaRPr lang="en-US" dirty="0"/>
          </a:p>
        </p:txBody>
      </p:sp>
      <p:pic>
        <p:nvPicPr>
          <p:cNvPr id="9" name="Picture 8" descr="lena_nois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42" y="3938974"/>
            <a:ext cx="1752227" cy="1752227"/>
          </a:xfrm>
          <a:prstGeom prst="rect">
            <a:avLst/>
          </a:prstGeom>
        </p:spPr>
      </p:pic>
      <p:pic>
        <p:nvPicPr>
          <p:cNvPr id="10" name="Picture 9" descr="lena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874" y="3938974"/>
            <a:ext cx="1752227" cy="175222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9160" y="5824985"/>
            <a:ext cx="41353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Dictionary Learning</a:t>
            </a:r>
          </a:p>
          <a:p>
            <a:pPr algn="ctr"/>
            <a:r>
              <a:rPr lang="en-US" dirty="0" smtClean="0"/>
              <a:t>Remove noise or missing pixels from images</a:t>
            </a:r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>
            <a:off x="1959190" y="4684889"/>
            <a:ext cx="397649" cy="24459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520809" y="3242249"/>
            <a:ext cx="3969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Tensor Decomposition</a:t>
            </a:r>
            <a:br>
              <a:rPr lang="en-US" b="1" dirty="0" smtClean="0"/>
            </a:br>
            <a:r>
              <a:rPr lang="en-US" dirty="0" smtClean="0"/>
              <a:t>Find communities in temporal graphs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57200" y="3778743"/>
            <a:ext cx="3301129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300 Million Photos uploaded </a:t>
            </a:r>
            <a:br>
              <a:rPr lang="en-US" b="1" dirty="0" smtClean="0">
                <a:solidFill>
                  <a:schemeClr val="tx2"/>
                </a:solidFill>
              </a:rPr>
            </a:br>
            <a:r>
              <a:rPr lang="en-US" b="1" dirty="0" smtClean="0">
                <a:solidFill>
                  <a:schemeClr val="tx2"/>
                </a:solidFill>
              </a:rPr>
              <a:t>to Facebook per day!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24658" y="2264047"/>
            <a:ext cx="3262432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1 Billion users on Facebook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41760" y="4055742"/>
            <a:ext cx="3070071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400 million tweets per day</a:t>
            </a:r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824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1" grpId="0"/>
      <p:bldP spid="12" grpId="0" animBg="1"/>
      <p:bldP spid="13" grpId="0"/>
      <p:bldP spid="15" grpId="0" animBg="1"/>
      <p:bldP spid="16" grpId="0" animBg="1"/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742"/>
            <a:ext cx="8229600" cy="990600"/>
          </a:xfrm>
        </p:spPr>
        <p:txBody>
          <a:bodyPr/>
          <a:lstStyle/>
          <a:p>
            <a:r>
              <a:rPr lang="en-US" b="1" u="sng" dirty="0" smtClean="0"/>
              <a:t>Bad</a:t>
            </a:r>
            <a:r>
              <a:rPr lang="en-US" dirty="0" smtClean="0"/>
              <a:t> </a:t>
            </a:r>
            <a:r>
              <a:rPr lang="en-US" dirty="0" err="1" smtClean="0"/>
              <a:t>Hadoop</a:t>
            </a:r>
            <a:r>
              <a:rPr lang="en-US" dirty="0" smtClean="0"/>
              <a:t> Algorithm: </a:t>
            </a:r>
            <a:r>
              <a:rPr lang="en-US" dirty="0" err="1" smtClean="0"/>
              <a:t>Subepoch</a:t>
            </a:r>
            <a:r>
              <a:rPr lang="en-US" dirty="0" smtClean="0"/>
              <a:t> 1</a:t>
            </a:r>
            <a:endParaRPr lang="en-US" dirty="0"/>
          </a:p>
        </p:txBody>
      </p:sp>
      <p:sp>
        <p:nvSpPr>
          <p:cNvPr id="90" name="Rounded Rectangle 89"/>
          <p:cNvSpPr/>
          <p:nvPr/>
        </p:nvSpPr>
        <p:spPr>
          <a:xfrm>
            <a:off x="2077136" y="3298110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7" name="Rounded Rectangle 176"/>
          <p:cNvSpPr/>
          <p:nvPr/>
        </p:nvSpPr>
        <p:spPr>
          <a:xfrm>
            <a:off x="2077136" y="4204425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8" name="Rounded Rectangle 177"/>
          <p:cNvSpPr/>
          <p:nvPr/>
        </p:nvSpPr>
        <p:spPr>
          <a:xfrm>
            <a:off x="2077136" y="5082778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9" name="Rounded Rectangle 178"/>
          <p:cNvSpPr/>
          <p:nvPr/>
        </p:nvSpPr>
        <p:spPr>
          <a:xfrm>
            <a:off x="2077136" y="5986380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80" name="Rounded Rectangle 179"/>
          <p:cNvSpPr/>
          <p:nvPr/>
        </p:nvSpPr>
        <p:spPr>
          <a:xfrm>
            <a:off x="6315749" y="1522403"/>
            <a:ext cx="2400654" cy="1422864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Cube 20"/>
          <p:cNvSpPr>
            <a:spLocks noChangeArrowheads="1"/>
          </p:cNvSpPr>
          <p:nvPr/>
        </p:nvSpPr>
        <p:spPr bwMode="auto">
          <a:xfrm>
            <a:off x="6506411" y="2191009"/>
            <a:ext cx="700019" cy="679338"/>
          </a:xfrm>
          <a:prstGeom prst="cube">
            <a:avLst>
              <a:gd name="adj" fmla="val 25000"/>
            </a:avLst>
          </a:prstGeom>
          <a:solidFill>
            <a:schemeClr val="bg1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188" name="TextBox 187"/>
          <p:cNvSpPr txBox="1"/>
          <p:nvPr/>
        </p:nvSpPr>
        <p:spPr>
          <a:xfrm>
            <a:off x="6315748" y="1544678"/>
            <a:ext cx="1031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Run SGD 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9" name="TextBox 188"/>
          <p:cNvSpPr txBox="1"/>
          <p:nvPr/>
        </p:nvSpPr>
        <p:spPr>
          <a:xfrm>
            <a:off x="7499681" y="1774487"/>
            <a:ext cx="103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Update: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0" name="Rounded Rectangle 189"/>
          <p:cNvSpPr/>
          <p:nvPr/>
        </p:nvSpPr>
        <p:spPr>
          <a:xfrm>
            <a:off x="6315748" y="3306494"/>
            <a:ext cx="2400654" cy="1422864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Cube 20"/>
          <p:cNvSpPr>
            <a:spLocks noChangeArrowheads="1"/>
          </p:cNvSpPr>
          <p:nvPr/>
        </p:nvSpPr>
        <p:spPr bwMode="auto">
          <a:xfrm>
            <a:off x="6506410" y="3975100"/>
            <a:ext cx="700019" cy="679338"/>
          </a:xfrm>
          <a:prstGeom prst="cube">
            <a:avLst>
              <a:gd name="adj" fmla="val 25000"/>
            </a:avLst>
          </a:prstGeom>
          <a:solidFill>
            <a:schemeClr val="bg1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198" name="TextBox 197"/>
          <p:cNvSpPr txBox="1"/>
          <p:nvPr/>
        </p:nvSpPr>
        <p:spPr>
          <a:xfrm>
            <a:off x="6315747" y="3328769"/>
            <a:ext cx="1031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Run SGD 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9" name="TextBox 198"/>
          <p:cNvSpPr txBox="1"/>
          <p:nvPr/>
        </p:nvSpPr>
        <p:spPr>
          <a:xfrm>
            <a:off x="7499680" y="3558578"/>
            <a:ext cx="103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Update: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0" name="Rounded Rectangle 199"/>
          <p:cNvSpPr/>
          <p:nvPr/>
        </p:nvSpPr>
        <p:spPr>
          <a:xfrm>
            <a:off x="6315749" y="5149959"/>
            <a:ext cx="2400654" cy="1422864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Cube 20"/>
          <p:cNvSpPr>
            <a:spLocks noChangeArrowheads="1"/>
          </p:cNvSpPr>
          <p:nvPr/>
        </p:nvSpPr>
        <p:spPr bwMode="auto">
          <a:xfrm>
            <a:off x="6506411" y="5818565"/>
            <a:ext cx="700019" cy="679338"/>
          </a:xfrm>
          <a:prstGeom prst="cube">
            <a:avLst>
              <a:gd name="adj" fmla="val 25000"/>
            </a:avLst>
          </a:prstGeom>
          <a:solidFill>
            <a:schemeClr val="bg1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208" name="TextBox 207"/>
          <p:cNvSpPr txBox="1"/>
          <p:nvPr/>
        </p:nvSpPr>
        <p:spPr>
          <a:xfrm>
            <a:off x="6315748" y="5172234"/>
            <a:ext cx="1031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Run SGD 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9" name="TextBox 208"/>
          <p:cNvSpPr txBox="1"/>
          <p:nvPr/>
        </p:nvSpPr>
        <p:spPr>
          <a:xfrm>
            <a:off x="7499681" y="5402043"/>
            <a:ext cx="103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Update: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0" name="TextBox 209"/>
          <p:cNvSpPr txBox="1"/>
          <p:nvPr/>
        </p:nvSpPr>
        <p:spPr>
          <a:xfrm>
            <a:off x="6829734" y="1009952"/>
            <a:ext cx="13921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4"/>
                </a:solidFill>
              </a:rPr>
              <a:t>Reducers</a:t>
            </a:r>
            <a:endParaRPr lang="en-US" sz="2200" dirty="0">
              <a:solidFill>
                <a:schemeClr val="accent4"/>
              </a:solidFill>
            </a:endParaRPr>
          </a:p>
        </p:txBody>
      </p:sp>
      <p:sp>
        <p:nvSpPr>
          <p:cNvPr id="211" name="TextBox 210"/>
          <p:cNvSpPr txBox="1"/>
          <p:nvPr/>
        </p:nvSpPr>
        <p:spPr>
          <a:xfrm>
            <a:off x="1206658" y="1009952"/>
            <a:ext cx="12823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4"/>
                </a:solidFill>
              </a:rPr>
              <a:t>Mappers</a:t>
            </a:r>
            <a:endParaRPr lang="en-US" sz="2200" dirty="0">
              <a:solidFill>
                <a:schemeClr val="accent4"/>
              </a:solidFill>
            </a:endParaRPr>
          </a:p>
        </p:txBody>
      </p:sp>
      <p:cxnSp>
        <p:nvCxnSpPr>
          <p:cNvPr id="214" name="Straight Arrow Connector 213"/>
          <p:cNvCxnSpPr/>
          <p:nvPr/>
        </p:nvCxnSpPr>
        <p:spPr>
          <a:xfrm>
            <a:off x="1787482" y="1913719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Arrow Connector 222"/>
          <p:cNvCxnSpPr/>
          <p:nvPr/>
        </p:nvCxnSpPr>
        <p:spPr>
          <a:xfrm>
            <a:off x="1789422" y="2811462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Arrow Connector 229"/>
          <p:cNvCxnSpPr/>
          <p:nvPr/>
        </p:nvCxnSpPr>
        <p:spPr>
          <a:xfrm>
            <a:off x="1787482" y="3686395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75" name="Object 2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0580468"/>
              </p:ext>
            </p:extLst>
          </p:nvPr>
        </p:nvGraphicFramePr>
        <p:xfrm>
          <a:off x="6575734" y="6051669"/>
          <a:ext cx="418864" cy="3979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74" name="Equation" r:id="rId3" imgW="254000" imgH="241300" progId="Equation.3">
                  <p:embed/>
                </p:oleObj>
              </mc:Choice>
              <mc:Fallback>
                <p:oleObj name="Equation" r:id="rId3" imgW="254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75734" y="6051669"/>
                        <a:ext cx="418864" cy="3979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9" name="Object 28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4972466"/>
              </p:ext>
            </p:extLst>
          </p:nvPr>
        </p:nvGraphicFramePr>
        <p:xfrm>
          <a:off x="6575425" y="4217988"/>
          <a:ext cx="419100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75" name="Equation" r:id="rId5" imgW="254000" imgH="228600" progId="Equation.3">
                  <p:embed/>
                </p:oleObj>
              </mc:Choice>
              <mc:Fallback>
                <p:oleObj name="Equation" r:id="rId5" imgW="254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75425" y="4217988"/>
                        <a:ext cx="419100" cy="376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8" name="Object 29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5890217"/>
              </p:ext>
            </p:extLst>
          </p:nvPr>
        </p:nvGraphicFramePr>
        <p:xfrm>
          <a:off x="6575734" y="2435225"/>
          <a:ext cx="419100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76" name="Equation" r:id="rId7" imgW="254000" imgH="228600" progId="Equation.3">
                  <p:embed/>
                </p:oleObj>
              </mc:Choice>
              <mc:Fallback>
                <p:oleObj name="Equation" r:id="rId7" imgW="254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575734" y="2435225"/>
                        <a:ext cx="419100" cy="376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Straight Arrow Connector 3"/>
          <p:cNvCxnSpPr>
            <a:stCxn id="180" idx="3"/>
          </p:cNvCxnSpPr>
          <p:nvPr/>
        </p:nvCxnSpPr>
        <p:spPr>
          <a:xfrm>
            <a:off x="8716403" y="2233835"/>
            <a:ext cx="316229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190" idx="3"/>
          </p:cNvCxnSpPr>
          <p:nvPr/>
        </p:nvCxnSpPr>
        <p:spPr>
          <a:xfrm>
            <a:off x="8716402" y="4017926"/>
            <a:ext cx="316230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200" idx="3"/>
          </p:cNvCxnSpPr>
          <p:nvPr/>
        </p:nvCxnSpPr>
        <p:spPr>
          <a:xfrm>
            <a:off x="8716403" y="5861391"/>
            <a:ext cx="316229" cy="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Rounded Rectangle 117"/>
          <p:cNvSpPr/>
          <p:nvPr/>
        </p:nvSpPr>
        <p:spPr>
          <a:xfrm>
            <a:off x="2077136" y="2409733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9" name="Rounded Rectangle 118"/>
          <p:cNvSpPr/>
          <p:nvPr/>
        </p:nvSpPr>
        <p:spPr>
          <a:xfrm>
            <a:off x="2077136" y="1535080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0" name="Straight Arrow Connector 119"/>
          <p:cNvCxnSpPr/>
          <p:nvPr/>
        </p:nvCxnSpPr>
        <p:spPr>
          <a:xfrm>
            <a:off x="1787482" y="4593387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>
            <a:off x="1787482" y="5460111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/>
          <p:nvPr/>
        </p:nvCxnSpPr>
        <p:spPr>
          <a:xfrm>
            <a:off x="1787482" y="6399023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19" idx="3"/>
            <a:endCxn id="180" idx="1"/>
          </p:cNvCxnSpPr>
          <p:nvPr/>
        </p:nvCxnSpPr>
        <p:spPr>
          <a:xfrm>
            <a:off x="3685803" y="1903986"/>
            <a:ext cx="2629946" cy="329849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19" idx="3"/>
            <a:endCxn id="190" idx="1"/>
          </p:cNvCxnSpPr>
          <p:nvPr/>
        </p:nvCxnSpPr>
        <p:spPr>
          <a:xfrm>
            <a:off x="3685803" y="1903986"/>
            <a:ext cx="2629945" cy="2113940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19" idx="3"/>
            <a:endCxn id="200" idx="1"/>
          </p:cNvCxnSpPr>
          <p:nvPr/>
        </p:nvCxnSpPr>
        <p:spPr>
          <a:xfrm>
            <a:off x="3685803" y="1903986"/>
            <a:ext cx="2629946" cy="3957405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18" idx="3"/>
            <a:endCxn id="180" idx="1"/>
          </p:cNvCxnSpPr>
          <p:nvPr/>
        </p:nvCxnSpPr>
        <p:spPr>
          <a:xfrm flipV="1">
            <a:off x="3685803" y="2233835"/>
            <a:ext cx="2629946" cy="544804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18" idx="3"/>
            <a:endCxn id="190" idx="1"/>
          </p:cNvCxnSpPr>
          <p:nvPr/>
        </p:nvCxnSpPr>
        <p:spPr>
          <a:xfrm>
            <a:off x="3685803" y="2778639"/>
            <a:ext cx="2629945" cy="1239287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18" idx="3"/>
            <a:endCxn id="200" idx="1"/>
          </p:cNvCxnSpPr>
          <p:nvPr/>
        </p:nvCxnSpPr>
        <p:spPr>
          <a:xfrm>
            <a:off x="3685803" y="2778639"/>
            <a:ext cx="2629946" cy="3082752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90" idx="3"/>
            <a:endCxn id="180" idx="1"/>
          </p:cNvCxnSpPr>
          <p:nvPr/>
        </p:nvCxnSpPr>
        <p:spPr>
          <a:xfrm flipV="1">
            <a:off x="3685803" y="2233835"/>
            <a:ext cx="2629946" cy="1433181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90" idx="3"/>
            <a:endCxn id="190" idx="1"/>
          </p:cNvCxnSpPr>
          <p:nvPr/>
        </p:nvCxnSpPr>
        <p:spPr>
          <a:xfrm>
            <a:off x="3685803" y="3667016"/>
            <a:ext cx="2629945" cy="350910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90" idx="3"/>
            <a:endCxn id="200" idx="1"/>
          </p:cNvCxnSpPr>
          <p:nvPr/>
        </p:nvCxnSpPr>
        <p:spPr>
          <a:xfrm>
            <a:off x="3685803" y="3667016"/>
            <a:ext cx="2629946" cy="2194375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77" idx="3"/>
            <a:endCxn id="180" idx="1"/>
          </p:cNvCxnSpPr>
          <p:nvPr/>
        </p:nvCxnSpPr>
        <p:spPr>
          <a:xfrm flipV="1">
            <a:off x="3685803" y="2233835"/>
            <a:ext cx="2629946" cy="2339496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77" idx="3"/>
            <a:endCxn id="190" idx="1"/>
          </p:cNvCxnSpPr>
          <p:nvPr/>
        </p:nvCxnSpPr>
        <p:spPr>
          <a:xfrm flipV="1">
            <a:off x="3685803" y="4017926"/>
            <a:ext cx="2629945" cy="555405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/>
          <p:cNvCxnSpPr>
            <a:stCxn id="177" idx="3"/>
            <a:endCxn id="200" idx="1"/>
          </p:cNvCxnSpPr>
          <p:nvPr/>
        </p:nvCxnSpPr>
        <p:spPr>
          <a:xfrm>
            <a:off x="3685803" y="4573331"/>
            <a:ext cx="2629946" cy="1288060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/>
          <p:cNvCxnSpPr>
            <a:stCxn id="178" idx="3"/>
            <a:endCxn id="180" idx="1"/>
          </p:cNvCxnSpPr>
          <p:nvPr/>
        </p:nvCxnSpPr>
        <p:spPr>
          <a:xfrm flipV="1">
            <a:off x="3685803" y="2233835"/>
            <a:ext cx="2629946" cy="3217849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Arrow Connector 248"/>
          <p:cNvCxnSpPr>
            <a:stCxn id="178" idx="3"/>
            <a:endCxn id="190" idx="1"/>
          </p:cNvCxnSpPr>
          <p:nvPr/>
        </p:nvCxnSpPr>
        <p:spPr>
          <a:xfrm flipV="1">
            <a:off x="3685803" y="4017926"/>
            <a:ext cx="2629945" cy="1433758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/>
          <p:cNvCxnSpPr>
            <a:stCxn id="178" idx="3"/>
            <a:endCxn id="200" idx="1"/>
          </p:cNvCxnSpPr>
          <p:nvPr/>
        </p:nvCxnSpPr>
        <p:spPr>
          <a:xfrm>
            <a:off x="3685803" y="5451684"/>
            <a:ext cx="2629946" cy="409707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Arrow Connector 255"/>
          <p:cNvCxnSpPr>
            <a:stCxn id="179" idx="3"/>
            <a:endCxn id="180" idx="1"/>
          </p:cNvCxnSpPr>
          <p:nvPr/>
        </p:nvCxnSpPr>
        <p:spPr>
          <a:xfrm flipV="1">
            <a:off x="3685803" y="2233835"/>
            <a:ext cx="2629946" cy="4121451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Arrow Connector 258"/>
          <p:cNvCxnSpPr>
            <a:stCxn id="179" idx="3"/>
            <a:endCxn id="190" idx="1"/>
          </p:cNvCxnSpPr>
          <p:nvPr/>
        </p:nvCxnSpPr>
        <p:spPr>
          <a:xfrm flipV="1">
            <a:off x="3685803" y="4017926"/>
            <a:ext cx="2629945" cy="2337360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Arrow Connector 261"/>
          <p:cNvCxnSpPr>
            <a:stCxn id="179" idx="3"/>
            <a:endCxn id="200" idx="1"/>
          </p:cNvCxnSpPr>
          <p:nvPr/>
        </p:nvCxnSpPr>
        <p:spPr>
          <a:xfrm flipV="1">
            <a:off x="3685803" y="5861391"/>
            <a:ext cx="2629946" cy="493895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1" name="Picture 180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03" y="4289867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pic>
        <p:nvPicPr>
          <p:cNvPr id="182" name="Picture 181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8" y="428986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pic>
        <p:nvPicPr>
          <p:cNvPr id="183" name="Picture 182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71" y="4289867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184" name="TextBox 183"/>
          <p:cNvSpPr txBox="1"/>
          <p:nvPr/>
        </p:nvSpPr>
        <p:spPr>
          <a:xfrm>
            <a:off x="497559" y="4403713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923987" y="4410969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1342570" y="4403713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pic>
        <p:nvPicPr>
          <p:cNvPr id="191" name="Picture 190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03" y="5118579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92" name="Picture 191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8" y="5118579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pic>
        <p:nvPicPr>
          <p:cNvPr id="193" name="Picture 192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71" y="5118579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sp>
        <p:nvSpPr>
          <p:cNvPr id="194" name="TextBox 193"/>
          <p:cNvSpPr txBox="1"/>
          <p:nvPr/>
        </p:nvSpPr>
        <p:spPr>
          <a:xfrm>
            <a:off x="497559" y="5232425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95" name="TextBox 194"/>
          <p:cNvSpPr txBox="1"/>
          <p:nvPr/>
        </p:nvSpPr>
        <p:spPr>
          <a:xfrm>
            <a:off x="923987" y="5239681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96" name="TextBox 195"/>
          <p:cNvSpPr txBox="1"/>
          <p:nvPr/>
        </p:nvSpPr>
        <p:spPr>
          <a:xfrm>
            <a:off x="1342570" y="5232425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pic>
        <p:nvPicPr>
          <p:cNvPr id="201" name="Picture 200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03" y="6051669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pic>
        <p:nvPicPr>
          <p:cNvPr id="202" name="Picture 201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8" y="6051669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203" name="Picture 202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71" y="6051669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sp>
        <p:nvSpPr>
          <p:cNvPr id="204" name="TextBox 203"/>
          <p:cNvSpPr txBox="1"/>
          <p:nvPr/>
        </p:nvSpPr>
        <p:spPr>
          <a:xfrm>
            <a:off x="497559" y="6165515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205" name="TextBox 204"/>
          <p:cNvSpPr txBox="1"/>
          <p:nvPr/>
        </p:nvSpPr>
        <p:spPr>
          <a:xfrm>
            <a:off x="923987" y="6172771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206" name="TextBox 205"/>
          <p:cNvSpPr txBox="1"/>
          <p:nvPr/>
        </p:nvSpPr>
        <p:spPr>
          <a:xfrm>
            <a:off x="1342570" y="6165515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212" name="Cube 20"/>
          <p:cNvSpPr>
            <a:spLocks noChangeArrowheads="1"/>
          </p:cNvSpPr>
          <p:nvPr/>
        </p:nvSpPr>
        <p:spPr bwMode="auto">
          <a:xfrm>
            <a:off x="1629364" y="1857425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16" name="Cube 20"/>
          <p:cNvSpPr>
            <a:spLocks noChangeArrowheads="1"/>
          </p:cNvSpPr>
          <p:nvPr/>
        </p:nvSpPr>
        <p:spPr bwMode="auto">
          <a:xfrm>
            <a:off x="1514127" y="1857425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17" name="Cube 20"/>
          <p:cNvSpPr>
            <a:spLocks noChangeArrowheads="1"/>
          </p:cNvSpPr>
          <p:nvPr/>
        </p:nvSpPr>
        <p:spPr bwMode="auto">
          <a:xfrm>
            <a:off x="1401232" y="1857425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18" name="Cube 20"/>
          <p:cNvSpPr>
            <a:spLocks noChangeArrowheads="1"/>
          </p:cNvSpPr>
          <p:nvPr/>
        </p:nvSpPr>
        <p:spPr bwMode="auto">
          <a:xfrm>
            <a:off x="1285995" y="1857425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4" name="Cube 20"/>
          <p:cNvSpPr>
            <a:spLocks noChangeArrowheads="1"/>
          </p:cNvSpPr>
          <p:nvPr/>
        </p:nvSpPr>
        <p:spPr bwMode="auto">
          <a:xfrm>
            <a:off x="1629364" y="2745541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5" name="Cube 20"/>
          <p:cNvSpPr>
            <a:spLocks noChangeArrowheads="1"/>
          </p:cNvSpPr>
          <p:nvPr/>
        </p:nvSpPr>
        <p:spPr bwMode="auto">
          <a:xfrm>
            <a:off x="1514127" y="2745541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6" name="Cube 20"/>
          <p:cNvSpPr>
            <a:spLocks noChangeArrowheads="1"/>
          </p:cNvSpPr>
          <p:nvPr/>
        </p:nvSpPr>
        <p:spPr bwMode="auto">
          <a:xfrm>
            <a:off x="1401232" y="2745541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7" name="Cube 20"/>
          <p:cNvSpPr>
            <a:spLocks noChangeArrowheads="1"/>
          </p:cNvSpPr>
          <p:nvPr/>
        </p:nvSpPr>
        <p:spPr bwMode="auto">
          <a:xfrm>
            <a:off x="1285995" y="2745541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36" name="Cube 20"/>
          <p:cNvSpPr>
            <a:spLocks noChangeArrowheads="1"/>
          </p:cNvSpPr>
          <p:nvPr/>
        </p:nvSpPr>
        <p:spPr bwMode="auto">
          <a:xfrm>
            <a:off x="1629364" y="3630101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37" name="Cube 20"/>
          <p:cNvSpPr>
            <a:spLocks noChangeArrowheads="1"/>
          </p:cNvSpPr>
          <p:nvPr/>
        </p:nvSpPr>
        <p:spPr bwMode="auto">
          <a:xfrm>
            <a:off x="1514127" y="3630101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38" name="Cube 20"/>
          <p:cNvSpPr>
            <a:spLocks noChangeArrowheads="1"/>
          </p:cNvSpPr>
          <p:nvPr/>
        </p:nvSpPr>
        <p:spPr bwMode="auto">
          <a:xfrm>
            <a:off x="1401232" y="3630101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39" name="Cube 20"/>
          <p:cNvSpPr>
            <a:spLocks noChangeArrowheads="1"/>
          </p:cNvSpPr>
          <p:nvPr/>
        </p:nvSpPr>
        <p:spPr bwMode="auto">
          <a:xfrm>
            <a:off x="1285995" y="3630101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9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5 -0.01944 0.10017 -0.03865 0.225 -0.00139 C 0.34982 0.03588 0.66007 0.18519 0.74895 0.22338 " pathEditMode="relative" ptsTypes="aaA">
                                      <p:cBhvr>
                                        <p:cTn id="6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5 -0.01944 0.10017 -0.03865 0.225 -0.00139 C 0.34982 0.03588 0.66007 0.18519 0.74895 0.22338 " pathEditMode="relative" ptsTypes="aaA">
                                      <p:cBhvr>
                                        <p:cTn id="8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024 C 0.06597 0.03588 0.13194 0.07176 0.25642 0.00116 C 0.3809 -0.06921 0.56389 -0.2456 0.74687 -0.42175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44" y="-175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0046 C 0.06615 0.03611 0.1323 0.07176 0.25712 0.00162 C 0.38195 -0.06852 0.56546 -0.24421 0.74896 -0.41944 " pathEditMode="relative" rAng="0" ptsTypes="aaA">
                                      <p:cBhvr>
                                        <p:cTn id="12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48" y="-174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93 C 0.05712 0.02685 0.11441 0.05463 0.23923 0.00277 C 0.36406 -0.04908 0.55642 -0.1801 0.74896 -0.31088 " pathEditMode="relative" rAng="0" ptsTypes="aaA">
                                      <p:cBhvr>
                                        <p:cTn id="14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48" y="-1273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0.00092 C 0.0573 0.02685 0.11476 0.05463 0.23993 0.00301 C 0.36511 -0.04861 0.55799 -0.1794 0.75105 -0.30972 " pathEditMode="relative" rAng="0" ptsTypes="aaA">
                                      <p:cBhvr>
                                        <p:cTn id="16" dur="2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52" y="-1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7674 0.02291 0.15347 0.04606 0.27691 -0.00371 C 0.40035 -0.05347 0.57049 -0.17616 0.7408 -0.29861 " pathEditMode="relative" ptsTypes="aaA">
                                      <p:cBhvr>
                                        <p:cTn id="19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7674 0.02291 0.15347 0.04606 0.27691 -0.00371 C 0.40035 -0.05347 0.57049 -0.17616 0.7408 -0.29861 " pathEditMode="relative" ptsTypes="aaA">
                                      <p:cBhvr>
                                        <p:cTn id="21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7257 0.01505 0.14531 0.03033 0.26945 0.00255 C 0.39358 -0.02523 0.56893 -0.09606 0.74445 -0.16666 " pathEditMode="relative" ptsTypes="aaA">
                                      <p:cBhvr>
                                        <p:cTn id="23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7257 0.01505 0.14531 0.03033 0.26945 0.00255 C 0.39358 -0.02523 0.56893 -0.09606 0.74445 -0.16666 " pathEditMode="relative" ptsTypes="aaA">
                                      <p:cBhvr>
                                        <p:cTn id="25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85185E-6 C 0.08229 0.00394 0.16475 0.0081 0.25833 -0.00254 C 0.35191 -0.01319 0.48038 -0.05903 0.56059 -0.06435 C 0.64114 -0.06967 0.69097 -0.05231 0.7408 -0.03472 " pathEditMode="relative" rAng="0" ptsTypes="aaaA">
                                      <p:cBhvr>
                                        <p:cTn id="27" dur="2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31" y="-307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11111E-6 C 0.08281 0.00394 0.16597 0.0081 0.26024 -0.00255 C 0.35434 -0.01319 0.48385 -0.05903 0.56476 -0.06435 C 0.64583 -0.06967 0.69601 -0.05231 0.74618 -0.03472 " pathEditMode="relative" rAng="0" ptsTypes="aaaA">
                                      <p:cBhvr>
                                        <p:cTn id="29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09" y="-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11007 0.00487 0.22031 0.00973 0.32309 -0.00486 C 0.42587 -0.01944 0.5467 -0.07963 0.61667 -0.08773 C 0.68663 -0.09583 0.71458 -0.07453 0.74253 -0.05301 " pathEditMode="relative" ptsTypes="aaaA">
                                      <p:cBhvr>
                                        <p:cTn id="32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11007 0.00487 0.22031 0.00973 0.32309 -0.00486 C 0.42587 -0.01944 0.5467 -0.07963 0.61667 -0.08773 C 0.68663 -0.09583 0.71458 -0.07453 0.74253 -0.05301 " pathEditMode="relative" ptsTypes="aaaA">
                                      <p:cBhvr>
                                        <p:cTn id="34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10434 -0.0044 0.20886 -0.0088 0.31198 0.00115 C 0.41511 0.01111 0.54705 0.04282 0.6184 0.05925 C 0.68976 0.07569 0.71511 0.08773 0.74063 0.1 " pathEditMode="relative" ptsTypes="aaaA">
                                      <p:cBhvr>
                                        <p:cTn id="36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10434 -0.0044 0.20886 -0.0088 0.31198 0.00115 C 0.41511 0.01111 0.54705 0.04282 0.6184 0.05925 C 0.68976 0.07569 0.71511 0.08773 0.74063 0.1 " pathEditMode="relative" ptsTypes="aaaA">
                                      <p:cBhvr>
                                        <p:cTn id="38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10938 0.04931 0.21893 0.09838 0.32031 0.00139 C 0.4217 -0.09514 0.53802 -0.48588 0.60834 -0.57986 C 0.67865 -0.67384 0.71059 -0.61829 0.74254 -0.56273 " pathEditMode="relative" ptsTypes="aaaA">
                                      <p:cBhvr>
                                        <p:cTn id="40" dur="2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10938 0.04931 0.21893 0.09838 0.32031 0.00139 C 0.4217 -0.09514 0.53802 -0.48588 0.60834 -0.57986 C 0.67865 -0.67384 0.71059 -0.61829 0.74254 -0.56273 " pathEditMode="relative" ptsTypes="aaaA">
                                      <p:cBhvr>
                                        <p:cTn id="42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0.15209 -0.00093 " pathEditMode="relative" ptsTypes="AA">
                                      <p:cBhvr>
                                        <p:cTn id="46" dur="2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4 -3.33333E-6 C 0.06546 0.00718 0.13126 0.01459 0.21424 0.00186 C 0.29723 -0.01088 0.44046 -0.06736 0.49757 -0.07685 C 0.55469 -0.08634 0.55556 -0.0706 0.5566 -0.05463 " pathEditMode="relative" ptsTypes="aaaA">
                                      <p:cBhvr>
                                        <p:cTn id="53" dur="2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5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169F4"/>
                                      </p:to>
                                    </p:animClr>
                                    <p:set>
                                      <p:cBhvr>
                                        <p:cTn id="79" dur="5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5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5B782"/>
                                      </p:to>
                                    </p:animClr>
                                    <p:set>
                                      <p:cBhvr>
                                        <p:cTn id="83" dur="5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5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0013"/>
                                      </p:to>
                                    </p:animClr>
                                    <p:set>
                                      <p:cBhvr>
                                        <p:cTn id="87" dur="5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-2.96296E-6 C 0.06025 -0.00602 0.12067 -0.0118 0.2132 -2.96296E-6 C 0.30574 0.01181 0.43056 0.04098 0.55556 0.07037 " pathEditMode="relative" ptsTypes="aaA">
                                      <p:cBhvr>
                                        <p:cTn id="90" dur="2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6 -8.14815E-6 C 0.06719 -0.02778 0.13455 -0.05556 0.22726 -0.00302 C 0.31997 0.04953 0.43785 0.1824 0.55591 0.3155 " pathEditMode="relative" ptsTypes="aaA">
                                      <p:cBhvr>
                                        <p:cTn id="95" dur="2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C 0.06945 -0.03865 0.13889 -0.07731 0.23195 -0.00254 C 0.325 0.07223 0.44167 0.26019 0.55834 0.44815 " pathEditMode="relative" ptsTypes="aaA">
                                      <p:cBhvr>
                                        <p:cTn id="100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8.33333E-7 7.40741E-7 L 0.17587 7.40741E-7 " pathEditMode="relative" ptsTypes="AA">
                                      <p:cBhvr>
                                        <p:cTn id="105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0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66667E-6 7.77778E-6 C 0.07413 0.00649 0.14826 0.01297 0.23715 -0.00069 C 0.32604 -0.01435 0.47517 -0.07337 0.53316 -0.08217 C 0.59149 -0.09097 0.58872 -0.07245 0.58611 -0.0537 " pathEditMode="relative" ptsTypes="aaaA">
                                      <p:cBhvr>
                                        <p:cTn id="110" dur="2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0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88889E-6 1.85185E-6 C 0.07188 -0.02847 0.14393 -0.05695 0.24028 -0.00185 C 0.33663 0.05324 0.45712 0.19166 0.57778 0.33032 " pathEditMode="relative" ptsTypes="aaA">
                                      <p:cBhvr>
                                        <p:cTn id="115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0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5E-6 -1.48148E-6 L 0.18994 -1.48148E-6 " pathEditMode="relative" ptsTypes="AA">
                                      <p:cBhvr>
                                        <p:cTn id="120" dur="2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0" presetClass="path" presetSubtype="0" accel="50000" decel="5000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9.72222E-6 2.96296E-6 C 0.07744 -0.02014 0.15487 -0.04005 0.25139 -0.00671 C 0.34792 0.02662 0.4632 0.11319 0.57865 0.2 " pathEditMode="relative" ptsTypes="aaA">
                                      <p:cBhvr>
                                        <p:cTn id="125" dur="2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5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0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07 0.00023 L 0.17708 0.00023 " pathEditMode="relative" ptsTypes="AA">
                                      <p:cBhvr>
                                        <p:cTn id="130" dur="2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0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5.55556E-7 -5.55556E-6 C 0.07865 -0.00626 0.15747 -0.01251 0.25417 -0.00302 C 0.35087 0.00647 0.52518 0.04536 0.58004 0.05694 " pathEditMode="relative" ptsTypes="aaA">
                                      <p:cBhvr>
                                        <p:cTn id="135" dur="2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5109 0.22559 L 0.88562 0.22559 " pathEditMode="relative" ptsTypes="AA">
                                      <p:cBhvr>
                                        <p:cTn id="162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4258 -0.03146 L 0.93387 -0.03146 " pathEditMode="relative" ptsTypes="AA">
                                      <p:cBhvr>
                                        <p:cTn id="164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4327 0.10226 L 0.98386 0.10666 " pathEditMode="relative" ptsTypes="AA">
                                      <p:cBhvr>
                                        <p:cTn id="166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49 -0.41949 L 0.96025 -0.41787 " pathEditMode="relative" ptsTypes="AA">
                                      <p:cBhvr>
                                        <p:cTn id="177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4258 -0.29524 L 0.95053 -0.29524 " pathEditMode="relative" ptsTypes="AA">
                                      <p:cBhvr>
                                        <p:cTn id="179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4519 -0.56039 L 0.95019 -0.56039 " pathEditMode="relative" ptsTypes="AA">
                                      <p:cBhvr>
                                        <p:cTn id="181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5109 -0.30865 L 0.96251 -0.30865 " pathEditMode="relative" ptsTypes="AA">
                                      <p:cBhvr>
                                        <p:cTn id="192" dur="2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4622 -0.16312 L 0.95226 -0.16312 " pathEditMode="relative" ptsTypes="AA">
                                      <p:cBhvr>
                                        <p:cTn id="194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4518 -0.05067 L 0.95695 -0.05206 " pathEditMode="relative" ptsTypes="AA">
                                      <p:cBhvr>
                                        <p:cTn id="196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0" animBg="1"/>
      <p:bldP spid="188" grpId="0"/>
      <p:bldP spid="189" grpId="0"/>
      <p:bldP spid="197" grpId="0" animBg="1"/>
      <p:bldP spid="198" grpId="0"/>
      <p:bldP spid="199" grpId="0"/>
      <p:bldP spid="207" grpId="0" animBg="1"/>
      <p:bldP spid="208" grpId="0"/>
      <p:bldP spid="209" grpId="0"/>
      <p:bldP spid="184" grpId="0"/>
      <p:bldP spid="184" grpId="1"/>
      <p:bldP spid="185" grpId="0"/>
      <p:bldP spid="185" grpId="1"/>
      <p:bldP spid="186" grpId="0"/>
      <p:bldP spid="186" grpId="1"/>
      <p:bldP spid="194" grpId="0"/>
      <p:bldP spid="194" grpId="1"/>
      <p:bldP spid="195" grpId="0"/>
      <p:bldP spid="195" grpId="1"/>
      <p:bldP spid="196" grpId="0"/>
      <p:bldP spid="196" grpId="1"/>
      <p:bldP spid="204" grpId="0"/>
      <p:bldP spid="204" grpId="1"/>
      <p:bldP spid="205" grpId="0"/>
      <p:bldP spid="205" grpId="1"/>
      <p:bldP spid="206" grpId="0"/>
      <p:bldP spid="206" grpId="1"/>
      <p:bldP spid="212" grpId="0" animBg="1"/>
      <p:bldP spid="212" grpId="1" animBg="1"/>
      <p:bldP spid="216" grpId="0" animBg="1"/>
      <p:bldP spid="216" grpId="1" animBg="1"/>
      <p:bldP spid="217" grpId="0" animBg="1"/>
      <p:bldP spid="217" grpId="1" animBg="1"/>
      <p:bldP spid="218" grpId="0" animBg="1"/>
      <p:bldP spid="218" grpId="1" animBg="1"/>
      <p:bldP spid="224" grpId="0" animBg="1"/>
      <p:bldP spid="224" grpId="1" animBg="1"/>
      <p:bldP spid="225" grpId="0" animBg="1"/>
      <p:bldP spid="225" grpId="1" animBg="1"/>
      <p:bldP spid="226" grpId="0" animBg="1"/>
      <p:bldP spid="226" grpId="1" animBg="1"/>
      <p:bldP spid="227" grpId="0" animBg="1"/>
      <p:bldP spid="227" grpId="1" animBg="1"/>
      <p:bldP spid="236" grpId="0" animBg="1"/>
      <p:bldP spid="236" grpId="1" animBg="1"/>
      <p:bldP spid="237" grpId="0" animBg="1"/>
      <p:bldP spid="237" grpId="1" animBg="1"/>
      <p:bldP spid="238" grpId="0" animBg="1"/>
      <p:bldP spid="238" grpId="1" animBg="1"/>
      <p:bldP spid="239" grpId="0" animBg="1"/>
      <p:bldP spid="239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742"/>
            <a:ext cx="8229600" cy="990600"/>
          </a:xfrm>
        </p:spPr>
        <p:txBody>
          <a:bodyPr/>
          <a:lstStyle/>
          <a:p>
            <a:r>
              <a:rPr lang="en-US" b="1" u="sng" dirty="0" smtClean="0"/>
              <a:t>Bad</a:t>
            </a:r>
            <a:r>
              <a:rPr lang="en-US" dirty="0" smtClean="0"/>
              <a:t> </a:t>
            </a:r>
            <a:r>
              <a:rPr lang="en-US" dirty="0" err="1" smtClean="0"/>
              <a:t>Hadoop</a:t>
            </a:r>
            <a:r>
              <a:rPr lang="en-US" dirty="0" smtClean="0"/>
              <a:t> Algorithm: </a:t>
            </a:r>
            <a:r>
              <a:rPr lang="en-US" dirty="0" err="1" smtClean="0"/>
              <a:t>Subepoch</a:t>
            </a:r>
            <a:r>
              <a:rPr lang="en-US" dirty="0" smtClean="0"/>
              <a:t> 2</a:t>
            </a:r>
            <a:endParaRPr lang="en-US" dirty="0"/>
          </a:p>
        </p:txBody>
      </p:sp>
      <p:sp>
        <p:nvSpPr>
          <p:cNvPr id="90" name="Rounded Rectangle 89"/>
          <p:cNvSpPr/>
          <p:nvPr/>
        </p:nvSpPr>
        <p:spPr>
          <a:xfrm>
            <a:off x="2077136" y="3298110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7" name="Rounded Rectangle 176"/>
          <p:cNvSpPr/>
          <p:nvPr/>
        </p:nvSpPr>
        <p:spPr>
          <a:xfrm>
            <a:off x="2077136" y="4204425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8" name="Rounded Rectangle 177"/>
          <p:cNvSpPr/>
          <p:nvPr/>
        </p:nvSpPr>
        <p:spPr>
          <a:xfrm>
            <a:off x="2077136" y="5082778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9" name="Rounded Rectangle 178"/>
          <p:cNvSpPr/>
          <p:nvPr/>
        </p:nvSpPr>
        <p:spPr>
          <a:xfrm>
            <a:off x="2077136" y="5986380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80" name="Rounded Rectangle 179"/>
          <p:cNvSpPr/>
          <p:nvPr/>
        </p:nvSpPr>
        <p:spPr>
          <a:xfrm>
            <a:off x="6315749" y="1522403"/>
            <a:ext cx="2400654" cy="1422864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Cube 20"/>
          <p:cNvSpPr>
            <a:spLocks noChangeArrowheads="1"/>
          </p:cNvSpPr>
          <p:nvPr/>
        </p:nvSpPr>
        <p:spPr bwMode="auto">
          <a:xfrm>
            <a:off x="6506411" y="2191009"/>
            <a:ext cx="700019" cy="679338"/>
          </a:xfrm>
          <a:prstGeom prst="cube">
            <a:avLst>
              <a:gd name="adj" fmla="val 25000"/>
            </a:avLst>
          </a:prstGeom>
          <a:solidFill>
            <a:schemeClr val="bg1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188" name="TextBox 187"/>
          <p:cNvSpPr txBox="1"/>
          <p:nvPr/>
        </p:nvSpPr>
        <p:spPr>
          <a:xfrm>
            <a:off x="6315748" y="1544678"/>
            <a:ext cx="1031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Run SGD 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9" name="TextBox 188"/>
          <p:cNvSpPr txBox="1"/>
          <p:nvPr/>
        </p:nvSpPr>
        <p:spPr>
          <a:xfrm>
            <a:off x="7499681" y="1774487"/>
            <a:ext cx="103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Update: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0" name="Rounded Rectangle 189"/>
          <p:cNvSpPr/>
          <p:nvPr/>
        </p:nvSpPr>
        <p:spPr>
          <a:xfrm>
            <a:off x="6315748" y="3306494"/>
            <a:ext cx="2400654" cy="1422864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Cube 20"/>
          <p:cNvSpPr>
            <a:spLocks noChangeArrowheads="1"/>
          </p:cNvSpPr>
          <p:nvPr/>
        </p:nvSpPr>
        <p:spPr bwMode="auto">
          <a:xfrm>
            <a:off x="6506410" y="3975100"/>
            <a:ext cx="700019" cy="679338"/>
          </a:xfrm>
          <a:prstGeom prst="cube">
            <a:avLst>
              <a:gd name="adj" fmla="val 25000"/>
            </a:avLst>
          </a:prstGeom>
          <a:solidFill>
            <a:schemeClr val="bg1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198" name="TextBox 197"/>
          <p:cNvSpPr txBox="1"/>
          <p:nvPr/>
        </p:nvSpPr>
        <p:spPr>
          <a:xfrm>
            <a:off x="6315747" y="3328769"/>
            <a:ext cx="1031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Run SGD 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9" name="TextBox 198"/>
          <p:cNvSpPr txBox="1"/>
          <p:nvPr/>
        </p:nvSpPr>
        <p:spPr>
          <a:xfrm>
            <a:off x="7499680" y="3558578"/>
            <a:ext cx="103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Update: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0" name="Rounded Rectangle 199"/>
          <p:cNvSpPr/>
          <p:nvPr/>
        </p:nvSpPr>
        <p:spPr>
          <a:xfrm>
            <a:off x="6315749" y="5149959"/>
            <a:ext cx="2400654" cy="1422864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Cube 20"/>
          <p:cNvSpPr>
            <a:spLocks noChangeArrowheads="1"/>
          </p:cNvSpPr>
          <p:nvPr/>
        </p:nvSpPr>
        <p:spPr bwMode="auto">
          <a:xfrm>
            <a:off x="6506411" y="5818565"/>
            <a:ext cx="700019" cy="679338"/>
          </a:xfrm>
          <a:prstGeom prst="cube">
            <a:avLst>
              <a:gd name="adj" fmla="val 25000"/>
            </a:avLst>
          </a:prstGeom>
          <a:solidFill>
            <a:schemeClr val="bg1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208" name="TextBox 207"/>
          <p:cNvSpPr txBox="1"/>
          <p:nvPr/>
        </p:nvSpPr>
        <p:spPr>
          <a:xfrm>
            <a:off x="6315748" y="5172234"/>
            <a:ext cx="1031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Run SGD 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9" name="TextBox 208"/>
          <p:cNvSpPr txBox="1"/>
          <p:nvPr/>
        </p:nvSpPr>
        <p:spPr>
          <a:xfrm>
            <a:off x="7499681" y="5402043"/>
            <a:ext cx="103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Update: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0" name="TextBox 209"/>
          <p:cNvSpPr txBox="1"/>
          <p:nvPr/>
        </p:nvSpPr>
        <p:spPr>
          <a:xfrm>
            <a:off x="6829734" y="1009952"/>
            <a:ext cx="13921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4"/>
                </a:solidFill>
              </a:rPr>
              <a:t>Reducers</a:t>
            </a:r>
            <a:endParaRPr lang="en-US" sz="2200" dirty="0">
              <a:solidFill>
                <a:schemeClr val="accent4"/>
              </a:solidFill>
            </a:endParaRPr>
          </a:p>
        </p:txBody>
      </p:sp>
      <p:sp>
        <p:nvSpPr>
          <p:cNvPr id="211" name="TextBox 210"/>
          <p:cNvSpPr txBox="1"/>
          <p:nvPr/>
        </p:nvSpPr>
        <p:spPr>
          <a:xfrm>
            <a:off x="1206658" y="1009952"/>
            <a:ext cx="12823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4"/>
                </a:solidFill>
              </a:rPr>
              <a:t>Mappers</a:t>
            </a:r>
            <a:endParaRPr lang="en-US" sz="2200" dirty="0">
              <a:solidFill>
                <a:schemeClr val="accent4"/>
              </a:solidFill>
            </a:endParaRPr>
          </a:p>
        </p:txBody>
      </p:sp>
      <p:cxnSp>
        <p:nvCxnSpPr>
          <p:cNvPr id="214" name="Straight Arrow Connector 213"/>
          <p:cNvCxnSpPr/>
          <p:nvPr/>
        </p:nvCxnSpPr>
        <p:spPr>
          <a:xfrm>
            <a:off x="1787482" y="1913719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Arrow Connector 222"/>
          <p:cNvCxnSpPr/>
          <p:nvPr/>
        </p:nvCxnSpPr>
        <p:spPr>
          <a:xfrm>
            <a:off x="1789422" y="2811462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Arrow Connector 229"/>
          <p:cNvCxnSpPr/>
          <p:nvPr/>
        </p:nvCxnSpPr>
        <p:spPr>
          <a:xfrm>
            <a:off x="1787482" y="3686395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75" name="Object 2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2710352"/>
              </p:ext>
            </p:extLst>
          </p:nvPr>
        </p:nvGraphicFramePr>
        <p:xfrm>
          <a:off x="6565900" y="6051550"/>
          <a:ext cx="439738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58" name="Equation" r:id="rId3" imgW="266700" imgH="241300" progId="Equation.3">
                  <p:embed/>
                </p:oleObj>
              </mc:Choice>
              <mc:Fallback>
                <p:oleObj name="Equation" r:id="rId3" imgW="266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65900" y="6051550"/>
                        <a:ext cx="439738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9" name="Object 28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8808155"/>
              </p:ext>
            </p:extLst>
          </p:nvPr>
        </p:nvGraphicFramePr>
        <p:xfrm>
          <a:off x="6565900" y="4217988"/>
          <a:ext cx="439738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59" name="Equation" r:id="rId5" imgW="266700" imgH="228600" progId="Equation.3">
                  <p:embed/>
                </p:oleObj>
              </mc:Choice>
              <mc:Fallback>
                <p:oleObj name="Equation" r:id="rId5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65900" y="4217988"/>
                        <a:ext cx="439738" cy="376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8" name="Object 29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3049213"/>
              </p:ext>
            </p:extLst>
          </p:nvPr>
        </p:nvGraphicFramePr>
        <p:xfrm>
          <a:off x="6565900" y="2435225"/>
          <a:ext cx="439738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60" name="Equation" r:id="rId7" imgW="266700" imgH="228600" progId="Equation.3">
                  <p:embed/>
                </p:oleObj>
              </mc:Choice>
              <mc:Fallback>
                <p:oleObj name="Equation" r:id="rId7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565900" y="2435225"/>
                        <a:ext cx="439738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Straight Arrow Connector 3"/>
          <p:cNvCxnSpPr>
            <a:stCxn id="180" idx="3"/>
          </p:cNvCxnSpPr>
          <p:nvPr/>
        </p:nvCxnSpPr>
        <p:spPr>
          <a:xfrm>
            <a:off x="8716403" y="2233835"/>
            <a:ext cx="316229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190" idx="3"/>
          </p:cNvCxnSpPr>
          <p:nvPr/>
        </p:nvCxnSpPr>
        <p:spPr>
          <a:xfrm>
            <a:off x="8716402" y="4017926"/>
            <a:ext cx="316230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200" idx="3"/>
          </p:cNvCxnSpPr>
          <p:nvPr/>
        </p:nvCxnSpPr>
        <p:spPr>
          <a:xfrm>
            <a:off x="8716403" y="5861391"/>
            <a:ext cx="316229" cy="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Rounded Rectangle 117"/>
          <p:cNvSpPr/>
          <p:nvPr/>
        </p:nvSpPr>
        <p:spPr>
          <a:xfrm>
            <a:off x="2077136" y="2409733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9" name="Rounded Rectangle 118"/>
          <p:cNvSpPr/>
          <p:nvPr/>
        </p:nvSpPr>
        <p:spPr>
          <a:xfrm>
            <a:off x="2077136" y="1535080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0" name="Straight Arrow Connector 119"/>
          <p:cNvCxnSpPr/>
          <p:nvPr/>
        </p:nvCxnSpPr>
        <p:spPr>
          <a:xfrm>
            <a:off x="1787482" y="4593387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>
            <a:off x="1787482" y="5460111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/>
          <p:nvPr/>
        </p:nvCxnSpPr>
        <p:spPr>
          <a:xfrm>
            <a:off x="1787482" y="6399023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19" idx="3"/>
            <a:endCxn id="180" idx="1"/>
          </p:cNvCxnSpPr>
          <p:nvPr/>
        </p:nvCxnSpPr>
        <p:spPr>
          <a:xfrm>
            <a:off x="3685803" y="1903986"/>
            <a:ext cx="2629946" cy="329849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19" idx="3"/>
            <a:endCxn id="190" idx="1"/>
          </p:cNvCxnSpPr>
          <p:nvPr/>
        </p:nvCxnSpPr>
        <p:spPr>
          <a:xfrm>
            <a:off x="3685803" y="1903986"/>
            <a:ext cx="2629945" cy="2113940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19" idx="3"/>
            <a:endCxn id="200" idx="1"/>
          </p:cNvCxnSpPr>
          <p:nvPr/>
        </p:nvCxnSpPr>
        <p:spPr>
          <a:xfrm>
            <a:off x="3685803" y="1903986"/>
            <a:ext cx="2629946" cy="3957405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18" idx="3"/>
            <a:endCxn id="180" idx="1"/>
          </p:cNvCxnSpPr>
          <p:nvPr/>
        </p:nvCxnSpPr>
        <p:spPr>
          <a:xfrm flipV="1">
            <a:off x="3685803" y="2233835"/>
            <a:ext cx="2629946" cy="544804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18" idx="3"/>
            <a:endCxn id="190" idx="1"/>
          </p:cNvCxnSpPr>
          <p:nvPr/>
        </p:nvCxnSpPr>
        <p:spPr>
          <a:xfrm>
            <a:off x="3685803" y="2778639"/>
            <a:ext cx="2629945" cy="1239287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18" idx="3"/>
            <a:endCxn id="200" idx="1"/>
          </p:cNvCxnSpPr>
          <p:nvPr/>
        </p:nvCxnSpPr>
        <p:spPr>
          <a:xfrm>
            <a:off x="3685803" y="2778639"/>
            <a:ext cx="2629946" cy="3082752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90" idx="3"/>
            <a:endCxn id="180" idx="1"/>
          </p:cNvCxnSpPr>
          <p:nvPr/>
        </p:nvCxnSpPr>
        <p:spPr>
          <a:xfrm flipV="1">
            <a:off x="3685803" y="2233835"/>
            <a:ext cx="2629946" cy="1433181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90" idx="3"/>
            <a:endCxn id="190" idx="1"/>
          </p:cNvCxnSpPr>
          <p:nvPr/>
        </p:nvCxnSpPr>
        <p:spPr>
          <a:xfrm>
            <a:off x="3685803" y="3667016"/>
            <a:ext cx="2629945" cy="350910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90" idx="3"/>
            <a:endCxn id="200" idx="1"/>
          </p:cNvCxnSpPr>
          <p:nvPr/>
        </p:nvCxnSpPr>
        <p:spPr>
          <a:xfrm>
            <a:off x="3685803" y="3667016"/>
            <a:ext cx="2629946" cy="2194375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77" idx="3"/>
            <a:endCxn id="180" idx="1"/>
          </p:cNvCxnSpPr>
          <p:nvPr/>
        </p:nvCxnSpPr>
        <p:spPr>
          <a:xfrm flipV="1">
            <a:off x="3685803" y="2233835"/>
            <a:ext cx="2629946" cy="2339496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77" idx="3"/>
            <a:endCxn id="190" idx="1"/>
          </p:cNvCxnSpPr>
          <p:nvPr/>
        </p:nvCxnSpPr>
        <p:spPr>
          <a:xfrm flipV="1">
            <a:off x="3685803" y="4017926"/>
            <a:ext cx="2629945" cy="555405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/>
          <p:cNvCxnSpPr>
            <a:stCxn id="177" idx="3"/>
            <a:endCxn id="200" idx="1"/>
          </p:cNvCxnSpPr>
          <p:nvPr/>
        </p:nvCxnSpPr>
        <p:spPr>
          <a:xfrm>
            <a:off x="3685803" y="4573331"/>
            <a:ext cx="2629946" cy="1288060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/>
          <p:cNvCxnSpPr>
            <a:stCxn id="178" idx="3"/>
            <a:endCxn id="180" idx="1"/>
          </p:cNvCxnSpPr>
          <p:nvPr/>
        </p:nvCxnSpPr>
        <p:spPr>
          <a:xfrm flipV="1">
            <a:off x="3685803" y="2233835"/>
            <a:ext cx="2629946" cy="3217849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Arrow Connector 248"/>
          <p:cNvCxnSpPr>
            <a:stCxn id="178" idx="3"/>
            <a:endCxn id="190" idx="1"/>
          </p:cNvCxnSpPr>
          <p:nvPr/>
        </p:nvCxnSpPr>
        <p:spPr>
          <a:xfrm flipV="1">
            <a:off x="3685803" y="4017926"/>
            <a:ext cx="2629945" cy="1433758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/>
          <p:cNvCxnSpPr>
            <a:stCxn id="178" idx="3"/>
            <a:endCxn id="200" idx="1"/>
          </p:cNvCxnSpPr>
          <p:nvPr/>
        </p:nvCxnSpPr>
        <p:spPr>
          <a:xfrm>
            <a:off x="3685803" y="5451684"/>
            <a:ext cx="2629946" cy="409707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Arrow Connector 255"/>
          <p:cNvCxnSpPr>
            <a:stCxn id="179" idx="3"/>
            <a:endCxn id="180" idx="1"/>
          </p:cNvCxnSpPr>
          <p:nvPr/>
        </p:nvCxnSpPr>
        <p:spPr>
          <a:xfrm flipV="1">
            <a:off x="3685803" y="2233835"/>
            <a:ext cx="2629946" cy="4121451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Arrow Connector 258"/>
          <p:cNvCxnSpPr>
            <a:stCxn id="179" idx="3"/>
            <a:endCxn id="190" idx="1"/>
          </p:cNvCxnSpPr>
          <p:nvPr/>
        </p:nvCxnSpPr>
        <p:spPr>
          <a:xfrm flipV="1">
            <a:off x="3685803" y="4017926"/>
            <a:ext cx="2629945" cy="2337360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Arrow Connector 261"/>
          <p:cNvCxnSpPr>
            <a:stCxn id="179" idx="3"/>
            <a:endCxn id="200" idx="1"/>
          </p:cNvCxnSpPr>
          <p:nvPr/>
        </p:nvCxnSpPr>
        <p:spPr>
          <a:xfrm flipV="1">
            <a:off x="3685803" y="5861391"/>
            <a:ext cx="2629946" cy="493895"/>
          </a:xfrm>
          <a:prstGeom prst="straightConnector1">
            <a:avLst/>
          </a:prstGeom>
          <a:ln w="13716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1" name="Picture 180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03" y="4289867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pic>
        <p:nvPicPr>
          <p:cNvPr id="182" name="Picture 181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8" y="428986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pic>
        <p:nvPicPr>
          <p:cNvPr id="183" name="Picture 182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71" y="4289867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184" name="TextBox 183"/>
          <p:cNvSpPr txBox="1"/>
          <p:nvPr/>
        </p:nvSpPr>
        <p:spPr>
          <a:xfrm>
            <a:off x="497559" y="4403713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923987" y="4410969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1342570" y="4403713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pic>
        <p:nvPicPr>
          <p:cNvPr id="191" name="Picture 190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03" y="5118579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92" name="Picture 191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8" y="5118579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pic>
        <p:nvPicPr>
          <p:cNvPr id="193" name="Picture 192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71" y="5118579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sp>
        <p:nvSpPr>
          <p:cNvPr id="194" name="TextBox 193"/>
          <p:cNvSpPr txBox="1"/>
          <p:nvPr/>
        </p:nvSpPr>
        <p:spPr>
          <a:xfrm>
            <a:off x="497559" y="5232425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95" name="TextBox 194"/>
          <p:cNvSpPr txBox="1"/>
          <p:nvPr/>
        </p:nvSpPr>
        <p:spPr>
          <a:xfrm>
            <a:off x="923987" y="5239681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96" name="TextBox 195"/>
          <p:cNvSpPr txBox="1"/>
          <p:nvPr/>
        </p:nvSpPr>
        <p:spPr>
          <a:xfrm>
            <a:off x="1342570" y="5232425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pic>
        <p:nvPicPr>
          <p:cNvPr id="201" name="Picture 200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03" y="6051669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pic>
        <p:nvPicPr>
          <p:cNvPr id="202" name="Picture 201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8" y="6051669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203" name="Picture 202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71" y="6051669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sp>
        <p:nvSpPr>
          <p:cNvPr id="204" name="TextBox 203"/>
          <p:cNvSpPr txBox="1"/>
          <p:nvPr/>
        </p:nvSpPr>
        <p:spPr>
          <a:xfrm>
            <a:off x="497559" y="6165515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205" name="TextBox 204"/>
          <p:cNvSpPr txBox="1"/>
          <p:nvPr/>
        </p:nvSpPr>
        <p:spPr>
          <a:xfrm>
            <a:off x="923987" y="6172771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206" name="TextBox 205"/>
          <p:cNvSpPr txBox="1"/>
          <p:nvPr/>
        </p:nvSpPr>
        <p:spPr>
          <a:xfrm>
            <a:off x="1342570" y="6165515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212" name="Cube 20"/>
          <p:cNvSpPr>
            <a:spLocks noChangeArrowheads="1"/>
          </p:cNvSpPr>
          <p:nvPr/>
        </p:nvSpPr>
        <p:spPr bwMode="auto">
          <a:xfrm>
            <a:off x="1629364" y="1857425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16" name="Cube 20"/>
          <p:cNvSpPr>
            <a:spLocks noChangeArrowheads="1"/>
          </p:cNvSpPr>
          <p:nvPr/>
        </p:nvSpPr>
        <p:spPr bwMode="auto">
          <a:xfrm>
            <a:off x="1514127" y="1857425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17" name="Cube 20"/>
          <p:cNvSpPr>
            <a:spLocks noChangeArrowheads="1"/>
          </p:cNvSpPr>
          <p:nvPr/>
        </p:nvSpPr>
        <p:spPr bwMode="auto">
          <a:xfrm>
            <a:off x="1401232" y="1857425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18" name="Cube 20"/>
          <p:cNvSpPr>
            <a:spLocks noChangeArrowheads="1"/>
          </p:cNvSpPr>
          <p:nvPr/>
        </p:nvSpPr>
        <p:spPr bwMode="auto">
          <a:xfrm>
            <a:off x="1285995" y="1857425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4" name="Cube 20"/>
          <p:cNvSpPr>
            <a:spLocks noChangeArrowheads="1"/>
          </p:cNvSpPr>
          <p:nvPr/>
        </p:nvSpPr>
        <p:spPr bwMode="auto">
          <a:xfrm>
            <a:off x="1629364" y="2745541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5" name="Cube 20"/>
          <p:cNvSpPr>
            <a:spLocks noChangeArrowheads="1"/>
          </p:cNvSpPr>
          <p:nvPr/>
        </p:nvSpPr>
        <p:spPr bwMode="auto">
          <a:xfrm>
            <a:off x="1514127" y="2745541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6" name="Cube 20"/>
          <p:cNvSpPr>
            <a:spLocks noChangeArrowheads="1"/>
          </p:cNvSpPr>
          <p:nvPr/>
        </p:nvSpPr>
        <p:spPr bwMode="auto">
          <a:xfrm>
            <a:off x="1401232" y="2745541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7" name="Cube 20"/>
          <p:cNvSpPr>
            <a:spLocks noChangeArrowheads="1"/>
          </p:cNvSpPr>
          <p:nvPr/>
        </p:nvSpPr>
        <p:spPr bwMode="auto">
          <a:xfrm>
            <a:off x="1285995" y="2745541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36" name="Cube 20"/>
          <p:cNvSpPr>
            <a:spLocks noChangeArrowheads="1"/>
          </p:cNvSpPr>
          <p:nvPr/>
        </p:nvSpPr>
        <p:spPr bwMode="auto">
          <a:xfrm>
            <a:off x="1629364" y="3630101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37" name="Cube 20"/>
          <p:cNvSpPr>
            <a:spLocks noChangeArrowheads="1"/>
          </p:cNvSpPr>
          <p:nvPr/>
        </p:nvSpPr>
        <p:spPr bwMode="auto">
          <a:xfrm>
            <a:off x="1514127" y="3630101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38" name="Cube 20"/>
          <p:cNvSpPr>
            <a:spLocks noChangeArrowheads="1"/>
          </p:cNvSpPr>
          <p:nvPr/>
        </p:nvSpPr>
        <p:spPr bwMode="auto">
          <a:xfrm>
            <a:off x="1401232" y="3630101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39" name="Cube 20"/>
          <p:cNvSpPr>
            <a:spLocks noChangeArrowheads="1"/>
          </p:cNvSpPr>
          <p:nvPr/>
        </p:nvSpPr>
        <p:spPr bwMode="auto">
          <a:xfrm>
            <a:off x="1285995" y="3630101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5 -0.01944 0.10017 -0.03865 0.225 -0.00139 C 0.34982 0.03588 0.66007 0.18519 0.74895 0.22338 " pathEditMode="relative" ptsTypes="aaA">
                                      <p:cBhvr>
                                        <p:cTn id="6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5 -0.01944 0.10017 -0.03865 0.225 -0.00139 C 0.34982 0.03588 0.66007 0.18519 0.74895 0.22338 " pathEditMode="relative" ptsTypes="aaA">
                                      <p:cBhvr>
                                        <p:cTn id="8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024 C 0.06597 0.03588 0.13194 0.07176 0.25642 0.00116 C 0.3809 -0.06921 0.56389 -0.2456 0.74687 -0.42175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44" y="-175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0046 C 0.06615 0.03611 0.1323 0.07176 0.25712 0.00162 C 0.38195 -0.06852 0.56546 -0.24421 0.74896 -0.41944 " pathEditMode="relative" rAng="0" ptsTypes="aaA">
                                      <p:cBhvr>
                                        <p:cTn id="12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48" y="-174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93 C 0.05712 0.02685 0.11441 0.05463 0.23923 0.00277 C 0.36406 -0.04908 0.55642 -0.1801 0.74896 -0.31088 " pathEditMode="relative" rAng="0" ptsTypes="aaA">
                                      <p:cBhvr>
                                        <p:cTn id="14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48" y="-1273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0.00092 C 0.0573 0.02685 0.11476 0.05463 0.23993 0.00301 C 0.36511 -0.04861 0.55799 -0.1794 0.75105 -0.30972 " pathEditMode="relative" rAng="0" ptsTypes="aaA">
                                      <p:cBhvr>
                                        <p:cTn id="16" dur="2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52" y="-1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7674 0.02291 0.15347 0.04606 0.27691 -0.00371 C 0.40035 -0.05347 0.57049 -0.17616 0.7408 -0.29861 " pathEditMode="relative" ptsTypes="aaA">
                                      <p:cBhvr>
                                        <p:cTn id="19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7674 0.02291 0.15347 0.04606 0.27691 -0.00371 C 0.40035 -0.05347 0.57049 -0.17616 0.7408 -0.29861 " pathEditMode="relative" ptsTypes="aaA">
                                      <p:cBhvr>
                                        <p:cTn id="21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7257 0.01505 0.14531 0.03033 0.26945 0.00255 C 0.39358 -0.02523 0.56893 -0.09606 0.74445 -0.16666 " pathEditMode="relative" ptsTypes="aaA">
                                      <p:cBhvr>
                                        <p:cTn id="23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7257 0.01505 0.14531 0.03033 0.26945 0.00255 C 0.39358 -0.02523 0.56893 -0.09606 0.74445 -0.16666 " pathEditMode="relative" ptsTypes="aaA">
                                      <p:cBhvr>
                                        <p:cTn id="25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85185E-6 C 0.08229 0.00394 0.16475 0.0081 0.25833 -0.00254 C 0.35191 -0.01319 0.48038 -0.05903 0.56059 -0.06435 C 0.64114 -0.06967 0.69097 -0.05231 0.7408 -0.03472 " pathEditMode="relative" rAng="0" ptsTypes="aaaA">
                                      <p:cBhvr>
                                        <p:cTn id="27" dur="2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31" y="-307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11111E-6 C 0.08281 0.00394 0.16597 0.0081 0.26024 -0.00255 C 0.35434 -0.01319 0.48385 -0.05903 0.56476 -0.06435 C 0.64583 -0.06967 0.69601 -0.05231 0.74618 -0.03472 " pathEditMode="relative" rAng="0" ptsTypes="aaaA">
                                      <p:cBhvr>
                                        <p:cTn id="29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09" y="-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11007 0.00487 0.22031 0.00973 0.32309 -0.00486 C 0.42587 -0.01944 0.5467 -0.07963 0.61667 -0.08773 C 0.68663 -0.09583 0.71458 -0.07453 0.74253 -0.05301 " pathEditMode="relative" ptsTypes="aaaA">
                                      <p:cBhvr>
                                        <p:cTn id="32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11007 0.00487 0.22031 0.00973 0.32309 -0.00486 C 0.42587 -0.01944 0.5467 -0.07963 0.61667 -0.08773 C 0.68663 -0.09583 0.71458 -0.07453 0.74253 -0.05301 " pathEditMode="relative" ptsTypes="aaaA">
                                      <p:cBhvr>
                                        <p:cTn id="34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10434 -0.0044 0.20886 -0.0088 0.31198 0.00115 C 0.41511 0.01111 0.54705 0.04282 0.6184 0.05925 C 0.68976 0.07569 0.71511 0.08773 0.74063 0.1 " pathEditMode="relative" ptsTypes="aaaA">
                                      <p:cBhvr>
                                        <p:cTn id="36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10434 -0.0044 0.20886 -0.0088 0.31198 0.00115 C 0.41511 0.01111 0.54705 0.04282 0.6184 0.05925 C 0.68976 0.07569 0.71511 0.08773 0.74063 0.1 " pathEditMode="relative" ptsTypes="aaaA">
                                      <p:cBhvr>
                                        <p:cTn id="38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10938 0.04931 0.21893 0.09838 0.32031 0.00139 C 0.4217 -0.09514 0.53802 -0.48588 0.60834 -0.57986 C 0.67865 -0.67384 0.71059 -0.61829 0.74254 -0.56273 " pathEditMode="relative" ptsTypes="aaaA">
                                      <p:cBhvr>
                                        <p:cTn id="40" dur="2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10938 0.04931 0.21893 0.09838 0.32031 0.00139 C 0.4217 -0.09514 0.53802 -0.48588 0.60834 -0.57986 C 0.67865 -0.67384 0.71059 -0.61829 0.74254 -0.56273 " pathEditMode="relative" ptsTypes="aaaA">
                                      <p:cBhvr>
                                        <p:cTn id="42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0.15209 -0.00093 " pathEditMode="relative" ptsTypes="AA">
                                      <p:cBhvr>
                                        <p:cTn id="46" dur="2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4 -3.33333E-6 C 0.06546 0.00718 0.13126 0.01459 0.21424 0.00186 C 0.29723 -0.01088 0.44046 -0.06736 0.49757 -0.07685 C 0.55469 -0.08634 0.55556 -0.0706 0.5566 -0.05463 " pathEditMode="relative" ptsTypes="aaaA">
                                      <p:cBhvr>
                                        <p:cTn id="53" dur="2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5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169F4"/>
                                      </p:to>
                                    </p:animClr>
                                    <p:set>
                                      <p:cBhvr>
                                        <p:cTn id="79" dur="5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5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5B782"/>
                                      </p:to>
                                    </p:animClr>
                                    <p:set>
                                      <p:cBhvr>
                                        <p:cTn id="83" dur="5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5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0013"/>
                                      </p:to>
                                    </p:animClr>
                                    <p:set>
                                      <p:cBhvr>
                                        <p:cTn id="87" dur="5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-2.96296E-6 C 0.06025 -0.00602 0.12067 -0.0118 0.2132 -2.96296E-6 C 0.30574 0.01181 0.43056 0.04098 0.55556 0.07037 " pathEditMode="relative" ptsTypes="aaA">
                                      <p:cBhvr>
                                        <p:cTn id="90" dur="2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6 -8.14815E-6 C 0.06719 -0.02778 0.13455 -0.05556 0.22726 -0.00302 C 0.31997 0.04953 0.43785 0.1824 0.55591 0.3155 " pathEditMode="relative" ptsTypes="aaA">
                                      <p:cBhvr>
                                        <p:cTn id="95" dur="2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C 0.06945 -0.03865 0.13889 -0.07731 0.23195 -0.00254 C 0.325 0.07223 0.44167 0.26019 0.55834 0.44815 " pathEditMode="relative" ptsTypes="aaA">
                                      <p:cBhvr>
                                        <p:cTn id="100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8.33333E-7 7.40741E-7 L 0.17587 7.40741E-7 " pathEditMode="relative" ptsTypes="AA">
                                      <p:cBhvr>
                                        <p:cTn id="105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0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66667E-6 7.77778E-6 C 0.07413 0.00649 0.14826 0.01297 0.23715 -0.00069 C 0.32604 -0.01435 0.47517 -0.07337 0.53316 -0.08217 C 0.59149 -0.09097 0.58872 -0.07245 0.58611 -0.0537 " pathEditMode="relative" ptsTypes="aaaA">
                                      <p:cBhvr>
                                        <p:cTn id="110" dur="2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0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88889E-6 1.85185E-6 C 0.07188 -0.02847 0.14393 -0.05695 0.24028 -0.00185 C 0.33663 0.05324 0.45712 0.19166 0.57778 0.33032 " pathEditMode="relative" ptsTypes="aaA">
                                      <p:cBhvr>
                                        <p:cTn id="115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0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5E-6 -1.48148E-6 L 0.18994 -1.48148E-6 " pathEditMode="relative" ptsTypes="AA">
                                      <p:cBhvr>
                                        <p:cTn id="120" dur="2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0" presetClass="path" presetSubtype="0" accel="50000" decel="5000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9.72222E-6 2.96296E-6 C 0.07744 -0.02014 0.15487 -0.04005 0.25139 -0.00671 C 0.34792 0.02662 0.4632 0.11319 0.57865 0.2 " pathEditMode="relative" ptsTypes="aaA">
                                      <p:cBhvr>
                                        <p:cTn id="125" dur="2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5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0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07 0.00023 L 0.17708 0.00023 " pathEditMode="relative" ptsTypes="AA">
                                      <p:cBhvr>
                                        <p:cTn id="130" dur="2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0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5.55556E-7 -5.55556E-6 C 0.07865 -0.00626 0.15747 -0.01251 0.25417 -0.00302 C 0.35087 0.00647 0.52518 0.04536 0.58004 0.05694 " pathEditMode="relative" ptsTypes="aaA">
                                      <p:cBhvr>
                                        <p:cTn id="135" dur="2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5109 0.22559 L 0.88562 0.22559 " pathEditMode="relative" ptsTypes="AA">
                                      <p:cBhvr>
                                        <p:cTn id="162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4258 -0.03146 L 0.93387 -0.03146 " pathEditMode="relative" ptsTypes="AA">
                                      <p:cBhvr>
                                        <p:cTn id="164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4327 0.10226 L 0.98386 0.10666 " pathEditMode="relative" ptsTypes="AA">
                                      <p:cBhvr>
                                        <p:cTn id="166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49 -0.41949 L 0.96025 -0.41787 " pathEditMode="relative" ptsTypes="AA">
                                      <p:cBhvr>
                                        <p:cTn id="177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4258 -0.29524 L 0.95053 -0.29524 " pathEditMode="relative" ptsTypes="AA">
                                      <p:cBhvr>
                                        <p:cTn id="179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4519 -0.56039 L 0.95019 -0.56039 " pathEditMode="relative" ptsTypes="AA">
                                      <p:cBhvr>
                                        <p:cTn id="181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5109 -0.30865 L 0.96251 -0.30865 " pathEditMode="relative" ptsTypes="AA">
                                      <p:cBhvr>
                                        <p:cTn id="192" dur="2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4622 -0.16312 L 0.95226 -0.16312 " pathEditMode="relative" ptsTypes="AA">
                                      <p:cBhvr>
                                        <p:cTn id="194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4518 -0.05067 L 0.95695 -0.05206 " pathEditMode="relative" ptsTypes="AA">
                                      <p:cBhvr>
                                        <p:cTn id="196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0" animBg="1"/>
      <p:bldP spid="188" grpId="0"/>
      <p:bldP spid="189" grpId="0"/>
      <p:bldP spid="197" grpId="0" animBg="1"/>
      <p:bldP spid="198" grpId="0"/>
      <p:bldP spid="199" grpId="0"/>
      <p:bldP spid="207" grpId="0" animBg="1"/>
      <p:bldP spid="208" grpId="0"/>
      <p:bldP spid="209" grpId="0"/>
      <p:bldP spid="184" grpId="0"/>
      <p:bldP spid="184" grpId="1"/>
      <p:bldP spid="185" grpId="0"/>
      <p:bldP spid="185" grpId="1"/>
      <p:bldP spid="186" grpId="0"/>
      <p:bldP spid="186" grpId="1"/>
      <p:bldP spid="194" grpId="0"/>
      <p:bldP spid="194" grpId="1"/>
      <p:bldP spid="195" grpId="0"/>
      <p:bldP spid="195" grpId="1"/>
      <p:bldP spid="196" grpId="0"/>
      <p:bldP spid="196" grpId="1"/>
      <p:bldP spid="204" grpId="0"/>
      <p:bldP spid="204" grpId="1"/>
      <p:bldP spid="205" grpId="0"/>
      <p:bldP spid="205" grpId="1"/>
      <p:bldP spid="206" grpId="0"/>
      <p:bldP spid="206" grpId="1"/>
      <p:bldP spid="212" grpId="0" animBg="1"/>
      <p:bldP spid="212" grpId="1" animBg="1"/>
      <p:bldP spid="216" grpId="0" animBg="1"/>
      <p:bldP spid="216" grpId="1" animBg="1"/>
      <p:bldP spid="217" grpId="0" animBg="1"/>
      <p:bldP spid="217" grpId="1" animBg="1"/>
      <p:bldP spid="218" grpId="0" animBg="1"/>
      <p:bldP spid="218" grpId="1" animBg="1"/>
      <p:bldP spid="224" grpId="0" animBg="1"/>
      <p:bldP spid="224" grpId="1" animBg="1"/>
      <p:bldP spid="225" grpId="0" animBg="1"/>
      <p:bldP spid="225" grpId="1" animBg="1"/>
      <p:bldP spid="226" grpId="0" animBg="1"/>
      <p:bldP spid="226" grpId="1" animBg="1"/>
      <p:bldP spid="227" grpId="0" animBg="1"/>
      <p:bldP spid="227" grpId="1" animBg="1"/>
      <p:bldP spid="236" grpId="0" animBg="1"/>
      <p:bldP spid="236" grpId="1" animBg="1"/>
      <p:bldP spid="237" grpId="0" animBg="1"/>
      <p:bldP spid="237" grpId="1" animBg="1"/>
      <p:bldP spid="238" grpId="0" animBg="1"/>
      <p:bldP spid="238" grpId="1" animBg="1"/>
      <p:bldP spid="239" grpId="0" animBg="1"/>
      <p:bldP spid="239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Hadoop</a:t>
            </a:r>
            <a:r>
              <a:rPr lang="en-US" dirty="0" smtClean="0"/>
              <a:t>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MapReduce</a:t>
            </a:r>
            <a:r>
              <a:rPr lang="en-US" dirty="0" smtClean="0"/>
              <a:t> is typically very bad for iterative algorithms</a:t>
            </a:r>
          </a:p>
          <a:p>
            <a:pPr lvl="1"/>
            <a:r>
              <a:rPr lang="en-US" i="1" dirty="0" smtClean="0"/>
              <a:t>T × d</a:t>
            </a:r>
            <a:r>
              <a:rPr lang="en-US" i="1" baseline="30000" dirty="0" smtClean="0"/>
              <a:t>2</a:t>
            </a:r>
            <a:r>
              <a:rPr lang="en-US" dirty="0" smtClean="0"/>
              <a:t> iterations</a:t>
            </a:r>
          </a:p>
          <a:p>
            <a:r>
              <a:rPr lang="en-US" dirty="0" smtClean="0"/>
              <a:t>Sizable overhead per </a:t>
            </a:r>
            <a:r>
              <a:rPr lang="en-US" dirty="0" err="1" smtClean="0"/>
              <a:t>Hadoop</a:t>
            </a:r>
            <a:r>
              <a:rPr lang="en-US" dirty="0" smtClean="0"/>
              <a:t> job</a:t>
            </a:r>
          </a:p>
          <a:p>
            <a:r>
              <a:rPr lang="en-US" dirty="0" smtClean="0"/>
              <a:t>Little flexibility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48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78313" y="5219095"/>
            <a:ext cx="1814286" cy="1584476"/>
          </a:xfrm>
          <a:prstGeom prst="rect">
            <a:avLst/>
          </a:prstGeom>
          <a:solidFill>
            <a:srgbClr val="3366FF">
              <a:alpha val="10000"/>
            </a:srgbClr>
          </a:solidFill>
          <a:ln w="31750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 rot="13738767">
            <a:off x="4817948" y="2105278"/>
            <a:ext cx="347472" cy="566928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746108" y="2177490"/>
            <a:ext cx="347472" cy="566928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746108" y="2744418"/>
            <a:ext cx="347472" cy="566928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739250" y="3311346"/>
            <a:ext cx="347472" cy="56692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Level Algorithm</a:t>
            </a:r>
            <a:endParaRPr lang="en-US" dirty="0"/>
          </a:p>
        </p:txBody>
      </p:sp>
      <p:pic>
        <p:nvPicPr>
          <p:cNvPr id="5" name="Picture 4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250" y="2177490"/>
            <a:ext cx="354330" cy="1700784"/>
          </a:xfrm>
          <a:prstGeom prst="rect">
            <a:avLst/>
          </a:prstGeom>
          <a:solidFill>
            <a:schemeClr val="accent5">
              <a:alpha val="50000"/>
            </a:schemeClr>
          </a:solidFill>
        </p:spPr>
      </p:pic>
      <p:pic>
        <p:nvPicPr>
          <p:cNvPr id="20" name="Picture 19" descr="blocks_dia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899" y="1872019"/>
            <a:ext cx="2421403" cy="2599035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 rot="16757286">
            <a:off x="1293036" y="4146642"/>
            <a:ext cx="347472" cy="566928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 rot="16757286">
            <a:off x="1851920" y="4238873"/>
            <a:ext cx="347472" cy="566928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 rot="16757286">
            <a:off x="2413182" y="4337439"/>
            <a:ext cx="347472" cy="56692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59462">
            <a:off x="1849680" y="3675112"/>
            <a:ext cx="354330" cy="1700784"/>
          </a:xfrm>
          <a:prstGeom prst="rect">
            <a:avLst/>
          </a:prstGeom>
          <a:solidFill>
            <a:schemeClr val="accent5">
              <a:alpha val="50000"/>
            </a:schemeClr>
          </a:solidFill>
        </p:spPr>
      </p:pic>
      <p:sp>
        <p:nvSpPr>
          <p:cNvPr id="39" name="Rectangle 38"/>
          <p:cNvSpPr/>
          <p:nvPr/>
        </p:nvSpPr>
        <p:spPr>
          <a:xfrm rot="13738767">
            <a:off x="738468" y="2105277"/>
            <a:ext cx="347472" cy="566928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 rot="13738767">
            <a:off x="1161512" y="1726004"/>
            <a:ext cx="347472" cy="566928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 rot="13738767">
            <a:off x="1590662" y="1353448"/>
            <a:ext cx="347472" cy="56692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20234">
            <a:off x="1159549" y="1164023"/>
            <a:ext cx="354330" cy="1700784"/>
          </a:xfrm>
          <a:prstGeom prst="rect">
            <a:avLst/>
          </a:prstGeom>
          <a:solidFill>
            <a:schemeClr val="accent5">
              <a:alpha val="50000"/>
            </a:schemeClr>
          </a:solidFill>
        </p:spPr>
      </p:pic>
      <p:sp>
        <p:nvSpPr>
          <p:cNvPr id="31" name="Rectangle 30"/>
          <p:cNvSpPr/>
          <p:nvPr/>
        </p:nvSpPr>
        <p:spPr>
          <a:xfrm>
            <a:off x="7825588" y="2177491"/>
            <a:ext cx="347472" cy="566928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825588" y="2744419"/>
            <a:ext cx="347472" cy="566928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818730" y="3311347"/>
            <a:ext cx="347472" cy="56692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730" y="2177491"/>
            <a:ext cx="354330" cy="1700784"/>
          </a:xfrm>
          <a:prstGeom prst="rect">
            <a:avLst/>
          </a:prstGeom>
          <a:solidFill>
            <a:schemeClr val="accent5">
              <a:alpha val="50000"/>
            </a:schemeClr>
          </a:solidFill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379" y="1872020"/>
            <a:ext cx="2421403" cy="2599034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 rot="16757286">
            <a:off x="5372516" y="4146643"/>
            <a:ext cx="347472" cy="566928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 rot="16757286">
            <a:off x="5931400" y="4238874"/>
            <a:ext cx="347472" cy="566928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 rot="16757286">
            <a:off x="6492662" y="4337440"/>
            <a:ext cx="347472" cy="56692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59462">
            <a:off x="5929160" y="3675113"/>
            <a:ext cx="354330" cy="1700784"/>
          </a:xfrm>
          <a:prstGeom prst="rect">
            <a:avLst/>
          </a:prstGeom>
          <a:solidFill>
            <a:schemeClr val="accent5">
              <a:alpha val="50000"/>
            </a:schemeClr>
          </a:solidFill>
        </p:spPr>
      </p:pic>
      <p:sp>
        <p:nvSpPr>
          <p:cNvPr id="49" name="Rectangle 48"/>
          <p:cNvSpPr/>
          <p:nvPr/>
        </p:nvSpPr>
        <p:spPr>
          <a:xfrm rot="13738767">
            <a:off x="5240992" y="1726005"/>
            <a:ext cx="347472" cy="56692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 rot="13738767">
            <a:off x="5670142" y="1353449"/>
            <a:ext cx="347472" cy="566928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20234">
            <a:off x="5239029" y="1164024"/>
            <a:ext cx="354330" cy="1700784"/>
          </a:xfrm>
          <a:prstGeom prst="rect">
            <a:avLst/>
          </a:prstGeom>
          <a:solidFill>
            <a:schemeClr val="accent5">
              <a:alpha val="50000"/>
            </a:schemeClr>
          </a:solidFill>
        </p:spPr>
      </p:pic>
      <p:sp>
        <p:nvSpPr>
          <p:cNvPr id="3" name="TextBox 2"/>
          <p:cNvSpPr txBox="1"/>
          <p:nvPr/>
        </p:nvSpPr>
        <p:spPr>
          <a:xfrm>
            <a:off x="3727058" y="2310720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727058" y="2859995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746108" y="3369027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</a:t>
            </a:r>
            <a:r>
              <a:rPr lang="en-US" baseline="-25000" dirty="0" smtClean="0">
                <a:solidFill>
                  <a:schemeClr val="bg1"/>
                </a:solidFill>
              </a:rPr>
              <a:t>3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 rot="610549">
            <a:off x="1271966" y="4233533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 rot="610549">
            <a:off x="1814644" y="4334144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 rot="610549">
            <a:off x="2362633" y="4433079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</a:t>
            </a:r>
            <a:r>
              <a:rPr lang="en-US" baseline="-25000" dirty="0" smtClean="0">
                <a:solidFill>
                  <a:schemeClr val="bg1"/>
                </a:solidFill>
              </a:rPr>
              <a:t>3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 rot="19170014">
            <a:off x="684172" y="2183761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 rot="19170014">
            <a:off x="1097690" y="1817603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 rot="19170014">
            <a:off x="1530499" y="1445185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</a:t>
            </a:r>
            <a:r>
              <a:rPr lang="en-US" baseline="-25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818730" y="2310720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825588" y="2859995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818730" y="3369027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</a:t>
            </a:r>
            <a:r>
              <a:rPr lang="en-US" baseline="-25000" dirty="0" smtClean="0">
                <a:solidFill>
                  <a:schemeClr val="bg1"/>
                </a:solidFill>
              </a:rPr>
              <a:t>3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 rot="610549">
            <a:off x="5343101" y="4248599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 rot="610549">
            <a:off x="5896146" y="4334143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 rot="610549">
            <a:off x="6474952" y="4433079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</a:t>
            </a:r>
            <a:r>
              <a:rPr lang="en-US" baseline="-25000" dirty="0" smtClean="0">
                <a:solidFill>
                  <a:schemeClr val="bg1"/>
                </a:solidFill>
              </a:rPr>
              <a:t>3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 rot="19170014">
            <a:off x="4739802" y="2210179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 rot="19170014">
            <a:off x="5168853" y="1824858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 rot="19170014">
            <a:off x="5628243" y="1445185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</a:t>
            </a:r>
            <a:r>
              <a:rPr lang="en-US" baseline="-25000" dirty="0" smtClean="0">
                <a:solidFill>
                  <a:schemeClr val="bg1"/>
                </a:solidFill>
              </a:rPr>
              <a:t>3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pic>
        <p:nvPicPr>
          <p:cNvPr id="4" name="Picture 3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58" y="614770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pic>
        <p:nvPicPr>
          <p:cNvPr id="8" name="Picture 7" descr="1206565119364494834ericlemerdy_Server.svg.hi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950" y="5288835"/>
            <a:ext cx="473733" cy="730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Picture 70" descr="1206565119364494834ericlemerdy_Server.svg.hi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015" y="5288835"/>
            <a:ext cx="473733" cy="730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Picture 71" descr="1206565119364494834ericlemerdy_Server.svg.hi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446" y="5288835"/>
            <a:ext cx="473733" cy="730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Picture 72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663" y="614770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pic>
        <p:nvPicPr>
          <p:cNvPr id="74" name="Picture 73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226" y="614770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sp>
        <p:nvSpPr>
          <p:cNvPr id="75" name="Rectangle 74"/>
          <p:cNvSpPr/>
          <p:nvPr/>
        </p:nvSpPr>
        <p:spPr>
          <a:xfrm>
            <a:off x="3256954" y="5219095"/>
            <a:ext cx="1814286" cy="1584476"/>
          </a:xfrm>
          <a:prstGeom prst="rect">
            <a:avLst/>
          </a:prstGeom>
          <a:solidFill>
            <a:srgbClr val="008000">
              <a:alpha val="10000"/>
            </a:srgbClr>
          </a:solidFill>
          <a:ln w="3175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5809328" y="5219095"/>
            <a:ext cx="1814286" cy="1584476"/>
          </a:xfrm>
          <a:prstGeom prst="rect">
            <a:avLst/>
          </a:prstGeom>
          <a:solidFill>
            <a:srgbClr val="FF0000">
              <a:alpha val="10000"/>
            </a:srgbClr>
          </a:solidFill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150514" y="6261553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576942" y="6268809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1995525" y="6261553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pic>
        <p:nvPicPr>
          <p:cNvPr id="79" name="Picture 78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82" y="6147707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pic>
        <p:nvPicPr>
          <p:cNvPr id="80" name="Picture 79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87" y="6147707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pic>
        <p:nvPicPr>
          <p:cNvPr id="81" name="Picture 80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450" y="6147707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sp>
        <p:nvSpPr>
          <p:cNvPr id="82" name="TextBox 81"/>
          <p:cNvSpPr txBox="1"/>
          <p:nvPr/>
        </p:nvSpPr>
        <p:spPr>
          <a:xfrm>
            <a:off x="3590738" y="6261553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017166" y="6268809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435749" y="6261553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pic>
        <p:nvPicPr>
          <p:cNvPr id="85" name="Picture 84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844" y="6147707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86" name="Picture 85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849" y="6147707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87" name="Picture 86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412" y="6147707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88" name="TextBox 87"/>
          <p:cNvSpPr txBox="1"/>
          <p:nvPr/>
        </p:nvSpPr>
        <p:spPr>
          <a:xfrm>
            <a:off x="6134700" y="6261553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6561128" y="6268809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979711" y="6261553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60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81481E-6 L 0.27795 -0.00208 " pathEditMode="relative" rAng="0" ptsTypes="AA">
                                      <p:cBhvr>
                                        <p:cTn id="74" dur="5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89" y="-116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48148E-6 L 0.28003 0.00023 " pathEditMode="relative" rAng="0" ptsTypes="AA">
                                      <p:cBhvr>
                                        <p:cTn id="76" dur="5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93" y="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232 L 0.26458 -0.00208 " pathEditMode="relative" rAng="0" ptsTypes="AA">
                                      <p:cBhvr>
                                        <p:cTn id="78" dur="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29" y="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0.26684 -1.48148E-6 " pathEditMode="relative" rAng="0" ptsTypes="AA">
                                      <p:cBhvr>
                                        <p:cTn id="80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48148E-6 L -0.14618 -0.06158 C -0.17691 -0.0757 -0.22275 -0.0831 -0.27032 -0.0831 C -0.32483 -0.0831 -0.36841 -0.0757 -0.39913 -0.06158 L -0.54514 1.48148E-6 " pathEditMode="relative" rAng="0" ptsTypes="FffFF">
                                      <p:cBhvr>
                                        <p:cTn id="82" dur="5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57" y="-416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48148E-6 L -0.14566 -0.06528 C -0.17622 -0.08009 -0.22188 -0.08819 -0.26945 -0.08819 C -0.32379 -0.08819 -0.36719 -0.08009 -0.39775 -0.06528 L -0.54323 -1.48148E-6 " pathEditMode="relative" rAng="0" ptsTypes="FffFF">
                                      <p:cBhvr>
                                        <p:cTn id="84" dur="5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70" y="-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3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169F4"/>
                                      </p:to>
                                    </p:animClr>
                                    <p:set>
                                      <p:cBhvr>
                                        <p:cTn id="88" dur="3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3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07F20"/>
                                      </p:to>
                                    </p:animClr>
                                    <p:set>
                                      <p:cBhvr>
                                        <p:cTn id="92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3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0013"/>
                                      </p:to>
                                    </p:animClr>
                                    <p:set>
                                      <p:cBhvr>
                                        <p:cTn id="96" dur="3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3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31" grpId="0" animBg="1"/>
      <p:bldP spid="32" grpId="0" animBg="1"/>
      <p:bldP spid="33" grpId="0" animBg="1"/>
      <p:bldP spid="44" grpId="0" animBg="1"/>
      <p:bldP spid="45" grpId="0" animBg="1"/>
      <p:bldP spid="46" grpId="0" animBg="1"/>
      <p:bldP spid="49" grpId="0" animBg="1"/>
      <p:bldP spid="50" grpId="0" animBg="1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78" grpId="0"/>
      <p:bldP spid="84" grpId="0"/>
      <p:bldP spid="9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78313" y="5219095"/>
            <a:ext cx="1814286" cy="1584476"/>
          </a:xfrm>
          <a:prstGeom prst="rect">
            <a:avLst/>
          </a:prstGeom>
          <a:solidFill>
            <a:srgbClr val="3366FF">
              <a:alpha val="10000"/>
            </a:srgbClr>
          </a:solidFill>
          <a:ln w="31750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 rot="13738767">
            <a:off x="4817948" y="2105278"/>
            <a:ext cx="347472" cy="566928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746108" y="2177490"/>
            <a:ext cx="347472" cy="566928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746108" y="2744418"/>
            <a:ext cx="347472" cy="566928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739250" y="3311346"/>
            <a:ext cx="347472" cy="56692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Level Algorithm</a:t>
            </a:r>
            <a:endParaRPr lang="en-US" dirty="0"/>
          </a:p>
        </p:txBody>
      </p:sp>
      <p:pic>
        <p:nvPicPr>
          <p:cNvPr id="5" name="Picture 4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250" y="2177490"/>
            <a:ext cx="354330" cy="1700784"/>
          </a:xfrm>
          <a:prstGeom prst="rect">
            <a:avLst/>
          </a:prstGeom>
          <a:solidFill>
            <a:schemeClr val="accent5">
              <a:alpha val="50000"/>
            </a:schemeClr>
          </a:solidFill>
        </p:spPr>
      </p:pic>
      <p:pic>
        <p:nvPicPr>
          <p:cNvPr id="20" name="Picture 19" descr="blocks_dia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899" y="1872019"/>
            <a:ext cx="2421403" cy="2599035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 rot="16757286">
            <a:off x="1293036" y="4146642"/>
            <a:ext cx="347472" cy="566928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 rot="16757286">
            <a:off x="1851920" y="4238873"/>
            <a:ext cx="347472" cy="566928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 rot="16757286">
            <a:off x="2413182" y="4337439"/>
            <a:ext cx="347472" cy="56692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59462">
            <a:off x="1849680" y="3675112"/>
            <a:ext cx="354330" cy="1700784"/>
          </a:xfrm>
          <a:prstGeom prst="rect">
            <a:avLst/>
          </a:prstGeom>
          <a:solidFill>
            <a:schemeClr val="accent5">
              <a:alpha val="50000"/>
            </a:schemeClr>
          </a:solidFill>
        </p:spPr>
      </p:pic>
      <p:sp>
        <p:nvSpPr>
          <p:cNvPr id="39" name="Rectangle 38"/>
          <p:cNvSpPr/>
          <p:nvPr/>
        </p:nvSpPr>
        <p:spPr>
          <a:xfrm rot="13738767">
            <a:off x="738468" y="2105277"/>
            <a:ext cx="347472" cy="566928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 rot="13738767">
            <a:off x="1161512" y="1726004"/>
            <a:ext cx="347472" cy="566928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 rot="13738767">
            <a:off x="1590662" y="1353448"/>
            <a:ext cx="347472" cy="56692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20234">
            <a:off x="1159549" y="1164023"/>
            <a:ext cx="354330" cy="1700784"/>
          </a:xfrm>
          <a:prstGeom prst="rect">
            <a:avLst/>
          </a:prstGeom>
          <a:solidFill>
            <a:schemeClr val="accent5">
              <a:alpha val="50000"/>
            </a:schemeClr>
          </a:solidFill>
        </p:spPr>
      </p:pic>
      <p:sp>
        <p:nvSpPr>
          <p:cNvPr id="31" name="Rectangle 30"/>
          <p:cNvSpPr/>
          <p:nvPr/>
        </p:nvSpPr>
        <p:spPr>
          <a:xfrm>
            <a:off x="7825588" y="2177491"/>
            <a:ext cx="347472" cy="566928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825588" y="2744419"/>
            <a:ext cx="347472" cy="566928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818730" y="3311347"/>
            <a:ext cx="347472" cy="56692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730" y="2177491"/>
            <a:ext cx="354330" cy="1700784"/>
          </a:xfrm>
          <a:prstGeom prst="rect">
            <a:avLst/>
          </a:prstGeom>
          <a:solidFill>
            <a:schemeClr val="accent5">
              <a:alpha val="50000"/>
            </a:schemeClr>
          </a:solidFill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379" y="1872020"/>
            <a:ext cx="2421403" cy="2599034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 rot="16757286">
            <a:off x="5372516" y="4146643"/>
            <a:ext cx="347472" cy="566928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 rot="16757286">
            <a:off x="5931400" y="4238874"/>
            <a:ext cx="347472" cy="566928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 rot="16757286">
            <a:off x="6492662" y="4337440"/>
            <a:ext cx="347472" cy="56692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59462">
            <a:off x="5929160" y="3675113"/>
            <a:ext cx="354330" cy="1700784"/>
          </a:xfrm>
          <a:prstGeom prst="rect">
            <a:avLst/>
          </a:prstGeom>
          <a:solidFill>
            <a:schemeClr val="accent5">
              <a:alpha val="50000"/>
            </a:schemeClr>
          </a:solidFill>
        </p:spPr>
      </p:pic>
      <p:sp>
        <p:nvSpPr>
          <p:cNvPr id="49" name="Rectangle 48"/>
          <p:cNvSpPr/>
          <p:nvPr/>
        </p:nvSpPr>
        <p:spPr>
          <a:xfrm rot="13738767">
            <a:off x="5240992" y="1726005"/>
            <a:ext cx="347472" cy="56692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 rot="13738767">
            <a:off x="5670142" y="1353449"/>
            <a:ext cx="347472" cy="566928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20234">
            <a:off x="5239029" y="1164024"/>
            <a:ext cx="354330" cy="1700784"/>
          </a:xfrm>
          <a:prstGeom prst="rect">
            <a:avLst/>
          </a:prstGeom>
          <a:solidFill>
            <a:schemeClr val="accent5">
              <a:alpha val="50000"/>
            </a:schemeClr>
          </a:solidFill>
        </p:spPr>
      </p:pic>
      <p:sp>
        <p:nvSpPr>
          <p:cNvPr id="3" name="TextBox 2"/>
          <p:cNvSpPr txBox="1"/>
          <p:nvPr/>
        </p:nvSpPr>
        <p:spPr>
          <a:xfrm>
            <a:off x="3727058" y="2310720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727058" y="2859995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746108" y="3369027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</a:t>
            </a:r>
            <a:r>
              <a:rPr lang="en-US" baseline="-25000" dirty="0" smtClean="0">
                <a:solidFill>
                  <a:schemeClr val="bg1"/>
                </a:solidFill>
              </a:rPr>
              <a:t>3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 rot="610549">
            <a:off x="1271966" y="4233533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 rot="610549">
            <a:off x="1814644" y="4334144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 rot="610549">
            <a:off x="2362633" y="4433079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</a:t>
            </a:r>
            <a:r>
              <a:rPr lang="en-US" baseline="-25000" dirty="0" smtClean="0">
                <a:solidFill>
                  <a:schemeClr val="bg1"/>
                </a:solidFill>
              </a:rPr>
              <a:t>3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 rot="19170014">
            <a:off x="684172" y="2183761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 rot="19170014">
            <a:off x="1097690" y="1817603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 rot="19170014">
            <a:off x="1530499" y="1445185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</a:t>
            </a:r>
            <a:r>
              <a:rPr lang="en-US" baseline="-25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818730" y="2310720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825588" y="2859995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818730" y="3369027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</a:t>
            </a:r>
            <a:r>
              <a:rPr lang="en-US" baseline="-25000" dirty="0" smtClean="0">
                <a:solidFill>
                  <a:schemeClr val="bg1"/>
                </a:solidFill>
              </a:rPr>
              <a:t>3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 rot="610549">
            <a:off x="5343101" y="4248599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 rot="610549">
            <a:off x="5896146" y="4334143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 rot="610549">
            <a:off x="6474952" y="4433079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</a:t>
            </a:r>
            <a:r>
              <a:rPr lang="en-US" baseline="-25000" dirty="0" smtClean="0">
                <a:solidFill>
                  <a:schemeClr val="bg1"/>
                </a:solidFill>
              </a:rPr>
              <a:t>3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 rot="19170014">
            <a:off x="4739802" y="2210179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 rot="19170014">
            <a:off x="5168853" y="1824858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 rot="19170014">
            <a:off x="5628243" y="1445185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</a:t>
            </a:r>
            <a:r>
              <a:rPr lang="en-US" baseline="-25000" dirty="0" smtClean="0">
                <a:solidFill>
                  <a:schemeClr val="bg1"/>
                </a:solidFill>
              </a:rPr>
              <a:t>3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pic>
        <p:nvPicPr>
          <p:cNvPr id="4" name="Picture 3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58" y="614770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pic>
        <p:nvPicPr>
          <p:cNvPr id="8" name="Picture 7" descr="1206565119364494834ericlemerdy_Server.svg.hi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950" y="5288835"/>
            <a:ext cx="473733" cy="730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Picture 70" descr="1206565119364494834ericlemerdy_Server.svg.hi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015" y="5288835"/>
            <a:ext cx="473733" cy="730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Picture 71" descr="1206565119364494834ericlemerdy_Server.svg.hi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446" y="5288835"/>
            <a:ext cx="473733" cy="730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Picture 72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663" y="614770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pic>
        <p:nvPicPr>
          <p:cNvPr id="74" name="Picture 73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226" y="614770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sp>
        <p:nvSpPr>
          <p:cNvPr id="75" name="Rectangle 74"/>
          <p:cNvSpPr/>
          <p:nvPr/>
        </p:nvSpPr>
        <p:spPr>
          <a:xfrm>
            <a:off x="3256954" y="5219095"/>
            <a:ext cx="1814286" cy="1584476"/>
          </a:xfrm>
          <a:prstGeom prst="rect">
            <a:avLst/>
          </a:prstGeom>
          <a:solidFill>
            <a:srgbClr val="008000">
              <a:alpha val="10000"/>
            </a:srgbClr>
          </a:solidFill>
          <a:ln w="3175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5809328" y="5219095"/>
            <a:ext cx="1814286" cy="1584476"/>
          </a:xfrm>
          <a:prstGeom prst="rect">
            <a:avLst/>
          </a:prstGeom>
          <a:solidFill>
            <a:srgbClr val="FF0000">
              <a:alpha val="10000"/>
            </a:srgbClr>
          </a:solidFill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150514" y="6261553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576942" y="6268809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1995525" y="6261553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pic>
        <p:nvPicPr>
          <p:cNvPr id="79" name="Picture 78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82" y="6147707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pic>
        <p:nvPicPr>
          <p:cNvPr id="80" name="Picture 79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87" y="6147707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pic>
        <p:nvPicPr>
          <p:cNvPr id="81" name="Picture 80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450" y="6147707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sp>
        <p:nvSpPr>
          <p:cNvPr id="82" name="TextBox 81"/>
          <p:cNvSpPr txBox="1"/>
          <p:nvPr/>
        </p:nvSpPr>
        <p:spPr>
          <a:xfrm>
            <a:off x="3590738" y="6261553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017166" y="6268809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435749" y="6261553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pic>
        <p:nvPicPr>
          <p:cNvPr id="85" name="Picture 84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844" y="6147707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86" name="Picture 85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849" y="6147707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87" name="Picture 86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412" y="6147707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88" name="TextBox 87"/>
          <p:cNvSpPr txBox="1"/>
          <p:nvPr/>
        </p:nvSpPr>
        <p:spPr>
          <a:xfrm>
            <a:off x="6134700" y="6261553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6561128" y="6268809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979711" y="6261553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2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81481E-6 L 0.27795 -0.0020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89" y="-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48148E-6 L 0.28003 0.00023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9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232 L 0.26458 -0.00208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29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0.26684 -1.48148E-6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48148E-6 L -0.14618 -0.06158 C -0.17691 -0.0757 -0.22275 -0.0831 -0.27032 -0.0831 C -0.32483 -0.0831 -0.36841 -0.0757 -0.39913 -0.06158 L -0.54514 1.48148E-6 " pathEditMode="relative" rAng="0" ptsTypes="FffFF">
                                      <p:cBhvr>
                                        <p:cTn id="14" dur="5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57" y="-416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48148E-6 L -0.14566 -0.06528 C -0.17622 -0.08009 -0.22188 -0.08819 -0.26945 -0.08819 C -0.32379 -0.08819 -0.36719 -0.08009 -0.39775 -0.06528 L -0.54323 -1.48148E-6 " pathEditMode="relative" rAng="0" ptsTypes="FffFF">
                                      <p:cBhvr>
                                        <p:cTn id="16" dur="5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70" y="-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3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169F4"/>
                                      </p:to>
                                    </p:animClr>
                                    <p:set>
                                      <p:cBhvr>
                                        <p:cTn id="20" dur="3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3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07F20"/>
                                      </p:to>
                                    </p:animClr>
                                    <p:set>
                                      <p:cBhvr>
                                        <p:cTn id="24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3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0013"/>
                                      </p:to>
                                    </p:animClr>
                                    <p:set>
                                      <p:cBhvr>
                                        <p:cTn id="28" dur="3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3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84" grpId="0"/>
      <p:bldP spid="9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78313" y="5219095"/>
            <a:ext cx="1814286" cy="1584476"/>
          </a:xfrm>
          <a:prstGeom prst="rect">
            <a:avLst/>
          </a:prstGeom>
          <a:solidFill>
            <a:srgbClr val="3366FF">
              <a:alpha val="10000"/>
            </a:srgbClr>
          </a:solidFill>
          <a:ln w="31750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 rot="13738767">
            <a:off x="4817948" y="2105278"/>
            <a:ext cx="347472" cy="56692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746108" y="2177490"/>
            <a:ext cx="347472" cy="566928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746108" y="2744418"/>
            <a:ext cx="347472" cy="566928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739250" y="3311346"/>
            <a:ext cx="347472" cy="56692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Level Algorithm</a:t>
            </a:r>
            <a:endParaRPr lang="en-US" dirty="0"/>
          </a:p>
        </p:txBody>
      </p:sp>
      <p:pic>
        <p:nvPicPr>
          <p:cNvPr id="5" name="Picture 4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250" y="2177490"/>
            <a:ext cx="354330" cy="1700784"/>
          </a:xfrm>
          <a:prstGeom prst="rect">
            <a:avLst/>
          </a:prstGeom>
          <a:solidFill>
            <a:schemeClr val="accent5">
              <a:alpha val="50000"/>
            </a:schemeClr>
          </a:solidFill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899" y="1872019"/>
            <a:ext cx="2421403" cy="2599034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 rot="16757286">
            <a:off x="1293036" y="4146642"/>
            <a:ext cx="347472" cy="566928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 rot="16757286">
            <a:off x="1851920" y="4238873"/>
            <a:ext cx="347472" cy="566928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 rot="16757286">
            <a:off x="2413182" y="4337439"/>
            <a:ext cx="347472" cy="56692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59462">
            <a:off x="1849680" y="3675112"/>
            <a:ext cx="354330" cy="1700784"/>
          </a:xfrm>
          <a:prstGeom prst="rect">
            <a:avLst/>
          </a:prstGeom>
          <a:solidFill>
            <a:schemeClr val="accent5">
              <a:alpha val="50000"/>
            </a:schemeClr>
          </a:solidFill>
        </p:spPr>
      </p:pic>
      <p:sp>
        <p:nvSpPr>
          <p:cNvPr id="39" name="Rectangle 38"/>
          <p:cNvSpPr/>
          <p:nvPr/>
        </p:nvSpPr>
        <p:spPr>
          <a:xfrm rot="13738767">
            <a:off x="738468" y="2105277"/>
            <a:ext cx="347472" cy="566928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 rot="13738767">
            <a:off x="1161512" y="1726004"/>
            <a:ext cx="347472" cy="56692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 rot="13738767">
            <a:off x="1590662" y="1353448"/>
            <a:ext cx="347472" cy="566928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20234">
            <a:off x="1162723" y="1164023"/>
            <a:ext cx="354330" cy="1700784"/>
          </a:xfrm>
          <a:prstGeom prst="rect">
            <a:avLst/>
          </a:prstGeom>
          <a:solidFill>
            <a:schemeClr val="accent5">
              <a:alpha val="50000"/>
            </a:schemeClr>
          </a:solidFill>
        </p:spPr>
      </p:pic>
      <p:sp>
        <p:nvSpPr>
          <p:cNvPr id="31" name="Rectangle 30"/>
          <p:cNvSpPr/>
          <p:nvPr/>
        </p:nvSpPr>
        <p:spPr>
          <a:xfrm>
            <a:off x="7825588" y="2177491"/>
            <a:ext cx="347472" cy="566928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825588" y="2744419"/>
            <a:ext cx="347472" cy="566928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818730" y="3311347"/>
            <a:ext cx="347472" cy="56692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730" y="2177491"/>
            <a:ext cx="354330" cy="1700784"/>
          </a:xfrm>
          <a:prstGeom prst="rect">
            <a:avLst/>
          </a:prstGeom>
          <a:solidFill>
            <a:schemeClr val="accent5">
              <a:alpha val="50000"/>
            </a:schemeClr>
          </a:solidFill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379" y="1872020"/>
            <a:ext cx="2421402" cy="2599034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 rot="16757286">
            <a:off x="5372516" y="4146643"/>
            <a:ext cx="347472" cy="566928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 rot="16757286">
            <a:off x="5931400" y="4238874"/>
            <a:ext cx="347472" cy="566928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 rot="16757286">
            <a:off x="6492662" y="4337440"/>
            <a:ext cx="347472" cy="56692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59462">
            <a:off x="5929160" y="3675113"/>
            <a:ext cx="354330" cy="1700784"/>
          </a:xfrm>
          <a:prstGeom prst="rect">
            <a:avLst/>
          </a:prstGeom>
          <a:solidFill>
            <a:schemeClr val="accent5">
              <a:alpha val="50000"/>
            </a:schemeClr>
          </a:solidFill>
        </p:spPr>
      </p:pic>
      <p:sp>
        <p:nvSpPr>
          <p:cNvPr id="49" name="Rectangle 48"/>
          <p:cNvSpPr/>
          <p:nvPr/>
        </p:nvSpPr>
        <p:spPr>
          <a:xfrm rot="13738767">
            <a:off x="5240992" y="1726005"/>
            <a:ext cx="347472" cy="566928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 rot="13738767">
            <a:off x="5670142" y="1353449"/>
            <a:ext cx="347472" cy="566928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20234">
            <a:off x="5238728" y="1165634"/>
            <a:ext cx="354330" cy="1700784"/>
          </a:xfrm>
          <a:prstGeom prst="rect">
            <a:avLst/>
          </a:prstGeom>
          <a:solidFill>
            <a:schemeClr val="accent5">
              <a:alpha val="50000"/>
            </a:schemeClr>
          </a:solidFill>
        </p:spPr>
      </p:pic>
      <p:sp>
        <p:nvSpPr>
          <p:cNvPr id="3" name="TextBox 2"/>
          <p:cNvSpPr txBox="1"/>
          <p:nvPr/>
        </p:nvSpPr>
        <p:spPr>
          <a:xfrm>
            <a:off x="3727058" y="2310720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727058" y="2859995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746108" y="3369027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</a:t>
            </a:r>
            <a:r>
              <a:rPr lang="en-US" baseline="-25000" dirty="0" smtClean="0">
                <a:solidFill>
                  <a:schemeClr val="bg1"/>
                </a:solidFill>
              </a:rPr>
              <a:t>3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 rot="610549">
            <a:off x="1271966" y="4233533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 rot="610549">
            <a:off x="1814644" y="4334144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 rot="610549">
            <a:off x="2362633" y="4433079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</a:t>
            </a:r>
            <a:r>
              <a:rPr lang="en-US" baseline="-25000" dirty="0" smtClean="0">
                <a:solidFill>
                  <a:schemeClr val="bg1"/>
                </a:solidFill>
              </a:rPr>
              <a:t>3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 rot="19170014">
            <a:off x="684172" y="2183761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 rot="19170014">
            <a:off x="1097690" y="1817603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 rot="19170014">
            <a:off x="1530499" y="1445185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</a:t>
            </a:r>
            <a:r>
              <a:rPr lang="en-US" baseline="-25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818730" y="2310720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825588" y="2859995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818730" y="3369027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</a:t>
            </a:r>
            <a:r>
              <a:rPr lang="en-US" baseline="-25000" dirty="0" smtClean="0">
                <a:solidFill>
                  <a:schemeClr val="bg1"/>
                </a:solidFill>
              </a:rPr>
              <a:t>3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 rot="610549">
            <a:off x="5343101" y="4248599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 rot="610549">
            <a:off x="5896146" y="4334143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 rot="610549">
            <a:off x="6474952" y="4433079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</a:t>
            </a:r>
            <a:r>
              <a:rPr lang="en-US" baseline="-25000" dirty="0" smtClean="0">
                <a:solidFill>
                  <a:schemeClr val="bg1"/>
                </a:solidFill>
              </a:rPr>
              <a:t>3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 rot="19170014">
            <a:off x="4739802" y="2210179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 rot="19170014">
            <a:off x="5168853" y="1824858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 rot="19170014">
            <a:off x="5628243" y="1445185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</a:t>
            </a:r>
            <a:r>
              <a:rPr lang="en-US" baseline="-25000" dirty="0" smtClean="0">
                <a:solidFill>
                  <a:schemeClr val="bg1"/>
                </a:solidFill>
              </a:rPr>
              <a:t>3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pic>
        <p:nvPicPr>
          <p:cNvPr id="4" name="Picture 3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58" y="614770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pic>
        <p:nvPicPr>
          <p:cNvPr id="8" name="Picture 7" descr="1206565119364494834ericlemerdy_Server.svg.hi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950" y="5288835"/>
            <a:ext cx="473733" cy="730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Picture 70" descr="1206565119364494834ericlemerdy_Server.svg.hi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015" y="5288835"/>
            <a:ext cx="473733" cy="730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Picture 71" descr="1206565119364494834ericlemerdy_Server.svg.hi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446" y="5288835"/>
            <a:ext cx="473733" cy="730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Picture 72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663" y="614770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pic>
        <p:nvPicPr>
          <p:cNvPr id="74" name="Picture 73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226" y="614770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sp>
        <p:nvSpPr>
          <p:cNvPr id="75" name="Rectangle 74"/>
          <p:cNvSpPr/>
          <p:nvPr/>
        </p:nvSpPr>
        <p:spPr>
          <a:xfrm>
            <a:off x="3256954" y="5219095"/>
            <a:ext cx="1814286" cy="1584476"/>
          </a:xfrm>
          <a:prstGeom prst="rect">
            <a:avLst/>
          </a:prstGeom>
          <a:solidFill>
            <a:srgbClr val="008000">
              <a:alpha val="10000"/>
            </a:srgbClr>
          </a:solidFill>
          <a:ln w="3175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5809328" y="5219095"/>
            <a:ext cx="1814286" cy="1584476"/>
          </a:xfrm>
          <a:prstGeom prst="rect">
            <a:avLst/>
          </a:prstGeom>
          <a:solidFill>
            <a:srgbClr val="FF0000">
              <a:alpha val="10000"/>
            </a:srgbClr>
          </a:solidFill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150514" y="6261553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576942" y="6268809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1995525" y="6261553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pic>
        <p:nvPicPr>
          <p:cNvPr id="79" name="Picture 78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82" y="6147707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pic>
        <p:nvPicPr>
          <p:cNvPr id="80" name="Picture 79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87" y="6147707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pic>
        <p:nvPicPr>
          <p:cNvPr id="81" name="Picture 80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450" y="6147707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sp>
        <p:nvSpPr>
          <p:cNvPr id="82" name="TextBox 81"/>
          <p:cNvSpPr txBox="1"/>
          <p:nvPr/>
        </p:nvSpPr>
        <p:spPr>
          <a:xfrm>
            <a:off x="3590738" y="6261553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017166" y="6268809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435749" y="6261553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pic>
        <p:nvPicPr>
          <p:cNvPr id="85" name="Picture 84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844" y="6147707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86" name="Picture 85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849" y="6147707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87" name="Picture 86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412" y="6147707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88" name="TextBox 87"/>
          <p:cNvSpPr txBox="1"/>
          <p:nvPr/>
        </p:nvSpPr>
        <p:spPr>
          <a:xfrm>
            <a:off x="6134700" y="6261553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6561128" y="6268809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979711" y="6261553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54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81481E-6 L 0.27795 -0.0020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89" y="-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48148E-6 L 0.28003 0.00023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9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232 L 0.26458 -0.00208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29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0.26684 -1.48148E-6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48148E-6 L -0.14618 -0.06158 C -0.17691 -0.0757 -0.22275 -0.0831 -0.27032 -0.0831 C -0.32483 -0.0831 -0.36841 -0.0757 -0.39913 -0.06158 L -0.54514 1.48148E-6 " pathEditMode="relative" rAng="0" ptsTypes="FffFF">
                                      <p:cBhvr>
                                        <p:cTn id="14" dur="3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57" y="-416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48148E-6 L -0.14566 -0.06528 C -0.17622 -0.08009 -0.22188 -0.08819 -0.26945 -0.08819 C -0.32379 -0.08819 -0.36719 -0.08009 -0.39775 -0.06528 L -0.54323 -1.48148E-6 " pathEditMode="relative" rAng="0" ptsTypes="FffFF">
                                      <p:cBhvr>
                                        <p:cTn id="16" dur="3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70" y="-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169F4"/>
                                      </p:to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07F20"/>
                                      </p:to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0013"/>
                                      </p:to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84" grpId="0"/>
      <p:bldP spid="9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78313" y="5219095"/>
            <a:ext cx="1814286" cy="1584476"/>
          </a:xfrm>
          <a:prstGeom prst="rect">
            <a:avLst/>
          </a:prstGeom>
          <a:solidFill>
            <a:srgbClr val="3366FF">
              <a:alpha val="10000"/>
            </a:srgbClr>
          </a:solidFill>
          <a:ln w="31750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 rot="13738767">
            <a:off x="4817948" y="2105278"/>
            <a:ext cx="347472" cy="566928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746108" y="2177490"/>
            <a:ext cx="347472" cy="566928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746108" y="2744418"/>
            <a:ext cx="347472" cy="566928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739250" y="3311346"/>
            <a:ext cx="347472" cy="56692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Level Algorithm</a:t>
            </a:r>
            <a:endParaRPr lang="en-US" dirty="0"/>
          </a:p>
        </p:txBody>
      </p:sp>
      <p:pic>
        <p:nvPicPr>
          <p:cNvPr id="5" name="Picture 4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250" y="2177490"/>
            <a:ext cx="354330" cy="1700784"/>
          </a:xfrm>
          <a:prstGeom prst="rect">
            <a:avLst/>
          </a:prstGeom>
          <a:solidFill>
            <a:schemeClr val="accent5">
              <a:alpha val="50000"/>
            </a:schemeClr>
          </a:solidFill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899" y="1872019"/>
            <a:ext cx="2421402" cy="2599034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 rot="16757286">
            <a:off x="1293036" y="4146642"/>
            <a:ext cx="347472" cy="566928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 rot="16757286">
            <a:off x="1851920" y="4238873"/>
            <a:ext cx="347472" cy="566928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 rot="16757286">
            <a:off x="2413182" y="4337439"/>
            <a:ext cx="347472" cy="56692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59462">
            <a:off x="1849680" y="3675112"/>
            <a:ext cx="354330" cy="1700784"/>
          </a:xfrm>
          <a:prstGeom prst="rect">
            <a:avLst/>
          </a:prstGeom>
          <a:solidFill>
            <a:schemeClr val="accent5">
              <a:alpha val="50000"/>
            </a:schemeClr>
          </a:solidFill>
        </p:spPr>
      </p:pic>
      <p:sp>
        <p:nvSpPr>
          <p:cNvPr id="39" name="Rectangle 38"/>
          <p:cNvSpPr/>
          <p:nvPr/>
        </p:nvSpPr>
        <p:spPr>
          <a:xfrm rot="13738767">
            <a:off x="738468" y="2105277"/>
            <a:ext cx="347472" cy="56692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 rot="13738767">
            <a:off x="1161512" y="1726004"/>
            <a:ext cx="347472" cy="566928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 rot="13738767">
            <a:off x="1590662" y="1353448"/>
            <a:ext cx="347472" cy="566928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20234">
            <a:off x="1159550" y="1158278"/>
            <a:ext cx="354330" cy="1700784"/>
          </a:xfrm>
          <a:prstGeom prst="rect">
            <a:avLst/>
          </a:prstGeom>
          <a:solidFill>
            <a:schemeClr val="accent5">
              <a:alpha val="50000"/>
            </a:schemeClr>
          </a:solidFill>
        </p:spPr>
      </p:pic>
      <p:sp>
        <p:nvSpPr>
          <p:cNvPr id="31" name="Rectangle 30"/>
          <p:cNvSpPr/>
          <p:nvPr/>
        </p:nvSpPr>
        <p:spPr>
          <a:xfrm>
            <a:off x="7825588" y="2177491"/>
            <a:ext cx="347472" cy="566928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825588" y="2744419"/>
            <a:ext cx="347472" cy="56692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825080" y="3311347"/>
            <a:ext cx="347472" cy="566928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588" y="2177490"/>
            <a:ext cx="354330" cy="1700784"/>
          </a:xfrm>
          <a:prstGeom prst="rect">
            <a:avLst/>
          </a:prstGeom>
          <a:solidFill>
            <a:schemeClr val="accent5">
              <a:alpha val="50000"/>
            </a:schemeClr>
          </a:solidFill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379" y="1872020"/>
            <a:ext cx="2421402" cy="2599033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 rot="16757286">
            <a:off x="5372516" y="4146643"/>
            <a:ext cx="347472" cy="566928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 rot="16757286">
            <a:off x="5931400" y="4238874"/>
            <a:ext cx="347472" cy="566928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 rot="16757286">
            <a:off x="6492662" y="4337440"/>
            <a:ext cx="347472" cy="56692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59462">
            <a:off x="5929160" y="3675113"/>
            <a:ext cx="354330" cy="1700784"/>
          </a:xfrm>
          <a:prstGeom prst="rect">
            <a:avLst/>
          </a:prstGeom>
          <a:solidFill>
            <a:schemeClr val="accent5">
              <a:alpha val="50000"/>
            </a:schemeClr>
          </a:solidFill>
        </p:spPr>
      </p:pic>
      <p:sp>
        <p:nvSpPr>
          <p:cNvPr id="49" name="Rectangle 48"/>
          <p:cNvSpPr/>
          <p:nvPr/>
        </p:nvSpPr>
        <p:spPr>
          <a:xfrm rot="13738767">
            <a:off x="5240992" y="1726005"/>
            <a:ext cx="347472" cy="566928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 rot="13738767">
            <a:off x="5670142" y="1353449"/>
            <a:ext cx="347472" cy="56692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 descr="little_gr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20234">
            <a:off x="5242685" y="1161453"/>
            <a:ext cx="354330" cy="1700784"/>
          </a:xfrm>
          <a:prstGeom prst="rect">
            <a:avLst/>
          </a:prstGeom>
          <a:solidFill>
            <a:schemeClr val="accent5">
              <a:alpha val="50000"/>
            </a:schemeClr>
          </a:solidFill>
        </p:spPr>
      </p:pic>
      <p:sp>
        <p:nvSpPr>
          <p:cNvPr id="3" name="TextBox 2"/>
          <p:cNvSpPr txBox="1"/>
          <p:nvPr/>
        </p:nvSpPr>
        <p:spPr>
          <a:xfrm>
            <a:off x="3727058" y="2310720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727058" y="2859995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746108" y="3369027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</a:t>
            </a:r>
            <a:r>
              <a:rPr lang="en-US" baseline="-25000" dirty="0" smtClean="0">
                <a:solidFill>
                  <a:schemeClr val="bg1"/>
                </a:solidFill>
              </a:rPr>
              <a:t>3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 rot="610549">
            <a:off x="1271966" y="4233533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 rot="610549">
            <a:off x="1814644" y="4334144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 rot="610549">
            <a:off x="2362633" y="4433079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</a:t>
            </a:r>
            <a:r>
              <a:rPr lang="en-US" baseline="-25000" dirty="0" smtClean="0">
                <a:solidFill>
                  <a:schemeClr val="bg1"/>
                </a:solidFill>
              </a:rPr>
              <a:t>3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 rot="19170014">
            <a:off x="684172" y="2183761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 rot="19170014">
            <a:off x="1097690" y="1817603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 rot="19170014">
            <a:off x="1530499" y="1445185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</a:t>
            </a:r>
            <a:r>
              <a:rPr lang="en-US" baseline="-25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818730" y="2310720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825588" y="2859995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818730" y="3369027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</a:t>
            </a:r>
            <a:r>
              <a:rPr lang="en-US" baseline="-25000" dirty="0" smtClean="0">
                <a:solidFill>
                  <a:schemeClr val="bg1"/>
                </a:solidFill>
              </a:rPr>
              <a:t>3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 rot="610549">
            <a:off x="5343101" y="4248599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 rot="610549">
            <a:off x="5896146" y="4334143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 rot="610549">
            <a:off x="6474952" y="4433079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</a:t>
            </a:r>
            <a:r>
              <a:rPr lang="en-US" baseline="-25000" dirty="0" smtClean="0">
                <a:solidFill>
                  <a:schemeClr val="bg1"/>
                </a:solidFill>
              </a:rPr>
              <a:t>3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 rot="19170014">
            <a:off x="4739802" y="2210179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 rot="19170014">
            <a:off x="5168853" y="1824858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 rot="19170014">
            <a:off x="5628243" y="1445185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</a:t>
            </a:r>
            <a:r>
              <a:rPr lang="en-US" baseline="-25000" dirty="0" smtClean="0">
                <a:solidFill>
                  <a:schemeClr val="bg1"/>
                </a:solidFill>
              </a:rPr>
              <a:t>3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pic>
        <p:nvPicPr>
          <p:cNvPr id="4" name="Picture 3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58" y="614770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pic>
        <p:nvPicPr>
          <p:cNvPr id="8" name="Picture 7" descr="1206565119364494834ericlemerdy_Server.svg.hi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950" y="5288835"/>
            <a:ext cx="473733" cy="730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Picture 70" descr="1206565119364494834ericlemerdy_Server.svg.hi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015" y="5288835"/>
            <a:ext cx="473733" cy="730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Picture 71" descr="1206565119364494834ericlemerdy_Server.svg.hi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446" y="5288835"/>
            <a:ext cx="473733" cy="730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Picture 72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663" y="614770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pic>
        <p:nvPicPr>
          <p:cNvPr id="74" name="Picture 73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226" y="614770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sp>
        <p:nvSpPr>
          <p:cNvPr id="75" name="Rectangle 74"/>
          <p:cNvSpPr/>
          <p:nvPr/>
        </p:nvSpPr>
        <p:spPr>
          <a:xfrm>
            <a:off x="3256954" y="5219095"/>
            <a:ext cx="1814286" cy="1584476"/>
          </a:xfrm>
          <a:prstGeom prst="rect">
            <a:avLst/>
          </a:prstGeom>
          <a:solidFill>
            <a:srgbClr val="008000">
              <a:alpha val="10000"/>
            </a:srgbClr>
          </a:solidFill>
          <a:ln w="3175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5809328" y="5219095"/>
            <a:ext cx="1814286" cy="1584476"/>
          </a:xfrm>
          <a:prstGeom prst="rect">
            <a:avLst/>
          </a:prstGeom>
          <a:solidFill>
            <a:srgbClr val="FF0000">
              <a:alpha val="10000"/>
            </a:srgbClr>
          </a:solidFill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150514" y="6261553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576942" y="6268809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1995525" y="6261553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pic>
        <p:nvPicPr>
          <p:cNvPr id="79" name="Picture 78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82" y="6147707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pic>
        <p:nvPicPr>
          <p:cNvPr id="80" name="Picture 79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87" y="6147707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pic>
        <p:nvPicPr>
          <p:cNvPr id="81" name="Picture 80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450" y="6147707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sp>
        <p:nvSpPr>
          <p:cNvPr id="82" name="TextBox 81"/>
          <p:cNvSpPr txBox="1"/>
          <p:nvPr/>
        </p:nvSpPr>
        <p:spPr>
          <a:xfrm>
            <a:off x="3590738" y="6261553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017166" y="6268809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435749" y="6261553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pic>
        <p:nvPicPr>
          <p:cNvPr id="85" name="Picture 84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844" y="6147707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86" name="Picture 85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849" y="6147707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87" name="Picture 86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412" y="6147707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88" name="TextBox 87"/>
          <p:cNvSpPr txBox="1"/>
          <p:nvPr/>
        </p:nvSpPr>
        <p:spPr>
          <a:xfrm>
            <a:off x="6134700" y="6261553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6561128" y="6268809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979711" y="6261553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33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81481E-6 L 0.27795 -0.0020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89" y="-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48148E-6 L 0.28003 0.00023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9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232 L 0.26458 -0.00208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29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0.26684 -1.48148E-6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48148E-6 L -0.14618 -0.06158 C -0.17691 -0.0757 -0.22275 -0.0831 -0.27032 -0.0831 C -0.32483 -0.0831 -0.36841 -0.0757 -0.39913 -0.06158 L -0.54514 1.48148E-6 " pathEditMode="relative" rAng="0" ptsTypes="FffFF">
                                      <p:cBhvr>
                                        <p:cTn id="14" dur="5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57" y="-416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48148E-6 L -0.14566 -0.06528 C -0.17622 -0.08009 -0.22188 -0.08819 -0.26945 -0.08819 C -0.32379 -0.08819 -0.36719 -0.08009 -0.39775 -0.06528 L -0.54323 -1.48148E-6 " pathEditMode="relative" rAng="0" ptsTypes="FffFF">
                                      <p:cBhvr>
                                        <p:cTn id="16" dur="5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70" y="-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169F4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07F2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0013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0.27466 -0.00092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33" y="-4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48148E-6 L 0.26979 -0.00023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90" y="-23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-0.00347 L 0.27986 -0.0037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24" y="-23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5 -0.00023 L 0.27934 -0.00023 " pathEditMode="relative" rAng="0" ptsTypes="AA">
                                      <p:cBhvr>
                                        <p:cTn id="39" dur="5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9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 L -0.14653 -0.05995 C -0.17726 -0.07361 -0.22327 -0.08102 -0.27101 -0.08102 C -0.3257 -0.08102 -0.36927 -0.07361 -0.4 -0.05995 L -0.54636 0 " pathEditMode="relative" rAng="0" ptsTypes="FffFF">
                                      <p:cBhvr>
                                        <p:cTn id="41" dur="5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26" y="-405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 L -0.14583 -0.06019 C -0.17639 -0.07384 -0.22205 -0.08125 -0.26945 -0.08125 C -0.32379 -0.08125 -0.36719 -0.07384 -0.39774 -0.06019 L -0.5434 0 " pathEditMode="relative" rAng="0" ptsTypes="FffFF">
                                      <p:cBhvr>
                                        <p:cTn id="43" dur="5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70" y="-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07F2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0013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169F4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8" grpId="0"/>
      <p:bldP spid="83" grpId="0"/>
      <p:bldP spid="84" grpId="0"/>
      <p:bldP spid="89" grpId="0"/>
      <p:bldP spid="9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Hadoop</a:t>
            </a:r>
            <a:r>
              <a:rPr lang="en-US" dirty="0"/>
              <a:t> </a:t>
            </a:r>
            <a:r>
              <a:rPr lang="en-US" dirty="0" smtClean="0"/>
              <a:t>Algorithm</a:t>
            </a:r>
            <a:endParaRPr lang="en-US" dirty="0"/>
          </a:p>
        </p:txBody>
      </p:sp>
      <p:sp>
        <p:nvSpPr>
          <p:cNvPr id="90" name="Rounded Rectangle 89"/>
          <p:cNvSpPr/>
          <p:nvPr/>
        </p:nvSpPr>
        <p:spPr>
          <a:xfrm>
            <a:off x="1065589" y="2262782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 points:</a:t>
            </a:r>
            <a:endParaRPr lang="en-US" dirty="0"/>
          </a:p>
        </p:txBody>
      </p:sp>
      <p:sp>
        <p:nvSpPr>
          <p:cNvPr id="177" name="Rounded Rectangle 176"/>
          <p:cNvSpPr/>
          <p:nvPr/>
        </p:nvSpPr>
        <p:spPr>
          <a:xfrm>
            <a:off x="1065589" y="3266689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Map each point</a:t>
            </a:r>
            <a:endParaRPr lang="en-US" dirty="0"/>
          </a:p>
        </p:txBody>
      </p:sp>
      <p:sp>
        <p:nvSpPr>
          <p:cNvPr id="178" name="Rounded Rectangle 177"/>
          <p:cNvSpPr/>
          <p:nvPr/>
        </p:nvSpPr>
        <p:spPr>
          <a:xfrm>
            <a:off x="1065589" y="4265756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 its block</a:t>
            </a:r>
            <a:endParaRPr lang="en-US" dirty="0"/>
          </a:p>
        </p:txBody>
      </p:sp>
      <p:sp>
        <p:nvSpPr>
          <p:cNvPr id="179" name="Rounded Rectangle 178"/>
          <p:cNvSpPr/>
          <p:nvPr/>
        </p:nvSpPr>
        <p:spPr>
          <a:xfrm>
            <a:off x="1065589" y="5270870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with necessary info to order</a:t>
            </a:r>
            <a:endParaRPr lang="en-US" sz="1600" dirty="0"/>
          </a:p>
        </p:txBody>
      </p:sp>
      <p:sp>
        <p:nvSpPr>
          <p:cNvPr id="180" name="Rounded Rectangle 179"/>
          <p:cNvSpPr/>
          <p:nvPr/>
        </p:nvSpPr>
        <p:spPr>
          <a:xfrm>
            <a:off x="6315749" y="1522403"/>
            <a:ext cx="2400654" cy="1422864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Rounded Rectangle 189"/>
          <p:cNvSpPr/>
          <p:nvPr/>
        </p:nvSpPr>
        <p:spPr>
          <a:xfrm>
            <a:off x="6315748" y="3306494"/>
            <a:ext cx="2400654" cy="1422864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Rounded Rectangle 199"/>
          <p:cNvSpPr/>
          <p:nvPr/>
        </p:nvSpPr>
        <p:spPr>
          <a:xfrm>
            <a:off x="6315749" y="5149959"/>
            <a:ext cx="2400654" cy="1422864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TextBox 209"/>
          <p:cNvSpPr txBox="1"/>
          <p:nvPr/>
        </p:nvSpPr>
        <p:spPr>
          <a:xfrm>
            <a:off x="6829734" y="1009952"/>
            <a:ext cx="13921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4"/>
                </a:solidFill>
              </a:rPr>
              <a:t>Reducers</a:t>
            </a:r>
            <a:endParaRPr lang="en-US" sz="2200" dirty="0">
              <a:solidFill>
                <a:schemeClr val="accent4"/>
              </a:solidFill>
            </a:endParaRPr>
          </a:p>
        </p:txBody>
      </p:sp>
      <p:sp>
        <p:nvSpPr>
          <p:cNvPr id="211" name="TextBox 210"/>
          <p:cNvSpPr txBox="1"/>
          <p:nvPr/>
        </p:nvSpPr>
        <p:spPr>
          <a:xfrm>
            <a:off x="1206658" y="1622032"/>
            <a:ext cx="12823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4"/>
                </a:solidFill>
              </a:rPr>
              <a:t>Mappers</a:t>
            </a:r>
            <a:endParaRPr lang="en-US" sz="2200" dirty="0">
              <a:solidFill>
                <a:schemeClr val="accent4"/>
              </a:solidFill>
            </a:endParaRPr>
          </a:p>
        </p:txBody>
      </p:sp>
      <p:cxnSp>
        <p:nvCxnSpPr>
          <p:cNvPr id="214" name="Straight Arrow Connector 213"/>
          <p:cNvCxnSpPr>
            <a:endCxn id="90" idx="1"/>
          </p:cNvCxnSpPr>
          <p:nvPr/>
        </p:nvCxnSpPr>
        <p:spPr>
          <a:xfrm>
            <a:off x="777875" y="2631688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Arrow Connector 222"/>
          <p:cNvCxnSpPr/>
          <p:nvPr/>
        </p:nvCxnSpPr>
        <p:spPr>
          <a:xfrm>
            <a:off x="777875" y="3609588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Arrow Connector 229"/>
          <p:cNvCxnSpPr/>
          <p:nvPr/>
        </p:nvCxnSpPr>
        <p:spPr>
          <a:xfrm>
            <a:off x="777875" y="4634662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Arrow Connector 230"/>
          <p:cNvCxnSpPr/>
          <p:nvPr/>
        </p:nvCxnSpPr>
        <p:spPr>
          <a:xfrm>
            <a:off x="777875" y="5639776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8" name="Cloud 247"/>
          <p:cNvSpPr/>
          <p:nvPr/>
        </p:nvSpPr>
        <p:spPr>
          <a:xfrm>
            <a:off x="3102427" y="3162550"/>
            <a:ext cx="1741715" cy="1491888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Partition </a:t>
            </a:r>
            <a:r>
              <a:rPr lang="en-US" sz="1200" dirty="0" smtClean="0"/>
              <a:t>&amp;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Sort</a:t>
            </a:r>
            <a:endParaRPr lang="en-US" dirty="0"/>
          </a:p>
        </p:txBody>
      </p:sp>
      <p:cxnSp>
        <p:nvCxnSpPr>
          <p:cNvPr id="250" name="Straight Arrow Connector 249"/>
          <p:cNvCxnSpPr>
            <a:stCxn id="90" idx="3"/>
          </p:cNvCxnSpPr>
          <p:nvPr/>
        </p:nvCxnSpPr>
        <p:spPr>
          <a:xfrm>
            <a:off x="2674256" y="2631688"/>
            <a:ext cx="821268" cy="839645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Arrow Connector 252"/>
          <p:cNvCxnSpPr>
            <a:stCxn id="177" idx="3"/>
          </p:cNvCxnSpPr>
          <p:nvPr/>
        </p:nvCxnSpPr>
        <p:spPr>
          <a:xfrm>
            <a:off x="2674256" y="3635595"/>
            <a:ext cx="664030" cy="16231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Arrow Connector 254"/>
          <p:cNvCxnSpPr>
            <a:stCxn id="178" idx="3"/>
          </p:cNvCxnSpPr>
          <p:nvPr/>
        </p:nvCxnSpPr>
        <p:spPr>
          <a:xfrm flipV="1">
            <a:off x="2674256" y="4265756"/>
            <a:ext cx="664030" cy="368906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Arrow Connector 256"/>
          <p:cNvCxnSpPr>
            <a:stCxn id="179" idx="3"/>
          </p:cNvCxnSpPr>
          <p:nvPr/>
        </p:nvCxnSpPr>
        <p:spPr>
          <a:xfrm flipV="1">
            <a:off x="2674256" y="4438952"/>
            <a:ext cx="996649" cy="1200824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Arrow Connector 262"/>
          <p:cNvCxnSpPr/>
          <p:nvPr/>
        </p:nvCxnSpPr>
        <p:spPr>
          <a:xfrm>
            <a:off x="6041571" y="2522760"/>
            <a:ext cx="274178" cy="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Arrow Connector 265"/>
          <p:cNvCxnSpPr/>
          <p:nvPr/>
        </p:nvCxnSpPr>
        <p:spPr>
          <a:xfrm>
            <a:off x="6041571" y="4357651"/>
            <a:ext cx="274177" cy="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Arrow Connector 270"/>
          <p:cNvCxnSpPr/>
          <p:nvPr/>
        </p:nvCxnSpPr>
        <p:spPr>
          <a:xfrm>
            <a:off x="6041571" y="6213816"/>
            <a:ext cx="274178" cy="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6" name="Cube 20"/>
          <p:cNvSpPr>
            <a:spLocks noChangeArrowheads="1"/>
          </p:cNvSpPr>
          <p:nvPr/>
        </p:nvSpPr>
        <p:spPr bwMode="auto">
          <a:xfrm>
            <a:off x="512476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17" name="Cube 20"/>
          <p:cNvSpPr>
            <a:spLocks noChangeArrowheads="1"/>
          </p:cNvSpPr>
          <p:nvPr/>
        </p:nvSpPr>
        <p:spPr bwMode="auto">
          <a:xfrm>
            <a:off x="399581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18" name="Cube 20"/>
          <p:cNvSpPr>
            <a:spLocks noChangeArrowheads="1"/>
          </p:cNvSpPr>
          <p:nvPr/>
        </p:nvSpPr>
        <p:spPr bwMode="auto">
          <a:xfrm>
            <a:off x="284344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19" name="Cube 20"/>
          <p:cNvSpPr>
            <a:spLocks noChangeArrowheads="1"/>
          </p:cNvSpPr>
          <p:nvPr/>
        </p:nvSpPr>
        <p:spPr bwMode="auto">
          <a:xfrm>
            <a:off x="169106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0" name="Cube 20"/>
          <p:cNvSpPr>
            <a:spLocks noChangeArrowheads="1"/>
          </p:cNvSpPr>
          <p:nvPr/>
        </p:nvSpPr>
        <p:spPr bwMode="auto">
          <a:xfrm>
            <a:off x="53869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4" name="Cube 20"/>
          <p:cNvSpPr>
            <a:spLocks noChangeArrowheads="1"/>
          </p:cNvSpPr>
          <p:nvPr/>
        </p:nvSpPr>
        <p:spPr bwMode="auto">
          <a:xfrm>
            <a:off x="627713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5" name="Cube 20"/>
          <p:cNvSpPr>
            <a:spLocks noChangeArrowheads="1"/>
          </p:cNvSpPr>
          <p:nvPr/>
        </p:nvSpPr>
        <p:spPr bwMode="auto">
          <a:xfrm>
            <a:off x="512476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6" name="Cube 20"/>
          <p:cNvSpPr>
            <a:spLocks noChangeArrowheads="1"/>
          </p:cNvSpPr>
          <p:nvPr/>
        </p:nvSpPr>
        <p:spPr bwMode="auto">
          <a:xfrm>
            <a:off x="399581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7" name="Cube 20"/>
          <p:cNvSpPr>
            <a:spLocks noChangeArrowheads="1"/>
          </p:cNvSpPr>
          <p:nvPr/>
        </p:nvSpPr>
        <p:spPr bwMode="auto">
          <a:xfrm>
            <a:off x="284344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8" name="Cube 20"/>
          <p:cNvSpPr>
            <a:spLocks noChangeArrowheads="1"/>
          </p:cNvSpPr>
          <p:nvPr/>
        </p:nvSpPr>
        <p:spPr bwMode="auto">
          <a:xfrm>
            <a:off x="169106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9" name="Cube 20"/>
          <p:cNvSpPr>
            <a:spLocks noChangeArrowheads="1"/>
          </p:cNvSpPr>
          <p:nvPr/>
        </p:nvSpPr>
        <p:spPr bwMode="auto">
          <a:xfrm>
            <a:off x="53869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36" name="Cube 20"/>
          <p:cNvSpPr>
            <a:spLocks noChangeArrowheads="1"/>
          </p:cNvSpPr>
          <p:nvPr/>
        </p:nvSpPr>
        <p:spPr bwMode="auto">
          <a:xfrm>
            <a:off x="627713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37" name="Cube 20"/>
          <p:cNvSpPr>
            <a:spLocks noChangeArrowheads="1"/>
          </p:cNvSpPr>
          <p:nvPr/>
        </p:nvSpPr>
        <p:spPr bwMode="auto">
          <a:xfrm>
            <a:off x="512476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38" name="Cube 20"/>
          <p:cNvSpPr>
            <a:spLocks noChangeArrowheads="1"/>
          </p:cNvSpPr>
          <p:nvPr/>
        </p:nvSpPr>
        <p:spPr bwMode="auto">
          <a:xfrm>
            <a:off x="399581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39" name="Cube 20"/>
          <p:cNvSpPr>
            <a:spLocks noChangeArrowheads="1"/>
          </p:cNvSpPr>
          <p:nvPr/>
        </p:nvSpPr>
        <p:spPr bwMode="auto">
          <a:xfrm>
            <a:off x="284344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0" name="Cube 20"/>
          <p:cNvSpPr>
            <a:spLocks noChangeArrowheads="1"/>
          </p:cNvSpPr>
          <p:nvPr/>
        </p:nvSpPr>
        <p:spPr bwMode="auto">
          <a:xfrm>
            <a:off x="169106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1" name="Cube 20"/>
          <p:cNvSpPr>
            <a:spLocks noChangeArrowheads="1"/>
          </p:cNvSpPr>
          <p:nvPr/>
        </p:nvSpPr>
        <p:spPr bwMode="auto">
          <a:xfrm>
            <a:off x="53869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2" name="Cube 20"/>
          <p:cNvSpPr>
            <a:spLocks noChangeArrowheads="1"/>
          </p:cNvSpPr>
          <p:nvPr/>
        </p:nvSpPr>
        <p:spPr bwMode="auto">
          <a:xfrm>
            <a:off x="627713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3" name="Cube 20"/>
          <p:cNvSpPr>
            <a:spLocks noChangeArrowheads="1"/>
          </p:cNvSpPr>
          <p:nvPr/>
        </p:nvSpPr>
        <p:spPr bwMode="auto">
          <a:xfrm>
            <a:off x="512476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4" name="Cube 20"/>
          <p:cNvSpPr>
            <a:spLocks noChangeArrowheads="1"/>
          </p:cNvSpPr>
          <p:nvPr/>
        </p:nvSpPr>
        <p:spPr bwMode="auto">
          <a:xfrm>
            <a:off x="399581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5" name="Cube 20"/>
          <p:cNvSpPr>
            <a:spLocks noChangeArrowheads="1"/>
          </p:cNvSpPr>
          <p:nvPr/>
        </p:nvSpPr>
        <p:spPr bwMode="auto">
          <a:xfrm>
            <a:off x="284344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6" name="Cube 20"/>
          <p:cNvSpPr>
            <a:spLocks noChangeArrowheads="1"/>
          </p:cNvSpPr>
          <p:nvPr/>
        </p:nvSpPr>
        <p:spPr bwMode="auto">
          <a:xfrm>
            <a:off x="169106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7" name="Cube 20"/>
          <p:cNvSpPr>
            <a:spLocks noChangeArrowheads="1"/>
          </p:cNvSpPr>
          <p:nvPr/>
        </p:nvSpPr>
        <p:spPr bwMode="auto">
          <a:xfrm>
            <a:off x="53869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12" name="Cube 20"/>
          <p:cNvSpPr>
            <a:spLocks noChangeArrowheads="1"/>
          </p:cNvSpPr>
          <p:nvPr/>
        </p:nvSpPr>
        <p:spPr bwMode="auto">
          <a:xfrm>
            <a:off x="627713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2701604"/>
              </p:ext>
            </p:extLst>
          </p:nvPr>
        </p:nvGraphicFramePr>
        <p:xfrm>
          <a:off x="53869" y="1897047"/>
          <a:ext cx="1246976" cy="3117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13" name="Equation" r:id="rId3" imgW="812800" imgH="203200" progId="Equation.3">
                  <p:embed/>
                </p:oleObj>
              </mc:Choice>
              <mc:Fallback>
                <p:oleObj name="Equation" r:id="rId3" imgW="812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869" y="1897047"/>
                        <a:ext cx="1246976" cy="3117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" name="Object 1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3718089"/>
              </p:ext>
            </p:extLst>
          </p:nvPr>
        </p:nvGraphicFramePr>
        <p:xfrm>
          <a:off x="3336925" y="2366963"/>
          <a:ext cx="777875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14" name="Equation" r:id="rId5" imgW="508000" imgH="203200" progId="Equation.3">
                  <p:embed/>
                </p:oleObj>
              </mc:Choice>
              <mc:Fallback>
                <p:oleObj name="Equation" r:id="rId5" imgW="5080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36925" y="2366963"/>
                        <a:ext cx="777875" cy="311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495524" y="4870520"/>
            <a:ext cx="26780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Use:</a:t>
            </a:r>
          </a:p>
          <a:p>
            <a:r>
              <a:rPr lang="en-US" b="1" dirty="0" err="1" smtClean="0">
                <a:latin typeface="Courier New"/>
                <a:cs typeface="Courier New"/>
              </a:rPr>
              <a:t>Partitioner</a:t>
            </a:r>
            <a:endParaRPr lang="en-US" b="1" dirty="0" smtClean="0">
              <a:latin typeface="Courier New"/>
              <a:cs typeface="Courier New"/>
            </a:endParaRPr>
          </a:p>
          <a:p>
            <a:r>
              <a:rPr lang="en-US" b="1" dirty="0" err="1" smtClean="0">
                <a:latin typeface="Courier New"/>
                <a:cs typeface="Courier New"/>
              </a:rPr>
              <a:t>KeyComparator</a:t>
            </a:r>
            <a:endParaRPr lang="en-US" b="1" dirty="0" smtClean="0">
              <a:latin typeface="Courier New"/>
              <a:cs typeface="Courier New"/>
            </a:endParaRPr>
          </a:p>
          <a:p>
            <a:pPr algn="ctr"/>
            <a:r>
              <a:rPr lang="en-US" b="1" dirty="0" err="1" smtClean="0">
                <a:latin typeface="Courier New"/>
                <a:cs typeface="Courier New"/>
              </a:rPr>
              <a:t>GroupingComparator</a:t>
            </a:r>
            <a:endParaRPr lang="en-US" b="1" dirty="0" smtClean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626568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007 C 0.04046 -0.02083 0.08144 -0.04097 0.13787 -0.01412 C 0.1943 0.01272 0.30578 0.13677 0.3386 0.16038 " pathEditMode="relative" ptsTypes="aaA">
                                      <p:cBhvr>
                                        <p:cTn id="11" dur="2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4.3601E-6 C 0.05122 -0.00463 0.10297 -0.00903 0.15732 -0.00186 C 0.21167 0.00532 0.26862 0.02453 0.32575 0.04374 " pathEditMode="relative" ptsTypes="aaA">
                                      <p:cBhvr>
                                        <p:cTn id="22" dur="2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8743E-6 4.62856E-9 C 0.07779 0.00717 0.15559 0.01435 0.20872 4.62856E-9 C 0.26185 -0.01435 0.29033 -0.05022 0.31881 -0.08586 " pathEditMode="relative" ptsTypes="aaA">
                                      <p:cBhvr>
                                        <p:cTn id="24" dur="2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1749E-6 -1.42328E-6 C 0.07293 0.01898 0.14603 0.03819 0.20334 0.00162 C 0.26064 -0.03494 0.30249 -0.12705 0.34433 -0.21916 " pathEditMode="relative" ptsTypes="aaA">
                                      <p:cBhvr>
                                        <p:cTn id="26" dur="3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66667E-6 2.22222E-6 C 0.0802 -0.01389 0.16041 -0.02778 0.21666 -0.00602 C 0.27291 0.01574 0.3052 0.07292 0.33749 0.13033 " pathEditMode="relative" ptsTypes="aaA">
                                      <p:cBhvr>
                                        <p:cTn id="28" dur="2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5.83333E-6 1.48148E-6 C 0.08055 -0.0044 0.16128 -0.00857 0.21753 -0.00324 C 0.27378 0.00208 0.30555 0.01666 0.33749 0.03148 " pathEditMode="relative" ptsTypes="aaA">
                                      <p:cBhvr>
                                        <p:cTn id="30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5E-6 5.55556E-6 C 0.08004 0.00765 0.16024 0.01529 0.21667 5.55556E-6 C 0.27309 -0.01527 0.30556 -0.05323 0.33802 -0.09119 " pathEditMode="relative" ptsTypes="aaA">
                                      <p:cBhvr>
                                        <p:cTn id="32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6.94444E-6 7.03704E-6 C 0.07847 0.02038 0.15694 0.04075 0.21735 0.00556 C 0.27812 -0.02962 0.321 -0.1206 0.36388 -0.21157 " pathEditMode="relative" ptsTypes="aaA">
                                      <p:cBhvr>
                                        <p:cTn id="34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 animBg="1"/>
      <p:bldP spid="216" grpId="1" animBg="1"/>
      <p:bldP spid="224" grpId="0" animBg="1"/>
      <p:bldP spid="224" grpId="1" animBg="1"/>
      <p:bldP spid="225" grpId="0" animBg="1"/>
      <p:bldP spid="225" grpId="1" animBg="1"/>
      <p:bldP spid="236" grpId="0" animBg="1"/>
      <p:bldP spid="236" grpId="1" animBg="1"/>
      <p:bldP spid="237" grpId="0" animBg="1"/>
      <p:bldP spid="237" grpId="1" animBg="1"/>
      <p:bldP spid="242" grpId="0" animBg="1"/>
      <p:bldP spid="242" grpId="1" animBg="1"/>
      <p:bldP spid="243" grpId="0" animBg="1"/>
      <p:bldP spid="243" grpId="1" animBg="1"/>
      <p:bldP spid="212" grpId="0" animBg="1"/>
      <p:bldP spid="212" grpId="1" animBg="1"/>
      <p:bldP spid="5" grpId="0"/>
      <p:bldP spid="5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Bent Arrow 301"/>
          <p:cNvSpPr/>
          <p:nvPr/>
        </p:nvSpPr>
        <p:spPr>
          <a:xfrm rot="9358365" flipH="1" flipV="1">
            <a:off x="3236077" y="2555819"/>
            <a:ext cx="404626" cy="1029452"/>
          </a:xfrm>
          <a:prstGeom prst="bentArrow">
            <a:avLst/>
          </a:prstGeom>
          <a:solidFill>
            <a:schemeClr val="accent5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1" name="Cube 20"/>
          <p:cNvSpPr>
            <a:spLocks noChangeArrowheads="1"/>
          </p:cNvSpPr>
          <p:nvPr/>
        </p:nvSpPr>
        <p:spPr bwMode="auto">
          <a:xfrm>
            <a:off x="3505049" y="3975100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301" name="Bent Arrow 300"/>
          <p:cNvSpPr/>
          <p:nvPr/>
        </p:nvSpPr>
        <p:spPr>
          <a:xfrm rot="965367" flipV="1">
            <a:off x="3296932" y="4429058"/>
            <a:ext cx="389084" cy="1836470"/>
          </a:xfrm>
          <a:prstGeom prst="bentArrow">
            <a:avLst/>
          </a:prstGeom>
          <a:solidFill>
            <a:schemeClr val="accent5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2" name="Cube 20"/>
          <p:cNvSpPr>
            <a:spLocks noChangeArrowheads="1"/>
          </p:cNvSpPr>
          <p:nvPr/>
        </p:nvSpPr>
        <p:spPr bwMode="auto">
          <a:xfrm>
            <a:off x="4103692" y="3975100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283" name="Cube 20"/>
          <p:cNvSpPr>
            <a:spLocks noChangeArrowheads="1"/>
          </p:cNvSpPr>
          <p:nvPr/>
        </p:nvSpPr>
        <p:spPr bwMode="auto">
          <a:xfrm>
            <a:off x="4694242" y="3975100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284" name="Cube 20"/>
          <p:cNvSpPr>
            <a:spLocks noChangeArrowheads="1"/>
          </p:cNvSpPr>
          <p:nvPr/>
        </p:nvSpPr>
        <p:spPr bwMode="auto">
          <a:xfrm>
            <a:off x="5303842" y="3975100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graphicFrame>
        <p:nvGraphicFramePr>
          <p:cNvPr id="285" name="Object 28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1546099"/>
              </p:ext>
            </p:extLst>
          </p:nvPr>
        </p:nvGraphicFramePr>
        <p:xfrm>
          <a:off x="5394325" y="4217988"/>
          <a:ext cx="419100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26" name="Equation" r:id="rId3" imgW="254000" imgH="228600" progId="Equation.3">
                  <p:embed/>
                </p:oleObj>
              </mc:Choice>
              <mc:Fallback>
                <p:oleObj name="Equation" r:id="rId3" imgW="254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94325" y="4217988"/>
                        <a:ext cx="419100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" name="Object 28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533455"/>
              </p:ext>
            </p:extLst>
          </p:nvPr>
        </p:nvGraphicFramePr>
        <p:xfrm>
          <a:off x="4752975" y="4217988"/>
          <a:ext cx="439738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27" name="Equation" r:id="rId5" imgW="266700" imgH="228600" progId="Equation.3">
                  <p:embed/>
                </p:oleObj>
              </mc:Choice>
              <mc:Fallback>
                <p:oleObj name="Equation" r:id="rId5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52975" y="4217988"/>
                        <a:ext cx="439738" cy="376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" name="Object 28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3231910"/>
              </p:ext>
            </p:extLst>
          </p:nvPr>
        </p:nvGraphicFramePr>
        <p:xfrm>
          <a:off x="4168775" y="4217988"/>
          <a:ext cx="439738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28" name="Equation" r:id="rId7" imgW="266700" imgH="228600" progId="Equation.3">
                  <p:embed/>
                </p:oleObj>
              </mc:Choice>
              <mc:Fallback>
                <p:oleObj name="Equation" r:id="rId7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68775" y="4217988"/>
                        <a:ext cx="439738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8" name="Object 28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842397"/>
              </p:ext>
            </p:extLst>
          </p:nvPr>
        </p:nvGraphicFramePr>
        <p:xfrm>
          <a:off x="3552825" y="4217988"/>
          <a:ext cx="439738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29" name="Equation" r:id="rId9" imgW="266700" imgH="228600" progId="Equation.3">
                  <p:embed/>
                </p:oleObj>
              </mc:Choice>
              <mc:Fallback>
                <p:oleObj name="Equation" r:id="rId9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552825" y="4217988"/>
                        <a:ext cx="439738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9" name="Cube 20"/>
          <p:cNvSpPr>
            <a:spLocks noChangeArrowheads="1"/>
          </p:cNvSpPr>
          <p:nvPr/>
        </p:nvSpPr>
        <p:spPr bwMode="auto">
          <a:xfrm>
            <a:off x="3505049" y="5818565"/>
            <a:ext cx="700019" cy="679338"/>
          </a:xfrm>
          <a:prstGeom prst="cube">
            <a:avLst>
              <a:gd name="adj" fmla="val 25000"/>
            </a:avLst>
          </a:prstGeom>
          <a:solidFill>
            <a:srgbClr val="D2384A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274" name="Cube 20"/>
          <p:cNvSpPr>
            <a:spLocks noChangeArrowheads="1"/>
          </p:cNvSpPr>
          <p:nvPr/>
        </p:nvSpPr>
        <p:spPr bwMode="auto">
          <a:xfrm>
            <a:off x="4103692" y="5818565"/>
            <a:ext cx="700019" cy="679338"/>
          </a:xfrm>
          <a:prstGeom prst="cube">
            <a:avLst>
              <a:gd name="adj" fmla="val 25000"/>
            </a:avLst>
          </a:prstGeom>
          <a:solidFill>
            <a:srgbClr val="D2384A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273" name="Cube 20"/>
          <p:cNvSpPr>
            <a:spLocks noChangeArrowheads="1"/>
          </p:cNvSpPr>
          <p:nvPr/>
        </p:nvSpPr>
        <p:spPr bwMode="auto">
          <a:xfrm>
            <a:off x="4694242" y="5818565"/>
            <a:ext cx="700019" cy="679338"/>
          </a:xfrm>
          <a:prstGeom prst="cube">
            <a:avLst>
              <a:gd name="adj" fmla="val 25000"/>
            </a:avLst>
          </a:prstGeom>
          <a:solidFill>
            <a:srgbClr val="D2384A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Hadoop</a:t>
            </a:r>
            <a:r>
              <a:rPr lang="en-US" dirty="0"/>
              <a:t> </a:t>
            </a:r>
            <a:r>
              <a:rPr lang="en-US" dirty="0" smtClean="0"/>
              <a:t>Algorithm</a:t>
            </a:r>
            <a:endParaRPr lang="en-US" dirty="0"/>
          </a:p>
        </p:txBody>
      </p:sp>
      <p:sp>
        <p:nvSpPr>
          <p:cNvPr id="90" name="Rounded Rectangle 89"/>
          <p:cNvSpPr/>
          <p:nvPr/>
        </p:nvSpPr>
        <p:spPr>
          <a:xfrm>
            <a:off x="1065589" y="2262782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 points:</a:t>
            </a:r>
            <a:endParaRPr lang="en-US" dirty="0"/>
          </a:p>
        </p:txBody>
      </p:sp>
      <p:sp>
        <p:nvSpPr>
          <p:cNvPr id="177" name="Rounded Rectangle 176"/>
          <p:cNvSpPr/>
          <p:nvPr/>
        </p:nvSpPr>
        <p:spPr>
          <a:xfrm>
            <a:off x="1065589" y="3266689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Map each point</a:t>
            </a:r>
            <a:endParaRPr lang="en-US" dirty="0"/>
          </a:p>
        </p:txBody>
      </p:sp>
      <p:sp>
        <p:nvSpPr>
          <p:cNvPr id="178" name="Rounded Rectangle 177"/>
          <p:cNvSpPr/>
          <p:nvPr/>
        </p:nvSpPr>
        <p:spPr>
          <a:xfrm>
            <a:off x="1065589" y="4265756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 its block</a:t>
            </a:r>
            <a:endParaRPr lang="en-US" dirty="0"/>
          </a:p>
        </p:txBody>
      </p:sp>
      <p:sp>
        <p:nvSpPr>
          <p:cNvPr id="179" name="Rounded Rectangle 178"/>
          <p:cNvSpPr/>
          <p:nvPr/>
        </p:nvSpPr>
        <p:spPr>
          <a:xfrm>
            <a:off x="1065589" y="5270870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with necessary info to order</a:t>
            </a:r>
            <a:endParaRPr lang="en-US" sz="1600" dirty="0"/>
          </a:p>
        </p:txBody>
      </p:sp>
      <p:sp>
        <p:nvSpPr>
          <p:cNvPr id="180" name="Rounded Rectangle 179"/>
          <p:cNvSpPr/>
          <p:nvPr/>
        </p:nvSpPr>
        <p:spPr>
          <a:xfrm>
            <a:off x="6315749" y="1522403"/>
            <a:ext cx="2400654" cy="1422864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Rounded Rectangle 189"/>
          <p:cNvSpPr/>
          <p:nvPr/>
        </p:nvSpPr>
        <p:spPr>
          <a:xfrm>
            <a:off x="6315748" y="3306494"/>
            <a:ext cx="2400654" cy="1422864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Rounded Rectangle 199"/>
          <p:cNvSpPr/>
          <p:nvPr/>
        </p:nvSpPr>
        <p:spPr>
          <a:xfrm>
            <a:off x="6315749" y="5149959"/>
            <a:ext cx="2400654" cy="1422864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TextBox 209"/>
          <p:cNvSpPr txBox="1"/>
          <p:nvPr/>
        </p:nvSpPr>
        <p:spPr>
          <a:xfrm>
            <a:off x="6829734" y="1009952"/>
            <a:ext cx="13921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4"/>
                </a:solidFill>
              </a:rPr>
              <a:t>Reducers</a:t>
            </a:r>
            <a:endParaRPr lang="en-US" sz="2200" dirty="0">
              <a:solidFill>
                <a:schemeClr val="accent4"/>
              </a:solidFill>
            </a:endParaRPr>
          </a:p>
        </p:txBody>
      </p:sp>
      <p:sp>
        <p:nvSpPr>
          <p:cNvPr id="211" name="TextBox 210"/>
          <p:cNvSpPr txBox="1"/>
          <p:nvPr/>
        </p:nvSpPr>
        <p:spPr>
          <a:xfrm>
            <a:off x="1206658" y="1622032"/>
            <a:ext cx="12823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4"/>
                </a:solidFill>
              </a:rPr>
              <a:t>Mappers</a:t>
            </a:r>
            <a:endParaRPr lang="en-US" sz="2200" dirty="0">
              <a:solidFill>
                <a:schemeClr val="accent4"/>
              </a:solidFill>
            </a:endParaRPr>
          </a:p>
        </p:txBody>
      </p:sp>
      <p:cxnSp>
        <p:nvCxnSpPr>
          <p:cNvPr id="214" name="Straight Arrow Connector 213"/>
          <p:cNvCxnSpPr>
            <a:endCxn id="90" idx="1"/>
          </p:cNvCxnSpPr>
          <p:nvPr/>
        </p:nvCxnSpPr>
        <p:spPr>
          <a:xfrm>
            <a:off x="777875" y="2631688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7" name="Cube 20"/>
          <p:cNvSpPr>
            <a:spLocks noChangeArrowheads="1"/>
          </p:cNvSpPr>
          <p:nvPr/>
        </p:nvSpPr>
        <p:spPr bwMode="auto">
          <a:xfrm>
            <a:off x="399581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18" name="Cube 20"/>
          <p:cNvSpPr>
            <a:spLocks noChangeArrowheads="1"/>
          </p:cNvSpPr>
          <p:nvPr/>
        </p:nvSpPr>
        <p:spPr bwMode="auto">
          <a:xfrm>
            <a:off x="284344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19" name="Cube 20"/>
          <p:cNvSpPr>
            <a:spLocks noChangeArrowheads="1"/>
          </p:cNvSpPr>
          <p:nvPr/>
        </p:nvSpPr>
        <p:spPr bwMode="auto">
          <a:xfrm>
            <a:off x="169106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0" name="Cube 20"/>
          <p:cNvSpPr>
            <a:spLocks noChangeArrowheads="1"/>
          </p:cNvSpPr>
          <p:nvPr/>
        </p:nvSpPr>
        <p:spPr bwMode="auto">
          <a:xfrm>
            <a:off x="53869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cxnSp>
        <p:nvCxnSpPr>
          <p:cNvPr id="223" name="Straight Arrow Connector 222"/>
          <p:cNvCxnSpPr/>
          <p:nvPr/>
        </p:nvCxnSpPr>
        <p:spPr>
          <a:xfrm>
            <a:off x="777875" y="3609588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6" name="Cube 20"/>
          <p:cNvSpPr>
            <a:spLocks noChangeArrowheads="1"/>
          </p:cNvSpPr>
          <p:nvPr/>
        </p:nvSpPr>
        <p:spPr bwMode="auto">
          <a:xfrm>
            <a:off x="399581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7" name="Cube 20"/>
          <p:cNvSpPr>
            <a:spLocks noChangeArrowheads="1"/>
          </p:cNvSpPr>
          <p:nvPr/>
        </p:nvSpPr>
        <p:spPr bwMode="auto">
          <a:xfrm>
            <a:off x="284344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8" name="Cube 20"/>
          <p:cNvSpPr>
            <a:spLocks noChangeArrowheads="1"/>
          </p:cNvSpPr>
          <p:nvPr/>
        </p:nvSpPr>
        <p:spPr bwMode="auto">
          <a:xfrm>
            <a:off x="169106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9" name="Cube 20"/>
          <p:cNvSpPr>
            <a:spLocks noChangeArrowheads="1"/>
          </p:cNvSpPr>
          <p:nvPr/>
        </p:nvSpPr>
        <p:spPr bwMode="auto">
          <a:xfrm>
            <a:off x="53869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cxnSp>
        <p:nvCxnSpPr>
          <p:cNvPr id="230" name="Straight Arrow Connector 229"/>
          <p:cNvCxnSpPr/>
          <p:nvPr/>
        </p:nvCxnSpPr>
        <p:spPr>
          <a:xfrm>
            <a:off x="777875" y="4634662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Arrow Connector 230"/>
          <p:cNvCxnSpPr/>
          <p:nvPr/>
        </p:nvCxnSpPr>
        <p:spPr>
          <a:xfrm>
            <a:off x="777875" y="5639776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8" name="Cube 20"/>
          <p:cNvSpPr>
            <a:spLocks noChangeArrowheads="1"/>
          </p:cNvSpPr>
          <p:nvPr/>
        </p:nvSpPr>
        <p:spPr bwMode="auto">
          <a:xfrm>
            <a:off x="399581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39" name="Cube 20"/>
          <p:cNvSpPr>
            <a:spLocks noChangeArrowheads="1"/>
          </p:cNvSpPr>
          <p:nvPr/>
        </p:nvSpPr>
        <p:spPr bwMode="auto">
          <a:xfrm>
            <a:off x="284344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0" name="Cube 20"/>
          <p:cNvSpPr>
            <a:spLocks noChangeArrowheads="1"/>
          </p:cNvSpPr>
          <p:nvPr/>
        </p:nvSpPr>
        <p:spPr bwMode="auto">
          <a:xfrm>
            <a:off x="169106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1" name="Cube 20"/>
          <p:cNvSpPr>
            <a:spLocks noChangeArrowheads="1"/>
          </p:cNvSpPr>
          <p:nvPr/>
        </p:nvSpPr>
        <p:spPr bwMode="auto">
          <a:xfrm>
            <a:off x="53869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4" name="Cube 20"/>
          <p:cNvSpPr>
            <a:spLocks noChangeArrowheads="1"/>
          </p:cNvSpPr>
          <p:nvPr/>
        </p:nvSpPr>
        <p:spPr bwMode="auto">
          <a:xfrm>
            <a:off x="399581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5" name="Cube 20"/>
          <p:cNvSpPr>
            <a:spLocks noChangeArrowheads="1"/>
          </p:cNvSpPr>
          <p:nvPr/>
        </p:nvSpPr>
        <p:spPr bwMode="auto">
          <a:xfrm>
            <a:off x="284344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6" name="Cube 20"/>
          <p:cNvSpPr>
            <a:spLocks noChangeArrowheads="1"/>
          </p:cNvSpPr>
          <p:nvPr/>
        </p:nvSpPr>
        <p:spPr bwMode="auto">
          <a:xfrm>
            <a:off x="169106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7" name="Cube 20"/>
          <p:cNvSpPr>
            <a:spLocks noChangeArrowheads="1"/>
          </p:cNvSpPr>
          <p:nvPr/>
        </p:nvSpPr>
        <p:spPr bwMode="auto">
          <a:xfrm>
            <a:off x="53869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8" name="Cloud 247"/>
          <p:cNvSpPr/>
          <p:nvPr/>
        </p:nvSpPr>
        <p:spPr>
          <a:xfrm>
            <a:off x="3102427" y="3162550"/>
            <a:ext cx="1741715" cy="1491888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Partition </a:t>
            </a:r>
            <a:r>
              <a:rPr lang="en-US" sz="1200" dirty="0" smtClean="0"/>
              <a:t>&amp;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Sort</a:t>
            </a:r>
            <a:endParaRPr lang="en-US" dirty="0"/>
          </a:p>
        </p:txBody>
      </p:sp>
      <p:cxnSp>
        <p:nvCxnSpPr>
          <p:cNvPr id="250" name="Straight Arrow Connector 249"/>
          <p:cNvCxnSpPr>
            <a:stCxn id="90" idx="3"/>
          </p:cNvCxnSpPr>
          <p:nvPr/>
        </p:nvCxnSpPr>
        <p:spPr>
          <a:xfrm>
            <a:off x="2674256" y="2631688"/>
            <a:ext cx="821268" cy="839645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Arrow Connector 252"/>
          <p:cNvCxnSpPr>
            <a:stCxn id="177" idx="3"/>
          </p:cNvCxnSpPr>
          <p:nvPr/>
        </p:nvCxnSpPr>
        <p:spPr>
          <a:xfrm>
            <a:off x="2674256" y="3635595"/>
            <a:ext cx="664030" cy="16231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Arrow Connector 254"/>
          <p:cNvCxnSpPr>
            <a:stCxn id="178" idx="3"/>
          </p:cNvCxnSpPr>
          <p:nvPr/>
        </p:nvCxnSpPr>
        <p:spPr>
          <a:xfrm flipV="1">
            <a:off x="2674256" y="4265756"/>
            <a:ext cx="664030" cy="368906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Arrow Connector 256"/>
          <p:cNvCxnSpPr>
            <a:stCxn id="179" idx="3"/>
          </p:cNvCxnSpPr>
          <p:nvPr/>
        </p:nvCxnSpPr>
        <p:spPr>
          <a:xfrm flipV="1">
            <a:off x="2674256" y="4438952"/>
            <a:ext cx="996649" cy="1200824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1" name="Cube 20"/>
          <p:cNvSpPr>
            <a:spLocks noChangeArrowheads="1"/>
          </p:cNvSpPr>
          <p:nvPr/>
        </p:nvSpPr>
        <p:spPr bwMode="auto">
          <a:xfrm>
            <a:off x="5303842" y="5818565"/>
            <a:ext cx="700019" cy="679338"/>
          </a:xfrm>
          <a:prstGeom prst="cube">
            <a:avLst>
              <a:gd name="adj" fmla="val 25000"/>
            </a:avLst>
          </a:prstGeom>
          <a:solidFill>
            <a:srgbClr val="D2384A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cxnSp>
        <p:nvCxnSpPr>
          <p:cNvPr id="263" name="Straight Arrow Connector 262"/>
          <p:cNvCxnSpPr/>
          <p:nvPr/>
        </p:nvCxnSpPr>
        <p:spPr>
          <a:xfrm>
            <a:off x="6041571" y="2522760"/>
            <a:ext cx="274178" cy="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Arrow Connector 265"/>
          <p:cNvCxnSpPr/>
          <p:nvPr/>
        </p:nvCxnSpPr>
        <p:spPr>
          <a:xfrm>
            <a:off x="6041571" y="4357651"/>
            <a:ext cx="274177" cy="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Arrow Connector 270"/>
          <p:cNvCxnSpPr/>
          <p:nvPr/>
        </p:nvCxnSpPr>
        <p:spPr>
          <a:xfrm>
            <a:off x="6041571" y="6213816"/>
            <a:ext cx="274178" cy="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76" name="Object 27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7097305"/>
              </p:ext>
            </p:extLst>
          </p:nvPr>
        </p:nvGraphicFramePr>
        <p:xfrm>
          <a:off x="5394325" y="6051550"/>
          <a:ext cx="419100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30" name="Equation" r:id="rId11" imgW="254000" imgH="241300" progId="Equation.3">
                  <p:embed/>
                </p:oleObj>
              </mc:Choice>
              <mc:Fallback>
                <p:oleObj name="Equation" r:id="rId11" imgW="254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394325" y="6051550"/>
                        <a:ext cx="419100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7" name="Object 27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2188190"/>
              </p:ext>
            </p:extLst>
          </p:nvPr>
        </p:nvGraphicFramePr>
        <p:xfrm>
          <a:off x="4752975" y="6051127"/>
          <a:ext cx="439738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31" name="Equation" r:id="rId13" imgW="266700" imgH="241300" progId="Equation.3">
                  <p:embed/>
                </p:oleObj>
              </mc:Choice>
              <mc:Fallback>
                <p:oleObj name="Equation" r:id="rId13" imgW="266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752975" y="6051127"/>
                        <a:ext cx="439738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8" name="Object 27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19905"/>
              </p:ext>
            </p:extLst>
          </p:nvPr>
        </p:nvGraphicFramePr>
        <p:xfrm>
          <a:off x="4168775" y="6051669"/>
          <a:ext cx="439738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32" name="Equation" r:id="rId15" imgW="266700" imgH="241300" progId="Equation.3">
                  <p:embed/>
                </p:oleObj>
              </mc:Choice>
              <mc:Fallback>
                <p:oleObj name="Equation" r:id="rId15" imgW="266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168775" y="6051669"/>
                        <a:ext cx="439738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0" name="Object 27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0662663"/>
              </p:ext>
            </p:extLst>
          </p:nvPr>
        </p:nvGraphicFramePr>
        <p:xfrm>
          <a:off x="3552825" y="6051669"/>
          <a:ext cx="439738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33" name="Equation" r:id="rId17" imgW="266700" imgH="241300" progId="Equation.3">
                  <p:embed/>
                </p:oleObj>
              </mc:Choice>
              <mc:Fallback>
                <p:oleObj name="Equation" r:id="rId17" imgW="266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552825" y="6051669"/>
                        <a:ext cx="439738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0" name="Cube 20"/>
          <p:cNvSpPr>
            <a:spLocks noChangeArrowheads="1"/>
          </p:cNvSpPr>
          <p:nvPr/>
        </p:nvSpPr>
        <p:spPr bwMode="auto">
          <a:xfrm>
            <a:off x="3505049" y="2191009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291" name="Cube 20"/>
          <p:cNvSpPr>
            <a:spLocks noChangeArrowheads="1"/>
          </p:cNvSpPr>
          <p:nvPr/>
        </p:nvSpPr>
        <p:spPr bwMode="auto">
          <a:xfrm>
            <a:off x="4103692" y="2191009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292" name="Cube 20"/>
          <p:cNvSpPr>
            <a:spLocks noChangeArrowheads="1"/>
          </p:cNvSpPr>
          <p:nvPr/>
        </p:nvSpPr>
        <p:spPr bwMode="auto">
          <a:xfrm>
            <a:off x="4694242" y="2191009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293" name="Cube 20"/>
          <p:cNvSpPr>
            <a:spLocks noChangeArrowheads="1"/>
          </p:cNvSpPr>
          <p:nvPr/>
        </p:nvSpPr>
        <p:spPr bwMode="auto">
          <a:xfrm>
            <a:off x="5303842" y="2191009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graphicFrame>
        <p:nvGraphicFramePr>
          <p:cNvPr id="294" name="Object 29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4265239"/>
              </p:ext>
            </p:extLst>
          </p:nvPr>
        </p:nvGraphicFramePr>
        <p:xfrm>
          <a:off x="5394325" y="2435225"/>
          <a:ext cx="419100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34" name="Equation" r:id="rId19" imgW="254000" imgH="228600" progId="Equation.3">
                  <p:embed/>
                </p:oleObj>
              </mc:Choice>
              <mc:Fallback>
                <p:oleObj name="Equation" r:id="rId19" imgW="254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394325" y="2435225"/>
                        <a:ext cx="419100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5" name="Object 29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5953623"/>
              </p:ext>
            </p:extLst>
          </p:nvPr>
        </p:nvGraphicFramePr>
        <p:xfrm>
          <a:off x="4752975" y="2435225"/>
          <a:ext cx="439738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35" name="Equation" r:id="rId21" imgW="266700" imgH="228600" progId="Equation.3">
                  <p:embed/>
                </p:oleObj>
              </mc:Choice>
              <mc:Fallback>
                <p:oleObj name="Equation" r:id="rId21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4752975" y="2435225"/>
                        <a:ext cx="439738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6" name="Object 29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046355"/>
              </p:ext>
            </p:extLst>
          </p:nvPr>
        </p:nvGraphicFramePr>
        <p:xfrm>
          <a:off x="4168775" y="2435225"/>
          <a:ext cx="439738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36" name="Equation" r:id="rId23" imgW="266700" imgH="228600" progId="Equation.3">
                  <p:embed/>
                </p:oleObj>
              </mc:Choice>
              <mc:Fallback>
                <p:oleObj name="Equation" r:id="rId23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4168775" y="2435225"/>
                        <a:ext cx="439738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" name="Object 29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0930894"/>
              </p:ext>
            </p:extLst>
          </p:nvPr>
        </p:nvGraphicFramePr>
        <p:xfrm>
          <a:off x="3552825" y="2435225"/>
          <a:ext cx="439738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37" name="Equation" r:id="rId25" imgW="266700" imgH="228600" progId="Equation.3">
                  <p:embed/>
                </p:oleObj>
              </mc:Choice>
              <mc:Fallback>
                <p:oleObj name="Equation" r:id="rId25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3552825" y="2435225"/>
                        <a:ext cx="439738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9" name="TextBox 298"/>
          <p:cNvSpPr txBox="1"/>
          <p:nvPr/>
        </p:nvSpPr>
        <p:spPr>
          <a:xfrm>
            <a:off x="2990277" y="611814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300" name="TextBox 299"/>
          <p:cNvSpPr txBox="1"/>
          <p:nvPr/>
        </p:nvSpPr>
        <p:spPr>
          <a:xfrm>
            <a:off x="3044025" y="222249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568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" grpId="0" animBg="1"/>
      <p:bldP spid="281" grpId="0" animBg="1"/>
      <p:bldP spid="301" grpId="0" animBg="1"/>
      <p:bldP spid="282" grpId="0" animBg="1"/>
      <p:bldP spid="283" grpId="0" animBg="1"/>
      <p:bldP spid="284" grpId="0" animBg="1"/>
      <p:bldP spid="279" grpId="0" animBg="1"/>
      <p:bldP spid="274" grpId="0" animBg="1"/>
      <p:bldP spid="273" grpId="0" animBg="1"/>
      <p:bldP spid="261" grpId="0" animBg="1"/>
      <p:bldP spid="290" grpId="0" animBg="1"/>
      <p:bldP spid="291" grpId="0" animBg="1"/>
      <p:bldP spid="292" grpId="0" animBg="1"/>
      <p:bldP spid="293" grpId="0" animBg="1"/>
      <p:bldP spid="299" grpId="0"/>
      <p:bldP spid="30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be 20"/>
          <p:cNvSpPr>
            <a:spLocks noChangeArrowheads="1"/>
          </p:cNvSpPr>
          <p:nvPr/>
        </p:nvSpPr>
        <p:spPr bwMode="auto">
          <a:xfrm>
            <a:off x="3505049" y="3975100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302" name="Bent Arrow 301"/>
          <p:cNvSpPr/>
          <p:nvPr/>
        </p:nvSpPr>
        <p:spPr>
          <a:xfrm rot="9358365" flipH="1" flipV="1">
            <a:off x="3236077" y="2555819"/>
            <a:ext cx="404626" cy="1029452"/>
          </a:xfrm>
          <a:prstGeom prst="bentArrow">
            <a:avLst/>
          </a:prstGeom>
          <a:solidFill>
            <a:schemeClr val="accent5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1" name="Bent Arrow 300"/>
          <p:cNvSpPr/>
          <p:nvPr/>
        </p:nvSpPr>
        <p:spPr>
          <a:xfrm rot="965367" flipV="1">
            <a:off x="3296932" y="4429058"/>
            <a:ext cx="389084" cy="1836470"/>
          </a:xfrm>
          <a:prstGeom prst="bentArrow">
            <a:avLst/>
          </a:prstGeom>
          <a:solidFill>
            <a:schemeClr val="accent5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Hadoop</a:t>
            </a:r>
            <a:r>
              <a:rPr lang="en-US" dirty="0"/>
              <a:t> </a:t>
            </a:r>
            <a:r>
              <a:rPr lang="en-US" dirty="0" smtClean="0"/>
              <a:t>Algorithm</a:t>
            </a:r>
            <a:endParaRPr lang="en-US" dirty="0"/>
          </a:p>
        </p:txBody>
      </p:sp>
      <p:sp>
        <p:nvSpPr>
          <p:cNvPr id="90" name="Rounded Rectangle 89"/>
          <p:cNvSpPr/>
          <p:nvPr/>
        </p:nvSpPr>
        <p:spPr>
          <a:xfrm>
            <a:off x="1065589" y="2262782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 points:</a:t>
            </a:r>
            <a:endParaRPr lang="en-US" dirty="0"/>
          </a:p>
        </p:txBody>
      </p:sp>
      <p:sp>
        <p:nvSpPr>
          <p:cNvPr id="177" name="Rounded Rectangle 176"/>
          <p:cNvSpPr/>
          <p:nvPr/>
        </p:nvSpPr>
        <p:spPr>
          <a:xfrm>
            <a:off x="1065589" y="3266689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Map each point</a:t>
            </a:r>
            <a:endParaRPr lang="en-US" dirty="0"/>
          </a:p>
        </p:txBody>
      </p:sp>
      <p:sp>
        <p:nvSpPr>
          <p:cNvPr id="178" name="Rounded Rectangle 177"/>
          <p:cNvSpPr/>
          <p:nvPr/>
        </p:nvSpPr>
        <p:spPr>
          <a:xfrm>
            <a:off x="1065589" y="4265756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 its block</a:t>
            </a:r>
            <a:endParaRPr lang="en-US" dirty="0"/>
          </a:p>
        </p:txBody>
      </p:sp>
      <p:sp>
        <p:nvSpPr>
          <p:cNvPr id="179" name="Rounded Rectangle 178"/>
          <p:cNvSpPr/>
          <p:nvPr/>
        </p:nvSpPr>
        <p:spPr>
          <a:xfrm>
            <a:off x="1065589" y="5270870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with necessary info to order</a:t>
            </a:r>
            <a:endParaRPr lang="en-US" sz="1600" dirty="0"/>
          </a:p>
        </p:txBody>
      </p:sp>
      <p:sp>
        <p:nvSpPr>
          <p:cNvPr id="180" name="Rounded Rectangle 179"/>
          <p:cNvSpPr/>
          <p:nvPr/>
        </p:nvSpPr>
        <p:spPr>
          <a:xfrm>
            <a:off x="6315749" y="1522403"/>
            <a:ext cx="2400654" cy="1422864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1" name="Picture 180" descr="small_gri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281" y="225510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pic>
        <p:nvPicPr>
          <p:cNvPr id="182" name="Picture 181" descr="small_gri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286" y="225510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pic>
        <p:nvPicPr>
          <p:cNvPr id="183" name="Picture 182" descr="small_gri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849" y="225510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sp>
        <p:nvSpPr>
          <p:cNvPr id="184" name="TextBox 183"/>
          <p:cNvSpPr txBox="1"/>
          <p:nvPr/>
        </p:nvSpPr>
        <p:spPr>
          <a:xfrm>
            <a:off x="7329137" y="2368953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7755565" y="2376209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8174148" y="2368953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88" name="TextBox 187"/>
          <p:cNvSpPr txBox="1"/>
          <p:nvPr/>
        </p:nvSpPr>
        <p:spPr>
          <a:xfrm>
            <a:off x="6315748" y="1544678"/>
            <a:ext cx="1031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Run SGD 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9" name="TextBox 188"/>
          <p:cNvSpPr txBox="1"/>
          <p:nvPr/>
        </p:nvSpPr>
        <p:spPr>
          <a:xfrm>
            <a:off x="7499681" y="1774487"/>
            <a:ext cx="103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Update: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0" name="Rounded Rectangle 189"/>
          <p:cNvSpPr/>
          <p:nvPr/>
        </p:nvSpPr>
        <p:spPr>
          <a:xfrm>
            <a:off x="6315748" y="3306494"/>
            <a:ext cx="2400654" cy="1422864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1" name="Picture 190" descr="small_gri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280" y="4039198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pic>
        <p:nvPicPr>
          <p:cNvPr id="192" name="Picture 191" descr="small_gri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285" y="4039198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pic>
        <p:nvPicPr>
          <p:cNvPr id="193" name="Picture 192" descr="small_gri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848" y="4039198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sp>
        <p:nvSpPr>
          <p:cNvPr id="194" name="TextBox 193"/>
          <p:cNvSpPr txBox="1"/>
          <p:nvPr/>
        </p:nvSpPr>
        <p:spPr>
          <a:xfrm>
            <a:off x="7329136" y="4153044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95" name="TextBox 194"/>
          <p:cNvSpPr txBox="1"/>
          <p:nvPr/>
        </p:nvSpPr>
        <p:spPr>
          <a:xfrm>
            <a:off x="7755564" y="4160300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96" name="TextBox 195"/>
          <p:cNvSpPr txBox="1"/>
          <p:nvPr/>
        </p:nvSpPr>
        <p:spPr>
          <a:xfrm>
            <a:off x="8174147" y="4153044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98" name="TextBox 197"/>
          <p:cNvSpPr txBox="1"/>
          <p:nvPr/>
        </p:nvSpPr>
        <p:spPr>
          <a:xfrm>
            <a:off x="6315747" y="3328769"/>
            <a:ext cx="1031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Run SGD 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9" name="TextBox 198"/>
          <p:cNvSpPr txBox="1"/>
          <p:nvPr/>
        </p:nvSpPr>
        <p:spPr>
          <a:xfrm>
            <a:off x="7499680" y="3558578"/>
            <a:ext cx="103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Update: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0" name="Rounded Rectangle 199"/>
          <p:cNvSpPr/>
          <p:nvPr/>
        </p:nvSpPr>
        <p:spPr>
          <a:xfrm>
            <a:off x="6315749" y="5149959"/>
            <a:ext cx="2400654" cy="1422864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1" name="Picture 200" descr="small_gri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281" y="5882663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202" name="Picture 201" descr="small_gri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286" y="5882663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203" name="Picture 202" descr="small_gri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849" y="5882663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204" name="TextBox 203"/>
          <p:cNvSpPr txBox="1"/>
          <p:nvPr/>
        </p:nvSpPr>
        <p:spPr>
          <a:xfrm>
            <a:off x="7329137" y="5996509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205" name="TextBox 204"/>
          <p:cNvSpPr txBox="1"/>
          <p:nvPr/>
        </p:nvSpPr>
        <p:spPr>
          <a:xfrm>
            <a:off x="7755565" y="6003765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206" name="TextBox 205"/>
          <p:cNvSpPr txBox="1"/>
          <p:nvPr/>
        </p:nvSpPr>
        <p:spPr>
          <a:xfrm>
            <a:off x="8174148" y="5996509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208" name="TextBox 207"/>
          <p:cNvSpPr txBox="1"/>
          <p:nvPr/>
        </p:nvSpPr>
        <p:spPr>
          <a:xfrm>
            <a:off x="6315748" y="5172234"/>
            <a:ext cx="1031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Run SGD 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9" name="TextBox 208"/>
          <p:cNvSpPr txBox="1"/>
          <p:nvPr/>
        </p:nvSpPr>
        <p:spPr>
          <a:xfrm>
            <a:off x="7499681" y="5402043"/>
            <a:ext cx="103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Update: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0" name="TextBox 209"/>
          <p:cNvSpPr txBox="1"/>
          <p:nvPr/>
        </p:nvSpPr>
        <p:spPr>
          <a:xfrm>
            <a:off x="6829734" y="1009952"/>
            <a:ext cx="13921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4"/>
                </a:solidFill>
              </a:rPr>
              <a:t>Reducers</a:t>
            </a:r>
            <a:endParaRPr lang="en-US" sz="2200" dirty="0">
              <a:solidFill>
                <a:schemeClr val="accent4"/>
              </a:solidFill>
            </a:endParaRPr>
          </a:p>
        </p:txBody>
      </p:sp>
      <p:sp>
        <p:nvSpPr>
          <p:cNvPr id="211" name="TextBox 210"/>
          <p:cNvSpPr txBox="1"/>
          <p:nvPr/>
        </p:nvSpPr>
        <p:spPr>
          <a:xfrm>
            <a:off x="1206658" y="1622032"/>
            <a:ext cx="12823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4"/>
                </a:solidFill>
              </a:rPr>
              <a:t>Mappers</a:t>
            </a:r>
            <a:endParaRPr lang="en-US" sz="2200" dirty="0">
              <a:solidFill>
                <a:schemeClr val="accent4"/>
              </a:solidFill>
            </a:endParaRPr>
          </a:p>
        </p:txBody>
      </p:sp>
      <p:cxnSp>
        <p:nvCxnSpPr>
          <p:cNvPr id="214" name="Straight Arrow Connector 213"/>
          <p:cNvCxnSpPr>
            <a:endCxn id="90" idx="1"/>
          </p:cNvCxnSpPr>
          <p:nvPr/>
        </p:nvCxnSpPr>
        <p:spPr>
          <a:xfrm>
            <a:off x="777875" y="2631688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7" name="Cube 20"/>
          <p:cNvSpPr>
            <a:spLocks noChangeArrowheads="1"/>
          </p:cNvSpPr>
          <p:nvPr/>
        </p:nvSpPr>
        <p:spPr bwMode="auto">
          <a:xfrm>
            <a:off x="399581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18" name="Cube 20"/>
          <p:cNvSpPr>
            <a:spLocks noChangeArrowheads="1"/>
          </p:cNvSpPr>
          <p:nvPr/>
        </p:nvSpPr>
        <p:spPr bwMode="auto">
          <a:xfrm>
            <a:off x="284344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19" name="Cube 20"/>
          <p:cNvSpPr>
            <a:spLocks noChangeArrowheads="1"/>
          </p:cNvSpPr>
          <p:nvPr/>
        </p:nvSpPr>
        <p:spPr bwMode="auto">
          <a:xfrm>
            <a:off x="169106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0" name="Cube 20"/>
          <p:cNvSpPr>
            <a:spLocks noChangeArrowheads="1"/>
          </p:cNvSpPr>
          <p:nvPr/>
        </p:nvSpPr>
        <p:spPr bwMode="auto">
          <a:xfrm>
            <a:off x="53869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cxnSp>
        <p:nvCxnSpPr>
          <p:cNvPr id="223" name="Straight Arrow Connector 222"/>
          <p:cNvCxnSpPr/>
          <p:nvPr/>
        </p:nvCxnSpPr>
        <p:spPr>
          <a:xfrm>
            <a:off x="777875" y="3609588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6" name="Cube 20"/>
          <p:cNvSpPr>
            <a:spLocks noChangeArrowheads="1"/>
          </p:cNvSpPr>
          <p:nvPr/>
        </p:nvSpPr>
        <p:spPr bwMode="auto">
          <a:xfrm>
            <a:off x="399581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7" name="Cube 20"/>
          <p:cNvSpPr>
            <a:spLocks noChangeArrowheads="1"/>
          </p:cNvSpPr>
          <p:nvPr/>
        </p:nvSpPr>
        <p:spPr bwMode="auto">
          <a:xfrm>
            <a:off x="284344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8" name="Cube 20"/>
          <p:cNvSpPr>
            <a:spLocks noChangeArrowheads="1"/>
          </p:cNvSpPr>
          <p:nvPr/>
        </p:nvSpPr>
        <p:spPr bwMode="auto">
          <a:xfrm>
            <a:off x="169106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9" name="Cube 20"/>
          <p:cNvSpPr>
            <a:spLocks noChangeArrowheads="1"/>
          </p:cNvSpPr>
          <p:nvPr/>
        </p:nvSpPr>
        <p:spPr bwMode="auto">
          <a:xfrm>
            <a:off x="53869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cxnSp>
        <p:nvCxnSpPr>
          <p:cNvPr id="230" name="Straight Arrow Connector 229"/>
          <p:cNvCxnSpPr/>
          <p:nvPr/>
        </p:nvCxnSpPr>
        <p:spPr>
          <a:xfrm>
            <a:off x="777875" y="4634662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Arrow Connector 230"/>
          <p:cNvCxnSpPr/>
          <p:nvPr/>
        </p:nvCxnSpPr>
        <p:spPr>
          <a:xfrm>
            <a:off x="777875" y="5639776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8" name="Cube 20"/>
          <p:cNvSpPr>
            <a:spLocks noChangeArrowheads="1"/>
          </p:cNvSpPr>
          <p:nvPr/>
        </p:nvSpPr>
        <p:spPr bwMode="auto">
          <a:xfrm>
            <a:off x="399581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39" name="Cube 20"/>
          <p:cNvSpPr>
            <a:spLocks noChangeArrowheads="1"/>
          </p:cNvSpPr>
          <p:nvPr/>
        </p:nvSpPr>
        <p:spPr bwMode="auto">
          <a:xfrm>
            <a:off x="284344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0" name="Cube 20"/>
          <p:cNvSpPr>
            <a:spLocks noChangeArrowheads="1"/>
          </p:cNvSpPr>
          <p:nvPr/>
        </p:nvSpPr>
        <p:spPr bwMode="auto">
          <a:xfrm>
            <a:off x="169106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1" name="Cube 20"/>
          <p:cNvSpPr>
            <a:spLocks noChangeArrowheads="1"/>
          </p:cNvSpPr>
          <p:nvPr/>
        </p:nvSpPr>
        <p:spPr bwMode="auto">
          <a:xfrm>
            <a:off x="53869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4" name="Cube 20"/>
          <p:cNvSpPr>
            <a:spLocks noChangeArrowheads="1"/>
          </p:cNvSpPr>
          <p:nvPr/>
        </p:nvSpPr>
        <p:spPr bwMode="auto">
          <a:xfrm>
            <a:off x="399581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5" name="Cube 20"/>
          <p:cNvSpPr>
            <a:spLocks noChangeArrowheads="1"/>
          </p:cNvSpPr>
          <p:nvPr/>
        </p:nvSpPr>
        <p:spPr bwMode="auto">
          <a:xfrm>
            <a:off x="284344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6" name="Cube 20"/>
          <p:cNvSpPr>
            <a:spLocks noChangeArrowheads="1"/>
          </p:cNvSpPr>
          <p:nvPr/>
        </p:nvSpPr>
        <p:spPr bwMode="auto">
          <a:xfrm>
            <a:off x="169106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7" name="Cube 20"/>
          <p:cNvSpPr>
            <a:spLocks noChangeArrowheads="1"/>
          </p:cNvSpPr>
          <p:nvPr/>
        </p:nvSpPr>
        <p:spPr bwMode="auto">
          <a:xfrm>
            <a:off x="53869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cxnSp>
        <p:nvCxnSpPr>
          <p:cNvPr id="263" name="Straight Arrow Connector 262"/>
          <p:cNvCxnSpPr/>
          <p:nvPr/>
        </p:nvCxnSpPr>
        <p:spPr>
          <a:xfrm>
            <a:off x="6041571" y="2522760"/>
            <a:ext cx="274178" cy="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Arrow Connector 265"/>
          <p:cNvCxnSpPr/>
          <p:nvPr/>
        </p:nvCxnSpPr>
        <p:spPr>
          <a:xfrm>
            <a:off x="6041571" y="4357651"/>
            <a:ext cx="274177" cy="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Arrow Connector 270"/>
          <p:cNvCxnSpPr/>
          <p:nvPr/>
        </p:nvCxnSpPr>
        <p:spPr>
          <a:xfrm>
            <a:off x="6041571" y="6213816"/>
            <a:ext cx="274178" cy="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9" name="TextBox 298"/>
          <p:cNvSpPr txBox="1"/>
          <p:nvPr/>
        </p:nvSpPr>
        <p:spPr>
          <a:xfrm>
            <a:off x="2990277" y="611814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300" name="TextBox 299"/>
          <p:cNvSpPr txBox="1"/>
          <p:nvPr/>
        </p:nvSpPr>
        <p:spPr>
          <a:xfrm>
            <a:off x="3044025" y="222249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111" name="Picture 110" descr="blocks_diag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975" y="520120"/>
            <a:ext cx="1428039" cy="1532799"/>
          </a:xfrm>
          <a:prstGeom prst="rect">
            <a:avLst/>
          </a:prstGeom>
        </p:spPr>
      </p:pic>
      <p:sp>
        <p:nvSpPr>
          <p:cNvPr id="113" name="Cube 20"/>
          <p:cNvSpPr>
            <a:spLocks noChangeArrowheads="1"/>
          </p:cNvSpPr>
          <p:nvPr/>
        </p:nvSpPr>
        <p:spPr bwMode="auto">
          <a:xfrm>
            <a:off x="4103692" y="3975100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114" name="Cube 20"/>
          <p:cNvSpPr>
            <a:spLocks noChangeArrowheads="1"/>
          </p:cNvSpPr>
          <p:nvPr/>
        </p:nvSpPr>
        <p:spPr bwMode="auto">
          <a:xfrm>
            <a:off x="4694242" y="3975100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115" name="Cube 20"/>
          <p:cNvSpPr>
            <a:spLocks noChangeArrowheads="1"/>
          </p:cNvSpPr>
          <p:nvPr/>
        </p:nvSpPr>
        <p:spPr bwMode="auto">
          <a:xfrm>
            <a:off x="5303842" y="3975100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graphicFrame>
        <p:nvGraphicFramePr>
          <p:cNvPr id="116" name="Object 1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0170232"/>
              </p:ext>
            </p:extLst>
          </p:nvPr>
        </p:nvGraphicFramePr>
        <p:xfrm>
          <a:off x="5394325" y="4217988"/>
          <a:ext cx="419100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81" name="Equation" r:id="rId5" imgW="254000" imgH="228600" progId="Equation.3">
                  <p:embed/>
                </p:oleObj>
              </mc:Choice>
              <mc:Fallback>
                <p:oleObj name="Equation" r:id="rId5" imgW="254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94325" y="4217988"/>
                        <a:ext cx="419100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" name="Object 1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5178720"/>
              </p:ext>
            </p:extLst>
          </p:nvPr>
        </p:nvGraphicFramePr>
        <p:xfrm>
          <a:off x="4752975" y="4217988"/>
          <a:ext cx="439738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82" name="Equation" r:id="rId7" imgW="266700" imgH="228600" progId="Equation.3">
                  <p:embed/>
                </p:oleObj>
              </mc:Choice>
              <mc:Fallback>
                <p:oleObj name="Equation" r:id="rId7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52975" y="4217988"/>
                        <a:ext cx="439738" cy="376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" name="Object 1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7795446"/>
              </p:ext>
            </p:extLst>
          </p:nvPr>
        </p:nvGraphicFramePr>
        <p:xfrm>
          <a:off x="4168775" y="4217988"/>
          <a:ext cx="439738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83" name="Equation" r:id="rId9" imgW="266700" imgH="228600" progId="Equation.3">
                  <p:embed/>
                </p:oleObj>
              </mc:Choice>
              <mc:Fallback>
                <p:oleObj name="Equation" r:id="rId9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168775" y="4217988"/>
                        <a:ext cx="439738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" name="Object 1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2457947"/>
              </p:ext>
            </p:extLst>
          </p:nvPr>
        </p:nvGraphicFramePr>
        <p:xfrm>
          <a:off x="3552825" y="4217988"/>
          <a:ext cx="439738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84" name="Equation" r:id="rId11" imgW="266700" imgH="228600" progId="Equation.3">
                  <p:embed/>
                </p:oleObj>
              </mc:Choice>
              <mc:Fallback>
                <p:oleObj name="Equation" r:id="rId11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552825" y="4217988"/>
                        <a:ext cx="439738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0" name="Cube 20"/>
          <p:cNvSpPr>
            <a:spLocks noChangeArrowheads="1"/>
          </p:cNvSpPr>
          <p:nvPr/>
        </p:nvSpPr>
        <p:spPr bwMode="auto">
          <a:xfrm>
            <a:off x="3505049" y="5818565"/>
            <a:ext cx="700019" cy="679338"/>
          </a:xfrm>
          <a:prstGeom prst="cube">
            <a:avLst>
              <a:gd name="adj" fmla="val 25000"/>
            </a:avLst>
          </a:prstGeom>
          <a:solidFill>
            <a:srgbClr val="D2384A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121" name="Cube 20"/>
          <p:cNvSpPr>
            <a:spLocks noChangeArrowheads="1"/>
          </p:cNvSpPr>
          <p:nvPr/>
        </p:nvSpPr>
        <p:spPr bwMode="auto">
          <a:xfrm>
            <a:off x="4103692" y="5818565"/>
            <a:ext cx="700019" cy="679338"/>
          </a:xfrm>
          <a:prstGeom prst="cube">
            <a:avLst>
              <a:gd name="adj" fmla="val 25000"/>
            </a:avLst>
          </a:prstGeom>
          <a:solidFill>
            <a:srgbClr val="D2384A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122" name="Cube 20"/>
          <p:cNvSpPr>
            <a:spLocks noChangeArrowheads="1"/>
          </p:cNvSpPr>
          <p:nvPr/>
        </p:nvSpPr>
        <p:spPr bwMode="auto">
          <a:xfrm>
            <a:off x="4694242" y="5818565"/>
            <a:ext cx="700019" cy="679338"/>
          </a:xfrm>
          <a:prstGeom prst="cube">
            <a:avLst>
              <a:gd name="adj" fmla="val 25000"/>
            </a:avLst>
          </a:prstGeom>
          <a:solidFill>
            <a:srgbClr val="D2384A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123" name="Cube 20"/>
          <p:cNvSpPr>
            <a:spLocks noChangeArrowheads="1"/>
          </p:cNvSpPr>
          <p:nvPr/>
        </p:nvSpPr>
        <p:spPr bwMode="auto">
          <a:xfrm>
            <a:off x="5303842" y="5818565"/>
            <a:ext cx="700019" cy="679338"/>
          </a:xfrm>
          <a:prstGeom prst="cube">
            <a:avLst>
              <a:gd name="adj" fmla="val 25000"/>
            </a:avLst>
          </a:prstGeom>
          <a:solidFill>
            <a:srgbClr val="D2384A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graphicFrame>
        <p:nvGraphicFramePr>
          <p:cNvPr id="124" name="Object 1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998579"/>
              </p:ext>
            </p:extLst>
          </p:nvPr>
        </p:nvGraphicFramePr>
        <p:xfrm>
          <a:off x="5394325" y="6051550"/>
          <a:ext cx="419100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85" name="Equation" r:id="rId13" imgW="254000" imgH="241300" progId="Equation.3">
                  <p:embed/>
                </p:oleObj>
              </mc:Choice>
              <mc:Fallback>
                <p:oleObj name="Equation" r:id="rId13" imgW="254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394325" y="6051550"/>
                        <a:ext cx="419100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" name="Object 1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6457376"/>
              </p:ext>
            </p:extLst>
          </p:nvPr>
        </p:nvGraphicFramePr>
        <p:xfrm>
          <a:off x="4752975" y="6051127"/>
          <a:ext cx="439738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86" name="Equation" r:id="rId15" imgW="266700" imgH="241300" progId="Equation.3">
                  <p:embed/>
                </p:oleObj>
              </mc:Choice>
              <mc:Fallback>
                <p:oleObj name="Equation" r:id="rId15" imgW="266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752975" y="6051127"/>
                        <a:ext cx="439738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6" name="Object 1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6047789"/>
              </p:ext>
            </p:extLst>
          </p:nvPr>
        </p:nvGraphicFramePr>
        <p:xfrm>
          <a:off x="4168775" y="6051669"/>
          <a:ext cx="439738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87" name="Equation" r:id="rId17" imgW="266700" imgH="241300" progId="Equation.3">
                  <p:embed/>
                </p:oleObj>
              </mc:Choice>
              <mc:Fallback>
                <p:oleObj name="Equation" r:id="rId17" imgW="266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168775" y="6051669"/>
                        <a:ext cx="439738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7" name="Object 1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6131754"/>
              </p:ext>
            </p:extLst>
          </p:nvPr>
        </p:nvGraphicFramePr>
        <p:xfrm>
          <a:off x="3552825" y="6051669"/>
          <a:ext cx="439738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88" name="Equation" r:id="rId19" imgW="266700" imgH="241300" progId="Equation.3">
                  <p:embed/>
                </p:oleObj>
              </mc:Choice>
              <mc:Fallback>
                <p:oleObj name="Equation" r:id="rId19" imgW="266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3552825" y="6051669"/>
                        <a:ext cx="439738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" name="Cube 20"/>
          <p:cNvSpPr>
            <a:spLocks noChangeArrowheads="1"/>
          </p:cNvSpPr>
          <p:nvPr/>
        </p:nvSpPr>
        <p:spPr bwMode="auto">
          <a:xfrm>
            <a:off x="3505049" y="2191009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129" name="Cube 20"/>
          <p:cNvSpPr>
            <a:spLocks noChangeArrowheads="1"/>
          </p:cNvSpPr>
          <p:nvPr/>
        </p:nvSpPr>
        <p:spPr bwMode="auto">
          <a:xfrm>
            <a:off x="4103692" y="2191009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130" name="Cube 20"/>
          <p:cNvSpPr>
            <a:spLocks noChangeArrowheads="1"/>
          </p:cNvSpPr>
          <p:nvPr/>
        </p:nvSpPr>
        <p:spPr bwMode="auto">
          <a:xfrm>
            <a:off x="4694242" y="2191009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131" name="Cube 20"/>
          <p:cNvSpPr>
            <a:spLocks noChangeArrowheads="1"/>
          </p:cNvSpPr>
          <p:nvPr/>
        </p:nvSpPr>
        <p:spPr bwMode="auto">
          <a:xfrm>
            <a:off x="5303842" y="2191009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graphicFrame>
        <p:nvGraphicFramePr>
          <p:cNvPr id="132" name="Object 1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7672510"/>
              </p:ext>
            </p:extLst>
          </p:nvPr>
        </p:nvGraphicFramePr>
        <p:xfrm>
          <a:off x="5394325" y="2435225"/>
          <a:ext cx="419100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89" name="Equation" r:id="rId21" imgW="254000" imgH="228600" progId="Equation.3">
                  <p:embed/>
                </p:oleObj>
              </mc:Choice>
              <mc:Fallback>
                <p:oleObj name="Equation" r:id="rId21" imgW="254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5394325" y="2435225"/>
                        <a:ext cx="419100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" name="Object 1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3303876"/>
              </p:ext>
            </p:extLst>
          </p:nvPr>
        </p:nvGraphicFramePr>
        <p:xfrm>
          <a:off x="4752975" y="2435225"/>
          <a:ext cx="439738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90" name="Equation" r:id="rId23" imgW="266700" imgH="228600" progId="Equation.3">
                  <p:embed/>
                </p:oleObj>
              </mc:Choice>
              <mc:Fallback>
                <p:oleObj name="Equation" r:id="rId23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4752975" y="2435225"/>
                        <a:ext cx="439738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" name="Object 1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8974206"/>
              </p:ext>
            </p:extLst>
          </p:nvPr>
        </p:nvGraphicFramePr>
        <p:xfrm>
          <a:off x="4168775" y="2435225"/>
          <a:ext cx="439738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91" name="Equation" r:id="rId25" imgW="266700" imgH="228600" progId="Equation.3">
                  <p:embed/>
                </p:oleObj>
              </mc:Choice>
              <mc:Fallback>
                <p:oleObj name="Equation" r:id="rId25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4168775" y="2435225"/>
                        <a:ext cx="439738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5" name="Object 1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8590314"/>
              </p:ext>
            </p:extLst>
          </p:nvPr>
        </p:nvGraphicFramePr>
        <p:xfrm>
          <a:off x="3552825" y="2435225"/>
          <a:ext cx="439738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92" name="Equation" r:id="rId27" imgW="266700" imgH="228600" progId="Equation.3">
                  <p:embed/>
                </p:oleObj>
              </mc:Choice>
              <mc:Fallback>
                <p:oleObj name="Equation" r:id="rId27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3552825" y="2435225"/>
                        <a:ext cx="439738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8" name="Cloud 247"/>
          <p:cNvSpPr/>
          <p:nvPr/>
        </p:nvSpPr>
        <p:spPr>
          <a:xfrm>
            <a:off x="3102427" y="3162550"/>
            <a:ext cx="1741715" cy="1491888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Partition </a:t>
            </a:r>
            <a:r>
              <a:rPr lang="en-US" sz="1200" dirty="0" smtClean="0"/>
              <a:t>&amp;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Sort</a:t>
            </a:r>
            <a:endParaRPr lang="en-US" dirty="0"/>
          </a:p>
        </p:txBody>
      </p:sp>
      <p:cxnSp>
        <p:nvCxnSpPr>
          <p:cNvPr id="250" name="Straight Arrow Connector 249"/>
          <p:cNvCxnSpPr>
            <a:stCxn id="90" idx="3"/>
          </p:cNvCxnSpPr>
          <p:nvPr/>
        </p:nvCxnSpPr>
        <p:spPr>
          <a:xfrm>
            <a:off x="2674256" y="2631688"/>
            <a:ext cx="821268" cy="839645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Arrow Connector 252"/>
          <p:cNvCxnSpPr>
            <a:stCxn id="177" idx="3"/>
          </p:cNvCxnSpPr>
          <p:nvPr/>
        </p:nvCxnSpPr>
        <p:spPr>
          <a:xfrm>
            <a:off x="2674256" y="3635595"/>
            <a:ext cx="664030" cy="16231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Arrow Connector 254"/>
          <p:cNvCxnSpPr>
            <a:stCxn id="178" idx="3"/>
          </p:cNvCxnSpPr>
          <p:nvPr/>
        </p:nvCxnSpPr>
        <p:spPr>
          <a:xfrm flipV="1">
            <a:off x="2674256" y="4265756"/>
            <a:ext cx="664030" cy="368906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Arrow Connector 256"/>
          <p:cNvCxnSpPr>
            <a:stCxn id="179" idx="3"/>
          </p:cNvCxnSpPr>
          <p:nvPr/>
        </p:nvCxnSpPr>
        <p:spPr>
          <a:xfrm flipV="1">
            <a:off x="2674256" y="4438952"/>
            <a:ext cx="996649" cy="1200824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3352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3299 -0.00185 " pathEditMode="relative" ptsTypes="AA">
                                      <p:cBhvr>
                                        <p:cTn id="6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3299 -0.00185 " pathEditMode="relative" ptsTypes="AA">
                                      <p:cBhvr>
                                        <p:cTn id="8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3316 0 " pathEditMode="relative" ptsTypes="AA">
                                      <p:cBhvr>
                                        <p:cTn id="10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3316 0 " pathEditMode="relative" ptsTypes="AA">
                                      <p:cBhvr>
                                        <p:cTn id="12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3316 0 " pathEditMode="relative" ptsTypes="AA">
                                      <p:cBhvr>
                                        <p:cTn id="14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3316 0 " pathEditMode="relative" ptsTypes="AA">
                                      <p:cBhvr>
                                        <p:cTn id="16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/>
      <p:bldP spid="185" grpId="0"/>
      <p:bldP spid="186" grpId="0"/>
      <p:bldP spid="188" grpId="0"/>
      <p:bldP spid="189" grpId="0"/>
      <p:bldP spid="194" grpId="0"/>
      <p:bldP spid="195" grpId="0"/>
      <p:bldP spid="196" grpId="0"/>
      <p:bldP spid="198" grpId="0"/>
      <p:bldP spid="199" grpId="0"/>
      <p:bldP spid="204" grpId="0"/>
      <p:bldP spid="205" grpId="0"/>
      <p:bldP spid="206" grpId="0"/>
      <p:bldP spid="208" grpId="0"/>
      <p:bldP spid="209" grpId="0"/>
      <p:bldP spid="115" grpId="0" animBg="1"/>
      <p:bldP spid="123" grpId="0" animBg="1"/>
      <p:bldP spid="1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 Descent</a:t>
            </a:r>
            <a:endParaRPr lang="en-US" dirty="0"/>
          </a:p>
        </p:txBody>
      </p:sp>
      <p:pic>
        <p:nvPicPr>
          <p:cNvPr id="4" name="Picture 3" descr="g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551" y="1439333"/>
            <a:ext cx="5297781" cy="529778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4863630" y="1815629"/>
            <a:ext cx="216372" cy="1213556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4564475" y="3181585"/>
            <a:ext cx="216372" cy="741304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246505" y="4208874"/>
            <a:ext cx="216372" cy="372533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4064000" y="4581407"/>
            <a:ext cx="149111" cy="96426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0848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Bent Arrow 301"/>
          <p:cNvSpPr/>
          <p:nvPr/>
        </p:nvSpPr>
        <p:spPr>
          <a:xfrm rot="9358365" flipH="1" flipV="1">
            <a:off x="3236077" y="2555819"/>
            <a:ext cx="404626" cy="1029452"/>
          </a:xfrm>
          <a:prstGeom prst="bentArrow">
            <a:avLst/>
          </a:prstGeom>
          <a:solidFill>
            <a:schemeClr val="accent5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1" name="Cube 20"/>
          <p:cNvSpPr>
            <a:spLocks noChangeArrowheads="1"/>
          </p:cNvSpPr>
          <p:nvPr/>
        </p:nvSpPr>
        <p:spPr bwMode="auto">
          <a:xfrm>
            <a:off x="3505049" y="3975100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301" name="Bent Arrow 300"/>
          <p:cNvSpPr/>
          <p:nvPr/>
        </p:nvSpPr>
        <p:spPr>
          <a:xfrm rot="965367" flipV="1">
            <a:off x="3296932" y="4429058"/>
            <a:ext cx="389084" cy="1836470"/>
          </a:xfrm>
          <a:prstGeom prst="bentArrow">
            <a:avLst/>
          </a:prstGeom>
          <a:solidFill>
            <a:schemeClr val="accent5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2" name="Cube 20"/>
          <p:cNvSpPr>
            <a:spLocks noChangeArrowheads="1"/>
          </p:cNvSpPr>
          <p:nvPr/>
        </p:nvSpPr>
        <p:spPr bwMode="auto">
          <a:xfrm>
            <a:off x="4103692" y="3975100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283" name="Cube 20"/>
          <p:cNvSpPr>
            <a:spLocks noChangeArrowheads="1"/>
          </p:cNvSpPr>
          <p:nvPr/>
        </p:nvSpPr>
        <p:spPr bwMode="auto">
          <a:xfrm>
            <a:off x="4694242" y="3975100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graphicFrame>
        <p:nvGraphicFramePr>
          <p:cNvPr id="286" name="Object 28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064835"/>
              </p:ext>
            </p:extLst>
          </p:nvPr>
        </p:nvGraphicFramePr>
        <p:xfrm>
          <a:off x="4752975" y="4217988"/>
          <a:ext cx="439738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74" name="Equation" r:id="rId3" imgW="266700" imgH="228600" progId="Equation.3">
                  <p:embed/>
                </p:oleObj>
              </mc:Choice>
              <mc:Fallback>
                <p:oleObj name="Equation" r:id="rId3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52975" y="4217988"/>
                        <a:ext cx="439738" cy="376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" name="Object 28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9623761"/>
              </p:ext>
            </p:extLst>
          </p:nvPr>
        </p:nvGraphicFramePr>
        <p:xfrm>
          <a:off x="4168775" y="4217988"/>
          <a:ext cx="439738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75" name="Equation" r:id="rId5" imgW="266700" imgH="228600" progId="Equation.3">
                  <p:embed/>
                </p:oleObj>
              </mc:Choice>
              <mc:Fallback>
                <p:oleObj name="Equation" r:id="rId5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68775" y="4217988"/>
                        <a:ext cx="439738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8" name="Object 28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5879112"/>
              </p:ext>
            </p:extLst>
          </p:nvPr>
        </p:nvGraphicFramePr>
        <p:xfrm>
          <a:off x="3552825" y="4217988"/>
          <a:ext cx="439738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76" name="Equation" r:id="rId7" imgW="266700" imgH="228600" progId="Equation.3">
                  <p:embed/>
                </p:oleObj>
              </mc:Choice>
              <mc:Fallback>
                <p:oleObj name="Equation" r:id="rId7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552825" y="4217988"/>
                        <a:ext cx="439738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9" name="Cube 20"/>
          <p:cNvSpPr>
            <a:spLocks noChangeArrowheads="1"/>
          </p:cNvSpPr>
          <p:nvPr/>
        </p:nvSpPr>
        <p:spPr bwMode="auto">
          <a:xfrm>
            <a:off x="3505049" y="5818565"/>
            <a:ext cx="700019" cy="679338"/>
          </a:xfrm>
          <a:prstGeom prst="cube">
            <a:avLst>
              <a:gd name="adj" fmla="val 25000"/>
            </a:avLst>
          </a:prstGeom>
          <a:solidFill>
            <a:srgbClr val="D2384A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274" name="Cube 20"/>
          <p:cNvSpPr>
            <a:spLocks noChangeArrowheads="1"/>
          </p:cNvSpPr>
          <p:nvPr/>
        </p:nvSpPr>
        <p:spPr bwMode="auto">
          <a:xfrm>
            <a:off x="4103692" y="5818565"/>
            <a:ext cx="700019" cy="679338"/>
          </a:xfrm>
          <a:prstGeom prst="cube">
            <a:avLst>
              <a:gd name="adj" fmla="val 25000"/>
            </a:avLst>
          </a:prstGeom>
          <a:solidFill>
            <a:srgbClr val="D2384A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273" name="Cube 20"/>
          <p:cNvSpPr>
            <a:spLocks noChangeArrowheads="1"/>
          </p:cNvSpPr>
          <p:nvPr/>
        </p:nvSpPr>
        <p:spPr bwMode="auto">
          <a:xfrm>
            <a:off x="4694242" y="5818565"/>
            <a:ext cx="700019" cy="679338"/>
          </a:xfrm>
          <a:prstGeom prst="cube">
            <a:avLst>
              <a:gd name="adj" fmla="val 25000"/>
            </a:avLst>
          </a:prstGeom>
          <a:solidFill>
            <a:srgbClr val="D2384A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Hadoop</a:t>
            </a:r>
            <a:r>
              <a:rPr lang="en-US" dirty="0"/>
              <a:t> </a:t>
            </a:r>
            <a:r>
              <a:rPr lang="en-US" dirty="0" smtClean="0"/>
              <a:t>Algorithm</a:t>
            </a:r>
            <a:endParaRPr lang="en-US" dirty="0"/>
          </a:p>
        </p:txBody>
      </p:sp>
      <p:sp>
        <p:nvSpPr>
          <p:cNvPr id="90" name="Rounded Rectangle 89"/>
          <p:cNvSpPr/>
          <p:nvPr/>
        </p:nvSpPr>
        <p:spPr>
          <a:xfrm>
            <a:off x="1065589" y="2262782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 points:</a:t>
            </a:r>
            <a:endParaRPr lang="en-US" dirty="0"/>
          </a:p>
        </p:txBody>
      </p:sp>
      <p:sp>
        <p:nvSpPr>
          <p:cNvPr id="177" name="Rounded Rectangle 176"/>
          <p:cNvSpPr/>
          <p:nvPr/>
        </p:nvSpPr>
        <p:spPr>
          <a:xfrm>
            <a:off x="1065589" y="3266689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Map each point</a:t>
            </a:r>
            <a:endParaRPr lang="en-US" dirty="0"/>
          </a:p>
        </p:txBody>
      </p:sp>
      <p:sp>
        <p:nvSpPr>
          <p:cNvPr id="178" name="Rounded Rectangle 177"/>
          <p:cNvSpPr/>
          <p:nvPr/>
        </p:nvSpPr>
        <p:spPr>
          <a:xfrm>
            <a:off x="1065589" y="4265756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 its block</a:t>
            </a:r>
            <a:endParaRPr lang="en-US" dirty="0"/>
          </a:p>
        </p:txBody>
      </p:sp>
      <p:sp>
        <p:nvSpPr>
          <p:cNvPr id="179" name="Rounded Rectangle 178"/>
          <p:cNvSpPr/>
          <p:nvPr/>
        </p:nvSpPr>
        <p:spPr>
          <a:xfrm>
            <a:off x="1065589" y="5270870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with necessary info to order</a:t>
            </a:r>
            <a:endParaRPr lang="en-US" sz="1600" dirty="0"/>
          </a:p>
        </p:txBody>
      </p:sp>
      <p:sp>
        <p:nvSpPr>
          <p:cNvPr id="180" name="Rounded Rectangle 179"/>
          <p:cNvSpPr/>
          <p:nvPr/>
        </p:nvSpPr>
        <p:spPr>
          <a:xfrm>
            <a:off x="6315749" y="1522403"/>
            <a:ext cx="2400654" cy="1422864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1" name="Picture 180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281" y="225510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pic>
        <p:nvPicPr>
          <p:cNvPr id="182" name="Picture 181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286" y="225510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pic>
        <p:nvPicPr>
          <p:cNvPr id="183" name="Picture 182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849" y="225510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sp>
        <p:nvSpPr>
          <p:cNvPr id="184" name="TextBox 183"/>
          <p:cNvSpPr txBox="1"/>
          <p:nvPr/>
        </p:nvSpPr>
        <p:spPr>
          <a:xfrm>
            <a:off x="7329137" y="2368953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7755565" y="2376209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8174148" y="2368953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87" name="Cube 20"/>
          <p:cNvSpPr>
            <a:spLocks noChangeArrowheads="1"/>
          </p:cNvSpPr>
          <p:nvPr/>
        </p:nvSpPr>
        <p:spPr bwMode="auto">
          <a:xfrm>
            <a:off x="6506411" y="2191009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188" name="TextBox 187"/>
          <p:cNvSpPr txBox="1"/>
          <p:nvPr/>
        </p:nvSpPr>
        <p:spPr>
          <a:xfrm>
            <a:off x="6315748" y="1544678"/>
            <a:ext cx="1031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Run SGD 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9" name="TextBox 188"/>
          <p:cNvSpPr txBox="1"/>
          <p:nvPr/>
        </p:nvSpPr>
        <p:spPr>
          <a:xfrm>
            <a:off x="7499681" y="1774487"/>
            <a:ext cx="103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Update: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0" name="Rounded Rectangle 189"/>
          <p:cNvSpPr/>
          <p:nvPr/>
        </p:nvSpPr>
        <p:spPr>
          <a:xfrm>
            <a:off x="6315748" y="3306494"/>
            <a:ext cx="2400654" cy="1422864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1" name="Picture 190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280" y="4039198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pic>
        <p:nvPicPr>
          <p:cNvPr id="192" name="Picture 191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285" y="4039198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pic>
        <p:nvPicPr>
          <p:cNvPr id="193" name="Picture 192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848" y="4039198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sp>
        <p:nvSpPr>
          <p:cNvPr id="194" name="TextBox 193"/>
          <p:cNvSpPr txBox="1"/>
          <p:nvPr/>
        </p:nvSpPr>
        <p:spPr>
          <a:xfrm>
            <a:off x="7329136" y="4153044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95" name="TextBox 194"/>
          <p:cNvSpPr txBox="1"/>
          <p:nvPr/>
        </p:nvSpPr>
        <p:spPr>
          <a:xfrm>
            <a:off x="7755564" y="4160300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96" name="TextBox 195"/>
          <p:cNvSpPr txBox="1"/>
          <p:nvPr/>
        </p:nvSpPr>
        <p:spPr>
          <a:xfrm>
            <a:off x="8174147" y="4153044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97" name="Cube 20"/>
          <p:cNvSpPr>
            <a:spLocks noChangeArrowheads="1"/>
          </p:cNvSpPr>
          <p:nvPr/>
        </p:nvSpPr>
        <p:spPr bwMode="auto">
          <a:xfrm>
            <a:off x="6506410" y="3975100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198" name="TextBox 197"/>
          <p:cNvSpPr txBox="1"/>
          <p:nvPr/>
        </p:nvSpPr>
        <p:spPr>
          <a:xfrm>
            <a:off x="6315747" y="3328769"/>
            <a:ext cx="1031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Run SGD 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9" name="TextBox 198"/>
          <p:cNvSpPr txBox="1"/>
          <p:nvPr/>
        </p:nvSpPr>
        <p:spPr>
          <a:xfrm>
            <a:off x="7499680" y="3558578"/>
            <a:ext cx="103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Update: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0" name="Rounded Rectangle 199"/>
          <p:cNvSpPr/>
          <p:nvPr/>
        </p:nvSpPr>
        <p:spPr>
          <a:xfrm>
            <a:off x="6315749" y="5149959"/>
            <a:ext cx="2400654" cy="1422864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1" name="Picture 200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281" y="5882663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202" name="Picture 201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286" y="5882663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203" name="Picture 202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849" y="5882663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204" name="TextBox 203"/>
          <p:cNvSpPr txBox="1"/>
          <p:nvPr/>
        </p:nvSpPr>
        <p:spPr>
          <a:xfrm>
            <a:off x="7329137" y="5996509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205" name="TextBox 204"/>
          <p:cNvSpPr txBox="1"/>
          <p:nvPr/>
        </p:nvSpPr>
        <p:spPr>
          <a:xfrm>
            <a:off x="7755565" y="6003765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206" name="TextBox 205"/>
          <p:cNvSpPr txBox="1"/>
          <p:nvPr/>
        </p:nvSpPr>
        <p:spPr>
          <a:xfrm>
            <a:off x="8174148" y="5996509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207" name="Cube 20"/>
          <p:cNvSpPr>
            <a:spLocks noChangeArrowheads="1"/>
          </p:cNvSpPr>
          <p:nvPr/>
        </p:nvSpPr>
        <p:spPr bwMode="auto">
          <a:xfrm>
            <a:off x="6506411" y="5818565"/>
            <a:ext cx="700019" cy="679338"/>
          </a:xfrm>
          <a:prstGeom prst="cube">
            <a:avLst>
              <a:gd name="adj" fmla="val 25000"/>
            </a:avLst>
          </a:prstGeom>
          <a:solidFill>
            <a:srgbClr val="D2384A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208" name="TextBox 207"/>
          <p:cNvSpPr txBox="1"/>
          <p:nvPr/>
        </p:nvSpPr>
        <p:spPr>
          <a:xfrm>
            <a:off x="6315748" y="5172234"/>
            <a:ext cx="1031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Run SGD 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9" name="TextBox 208"/>
          <p:cNvSpPr txBox="1"/>
          <p:nvPr/>
        </p:nvSpPr>
        <p:spPr>
          <a:xfrm>
            <a:off x="7499681" y="5402043"/>
            <a:ext cx="103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Update: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0" name="TextBox 209"/>
          <p:cNvSpPr txBox="1"/>
          <p:nvPr/>
        </p:nvSpPr>
        <p:spPr>
          <a:xfrm>
            <a:off x="6829734" y="1009952"/>
            <a:ext cx="13921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4"/>
                </a:solidFill>
              </a:rPr>
              <a:t>Reducers</a:t>
            </a:r>
            <a:endParaRPr lang="en-US" sz="2200" dirty="0">
              <a:solidFill>
                <a:schemeClr val="accent4"/>
              </a:solidFill>
            </a:endParaRPr>
          </a:p>
        </p:txBody>
      </p:sp>
      <p:sp>
        <p:nvSpPr>
          <p:cNvPr id="211" name="TextBox 210"/>
          <p:cNvSpPr txBox="1"/>
          <p:nvPr/>
        </p:nvSpPr>
        <p:spPr>
          <a:xfrm>
            <a:off x="1206658" y="1622032"/>
            <a:ext cx="12823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4"/>
                </a:solidFill>
              </a:rPr>
              <a:t>Mappers</a:t>
            </a:r>
            <a:endParaRPr lang="en-US" sz="2200" dirty="0">
              <a:solidFill>
                <a:schemeClr val="accent4"/>
              </a:solidFill>
            </a:endParaRPr>
          </a:p>
        </p:txBody>
      </p:sp>
      <p:cxnSp>
        <p:nvCxnSpPr>
          <p:cNvPr id="214" name="Straight Arrow Connector 213"/>
          <p:cNvCxnSpPr>
            <a:endCxn id="90" idx="1"/>
          </p:cNvCxnSpPr>
          <p:nvPr/>
        </p:nvCxnSpPr>
        <p:spPr>
          <a:xfrm>
            <a:off x="777875" y="2631688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7" name="Cube 20"/>
          <p:cNvSpPr>
            <a:spLocks noChangeArrowheads="1"/>
          </p:cNvSpPr>
          <p:nvPr/>
        </p:nvSpPr>
        <p:spPr bwMode="auto">
          <a:xfrm>
            <a:off x="399581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18" name="Cube 20"/>
          <p:cNvSpPr>
            <a:spLocks noChangeArrowheads="1"/>
          </p:cNvSpPr>
          <p:nvPr/>
        </p:nvSpPr>
        <p:spPr bwMode="auto">
          <a:xfrm>
            <a:off x="284344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19" name="Cube 20"/>
          <p:cNvSpPr>
            <a:spLocks noChangeArrowheads="1"/>
          </p:cNvSpPr>
          <p:nvPr/>
        </p:nvSpPr>
        <p:spPr bwMode="auto">
          <a:xfrm>
            <a:off x="169106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0" name="Cube 20"/>
          <p:cNvSpPr>
            <a:spLocks noChangeArrowheads="1"/>
          </p:cNvSpPr>
          <p:nvPr/>
        </p:nvSpPr>
        <p:spPr bwMode="auto">
          <a:xfrm>
            <a:off x="53869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cxnSp>
        <p:nvCxnSpPr>
          <p:cNvPr id="223" name="Straight Arrow Connector 222"/>
          <p:cNvCxnSpPr/>
          <p:nvPr/>
        </p:nvCxnSpPr>
        <p:spPr>
          <a:xfrm>
            <a:off x="777875" y="3609588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6" name="Cube 20"/>
          <p:cNvSpPr>
            <a:spLocks noChangeArrowheads="1"/>
          </p:cNvSpPr>
          <p:nvPr/>
        </p:nvSpPr>
        <p:spPr bwMode="auto">
          <a:xfrm>
            <a:off x="399581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7" name="Cube 20"/>
          <p:cNvSpPr>
            <a:spLocks noChangeArrowheads="1"/>
          </p:cNvSpPr>
          <p:nvPr/>
        </p:nvSpPr>
        <p:spPr bwMode="auto">
          <a:xfrm>
            <a:off x="284344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8" name="Cube 20"/>
          <p:cNvSpPr>
            <a:spLocks noChangeArrowheads="1"/>
          </p:cNvSpPr>
          <p:nvPr/>
        </p:nvSpPr>
        <p:spPr bwMode="auto">
          <a:xfrm>
            <a:off x="169106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9" name="Cube 20"/>
          <p:cNvSpPr>
            <a:spLocks noChangeArrowheads="1"/>
          </p:cNvSpPr>
          <p:nvPr/>
        </p:nvSpPr>
        <p:spPr bwMode="auto">
          <a:xfrm>
            <a:off x="53869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cxnSp>
        <p:nvCxnSpPr>
          <p:cNvPr id="230" name="Straight Arrow Connector 229"/>
          <p:cNvCxnSpPr/>
          <p:nvPr/>
        </p:nvCxnSpPr>
        <p:spPr>
          <a:xfrm>
            <a:off x="777875" y="4634662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Arrow Connector 230"/>
          <p:cNvCxnSpPr/>
          <p:nvPr/>
        </p:nvCxnSpPr>
        <p:spPr>
          <a:xfrm>
            <a:off x="777875" y="5639776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8" name="Cube 20"/>
          <p:cNvSpPr>
            <a:spLocks noChangeArrowheads="1"/>
          </p:cNvSpPr>
          <p:nvPr/>
        </p:nvSpPr>
        <p:spPr bwMode="auto">
          <a:xfrm>
            <a:off x="399581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39" name="Cube 20"/>
          <p:cNvSpPr>
            <a:spLocks noChangeArrowheads="1"/>
          </p:cNvSpPr>
          <p:nvPr/>
        </p:nvSpPr>
        <p:spPr bwMode="auto">
          <a:xfrm>
            <a:off x="284344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0" name="Cube 20"/>
          <p:cNvSpPr>
            <a:spLocks noChangeArrowheads="1"/>
          </p:cNvSpPr>
          <p:nvPr/>
        </p:nvSpPr>
        <p:spPr bwMode="auto">
          <a:xfrm>
            <a:off x="169106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1" name="Cube 20"/>
          <p:cNvSpPr>
            <a:spLocks noChangeArrowheads="1"/>
          </p:cNvSpPr>
          <p:nvPr/>
        </p:nvSpPr>
        <p:spPr bwMode="auto">
          <a:xfrm>
            <a:off x="53869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4" name="Cube 20"/>
          <p:cNvSpPr>
            <a:spLocks noChangeArrowheads="1"/>
          </p:cNvSpPr>
          <p:nvPr/>
        </p:nvSpPr>
        <p:spPr bwMode="auto">
          <a:xfrm>
            <a:off x="399581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5" name="Cube 20"/>
          <p:cNvSpPr>
            <a:spLocks noChangeArrowheads="1"/>
          </p:cNvSpPr>
          <p:nvPr/>
        </p:nvSpPr>
        <p:spPr bwMode="auto">
          <a:xfrm>
            <a:off x="284344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6" name="Cube 20"/>
          <p:cNvSpPr>
            <a:spLocks noChangeArrowheads="1"/>
          </p:cNvSpPr>
          <p:nvPr/>
        </p:nvSpPr>
        <p:spPr bwMode="auto">
          <a:xfrm>
            <a:off x="169106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7" name="Cube 20"/>
          <p:cNvSpPr>
            <a:spLocks noChangeArrowheads="1"/>
          </p:cNvSpPr>
          <p:nvPr/>
        </p:nvSpPr>
        <p:spPr bwMode="auto">
          <a:xfrm>
            <a:off x="53869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8" name="Cloud 247"/>
          <p:cNvSpPr/>
          <p:nvPr/>
        </p:nvSpPr>
        <p:spPr>
          <a:xfrm>
            <a:off x="3102427" y="3162550"/>
            <a:ext cx="1741715" cy="1491888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Partition </a:t>
            </a:r>
            <a:r>
              <a:rPr lang="en-US" sz="1200" dirty="0" smtClean="0"/>
              <a:t>&amp;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Sort</a:t>
            </a:r>
            <a:endParaRPr lang="en-US" dirty="0"/>
          </a:p>
        </p:txBody>
      </p:sp>
      <p:cxnSp>
        <p:nvCxnSpPr>
          <p:cNvPr id="250" name="Straight Arrow Connector 249"/>
          <p:cNvCxnSpPr>
            <a:stCxn id="90" idx="3"/>
          </p:cNvCxnSpPr>
          <p:nvPr/>
        </p:nvCxnSpPr>
        <p:spPr>
          <a:xfrm>
            <a:off x="2674256" y="2631688"/>
            <a:ext cx="821268" cy="839645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Arrow Connector 252"/>
          <p:cNvCxnSpPr>
            <a:stCxn id="177" idx="3"/>
          </p:cNvCxnSpPr>
          <p:nvPr/>
        </p:nvCxnSpPr>
        <p:spPr>
          <a:xfrm>
            <a:off x="2674256" y="3635595"/>
            <a:ext cx="664030" cy="16231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Arrow Connector 254"/>
          <p:cNvCxnSpPr>
            <a:stCxn id="178" idx="3"/>
          </p:cNvCxnSpPr>
          <p:nvPr/>
        </p:nvCxnSpPr>
        <p:spPr>
          <a:xfrm flipV="1">
            <a:off x="2674256" y="4265756"/>
            <a:ext cx="664030" cy="368906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Arrow Connector 256"/>
          <p:cNvCxnSpPr>
            <a:stCxn id="179" idx="3"/>
          </p:cNvCxnSpPr>
          <p:nvPr/>
        </p:nvCxnSpPr>
        <p:spPr>
          <a:xfrm flipV="1">
            <a:off x="2674256" y="4438952"/>
            <a:ext cx="996649" cy="1200824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1" name="Cube 20"/>
          <p:cNvSpPr>
            <a:spLocks noChangeArrowheads="1"/>
          </p:cNvSpPr>
          <p:nvPr/>
        </p:nvSpPr>
        <p:spPr bwMode="auto">
          <a:xfrm>
            <a:off x="5303842" y="5818565"/>
            <a:ext cx="700019" cy="679338"/>
          </a:xfrm>
          <a:prstGeom prst="cube">
            <a:avLst>
              <a:gd name="adj" fmla="val 25000"/>
            </a:avLst>
          </a:prstGeom>
          <a:solidFill>
            <a:srgbClr val="D2384A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cxnSp>
        <p:nvCxnSpPr>
          <p:cNvPr id="263" name="Straight Arrow Connector 262"/>
          <p:cNvCxnSpPr/>
          <p:nvPr/>
        </p:nvCxnSpPr>
        <p:spPr>
          <a:xfrm>
            <a:off x="6041571" y="2522760"/>
            <a:ext cx="274178" cy="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Arrow Connector 265"/>
          <p:cNvCxnSpPr/>
          <p:nvPr/>
        </p:nvCxnSpPr>
        <p:spPr>
          <a:xfrm>
            <a:off x="6041571" y="4357651"/>
            <a:ext cx="274177" cy="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Arrow Connector 270"/>
          <p:cNvCxnSpPr/>
          <p:nvPr/>
        </p:nvCxnSpPr>
        <p:spPr>
          <a:xfrm>
            <a:off x="6041571" y="6213816"/>
            <a:ext cx="274178" cy="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75" name="Object 2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3901632"/>
              </p:ext>
            </p:extLst>
          </p:nvPr>
        </p:nvGraphicFramePr>
        <p:xfrm>
          <a:off x="6575734" y="6051669"/>
          <a:ext cx="418864" cy="3979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77" name="Equation" r:id="rId10" imgW="254000" imgH="241300" progId="Equation.3">
                  <p:embed/>
                </p:oleObj>
              </mc:Choice>
              <mc:Fallback>
                <p:oleObj name="Equation" r:id="rId10" imgW="254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575734" y="6051669"/>
                        <a:ext cx="418864" cy="3979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" name="Object 27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2659146"/>
              </p:ext>
            </p:extLst>
          </p:nvPr>
        </p:nvGraphicFramePr>
        <p:xfrm>
          <a:off x="5384800" y="6051550"/>
          <a:ext cx="439738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78" name="Equation" r:id="rId12" imgW="266700" imgH="241300" progId="Equation.3">
                  <p:embed/>
                </p:oleObj>
              </mc:Choice>
              <mc:Fallback>
                <p:oleObj name="Equation" r:id="rId12" imgW="266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384800" y="6051550"/>
                        <a:ext cx="439738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7" name="Object 27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9125542"/>
              </p:ext>
            </p:extLst>
          </p:nvPr>
        </p:nvGraphicFramePr>
        <p:xfrm>
          <a:off x="4752975" y="6051127"/>
          <a:ext cx="439738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79" name="Equation" r:id="rId14" imgW="266700" imgH="241300" progId="Equation.3">
                  <p:embed/>
                </p:oleObj>
              </mc:Choice>
              <mc:Fallback>
                <p:oleObj name="Equation" r:id="rId14" imgW="266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752975" y="6051127"/>
                        <a:ext cx="439738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8" name="Object 27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4561901"/>
              </p:ext>
            </p:extLst>
          </p:nvPr>
        </p:nvGraphicFramePr>
        <p:xfrm>
          <a:off x="4168775" y="6051669"/>
          <a:ext cx="439738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80" name="Equation" r:id="rId16" imgW="266700" imgH="241300" progId="Equation.3">
                  <p:embed/>
                </p:oleObj>
              </mc:Choice>
              <mc:Fallback>
                <p:oleObj name="Equation" r:id="rId16" imgW="266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168775" y="6051669"/>
                        <a:ext cx="439738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0" name="Object 27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7714338"/>
              </p:ext>
            </p:extLst>
          </p:nvPr>
        </p:nvGraphicFramePr>
        <p:xfrm>
          <a:off x="3552825" y="6051669"/>
          <a:ext cx="439738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81" name="Equation" r:id="rId18" imgW="266700" imgH="241300" progId="Equation.3">
                  <p:embed/>
                </p:oleObj>
              </mc:Choice>
              <mc:Fallback>
                <p:oleObj name="Equation" r:id="rId18" imgW="266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552825" y="6051669"/>
                        <a:ext cx="439738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9" name="Object 28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1426812"/>
              </p:ext>
            </p:extLst>
          </p:nvPr>
        </p:nvGraphicFramePr>
        <p:xfrm>
          <a:off x="6575425" y="4217988"/>
          <a:ext cx="419100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82" name="Equation" r:id="rId20" imgW="254000" imgH="228600" progId="Equation.3">
                  <p:embed/>
                </p:oleObj>
              </mc:Choice>
              <mc:Fallback>
                <p:oleObj name="Equation" r:id="rId20" imgW="254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575425" y="4217988"/>
                        <a:ext cx="419100" cy="376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0" name="Cube 20"/>
          <p:cNvSpPr>
            <a:spLocks noChangeArrowheads="1"/>
          </p:cNvSpPr>
          <p:nvPr/>
        </p:nvSpPr>
        <p:spPr bwMode="auto">
          <a:xfrm>
            <a:off x="3505049" y="2191009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291" name="Cube 20"/>
          <p:cNvSpPr>
            <a:spLocks noChangeArrowheads="1"/>
          </p:cNvSpPr>
          <p:nvPr/>
        </p:nvSpPr>
        <p:spPr bwMode="auto">
          <a:xfrm>
            <a:off x="4103692" y="2191009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292" name="Cube 20"/>
          <p:cNvSpPr>
            <a:spLocks noChangeArrowheads="1"/>
          </p:cNvSpPr>
          <p:nvPr/>
        </p:nvSpPr>
        <p:spPr bwMode="auto">
          <a:xfrm>
            <a:off x="4694242" y="2191009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293" name="Cube 20"/>
          <p:cNvSpPr>
            <a:spLocks noChangeArrowheads="1"/>
          </p:cNvSpPr>
          <p:nvPr/>
        </p:nvSpPr>
        <p:spPr bwMode="auto">
          <a:xfrm>
            <a:off x="5303842" y="2191009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graphicFrame>
        <p:nvGraphicFramePr>
          <p:cNvPr id="294" name="Object 29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470804"/>
              </p:ext>
            </p:extLst>
          </p:nvPr>
        </p:nvGraphicFramePr>
        <p:xfrm>
          <a:off x="5384800" y="2435225"/>
          <a:ext cx="439738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83" name="Equation" r:id="rId22" imgW="266700" imgH="228600" progId="Equation.3">
                  <p:embed/>
                </p:oleObj>
              </mc:Choice>
              <mc:Fallback>
                <p:oleObj name="Equation" r:id="rId22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5384800" y="2435225"/>
                        <a:ext cx="439738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5" name="Object 29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6152503"/>
              </p:ext>
            </p:extLst>
          </p:nvPr>
        </p:nvGraphicFramePr>
        <p:xfrm>
          <a:off x="4752975" y="2435225"/>
          <a:ext cx="439738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84" name="Equation" r:id="rId24" imgW="266700" imgH="228600" progId="Equation.3">
                  <p:embed/>
                </p:oleObj>
              </mc:Choice>
              <mc:Fallback>
                <p:oleObj name="Equation" r:id="rId24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4752975" y="2435225"/>
                        <a:ext cx="439738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6" name="Object 29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529892"/>
              </p:ext>
            </p:extLst>
          </p:nvPr>
        </p:nvGraphicFramePr>
        <p:xfrm>
          <a:off x="4168775" y="2435225"/>
          <a:ext cx="439738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85" name="Equation" r:id="rId26" imgW="266700" imgH="228600" progId="Equation.3">
                  <p:embed/>
                </p:oleObj>
              </mc:Choice>
              <mc:Fallback>
                <p:oleObj name="Equation" r:id="rId26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4168775" y="2435225"/>
                        <a:ext cx="439738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" name="Object 29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7608489"/>
              </p:ext>
            </p:extLst>
          </p:nvPr>
        </p:nvGraphicFramePr>
        <p:xfrm>
          <a:off x="3552825" y="2435225"/>
          <a:ext cx="439738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86" name="Equation" r:id="rId28" imgW="266700" imgH="228600" progId="Equation.3">
                  <p:embed/>
                </p:oleObj>
              </mc:Choice>
              <mc:Fallback>
                <p:oleObj name="Equation" r:id="rId28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3552825" y="2435225"/>
                        <a:ext cx="439738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8" name="Object 29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4372625"/>
              </p:ext>
            </p:extLst>
          </p:nvPr>
        </p:nvGraphicFramePr>
        <p:xfrm>
          <a:off x="6575734" y="2435225"/>
          <a:ext cx="419100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87" name="Equation" r:id="rId30" imgW="254000" imgH="228600" progId="Equation.3">
                  <p:embed/>
                </p:oleObj>
              </mc:Choice>
              <mc:Fallback>
                <p:oleObj name="Equation" r:id="rId30" imgW="254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6575734" y="2435225"/>
                        <a:ext cx="419100" cy="376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9" name="TextBox 298"/>
          <p:cNvSpPr txBox="1"/>
          <p:nvPr/>
        </p:nvSpPr>
        <p:spPr>
          <a:xfrm>
            <a:off x="2990277" y="611814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300" name="TextBox 299"/>
          <p:cNvSpPr txBox="1"/>
          <p:nvPr/>
        </p:nvSpPr>
        <p:spPr>
          <a:xfrm>
            <a:off x="3044025" y="222249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112" name="Picture 111" descr="blocks_diag.pdf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975" y="520120"/>
            <a:ext cx="1428039" cy="1532799"/>
          </a:xfrm>
          <a:prstGeom prst="rect">
            <a:avLst/>
          </a:prstGeom>
        </p:spPr>
      </p:pic>
      <p:sp>
        <p:nvSpPr>
          <p:cNvPr id="284" name="Cube 20"/>
          <p:cNvSpPr>
            <a:spLocks noChangeArrowheads="1"/>
          </p:cNvSpPr>
          <p:nvPr/>
        </p:nvSpPr>
        <p:spPr bwMode="auto">
          <a:xfrm>
            <a:off x="5303842" y="3975100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graphicFrame>
        <p:nvGraphicFramePr>
          <p:cNvPr id="285" name="Object 28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3193491"/>
              </p:ext>
            </p:extLst>
          </p:nvPr>
        </p:nvGraphicFramePr>
        <p:xfrm>
          <a:off x="5384800" y="4217988"/>
          <a:ext cx="439738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88" name="Equation" r:id="rId33" imgW="266700" imgH="228600" progId="Equation.3">
                  <p:embed/>
                </p:oleObj>
              </mc:Choice>
              <mc:Fallback>
                <p:oleObj name="Equation" r:id="rId33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5384800" y="4217988"/>
                        <a:ext cx="439738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637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951 -0.0007 " pathEditMode="relative" ptsTypes="AA">
                                      <p:cBhvr>
                                        <p:cTn id="43" dur="2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951 -0.0007 " pathEditMode="relative" ptsTypes="AA">
                                      <p:cBhvr>
                                        <p:cTn id="45" dur="2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968 0 " pathEditMode="relative" ptsTypes="AA">
                                      <p:cBhvr>
                                        <p:cTn id="47" dur="2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968 0 " pathEditMode="relative" ptsTypes="AA">
                                      <p:cBhvr>
                                        <p:cTn id="49" dur="2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986 0.00092 " pathEditMode="relative" ptsTypes="AA">
                                      <p:cBhvr>
                                        <p:cTn id="51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986 0.00092 " pathEditMode="relative" ptsTypes="AA">
                                      <p:cBhvr>
                                        <p:cTn id="53" dur="2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0" animBg="1"/>
      <p:bldP spid="197" grpId="0" animBg="1"/>
      <p:bldP spid="207" grpId="0" animBg="1"/>
      <p:bldP spid="261" grpId="0" animBg="1"/>
      <p:bldP spid="293" grpId="0" animBg="1"/>
      <p:bldP spid="28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Bent Arrow 301"/>
          <p:cNvSpPr/>
          <p:nvPr/>
        </p:nvSpPr>
        <p:spPr>
          <a:xfrm rot="9358365" flipH="1" flipV="1">
            <a:off x="3236077" y="2555819"/>
            <a:ext cx="404626" cy="1029452"/>
          </a:xfrm>
          <a:prstGeom prst="bentArrow">
            <a:avLst/>
          </a:prstGeom>
          <a:solidFill>
            <a:schemeClr val="accent5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1" name="Cube 20"/>
          <p:cNvSpPr>
            <a:spLocks noChangeArrowheads="1"/>
          </p:cNvSpPr>
          <p:nvPr/>
        </p:nvSpPr>
        <p:spPr bwMode="auto">
          <a:xfrm>
            <a:off x="3505049" y="3975100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301" name="Bent Arrow 300"/>
          <p:cNvSpPr/>
          <p:nvPr/>
        </p:nvSpPr>
        <p:spPr>
          <a:xfrm rot="965367" flipV="1">
            <a:off x="3296932" y="4429058"/>
            <a:ext cx="389084" cy="1836470"/>
          </a:xfrm>
          <a:prstGeom prst="bentArrow">
            <a:avLst/>
          </a:prstGeom>
          <a:solidFill>
            <a:schemeClr val="accent5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2" name="Cube 20"/>
          <p:cNvSpPr>
            <a:spLocks noChangeArrowheads="1"/>
          </p:cNvSpPr>
          <p:nvPr/>
        </p:nvSpPr>
        <p:spPr bwMode="auto">
          <a:xfrm>
            <a:off x="4103692" y="3975100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283" name="Cube 20"/>
          <p:cNvSpPr>
            <a:spLocks noChangeArrowheads="1"/>
          </p:cNvSpPr>
          <p:nvPr/>
        </p:nvSpPr>
        <p:spPr bwMode="auto">
          <a:xfrm>
            <a:off x="4694242" y="3975100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graphicFrame>
        <p:nvGraphicFramePr>
          <p:cNvPr id="286" name="Object 28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3250288"/>
              </p:ext>
            </p:extLst>
          </p:nvPr>
        </p:nvGraphicFramePr>
        <p:xfrm>
          <a:off x="4752975" y="4217988"/>
          <a:ext cx="439738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721" name="Equation" r:id="rId3" imgW="266700" imgH="228600" progId="Equation.3">
                  <p:embed/>
                </p:oleObj>
              </mc:Choice>
              <mc:Fallback>
                <p:oleObj name="Equation" r:id="rId3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52975" y="4217988"/>
                        <a:ext cx="439738" cy="376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" name="Object 28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820949"/>
              </p:ext>
            </p:extLst>
          </p:nvPr>
        </p:nvGraphicFramePr>
        <p:xfrm>
          <a:off x="4168775" y="4217988"/>
          <a:ext cx="439738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722" name="Equation" r:id="rId5" imgW="266700" imgH="228600" progId="Equation.3">
                  <p:embed/>
                </p:oleObj>
              </mc:Choice>
              <mc:Fallback>
                <p:oleObj name="Equation" r:id="rId5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68775" y="4217988"/>
                        <a:ext cx="439738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8" name="Object 28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0801091"/>
              </p:ext>
            </p:extLst>
          </p:nvPr>
        </p:nvGraphicFramePr>
        <p:xfrm>
          <a:off x="3552825" y="4217988"/>
          <a:ext cx="439738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723" name="Equation" r:id="rId7" imgW="266700" imgH="228600" progId="Equation.3">
                  <p:embed/>
                </p:oleObj>
              </mc:Choice>
              <mc:Fallback>
                <p:oleObj name="Equation" r:id="rId7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552825" y="4217988"/>
                        <a:ext cx="439738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9" name="Cube 20"/>
          <p:cNvSpPr>
            <a:spLocks noChangeArrowheads="1"/>
          </p:cNvSpPr>
          <p:nvPr/>
        </p:nvSpPr>
        <p:spPr bwMode="auto">
          <a:xfrm>
            <a:off x="3505049" y="5818565"/>
            <a:ext cx="700019" cy="679338"/>
          </a:xfrm>
          <a:prstGeom prst="cube">
            <a:avLst>
              <a:gd name="adj" fmla="val 25000"/>
            </a:avLst>
          </a:prstGeom>
          <a:solidFill>
            <a:srgbClr val="D2384A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274" name="Cube 20"/>
          <p:cNvSpPr>
            <a:spLocks noChangeArrowheads="1"/>
          </p:cNvSpPr>
          <p:nvPr/>
        </p:nvSpPr>
        <p:spPr bwMode="auto">
          <a:xfrm>
            <a:off x="4103692" y="5818565"/>
            <a:ext cx="700019" cy="679338"/>
          </a:xfrm>
          <a:prstGeom prst="cube">
            <a:avLst>
              <a:gd name="adj" fmla="val 25000"/>
            </a:avLst>
          </a:prstGeom>
          <a:solidFill>
            <a:srgbClr val="D2384A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273" name="Cube 20"/>
          <p:cNvSpPr>
            <a:spLocks noChangeArrowheads="1"/>
          </p:cNvSpPr>
          <p:nvPr/>
        </p:nvSpPr>
        <p:spPr bwMode="auto">
          <a:xfrm>
            <a:off x="4694242" y="5818565"/>
            <a:ext cx="700019" cy="679338"/>
          </a:xfrm>
          <a:prstGeom prst="cube">
            <a:avLst>
              <a:gd name="adj" fmla="val 25000"/>
            </a:avLst>
          </a:prstGeom>
          <a:solidFill>
            <a:srgbClr val="D2384A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Hadoop</a:t>
            </a:r>
            <a:r>
              <a:rPr lang="en-US" dirty="0"/>
              <a:t> </a:t>
            </a:r>
            <a:r>
              <a:rPr lang="en-US" dirty="0" smtClean="0"/>
              <a:t>Algorithm</a:t>
            </a:r>
            <a:endParaRPr lang="en-US" dirty="0"/>
          </a:p>
        </p:txBody>
      </p:sp>
      <p:sp>
        <p:nvSpPr>
          <p:cNvPr id="90" name="Rounded Rectangle 89"/>
          <p:cNvSpPr/>
          <p:nvPr/>
        </p:nvSpPr>
        <p:spPr>
          <a:xfrm>
            <a:off x="1065589" y="2262782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 points:</a:t>
            </a:r>
            <a:endParaRPr lang="en-US" dirty="0"/>
          </a:p>
        </p:txBody>
      </p:sp>
      <p:sp>
        <p:nvSpPr>
          <p:cNvPr id="177" name="Rounded Rectangle 176"/>
          <p:cNvSpPr/>
          <p:nvPr/>
        </p:nvSpPr>
        <p:spPr>
          <a:xfrm>
            <a:off x="1065589" y="3266689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Map each point</a:t>
            </a:r>
            <a:endParaRPr lang="en-US" dirty="0"/>
          </a:p>
        </p:txBody>
      </p:sp>
      <p:sp>
        <p:nvSpPr>
          <p:cNvPr id="178" name="Rounded Rectangle 177"/>
          <p:cNvSpPr/>
          <p:nvPr/>
        </p:nvSpPr>
        <p:spPr>
          <a:xfrm>
            <a:off x="1065589" y="4265756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 its block</a:t>
            </a:r>
            <a:endParaRPr lang="en-US" dirty="0"/>
          </a:p>
        </p:txBody>
      </p:sp>
      <p:sp>
        <p:nvSpPr>
          <p:cNvPr id="179" name="Rounded Rectangle 178"/>
          <p:cNvSpPr/>
          <p:nvPr/>
        </p:nvSpPr>
        <p:spPr>
          <a:xfrm>
            <a:off x="1065589" y="5270870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with necessary info to order</a:t>
            </a:r>
            <a:endParaRPr lang="en-US" sz="1600" dirty="0"/>
          </a:p>
        </p:txBody>
      </p:sp>
      <p:sp>
        <p:nvSpPr>
          <p:cNvPr id="180" name="Rounded Rectangle 179"/>
          <p:cNvSpPr/>
          <p:nvPr/>
        </p:nvSpPr>
        <p:spPr>
          <a:xfrm>
            <a:off x="6315749" y="1522403"/>
            <a:ext cx="2400654" cy="1422864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1" name="Picture 180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281" y="225510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pic>
        <p:nvPicPr>
          <p:cNvPr id="182" name="Picture 181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286" y="225510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sp>
        <p:nvSpPr>
          <p:cNvPr id="184" name="TextBox 183"/>
          <p:cNvSpPr txBox="1"/>
          <p:nvPr/>
        </p:nvSpPr>
        <p:spPr>
          <a:xfrm>
            <a:off x="7329137" y="2368953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7755565" y="2376209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87" name="Cube 20"/>
          <p:cNvSpPr>
            <a:spLocks noChangeArrowheads="1"/>
          </p:cNvSpPr>
          <p:nvPr/>
        </p:nvSpPr>
        <p:spPr bwMode="auto">
          <a:xfrm>
            <a:off x="6506411" y="2191009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188" name="TextBox 187"/>
          <p:cNvSpPr txBox="1"/>
          <p:nvPr/>
        </p:nvSpPr>
        <p:spPr>
          <a:xfrm>
            <a:off x="6315748" y="1544678"/>
            <a:ext cx="1031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Run SGD 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9" name="TextBox 188"/>
          <p:cNvSpPr txBox="1"/>
          <p:nvPr/>
        </p:nvSpPr>
        <p:spPr>
          <a:xfrm>
            <a:off x="7499681" y="1774487"/>
            <a:ext cx="103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Update: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0" name="Rounded Rectangle 189"/>
          <p:cNvSpPr/>
          <p:nvPr/>
        </p:nvSpPr>
        <p:spPr>
          <a:xfrm>
            <a:off x="6315748" y="3306494"/>
            <a:ext cx="2400654" cy="1422864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1" name="Picture 190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280" y="4039198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pic>
        <p:nvPicPr>
          <p:cNvPr id="192" name="Picture 191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285" y="4039198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sp>
        <p:nvSpPr>
          <p:cNvPr id="194" name="TextBox 193"/>
          <p:cNvSpPr txBox="1"/>
          <p:nvPr/>
        </p:nvSpPr>
        <p:spPr>
          <a:xfrm>
            <a:off x="7329136" y="4153044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95" name="TextBox 194"/>
          <p:cNvSpPr txBox="1"/>
          <p:nvPr/>
        </p:nvSpPr>
        <p:spPr>
          <a:xfrm>
            <a:off x="7755564" y="4160300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97" name="Cube 20"/>
          <p:cNvSpPr>
            <a:spLocks noChangeArrowheads="1"/>
          </p:cNvSpPr>
          <p:nvPr/>
        </p:nvSpPr>
        <p:spPr bwMode="auto">
          <a:xfrm>
            <a:off x="6506410" y="3975100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198" name="TextBox 197"/>
          <p:cNvSpPr txBox="1"/>
          <p:nvPr/>
        </p:nvSpPr>
        <p:spPr>
          <a:xfrm>
            <a:off x="6315747" y="3328769"/>
            <a:ext cx="1031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Run SGD 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9" name="TextBox 198"/>
          <p:cNvSpPr txBox="1"/>
          <p:nvPr/>
        </p:nvSpPr>
        <p:spPr>
          <a:xfrm>
            <a:off x="7499680" y="3558578"/>
            <a:ext cx="103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Update: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0" name="Rounded Rectangle 199"/>
          <p:cNvSpPr/>
          <p:nvPr/>
        </p:nvSpPr>
        <p:spPr>
          <a:xfrm>
            <a:off x="6315749" y="5149959"/>
            <a:ext cx="2400654" cy="1422864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1" name="Picture 200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281" y="5882663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202" name="Picture 201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286" y="5882663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204" name="TextBox 203"/>
          <p:cNvSpPr txBox="1"/>
          <p:nvPr/>
        </p:nvSpPr>
        <p:spPr>
          <a:xfrm>
            <a:off x="7329137" y="5996509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205" name="TextBox 204"/>
          <p:cNvSpPr txBox="1"/>
          <p:nvPr/>
        </p:nvSpPr>
        <p:spPr>
          <a:xfrm>
            <a:off x="7755565" y="6003765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207" name="Cube 20"/>
          <p:cNvSpPr>
            <a:spLocks noChangeArrowheads="1"/>
          </p:cNvSpPr>
          <p:nvPr/>
        </p:nvSpPr>
        <p:spPr bwMode="auto">
          <a:xfrm>
            <a:off x="6506411" y="5818565"/>
            <a:ext cx="700019" cy="679338"/>
          </a:xfrm>
          <a:prstGeom prst="cube">
            <a:avLst>
              <a:gd name="adj" fmla="val 25000"/>
            </a:avLst>
          </a:prstGeom>
          <a:solidFill>
            <a:srgbClr val="D2384A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208" name="TextBox 207"/>
          <p:cNvSpPr txBox="1"/>
          <p:nvPr/>
        </p:nvSpPr>
        <p:spPr>
          <a:xfrm>
            <a:off x="6315748" y="5172234"/>
            <a:ext cx="1031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Run SGD 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9" name="TextBox 208"/>
          <p:cNvSpPr txBox="1"/>
          <p:nvPr/>
        </p:nvSpPr>
        <p:spPr>
          <a:xfrm>
            <a:off x="7499681" y="5402043"/>
            <a:ext cx="103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Update: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0" name="TextBox 209"/>
          <p:cNvSpPr txBox="1"/>
          <p:nvPr/>
        </p:nvSpPr>
        <p:spPr>
          <a:xfrm>
            <a:off x="6829734" y="1009952"/>
            <a:ext cx="13921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4"/>
                </a:solidFill>
              </a:rPr>
              <a:t>Reducers</a:t>
            </a:r>
            <a:endParaRPr lang="en-US" sz="2200" dirty="0">
              <a:solidFill>
                <a:schemeClr val="accent4"/>
              </a:solidFill>
            </a:endParaRPr>
          </a:p>
        </p:txBody>
      </p:sp>
      <p:sp>
        <p:nvSpPr>
          <p:cNvPr id="211" name="TextBox 210"/>
          <p:cNvSpPr txBox="1"/>
          <p:nvPr/>
        </p:nvSpPr>
        <p:spPr>
          <a:xfrm>
            <a:off x="1206658" y="1622032"/>
            <a:ext cx="12823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4"/>
                </a:solidFill>
              </a:rPr>
              <a:t>Mappers</a:t>
            </a:r>
            <a:endParaRPr lang="en-US" sz="2200" dirty="0">
              <a:solidFill>
                <a:schemeClr val="accent4"/>
              </a:solidFill>
            </a:endParaRPr>
          </a:p>
        </p:txBody>
      </p:sp>
      <p:cxnSp>
        <p:nvCxnSpPr>
          <p:cNvPr id="214" name="Straight Arrow Connector 213"/>
          <p:cNvCxnSpPr>
            <a:endCxn id="90" idx="1"/>
          </p:cNvCxnSpPr>
          <p:nvPr/>
        </p:nvCxnSpPr>
        <p:spPr>
          <a:xfrm>
            <a:off x="777875" y="2631688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7" name="Cube 20"/>
          <p:cNvSpPr>
            <a:spLocks noChangeArrowheads="1"/>
          </p:cNvSpPr>
          <p:nvPr/>
        </p:nvSpPr>
        <p:spPr bwMode="auto">
          <a:xfrm>
            <a:off x="399581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18" name="Cube 20"/>
          <p:cNvSpPr>
            <a:spLocks noChangeArrowheads="1"/>
          </p:cNvSpPr>
          <p:nvPr/>
        </p:nvSpPr>
        <p:spPr bwMode="auto">
          <a:xfrm>
            <a:off x="284344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19" name="Cube 20"/>
          <p:cNvSpPr>
            <a:spLocks noChangeArrowheads="1"/>
          </p:cNvSpPr>
          <p:nvPr/>
        </p:nvSpPr>
        <p:spPr bwMode="auto">
          <a:xfrm>
            <a:off x="169106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0" name="Cube 20"/>
          <p:cNvSpPr>
            <a:spLocks noChangeArrowheads="1"/>
          </p:cNvSpPr>
          <p:nvPr/>
        </p:nvSpPr>
        <p:spPr bwMode="auto">
          <a:xfrm>
            <a:off x="53869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cxnSp>
        <p:nvCxnSpPr>
          <p:cNvPr id="223" name="Straight Arrow Connector 222"/>
          <p:cNvCxnSpPr/>
          <p:nvPr/>
        </p:nvCxnSpPr>
        <p:spPr>
          <a:xfrm>
            <a:off x="777875" y="3609588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6" name="Cube 20"/>
          <p:cNvSpPr>
            <a:spLocks noChangeArrowheads="1"/>
          </p:cNvSpPr>
          <p:nvPr/>
        </p:nvSpPr>
        <p:spPr bwMode="auto">
          <a:xfrm>
            <a:off x="399581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7" name="Cube 20"/>
          <p:cNvSpPr>
            <a:spLocks noChangeArrowheads="1"/>
          </p:cNvSpPr>
          <p:nvPr/>
        </p:nvSpPr>
        <p:spPr bwMode="auto">
          <a:xfrm>
            <a:off x="284344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8" name="Cube 20"/>
          <p:cNvSpPr>
            <a:spLocks noChangeArrowheads="1"/>
          </p:cNvSpPr>
          <p:nvPr/>
        </p:nvSpPr>
        <p:spPr bwMode="auto">
          <a:xfrm>
            <a:off x="169106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9" name="Cube 20"/>
          <p:cNvSpPr>
            <a:spLocks noChangeArrowheads="1"/>
          </p:cNvSpPr>
          <p:nvPr/>
        </p:nvSpPr>
        <p:spPr bwMode="auto">
          <a:xfrm>
            <a:off x="53869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cxnSp>
        <p:nvCxnSpPr>
          <p:cNvPr id="230" name="Straight Arrow Connector 229"/>
          <p:cNvCxnSpPr/>
          <p:nvPr/>
        </p:nvCxnSpPr>
        <p:spPr>
          <a:xfrm>
            <a:off x="777875" y="4634662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Arrow Connector 230"/>
          <p:cNvCxnSpPr/>
          <p:nvPr/>
        </p:nvCxnSpPr>
        <p:spPr>
          <a:xfrm>
            <a:off x="777875" y="5639776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8" name="Cube 20"/>
          <p:cNvSpPr>
            <a:spLocks noChangeArrowheads="1"/>
          </p:cNvSpPr>
          <p:nvPr/>
        </p:nvSpPr>
        <p:spPr bwMode="auto">
          <a:xfrm>
            <a:off x="399581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39" name="Cube 20"/>
          <p:cNvSpPr>
            <a:spLocks noChangeArrowheads="1"/>
          </p:cNvSpPr>
          <p:nvPr/>
        </p:nvSpPr>
        <p:spPr bwMode="auto">
          <a:xfrm>
            <a:off x="284344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0" name="Cube 20"/>
          <p:cNvSpPr>
            <a:spLocks noChangeArrowheads="1"/>
          </p:cNvSpPr>
          <p:nvPr/>
        </p:nvSpPr>
        <p:spPr bwMode="auto">
          <a:xfrm>
            <a:off x="169106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1" name="Cube 20"/>
          <p:cNvSpPr>
            <a:spLocks noChangeArrowheads="1"/>
          </p:cNvSpPr>
          <p:nvPr/>
        </p:nvSpPr>
        <p:spPr bwMode="auto">
          <a:xfrm>
            <a:off x="53869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4" name="Cube 20"/>
          <p:cNvSpPr>
            <a:spLocks noChangeArrowheads="1"/>
          </p:cNvSpPr>
          <p:nvPr/>
        </p:nvSpPr>
        <p:spPr bwMode="auto">
          <a:xfrm>
            <a:off x="399581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5" name="Cube 20"/>
          <p:cNvSpPr>
            <a:spLocks noChangeArrowheads="1"/>
          </p:cNvSpPr>
          <p:nvPr/>
        </p:nvSpPr>
        <p:spPr bwMode="auto">
          <a:xfrm>
            <a:off x="284344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6" name="Cube 20"/>
          <p:cNvSpPr>
            <a:spLocks noChangeArrowheads="1"/>
          </p:cNvSpPr>
          <p:nvPr/>
        </p:nvSpPr>
        <p:spPr bwMode="auto">
          <a:xfrm>
            <a:off x="169106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7" name="Cube 20"/>
          <p:cNvSpPr>
            <a:spLocks noChangeArrowheads="1"/>
          </p:cNvSpPr>
          <p:nvPr/>
        </p:nvSpPr>
        <p:spPr bwMode="auto">
          <a:xfrm>
            <a:off x="53869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8" name="Cloud 247"/>
          <p:cNvSpPr/>
          <p:nvPr/>
        </p:nvSpPr>
        <p:spPr>
          <a:xfrm>
            <a:off x="3102427" y="3162550"/>
            <a:ext cx="1741715" cy="1491888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Partition </a:t>
            </a:r>
            <a:r>
              <a:rPr lang="en-US" sz="1200" dirty="0" smtClean="0"/>
              <a:t>&amp;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Sort</a:t>
            </a:r>
            <a:endParaRPr lang="en-US" dirty="0"/>
          </a:p>
        </p:txBody>
      </p:sp>
      <p:cxnSp>
        <p:nvCxnSpPr>
          <p:cNvPr id="250" name="Straight Arrow Connector 249"/>
          <p:cNvCxnSpPr>
            <a:stCxn id="90" idx="3"/>
          </p:cNvCxnSpPr>
          <p:nvPr/>
        </p:nvCxnSpPr>
        <p:spPr>
          <a:xfrm>
            <a:off x="2674256" y="2631688"/>
            <a:ext cx="821268" cy="839645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Arrow Connector 252"/>
          <p:cNvCxnSpPr>
            <a:stCxn id="177" idx="3"/>
          </p:cNvCxnSpPr>
          <p:nvPr/>
        </p:nvCxnSpPr>
        <p:spPr>
          <a:xfrm>
            <a:off x="2674256" y="3635595"/>
            <a:ext cx="664030" cy="16231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Arrow Connector 254"/>
          <p:cNvCxnSpPr>
            <a:stCxn id="178" idx="3"/>
          </p:cNvCxnSpPr>
          <p:nvPr/>
        </p:nvCxnSpPr>
        <p:spPr>
          <a:xfrm flipV="1">
            <a:off x="2674256" y="4265756"/>
            <a:ext cx="664030" cy="368906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Arrow Connector 256"/>
          <p:cNvCxnSpPr>
            <a:stCxn id="179" idx="3"/>
          </p:cNvCxnSpPr>
          <p:nvPr/>
        </p:nvCxnSpPr>
        <p:spPr>
          <a:xfrm flipV="1">
            <a:off x="2674256" y="4438952"/>
            <a:ext cx="996649" cy="1200824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Arrow Connector 262"/>
          <p:cNvCxnSpPr/>
          <p:nvPr/>
        </p:nvCxnSpPr>
        <p:spPr>
          <a:xfrm>
            <a:off x="6041571" y="2522760"/>
            <a:ext cx="274178" cy="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Arrow Connector 265"/>
          <p:cNvCxnSpPr/>
          <p:nvPr/>
        </p:nvCxnSpPr>
        <p:spPr>
          <a:xfrm>
            <a:off x="6041571" y="4357651"/>
            <a:ext cx="274177" cy="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Arrow Connector 270"/>
          <p:cNvCxnSpPr/>
          <p:nvPr/>
        </p:nvCxnSpPr>
        <p:spPr>
          <a:xfrm>
            <a:off x="6041571" y="6213816"/>
            <a:ext cx="274178" cy="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75" name="Object 2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6952325"/>
              </p:ext>
            </p:extLst>
          </p:nvPr>
        </p:nvGraphicFramePr>
        <p:xfrm>
          <a:off x="6565900" y="6051550"/>
          <a:ext cx="439738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724" name="Equation" r:id="rId10" imgW="266700" imgH="241300" progId="Equation.3">
                  <p:embed/>
                </p:oleObj>
              </mc:Choice>
              <mc:Fallback>
                <p:oleObj name="Equation" r:id="rId10" imgW="266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565900" y="6051550"/>
                        <a:ext cx="439738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7" name="Object 27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9103206"/>
              </p:ext>
            </p:extLst>
          </p:nvPr>
        </p:nvGraphicFramePr>
        <p:xfrm>
          <a:off x="4752975" y="6051127"/>
          <a:ext cx="439738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725" name="Equation" r:id="rId12" imgW="266700" imgH="241300" progId="Equation.3">
                  <p:embed/>
                </p:oleObj>
              </mc:Choice>
              <mc:Fallback>
                <p:oleObj name="Equation" r:id="rId12" imgW="266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752975" y="6051127"/>
                        <a:ext cx="439738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8" name="Object 27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5145082"/>
              </p:ext>
            </p:extLst>
          </p:nvPr>
        </p:nvGraphicFramePr>
        <p:xfrm>
          <a:off x="4168775" y="6051669"/>
          <a:ext cx="439738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726" name="Equation" r:id="rId14" imgW="266700" imgH="241300" progId="Equation.3">
                  <p:embed/>
                </p:oleObj>
              </mc:Choice>
              <mc:Fallback>
                <p:oleObj name="Equation" r:id="rId14" imgW="266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168775" y="6051669"/>
                        <a:ext cx="439738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0" name="Object 27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1028000"/>
              </p:ext>
            </p:extLst>
          </p:nvPr>
        </p:nvGraphicFramePr>
        <p:xfrm>
          <a:off x="3552825" y="6051669"/>
          <a:ext cx="439738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727" name="Equation" r:id="rId16" imgW="266700" imgH="241300" progId="Equation.3">
                  <p:embed/>
                </p:oleObj>
              </mc:Choice>
              <mc:Fallback>
                <p:oleObj name="Equation" r:id="rId16" imgW="266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552825" y="6051669"/>
                        <a:ext cx="439738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9" name="Object 28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5189458"/>
              </p:ext>
            </p:extLst>
          </p:nvPr>
        </p:nvGraphicFramePr>
        <p:xfrm>
          <a:off x="6565900" y="4217988"/>
          <a:ext cx="439738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728" name="Equation" r:id="rId18" imgW="266700" imgH="228600" progId="Equation.3">
                  <p:embed/>
                </p:oleObj>
              </mc:Choice>
              <mc:Fallback>
                <p:oleObj name="Equation" r:id="rId18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565900" y="4217988"/>
                        <a:ext cx="439738" cy="376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0" name="Cube 20"/>
          <p:cNvSpPr>
            <a:spLocks noChangeArrowheads="1"/>
          </p:cNvSpPr>
          <p:nvPr/>
        </p:nvSpPr>
        <p:spPr bwMode="auto">
          <a:xfrm>
            <a:off x="3505049" y="2191009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291" name="Cube 20"/>
          <p:cNvSpPr>
            <a:spLocks noChangeArrowheads="1"/>
          </p:cNvSpPr>
          <p:nvPr/>
        </p:nvSpPr>
        <p:spPr bwMode="auto">
          <a:xfrm>
            <a:off x="4103692" y="2191009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292" name="Cube 20"/>
          <p:cNvSpPr>
            <a:spLocks noChangeArrowheads="1"/>
          </p:cNvSpPr>
          <p:nvPr/>
        </p:nvSpPr>
        <p:spPr bwMode="auto">
          <a:xfrm>
            <a:off x="4694242" y="2191009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graphicFrame>
        <p:nvGraphicFramePr>
          <p:cNvPr id="295" name="Object 29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387112"/>
              </p:ext>
            </p:extLst>
          </p:nvPr>
        </p:nvGraphicFramePr>
        <p:xfrm>
          <a:off x="4752975" y="2435225"/>
          <a:ext cx="439738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729" name="Equation" r:id="rId20" imgW="266700" imgH="228600" progId="Equation.3">
                  <p:embed/>
                </p:oleObj>
              </mc:Choice>
              <mc:Fallback>
                <p:oleObj name="Equation" r:id="rId20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4752975" y="2435225"/>
                        <a:ext cx="439738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6" name="Object 29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2066308"/>
              </p:ext>
            </p:extLst>
          </p:nvPr>
        </p:nvGraphicFramePr>
        <p:xfrm>
          <a:off x="4168775" y="2435225"/>
          <a:ext cx="439738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730" name="Equation" r:id="rId22" imgW="266700" imgH="228600" progId="Equation.3">
                  <p:embed/>
                </p:oleObj>
              </mc:Choice>
              <mc:Fallback>
                <p:oleObj name="Equation" r:id="rId22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4168775" y="2435225"/>
                        <a:ext cx="439738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" name="Object 29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3268705"/>
              </p:ext>
            </p:extLst>
          </p:nvPr>
        </p:nvGraphicFramePr>
        <p:xfrm>
          <a:off x="3552825" y="2435225"/>
          <a:ext cx="439738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731" name="Equation" r:id="rId24" imgW="266700" imgH="228600" progId="Equation.3">
                  <p:embed/>
                </p:oleObj>
              </mc:Choice>
              <mc:Fallback>
                <p:oleObj name="Equation" r:id="rId24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3552825" y="2435225"/>
                        <a:ext cx="439738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8" name="Object 29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5615143"/>
              </p:ext>
            </p:extLst>
          </p:nvPr>
        </p:nvGraphicFramePr>
        <p:xfrm>
          <a:off x="6565900" y="2435225"/>
          <a:ext cx="439738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732" name="Equation" r:id="rId26" imgW="266700" imgH="228600" progId="Equation.3">
                  <p:embed/>
                </p:oleObj>
              </mc:Choice>
              <mc:Fallback>
                <p:oleObj name="Equation" r:id="rId26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6565900" y="2435225"/>
                        <a:ext cx="439738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9" name="TextBox 298"/>
          <p:cNvSpPr txBox="1"/>
          <p:nvPr/>
        </p:nvSpPr>
        <p:spPr>
          <a:xfrm>
            <a:off x="2990277" y="611814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300" name="TextBox 299"/>
          <p:cNvSpPr txBox="1"/>
          <p:nvPr/>
        </p:nvSpPr>
        <p:spPr>
          <a:xfrm>
            <a:off x="3044025" y="222249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cxnSp>
        <p:nvCxnSpPr>
          <p:cNvPr id="304" name="Straight Arrow Connector 303"/>
          <p:cNvCxnSpPr/>
          <p:nvPr/>
        </p:nvCxnSpPr>
        <p:spPr>
          <a:xfrm>
            <a:off x="7972425" y="4634662"/>
            <a:ext cx="0" cy="825449"/>
          </a:xfrm>
          <a:prstGeom prst="straightConnector1">
            <a:avLst/>
          </a:prstGeom>
          <a:ln w="50800">
            <a:solidFill>
              <a:schemeClr val="accent4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Arrow Connector 306"/>
          <p:cNvCxnSpPr/>
          <p:nvPr/>
        </p:nvCxnSpPr>
        <p:spPr>
          <a:xfrm>
            <a:off x="7950200" y="2847614"/>
            <a:ext cx="0" cy="825449"/>
          </a:xfrm>
          <a:prstGeom prst="straightConnector1">
            <a:avLst/>
          </a:prstGeom>
          <a:ln w="50800">
            <a:solidFill>
              <a:schemeClr val="accent4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8" name="TextBox 307"/>
          <p:cNvSpPr txBox="1"/>
          <p:nvPr/>
        </p:nvSpPr>
        <p:spPr>
          <a:xfrm>
            <a:off x="7947224" y="2928659"/>
            <a:ext cx="882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4C5A6A"/>
                </a:solidFill>
              </a:rPr>
              <a:t>HDFS</a:t>
            </a:r>
            <a:endParaRPr lang="en-US" sz="2000" b="1" dirty="0">
              <a:solidFill>
                <a:srgbClr val="4C5A6A"/>
              </a:solidFill>
            </a:endParaRPr>
          </a:p>
        </p:txBody>
      </p:sp>
      <p:sp>
        <p:nvSpPr>
          <p:cNvPr id="309" name="TextBox 308"/>
          <p:cNvSpPr txBox="1"/>
          <p:nvPr/>
        </p:nvSpPr>
        <p:spPr>
          <a:xfrm>
            <a:off x="7947224" y="4749849"/>
            <a:ext cx="882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4C5A6A"/>
                </a:solidFill>
              </a:rPr>
              <a:t>HDFS</a:t>
            </a:r>
            <a:endParaRPr lang="en-US" sz="2000" b="1" dirty="0">
              <a:solidFill>
                <a:srgbClr val="4C5A6A"/>
              </a:solidFill>
            </a:endParaRPr>
          </a:p>
        </p:txBody>
      </p:sp>
      <p:cxnSp>
        <p:nvCxnSpPr>
          <p:cNvPr id="312" name="Elbow Connector 311"/>
          <p:cNvCxnSpPr/>
          <p:nvPr/>
        </p:nvCxnSpPr>
        <p:spPr bwMode="auto">
          <a:xfrm rot="5400000" flipH="1">
            <a:off x="5649189" y="4146693"/>
            <a:ext cx="4654263" cy="12700"/>
          </a:xfrm>
          <a:prstGeom prst="bentConnector5">
            <a:avLst>
              <a:gd name="adj1" fmla="val -5048"/>
              <a:gd name="adj2" fmla="val -7163717"/>
              <a:gd name="adj3" fmla="val 108414"/>
            </a:avLst>
          </a:prstGeom>
          <a:solidFill>
            <a:schemeClr val="accent1"/>
          </a:solidFill>
          <a:ln w="50800" cap="flat" cmpd="sng" algn="ctr">
            <a:solidFill>
              <a:schemeClr val="accent4"/>
            </a:solidFill>
            <a:prstDash val="solid"/>
            <a:round/>
            <a:headEnd type="none" w="sm" len="sm"/>
            <a:tailEnd type="stealth" w="lg" len="lg"/>
          </a:ln>
          <a:effectLst/>
        </p:spPr>
      </p:cxnSp>
      <p:pic>
        <p:nvPicPr>
          <p:cNvPr id="112" name="Picture 111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975" y="520120"/>
            <a:ext cx="1428039" cy="1532798"/>
          </a:xfrm>
          <a:prstGeom prst="rect">
            <a:avLst/>
          </a:prstGeom>
        </p:spPr>
      </p:pic>
      <p:pic>
        <p:nvPicPr>
          <p:cNvPr id="193" name="Picture 192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848" y="4039198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sp>
        <p:nvSpPr>
          <p:cNvPr id="196" name="TextBox 195"/>
          <p:cNvSpPr txBox="1"/>
          <p:nvPr/>
        </p:nvSpPr>
        <p:spPr>
          <a:xfrm>
            <a:off x="8174147" y="4153044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pic>
        <p:nvPicPr>
          <p:cNvPr id="183" name="Picture 182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849" y="225510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sp>
        <p:nvSpPr>
          <p:cNvPr id="186" name="TextBox 185"/>
          <p:cNvSpPr txBox="1"/>
          <p:nvPr/>
        </p:nvSpPr>
        <p:spPr>
          <a:xfrm>
            <a:off x="8174148" y="2368953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pic>
        <p:nvPicPr>
          <p:cNvPr id="203" name="Picture 202" descr="small_grid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849" y="5882663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206" name="TextBox 205"/>
          <p:cNvSpPr txBox="1"/>
          <p:nvPr/>
        </p:nvSpPr>
        <p:spPr>
          <a:xfrm>
            <a:off x="8174148" y="5996509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14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26 0.26366 " pathEditMode="relative" ptsTypes="AA">
                                      <p:cBhvr>
                                        <p:cTn id="28" dur="3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26 0.26366 " pathEditMode="relative" ptsTypes="AA">
                                      <p:cBhvr>
                                        <p:cTn id="30" dur="3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139 0.27083 " pathEditMode="relative" ptsTypes="AA">
                                      <p:cBhvr>
                                        <p:cTn id="32" dur="3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139 0.27083 " pathEditMode="relative" ptsTypes="AA">
                                      <p:cBhvr>
                                        <p:cTn id="34" dur="3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58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0.00209 L 0.04392 -0.14421 C 0.05365 -0.17453 0.05903 -0.22013 0.05903 -0.26782 C 0.05903 -0.32199 0.05365 -0.36551 0.04392 -0.39583 L 0.00139 -0.54143 " pathEditMode="relative" rAng="0" ptsTypes="FffFF">
                                      <p:cBhvr>
                                        <p:cTn id="36" dur="3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" y="-2717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7.40741E-7 L 0.04149 -0.14305 C 0.05087 -0.17315 0.05625 -0.21782 0.05625 -0.26458 C 0.05625 -0.31782 0.05087 -0.36042 0.04149 -0.39051 L 1.38889E-6 -0.5331 " pathEditMode="relative" rAng="0" ptsTypes="FffFF">
                                      <p:cBhvr>
                                        <p:cTn id="38" dur="3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-2666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169F4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0013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07F20"/>
                                      </p:to>
                                    </p:animClr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" grpId="0"/>
      <p:bldP spid="309" grpId="0"/>
      <p:bldP spid="196" grpId="0"/>
      <p:bldP spid="186" grpId="0"/>
      <p:bldP spid="20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Hadoop</a:t>
            </a:r>
            <a:r>
              <a:rPr lang="en-US" dirty="0" smtClean="0"/>
              <a:t>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Use mappers to send data points to the correct reducers in order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Use reducers as machines in a normal cluster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Use HDFS as the communication channel between reducers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353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5" t="53399" r="37172"/>
          <a:stretch/>
        </p:blipFill>
        <p:spPr>
          <a:xfrm>
            <a:off x="1105646" y="6231774"/>
            <a:ext cx="2267415" cy="608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0" t="72596" r="36341"/>
          <a:stretch/>
        </p:blipFill>
        <p:spPr>
          <a:xfrm>
            <a:off x="2092316" y="5724294"/>
            <a:ext cx="3123977" cy="4159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Normalization</a:t>
            </a:r>
            <a:endParaRPr lang="en-US" dirty="0"/>
          </a:p>
        </p:txBody>
      </p:sp>
      <p:pic>
        <p:nvPicPr>
          <p:cNvPr id="4" name="Picture 3" descr="grid4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441" y="1956585"/>
            <a:ext cx="3698489" cy="36984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305" y="4188548"/>
            <a:ext cx="1513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Documents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36846" y="1556016"/>
            <a:ext cx="1597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Words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93929" y="2155371"/>
            <a:ext cx="977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8" name="Right Brace 7"/>
          <p:cNvSpPr/>
          <p:nvPr/>
        </p:nvSpPr>
        <p:spPr>
          <a:xfrm rot="10800000">
            <a:off x="2092317" y="1965051"/>
            <a:ext cx="268273" cy="681954"/>
          </a:xfrm>
          <a:prstGeom prst="rightBrac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Brace 11"/>
          <p:cNvSpPr/>
          <p:nvPr/>
        </p:nvSpPr>
        <p:spPr>
          <a:xfrm rot="16200000">
            <a:off x="1691862" y="2377126"/>
            <a:ext cx="268273" cy="681954"/>
          </a:xfrm>
          <a:prstGeom prst="rightBrac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404009" y="2196237"/>
            <a:ext cx="2762921" cy="227580"/>
          </a:xfrm>
          <a:prstGeom prst="rect">
            <a:avLst/>
          </a:prstGeom>
          <a:solidFill>
            <a:schemeClr val="tx2">
              <a:alpha val="4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646136" y="1556016"/>
            <a:ext cx="1814286" cy="1584476"/>
          </a:xfrm>
          <a:prstGeom prst="rect">
            <a:avLst/>
          </a:prstGeom>
          <a:solidFill>
            <a:srgbClr val="3366FF">
              <a:alpha val="10000"/>
            </a:srgbClr>
          </a:solidFill>
          <a:ln w="31750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607" y="2477006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pic>
        <p:nvPicPr>
          <p:cNvPr id="17" name="Picture 16" descr="1206565119364494834ericlemerdy_Server.svg.hi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773" y="1625756"/>
            <a:ext cx="473733" cy="730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1206565119364494834ericlemerdy_Server.svg.hi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044" y="3361424"/>
            <a:ext cx="473733" cy="730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1206565119364494834ericlemerdy_Server.svg.hi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101" y="5110963"/>
            <a:ext cx="473733" cy="730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612" y="2477006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sp>
        <p:nvSpPr>
          <p:cNvPr id="22" name="Rectangle 21"/>
          <p:cNvSpPr/>
          <p:nvPr/>
        </p:nvSpPr>
        <p:spPr>
          <a:xfrm>
            <a:off x="6638983" y="3291684"/>
            <a:ext cx="1814286" cy="1584476"/>
          </a:xfrm>
          <a:prstGeom prst="rect">
            <a:avLst/>
          </a:prstGeom>
          <a:solidFill>
            <a:srgbClr val="008000">
              <a:alpha val="10000"/>
            </a:srgbClr>
          </a:solidFill>
          <a:ln w="3175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638983" y="5041223"/>
            <a:ext cx="1814286" cy="1584476"/>
          </a:xfrm>
          <a:prstGeom prst="rect">
            <a:avLst/>
          </a:prstGeom>
          <a:solidFill>
            <a:srgbClr val="FF0000">
              <a:alpha val="10000"/>
            </a:srgbClr>
          </a:solidFill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176463" y="2590852"/>
            <a:ext cx="429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π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02891" y="2598108"/>
            <a:ext cx="403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β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pic>
        <p:nvPicPr>
          <p:cNvPr id="27" name="Picture 26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607" y="4201206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pic>
        <p:nvPicPr>
          <p:cNvPr id="28" name="Picture 27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612" y="4201206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sp>
        <p:nvSpPr>
          <p:cNvPr id="30" name="TextBox 29"/>
          <p:cNvSpPr txBox="1"/>
          <p:nvPr/>
        </p:nvSpPr>
        <p:spPr>
          <a:xfrm>
            <a:off x="7176463" y="4315052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π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602891" y="4322308"/>
            <a:ext cx="403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β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pic>
        <p:nvPicPr>
          <p:cNvPr id="33" name="Picture 32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607" y="5944424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34" name="Picture 33" descr="small_gri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612" y="5944424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36" name="TextBox 35"/>
          <p:cNvSpPr txBox="1"/>
          <p:nvPr/>
        </p:nvSpPr>
        <p:spPr>
          <a:xfrm>
            <a:off x="7176463" y="6058270"/>
            <a:ext cx="429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π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602891" y="6065526"/>
            <a:ext cx="403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β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844152" y="2477006"/>
            <a:ext cx="66271" cy="566928"/>
          </a:xfrm>
          <a:prstGeom prst="rect">
            <a:avLst/>
          </a:prstGeom>
          <a:solidFill>
            <a:schemeClr val="tx2">
              <a:lumMod val="60000"/>
              <a:lumOff val="40000"/>
              <a:alpha val="6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7844152" y="4201206"/>
            <a:ext cx="66271" cy="566928"/>
          </a:xfrm>
          <a:prstGeom prst="rect">
            <a:avLst/>
          </a:prstGeom>
          <a:solidFill>
            <a:schemeClr val="tx2">
              <a:lumMod val="60000"/>
              <a:lumOff val="40000"/>
              <a:alpha val="6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844152" y="5944424"/>
            <a:ext cx="66271" cy="566928"/>
          </a:xfrm>
          <a:prstGeom prst="rect">
            <a:avLst/>
          </a:prstGeom>
          <a:solidFill>
            <a:schemeClr val="tx2">
              <a:lumMod val="60000"/>
              <a:lumOff val="40000"/>
              <a:alpha val="6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8" t="24589" r="40673"/>
          <a:stretch/>
        </p:blipFill>
        <p:spPr>
          <a:xfrm>
            <a:off x="4348977" y="6058270"/>
            <a:ext cx="1771804" cy="757433"/>
          </a:xfrm>
          <a:prstGeom prst="rect">
            <a:avLst/>
          </a:prstGeom>
        </p:spPr>
      </p:pic>
      <p:sp>
        <p:nvSpPr>
          <p:cNvPr id="43" name="Right Arrow 42"/>
          <p:cNvSpPr/>
          <p:nvPr/>
        </p:nvSpPr>
        <p:spPr>
          <a:xfrm>
            <a:off x="3655175" y="6409509"/>
            <a:ext cx="463254" cy="20368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22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2" grpId="0" animBg="1"/>
      <p:bldP spid="23" grpId="0" animBg="1"/>
      <p:bldP spid="24" grpId="0"/>
      <p:bldP spid="25" grpId="0"/>
      <p:bldP spid="30" grpId="0"/>
      <p:bldP spid="31" grpId="0"/>
      <p:bldP spid="36" grpId="0"/>
      <p:bldP spid="37" grpId="0"/>
      <p:bldP spid="3" grpId="0" animBg="1"/>
      <p:bldP spid="39" grpId="0" animBg="1"/>
      <p:bldP spid="40" grpId="0" animBg="1"/>
      <p:bldP spid="4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Normalization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498263" y="1563857"/>
            <a:ext cx="1814286" cy="1980048"/>
          </a:xfrm>
          <a:prstGeom prst="rect">
            <a:avLst/>
          </a:prstGeom>
          <a:solidFill>
            <a:srgbClr val="3366FF">
              <a:alpha val="10000"/>
            </a:srgbClr>
          </a:solidFill>
          <a:ln w="31750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small_gri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076" y="248484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pic>
        <p:nvPicPr>
          <p:cNvPr id="17" name="Picture 16" descr="1206565119364494834ericlemerdy_Server.svg.h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242" y="1633597"/>
            <a:ext cx="473733" cy="730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1206565119364494834ericlemerdy_Server.svg.h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231" y="4432018"/>
            <a:ext cx="473733" cy="730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1206565119364494834ericlemerdy_Server.svg.h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851" y="4424177"/>
            <a:ext cx="473733" cy="730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small_gri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081" y="248484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sp>
        <p:nvSpPr>
          <p:cNvPr id="22" name="Rectangle 21"/>
          <p:cNvSpPr/>
          <p:nvPr/>
        </p:nvSpPr>
        <p:spPr>
          <a:xfrm>
            <a:off x="1348170" y="4362278"/>
            <a:ext cx="1814286" cy="1987722"/>
          </a:xfrm>
          <a:prstGeom prst="rect">
            <a:avLst/>
          </a:prstGeom>
          <a:solidFill>
            <a:srgbClr val="008000">
              <a:alpha val="10000"/>
            </a:srgbClr>
          </a:solidFill>
          <a:ln w="3175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5629733" y="4354436"/>
            <a:ext cx="1814286" cy="1995563"/>
          </a:xfrm>
          <a:prstGeom prst="rect">
            <a:avLst/>
          </a:prstGeom>
          <a:solidFill>
            <a:srgbClr val="FF0000">
              <a:alpha val="10000"/>
            </a:srgbClr>
          </a:solidFill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032932" y="2598693"/>
            <a:ext cx="429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π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59360" y="2605949"/>
            <a:ext cx="403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β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pic>
        <p:nvPicPr>
          <p:cNvPr id="27" name="Picture 26" descr="small_gri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794" y="5271800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pic>
        <p:nvPicPr>
          <p:cNvPr id="28" name="Picture 27" descr="small_gri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799" y="5271800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sp>
        <p:nvSpPr>
          <p:cNvPr id="30" name="TextBox 29"/>
          <p:cNvSpPr txBox="1"/>
          <p:nvPr/>
        </p:nvSpPr>
        <p:spPr>
          <a:xfrm>
            <a:off x="1885650" y="5385646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π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312078" y="5392902"/>
            <a:ext cx="403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β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pic>
        <p:nvPicPr>
          <p:cNvPr id="33" name="Picture 32" descr="small_gri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357" y="5257638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34" name="Picture 33" descr="small_gri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362" y="5257638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36" name="TextBox 35"/>
          <p:cNvSpPr txBox="1"/>
          <p:nvPr/>
        </p:nvSpPr>
        <p:spPr>
          <a:xfrm>
            <a:off x="6167213" y="5371484"/>
            <a:ext cx="429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π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593641" y="5378740"/>
            <a:ext cx="403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β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01546" y="2484847"/>
            <a:ext cx="66271" cy="566928"/>
          </a:xfrm>
          <a:prstGeom prst="rect">
            <a:avLst/>
          </a:prstGeom>
          <a:solidFill>
            <a:schemeClr val="tx2">
              <a:lumMod val="60000"/>
              <a:lumOff val="40000"/>
              <a:alpha val="6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2555115" y="5271800"/>
            <a:ext cx="66271" cy="566928"/>
          </a:xfrm>
          <a:prstGeom prst="rect">
            <a:avLst/>
          </a:prstGeom>
          <a:solidFill>
            <a:schemeClr val="tx2">
              <a:lumMod val="60000"/>
              <a:lumOff val="40000"/>
              <a:alpha val="6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839897" y="5257638"/>
            <a:ext cx="66271" cy="566928"/>
          </a:xfrm>
          <a:prstGeom prst="rect">
            <a:avLst/>
          </a:prstGeom>
          <a:solidFill>
            <a:schemeClr val="tx2">
              <a:lumMod val="60000"/>
              <a:lumOff val="40000"/>
              <a:alpha val="6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446675" y="5904733"/>
            <a:ext cx="531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 smtClean="0"/>
              <a:t>σ</a:t>
            </a:r>
            <a:r>
              <a:rPr lang="en-US" baseline="30000" dirty="0" smtClean="0"/>
              <a:t>(1)</a:t>
            </a:r>
            <a:endParaRPr lang="en-US" baseline="30000" dirty="0"/>
          </a:p>
        </p:txBody>
      </p:sp>
      <p:sp>
        <p:nvSpPr>
          <p:cNvPr id="38" name="TextBox 37"/>
          <p:cNvSpPr txBox="1"/>
          <p:nvPr/>
        </p:nvSpPr>
        <p:spPr>
          <a:xfrm>
            <a:off x="4192217" y="3080168"/>
            <a:ext cx="531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 smtClean="0"/>
              <a:t>σ</a:t>
            </a:r>
            <a:r>
              <a:rPr lang="en-US" baseline="30000" dirty="0" smtClean="0"/>
              <a:t>(2)</a:t>
            </a:r>
            <a:endParaRPr lang="en-US" baseline="30000" dirty="0"/>
          </a:p>
        </p:txBody>
      </p:sp>
      <p:sp>
        <p:nvSpPr>
          <p:cNvPr id="41" name="TextBox 40"/>
          <p:cNvSpPr txBox="1"/>
          <p:nvPr/>
        </p:nvSpPr>
        <p:spPr>
          <a:xfrm>
            <a:off x="6855772" y="5904733"/>
            <a:ext cx="531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 smtClean="0"/>
              <a:t>σ</a:t>
            </a:r>
            <a:r>
              <a:rPr lang="en-US" baseline="30000" dirty="0" smtClean="0"/>
              <a:t>(3)</a:t>
            </a:r>
            <a:endParaRPr lang="en-US" baseline="30000" dirty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1527627"/>
              </p:ext>
            </p:extLst>
          </p:nvPr>
        </p:nvGraphicFramePr>
        <p:xfrm>
          <a:off x="1098438" y="2488083"/>
          <a:ext cx="1285352" cy="6426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31" name="Equation" r:id="rId5" imgW="787400" imgH="393700" progId="Equation.3">
                  <p:embed/>
                </p:oleObj>
              </mc:Choice>
              <mc:Fallback>
                <p:oleObj name="Equation" r:id="rId5" imgW="7874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98438" y="2488083"/>
                        <a:ext cx="1285352" cy="6426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151853" y="1784126"/>
            <a:ext cx="3178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i="1" dirty="0" smtClean="0">
                <a:solidFill>
                  <a:srgbClr val="4C5A6A"/>
                </a:solidFill>
              </a:rPr>
              <a:t>σ</a:t>
            </a:r>
            <a:r>
              <a:rPr lang="en-US" baseline="30000" dirty="0" smtClean="0">
                <a:solidFill>
                  <a:srgbClr val="4C5A6A"/>
                </a:solidFill>
              </a:rPr>
              <a:t>(b)</a:t>
            </a:r>
            <a:r>
              <a:rPr lang="en-US" dirty="0" smtClean="0">
                <a:solidFill>
                  <a:srgbClr val="4C5A6A"/>
                </a:solidFill>
              </a:rPr>
              <a:t> is a k-dimensional vector, </a:t>
            </a:r>
            <a:br>
              <a:rPr lang="en-US" dirty="0" smtClean="0">
                <a:solidFill>
                  <a:srgbClr val="4C5A6A"/>
                </a:solidFill>
              </a:rPr>
            </a:br>
            <a:r>
              <a:rPr lang="en-US" dirty="0" smtClean="0">
                <a:solidFill>
                  <a:srgbClr val="4C5A6A"/>
                </a:solidFill>
              </a:rPr>
              <a:t>summing the terms of β</a:t>
            </a:r>
            <a:r>
              <a:rPr lang="en-US" baseline="-25000" dirty="0" smtClean="0">
                <a:solidFill>
                  <a:srgbClr val="4C5A6A"/>
                </a:solidFill>
              </a:rPr>
              <a:t>b</a:t>
            </a:r>
            <a:endParaRPr lang="en-US" baseline="-25000" dirty="0">
              <a:solidFill>
                <a:srgbClr val="4C5A6A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588251" y="5904733"/>
            <a:ext cx="531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 smtClean="0"/>
              <a:t>σ</a:t>
            </a:r>
            <a:r>
              <a:rPr lang="en-US" baseline="30000" dirty="0" smtClean="0"/>
              <a:t>(1)</a:t>
            </a:r>
            <a:endParaRPr lang="en-US" baseline="30000" dirty="0"/>
          </a:p>
        </p:txBody>
      </p:sp>
      <p:sp>
        <p:nvSpPr>
          <p:cNvPr id="46" name="TextBox 45"/>
          <p:cNvSpPr txBox="1"/>
          <p:nvPr/>
        </p:nvSpPr>
        <p:spPr>
          <a:xfrm>
            <a:off x="2587485" y="4415548"/>
            <a:ext cx="531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 smtClean="0"/>
              <a:t>σ</a:t>
            </a:r>
            <a:r>
              <a:rPr lang="en-US" baseline="30000" dirty="0" smtClean="0"/>
              <a:t>(1)</a:t>
            </a:r>
            <a:endParaRPr lang="en-US" baseline="30000" dirty="0"/>
          </a:p>
        </p:txBody>
      </p:sp>
      <p:sp>
        <p:nvSpPr>
          <p:cNvPr id="47" name="TextBox 46"/>
          <p:cNvSpPr txBox="1"/>
          <p:nvPr/>
        </p:nvSpPr>
        <p:spPr>
          <a:xfrm>
            <a:off x="5713713" y="5908627"/>
            <a:ext cx="531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 smtClean="0"/>
              <a:t>σ</a:t>
            </a:r>
            <a:r>
              <a:rPr lang="en-US" baseline="30000" dirty="0" smtClean="0"/>
              <a:t>(3)</a:t>
            </a:r>
            <a:endParaRPr lang="en-US" baseline="30000" dirty="0"/>
          </a:p>
        </p:txBody>
      </p:sp>
      <p:sp>
        <p:nvSpPr>
          <p:cNvPr id="48" name="TextBox 47"/>
          <p:cNvSpPr txBox="1"/>
          <p:nvPr/>
        </p:nvSpPr>
        <p:spPr>
          <a:xfrm>
            <a:off x="5712040" y="4432018"/>
            <a:ext cx="531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 smtClean="0"/>
              <a:t>σ</a:t>
            </a:r>
            <a:r>
              <a:rPr lang="en-US" baseline="30000" dirty="0" smtClean="0"/>
              <a:t>(3)</a:t>
            </a:r>
            <a:endParaRPr lang="en-US" baseline="30000" dirty="0"/>
          </a:p>
        </p:txBody>
      </p:sp>
      <p:sp>
        <p:nvSpPr>
          <p:cNvPr id="49" name="TextBox 48"/>
          <p:cNvSpPr txBox="1"/>
          <p:nvPr/>
        </p:nvSpPr>
        <p:spPr>
          <a:xfrm>
            <a:off x="3590688" y="3080168"/>
            <a:ext cx="531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 smtClean="0"/>
              <a:t>σ</a:t>
            </a:r>
            <a:r>
              <a:rPr lang="en-US" baseline="30000" dirty="0" smtClean="0"/>
              <a:t>(2)</a:t>
            </a:r>
            <a:endParaRPr lang="en-US" baseline="30000" dirty="0"/>
          </a:p>
        </p:txBody>
      </p:sp>
      <p:sp>
        <p:nvSpPr>
          <p:cNvPr id="50" name="TextBox 49"/>
          <p:cNvSpPr txBox="1"/>
          <p:nvPr/>
        </p:nvSpPr>
        <p:spPr>
          <a:xfrm>
            <a:off x="4723771" y="3089782"/>
            <a:ext cx="531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 smtClean="0"/>
              <a:t>σ</a:t>
            </a:r>
            <a:r>
              <a:rPr lang="en-US" baseline="30000" dirty="0" smtClean="0"/>
              <a:t>(2)</a:t>
            </a:r>
            <a:endParaRPr lang="en-US" baseline="30000" dirty="0"/>
          </a:p>
        </p:txBody>
      </p:sp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6493540"/>
              </p:ext>
            </p:extLst>
          </p:nvPr>
        </p:nvGraphicFramePr>
        <p:xfrm>
          <a:off x="6619362" y="1990873"/>
          <a:ext cx="1141413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32" name="Equation" r:id="rId7" imgW="698500" imgH="457200" progId="Equation.3">
                  <p:embed/>
                </p:oleObj>
              </mc:Choice>
              <mc:Fallback>
                <p:oleObj name="Equation" r:id="rId7" imgW="6985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619362" y="1990873"/>
                        <a:ext cx="1141413" cy="746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1984420"/>
              </p:ext>
            </p:extLst>
          </p:nvPr>
        </p:nvGraphicFramePr>
        <p:xfrm>
          <a:off x="7364413" y="2830513"/>
          <a:ext cx="1038225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33" name="Equation" r:id="rId9" imgW="635000" imgH="444500" progId="Equation.3">
                  <p:embed/>
                </p:oleObj>
              </mc:Choice>
              <mc:Fallback>
                <p:oleObj name="Equation" r:id="rId9" imgW="6350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364413" y="2830513"/>
                        <a:ext cx="1038225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TextBox 52"/>
          <p:cNvSpPr txBox="1"/>
          <p:nvPr/>
        </p:nvSpPr>
        <p:spPr>
          <a:xfrm>
            <a:off x="5785959" y="1386192"/>
            <a:ext cx="3030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4C5A6A"/>
                </a:solidFill>
              </a:rPr>
              <a:t>Transfer </a:t>
            </a:r>
            <a:r>
              <a:rPr lang="el-GR" i="1" dirty="0" smtClean="0">
                <a:solidFill>
                  <a:srgbClr val="4C5A6A"/>
                </a:solidFill>
              </a:rPr>
              <a:t>σ</a:t>
            </a:r>
            <a:r>
              <a:rPr lang="en-US" baseline="30000" dirty="0" smtClean="0">
                <a:solidFill>
                  <a:srgbClr val="4C5A6A"/>
                </a:solidFill>
              </a:rPr>
              <a:t>(b)</a:t>
            </a:r>
            <a:r>
              <a:rPr lang="en-US" dirty="0" smtClean="0">
                <a:solidFill>
                  <a:srgbClr val="4C5A6A"/>
                </a:solidFill>
              </a:rPr>
              <a:t> to all machines</a:t>
            </a:r>
            <a:br>
              <a:rPr lang="en-US" dirty="0" smtClean="0">
                <a:solidFill>
                  <a:srgbClr val="4C5A6A"/>
                </a:solidFill>
              </a:rPr>
            </a:br>
            <a:r>
              <a:rPr lang="en-US" dirty="0" smtClean="0">
                <a:solidFill>
                  <a:srgbClr val="4C5A6A"/>
                </a:solidFill>
              </a:rPr>
              <a:t>Each machine calculates </a:t>
            </a:r>
            <a:r>
              <a:rPr lang="el-GR" i="1" dirty="0" smtClean="0">
                <a:solidFill>
                  <a:srgbClr val="4C5A6A"/>
                </a:solidFill>
              </a:rPr>
              <a:t>σ</a:t>
            </a:r>
            <a:r>
              <a:rPr lang="en-US" dirty="0" smtClean="0">
                <a:solidFill>
                  <a:srgbClr val="4C5A6A"/>
                </a:solidFill>
              </a:rPr>
              <a:t>:</a:t>
            </a:r>
            <a:endParaRPr lang="en-US" baseline="-25000" dirty="0">
              <a:solidFill>
                <a:srgbClr val="4C5A6A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895802" y="2975281"/>
            <a:ext cx="128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4C5A6A"/>
                </a:solidFill>
              </a:rPr>
              <a:t>Normalize: </a:t>
            </a:r>
            <a:endParaRPr lang="en-US" baseline="-25000" dirty="0">
              <a:solidFill>
                <a:srgbClr val="4C5A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301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7.40741E-7 L 0.10781 -0.19398 " pathEditMode="relative" ptsTypes="AA">
                                      <p:cBhvr>
                                        <p:cTn id="4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-4.44444E-6 L -0.17795 0.40787 " pathEditMode="relative" ptsTypes="AA">
                                      <p:cBhvr>
                                        <p:cTn id="4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5.18519E-6 L 0.33941 5.18519E-6 " pathEditMode="relative" ptsTypes="AA">
                                      <p:cBhvr>
                                        <p:cTn id="4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8.51852E-6 L -0.33958 -8.51852E-6 " pathEditMode="relative" ptsTypes="AA">
                                      <p:cBhvr>
                                        <p:cTn id="4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81481E-6 L 0.17344 0.41135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63" y="2055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-5.18519E-6 L -0.10591 -0.19353 " pathEditMode="relative" ptsTypes="AA">
                                      <p:cBhvr>
                                        <p:cTn id="5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8" grpId="0"/>
      <p:bldP spid="41" grpId="0"/>
      <p:bldP spid="44" grpId="0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3" grpId="0"/>
      <p:bldP spid="5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Bent Arrow 301"/>
          <p:cNvSpPr/>
          <p:nvPr/>
        </p:nvSpPr>
        <p:spPr>
          <a:xfrm rot="9358365" flipH="1" flipV="1">
            <a:off x="3236077" y="2555819"/>
            <a:ext cx="404626" cy="1029452"/>
          </a:xfrm>
          <a:prstGeom prst="bentArrow">
            <a:avLst/>
          </a:prstGeom>
          <a:solidFill>
            <a:schemeClr val="accent5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1" name="Cube 20"/>
          <p:cNvSpPr>
            <a:spLocks noChangeArrowheads="1"/>
          </p:cNvSpPr>
          <p:nvPr/>
        </p:nvSpPr>
        <p:spPr bwMode="auto">
          <a:xfrm>
            <a:off x="3505049" y="3975100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301" name="Bent Arrow 300"/>
          <p:cNvSpPr/>
          <p:nvPr/>
        </p:nvSpPr>
        <p:spPr>
          <a:xfrm rot="965367" flipV="1">
            <a:off x="3296932" y="4429058"/>
            <a:ext cx="389084" cy="1836470"/>
          </a:xfrm>
          <a:prstGeom prst="bentArrow">
            <a:avLst/>
          </a:prstGeom>
          <a:solidFill>
            <a:schemeClr val="accent5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2" name="Cube 20"/>
          <p:cNvSpPr>
            <a:spLocks noChangeArrowheads="1"/>
          </p:cNvSpPr>
          <p:nvPr/>
        </p:nvSpPr>
        <p:spPr bwMode="auto">
          <a:xfrm>
            <a:off x="4103692" y="3975100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283" name="Cube 20"/>
          <p:cNvSpPr>
            <a:spLocks noChangeArrowheads="1"/>
          </p:cNvSpPr>
          <p:nvPr/>
        </p:nvSpPr>
        <p:spPr bwMode="auto">
          <a:xfrm>
            <a:off x="4694242" y="3975100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graphicFrame>
        <p:nvGraphicFramePr>
          <p:cNvPr id="286" name="Object 28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5917478"/>
              </p:ext>
            </p:extLst>
          </p:nvPr>
        </p:nvGraphicFramePr>
        <p:xfrm>
          <a:off x="4752975" y="4217988"/>
          <a:ext cx="439738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17" name="Equation" r:id="rId3" imgW="266700" imgH="228600" progId="Equation.3">
                  <p:embed/>
                </p:oleObj>
              </mc:Choice>
              <mc:Fallback>
                <p:oleObj name="Equation" r:id="rId3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52975" y="4217988"/>
                        <a:ext cx="439738" cy="376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" name="Object 28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0784224"/>
              </p:ext>
            </p:extLst>
          </p:nvPr>
        </p:nvGraphicFramePr>
        <p:xfrm>
          <a:off x="4168775" y="4217988"/>
          <a:ext cx="439738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18" name="Equation" r:id="rId5" imgW="266700" imgH="228600" progId="Equation.3">
                  <p:embed/>
                </p:oleObj>
              </mc:Choice>
              <mc:Fallback>
                <p:oleObj name="Equation" r:id="rId5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68775" y="4217988"/>
                        <a:ext cx="439738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8" name="Object 28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5163692"/>
              </p:ext>
            </p:extLst>
          </p:nvPr>
        </p:nvGraphicFramePr>
        <p:xfrm>
          <a:off x="3552825" y="4217988"/>
          <a:ext cx="439738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19" name="Equation" r:id="rId7" imgW="266700" imgH="228600" progId="Equation.3">
                  <p:embed/>
                </p:oleObj>
              </mc:Choice>
              <mc:Fallback>
                <p:oleObj name="Equation" r:id="rId7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552825" y="4217988"/>
                        <a:ext cx="439738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9" name="Cube 20"/>
          <p:cNvSpPr>
            <a:spLocks noChangeArrowheads="1"/>
          </p:cNvSpPr>
          <p:nvPr/>
        </p:nvSpPr>
        <p:spPr bwMode="auto">
          <a:xfrm>
            <a:off x="3505049" y="5818565"/>
            <a:ext cx="700019" cy="679338"/>
          </a:xfrm>
          <a:prstGeom prst="cube">
            <a:avLst>
              <a:gd name="adj" fmla="val 25000"/>
            </a:avLst>
          </a:prstGeom>
          <a:solidFill>
            <a:srgbClr val="D2384A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274" name="Cube 20"/>
          <p:cNvSpPr>
            <a:spLocks noChangeArrowheads="1"/>
          </p:cNvSpPr>
          <p:nvPr/>
        </p:nvSpPr>
        <p:spPr bwMode="auto">
          <a:xfrm>
            <a:off x="4103692" y="5818565"/>
            <a:ext cx="700019" cy="679338"/>
          </a:xfrm>
          <a:prstGeom prst="cube">
            <a:avLst>
              <a:gd name="adj" fmla="val 25000"/>
            </a:avLst>
          </a:prstGeom>
          <a:solidFill>
            <a:srgbClr val="D2384A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273" name="Cube 20"/>
          <p:cNvSpPr>
            <a:spLocks noChangeArrowheads="1"/>
          </p:cNvSpPr>
          <p:nvPr/>
        </p:nvSpPr>
        <p:spPr bwMode="auto">
          <a:xfrm>
            <a:off x="4694242" y="5818565"/>
            <a:ext cx="700019" cy="679338"/>
          </a:xfrm>
          <a:prstGeom prst="cube">
            <a:avLst>
              <a:gd name="adj" fmla="val 25000"/>
            </a:avLst>
          </a:prstGeom>
          <a:solidFill>
            <a:srgbClr val="D2384A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Barriers &amp; Stragglers</a:t>
            </a:r>
            <a:endParaRPr lang="en-US" dirty="0"/>
          </a:p>
        </p:txBody>
      </p:sp>
      <p:sp>
        <p:nvSpPr>
          <p:cNvPr id="90" name="Rounded Rectangle 89"/>
          <p:cNvSpPr/>
          <p:nvPr/>
        </p:nvSpPr>
        <p:spPr>
          <a:xfrm>
            <a:off x="1065589" y="2262782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 points:</a:t>
            </a:r>
            <a:endParaRPr lang="en-US" dirty="0"/>
          </a:p>
        </p:txBody>
      </p:sp>
      <p:sp>
        <p:nvSpPr>
          <p:cNvPr id="177" name="Rounded Rectangle 176"/>
          <p:cNvSpPr/>
          <p:nvPr/>
        </p:nvSpPr>
        <p:spPr>
          <a:xfrm>
            <a:off x="1065589" y="3266689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Map each point</a:t>
            </a:r>
            <a:endParaRPr lang="en-US" dirty="0"/>
          </a:p>
        </p:txBody>
      </p:sp>
      <p:sp>
        <p:nvSpPr>
          <p:cNvPr id="178" name="Rounded Rectangle 177"/>
          <p:cNvSpPr/>
          <p:nvPr/>
        </p:nvSpPr>
        <p:spPr>
          <a:xfrm>
            <a:off x="1065589" y="4265756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 its block</a:t>
            </a:r>
            <a:endParaRPr lang="en-US" dirty="0"/>
          </a:p>
        </p:txBody>
      </p:sp>
      <p:sp>
        <p:nvSpPr>
          <p:cNvPr id="179" name="Rounded Rectangle 178"/>
          <p:cNvSpPr/>
          <p:nvPr/>
        </p:nvSpPr>
        <p:spPr>
          <a:xfrm>
            <a:off x="1065589" y="5270870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with necessary info to order</a:t>
            </a:r>
            <a:endParaRPr lang="en-US" sz="1600" dirty="0"/>
          </a:p>
        </p:txBody>
      </p:sp>
      <p:sp>
        <p:nvSpPr>
          <p:cNvPr id="180" name="Rounded Rectangle 179"/>
          <p:cNvSpPr/>
          <p:nvPr/>
        </p:nvSpPr>
        <p:spPr>
          <a:xfrm>
            <a:off x="6315749" y="1522403"/>
            <a:ext cx="2400654" cy="1422864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Cube 20"/>
          <p:cNvSpPr>
            <a:spLocks noChangeArrowheads="1"/>
          </p:cNvSpPr>
          <p:nvPr/>
        </p:nvSpPr>
        <p:spPr bwMode="auto">
          <a:xfrm>
            <a:off x="6506411" y="2191009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188" name="TextBox 187"/>
          <p:cNvSpPr txBox="1"/>
          <p:nvPr/>
        </p:nvSpPr>
        <p:spPr>
          <a:xfrm>
            <a:off x="6315748" y="1544678"/>
            <a:ext cx="1031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Run SGD 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0" name="Rounded Rectangle 189"/>
          <p:cNvSpPr/>
          <p:nvPr/>
        </p:nvSpPr>
        <p:spPr>
          <a:xfrm>
            <a:off x="6315748" y="3306494"/>
            <a:ext cx="2400654" cy="1422864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Cube 20"/>
          <p:cNvSpPr>
            <a:spLocks noChangeArrowheads="1"/>
          </p:cNvSpPr>
          <p:nvPr/>
        </p:nvSpPr>
        <p:spPr bwMode="auto">
          <a:xfrm>
            <a:off x="6506410" y="3975100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198" name="TextBox 197"/>
          <p:cNvSpPr txBox="1"/>
          <p:nvPr/>
        </p:nvSpPr>
        <p:spPr>
          <a:xfrm>
            <a:off x="6315747" y="3328769"/>
            <a:ext cx="1031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Run SGD 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0" name="Rounded Rectangle 199"/>
          <p:cNvSpPr/>
          <p:nvPr/>
        </p:nvSpPr>
        <p:spPr>
          <a:xfrm>
            <a:off x="6315749" y="5149959"/>
            <a:ext cx="2400654" cy="1422864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Cube 20"/>
          <p:cNvSpPr>
            <a:spLocks noChangeArrowheads="1"/>
          </p:cNvSpPr>
          <p:nvPr/>
        </p:nvSpPr>
        <p:spPr bwMode="auto">
          <a:xfrm>
            <a:off x="6506411" y="5818565"/>
            <a:ext cx="700019" cy="679338"/>
          </a:xfrm>
          <a:prstGeom prst="cube">
            <a:avLst>
              <a:gd name="adj" fmla="val 25000"/>
            </a:avLst>
          </a:prstGeom>
          <a:solidFill>
            <a:srgbClr val="D2384A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208" name="TextBox 207"/>
          <p:cNvSpPr txBox="1"/>
          <p:nvPr/>
        </p:nvSpPr>
        <p:spPr>
          <a:xfrm>
            <a:off x="6315748" y="5172234"/>
            <a:ext cx="1031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Run SGD 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0" name="TextBox 209"/>
          <p:cNvSpPr txBox="1"/>
          <p:nvPr/>
        </p:nvSpPr>
        <p:spPr>
          <a:xfrm>
            <a:off x="6829734" y="1009952"/>
            <a:ext cx="13921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4"/>
                </a:solidFill>
              </a:rPr>
              <a:t>Reducers</a:t>
            </a:r>
            <a:endParaRPr lang="en-US" sz="2200" dirty="0">
              <a:solidFill>
                <a:schemeClr val="accent4"/>
              </a:solidFill>
            </a:endParaRPr>
          </a:p>
        </p:txBody>
      </p:sp>
      <p:sp>
        <p:nvSpPr>
          <p:cNvPr id="211" name="TextBox 210"/>
          <p:cNvSpPr txBox="1"/>
          <p:nvPr/>
        </p:nvSpPr>
        <p:spPr>
          <a:xfrm>
            <a:off x="1206658" y="1622032"/>
            <a:ext cx="12823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4"/>
                </a:solidFill>
              </a:rPr>
              <a:t>Mappers</a:t>
            </a:r>
            <a:endParaRPr lang="en-US" sz="2200" dirty="0">
              <a:solidFill>
                <a:schemeClr val="accent4"/>
              </a:solidFill>
            </a:endParaRPr>
          </a:p>
        </p:txBody>
      </p:sp>
      <p:cxnSp>
        <p:nvCxnSpPr>
          <p:cNvPr id="214" name="Straight Arrow Connector 213"/>
          <p:cNvCxnSpPr>
            <a:endCxn id="90" idx="1"/>
          </p:cNvCxnSpPr>
          <p:nvPr/>
        </p:nvCxnSpPr>
        <p:spPr>
          <a:xfrm>
            <a:off x="777875" y="2631688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7" name="Cube 20"/>
          <p:cNvSpPr>
            <a:spLocks noChangeArrowheads="1"/>
          </p:cNvSpPr>
          <p:nvPr/>
        </p:nvSpPr>
        <p:spPr bwMode="auto">
          <a:xfrm>
            <a:off x="399581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18" name="Cube 20"/>
          <p:cNvSpPr>
            <a:spLocks noChangeArrowheads="1"/>
          </p:cNvSpPr>
          <p:nvPr/>
        </p:nvSpPr>
        <p:spPr bwMode="auto">
          <a:xfrm>
            <a:off x="284344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19" name="Cube 20"/>
          <p:cNvSpPr>
            <a:spLocks noChangeArrowheads="1"/>
          </p:cNvSpPr>
          <p:nvPr/>
        </p:nvSpPr>
        <p:spPr bwMode="auto">
          <a:xfrm>
            <a:off x="169106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0" name="Cube 20"/>
          <p:cNvSpPr>
            <a:spLocks noChangeArrowheads="1"/>
          </p:cNvSpPr>
          <p:nvPr/>
        </p:nvSpPr>
        <p:spPr bwMode="auto">
          <a:xfrm>
            <a:off x="53869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cxnSp>
        <p:nvCxnSpPr>
          <p:cNvPr id="223" name="Straight Arrow Connector 222"/>
          <p:cNvCxnSpPr/>
          <p:nvPr/>
        </p:nvCxnSpPr>
        <p:spPr>
          <a:xfrm>
            <a:off x="777875" y="3609588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6" name="Cube 20"/>
          <p:cNvSpPr>
            <a:spLocks noChangeArrowheads="1"/>
          </p:cNvSpPr>
          <p:nvPr/>
        </p:nvSpPr>
        <p:spPr bwMode="auto">
          <a:xfrm>
            <a:off x="399581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7" name="Cube 20"/>
          <p:cNvSpPr>
            <a:spLocks noChangeArrowheads="1"/>
          </p:cNvSpPr>
          <p:nvPr/>
        </p:nvSpPr>
        <p:spPr bwMode="auto">
          <a:xfrm>
            <a:off x="284344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8" name="Cube 20"/>
          <p:cNvSpPr>
            <a:spLocks noChangeArrowheads="1"/>
          </p:cNvSpPr>
          <p:nvPr/>
        </p:nvSpPr>
        <p:spPr bwMode="auto">
          <a:xfrm>
            <a:off x="169106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9" name="Cube 20"/>
          <p:cNvSpPr>
            <a:spLocks noChangeArrowheads="1"/>
          </p:cNvSpPr>
          <p:nvPr/>
        </p:nvSpPr>
        <p:spPr bwMode="auto">
          <a:xfrm>
            <a:off x="53869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cxnSp>
        <p:nvCxnSpPr>
          <p:cNvPr id="230" name="Straight Arrow Connector 229"/>
          <p:cNvCxnSpPr/>
          <p:nvPr/>
        </p:nvCxnSpPr>
        <p:spPr>
          <a:xfrm>
            <a:off x="777875" y="4634662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Arrow Connector 230"/>
          <p:cNvCxnSpPr/>
          <p:nvPr/>
        </p:nvCxnSpPr>
        <p:spPr>
          <a:xfrm>
            <a:off x="777875" y="5639776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8" name="Cube 20"/>
          <p:cNvSpPr>
            <a:spLocks noChangeArrowheads="1"/>
          </p:cNvSpPr>
          <p:nvPr/>
        </p:nvSpPr>
        <p:spPr bwMode="auto">
          <a:xfrm>
            <a:off x="399581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39" name="Cube 20"/>
          <p:cNvSpPr>
            <a:spLocks noChangeArrowheads="1"/>
          </p:cNvSpPr>
          <p:nvPr/>
        </p:nvSpPr>
        <p:spPr bwMode="auto">
          <a:xfrm>
            <a:off x="284344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0" name="Cube 20"/>
          <p:cNvSpPr>
            <a:spLocks noChangeArrowheads="1"/>
          </p:cNvSpPr>
          <p:nvPr/>
        </p:nvSpPr>
        <p:spPr bwMode="auto">
          <a:xfrm>
            <a:off x="169106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1" name="Cube 20"/>
          <p:cNvSpPr>
            <a:spLocks noChangeArrowheads="1"/>
          </p:cNvSpPr>
          <p:nvPr/>
        </p:nvSpPr>
        <p:spPr bwMode="auto">
          <a:xfrm>
            <a:off x="53869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4" name="Cube 20"/>
          <p:cNvSpPr>
            <a:spLocks noChangeArrowheads="1"/>
          </p:cNvSpPr>
          <p:nvPr/>
        </p:nvSpPr>
        <p:spPr bwMode="auto">
          <a:xfrm>
            <a:off x="399581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5" name="Cube 20"/>
          <p:cNvSpPr>
            <a:spLocks noChangeArrowheads="1"/>
          </p:cNvSpPr>
          <p:nvPr/>
        </p:nvSpPr>
        <p:spPr bwMode="auto">
          <a:xfrm>
            <a:off x="284344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6" name="Cube 20"/>
          <p:cNvSpPr>
            <a:spLocks noChangeArrowheads="1"/>
          </p:cNvSpPr>
          <p:nvPr/>
        </p:nvSpPr>
        <p:spPr bwMode="auto">
          <a:xfrm>
            <a:off x="169106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7" name="Cube 20"/>
          <p:cNvSpPr>
            <a:spLocks noChangeArrowheads="1"/>
          </p:cNvSpPr>
          <p:nvPr/>
        </p:nvSpPr>
        <p:spPr bwMode="auto">
          <a:xfrm>
            <a:off x="53869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8" name="Cloud 247"/>
          <p:cNvSpPr/>
          <p:nvPr/>
        </p:nvSpPr>
        <p:spPr>
          <a:xfrm>
            <a:off x="3102427" y="3162550"/>
            <a:ext cx="1741715" cy="1491888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Partition </a:t>
            </a:r>
            <a:r>
              <a:rPr lang="en-US" sz="1200" dirty="0" smtClean="0"/>
              <a:t>&amp;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Sort</a:t>
            </a:r>
            <a:endParaRPr lang="en-US" dirty="0"/>
          </a:p>
        </p:txBody>
      </p:sp>
      <p:cxnSp>
        <p:nvCxnSpPr>
          <p:cNvPr id="250" name="Straight Arrow Connector 249"/>
          <p:cNvCxnSpPr>
            <a:stCxn id="90" idx="3"/>
          </p:cNvCxnSpPr>
          <p:nvPr/>
        </p:nvCxnSpPr>
        <p:spPr>
          <a:xfrm>
            <a:off x="2674256" y="2631688"/>
            <a:ext cx="821268" cy="839645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Arrow Connector 252"/>
          <p:cNvCxnSpPr>
            <a:stCxn id="177" idx="3"/>
          </p:cNvCxnSpPr>
          <p:nvPr/>
        </p:nvCxnSpPr>
        <p:spPr>
          <a:xfrm>
            <a:off x="2674256" y="3635595"/>
            <a:ext cx="664030" cy="16231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Arrow Connector 254"/>
          <p:cNvCxnSpPr>
            <a:stCxn id="178" idx="3"/>
          </p:cNvCxnSpPr>
          <p:nvPr/>
        </p:nvCxnSpPr>
        <p:spPr>
          <a:xfrm flipV="1">
            <a:off x="2674256" y="4265756"/>
            <a:ext cx="664030" cy="368906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Arrow Connector 256"/>
          <p:cNvCxnSpPr>
            <a:stCxn id="179" idx="3"/>
          </p:cNvCxnSpPr>
          <p:nvPr/>
        </p:nvCxnSpPr>
        <p:spPr>
          <a:xfrm flipV="1">
            <a:off x="2674256" y="4438952"/>
            <a:ext cx="996649" cy="1200824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1" name="Cube 20"/>
          <p:cNvSpPr>
            <a:spLocks noChangeArrowheads="1"/>
          </p:cNvSpPr>
          <p:nvPr/>
        </p:nvSpPr>
        <p:spPr bwMode="auto">
          <a:xfrm>
            <a:off x="5303842" y="5818565"/>
            <a:ext cx="700019" cy="679338"/>
          </a:xfrm>
          <a:prstGeom prst="cube">
            <a:avLst>
              <a:gd name="adj" fmla="val 25000"/>
            </a:avLst>
          </a:prstGeom>
          <a:solidFill>
            <a:srgbClr val="D2384A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cxnSp>
        <p:nvCxnSpPr>
          <p:cNvPr id="263" name="Straight Arrow Connector 262"/>
          <p:cNvCxnSpPr/>
          <p:nvPr/>
        </p:nvCxnSpPr>
        <p:spPr>
          <a:xfrm>
            <a:off x="6041571" y="2522760"/>
            <a:ext cx="274178" cy="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Arrow Connector 265"/>
          <p:cNvCxnSpPr/>
          <p:nvPr/>
        </p:nvCxnSpPr>
        <p:spPr>
          <a:xfrm>
            <a:off x="6041571" y="4357651"/>
            <a:ext cx="274177" cy="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Arrow Connector 270"/>
          <p:cNvCxnSpPr/>
          <p:nvPr/>
        </p:nvCxnSpPr>
        <p:spPr>
          <a:xfrm>
            <a:off x="6041571" y="6213816"/>
            <a:ext cx="274178" cy="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75" name="Object 2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548111"/>
              </p:ext>
            </p:extLst>
          </p:nvPr>
        </p:nvGraphicFramePr>
        <p:xfrm>
          <a:off x="6575734" y="6051669"/>
          <a:ext cx="418864" cy="3979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20" name="Equation" r:id="rId9" imgW="254000" imgH="241300" progId="Equation.3">
                  <p:embed/>
                </p:oleObj>
              </mc:Choice>
              <mc:Fallback>
                <p:oleObj name="Equation" r:id="rId9" imgW="254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575734" y="6051669"/>
                        <a:ext cx="418864" cy="3979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" name="Object 27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0404059"/>
              </p:ext>
            </p:extLst>
          </p:nvPr>
        </p:nvGraphicFramePr>
        <p:xfrm>
          <a:off x="5384800" y="6051550"/>
          <a:ext cx="439738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21" name="Equation" r:id="rId11" imgW="266700" imgH="241300" progId="Equation.3">
                  <p:embed/>
                </p:oleObj>
              </mc:Choice>
              <mc:Fallback>
                <p:oleObj name="Equation" r:id="rId11" imgW="266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384800" y="6051550"/>
                        <a:ext cx="439738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7" name="Object 27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4673913"/>
              </p:ext>
            </p:extLst>
          </p:nvPr>
        </p:nvGraphicFramePr>
        <p:xfrm>
          <a:off x="4752975" y="6051127"/>
          <a:ext cx="439738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22" name="Equation" r:id="rId13" imgW="266700" imgH="241300" progId="Equation.3">
                  <p:embed/>
                </p:oleObj>
              </mc:Choice>
              <mc:Fallback>
                <p:oleObj name="Equation" r:id="rId13" imgW="266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752975" y="6051127"/>
                        <a:ext cx="439738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8" name="Object 27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2271066"/>
              </p:ext>
            </p:extLst>
          </p:nvPr>
        </p:nvGraphicFramePr>
        <p:xfrm>
          <a:off x="4168775" y="6051669"/>
          <a:ext cx="439738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23" name="Equation" r:id="rId15" imgW="266700" imgH="241300" progId="Equation.3">
                  <p:embed/>
                </p:oleObj>
              </mc:Choice>
              <mc:Fallback>
                <p:oleObj name="Equation" r:id="rId15" imgW="266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168775" y="6051669"/>
                        <a:ext cx="439738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0" name="Object 27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8497271"/>
              </p:ext>
            </p:extLst>
          </p:nvPr>
        </p:nvGraphicFramePr>
        <p:xfrm>
          <a:off x="3552825" y="6051669"/>
          <a:ext cx="439738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24" name="Equation" r:id="rId17" imgW="266700" imgH="241300" progId="Equation.3">
                  <p:embed/>
                </p:oleObj>
              </mc:Choice>
              <mc:Fallback>
                <p:oleObj name="Equation" r:id="rId17" imgW="266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552825" y="6051669"/>
                        <a:ext cx="439738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9" name="Object 28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0498579"/>
              </p:ext>
            </p:extLst>
          </p:nvPr>
        </p:nvGraphicFramePr>
        <p:xfrm>
          <a:off x="6575425" y="4217988"/>
          <a:ext cx="419100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25" name="Equation" r:id="rId19" imgW="254000" imgH="228600" progId="Equation.3">
                  <p:embed/>
                </p:oleObj>
              </mc:Choice>
              <mc:Fallback>
                <p:oleObj name="Equation" r:id="rId19" imgW="254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575425" y="4217988"/>
                        <a:ext cx="419100" cy="376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0" name="Cube 20"/>
          <p:cNvSpPr>
            <a:spLocks noChangeArrowheads="1"/>
          </p:cNvSpPr>
          <p:nvPr/>
        </p:nvSpPr>
        <p:spPr bwMode="auto">
          <a:xfrm>
            <a:off x="3505049" y="2191009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291" name="Cube 20"/>
          <p:cNvSpPr>
            <a:spLocks noChangeArrowheads="1"/>
          </p:cNvSpPr>
          <p:nvPr/>
        </p:nvSpPr>
        <p:spPr bwMode="auto">
          <a:xfrm>
            <a:off x="4103692" y="2191009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292" name="Cube 20"/>
          <p:cNvSpPr>
            <a:spLocks noChangeArrowheads="1"/>
          </p:cNvSpPr>
          <p:nvPr/>
        </p:nvSpPr>
        <p:spPr bwMode="auto">
          <a:xfrm>
            <a:off x="4694242" y="2191009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293" name="Cube 20"/>
          <p:cNvSpPr>
            <a:spLocks noChangeArrowheads="1"/>
          </p:cNvSpPr>
          <p:nvPr/>
        </p:nvSpPr>
        <p:spPr bwMode="auto">
          <a:xfrm>
            <a:off x="5303842" y="2191009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graphicFrame>
        <p:nvGraphicFramePr>
          <p:cNvPr id="294" name="Object 29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720322"/>
              </p:ext>
            </p:extLst>
          </p:nvPr>
        </p:nvGraphicFramePr>
        <p:xfrm>
          <a:off x="5384800" y="2435225"/>
          <a:ext cx="439738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26" name="Equation" r:id="rId21" imgW="266700" imgH="228600" progId="Equation.3">
                  <p:embed/>
                </p:oleObj>
              </mc:Choice>
              <mc:Fallback>
                <p:oleObj name="Equation" r:id="rId21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5384800" y="2435225"/>
                        <a:ext cx="439738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5" name="Object 29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926708"/>
              </p:ext>
            </p:extLst>
          </p:nvPr>
        </p:nvGraphicFramePr>
        <p:xfrm>
          <a:off x="4752975" y="2435225"/>
          <a:ext cx="439738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27" name="Equation" r:id="rId23" imgW="266700" imgH="228600" progId="Equation.3">
                  <p:embed/>
                </p:oleObj>
              </mc:Choice>
              <mc:Fallback>
                <p:oleObj name="Equation" r:id="rId23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4752975" y="2435225"/>
                        <a:ext cx="439738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6" name="Object 29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3125770"/>
              </p:ext>
            </p:extLst>
          </p:nvPr>
        </p:nvGraphicFramePr>
        <p:xfrm>
          <a:off x="4168775" y="2435225"/>
          <a:ext cx="439738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28" name="Equation" r:id="rId25" imgW="266700" imgH="228600" progId="Equation.3">
                  <p:embed/>
                </p:oleObj>
              </mc:Choice>
              <mc:Fallback>
                <p:oleObj name="Equation" r:id="rId25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4168775" y="2435225"/>
                        <a:ext cx="439738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" name="Object 29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5858664"/>
              </p:ext>
            </p:extLst>
          </p:nvPr>
        </p:nvGraphicFramePr>
        <p:xfrm>
          <a:off x="3552825" y="2435225"/>
          <a:ext cx="439738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29" name="Equation" r:id="rId27" imgW="266700" imgH="228600" progId="Equation.3">
                  <p:embed/>
                </p:oleObj>
              </mc:Choice>
              <mc:Fallback>
                <p:oleObj name="Equation" r:id="rId27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3552825" y="2435225"/>
                        <a:ext cx="439738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8" name="Object 29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3362542"/>
              </p:ext>
            </p:extLst>
          </p:nvPr>
        </p:nvGraphicFramePr>
        <p:xfrm>
          <a:off x="6575734" y="2435225"/>
          <a:ext cx="419100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30" name="Equation" r:id="rId29" imgW="254000" imgH="228600" progId="Equation.3">
                  <p:embed/>
                </p:oleObj>
              </mc:Choice>
              <mc:Fallback>
                <p:oleObj name="Equation" r:id="rId29" imgW="254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6575734" y="2435225"/>
                        <a:ext cx="419100" cy="376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9" name="TextBox 298"/>
          <p:cNvSpPr txBox="1"/>
          <p:nvPr/>
        </p:nvSpPr>
        <p:spPr>
          <a:xfrm>
            <a:off x="2990277" y="611814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300" name="TextBox 299"/>
          <p:cNvSpPr txBox="1"/>
          <p:nvPr/>
        </p:nvSpPr>
        <p:spPr>
          <a:xfrm>
            <a:off x="3044025" y="222249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284" name="Cube 20"/>
          <p:cNvSpPr>
            <a:spLocks noChangeArrowheads="1"/>
          </p:cNvSpPr>
          <p:nvPr/>
        </p:nvSpPr>
        <p:spPr bwMode="auto">
          <a:xfrm>
            <a:off x="5303842" y="3975100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graphicFrame>
        <p:nvGraphicFramePr>
          <p:cNvPr id="285" name="Object 28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3135308"/>
              </p:ext>
            </p:extLst>
          </p:nvPr>
        </p:nvGraphicFramePr>
        <p:xfrm>
          <a:off x="5384800" y="4217988"/>
          <a:ext cx="439738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31" name="Equation" r:id="rId31" imgW="266700" imgH="228600" progId="Equation.3">
                  <p:embed/>
                </p:oleObj>
              </mc:Choice>
              <mc:Fallback>
                <p:oleObj name="Equation" r:id="rId31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5384800" y="4217988"/>
                        <a:ext cx="439738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9" name="Picture 98" descr="small_grid.pdf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281" y="225510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pic>
        <p:nvPicPr>
          <p:cNvPr id="100" name="Picture 99" descr="small_grid.pdf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286" y="225510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sp>
        <p:nvSpPr>
          <p:cNvPr id="101" name="TextBox 100"/>
          <p:cNvSpPr txBox="1"/>
          <p:nvPr/>
        </p:nvSpPr>
        <p:spPr>
          <a:xfrm>
            <a:off x="7329137" y="2368953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755565" y="2376209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7499681" y="1774487"/>
            <a:ext cx="103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Update: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4" name="Picture 103" descr="small_grid.pdf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280" y="4039198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pic>
        <p:nvPicPr>
          <p:cNvPr id="105" name="Picture 104" descr="small_grid.pdf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285" y="4039198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sp>
        <p:nvSpPr>
          <p:cNvPr id="106" name="TextBox 105"/>
          <p:cNvSpPr txBox="1"/>
          <p:nvPr/>
        </p:nvSpPr>
        <p:spPr>
          <a:xfrm>
            <a:off x="7329136" y="4153044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7755564" y="4160300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7499680" y="3558578"/>
            <a:ext cx="103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Update: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9" name="Picture 108" descr="small_grid.pdf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281" y="5882663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10" name="Picture 109" descr="small_grid.pdf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286" y="5882663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111" name="TextBox 110"/>
          <p:cNvSpPr txBox="1"/>
          <p:nvPr/>
        </p:nvSpPr>
        <p:spPr>
          <a:xfrm>
            <a:off x="7329137" y="5996509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7755565" y="6003765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7499681" y="5402043"/>
            <a:ext cx="103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Update: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15" name="Straight Arrow Connector 114"/>
          <p:cNvCxnSpPr/>
          <p:nvPr/>
        </p:nvCxnSpPr>
        <p:spPr>
          <a:xfrm>
            <a:off x="7972425" y="4634662"/>
            <a:ext cx="0" cy="825449"/>
          </a:xfrm>
          <a:prstGeom prst="straightConnector1">
            <a:avLst/>
          </a:prstGeom>
          <a:ln w="50800">
            <a:solidFill>
              <a:schemeClr val="accent4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>
            <a:off x="7950200" y="2847614"/>
            <a:ext cx="0" cy="825449"/>
          </a:xfrm>
          <a:prstGeom prst="straightConnector1">
            <a:avLst/>
          </a:prstGeom>
          <a:ln w="50800">
            <a:solidFill>
              <a:schemeClr val="accent4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/>
          <p:nvPr/>
        </p:nvSpPr>
        <p:spPr>
          <a:xfrm>
            <a:off x="7947224" y="2928659"/>
            <a:ext cx="882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4C5A6A"/>
                </a:solidFill>
              </a:rPr>
              <a:t>HDFS</a:t>
            </a:r>
            <a:endParaRPr lang="en-US" sz="2000" b="1" dirty="0">
              <a:solidFill>
                <a:srgbClr val="4C5A6A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7947224" y="4749849"/>
            <a:ext cx="882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4C5A6A"/>
                </a:solidFill>
              </a:rPr>
              <a:t>HDFS</a:t>
            </a:r>
            <a:endParaRPr lang="en-US" sz="2000" b="1" dirty="0">
              <a:solidFill>
                <a:srgbClr val="4C5A6A"/>
              </a:solidFill>
            </a:endParaRPr>
          </a:p>
        </p:txBody>
      </p:sp>
      <p:cxnSp>
        <p:nvCxnSpPr>
          <p:cNvPr id="119" name="Elbow Connector 118"/>
          <p:cNvCxnSpPr/>
          <p:nvPr/>
        </p:nvCxnSpPr>
        <p:spPr bwMode="auto">
          <a:xfrm rot="5400000" flipH="1">
            <a:off x="5649189" y="4146693"/>
            <a:ext cx="4654263" cy="12700"/>
          </a:xfrm>
          <a:prstGeom prst="bentConnector5">
            <a:avLst>
              <a:gd name="adj1" fmla="val -5048"/>
              <a:gd name="adj2" fmla="val -7163717"/>
              <a:gd name="adj3" fmla="val 108414"/>
            </a:avLst>
          </a:prstGeom>
          <a:solidFill>
            <a:schemeClr val="accent1"/>
          </a:solidFill>
          <a:ln w="50800" cap="flat" cmpd="sng" algn="ctr">
            <a:solidFill>
              <a:schemeClr val="accent4"/>
            </a:solidFill>
            <a:prstDash val="solid"/>
            <a:round/>
            <a:headEnd type="none" w="sm" len="sm"/>
            <a:tailEnd type="stealth" w="lg" len="lg"/>
          </a:ln>
          <a:effectLst/>
        </p:spPr>
      </p:cxnSp>
      <p:pic>
        <p:nvPicPr>
          <p:cNvPr id="120" name="Picture 119" descr="small_grid.pdf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848" y="4039198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sp>
        <p:nvSpPr>
          <p:cNvPr id="121" name="TextBox 120"/>
          <p:cNvSpPr txBox="1"/>
          <p:nvPr/>
        </p:nvSpPr>
        <p:spPr>
          <a:xfrm>
            <a:off x="8174147" y="4153044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pic>
        <p:nvPicPr>
          <p:cNvPr id="122" name="Picture 121" descr="small_grid.pdf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849" y="225510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sp>
        <p:nvSpPr>
          <p:cNvPr id="123" name="TextBox 122"/>
          <p:cNvSpPr txBox="1"/>
          <p:nvPr/>
        </p:nvSpPr>
        <p:spPr>
          <a:xfrm>
            <a:off x="8174148" y="2368953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pic>
        <p:nvPicPr>
          <p:cNvPr id="124" name="Picture 123" descr="small_grid.pdf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849" y="5882663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125" name="TextBox 124"/>
          <p:cNvSpPr txBox="1"/>
          <p:nvPr/>
        </p:nvSpPr>
        <p:spPr>
          <a:xfrm>
            <a:off x="8174148" y="5996509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08422" y="3095010"/>
            <a:ext cx="2167756" cy="861774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>
            <a:solidFill>
              <a:schemeClr val="tx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tx2">
                    <a:lumMod val="75000"/>
                  </a:schemeClr>
                </a:solidFill>
              </a:rPr>
              <a:t>Wasting time </a:t>
            </a:r>
          </a:p>
          <a:p>
            <a:r>
              <a:rPr lang="en-US" sz="2500" b="1" dirty="0" smtClean="0">
                <a:solidFill>
                  <a:schemeClr val="tx2">
                    <a:lumMod val="75000"/>
                  </a:schemeClr>
                </a:solidFill>
              </a:rPr>
              <a:t>waiting!</a:t>
            </a:r>
            <a:endParaRPr lang="en-US" sz="25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77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mph" presetSubtype="0" fill="hold" grpId="3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5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3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3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3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26 0.26366 " pathEditMode="relative" ptsTypes="AA">
                                      <p:cBhvr>
                                        <p:cTn id="30" dur="3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26 0.26366 " pathEditMode="relative" ptsTypes="AA">
                                      <p:cBhvr>
                                        <p:cTn id="32" dur="3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139 0.27083 " pathEditMode="relative" ptsTypes="AA">
                                      <p:cBhvr>
                                        <p:cTn id="34" dur="3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139 0.27083 " pathEditMode="relative" ptsTypes="AA">
                                      <p:cBhvr>
                                        <p:cTn id="36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58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0.00209 L 0.04392 -0.14421 C 0.05365 -0.17453 0.05903 -0.22013 0.05903 -0.26782 C 0.05903 -0.32199 0.05365 -0.36551 0.04392 -0.39583 L 0.00139 -0.54143 " pathEditMode="relative" rAng="0" ptsTypes="FffFF">
                                      <p:cBhvr>
                                        <p:cTn id="38" dur="3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" y="-2717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7.40741E-7 L 0.04149 -0.14305 C 0.05087 -0.17315 0.05625 -0.21782 0.05625 -0.26458 C 0.05625 -0.31782 0.05087 -0.36042 0.04149 -0.39051 L 1.38889E-6 -0.5331 " pathEditMode="relative" rAng="0" ptsTypes="FffFF">
                                      <p:cBhvr>
                                        <p:cTn id="40" dur="3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-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169F4"/>
                                      </p:to>
                                    </p:animClr>
                                    <p:set>
                                      <p:cBhvr>
                                        <p:cTn id="44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0013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07F20"/>
                                      </p:to>
                                    </p:animClr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0" animBg="1"/>
      <p:bldP spid="197" grpId="0" animBg="1"/>
      <p:bldP spid="207" grpId="0" animBg="1"/>
      <p:bldP spid="121" grpId="0"/>
      <p:bldP spid="123" grpId="0"/>
      <p:bldP spid="125" grpId="0"/>
      <p:bldP spid="4" grpId="0" animBg="1"/>
      <p:bldP spid="4" grpId="1" animBg="1"/>
      <p:bldP spid="4" grpId="2" animBg="1"/>
      <p:bldP spid="4" grpId="3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Solution: “Always-On SGD”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1033"/>
            <a:ext cx="8229600" cy="4876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For each reducer:</a:t>
            </a:r>
          </a:p>
        </p:txBody>
      </p:sp>
      <p:sp>
        <p:nvSpPr>
          <p:cNvPr id="6" name="Alternate Process 5"/>
          <p:cNvSpPr/>
          <p:nvPr/>
        </p:nvSpPr>
        <p:spPr>
          <a:xfrm>
            <a:off x="2448984" y="1956472"/>
            <a:ext cx="3518370" cy="816045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Run SGD on all points in current block </a:t>
            </a:r>
            <a:r>
              <a:rPr lang="en-US" sz="2200" i="1" dirty="0" smtClean="0"/>
              <a:t>Z</a:t>
            </a:r>
            <a:endParaRPr lang="en-US" sz="2200" i="1" baseline="-25000" dirty="0"/>
          </a:p>
        </p:txBody>
      </p:sp>
      <p:sp>
        <p:nvSpPr>
          <p:cNvPr id="8" name="Alternate Process 7"/>
          <p:cNvSpPr/>
          <p:nvPr/>
        </p:nvSpPr>
        <p:spPr>
          <a:xfrm>
            <a:off x="696149" y="3336562"/>
            <a:ext cx="3518370" cy="816045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Shuffle points in </a:t>
            </a:r>
            <a:r>
              <a:rPr lang="en-US" sz="2200" i="1" dirty="0" smtClean="0"/>
              <a:t>Z</a:t>
            </a:r>
            <a:r>
              <a:rPr lang="en-US" sz="2200" dirty="0" smtClean="0"/>
              <a:t> and decrease step size</a:t>
            </a:r>
            <a:endParaRPr lang="en-US" sz="2200" i="1" baseline="-25000" dirty="0"/>
          </a:p>
        </p:txBody>
      </p:sp>
      <p:sp>
        <p:nvSpPr>
          <p:cNvPr id="9" name="Alternate Process 8"/>
          <p:cNvSpPr/>
          <p:nvPr/>
        </p:nvSpPr>
        <p:spPr>
          <a:xfrm>
            <a:off x="4456525" y="3744584"/>
            <a:ext cx="3518370" cy="816045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Check if other reducers are ready to sync</a:t>
            </a:r>
            <a:endParaRPr lang="en-US" sz="2200" i="1" baseline="-25000" dirty="0"/>
          </a:p>
        </p:txBody>
      </p:sp>
      <p:sp>
        <p:nvSpPr>
          <p:cNvPr id="10" name="Alternate Process 9"/>
          <p:cNvSpPr/>
          <p:nvPr/>
        </p:nvSpPr>
        <p:spPr>
          <a:xfrm>
            <a:off x="696149" y="4444991"/>
            <a:ext cx="3518370" cy="816045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Run SGD on points in </a:t>
            </a:r>
            <a:r>
              <a:rPr lang="en-US" sz="2200" i="1" dirty="0" smtClean="0"/>
              <a:t>Z</a:t>
            </a:r>
            <a:r>
              <a:rPr lang="en-US" sz="2200" dirty="0" smtClean="0"/>
              <a:t> </a:t>
            </a:r>
            <a:r>
              <a:rPr lang="en-US" sz="2200" u="sng" dirty="0" smtClean="0"/>
              <a:t>again</a:t>
            </a:r>
            <a:endParaRPr lang="en-US" sz="2200" i="1" u="sng" baseline="-25000" dirty="0"/>
          </a:p>
        </p:txBody>
      </p:sp>
      <p:cxnSp>
        <p:nvCxnSpPr>
          <p:cNvPr id="13" name="Straight Arrow Connector 12"/>
          <p:cNvCxnSpPr>
            <a:stCxn id="6" idx="2"/>
            <a:endCxn id="8" idx="0"/>
          </p:cNvCxnSpPr>
          <p:nvPr/>
        </p:nvCxnSpPr>
        <p:spPr>
          <a:xfrm flipH="1">
            <a:off x="2455334" y="2772517"/>
            <a:ext cx="1752835" cy="5640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6" idx="2"/>
            <a:endCxn id="9" idx="0"/>
          </p:cNvCxnSpPr>
          <p:nvPr/>
        </p:nvCxnSpPr>
        <p:spPr>
          <a:xfrm>
            <a:off x="4208169" y="2772517"/>
            <a:ext cx="2007541" cy="9720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" idx="2"/>
            <a:endCxn id="10" idx="0"/>
          </p:cNvCxnSpPr>
          <p:nvPr/>
        </p:nvCxnSpPr>
        <p:spPr>
          <a:xfrm>
            <a:off x="2455334" y="4152607"/>
            <a:ext cx="0" cy="2923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stCxn id="10" idx="2"/>
            <a:endCxn id="8" idx="0"/>
          </p:cNvCxnSpPr>
          <p:nvPr/>
        </p:nvCxnSpPr>
        <p:spPr>
          <a:xfrm rot="5400000" flipH="1">
            <a:off x="1493097" y="4298799"/>
            <a:ext cx="1924474" cy="12700"/>
          </a:xfrm>
          <a:prstGeom prst="bentConnector5">
            <a:avLst>
              <a:gd name="adj1" fmla="val -11879"/>
              <a:gd name="adj2" fmla="val 15651850"/>
              <a:gd name="adj3" fmla="val 111879"/>
            </a:avLst>
          </a:pr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475344" y="4230643"/>
            <a:ext cx="263" cy="6585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00298" y="5194507"/>
            <a:ext cx="2134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If not ready to sync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8" name="Alternate Process 77"/>
          <p:cNvSpPr/>
          <p:nvPr/>
        </p:nvSpPr>
        <p:spPr>
          <a:xfrm>
            <a:off x="8062265" y="3744584"/>
            <a:ext cx="930694" cy="816045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Wait</a:t>
            </a:r>
            <a:endParaRPr lang="en-US" sz="2200" i="1" baseline="-25000" dirty="0"/>
          </a:p>
        </p:txBody>
      </p:sp>
      <p:cxnSp>
        <p:nvCxnSpPr>
          <p:cNvPr id="82" name="Elbow Connector 81"/>
          <p:cNvCxnSpPr>
            <a:stCxn id="9" idx="2"/>
            <a:endCxn id="78" idx="2"/>
          </p:cNvCxnSpPr>
          <p:nvPr/>
        </p:nvCxnSpPr>
        <p:spPr>
          <a:xfrm rot="16200000" flipH="1">
            <a:off x="7371661" y="3404678"/>
            <a:ext cx="12700" cy="2311902"/>
          </a:xfrm>
          <a:prstGeom prst="bentConnector3">
            <a:avLst>
              <a:gd name="adj1" fmla="val 3038094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6222060" y="4637968"/>
            <a:ext cx="2318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If not ready to sync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86" name="Elbow Connector 85"/>
          <p:cNvCxnSpPr>
            <a:stCxn id="78" idx="0"/>
            <a:endCxn id="9" idx="0"/>
          </p:cNvCxnSpPr>
          <p:nvPr/>
        </p:nvCxnSpPr>
        <p:spPr>
          <a:xfrm rot="16200000" flipV="1">
            <a:off x="7371661" y="2588633"/>
            <a:ext cx="12700" cy="2311902"/>
          </a:xfrm>
          <a:prstGeom prst="bentConnector3">
            <a:avLst>
              <a:gd name="adj1" fmla="val 180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Alternate Process 86"/>
          <p:cNvSpPr/>
          <p:nvPr/>
        </p:nvSpPr>
        <p:spPr>
          <a:xfrm>
            <a:off x="2461684" y="5774071"/>
            <a:ext cx="3518370" cy="816045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Sync parameters </a:t>
            </a:r>
            <a:br>
              <a:rPr lang="en-US" sz="2200" dirty="0" smtClean="0"/>
            </a:br>
            <a:r>
              <a:rPr lang="en-US" sz="2200" dirty="0" smtClean="0"/>
              <a:t>and get new block </a:t>
            </a:r>
            <a:r>
              <a:rPr lang="en-US" sz="2200" i="1" dirty="0" smtClean="0"/>
              <a:t>Z</a:t>
            </a:r>
            <a:r>
              <a:rPr lang="en-US" sz="2200" dirty="0" smtClean="0"/>
              <a:t> </a:t>
            </a:r>
            <a:endParaRPr lang="en-US" sz="2200" i="1" baseline="-25000" dirty="0"/>
          </a:p>
        </p:txBody>
      </p:sp>
      <p:cxnSp>
        <p:nvCxnSpPr>
          <p:cNvPr id="92" name="Elbow Connector 91"/>
          <p:cNvCxnSpPr>
            <a:stCxn id="10" idx="2"/>
            <a:endCxn id="87" idx="0"/>
          </p:cNvCxnSpPr>
          <p:nvPr/>
        </p:nvCxnSpPr>
        <p:spPr>
          <a:xfrm rot="16200000" flipH="1">
            <a:off x="3081584" y="4634785"/>
            <a:ext cx="513035" cy="1765535"/>
          </a:xfrm>
          <a:prstGeom prst="bentConnector3">
            <a:avLst>
              <a:gd name="adj1" fmla="val 6414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Elbow Connector 95"/>
          <p:cNvCxnSpPr>
            <a:stCxn id="9" idx="2"/>
            <a:endCxn id="87" idx="0"/>
          </p:cNvCxnSpPr>
          <p:nvPr/>
        </p:nvCxnSpPr>
        <p:spPr>
          <a:xfrm rot="5400000">
            <a:off x="4611569" y="4169930"/>
            <a:ext cx="1213442" cy="1994841"/>
          </a:xfrm>
          <a:prstGeom prst="bentConnector3">
            <a:avLst>
              <a:gd name="adj1" fmla="val 84939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Elbow Connector 102"/>
          <p:cNvCxnSpPr>
            <a:stCxn id="87" idx="2"/>
            <a:endCxn id="6" idx="0"/>
          </p:cNvCxnSpPr>
          <p:nvPr/>
        </p:nvCxnSpPr>
        <p:spPr>
          <a:xfrm rot="5400000" flipH="1">
            <a:off x="1897697" y="4266944"/>
            <a:ext cx="4633644" cy="12700"/>
          </a:xfrm>
          <a:prstGeom prst="bentConnector5">
            <a:avLst>
              <a:gd name="adj1" fmla="val -3367"/>
              <a:gd name="adj2" fmla="val -38248142"/>
              <a:gd name="adj3" fmla="val 104933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014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50" grpId="0"/>
      <p:bldP spid="78" grpId="0" animBg="1"/>
      <p:bldP spid="84" grpId="0"/>
      <p:bldP spid="8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Bent Arrow 301"/>
          <p:cNvSpPr/>
          <p:nvPr/>
        </p:nvSpPr>
        <p:spPr>
          <a:xfrm rot="9358365" flipH="1" flipV="1">
            <a:off x="3236077" y="2555819"/>
            <a:ext cx="404626" cy="1029452"/>
          </a:xfrm>
          <a:prstGeom prst="bentArrow">
            <a:avLst/>
          </a:prstGeom>
          <a:solidFill>
            <a:schemeClr val="accent5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1" name="Cube 20"/>
          <p:cNvSpPr>
            <a:spLocks noChangeArrowheads="1"/>
          </p:cNvSpPr>
          <p:nvPr/>
        </p:nvSpPr>
        <p:spPr bwMode="auto">
          <a:xfrm>
            <a:off x="3505049" y="3975100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301" name="Bent Arrow 300"/>
          <p:cNvSpPr/>
          <p:nvPr/>
        </p:nvSpPr>
        <p:spPr>
          <a:xfrm rot="965367" flipV="1">
            <a:off x="3296932" y="4429058"/>
            <a:ext cx="389084" cy="1836470"/>
          </a:xfrm>
          <a:prstGeom prst="bentArrow">
            <a:avLst/>
          </a:prstGeom>
          <a:solidFill>
            <a:schemeClr val="accent5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2" name="Cube 20"/>
          <p:cNvSpPr>
            <a:spLocks noChangeArrowheads="1"/>
          </p:cNvSpPr>
          <p:nvPr/>
        </p:nvSpPr>
        <p:spPr bwMode="auto">
          <a:xfrm>
            <a:off x="4103692" y="3975100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283" name="Cube 20"/>
          <p:cNvSpPr>
            <a:spLocks noChangeArrowheads="1"/>
          </p:cNvSpPr>
          <p:nvPr/>
        </p:nvSpPr>
        <p:spPr bwMode="auto">
          <a:xfrm>
            <a:off x="4694242" y="3975100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graphicFrame>
        <p:nvGraphicFramePr>
          <p:cNvPr id="286" name="Object 28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9895566"/>
              </p:ext>
            </p:extLst>
          </p:nvPr>
        </p:nvGraphicFramePr>
        <p:xfrm>
          <a:off x="4752975" y="4217988"/>
          <a:ext cx="439738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66" name="Equation" r:id="rId3" imgW="266700" imgH="228600" progId="Equation.3">
                  <p:embed/>
                </p:oleObj>
              </mc:Choice>
              <mc:Fallback>
                <p:oleObj name="Equation" r:id="rId3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52975" y="4217988"/>
                        <a:ext cx="439738" cy="376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" name="Object 28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2538695"/>
              </p:ext>
            </p:extLst>
          </p:nvPr>
        </p:nvGraphicFramePr>
        <p:xfrm>
          <a:off x="4168775" y="4217988"/>
          <a:ext cx="439738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67" name="Equation" r:id="rId5" imgW="266700" imgH="228600" progId="Equation.3">
                  <p:embed/>
                </p:oleObj>
              </mc:Choice>
              <mc:Fallback>
                <p:oleObj name="Equation" r:id="rId5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68775" y="4217988"/>
                        <a:ext cx="439738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8" name="Object 28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3575829"/>
              </p:ext>
            </p:extLst>
          </p:nvPr>
        </p:nvGraphicFramePr>
        <p:xfrm>
          <a:off x="3552825" y="4217988"/>
          <a:ext cx="439738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68" name="Equation" r:id="rId7" imgW="266700" imgH="228600" progId="Equation.3">
                  <p:embed/>
                </p:oleObj>
              </mc:Choice>
              <mc:Fallback>
                <p:oleObj name="Equation" r:id="rId7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552825" y="4217988"/>
                        <a:ext cx="439738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9" name="Cube 20"/>
          <p:cNvSpPr>
            <a:spLocks noChangeArrowheads="1"/>
          </p:cNvSpPr>
          <p:nvPr/>
        </p:nvSpPr>
        <p:spPr bwMode="auto">
          <a:xfrm>
            <a:off x="3505049" y="5818565"/>
            <a:ext cx="700019" cy="679338"/>
          </a:xfrm>
          <a:prstGeom prst="cube">
            <a:avLst>
              <a:gd name="adj" fmla="val 25000"/>
            </a:avLst>
          </a:prstGeom>
          <a:solidFill>
            <a:srgbClr val="D2384A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274" name="Cube 20"/>
          <p:cNvSpPr>
            <a:spLocks noChangeArrowheads="1"/>
          </p:cNvSpPr>
          <p:nvPr/>
        </p:nvSpPr>
        <p:spPr bwMode="auto">
          <a:xfrm>
            <a:off x="4103692" y="5818565"/>
            <a:ext cx="700019" cy="679338"/>
          </a:xfrm>
          <a:prstGeom prst="cube">
            <a:avLst>
              <a:gd name="adj" fmla="val 25000"/>
            </a:avLst>
          </a:prstGeom>
          <a:solidFill>
            <a:srgbClr val="D2384A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273" name="Cube 20"/>
          <p:cNvSpPr>
            <a:spLocks noChangeArrowheads="1"/>
          </p:cNvSpPr>
          <p:nvPr/>
        </p:nvSpPr>
        <p:spPr bwMode="auto">
          <a:xfrm>
            <a:off x="4694242" y="5818565"/>
            <a:ext cx="700019" cy="679338"/>
          </a:xfrm>
          <a:prstGeom prst="cube">
            <a:avLst>
              <a:gd name="adj" fmla="val 25000"/>
            </a:avLst>
          </a:prstGeom>
          <a:solidFill>
            <a:srgbClr val="D2384A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“Always-On SGD”</a:t>
            </a:r>
            <a:endParaRPr lang="en-US" dirty="0"/>
          </a:p>
        </p:txBody>
      </p:sp>
      <p:sp>
        <p:nvSpPr>
          <p:cNvPr id="90" name="Rounded Rectangle 89"/>
          <p:cNvSpPr/>
          <p:nvPr/>
        </p:nvSpPr>
        <p:spPr>
          <a:xfrm>
            <a:off x="1065589" y="2262782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 points:</a:t>
            </a:r>
            <a:endParaRPr lang="en-US" dirty="0"/>
          </a:p>
        </p:txBody>
      </p:sp>
      <p:sp>
        <p:nvSpPr>
          <p:cNvPr id="177" name="Rounded Rectangle 176"/>
          <p:cNvSpPr/>
          <p:nvPr/>
        </p:nvSpPr>
        <p:spPr>
          <a:xfrm>
            <a:off x="1065589" y="3266689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Map each point</a:t>
            </a:r>
            <a:endParaRPr lang="en-US" dirty="0"/>
          </a:p>
        </p:txBody>
      </p:sp>
      <p:sp>
        <p:nvSpPr>
          <p:cNvPr id="178" name="Rounded Rectangle 177"/>
          <p:cNvSpPr/>
          <p:nvPr/>
        </p:nvSpPr>
        <p:spPr>
          <a:xfrm>
            <a:off x="1065589" y="4265756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 its block</a:t>
            </a:r>
            <a:endParaRPr lang="en-US" dirty="0"/>
          </a:p>
        </p:txBody>
      </p:sp>
      <p:sp>
        <p:nvSpPr>
          <p:cNvPr id="179" name="Rounded Rectangle 178"/>
          <p:cNvSpPr/>
          <p:nvPr/>
        </p:nvSpPr>
        <p:spPr>
          <a:xfrm>
            <a:off x="1065589" y="5270870"/>
            <a:ext cx="1608667" cy="737811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with necessary info to order</a:t>
            </a:r>
            <a:endParaRPr lang="en-US" sz="1600" dirty="0"/>
          </a:p>
        </p:txBody>
      </p:sp>
      <p:sp>
        <p:nvSpPr>
          <p:cNvPr id="180" name="Rounded Rectangle 179"/>
          <p:cNvSpPr/>
          <p:nvPr/>
        </p:nvSpPr>
        <p:spPr>
          <a:xfrm>
            <a:off x="6315749" y="1522403"/>
            <a:ext cx="2400654" cy="1422864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Cube 20"/>
          <p:cNvSpPr>
            <a:spLocks noChangeArrowheads="1"/>
          </p:cNvSpPr>
          <p:nvPr/>
        </p:nvSpPr>
        <p:spPr bwMode="auto">
          <a:xfrm>
            <a:off x="6506411" y="2191009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188" name="TextBox 187"/>
          <p:cNvSpPr txBox="1"/>
          <p:nvPr/>
        </p:nvSpPr>
        <p:spPr>
          <a:xfrm>
            <a:off x="6315748" y="1544678"/>
            <a:ext cx="1031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Run SGD 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0" name="Rounded Rectangle 189"/>
          <p:cNvSpPr/>
          <p:nvPr/>
        </p:nvSpPr>
        <p:spPr>
          <a:xfrm>
            <a:off x="6315748" y="3306494"/>
            <a:ext cx="2400654" cy="1422864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Cube 20"/>
          <p:cNvSpPr>
            <a:spLocks noChangeArrowheads="1"/>
          </p:cNvSpPr>
          <p:nvPr/>
        </p:nvSpPr>
        <p:spPr bwMode="auto">
          <a:xfrm>
            <a:off x="6506410" y="3975100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198" name="TextBox 197"/>
          <p:cNvSpPr txBox="1"/>
          <p:nvPr/>
        </p:nvSpPr>
        <p:spPr>
          <a:xfrm>
            <a:off x="6315747" y="3328769"/>
            <a:ext cx="1031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Run SGD 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0" name="Rounded Rectangle 199"/>
          <p:cNvSpPr/>
          <p:nvPr/>
        </p:nvSpPr>
        <p:spPr>
          <a:xfrm>
            <a:off x="6315749" y="5149959"/>
            <a:ext cx="2400654" cy="1422864"/>
          </a:xfrm>
          <a:prstGeom prst="roundRect">
            <a:avLst/>
          </a:prstGeom>
          <a:solidFill>
            <a:schemeClr val="accent5">
              <a:alpha val="60000"/>
            </a:schemeClr>
          </a:solidFill>
          <a:ln w="22225">
            <a:solidFill>
              <a:schemeClr val="accent4"/>
            </a:solidFill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Cube 20"/>
          <p:cNvSpPr>
            <a:spLocks noChangeArrowheads="1"/>
          </p:cNvSpPr>
          <p:nvPr/>
        </p:nvSpPr>
        <p:spPr bwMode="auto">
          <a:xfrm>
            <a:off x="6506411" y="5818565"/>
            <a:ext cx="700019" cy="679338"/>
          </a:xfrm>
          <a:prstGeom prst="cube">
            <a:avLst>
              <a:gd name="adj" fmla="val 25000"/>
            </a:avLst>
          </a:prstGeom>
          <a:solidFill>
            <a:srgbClr val="D2384A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208" name="TextBox 207"/>
          <p:cNvSpPr txBox="1"/>
          <p:nvPr/>
        </p:nvSpPr>
        <p:spPr>
          <a:xfrm>
            <a:off x="6315748" y="5172234"/>
            <a:ext cx="1031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Run SGD 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0" name="TextBox 209"/>
          <p:cNvSpPr txBox="1"/>
          <p:nvPr/>
        </p:nvSpPr>
        <p:spPr>
          <a:xfrm>
            <a:off x="6829734" y="1009952"/>
            <a:ext cx="13921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4"/>
                </a:solidFill>
              </a:rPr>
              <a:t>Reducers</a:t>
            </a:r>
            <a:endParaRPr lang="en-US" sz="2200" dirty="0">
              <a:solidFill>
                <a:schemeClr val="accent4"/>
              </a:solidFill>
            </a:endParaRPr>
          </a:p>
        </p:txBody>
      </p:sp>
      <p:cxnSp>
        <p:nvCxnSpPr>
          <p:cNvPr id="214" name="Straight Arrow Connector 213"/>
          <p:cNvCxnSpPr>
            <a:endCxn id="90" idx="1"/>
          </p:cNvCxnSpPr>
          <p:nvPr/>
        </p:nvCxnSpPr>
        <p:spPr>
          <a:xfrm>
            <a:off x="777875" y="2631688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7" name="Cube 20"/>
          <p:cNvSpPr>
            <a:spLocks noChangeArrowheads="1"/>
          </p:cNvSpPr>
          <p:nvPr/>
        </p:nvSpPr>
        <p:spPr bwMode="auto">
          <a:xfrm>
            <a:off x="399581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18" name="Cube 20"/>
          <p:cNvSpPr>
            <a:spLocks noChangeArrowheads="1"/>
          </p:cNvSpPr>
          <p:nvPr/>
        </p:nvSpPr>
        <p:spPr bwMode="auto">
          <a:xfrm>
            <a:off x="284344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19" name="Cube 20"/>
          <p:cNvSpPr>
            <a:spLocks noChangeArrowheads="1"/>
          </p:cNvSpPr>
          <p:nvPr/>
        </p:nvSpPr>
        <p:spPr bwMode="auto">
          <a:xfrm>
            <a:off x="169106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0" name="Cube 20"/>
          <p:cNvSpPr>
            <a:spLocks noChangeArrowheads="1"/>
          </p:cNvSpPr>
          <p:nvPr/>
        </p:nvSpPr>
        <p:spPr bwMode="auto">
          <a:xfrm>
            <a:off x="53869" y="25753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cxnSp>
        <p:nvCxnSpPr>
          <p:cNvPr id="223" name="Straight Arrow Connector 222"/>
          <p:cNvCxnSpPr/>
          <p:nvPr/>
        </p:nvCxnSpPr>
        <p:spPr>
          <a:xfrm>
            <a:off x="777875" y="3609588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6" name="Cube 20"/>
          <p:cNvSpPr>
            <a:spLocks noChangeArrowheads="1"/>
          </p:cNvSpPr>
          <p:nvPr/>
        </p:nvSpPr>
        <p:spPr bwMode="auto">
          <a:xfrm>
            <a:off x="399581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7" name="Cube 20"/>
          <p:cNvSpPr>
            <a:spLocks noChangeArrowheads="1"/>
          </p:cNvSpPr>
          <p:nvPr/>
        </p:nvSpPr>
        <p:spPr bwMode="auto">
          <a:xfrm>
            <a:off x="284344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8" name="Cube 20"/>
          <p:cNvSpPr>
            <a:spLocks noChangeArrowheads="1"/>
          </p:cNvSpPr>
          <p:nvPr/>
        </p:nvSpPr>
        <p:spPr bwMode="auto">
          <a:xfrm>
            <a:off x="169106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29" name="Cube 20"/>
          <p:cNvSpPr>
            <a:spLocks noChangeArrowheads="1"/>
          </p:cNvSpPr>
          <p:nvPr/>
        </p:nvSpPr>
        <p:spPr bwMode="auto">
          <a:xfrm>
            <a:off x="53869" y="3553294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cxnSp>
        <p:nvCxnSpPr>
          <p:cNvPr id="230" name="Straight Arrow Connector 229"/>
          <p:cNvCxnSpPr/>
          <p:nvPr/>
        </p:nvCxnSpPr>
        <p:spPr>
          <a:xfrm>
            <a:off x="777875" y="4634662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Arrow Connector 230"/>
          <p:cNvCxnSpPr/>
          <p:nvPr/>
        </p:nvCxnSpPr>
        <p:spPr>
          <a:xfrm>
            <a:off x="777875" y="5639776"/>
            <a:ext cx="287714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8" name="Cube 20"/>
          <p:cNvSpPr>
            <a:spLocks noChangeArrowheads="1"/>
          </p:cNvSpPr>
          <p:nvPr/>
        </p:nvSpPr>
        <p:spPr bwMode="auto">
          <a:xfrm>
            <a:off x="399581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39" name="Cube 20"/>
          <p:cNvSpPr>
            <a:spLocks noChangeArrowheads="1"/>
          </p:cNvSpPr>
          <p:nvPr/>
        </p:nvSpPr>
        <p:spPr bwMode="auto">
          <a:xfrm>
            <a:off x="284344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0" name="Cube 20"/>
          <p:cNvSpPr>
            <a:spLocks noChangeArrowheads="1"/>
          </p:cNvSpPr>
          <p:nvPr/>
        </p:nvSpPr>
        <p:spPr bwMode="auto">
          <a:xfrm>
            <a:off x="169106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1" name="Cube 20"/>
          <p:cNvSpPr>
            <a:spLocks noChangeArrowheads="1"/>
          </p:cNvSpPr>
          <p:nvPr/>
        </p:nvSpPr>
        <p:spPr bwMode="auto">
          <a:xfrm>
            <a:off x="53869" y="4578368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4" name="Cube 20"/>
          <p:cNvSpPr>
            <a:spLocks noChangeArrowheads="1"/>
          </p:cNvSpPr>
          <p:nvPr/>
        </p:nvSpPr>
        <p:spPr bwMode="auto">
          <a:xfrm>
            <a:off x="399581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5" name="Cube 20"/>
          <p:cNvSpPr>
            <a:spLocks noChangeArrowheads="1"/>
          </p:cNvSpPr>
          <p:nvPr/>
        </p:nvSpPr>
        <p:spPr bwMode="auto">
          <a:xfrm>
            <a:off x="284344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6" name="Cube 20"/>
          <p:cNvSpPr>
            <a:spLocks noChangeArrowheads="1"/>
          </p:cNvSpPr>
          <p:nvPr/>
        </p:nvSpPr>
        <p:spPr bwMode="auto">
          <a:xfrm>
            <a:off x="169106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7" name="Cube 20"/>
          <p:cNvSpPr>
            <a:spLocks noChangeArrowheads="1"/>
          </p:cNvSpPr>
          <p:nvPr/>
        </p:nvSpPr>
        <p:spPr bwMode="auto">
          <a:xfrm>
            <a:off x="53869" y="5583482"/>
            <a:ext cx="115237" cy="11258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 w="635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defTabSz="4955111"/>
            <a:endParaRPr lang="en-US"/>
          </a:p>
        </p:txBody>
      </p:sp>
      <p:sp>
        <p:nvSpPr>
          <p:cNvPr id="248" name="Cloud 247"/>
          <p:cNvSpPr/>
          <p:nvPr/>
        </p:nvSpPr>
        <p:spPr>
          <a:xfrm>
            <a:off x="3102427" y="3162550"/>
            <a:ext cx="1741715" cy="1491888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Partition </a:t>
            </a:r>
            <a:r>
              <a:rPr lang="en-US" sz="1200" dirty="0" smtClean="0"/>
              <a:t>&amp;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Sort</a:t>
            </a:r>
            <a:endParaRPr lang="en-US" dirty="0"/>
          </a:p>
        </p:txBody>
      </p:sp>
      <p:cxnSp>
        <p:nvCxnSpPr>
          <p:cNvPr id="250" name="Straight Arrow Connector 249"/>
          <p:cNvCxnSpPr>
            <a:stCxn id="90" idx="3"/>
          </p:cNvCxnSpPr>
          <p:nvPr/>
        </p:nvCxnSpPr>
        <p:spPr>
          <a:xfrm>
            <a:off x="2674256" y="2631688"/>
            <a:ext cx="821268" cy="839645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Arrow Connector 252"/>
          <p:cNvCxnSpPr>
            <a:stCxn id="177" idx="3"/>
          </p:cNvCxnSpPr>
          <p:nvPr/>
        </p:nvCxnSpPr>
        <p:spPr>
          <a:xfrm>
            <a:off x="2674256" y="3635595"/>
            <a:ext cx="664030" cy="16231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Arrow Connector 254"/>
          <p:cNvCxnSpPr>
            <a:stCxn id="178" idx="3"/>
          </p:cNvCxnSpPr>
          <p:nvPr/>
        </p:nvCxnSpPr>
        <p:spPr>
          <a:xfrm flipV="1">
            <a:off x="2674256" y="4265756"/>
            <a:ext cx="664030" cy="368906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Arrow Connector 256"/>
          <p:cNvCxnSpPr>
            <a:stCxn id="179" idx="3"/>
          </p:cNvCxnSpPr>
          <p:nvPr/>
        </p:nvCxnSpPr>
        <p:spPr>
          <a:xfrm flipV="1">
            <a:off x="2674256" y="4438952"/>
            <a:ext cx="996649" cy="1200824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1" name="Cube 20"/>
          <p:cNvSpPr>
            <a:spLocks noChangeArrowheads="1"/>
          </p:cNvSpPr>
          <p:nvPr/>
        </p:nvSpPr>
        <p:spPr bwMode="auto">
          <a:xfrm>
            <a:off x="5303842" y="5818565"/>
            <a:ext cx="700019" cy="679338"/>
          </a:xfrm>
          <a:prstGeom prst="cube">
            <a:avLst>
              <a:gd name="adj" fmla="val 25000"/>
            </a:avLst>
          </a:prstGeom>
          <a:solidFill>
            <a:srgbClr val="D2384A"/>
          </a:solidFill>
          <a:ln w="12700">
            <a:solidFill>
              <a:schemeClr val="tx2">
                <a:lumMod val="50000"/>
              </a:schemeClr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cxnSp>
        <p:nvCxnSpPr>
          <p:cNvPr id="263" name="Straight Arrow Connector 262"/>
          <p:cNvCxnSpPr/>
          <p:nvPr/>
        </p:nvCxnSpPr>
        <p:spPr>
          <a:xfrm>
            <a:off x="6041571" y="2522760"/>
            <a:ext cx="274178" cy="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Arrow Connector 265"/>
          <p:cNvCxnSpPr/>
          <p:nvPr/>
        </p:nvCxnSpPr>
        <p:spPr>
          <a:xfrm>
            <a:off x="6041571" y="4357651"/>
            <a:ext cx="274177" cy="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Arrow Connector 270"/>
          <p:cNvCxnSpPr/>
          <p:nvPr/>
        </p:nvCxnSpPr>
        <p:spPr>
          <a:xfrm>
            <a:off x="6041571" y="6213816"/>
            <a:ext cx="274178" cy="0"/>
          </a:xfrm>
          <a:prstGeom prst="straightConnector1">
            <a:avLst/>
          </a:prstGeom>
          <a:ln>
            <a:solidFill>
              <a:srgbClr val="4C5A6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75" name="Object 2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0164842"/>
              </p:ext>
            </p:extLst>
          </p:nvPr>
        </p:nvGraphicFramePr>
        <p:xfrm>
          <a:off x="6575734" y="6051669"/>
          <a:ext cx="418864" cy="3979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69" name="Equation" r:id="rId9" imgW="254000" imgH="241300" progId="Equation.3">
                  <p:embed/>
                </p:oleObj>
              </mc:Choice>
              <mc:Fallback>
                <p:oleObj name="Equation" r:id="rId9" imgW="254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575734" y="6051669"/>
                        <a:ext cx="418864" cy="3979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" name="Object 27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6407429"/>
              </p:ext>
            </p:extLst>
          </p:nvPr>
        </p:nvGraphicFramePr>
        <p:xfrm>
          <a:off x="5384800" y="6051550"/>
          <a:ext cx="439738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70" name="Equation" r:id="rId11" imgW="266700" imgH="241300" progId="Equation.3">
                  <p:embed/>
                </p:oleObj>
              </mc:Choice>
              <mc:Fallback>
                <p:oleObj name="Equation" r:id="rId11" imgW="266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384800" y="6051550"/>
                        <a:ext cx="439738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7" name="Object 27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2531134"/>
              </p:ext>
            </p:extLst>
          </p:nvPr>
        </p:nvGraphicFramePr>
        <p:xfrm>
          <a:off x="4752975" y="6051127"/>
          <a:ext cx="439738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71" name="Equation" r:id="rId13" imgW="266700" imgH="241300" progId="Equation.3">
                  <p:embed/>
                </p:oleObj>
              </mc:Choice>
              <mc:Fallback>
                <p:oleObj name="Equation" r:id="rId13" imgW="266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752975" y="6051127"/>
                        <a:ext cx="439738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8" name="Object 27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7268703"/>
              </p:ext>
            </p:extLst>
          </p:nvPr>
        </p:nvGraphicFramePr>
        <p:xfrm>
          <a:off x="4168775" y="6051669"/>
          <a:ext cx="439738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72" name="Equation" r:id="rId15" imgW="266700" imgH="241300" progId="Equation.3">
                  <p:embed/>
                </p:oleObj>
              </mc:Choice>
              <mc:Fallback>
                <p:oleObj name="Equation" r:id="rId15" imgW="266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168775" y="6051669"/>
                        <a:ext cx="439738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0" name="Object 27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9352738"/>
              </p:ext>
            </p:extLst>
          </p:nvPr>
        </p:nvGraphicFramePr>
        <p:xfrm>
          <a:off x="3552825" y="6051669"/>
          <a:ext cx="439738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73" name="Equation" r:id="rId17" imgW="266700" imgH="241300" progId="Equation.3">
                  <p:embed/>
                </p:oleObj>
              </mc:Choice>
              <mc:Fallback>
                <p:oleObj name="Equation" r:id="rId17" imgW="266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552825" y="6051669"/>
                        <a:ext cx="439738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9" name="Object 28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7240024"/>
              </p:ext>
            </p:extLst>
          </p:nvPr>
        </p:nvGraphicFramePr>
        <p:xfrm>
          <a:off x="6575425" y="4217988"/>
          <a:ext cx="419100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74" name="Equation" r:id="rId19" imgW="254000" imgH="228600" progId="Equation.3">
                  <p:embed/>
                </p:oleObj>
              </mc:Choice>
              <mc:Fallback>
                <p:oleObj name="Equation" r:id="rId19" imgW="254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575425" y="4217988"/>
                        <a:ext cx="419100" cy="376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0" name="Cube 20"/>
          <p:cNvSpPr>
            <a:spLocks noChangeArrowheads="1"/>
          </p:cNvSpPr>
          <p:nvPr/>
        </p:nvSpPr>
        <p:spPr bwMode="auto">
          <a:xfrm>
            <a:off x="3505049" y="2191009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291" name="Cube 20"/>
          <p:cNvSpPr>
            <a:spLocks noChangeArrowheads="1"/>
          </p:cNvSpPr>
          <p:nvPr/>
        </p:nvSpPr>
        <p:spPr bwMode="auto">
          <a:xfrm>
            <a:off x="4103692" y="2191009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sz="1600" baseline="30000" dirty="0"/>
          </a:p>
        </p:txBody>
      </p:sp>
      <p:sp>
        <p:nvSpPr>
          <p:cNvPr id="292" name="Cube 20"/>
          <p:cNvSpPr>
            <a:spLocks noChangeArrowheads="1"/>
          </p:cNvSpPr>
          <p:nvPr/>
        </p:nvSpPr>
        <p:spPr bwMode="auto">
          <a:xfrm>
            <a:off x="4694242" y="2191009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sp>
        <p:nvSpPr>
          <p:cNvPr id="293" name="Cube 20"/>
          <p:cNvSpPr>
            <a:spLocks noChangeArrowheads="1"/>
          </p:cNvSpPr>
          <p:nvPr/>
        </p:nvSpPr>
        <p:spPr bwMode="auto">
          <a:xfrm>
            <a:off x="5303842" y="2191009"/>
            <a:ext cx="700019" cy="679338"/>
          </a:xfrm>
          <a:prstGeom prst="cube">
            <a:avLst>
              <a:gd name="adj" fmla="val 25000"/>
            </a:avLst>
          </a:prstGeom>
          <a:solidFill>
            <a:srgbClr val="6DABFF"/>
          </a:solidFill>
          <a:ln w="12700">
            <a:solidFill>
              <a:schemeClr val="accent4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graphicFrame>
        <p:nvGraphicFramePr>
          <p:cNvPr id="294" name="Object 29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6475533"/>
              </p:ext>
            </p:extLst>
          </p:nvPr>
        </p:nvGraphicFramePr>
        <p:xfrm>
          <a:off x="5384800" y="2435225"/>
          <a:ext cx="439738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75" name="Equation" r:id="rId21" imgW="266700" imgH="228600" progId="Equation.3">
                  <p:embed/>
                </p:oleObj>
              </mc:Choice>
              <mc:Fallback>
                <p:oleObj name="Equation" r:id="rId21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5384800" y="2435225"/>
                        <a:ext cx="439738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5" name="Object 29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9637746"/>
              </p:ext>
            </p:extLst>
          </p:nvPr>
        </p:nvGraphicFramePr>
        <p:xfrm>
          <a:off x="4752975" y="2435225"/>
          <a:ext cx="439738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76" name="Equation" r:id="rId23" imgW="266700" imgH="228600" progId="Equation.3">
                  <p:embed/>
                </p:oleObj>
              </mc:Choice>
              <mc:Fallback>
                <p:oleObj name="Equation" r:id="rId23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4752975" y="2435225"/>
                        <a:ext cx="439738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6" name="Object 29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0363029"/>
              </p:ext>
            </p:extLst>
          </p:nvPr>
        </p:nvGraphicFramePr>
        <p:xfrm>
          <a:off x="4168775" y="2435225"/>
          <a:ext cx="439738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77" name="Equation" r:id="rId25" imgW="266700" imgH="228600" progId="Equation.3">
                  <p:embed/>
                </p:oleObj>
              </mc:Choice>
              <mc:Fallback>
                <p:oleObj name="Equation" r:id="rId25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4168775" y="2435225"/>
                        <a:ext cx="439738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" name="Object 29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4535931"/>
              </p:ext>
            </p:extLst>
          </p:nvPr>
        </p:nvGraphicFramePr>
        <p:xfrm>
          <a:off x="3552825" y="2435225"/>
          <a:ext cx="439738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78" name="Equation" r:id="rId27" imgW="266700" imgH="228600" progId="Equation.3">
                  <p:embed/>
                </p:oleObj>
              </mc:Choice>
              <mc:Fallback>
                <p:oleObj name="Equation" r:id="rId27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3552825" y="2435225"/>
                        <a:ext cx="439738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8" name="Object 29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3177587"/>
              </p:ext>
            </p:extLst>
          </p:nvPr>
        </p:nvGraphicFramePr>
        <p:xfrm>
          <a:off x="6575734" y="2435225"/>
          <a:ext cx="419100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79" name="Equation" r:id="rId29" imgW="254000" imgH="228600" progId="Equation.3">
                  <p:embed/>
                </p:oleObj>
              </mc:Choice>
              <mc:Fallback>
                <p:oleObj name="Equation" r:id="rId29" imgW="254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6575734" y="2435225"/>
                        <a:ext cx="419100" cy="376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9" name="TextBox 298"/>
          <p:cNvSpPr txBox="1"/>
          <p:nvPr/>
        </p:nvSpPr>
        <p:spPr>
          <a:xfrm>
            <a:off x="2990277" y="611814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300" name="TextBox 299"/>
          <p:cNvSpPr txBox="1"/>
          <p:nvPr/>
        </p:nvSpPr>
        <p:spPr>
          <a:xfrm>
            <a:off x="3044025" y="222249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284" name="Cube 20"/>
          <p:cNvSpPr>
            <a:spLocks noChangeArrowheads="1"/>
          </p:cNvSpPr>
          <p:nvPr/>
        </p:nvSpPr>
        <p:spPr bwMode="auto">
          <a:xfrm>
            <a:off x="5303842" y="3975100"/>
            <a:ext cx="700019" cy="679338"/>
          </a:xfrm>
          <a:prstGeom prst="cube">
            <a:avLst>
              <a:gd name="adj" fmla="val 25000"/>
            </a:avLst>
          </a:prstGeom>
          <a:solidFill>
            <a:srgbClr val="2AA65C"/>
          </a:solidFill>
          <a:ln w="12700">
            <a:solidFill>
              <a:srgbClr val="004800"/>
            </a:solidFill>
            <a:round/>
            <a:headEnd type="none" w="sm" len="sm"/>
            <a:tailEnd type="none" w="sm" len="sm"/>
          </a:ln>
        </p:spPr>
        <p:txBody>
          <a:bodyPr lIns="124093" tIns="62047" rIns="124093" bIns="62047"/>
          <a:lstStyle/>
          <a:p>
            <a:pPr algn="ctr" defTabSz="4955111"/>
            <a:endParaRPr lang="en-US" baseline="-25000" dirty="0"/>
          </a:p>
        </p:txBody>
      </p:sp>
      <p:graphicFrame>
        <p:nvGraphicFramePr>
          <p:cNvPr id="285" name="Object 28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9149671"/>
              </p:ext>
            </p:extLst>
          </p:nvPr>
        </p:nvGraphicFramePr>
        <p:xfrm>
          <a:off x="5384800" y="4217988"/>
          <a:ext cx="439738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80" name="Equation" r:id="rId31" imgW="266700" imgH="228600" progId="Equation.3">
                  <p:embed/>
                </p:oleObj>
              </mc:Choice>
              <mc:Fallback>
                <p:oleObj name="Equation" r:id="rId31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5384800" y="4217988"/>
                        <a:ext cx="439738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9" name="Picture 98" descr="small_grid.pdf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281" y="225510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pic>
        <p:nvPicPr>
          <p:cNvPr id="100" name="Picture 99" descr="small_grid.pdf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286" y="225510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sp>
        <p:nvSpPr>
          <p:cNvPr id="101" name="TextBox 100"/>
          <p:cNvSpPr txBox="1"/>
          <p:nvPr/>
        </p:nvSpPr>
        <p:spPr>
          <a:xfrm>
            <a:off x="7329137" y="2368953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755565" y="2376209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7499681" y="1774487"/>
            <a:ext cx="103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Update: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4" name="Picture 103" descr="small_grid.pdf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280" y="4039198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pic>
        <p:nvPicPr>
          <p:cNvPr id="105" name="Picture 104" descr="small_grid.pdf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285" y="4039198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sp>
        <p:nvSpPr>
          <p:cNvPr id="106" name="TextBox 105"/>
          <p:cNvSpPr txBox="1"/>
          <p:nvPr/>
        </p:nvSpPr>
        <p:spPr>
          <a:xfrm>
            <a:off x="7329136" y="4153044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7755564" y="4160300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7499680" y="3558578"/>
            <a:ext cx="103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Update: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9" name="Picture 108" descr="small_grid.pdf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281" y="5882663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10" name="Picture 109" descr="small_grid.pdf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286" y="5882663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111" name="TextBox 110"/>
          <p:cNvSpPr txBox="1"/>
          <p:nvPr/>
        </p:nvSpPr>
        <p:spPr>
          <a:xfrm>
            <a:off x="7329137" y="5996509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7755565" y="6003765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7499681" y="5402043"/>
            <a:ext cx="103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Update: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15" name="Straight Arrow Connector 114"/>
          <p:cNvCxnSpPr/>
          <p:nvPr/>
        </p:nvCxnSpPr>
        <p:spPr>
          <a:xfrm>
            <a:off x="7972425" y="4634662"/>
            <a:ext cx="0" cy="825449"/>
          </a:xfrm>
          <a:prstGeom prst="straightConnector1">
            <a:avLst/>
          </a:prstGeom>
          <a:ln w="50800">
            <a:solidFill>
              <a:schemeClr val="accent4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>
            <a:off x="7950200" y="2847614"/>
            <a:ext cx="0" cy="825449"/>
          </a:xfrm>
          <a:prstGeom prst="straightConnector1">
            <a:avLst/>
          </a:prstGeom>
          <a:ln w="50800">
            <a:solidFill>
              <a:schemeClr val="accent4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/>
          <p:nvPr/>
        </p:nvSpPr>
        <p:spPr>
          <a:xfrm>
            <a:off x="7947224" y="2928659"/>
            <a:ext cx="882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4C5A6A"/>
                </a:solidFill>
              </a:rPr>
              <a:t>HDFS</a:t>
            </a:r>
            <a:endParaRPr lang="en-US" sz="2000" b="1" dirty="0">
              <a:solidFill>
                <a:srgbClr val="4C5A6A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7947224" y="4749849"/>
            <a:ext cx="882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4C5A6A"/>
                </a:solidFill>
              </a:rPr>
              <a:t>HDFS</a:t>
            </a:r>
            <a:endParaRPr lang="en-US" sz="2000" b="1" dirty="0">
              <a:solidFill>
                <a:srgbClr val="4C5A6A"/>
              </a:solidFill>
            </a:endParaRPr>
          </a:p>
        </p:txBody>
      </p:sp>
      <p:cxnSp>
        <p:nvCxnSpPr>
          <p:cNvPr id="119" name="Elbow Connector 118"/>
          <p:cNvCxnSpPr/>
          <p:nvPr/>
        </p:nvCxnSpPr>
        <p:spPr bwMode="auto">
          <a:xfrm rot="5400000" flipH="1">
            <a:off x="5649189" y="4146693"/>
            <a:ext cx="4654263" cy="12700"/>
          </a:xfrm>
          <a:prstGeom prst="bentConnector5">
            <a:avLst>
              <a:gd name="adj1" fmla="val -5048"/>
              <a:gd name="adj2" fmla="val -7163717"/>
              <a:gd name="adj3" fmla="val 108414"/>
            </a:avLst>
          </a:prstGeom>
          <a:solidFill>
            <a:schemeClr val="accent1"/>
          </a:solidFill>
          <a:ln w="50800" cap="flat" cmpd="sng" algn="ctr">
            <a:solidFill>
              <a:schemeClr val="accent4"/>
            </a:solidFill>
            <a:prstDash val="solid"/>
            <a:round/>
            <a:headEnd type="none" w="sm" len="sm"/>
            <a:tailEnd type="stealth" w="lg" len="lg"/>
          </a:ln>
          <a:effectLst/>
        </p:spPr>
      </p:cxnSp>
      <p:pic>
        <p:nvPicPr>
          <p:cNvPr id="120" name="Picture 119" descr="small_grid.pdf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848" y="4039198"/>
            <a:ext cx="354330" cy="566928"/>
          </a:xfrm>
          <a:prstGeom prst="rect">
            <a:avLst/>
          </a:prstGeom>
          <a:solidFill>
            <a:srgbClr val="008000"/>
          </a:solidFill>
        </p:spPr>
      </p:pic>
      <p:sp>
        <p:nvSpPr>
          <p:cNvPr id="121" name="TextBox 120"/>
          <p:cNvSpPr txBox="1"/>
          <p:nvPr/>
        </p:nvSpPr>
        <p:spPr>
          <a:xfrm>
            <a:off x="8174147" y="4153044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pic>
        <p:nvPicPr>
          <p:cNvPr id="122" name="Picture 121" descr="small_grid.pdf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849" y="2255107"/>
            <a:ext cx="354330" cy="566928"/>
          </a:xfrm>
          <a:prstGeom prst="rect">
            <a:avLst/>
          </a:prstGeom>
          <a:solidFill>
            <a:srgbClr val="3366FF"/>
          </a:solidFill>
        </p:spPr>
      </p:pic>
      <p:sp>
        <p:nvSpPr>
          <p:cNvPr id="123" name="TextBox 122"/>
          <p:cNvSpPr txBox="1"/>
          <p:nvPr/>
        </p:nvSpPr>
        <p:spPr>
          <a:xfrm>
            <a:off x="8174148" y="2368953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1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pic>
        <p:nvPicPr>
          <p:cNvPr id="124" name="Picture 123" descr="small_grid.pdf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849" y="5882663"/>
            <a:ext cx="354330" cy="566928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125" name="TextBox 124"/>
          <p:cNvSpPr txBox="1"/>
          <p:nvPr/>
        </p:nvSpPr>
        <p:spPr>
          <a:xfrm>
            <a:off x="8174148" y="5996509"/>
            <a:ext cx="48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3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4818" y="1420057"/>
            <a:ext cx="56140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CE3932"/>
                </a:solidFill>
              </a:rPr>
              <a:t>Run SGD on old points again!</a:t>
            </a:r>
            <a:r>
              <a:rPr lang="en-US" dirty="0" smtClean="0">
                <a:solidFill>
                  <a:srgbClr val="CE3932"/>
                </a:solidFill>
              </a:rPr>
              <a:t> </a:t>
            </a:r>
            <a:endParaRPr lang="en-US" dirty="0">
              <a:solidFill>
                <a:srgbClr val="CE39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56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5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5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5B782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5B782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7F7E3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26 0.26366 " pathEditMode="relative" ptsTypes="AA">
                                      <p:cBhvr>
                                        <p:cTn id="35" dur="3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26 0.26366 " pathEditMode="relative" ptsTypes="AA">
                                      <p:cBhvr>
                                        <p:cTn id="37" dur="3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139 0.27083 " pathEditMode="relative" ptsTypes="AA">
                                      <p:cBhvr>
                                        <p:cTn id="39" dur="3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139 0.27083 " pathEditMode="relative" ptsTypes="AA">
                                      <p:cBhvr>
                                        <p:cTn id="41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58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0.00209 L 0.04392 -0.14421 C 0.05365 -0.17453 0.05903 -0.22013 0.05903 -0.26782 C 0.05903 -0.32199 0.05365 -0.36551 0.04392 -0.39583 L 0.00139 -0.54143 " pathEditMode="relative" rAng="0" ptsTypes="FffFF">
                                      <p:cBhvr>
                                        <p:cTn id="43" dur="3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" y="-2717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7.40741E-7 L 0.04149 -0.14305 C 0.05087 -0.17315 0.05625 -0.21782 0.05625 -0.26458 C 0.05625 -0.31782 0.05087 -0.36042 0.04149 -0.39051 L 1.38889E-6 -0.5331 " pathEditMode="relative" rAng="0" ptsTypes="FffFF">
                                      <p:cBhvr>
                                        <p:cTn id="45" dur="3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-26667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169F4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0013"/>
                                      </p:to>
                                    </p:animClr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07F20"/>
                                      </p:to>
                                    </p:animClr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0" animBg="1"/>
      <p:bldP spid="197" grpId="0" animBg="1"/>
      <p:bldP spid="207" grpId="0" animBg="1"/>
      <p:bldP spid="121" grpId="0"/>
      <p:bldP spid="123" grpId="0"/>
      <p:bldP spid="12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“Always-On SGD”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674" y="1807234"/>
            <a:ext cx="7675515" cy="3315245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939790" y="5560606"/>
            <a:ext cx="3211974" cy="369332"/>
          </a:xfrm>
          <a:prstGeom prst="rect">
            <a:avLst/>
          </a:prstGeom>
          <a:solidFill>
            <a:srgbClr val="A6B5F9"/>
          </a:solidFill>
          <a:ln>
            <a:solidFill>
              <a:srgbClr val="737FB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First SGD pass of block </a:t>
            </a:r>
            <a:r>
              <a:rPr lang="en-US" i="1" dirty="0" smtClean="0"/>
              <a:t>Z 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939790" y="6126577"/>
            <a:ext cx="3211974" cy="369332"/>
          </a:xfrm>
          <a:prstGeom prst="rect">
            <a:avLst/>
          </a:prstGeom>
          <a:solidFill>
            <a:srgbClr val="FEAEAC"/>
          </a:solidFill>
          <a:ln>
            <a:solidFill>
              <a:srgbClr val="A8727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Extra SGD Updates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89491" y="5560606"/>
            <a:ext cx="3211975" cy="369332"/>
          </a:xfrm>
          <a:prstGeom prst="rect">
            <a:avLst/>
          </a:prstGeom>
          <a:solidFill>
            <a:srgbClr val="A6FFB8"/>
          </a:solidFill>
          <a:ln>
            <a:solidFill>
              <a:srgbClr val="689F75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Read Parameters from HDFS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89492" y="6126577"/>
            <a:ext cx="3211974" cy="369332"/>
          </a:xfrm>
          <a:prstGeom prst="rect">
            <a:avLst/>
          </a:prstGeom>
          <a:solidFill>
            <a:srgbClr val="FEFBB9"/>
          </a:solidFill>
          <a:ln>
            <a:solidFill>
              <a:srgbClr val="B1B08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Write Parameters to HDFS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043841"/>
            <a:ext cx="12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Reducer 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2855635"/>
            <a:ext cx="1185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Reducer2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3704061"/>
            <a:ext cx="12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Reducer 3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4583015"/>
            <a:ext cx="12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Reducer 4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2619503"/>
            <a:ext cx="9144000" cy="0"/>
          </a:xfrm>
          <a:prstGeom prst="line">
            <a:avLst/>
          </a:prstGeom>
          <a:ln w="635">
            <a:solidFill>
              <a:srgbClr val="B8B8B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0" y="3455719"/>
            <a:ext cx="9144000" cy="0"/>
          </a:xfrm>
          <a:prstGeom prst="line">
            <a:avLst/>
          </a:prstGeom>
          <a:ln w="635">
            <a:solidFill>
              <a:srgbClr val="B8B8B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106" y="4304146"/>
            <a:ext cx="9144000" cy="0"/>
          </a:xfrm>
          <a:prstGeom prst="line">
            <a:avLst/>
          </a:prstGeom>
          <a:ln w="635">
            <a:solidFill>
              <a:srgbClr val="B8B8B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106" y="1764496"/>
            <a:ext cx="9144000" cy="0"/>
          </a:xfrm>
          <a:prstGeom prst="line">
            <a:avLst/>
          </a:prstGeom>
          <a:ln w="635">
            <a:solidFill>
              <a:srgbClr val="B8B8B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106" y="5165021"/>
            <a:ext cx="9144000" cy="0"/>
          </a:xfrm>
          <a:prstGeom prst="line">
            <a:avLst/>
          </a:prstGeom>
          <a:ln w="635">
            <a:solidFill>
              <a:srgbClr val="B8B8B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2638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75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9845"/>
            <a:ext cx="8229600" cy="990600"/>
          </a:xfrm>
        </p:spPr>
        <p:txBody>
          <a:bodyPr/>
          <a:lstStyle/>
          <a:p>
            <a:r>
              <a:rPr lang="en-US" dirty="0" smtClean="0"/>
              <a:t>Stochastic Gradient Descent (SGD)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840" y="906100"/>
            <a:ext cx="3085159" cy="59518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1625" y="2517642"/>
            <a:ext cx="9417042" cy="281146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5541832" y="3730385"/>
            <a:ext cx="173318" cy="109018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715150" y="2270765"/>
            <a:ext cx="0" cy="4406825"/>
          </a:xfrm>
          <a:prstGeom prst="line">
            <a:avLst/>
          </a:prstGeom>
          <a:ln>
            <a:solidFill>
              <a:schemeClr val="accent4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715150" y="6030140"/>
            <a:ext cx="134701" cy="481341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>
            <a:spLocks noChangeAspect="1"/>
          </p:cNvSpPr>
          <p:nvPr/>
        </p:nvSpPr>
        <p:spPr>
          <a:xfrm>
            <a:off x="5466526" y="3643228"/>
            <a:ext cx="116279" cy="112555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5661243" y="4695311"/>
            <a:ext cx="116279" cy="112555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5656394" y="5973862"/>
            <a:ext cx="116279" cy="112555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5866933" y="6398926"/>
            <a:ext cx="116279" cy="112555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0198945"/>
              </p:ext>
            </p:extLst>
          </p:nvPr>
        </p:nvGraphicFramePr>
        <p:xfrm>
          <a:off x="7477125" y="3014663"/>
          <a:ext cx="130175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" name="Equation" r:id="rId5" imgW="711200" imgH="457200" progId="Equation.3">
                  <p:embed/>
                </p:oleObj>
              </mc:Choice>
              <mc:Fallback>
                <p:oleObj name="Equation" r:id="rId5" imgW="7112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477125" y="3014663"/>
                        <a:ext cx="1301750" cy="838200"/>
                      </a:xfrm>
                      <a:prstGeom prst="rect">
                        <a:avLst/>
                      </a:prstGeom>
                      <a:ln>
                        <a:solidFill>
                          <a:srgbClr val="3366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9767935"/>
              </p:ext>
            </p:extLst>
          </p:nvPr>
        </p:nvGraphicFramePr>
        <p:xfrm>
          <a:off x="7435850" y="5099050"/>
          <a:ext cx="1384300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7" name="Equation" r:id="rId7" imgW="698500" imgH="457200" progId="Equation.3">
                  <p:embed/>
                </p:oleObj>
              </mc:Choice>
              <mc:Fallback>
                <p:oleObj name="Equation" r:id="rId7" imgW="6985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435850" y="5099050"/>
                        <a:ext cx="1384300" cy="904875"/>
                      </a:xfrm>
                      <a:prstGeom prst="rect">
                        <a:avLst/>
                      </a:prstGeom>
                      <a:ln>
                        <a:solidFill>
                          <a:srgbClr val="008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6404977"/>
              </p:ext>
            </p:extLst>
          </p:nvPr>
        </p:nvGraphicFramePr>
        <p:xfrm>
          <a:off x="6759623" y="1158364"/>
          <a:ext cx="2343054" cy="4175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8" name="Equation" r:id="rId9" imgW="1282700" imgH="228600" progId="Equation.3">
                  <p:embed/>
                </p:oleObj>
              </mc:Choice>
              <mc:Fallback>
                <p:oleObj name="Equation" r:id="rId9" imgW="1282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759623" y="1158364"/>
                        <a:ext cx="2343054" cy="417574"/>
                      </a:xfrm>
                      <a:prstGeom prst="rect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Straight Connector 21"/>
          <p:cNvCxnSpPr/>
          <p:nvPr/>
        </p:nvCxnSpPr>
        <p:spPr>
          <a:xfrm flipV="1">
            <a:off x="5922734" y="2274998"/>
            <a:ext cx="0" cy="4406825"/>
          </a:xfrm>
          <a:prstGeom prst="line">
            <a:avLst/>
          </a:prstGeom>
          <a:ln>
            <a:solidFill>
              <a:schemeClr val="accent4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915861" y="5457396"/>
            <a:ext cx="134701" cy="629021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>
            <a:spLocks noChangeAspect="1"/>
          </p:cNvSpPr>
          <p:nvPr/>
        </p:nvSpPr>
        <p:spPr>
          <a:xfrm>
            <a:off x="5866933" y="5387159"/>
            <a:ext cx="116279" cy="112555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6050562" y="6030139"/>
            <a:ext cx="116279" cy="112555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6050858" y="6565035"/>
            <a:ext cx="116279" cy="112555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6108998" y="2270765"/>
            <a:ext cx="0" cy="4406825"/>
          </a:xfrm>
          <a:prstGeom prst="line">
            <a:avLst/>
          </a:prstGeom>
          <a:ln>
            <a:solidFill>
              <a:schemeClr val="accent4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108998" y="6644160"/>
            <a:ext cx="107114" cy="6686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>
            <a:spLocks noChangeAspect="1"/>
          </p:cNvSpPr>
          <p:nvPr/>
        </p:nvSpPr>
        <p:spPr>
          <a:xfrm>
            <a:off x="6157972" y="6625545"/>
            <a:ext cx="116279" cy="112555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6229648" y="2283465"/>
            <a:ext cx="0" cy="4406825"/>
          </a:xfrm>
          <a:prstGeom prst="line">
            <a:avLst/>
          </a:prstGeom>
          <a:ln>
            <a:solidFill>
              <a:schemeClr val="accent4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>
            <a:spLocks noChangeAspect="1"/>
          </p:cNvSpPr>
          <p:nvPr/>
        </p:nvSpPr>
        <p:spPr>
          <a:xfrm>
            <a:off x="6171508" y="6270811"/>
            <a:ext cx="116279" cy="112555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6229648" y="6309546"/>
            <a:ext cx="215466" cy="380744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>
            <a:spLocks noChangeAspect="1"/>
          </p:cNvSpPr>
          <p:nvPr/>
        </p:nvSpPr>
        <p:spPr>
          <a:xfrm>
            <a:off x="6409633" y="6587882"/>
            <a:ext cx="116279" cy="112555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>
            <a:spLocks noChangeAspect="1"/>
          </p:cNvSpPr>
          <p:nvPr/>
        </p:nvSpPr>
        <p:spPr>
          <a:xfrm>
            <a:off x="6409633" y="6455203"/>
            <a:ext cx="116279" cy="112555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6311466" y="6520648"/>
            <a:ext cx="133648" cy="190372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>
            <a:spLocks noChangeAspect="1"/>
          </p:cNvSpPr>
          <p:nvPr/>
        </p:nvSpPr>
        <p:spPr>
          <a:xfrm>
            <a:off x="6253326" y="6598465"/>
            <a:ext cx="116279" cy="112555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6253326" y="6383366"/>
            <a:ext cx="116279" cy="112555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6313895" y="6448359"/>
            <a:ext cx="131219" cy="229231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0187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00"/>
                            </p:stCondLst>
                            <p:childTnLst>
                              <p:par>
                                <p:cTn id="18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4" grpId="0" animBg="1"/>
      <p:bldP spid="24" grpId="1" animBg="1"/>
      <p:bldP spid="26" grpId="0" animBg="1"/>
      <p:bldP spid="26" grpId="1" animBg="1"/>
      <p:bldP spid="27" grpId="0" animBg="1"/>
      <p:bldP spid="27" grpId="1" animBg="1"/>
      <p:bldP spid="32" grpId="0" animBg="1"/>
      <p:bldP spid="32" grpId="1" animBg="1"/>
      <p:bldP spid="34" grpId="0" animBg="1"/>
      <p:bldP spid="34" grpId="1" animBg="1"/>
      <p:bldP spid="38" grpId="0" animBg="1"/>
      <p:bldP spid="38" grpId="1" animBg="1"/>
      <p:bldP spid="39" grpId="0" animBg="1"/>
      <p:bldP spid="39" grpId="1" animBg="1"/>
      <p:bldP spid="42" grpId="0" animBg="1"/>
      <p:bldP spid="42" grpId="1" animBg="1"/>
      <p:bldP spid="4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FlexiFaCT</a:t>
            </a:r>
            <a:r>
              <a:rPr lang="en-US" dirty="0" smtClean="0"/>
              <a:t> (Tensor Decomposition)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334730"/>
            <a:ext cx="29307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5"/>
                </a:solidFill>
              </a:rPr>
              <a:t>Convergence</a:t>
            </a:r>
            <a:endParaRPr lang="en-US" sz="3600" dirty="0">
              <a:solidFill>
                <a:schemeClr val="accent5"/>
              </a:solidFill>
            </a:endParaRPr>
          </a:p>
        </p:txBody>
      </p:sp>
      <p:pic>
        <p:nvPicPr>
          <p:cNvPr id="5" name="Picture 4" descr="convergence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214" y="2250079"/>
            <a:ext cx="5411796" cy="378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71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FlexiFaCT</a:t>
            </a:r>
            <a:r>
              <a:rPr lang="en-US" dirty="0" smtClean="0"/>
              <a:t> (Tensor Decomposition)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334730"/>
            <a:ext cx="4880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5"/>
                </a:solidFill>
              </a:rPr>
              <a:t>Scalability in Data Size</a:t>
            </a:r>
            <a:endParaRPr lang="en-US" sz="3600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214" y="2250079"/>
            <a:ext cx="5411795" cy="378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13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FlexiFaCT</a:t>
            </a:r>
            <a:r>
              <a:rPr lang="en-US" dirty="0" smtClean="0"/>
              <a:t> (Tensor Decomposition)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334730"/>
            <a:ext cx="65654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5"/>
                </a:solidFill>
              </a:rPr>
              <a:t>Scalability in Tensor Dimension</a:t>
            </a:r>
            <a:endParaRPr lang="en-US" sz="3600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214" y="2250079"/>
            <a:ext cx="5411795" cy="37882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21738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4"/>
                </a:solidFill>
              </a:rPr>
              <a:t>Handles up to 2 billion parameters!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266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FlexiFaCT</a:t>
            </a:r>
            <a:r>
              <a:rPr lang="en-US" dirty="0" smtClean="0"/>
              <a:t> (Tensor Decomposition)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334730"/>
            <a:ext cx="7651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5"/>
                </a:solidFill>
              </a:rPr>
              <a:t>Scalability in Rank of Decomposition</a:t>
            </a:r>
            <a:endParaRPr lang="en-US" sz="3600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214" y="2250079"/>
            <a:ext cx="5411794" cy="37882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21738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4"/>
                </a:solidFill>
              </a:rPr>
              <a:t>Handles up to 4 billion parameters!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376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FlexiFaCT</a:t>
            </a:r>
            <a:r>
              <a:rPr lang="en-US" dirty="0" smtClean="0"/>
              <a:t> (Tensor Decomposition)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334730"/>
            <a:ext cx="7138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5"/>
                </a:solidFill>
              </a:rPr>
              <a:t>Scalability in Number of Machines</a:t>
            </a:r>
            <a:endParaRPr lang="en-US" sz="3600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214" y="2250079"/>
            <a:ext cx="5411794" cy="378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71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46318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Fugue (Using  “Always-On SGD”)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334730"/>
            <a:ext cx="7164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5"/>
                </a:solidFill>
              </a:rPr>
              <a:t>Dictionary Learning: Convergence</a:t>
            </a:r>
            <a:endParaRPr lang="en-US" sz="3600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215" y="2250079"/>
            <a:ext cx="5411792" cy="378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959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46318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Fugue (Using  “Always-On SGD”)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334730"/>
            <a:ext cx="7882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5"/>
                </a:solidFill>
              </a:rPr>
              <a:t>Community Detection: Convergence</a:t>
            </a:r>
            <a:endParaRPr lang="en-US" sz="3600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215" y="2250079"/>
            <a:ext cx="5411792" cy="378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374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46318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Fugue (Using  “Always-On SGD”)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334730"/>
            <a:ext cx="6266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5"/>
                </a:solidFill>
              </a:rPr>
              <a:t>Topic Modeling: Convergence</a:t>
            </a:r>
            <a:endParaRPr lang="en-US" sz="3600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215" y="2250079"/>
            <a:ext cx="5411792" cy="378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374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46318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Fugue (Using  “Always-On SGD”)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334730"/>
            <a:ext cx="8216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5"/>
                </a:solidFill>
              </a:rPr>
              <a:t>Topic Modeling: Scalability in Data Size</a:t>
            </a:r>
            <a:endParaRPr lang="en-US" sz="3600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215" y="2250079"/>
            <a:ext cx="5411792" cy="378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794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46318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Fugue (Using  “Always-On SGD”)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334730"/>
            <a:ext cx="7301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5"/>
                </a:solidFill>
              </a:rPr>
              <a:t>Topic Modeling: Scalability in Rank </a:t>
            </a:r>
            <a:endParaRPr lang="en-US" sz="3600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15" y="2436368"/>
            <a:ext cx="8389912" cy="293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890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840" y="906100"/>
            <a:ext cx="3085158" cy="59518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1625" y="2517642"/>
            <a:ext cx="9417042" cy="2811464"/>
          </a:xfrm>
          <a:prstGeom prst="rect">
            <a:avLst/>
          </a:prstGeom>
        </p:spPr>
      </p:pic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9727678"/>
              </p:ext>
            </p:extLst>
          </p:nvPr>
        </p:nvGraphicFramePr>
        <p:xfrm>
          <a:off x="7477125" y="3014663"/>
          <a:ext cx="130175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7" name="Equation" r:id="rId5" imgW="711200" imgH="457200" progId="Equation.3">
                  <p:embed/>
                </p:oleObj>
              </mc:Choice>
              <mc:Fallback>
                <p:oleObj name="Equation" r:id="rId5" imgW="7112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477125" y="3014663"/>
                        <a:ext cx="1301750" cy="838200"/>
                      </a:xfrm>
                      <a:prstGeom prst="rect">
                        <a:avLst/>
                      </a:prstGeom>
                      <a:ln>
                        <a:solidFill>
                          <a:srgbClr val="3366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8233985"/>
              </p:ext>
            </p:extLst>
          </p:nvPr>
        </p:nvGraphicFramePr>
        <p:xfrm>
          <a:off x="7435850" y="5099050"/>
          <a:ext cx="1384300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8" name="Equation" r:id="rId7" imgW="698500" imgH="457200" progId="Equation.3">
                  <p:embed/>
                </p:oleObj>
              </mc:Choice>
              <mc:Fallback>
                <p:oleObj name="Equation" r:id="rId7" imgW="6985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435850" y="5099050"/>
                        <a:ext cx="1384300" cy="904875"/>
                      </a:xfrm>
                      <a:prstGeom prst="rect">
                        <a:avLst/>
                      </a:prstGeom>
                      <a:ln>
                        <a:solidFill>
                          <a:srgbClr val="008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0953174"/>
              </p:ext>
            </p:extLst>
          </p:nvPr>
        </p:nvGraphicFramePr>
        <p:xfrm>
          <a:off x="6759623" y="1158364"/>
          <a:ext cx="2343054" cy="4175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9" name="Equation" r:id="rId9" imgW="1282700" imgH="228600" progId="Equation.3">
                  <p:embed/>
                </p:oleObj>
              </mc:Choice>
              <mc:Fallback>
                <p:oleObj name="Equation" r:id="rId9" imgW="1282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759623" y="1158364"/>
                        <a:ext cx="2343054" cy="417574"/>
                      </a:xfrm>
                      <a:prstGeom prst="rect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itle 1"/>
          <p:cNvSpPr txBox="1">
            <a:spLocks/>
          </p:cNvSpPr>
          <p:nvPr/>
        </p:nvSpPr>
        <p:spPr>
          <a:xfrm>
            <a:off x="457200" y="229845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Stochastic Gradient Descent (SGD)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122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46318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Fugue (Using  “Always-On SGD”)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334730"/>
            <a:ext cx="87295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5"/>
                </a:solidFill>
              </a:rPr>
              <a:t>Topic Modeling: Scalability over Machines</a:t>
            </a:r>
            <a:endParaRPr lang="en-US" sz="3600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215" y="2250079"/>
            <a:ext cx="5411792" cy="378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794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46318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Fugue (Using  “Always-On SGD”)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334730"/>
            <a:ext cx="7780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5"/>
                </a:solidFill>
              </a:rPr>
              <a:t>Topic Modeling: Number of Machines</a:t>
            </a:r>
            <a:endParaRPr lang="en-US" sz="3600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215" y="2250079"/>
            <a:ext cx="5411792" cy="378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794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46318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Fugue (Using  “Always-On SGD”)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81770"/>
            <a:ext cx="4238058" cy="29666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054" y="2381770"/>
            <a:ext cx="4238058" cy="296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755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Points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Flexible method for tensors &amp; ML models</a:t>
            </a:r>
          </a:p>
          <a:p>
            <a:r>
              <a:rPr lang="en-US" dirty="0" smtClean="0"/>
              <a:t>Can use stock </a:t>
            </a:r>
            <a:r>
              <a:rPr lang="en-US" dirty="0" err="1" smtClean="0"/>
              <a:t>Hadoop</a:t>
            </a:r>
            <a:r>
              <a:rPr lang="en-US" dirty="0" smtClean="0"/>
              <a:t> through using HDFS for communication</a:t>
            </a:r>
          </a:p>
          <a:p>
            <a:r>
              <a:rPr lang="en-US" dirty="0" smtClean="0"/>
              <a:t>When waiting for slower machines, run updates on old data again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65" y="4753556"/>
            <a:ext cx="2544243" cy="19151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688" y="4756548"/>
            <a:ext cx="2537618" cy="1909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226" y="4754555"/>
            <a:ext cx="2545574" cy="19131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V="1">
            <a:off x="0" y="4597433"/>
            <a:ext cx="9144000" cy="0"/>
          </a:xfrm>
          <a:prstGeom prst="line">
            <a:avLst/>
          </a:prstGeom>
          <a:ln>
            <a:solidFill>
              <a:schemeClr val="accent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188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System </a:t>
            </a:r>
            <a:r>
              <a:rPr lang="en-US" dirty="0" smtClean="0"/>
              <a:t>improvements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Joint work with Markus Weimer, Tom </a:t>
            </a:r>
            <a:r>
              <a:rPr lang="en-US" dirty="0" err="1"/>
              <a:t>Minka</a:t>
            </a:r>
            <a:r>
              <a:rPr lang="en-US" dirty="0"/>
              <a:t>, </a:t>
            </a:r>
            <a:r>
              <a:rPr lang="en-US" dirty="0" err="1"/>
              <a:t>Yordan</a:t>
            </a:r>
            <a:r>
              <a:rPr lang="en-US" dirty="0"/>
              <a:t> </a:t>
            </a:r>
            <a:r>
              <a:rPr lang="en-US" dirty="0" err="1"/>
              <a:t>Zaykov</a:t>
            </a:r>
            <a:r>
              <a:rPr lang="en-US" dirty="0"/>
              <a:t> and Vijay </a:t>
            </a:r>
            <a:r>
              <a:rPr lang="en-US" dirty="0" smtClean="0"/>
              <a:t>Narayanan at Microsoft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794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Pipelining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2724" y="2145671"/>
            <a:ext cx="1236174" cy="52920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Load Block 1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08527" y="2145671"/>
            <a:ext cx="1626028" cy="52920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Run Model on Block 1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934555" y="2145671"/>
            <a:ext cx="1404734" cy="52920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Save </a:t>
            </a:r>
            <a:br>
              <a:rPr lang="en-US" dirty="0" smtClean="0"/>
            </a:br>
            <a:r>
              <a:rPr lang="en-US" dirty="0" smtClean="0"/>
              <a:t>Block 1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390993" y="2145671"/>
            <a:ext cx="1236174" cy="52920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Load Block 2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636796" y="2145671"/>
            <a:ext cx="1626028" cy="52920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Run Model on Block 2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262824" y="2145671"/>
            <a:ext cx="1404734" cy="52920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Save </a:t>
            </a:r>
            <a:br>
              <a:rPr lang="en-US" dirty="0" smtClean="0"/>
            </a:br>
            <a:r>
              <a:rPr lang="en-US" dirty="0" smtClean="0"/>
              <a:t>Block 2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1741485" y="1780049"/>
            <a:ext cx="5416885" cy="192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800477" y="1485512"/>
            <a:ext cx="689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Time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1966" y="3183278"/>
            <a:ext cx="1236174" cy="52920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Load Block 1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298898" y="3712482"/>
            <a:ext cx="1626028" cy="52920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Run Model on Block 1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924926" y="4241686"/>
            <a:ext cx="1404734" cy="52920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Save </a:t>
            </a:r>
            <a:br>
              <a:rPr lang="en-US" dirty="0" smtClean="0"/>
            </a:br>
            <a:r>
              <a:rPr lang="en-US" dirty="0" smtClean="0"/>
              <a:t>Block 1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318140" y="3183278"/>
            <a:ext cx="1236174" cy="52920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Load Block 2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934555" y="3712482"/>
            <a:ext cx="1626028" cy="52920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Run Model on Block 2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4560583" y="4230505"/>
            <a:ext cx="1404734" cy="52920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Save </a:t>
            </a:r>
            <a:br>
              <a:rPr lang="en-US" dirty="0" smtClean="0"/>
            </a:br>
            <a:r>
              <a:rPr lang="en-US" dirty="0" smtClean="0"/>
              <a:t>Block 2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329660" y="3183278"/>
            <a:ext cx="1236174" cy="52920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Load Block 3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541963" y="3710923"/>
            <a:ext cx="1626028" cy="52920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Run Model on Block 3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7158370" y="4238568"/>
            <a:ext cx="1404734" cy="52920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Save </a:t>
            </a:r>
            <a:br>
              <a:rPr lang="en-US" dirty="0" smtClean="0"/>
            </a:br>
            <a:r>
              <a:rPr lang="en-US" dirty="0" smtClean="0"/>
              <a:t>Block 3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5565834" y="3181719"/>
            <a:ext cx="1236174" cy="52920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Load Block 4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7173913" y="3710923"/>
            <a:ext cx="1626028" cy="52920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Run Model on Block 4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8572725" y="4243522"/>
            <a:ext cx="1404734" cy="52920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Save </a:t>
            </a:r>
            <a:br>
              <a:rPr lang="en-US" dirty="0" smtClean="0"/>
            </a:br>
            <a:r>
              <a:rPr lang="en-US" dirty="0" smtClean="0"/>
              <a:t>Block 4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8700030" y="226113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101208" y="5119120"/>
            <a:ext cx="1236174" cy="52920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Load Block 1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1318140" y="5648324"/>
            <a:ext cx="1626028" cy="52920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Run Model on Block 1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2944168" y="6177528"/>
            <a:ext cx="1404734" cy="52920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Save </a:t>
            </a:r>
            <a:br>
              <a:rPr lang="en-US" dirty="0" smtClean="0"/>
            </a:br>
            <a:r>
              <a:rPr lang="en-US" dirty="0" smtClean="0"/>
              <a:t>Block 1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1337382" y="5119120"/>
            <a:ext cx="1236174" cy="52920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Load Block 2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2944176" y="5648324"/>
            <a:ext cx="1626028" cy="52920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Run Model on Block 2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4570204" y="6174410"/>
            <a:ext cx="1404734" cy="52920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Save </a:t>
            </a:r>
            <a:br>
              <a:rPr lang="en-US" dirty="0" smtClean="0"/>
            </a:br>
            <a:r>
              <a:rPr lang="en-US" dirty="0" smtClean="0"/>
              <a:t>Block 2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2573556" y="5117837"/>
            <a:ext cx="1236174" cy="52920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Load Block 3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570204" y="5646765"/>
            <a:ext cx="1626028" cy="52920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Run Model on Block 3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6196232" y="6174410"/>
            <a:ext cx="1404734" cy="52920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Save </a:t>
            </a:r>
            <a:br>
              <a:rPr lang="en-US" dirty="0" smtClean="0"/>
            </a:br>
            <a:r>
              <a:rPr lang="en-US" dirty="0" smtClean="0"/>
              <a:t>Block 3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4348902" y="5119120"/>
            <a:ext cx="1236174" cy="52920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Load Block 4</a:t>
            </a:r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6196231" y="5645206"/>
            <a:ext cx="1626028" cy="52920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Run Model on Block 4</a:t>
            </a:r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7822259" y="6179364"/>
            <a:ext cx="1404734" cy="52920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Save </a:t>
            </a:r>
            <a:br>
              <a:rPr lang="en-US" dirty="0" smtClean="0"/>
            </a:br>
            <a:r>
              <a:rPr lang="en-US" dirty="0" smtClean="0"/>
              <a:t>Block 4</a:t>
            </a:r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5753636" y="5119120"/>
            <a:ext cx="1236174" cy="52920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Load Block 5</a:t>
            </a:r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7822259" y="5650160"/>
            <a:ext cx="1626028" cy="52920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Run Model on Block 5</a:t>
            </a:r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7600966" y="5117846"/>
            <a:ext cx="1236174" cy="52920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Load Block 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35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30" grpId="0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</a:t>
            </a:r>
            <a:r>
              <a:rPr lang="en-US" dirty="0" smtClean="0"/>
              <a:t>lock scheduling</a:t>
            </a:r>
            <a:endParaRPr lang="en-US" dirty="0"/>
          </a:p>
        </p:txBody>
      </p:sp>
      <p:pic>
        <p:nvPicPr>
          <p:cNvPr id="7" name="Picture 6" descr="grid_00000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39" y="1905134"/>
            <a:ext cx="4509347" cy="45093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10810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 scheduling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39" y="1905134"/>
            <a:ext cx="4509347" cy="45093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8811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 scheduling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39" y="1905134"/>
            <a:ext cx="4509347" cy="45093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84951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 scheduling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39" y="1905134"/>
            <a:ext cx="4509347" cy="45093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92833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DSGD for Matrices  </a:t>
            </a:r>
            <a:r>
              <a:rPr lang="en-US" sz="1800" dirty="0" smtClean="0"/>
              <a:t>(</a:t>
            </a:r>
            <a:r>
              <a:rPr lang="en-US" sz="1800" dirty="0" err="1" smtClean="0"/>
              <a:t>Gemulla</a:t>
            </a:r>
            <a:r>
              <a:rPr lang="en-US" sz="1800" dirty="0" smtClean="0"/>
              <a:t>, 2011)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15553"/>
            <a:ext cx="7485236" cy="21913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85" y="1524000"/>
            <a:ext cx="2797195" cy="2797195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9" name="TextBox 8"/>
          <p:cNvSpPr txBox="1"/>
          <p:nvPr/>
        </p:nvSpPr>
        <p:spPr>
          <a:xfrm>
            <a:off x="6796959" y="2464743"/>
            <a:ext cx="620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X</a:t>
            </a:r>
            <a:endParaRPr lang="en-US" sz="3600" i="1" dirty="0">
              <a:solidFill>
                <a:schemeClr val="bg1"/>
              </a:solidFill>
            </a:endParaRPr>
          </a:p>
        </p:txBody>
      </p:sp>
      <p:pic>
        <p:nvPicPr>
          <p:cNvPr id="10" name="Picture 9" descr="little_gri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76" y="1587581"/>
            <a:ext cx="582749" cy="2797195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11" name="Picture 10" descr="little_gri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85879" y="480358"/>
            <a:ext cx="582749" cy="2797195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12" name="TextBox 11"/>
          <p:cNvSpPr txBox="1"/>
          <p:nvPr/>
        </p:nvSpPr>
        <p:spPr>
          <a:xfrm>
            <a:off x="386727" y="2528324"/>
            <a:ext cx="632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U</a:t>
            </a:r>
            <a:endParaRPr lang="en-US" sz="3600" i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00759" y="1523999"/>
            <a:ext cx="606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V</a:t>
            </a:r>
            <a:endParaRPr lang="en-US" sz="3600" i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75851" y="2613072"/>
            <a:ext cx="6721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i="1" dirty="0" smtClean="0">
                <a:solidFill>
                  <a:schemeClr val="accent5"/>
                </a:solidFill>
              </a:rPr>
              <a:t>≈</a:t>
            </a:r>
            <a:endParaRPr lang="en-US" sz="4800" i="1" dirty="0">
              <a:solidFill>
                <a:schemeClr val="accent5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26705" y="2343658"/>
            <a:ext cx="787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C5A6A"/>
                </a:solidFill>
              </a:rPr>
              <a:t>Users</a:t>
            </a:r>
            <a:endParaRPr lang="en-US" dirty="0">
              <a:solidFill>
                <a:srgbClr val="4C5A6A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30347" y="1154667"/>
            <a:ext cx="915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C5A6A"/>
                </a:solidFill>
              </a:rPr>
              <a:t>Movies</a:t>
            </a:r>
            <a:endParaRPr lang="en-US" dirty="0">
              <a:solidFill>
                <a:srgbClr val="4C5A6A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5778" y="4781405"/>
            <a:ext cx="941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C5A6A"/>
                </a:solidFill>
              </a:rPr>
              <a:t>Genres</a:t>
            </a:r>
            <a:endParaRPr lang="en-US" dirty="0">
              <a:solidFill>
                <a:srgbClr val="4C5A6A"/>
              </a:solidFill>
            </a:endParaRPr>
          </a:p>
        </p:txBody>
      </p:sp>
      <p:sp>
        <p:nvSpPr>
          <p:cNvPr id="20" name="Left Brace 19"/>
          <p:cNvSpPr/>
          <p:nvPr/>
        </p:nvSpPr>
        <p:spPr>
          <a:xfrm rot="16200000">
            <a:off x="565672" y="4327659"/>
            <a:ext cx="206962" cy="582749"/>
          </a:xfrm>
          <a:prstGeom prst="leftBrac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C5A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561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20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 scheduling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39" y="1905134"/>
            <a:ext cx="4509347" cy="45093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80784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 scheduling</a:t>
            </a:r>
            <a:endParaRPr lang="en-US" dirty="0"/>
          </a:p>
        </p:txBody>
      </p:sp>
      <p:pic>
        <p:nvPicPr>
          <p:cNvPr id="7" name="Picture 6" descr="grid_00000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39" y="1905134"/>
            <a:ext cx="4509347" cy="45093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70415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 scheduling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39" y="1905134"/>
            <a:ext cx="4509347" cy="45093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76971" y="1905134"/>
            <a:ext cx="1770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No Free Block!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1156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 scheduling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39" y="1905134"/>
            <a:ext cx="4509347" cy="45093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97073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Asynchronous scheduling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39" y="1905134"/>
            <a:ext cx="4509347" cy="45093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57200" y="5856029"/>
            <a:ext cx="1454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row bigger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18598" y="1278047"/>
            <a:ext cx="1121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 column </a:t>
            </a:r>
            <a:br>
              <a:rPr lang="en-US" dirty="0" smtClean="0"/>
            </a:br>
            <a:r>
              <a:rPr lang="en-US" dirty="0" smtClean="0"/>
              <a:t>bigger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282836" y="908715"/>
            <a:ext cx="173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[</a:t>
            </a:r>
            <a:r>
              <a:rPr lang="en-US" dirty="0" err="1" smtClean="0"/>
              <a:t>Zhuang</a:t>
            </a:r>
            <a:r>
              <a:rPr lang="en-US" dirty="0" smtClean="0"/>
              <a:t>, </a:t>
            </a:r>
            <a:r>
              <a:rPr lang="en-US" dirty="0" smtClean="0"/>
              <a:t>2013]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662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Asynchronous scheduling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39" y="1905134"/>
            <a:ext cx="4509347" cy="45093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47490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Asynchronous scheduling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39" y="1905134"/>
            <a:ext cx="4509347" cy="45093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10717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Asynchronous high-latency scheduling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39" y="1905134"/>
            <a:ext cx="4509347" cy="45093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77600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Asynchronous high-latency scheduling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39" y="1905134"/>
            <a:ext cx="4509347" cy="45093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90341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Asynchronous high-latency scheduling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39" y="1905134"/>
            <a:ext cx="4509347" cy="45093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0" y="13735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But </a:t>
            </a:r>
            <a:r>
              <a:rPr lang="en-US" sz="2400" i="1" dirty="0" smtClean="0"/>
              <a:t>t </a:t>
            </a:r>
            <a:r>
              <a:rPr lang="en-US" sz="2400" dirty="0" smtClean="0"/>
              <a:t>parallel tasks with queue length </a:t>
            </a:r>
            <a:r>
              <a:rPr lang="en-US" sz="2400" i="1" dirty="0" smtClean="0"/>
              <a:t>q</a:t>
            </a:r>
            <a:r>
              <a:rPr lang="en-US" sz="2400" dirty="0" smtClean="0"/>
              <a:t> requires (</a:t>
            </a:r>
            <a:r>
              <a:rPr lang="en-US" sz="2400" i="1" dirty="0" smtClean="0"/>
              <a:t>qt</a:t>
            </a:r>
            <a:r>
              <a:rPr lang="en-US" sz="2400" dirty="0" smtClean="0"/>
              <a:t>+1)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blocks</a:t>
            </a:r>
          </a:p>
        </p:txBody>
      </p:sp>
    </p:spTree>
    <p:extLst>
      <p:ext uri="{BB962C8B-B14F-4D97-AF65-F5344CB8AC3E}">
        <p14:creationId xmlns:p14="http://schemas.microsoft.com/office/powerpoint/2010/main" val="1410188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DSGD for Matrices</a:t>
            </a:r>
            <a:r>
              <a:rPr lang="en-US" dirty="0">
                <a:solidFill>
                  <a:srgbClr val="D2533C"/>
                </a:solidFill>
              </a:rPr>
              <a:t> </a:t>
            </a:r>
            <a:r>
              <a:rPr lang="en-US" sz="1800" dirty="0">
                <a:solidFill>
                  <a:srgbClr val="D2533C"/>
                </a:solidFill>
              </a:rPr>
              <a:t>(</a:t>
            </a:r>
            <a:r>
              <a:rPr lang="en-US" sz="1800" dirty="0" err="1">
                <a:solidFill>
                  <a:srgbClr val="D2533C"/>
                </a:solidFill>
              </a:rPr>
              <a:t>Gemulla</a:t>
            </a:r>
            <a:r>
              <a:rPr lang="en-US" sz="1800" dirty="0">
                <a:solidFill>
                  <a:srgbClr val="D2533C"/>
                </a:solidFill>
              </a:rPr>
              <a:t>, 2011)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85" y="1524000"/>
            <a:ext cx="2797195" cy="2797195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9" name="TextBox 8"/>
          <p:cNvSpPr txBox="1"/>
          <p:nvPr/>
        </p:nvSpPr>
        <p:spPr>
          <a:xfrm>
            <a:off x="6796959" y="2464743"/>
            <a:ext cx="620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X</a:t>
            </a:r>
            <a:endParaRPr lang="en-US" sz="3600" i="1" dirty="0">
              <a:solidFill>
                <a:schemeClr val="bg1"/>
              </a:solidFill>
            </a:endParaRPr>
          </a:p>
        </p:txBody>
      </p:sp>
      <p:pic>
        <p:nvPicPr>
          <p:cNvPr id="10" name="Picture 9" descr="little_gri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76" y="1587581"/>
            <a:ext cx="582749" cy="2797195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11" name="Picture 10" descr="little_gri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85879" y="480358"/>
            <a:ext cx="582749" cy="2797195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12" name="TextBox 11"/>
          <p:cNvSpPr txBox="1"/>
          <p:nvPr/>
        </p:nvSpPr>
        <p:spPr>
          <a:xfrm>
            <a:off x="386727" y="2528324"/>
            <a:ext cx="632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U</a:t>
            </a:r>
            <a:endParaRPr lang="en-US" sz="3600" i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00759" y="1523999"/>
            <a:ext cx="606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V</a:t>
            </a:r>
            <a:endParaRPr lang="en-US" sz="3600" i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75851" y="2613072"/>
            <a:ext cx="6721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i="1" dirty="0" smtClean="0">
                <a:solidFill>
                  <a:srgbClr val="808DA0"/>
                </a:solidFill>
              </a:rPr>
              <a:t>≈</a:t>
            </a:r>
            <a:endParaRPr lang="en-US" sz="4800" i="1" dirty="0">
              <a:solidFill>
                <a:srgbClr val="808DA0"/>
              </a:solidFill>
            </a:endParaRPr>
          </a:p>
        </p:txBody>
      </p:sp>
      <p:sp>
        <p:nvSpPr>
          <p:cNvPr id="3" name="Rectangle 2"/>
          <p:cNvSpPr>
            <a:spLocks noChangeAspect="1"/>
          </p:cNvSpPr>
          <p:nvPr/>
        </p:nvSpPr>
        <p:spPr>
          <a:xfrm>
            <a:off x="6143732" y="1875945"/>
            <a:ext cx="113394" cy="1131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>
            <a:spLocks/>
          </p:cNvSpPr>
          <p:nvPr/>
        </p:nvSpPr>
        <p:spPr>
          <a:xfrm>
            <a:off x="380951" y="2057177"/>
            <a:ext cx="576072" cy="1131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>
            <a:spLocks/>
          </p:cNvSpPr>
          <p:nvPr/>
        </p:nvSpPr>
        <p:spPr>
          <a:xfrm>
            <a:off x="1663807" y="1591083"/>
            <a:ext cx="113394" cy="5760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3" r="31663" b="47371"/>
          <a:stretch/>
        </p:blipFill>
        <p:spPr>
          <a:xfrm>
            <a:off x="322825" y="4919296"/>
            <a:ext cx="3064593" cy="16675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2" t="51280" r="22501" b="-1"/>
          <a:stretch/>
        </p:blipFill>
        <p:spPr>
          <a:xfrm>
            <a:off x="3875851" y="5128617"/>
            <a:ext cx="4902851" cy="1543659"/>
          </a:xfrm>
          <a:prstGeom prst="rect">
            <a:avLst/>
          </a:prstGeom>
        </p:spPr>
      </p:pic>
      <p:sp>
        <p:nvSpPr>
          <p:cNvPr id="19" name="Rectangle 18"/>
          <p:cNvSpPr>
            <a:spLocks noChangeAspect="1"/>
          </p:cNvSpPr>
          <p:nvPr/>
        </p:nvSpPr>
        <p:spPr>
          <a:xfrm>
            <a:off x="8004282" y="4088920"/>
            <a:ext cx="113394" cy="11315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0" name="Rectangle 19"/>
          <p:cNvSpPr>
            <a:spLocks/>
          </p:cNvSpPr>
          <p:nvPr/>
        </p:nvSpPr>
        <p:spPr>
          <a:xfrm>
            <a:off x="380951" y="4151846"/>
            <a:ext cx="576072" cy="113153"/>
          </a:xfrm>
          <a:prstGeom prst="rect">
            <a:avLst/>
          </a:prstGeom>
          <a:solidFill>
            <a:srgbClr val="F3F2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>
            <a:spLocks/>
          </p:cNvSpPr>
          <p:nvPr/>
        </p:nvSpPr>
        <p:spPr>
          <a:xfrm>
            <a:off x="3410057" y="1594258"/>
            <a:ext cx="113394" cy="576072"/>
          </a:xfrm>
          <a:prstGeom prst="rect">
            <a:avLst/>
          </a:prstGeom>
          <a:solidFill>
            <a:srgbClr val="F3F2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3F2DC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00759" y="3646443"/>
            <a:ext cx="25807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Independent!</a:t>
            </a:r>
            <a:endParaRPr lang="en-US" sz="32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913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9" grpId="0" animBg="1"/>
      <p:bldP spid="20" grpId="0" animBg="1"/>
      <p:bldP spid="21" grpId="0" animBg="1"/>
      <p:bldP spid="2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Asynchronous high-latency scheduling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39" y="1905134"/>
            <a:ext cx="4509347" cy="45093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29444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Asynchronous high-latency scheduling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39" y="1905134"/>
            <a:ext cx="4509347" cy="45093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0" y="13759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Squaring the number of blocks squares the queue length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43038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Asynchronous high-latency scheduling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39" y="1905134"/>
            <a:ext cx="4509347" cy="45093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31072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Asynchronous high-latency scheduling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39" y="1905134"/>
            <a:ext cx="4509347" cy="45093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50228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Pipelining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862" y="1717799"/>
            <a:ext cx="4515662" cy="4642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9056"/>
            <a:ext cx="4515662" cy="45797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31863" y="6360068"/>
            <a:ext cx="967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Without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48623" y="632780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747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Limited impact of failures</a:t>
            </a:r>
            <a:endParaRPr lang="en-US" dirty="0"/>
          </a:p>
        </p:txBody>
      </p:sp>
      <p:pic>
        <p:nvPicPr>
          <p:cNvPr id="4" name="Picture 3" descr="failure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31" y="1698533"/>
            <a:ext cx="7081886" cy="495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43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Bayesian Graphical Models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Joint work with Markus Weimer, Tom </a:t>
            </a:r>
            <a:r>
              <a:rPr lang="en-US" dirty="0" err="1" smtClean="0"/>
              <a:t>Minka</a:t>
            </a:r>
            <a:r>
              <a:rPr lang="en-US" dirty="0" smtClean="0"/>
              <a:t>, </a:t>
            </a:r>
            <a:r>
              <a:rPr lang="en-US" dirty="0" err="1"/>
              <a:t>Yordan</a:t>
            </a:r>
            <a:r>
              <a:rPr lang="en-US" dirty="0"/>
              <a:t> </a:t>
            </a:r>
            <a:r>
              <a:rPr lang="en-US" dirty="0" err="1" smtClean="0"/>
              <a:t>Zaykov</a:t>
            </a:r>
            <a:r>
              <a:rPr lang="en-US" dirty="0" smtClean="0"/>
              <a:t> and Vijay Narayanan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558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Matrix Factorization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15553"/>
            <a:ext cx="7485236" cy="21913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85" y="1524000"/>
            <a:ext cx="2797195" cy="2797195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9" name="TextBox 8"/>
          <p:cNvSpPr txBox="1"/>
          <p:nvPr/>
        </p:nvSpPr>
        <p:spPr>
          <a:xfrm>
            <a:off x="6796959" y="2464743"/>
            <a:ext cx="620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X</a:t>
            </a:r>
            <a:endParaRPr lang="en-US" sz="3600" i="1" dirty="0">
              <a:solidFill>
                <a:schemeClr val="bg1"/>
              </a:solidFill>
            </a:endParaRPr>
          </a:p>
        </p:txBody>
      </p:sp>
      <p:pic>
        <p:nvPicPr>
          <p:cNvPr id="10" name="Picture 9" descr="little_gri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76" y="1587581"/>
            <a:ext cx="582749" cy="2797195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11" name="Picture 10" descr="little_gri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85879" y="480358"/>
            <a:ext cx="582749" cy="2797195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12" name="TextBox 11"/>
          <p:cNvSpPr txBox="1"/>
          <p:nvPr/>
        </p:nvSpPr>
        <p:spPr>
          <a:xfrm>
            <a:off x="386727" y="2528324"/>
            <a:ext cx="632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U</a:t>
            </a:r>
            <a:endParaRPr lang="en-US" sz="3600" i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00759" y="1523999"/>
            <a:ext cx="606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V</a:t>
            </a:r>
            <a:endParaRPr lang="en-US" sz="3600" i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75851" y="2613072"/>
            <a:ext cx="6721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i="1" dirty="0" smtClean="0">
                <a:solidFill>
                  <a:schemeClr val="accent5"/>
                </a:solidFill>
              </a:rPr>
              <a:t>≈</a:t>
            </a:r>
            <a:endParaRPr lang="en-US" sz="4800" i="1" dirty="0">
              <a:solidFill>
                <a:schemeClr val="accent5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26705" y="2343658"/>
            <a:ext cx="787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C5A6A"/>
                </a:solidFill>
              </a:rPr>
              <a:t>Users</a:t>
            </a:r>
            <a:endParaRPr lang="en-US" dirty="0">
              <a:solidFill>
                <a:srgbClr val="4C5A6A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30347" y="1154667"/>
            <a:ext cx="915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C5A6A"/>
                </a:solidFill>
              </a:rPr>
              <a:t>Movies</a:t>
            </a:r>
            <a:endParaRPr lang="en-US" dirty="0">
              <a:solidFill>
                <a:srgbClr val="4C5A6A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5778" y="4781405"/>
            <a:ext cx="941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C5A6A"/>
                </a:solidFill>
              </a:rPr>
              <a:t>Genres</a:t>
            </a:r>
            <a:endParaRPr lang="en-US" dirty="0">
              <a:solidFill>
                <a:srgbClr val="4C5A6A"/>
              </a:solidFill>
            </a:endParaRPr>
          </a:p>
        </p:txBody>
      </p:sp>
      <p:sp>
        <p:nvSpPr>
          <p:cNvPr id="20" name="Left Brace 19"/>
          <p:cNvSpPr/>
          <p:nvPr/>
        </p:nvSpPr>
        <p:spPr>
          <a:xfrm rot="16200000">
            <a:off x="565672" y="4327659"/>
            <a:ext cx="206962" cy="582749"/>
          </a:xfrm>
          <a:prstGeom prst="leftBrac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C5A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537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20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648" y="146908"/>
            <a:ext cx="8229600" cy="990600"/>
          </a:xfrm>
        </p:spPr>
        <p:txBody>
          <a:bodyPr/>
          <a:lstStyle/>
          <a:p>
            <a:r>
              <a:rPr lang="en-US" dirty="0" smtClean="0"/>
              <a:t>Bayesian MF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31" y="4097660"/>
            <a:ext cx="456324" cy="76338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66088" y="4000272"/>
            <a:ext cx="1000218" cy="960208"/>
          </a:xfrm>
          <a:prstGeom prst="ellipse">
            <a:avLst/>
          </a:prstGeom>
          <a:noFill/>
          <a:ln w="254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3570" y="3523886"/>
            <a:ext cx="70423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latin typeface="Times New Roman"/>
                <a:cs typeface="Times New Roman"/>
              </a:rPr>
              <a:t>α</a:t>
            </a:r>
            <a:r>
              <a:rPr lang="en-US" sz="3200" i="1" baseline="-25000" dirty="0" smtClean="0">
                <a:latin typeface="Times New Roman"/>
                <a:cs typeface="Times New Roman"/>
              </a:rPr>
              <a:t>U</a:t>
            </a:r>
            <a:endParaRPr lang="en-US" sz="3200" i="1" baseline="-25000" dirty="0"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87486" y="3982685"/>
            <a:ext cx="740805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00" i="1" dirty="0" smtClean="0">
                <a:latin typeface="Times New Roman"/>
                <a:cs typeface="Times New Roman"/>
              </a:rPr>
              <a:t>~</a:t>
            </a:r>
            <a:endParaRPr lang="en-US" sz="5500" i="1" baseline="-25000" dirty="0">
              <a:latin typeface="Times New Roman"/>
              <a:cs typeface="Times New Roman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692" y="2576277"/>
            <a:ext cx="885448" cy="50085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4" t="9823" r="16645" b="11906"/>
          <a:stretch/>
        </p:blipFill>
        <p:spPr>
          <a:xfrm>
            <a:off x="1837370" y="3493925"/>
            <a:ext cx="592770" cy="977520"/>
          </a:xfrm>
          <a:prstGeom prst="rect">
            <a:avLst/>
          </a:prstGeom>
        </p:spPr>
      </p:pic>
      <p:pic>
        <p:nvPicPr>
          <p:cNvPr id="18" name="Picture 17" descr="batman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3" r="23407"/>
          <a:stretch/>
        </p:blipFill>
        <p:spPr>
          <a:xfrm>
            <a:off x="1820639" y="4711395"/>
            <a:ext cx="609501" cy="883831"/>
          </a:xfrm>
          <a:prstGeom prst="rect">
            <a:avLst/>
          </a:prstGeom>
        </p:spPr>
      </p:pic>
      <p:pic>
        <p:nvPicPr>
          <p:cNvPr id="19" name="Picture 18" descr="Bart_Simpson_200px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6" t="8235" r="29941" b="46537"/>
          <a:stretch/>
        </p:blipFill>
        <p:spPr>
          <a:xfrm flipH="1">
            <a:off x="1820638" y="6045485"/>
            <a:ext cx="653272" cy="819741"/>
          </a:xfrm>
          <a:prstGeom prst="rect">
            <a:avLst/>
          </a:prstGeom>
        </p:spPr>
      </p:pic>
      <p:pic>
        <p:nvPicPr>
          <p:cNvPr id="20" name="Picture 19" descr="sex-and-the-city-14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063" y="999793"/>
            <a:ext cx="894783" cy="67108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000" y="999793"/>
            <a:ext cx="545691" cy="827055"/>
          </a:xfrm>
          <a:prstGeom prst="rect">
            <a:avLst/>
          </a:prstGeom>
        </p:spPr>
      </p:pic>
      <p:pic>
        <p:nvPicPr>
          <p:cNvPr id="24" name="Picture 23" descr="MatrixRevolutions_iTunes_800x1200_BLX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164" y="978471"/>
            <a:ext cx="565585" cy="848377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4317997" y="2670013"/>
            <a:ext cx="481976" cy="48248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4317997" y="3741442"/>
            <a:ext cx="481976" cy="48248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</a:t>
            </a:r>
            <a:endParaRPr lang="en-US" dirty="0"/>
          </a:p>
        </p:txBody>
      </p:sp>
      <p:pic>
        <p:nvPicPr>
          <p:cNvPr id="30" name="Picture 29" descr="MeanGirlsSoundtrack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572" y="999793"/>
            <a:ext cx="689835" cy="689835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>
            <a:off x="5567431" y="2670013"/>
            <a:ext cx="481976" cy="48248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32" name="Oval 31"/>
          <p:cNvSpPr/>
          <p:nvPr/>
        </p:nvSpPr>
        <p:spPr>
          <a:xfrm>
            <a:off x="7457164" y="3741442"/>
            <a:ext cx="481976" cy="48248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3" name="Oval 32"/>
          <p:cNvSpPr/>
          <p:nvPr/>
        </p:nvSpPr>
        <p:spPr>
          <a:xfrm>
            <a:off x="6503715" y="6178475"/>
            <a:ext cx="481976" cy="48248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34" name="Oval 33"/>
          <p:cNvSpPr/>
          <p:nvPr/>
        </p:nvSpPr>
        <p:spPr>
          <a:xfrm>
            <a:off x="6503715" y="4951460"/>
            <a:ext cx="481976" cy="48248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</a:t>
            </a:r>
            <a:endParaRPr lang="en-US" dirty="0"/>
          </a:p>
        </p:txBody>
      </p:sp>
      <p:cxnSp>
        <p:nvCxnSpPr>
          <p:cNvPr id="38" name="Straight Arrow Connector 37"/>
          <p:cNvCxnSpPr>
            <a:endCxn id="28" idx="2"/>
          </p:cNvCxnSpPr>
          <p:nvPr/>
        </p:nvCxnSpPr>
        <p:spPr>
          <a:xfrm>
            <a:off x="2774462" y="2901462"/>
            <a:ext cx="1543535" cy="9794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29" idx="2"/>
          </p:cNvCxnSpPr>
          <p:nvPr/>
        </p:nvCxnSpPr>
        <p:spPr>
          <a:xfrm flipV="1">
            <a:off x="2774462" y="3982685"/>
            <a:ext cx="1543535" cy="17587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endCxn id="34" idx="2"/>
          </p:cNvCxnSpPr>
          <p:nvPr/>
        </p:nvCxnSpPr>
        <p:spPr>
          <a:xfrm>
            <a:off x="2663093" y="5192703"/>
            <a:ext cx="3840622" cy="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endCxn id="33" idx="2"/>
          </p:cNvCxnSpPr>
          <p:nvPr/>
        </p:nvCxnSpPr>
        <p:spPr>
          <a:xfrm>
            <a:off x="2515927" y="6419718"/>
            <a:ext cx="3987788" cy="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Freeform 67"/>
          <p:cNvSpPr/>
          <p:nvPr/>
        </p:nvSpPr>
        <p:spPr>
          <a:xfrm>
            <a:off x="2842846" y="4249615"/>
            <a:ext cx="4845539" cy="332160"/>
          </a:xfrm>
          <a:custGeom>
            <a:avLst/>
            <a:gdLst>
              <a:gd name="connsiteX0" fmla="*/ 0 w 4845539"/>
              <a:gd name="connsiteY0" fmla="*/ 0 h 332160"/>
              <a:gd name="connsiteX1" fmla="*/ 2413000 w 4845539"/>
              <a:gd name="connsiteY1" fmla="*/ 332154 h 332160"/>
              <a:gd name="connsiteX2" fmla="*/ 4845539 w 4845539"/>
              <a:gd name="connsiteY2" fmla="*/ 9770 h 332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45539" h="332160">
                <a:moveTo>
                  <a:pt x="0" y="0"/>
                </a:moveTo>
                <a:cubicBezTo>
                  <a:pt x="802705" y="165263"/>
                  <a:pt x="1605410" y="330526"/>
                  <a:pt x="2413000" y="332154"/>
                </a:cubicBezTo>
                <a:cubicBezTo>
                  <a:pt x="3220590" y="333782"/>
                  <a:pt x="4459654" y="40706"/>
                  <a:pt x="4845539" y="9770"/>
                </a:cubicBezTo>
              </a:path>
            </a:pathLst>
          </a:cu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 69"/>
          <p:cNvSpPr/>
          <p:nvPr/>
        </p:nvSpPr>
        <p:spPr>
          <a:xfrm>
            <a:off x="2774463" y="3043925"/>
            <a:ext cx="2862384" cy="332160"/>
          </a:xfrm>
          <a:custGeom>
            <a:avLst/>
            <a:gdLst>
              <a:gd name="connsiteX0" fmla="*/ 0 w 4845539"/>
              <a:gd name="connsiteY0" fmla="*/ 0 h 332160"/>
              <a:gd name="connsiteX1" fmla="*/ 2413000 w 4845539"/>
              <a:gd name="connsiteY1" fmla="*/ 332154 h 332160"/>
              <a:gd name="connsiteX2" fmla="*/ 4845539 w 4845539"/>
              <a:gd name="connsiteY2" fmla="*/ 9770 h 332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45539" h="332160">
                <a:moveTo>
                  <a:pt x="0" y="0"/>
                </a:moveTo>
                <a:cubicBezTo>
                  <a:pt x="802705" y="165263"/>
                  <a:pt x="1605410" y="330526"/>
                  <a:pt x="2413000" y="332154"/>
                </a:cubicBezTo>
                <a:cubicBezTo>
                  <a:pt x="3220590" y="333782"/>
                  <a:pt x="4459654" y="40706"/>
                  <a:pt x="4845539" y="9770"/>
                </a:cubicBezTo>
              </a:path>
            </a:pathLst>
          </a:cu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Arrow Connector 74"/>
          <p:cNvCxnSpPr>
            <a:endCxn id="34" idx="0"/>
          </p:cNvCxnSpPr>
          <p:nvPr/>
        </p:nvCxnSpPr>
        <p:spPr>
          <a:xfrm>
            <a:off x="6738813" y="1842028"/>
            <a:ext cx="5890" cy="3109432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7698154" y="1856155"/>
            <a:ext cx="0" cy="1836614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Freeform 78"/>
          <p:cNvSpPr/>
          <p:nvPr/>
        </p:nvSpPr>
        <p:spPr>
          <a:xfrm rot="5400000" flipV="1">
            <a:off x="4955768" y="3805393"/>
            <a:ext cx="4322320" cy="423845"/>
          </a:xfrm>
          <a:custGeom>
            <a:avLst/>
            <a:gdLst>
              <a:gd name="connsiteX0" fmla="*/ 0 w 4845539"/>
              <a:gd name="connsiteY0" fmla="*/ 0 h 332160"/>
              <a:gd name="connsiteX1" fmla="*/ 2413000 w 4845539"/>
              <a:gd name="connsiteY1" fmla="*/ 332154 h 332160"/>
              <a:gd name="connsiteX2" fmla="*/ 4845539 w 4845539"/>
              <a:gd name="connsiteY2" fmla="*/ 9770 h 332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45539" h="332160">
                <a:moveTo>
                  <a:pt x="0" y="0"/>
                </a:moveTo>
                <a:cubicBezTo>
                  <a:pt x="802705" y="165263"/>
                  <a:pt x="1605410" y="330526"/>
                  <a:pt x="2413000" y="332154"/>
                </a:cubicBezTo>
                <a:cubicBezTo>
                  <a:pt x="3220590" y="333782"/>
                  <a:pt x="4459654" y="40706"/>
                  <a:pt x="4845539" y="9770"/>
                </a:cubicBezTo>
              </a:path>
            </a:pathLst>
          </a:cu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reeform 79"/>
          <p:cNvSpPr/>
          <p:nvPr/>
        </p:nvSpPr>
        <p:spPr>
          <a:xfrm rot="5400000" flipV="1">
            <a:off x="3830815" y="2648739"/>
            <a:ext cx="2130142" cy="211923"/>
          </a:xfrm>
          <a:custGeom>
            <a:avLst/>
            <a:gdLst>
              <a:gd name="connsiteX0" fmla="*/ 0 w 4845539"/>
              <a:gd name="connsiteY0" fmla="*/ 0 h 332160"/>
              <a:gd name="connsiteX1" fmla="*/ 2413000 w 4845539"/>
              <a:gd name="connsiteY1" fmla="*/ 332154 h 332160"/>
              <a:gd name="connsiteX2" fmla="*/ 4845539 w 4845539"/>
              <a:gd name="connsiteY2" fmla="*/ 9770 h 332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45539" h="332160">
                <a:moveTo>
                  <a:pt x="0" y="0"/>
                </a:moveTo>
                <a:cubicBezTo>
                  <a:pt x="802705" y="165263"/>
                  <a:pt x="1605410" y="330526"/>
                  <a:pt x="2413000" y="332154"/>
                </a:cubicBezTo>
                <a:cubicBezTo>
                  <a:pt x="3220590" y="333782"/>
                  <a:pt x="4459654" y="40706"/>
                  <a:pt x="4845539" y="9770"/>
                </a:cubicBezTo>
              </a:path>
            </a:pathLst>
          </a:cu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5564551" y="3717719"/>
            <a:ext cx="481976" cy="48248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82" name="Freeform 81"/>
          <p:cNvSpPr/>
          <p:nvPr/>
        </p:nvSpPr>
        <p:spPr>
          <a:xfrm>
            <a:off x="2940538" y="4160867"/>
            <a:ext cx="2627175" cy="249388"/>
          </a:xfrm>
          <a:custGeom>
            <a:avLst/>
            <a:gdLst>
              <a:gd name="connsiteX0" fmla="*/ 0 w 4845539"/>
              <a:gd name="connsiteY0" fmla="*/ 0 h 332160"/>
              <a:gd name="connsiteX1" fmla="*/ 2413000 w 4845539"/>
              <a:gd name="connsiteY1" fmla="*/ 332154 h 332160"/>
              <a:gd name="connsiteX2" fmla="*/ 4845539 w 4845539"/>
              <a:gd name="connsiteY2" fmla="*/ 9770 h 332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45539" h="332160">
                <a:moveTo>
                  <a:pt x="0" y="0"/>
                </a:moveTo>
                <a:cubicBezTo>
                  <a:pt x="802705" y="165263"/>
                  <a:pt x="1605410" y="330526"/>
                  <a:pt x="2413000" y="332154"/>
                </a:cubicBezTo>
                <a:cubicBezTo>
                  <a:pt x="3220590" y="333782"/>
                  <a:pt x="4459654" y="40706"/>
                  <a:pt x="4845539" y="9770"/>
                </a:cubicBezTo>
              </a:path>
            </a:pathLst>
          </a:cu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 82"/>
          <p:cNvSpPr/>
          <p:nvPr/>
        </p:nvSpPr>
        <p:spPr>
          <a:xfrm rot="5400000" flipV="1">
            <a:off x="5090298" y="2649983"/>
            <a:ext cx="2130142" cy="211923"/>
          </a:xfrm>
          <a:custGeom>
            <a:avLst/>
            <a:gdLst>
              <a:gd name="connsiteX0" fmla="*/ 0 w 4845539"/>
              <a:gd name="connsiteY0" fmla="*/ 0 h 332160"/>
              <a:gd name="connsiteX1" fmla="*/ 2413000 w 4845539"/>
              <a:gd name="connsiteY1" fmla="*/ 332154 h 332160"/>
              <a:gd name="connsiteX2" fmla="*/ 4845539 w 4845539"/>
              <a:gd name="connsiteY2" fmla="*/ 9770 h 332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45539" h="332160">
                <a:moveTo>
                  <a:pt x="0" y="0"/>
                </a:moveTo>
                <a:cubicBezTo>
                  <a:pt x="802705" y="165263"/>
                  <a:pt x="1605410" y="330526"/>
                  <a:pt x="2413000" y="332154"/>
                </a:cubicBezTo>
                <a:cubicBezTo>
                  <a:pt x="3220590" y="333782"/>
                  <a:pt x="4459654" y="40706"/>
                  <a:pt x="4845539" y="9770"/>
                </a:cubicBezTo>
              </a:path>
            </a:pathLst>
          </a:cu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bpmf_u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807" y="2361153"/>
            <a:ext cx="628582" cy="10515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807" y="3528344"/>
            <a:ext cx="628582" cy="10515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807" y="4702793"/>
            <a:ext cx="628582" cy="10515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807" y="5901554"/>
            <a:ext cx="628582" cy="1051553"/>
          </a:xfrm>
          <a:prstGeom prst="rect">
            <a:avLst/>
          </a:prstGeom>
        </p:spPr>
      </p:pic>
      <p:cxnSp>
        <p:nvCxnSpPr>
          <p:cNvPr id="71" name="Straight Arrow Connector 70"/>
          <p:cNvCxnSpPr>
            <a:endCxn id="28" idx="0"/>
          </p:cNvCxnSpPr>
          <p:nvPr/>
        </p:nvCxnSpPr>
        <p:spPr>
          <a:xfrm flipH="1">
            <a:off x="4558985" y="1689628"/>
            <a:ext cx="18874" cy="980385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H="1">
            <a:off x="5805539" y="1689628"/>
            <a:ext cx="18874" cy="980385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693" y="1670881"/>
            <a:ext cx="472972" cy="81351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385423" y="1689628"/>
            <a:ext cx="565585" cy="83207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164" y="1849396"/>
            <a:ext cx="519733" cy="86946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440000" y="1826848"/>
            <a:ext cx="465005" cy="892010"/>
          </a:xfrm>
          <a:prstGeom prst="rect">
            <a:avLst/>
          </a:prstGeom>
        </p:spPr>
      </p:pic>
      <p:pic>
        <p:nvPicPr>
          <p:cNvPr id="84" name="Picture 83" descr="pmf.pdf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9" y="881311"/>
            <a:ext cx="1795339" cy="210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34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5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6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8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9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1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2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7" dur="indefinit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8" dur="indefinite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0" dur="indefinit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1" dur="indefinite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3" dur="indefinite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4" dur="indefinite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6" dur="indefinite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7" dur="indefinite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9" dur="indefinite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0" dur="indefinite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2" dur="indefinite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3" dur="indefinite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/>
      <p:bldP spid="28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68" grpId="0" animBg="1"/>
      <p:bldP spid="68" grpId="1" animBg="1"/>
      <p:bldP spid="70" grpId="0" animBg="1"/>
      <p:bldP spid="79" grpId="0" animBg="1"/>
      <p:bldP spid="79" grpId="1" animBg="1"/>
      <p:bldP spid="80" grpId="0" animBg="1"/>
      <p:bldP spid="80" grpId="1" animBg="1"/>
      <p:bldP spid="81" grpId="0" animBg="1"/>
      <p:bldP spid="82" grpId="0" animBg="1"/>
      <p:bldP spid="83" grpId="0" animBg="1"/>
      <p:bldP spid="83" grpId="1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Graphical Models</a:t>
            </a:r>
            <a:endParaRPr lang="en-US" dirty="0"/>
          </a:p>
        </p:txBody>
      </p:sp>
      <p:pic>
        <p:nvPicPr>
          <p:cNvPr id="4" name="Picture 3" descr="pm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28" y="1172307"/>
            <a:ext cx="2659315" cy="3116385"/>
          </a:xfrm>
          <a:prstGeom prst="rect">
            <a:avLst/>
          </a:prstGeom>
        </p:spPr>
      </p:pic>
      <p:pic>
        <p:nvPicPr>
          <p:cNvPr id="5" name="Picture 4" descr="bpm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081" y="1435820"/>
            <a:ext cx="3524533" cy="2541856"/>
          </a:xfrm>
          <a:prstGeom prst="rect">
            <a:avLst/>
          </a:prstGeom>
        </p:spPr>
      </p:pic>
      <p:pic>
        <p:nvPicPr>
          <p:cNvPr id="6" name="Picture 5" descr="MatchboxMode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081" y="3977676"/>
            <a:ext cx="3543300" cy="2880324"/>
          </a:xfrm>
          <a:prstGeom prst="rect">
            <a:avLst/>
          </a:prstGeom>
        </p:spPr>
      </p:pic>
      <p:pic>
        <p:nvPicPr>
          <p:cNvPr id="7" name="Picture 6" descr="cobafi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61" y="4276016"/>
            <a:ext cx="4411861" cy="266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2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DSGD for Matrices</a:t>
            </a:r>
            <a:r>
              <a:rPr lang="en-US" dirty="0">
                <a:solidFill>
                  <a:srgbClr val="D2533C"/>
                </a:solidFill>
              </a:rPr>
              <a:t> </a:t>
            </a:r>
            <a:r>
              <a:rPr lang="en-US" sz="1800" dirty="0">
                <a:solidFill>
                  <a:srgbClr val="D2533C"/>
                </a:solidFill>
              </a:rPr>
              <a:t>(</a:t>
            </a:r>
            <a:r>
              <a:rPr lang="en-US" sz="1800" dirty="0" err="1">
                <a:solidFill>
                  <a:srgbClr val="D2533C"/>
                </a:solidFill>
              </a:rPr>
              <a:t>Gemulla</a:t>
            </a:r>
            <a:r>
              <a:rPr lang="en-US" sz="1800" dirty="0">
                <a:solidFill>
                  <a:srgbClr val="D2533C"/>
                </a:solidFill>
              </a:rPr>
              <a:t>, 2011)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640813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4C5A6A"/>
                </a:solidFill>
              </a:rPr>
              <a:t>Independent Blocks</a:t>
            </a:r>
            <a:endParaRPr lang="en-US" sz="3200" dirty="0">
              <a:solidFill>
                <a:srgbClr val="4C5A6A"/>
              </a:solidFill>
            </a:endParaRPr>
          </a:p>
        </p:txBody>
      </p:sp>
      <p:pic>
        <p:nvPicPr>
          <p:cNvPr id="5" name="Picture 4" descr="grid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45" y="1687219"/>
            <a:ext cx="3263900" cy="3263900"/>
          </a:xfrm>
          <a:prstGeom prst="rect">
            <a:avLst/>
          </a:prstGeom>
        </p:spPr>
      </p:pic>
      <p:pic>
        <p:nvPicPr>
          <p:cNvPr id="8" name="Picture 7" descr="grid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773" y="1687219"/>
            <a:ext cx="3263900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94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430" y="224744"/>
            <a:ext cx="8229600" cy="990600"/>
          </a:xfrm>
        </p:spPr>
        <p:txBody>
          <a:bodyPr/>
          <a:lstStyle/>
          <a:p>
            <a:r>
              <a:rPr lang="en-US" dirty="0" smtClean="0"/>
              <a:t>Belief Propagation</a:t>
            </a:r>
            <a:endParaRPr lang="en-US" dirty="0"/>
          </a:p>
        </p:txBody>
      </p:sp>
      <p:pic>
        <p:nvPicPr>
          <p:cNvPr id="4" name="Picture 3" descr="pm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53" y="1098165"/>
            <a:ext cx="1815648" cy="21277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62229" y="4098003"/>
            <a:ext cx="1992925" cy="47869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Dot product</a:t>
            </a:r>
            <a:endParaRPr lang="en-US" sz="2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904" y="4041654"/>
            <a:ext cx="885448" cy="500858"/>
          </a:xfrm>
          <a:prstGeom prst="rect">
            <a:avLst/>
          </a:prstGeom>
        </p:spPr>
      </p:pic>
      <p:pic>
        <p:nvPicPr>
          <p:cNvPr id="17" name="Picture 16" descr="bpmf_u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019" y="3826530"/>
            <a:ext cx="628582" cy="10515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31" y="3990201"/>
            <a:ext cx="456324" cy="763384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166088" y="3892813"/>
            <a:ext cx="1000218" cy="960208"/>
          </a:xfrm>
          <a:prstGeom prst="ellipse">
            <a:avLst/>
          </a:prstGeom>
          <a:noFill/>
          <a:ln w="254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93570" y="3416427"/>
            <a:ext cx="70423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latin typeface="Times New Roman"/>
                <a:cs typeface="Times New Roman"/>
              </a:rPr>
              <a:t>α</a:t>
            </a:r>
            <a:r>
              <a:rPr lang="en-US" sz="3200" i="1" baseline="-25000" dirty="0" smtClean="0">
                <a:latin typeface="Times New Roman"/>
                <a:cs typeface="Times New Roman"/>
              </a:rPr>
              <a:t>U</a:t>
            </a:r>
            <a:endParaRPr lang="en-US" sz="3200" i="1" baseline="-25000" dirty="0">
              <a:latin typeface="Times New Roman"/>
              <a:cs typeface="Times New Roman"/>
            </a:endParaRPr>
          </a:p>
        </p:txBody>
      </p:sp>
      <p:pic>
        <p:nvPicPr>
          <p:cNvPr id="21" name="Picture 20" descr="sex-and-the-city-14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986" y="2310394"/>
            <a:ext cx="894783" cy="671088"/>
          </a:xfrm>
          <a:prstGeom prst="rect">
            <a:avLst/>
          </a:prstGeom>
        </p:spPr>
      </p:pic>
      <p:sp>
        <p:nvSpPr>
          <p:cNvPr id="6" name="Oval 5"/>
          <p:cNvSpPr>
            <a:spLocks noChangeAspect="1"/>
          </p:cNvSpPr>
          <p:nvPr/>
        </p:nvSpPr>
        <p:spPr>
          <a:xfrm>
            <a:off x="7248770" y="5451232"/>
            <a:ext cx="1041791" cy="103553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5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853" y="979163"/>
            <a:ext cx="456324" cy="763384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5171910" y="881775"/>
            <a:ext cx="1000218" cy="960208"/>
          </a:xfrm>
          <a:prstGeom prst="ellipse">
            <a:avLst/>
          </a:prstGeom>
          <a:noFill/>
          <a:ln w="254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399392" y="405389"/>
            <a:ext cx="66884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latin typeface="Times New Roman"/>
                <a:cs typeface="Times New Roman"/>
              </a:rPr>
              <a:t>α</a:t>
            </a:r>
            <a:r>
              <a:rPr lang="en-US" sz="3200" i="1" baseline="-25000" dirty="0">
                <a:latin typeface="Times New Roman"/>
                <a:cs typeface="Times New Roman"/>
              </a:rPr>
              <a:t>V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1185844" y="4337538"/>
            <a:ext cx="703906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751244" y="4337538"/>
            <a:ext cx="703906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5685690" y="1860003"/>
            <a:ext cx="0" cy="440622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5681780" y="3593210"/>
            <a:ext cx="0" cy="440622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661586" y="4753585"/>
            <a:ext cx="703906" cy="703508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1185844" y="4489938"/>
            <a:ext cx="703906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3751244" y="4489938"/>
            <a:ext cx="703906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6754863" y="4661754"/>
            <a:ext cx="703906" cy="703508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5834180" y="3593210"/>
            <a:ext cx="0" cy="440622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5838090" y="1860003"/>
            <a:ext cx="0" cy="440622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259" y="3843554"/>
            <a:ext cx="615876" cy="103029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853" y="2981482"/>
            <a:ext cx="456324" cy="76338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02647" y="2943875"/>
            <a:ext cx="565585" cy="832078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6956319" y="2966862"/>
            <a:ext cx="1708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Updates!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1090361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843439" y="4363260"/>
            <a:ext cx="1130894" cy="17027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6" name="Rectangle 65"/>
          <p:cNvSpPr/>
          <p:nvPr/>
        </p:nvSpPr>
        <p:spPr>
          <a:xfrm>
            <a:off x="5583452" y="1867435"/>
            <a:ext cx="1752389" cy="9140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4" name="Rectangle 63"/>
          <p:cNvSpPr/>
          <p:nvPr/>
        </p:nvSpPr>
        <p:spPr>
          <a:xfrm>
            <a:off x="2610419" y="1856107"/>
            <a:ext cx="1559017" cy="92539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2" name="Rectangle 61"/>
          <p:cNvSpPr/>
          <p:nvPr/>
        </p:nvSpPr>
        <p:spPr>
          <a:xfrm>
            <a:off x="632507" y="2532531"/>
            <a:ext cx="1341825" cy="156724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10" y="224744"/>
            <a:ext cx="8229600" cy="990600"/>
          </a:xfrm>
        </p:spPr>
        <p:txBody>
          <a:bodyPr/>
          <a:lstStyle/>
          <a:p>
            <a:r>
              <a:rPr lang="en-US" dirty="0" smtClean="0"/>
              <a:t>Parallel Inference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678238" y="3310985"/>
            <a:ext cx="1992925" cy="47869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Dot product</a:t>
            </a:r>
            <a:endParaRPr lang="en-US" sz="2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38" y="2680774"/>
            <a:ext cx="885448" cy="500858"/>
          </a:xfrm>
          <a:prstGeom prst="rect">
            <a:avLst/>
          </a:prstGeom>
        </p:spPr>
      </p:pic>
      <p:pic>
        <p:nvPicPr>
          <p:cNvPr id="17" name="Picture 16" descr="bpmf_u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65" y="3185599"/>
            <a:ext cx="628582" cy="1051555"/>
          </a:xfrm>
          <a:prstGeom prst="rect">
            <a:avLst/>
          </a:prstGeom>
        </p:spPr>
      </p:pic>
      <p:pic>
        <p:nvPicPr>
          <p:cNvPr id="21" name="Picture 20" descr="sex-and-the-city-1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238" y="1994482"/>
            <a:ext cx="894783" cy="671088"/>
          </a:xfrm>
          <a:prstGeom prst="rect">
            <a:avLst/>
          </a:prstGeom>
        </p:spPr>
      </p:pic>
      <p:sp>
        <p:nvSpPr>
          <p:cNvPr id="6" name="Oval 5"/>
          <p:cNvSpPr>
            <a:spLocks noChangeAspect="1"/>
          </p:cNvSpPr>
          <p:nvPr/>
        </p:nvSpPr>
        <p:spPr>
          <a:xfrm>
            <a:off x="4736764" y="3848957"/>
            <a:ext cx="728579" cy="72420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5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2052374" y="3550520"/>
            <a:ext cx="558045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4671163" y="3789678"/>
            <a:ext cx="161815" cy="176889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3553779" y="2800744"/>
            <a:ext cx="12738" cy="440622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>
            <a:spLocks noChangeAspect="1"/>
          </p:cNvSpPr>
          <p:nvPr/>
        </p:nvSpPr>
        <p:spPr>
          <a:xfrm>
            <a:off x="7629381" y="5475011"/>
            <a:ext cx="728579" cy="72420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sz="2800" dirty="0" smtClean="0"/>
          </a:p>
        </p:txBody>
      </p:sp>
      <p:sp>
        <p:nvSpPr>
          <p:cNvPr id="35" name="Rectangle 34"/>
          <p:cNvSpPr/>
          <p:nvPr/>
        </p:nvSpPr>
        <p:spPr>
          <a:xfrm>
            <a:off x="5465343" y="5038083"/>
            <a:ext cx="1992925" cy="47869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Dot product</a:t>
            </a:r>
            <a:endParaRPr lang="en-US" sz="2400" dirty="0"/>
          </a:p>
        </p:txBody>
      </p:sp>
      <p:pic>
        <p:nvPicPr>
          <p:cNvPr id="42" name="Picture 41" descr="bpmf_u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04" y="5014442"/>
            <a:ext cx="628582" cy="1051555"/>
          </a:xfrm>
          <a:prstGeom prst="rect">
            <a:avLst/>
          </a:prstGeom>
        </p:spPr>
      </p:pic>
      <p:cxnSp>
        <p:nvCxnSpPr>
          <p:cNvPr id="51" name="Straight Arrow Connector 50"/>
          <p:cNvCxnSpPr/>
          <p:nvPr/>
        </p:nvCxnSpPr>
        <p:spPr>
          <a:xfrm>
            <a:off x="1974332" y="5321631"/>
            <a:ext cx="3368584" cy="9694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6538006" y="2781500"/>
            <a:ext cx="1" cy="2232942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5" name="Picture 5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538006" y="1906428"/>
            <a:ext cx="565585" cy="832078"/>
          </a:xfrm>
          <a:prstGeom prst="rect">
            <a:avLst/>
          </a:prstGeom>
        </p:spPr>
      </p:pic>
      <p:cxnSp>
        <p:nvCxnSpPr>
          <p:cNvPr id="56" name="Straight Arrow Connector 55"/>
          <p:cNvCxnSpPr/>
          <p:nvPr/>
        </p:nvCxnSpPr>
        <p:spPr>
          <a:xfrm>
            <a:off x="7467566" y="5516776"/>
            <a:ext cx="161815" cy="176889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Picture 58" descr="MeanGirlsSoundtrack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418" y="1994482"/>
            <a:ext cx="689835" cy="68983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464" y="1856107"/>
            <a:ext cx="472972" cy="81351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4" t="9823" r="16645" b="11906"/>
          <a:stretch/>
        </p:blipFill>
        <p:spPr>
          <a:xfrm>
            <a:off x="1126344" y="4363260"/>
            <a:ext cx="469103" cy="77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359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314B6F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314B6F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314B6F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14B6F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14B6F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53235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53235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53235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53235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53235"/>
                                      </p:to>
                                    </p:animClr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53235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53235"/>
                                      </p:to>
                                    </p:animClr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14B6F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14B6F"/>
                                      </p:to>
                                    </p:animClr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6" grpId="0" animBg="1"/>
      <p:bldP spid="32" grpId="0" animBg="1"/>
      <p:bldP spid="35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id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081" y="2032001"/>
            <a:ext cx="2468880" cy="2468880"/>
          </a:xfrm>
          <a:prstGeom prst="rect">
            <a:avLst/>
          </a:prstGeom>
        </p:spPr>
      </p:pic>
      <p:pic>
        <p:nvPicPr>
          <p:cNvPr id="10" name="Picture 9" descr="grid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996" y="2028840"/>
            <a:ext cx="2468880" cy="2468880"/>
          </a:xfrm>
          <a:prstGeom prst="rect">
            <a:avLst/>
          </a:prstGeom>
        </p:spPr>
      </p:pic>
      <p:pic>
        <p:nvPicPr>
          <p:cNvPr id="9" name="Picture 8" descr="grid5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11" y="2032001"/>
            <a:ext cx="2468880" cy="2468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Partition data &amp; parameters </a:t>
            </a:r>
            <a:r>
              <a:rPr lang="en-US" sz="1800" dirty="0" smtClean="0">
                <a:solidFill>
                  <a:srgbClr val="D2533C"/>
                </a:solidFill>
              </a:rPr>
              <a:t>(</a:t>
            </a:r>
            <a:r>
              <a:rPr lang="en-US" sz="1800" dirty="0" err="1">
                <a:solidFill>
                  <a:srgbClr val="D2533C"/>
                </a:solidFill>
              </a:rPr>
              <a:t>Gemulla</a:t>
            </a:r>
            <a:r>
              <a:rPr lang="en-US" sz="1800" dirty="0">
                <a:solidFill>
                  <a:srgbClr val="D2533C"/>
                </a:solidFill>
              </a:rPr>
              <a:t>, 2011)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44302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4C5A6A"/>
                </a:solidFill>
              </a:rPr>
              <a:t>Partition your data &amp; model into </a:t>
            </a:r>
            <a:r>
              <a:rPr lang="en-US" sz="2800" i="1" dirty="0" smtClean="0">
                <a:solidFill>
                  <a:srgbClr val="4C5A6A"/>
                </a:solidFill>
              </a:rPr>
              <a:t>d × d</a:t>
            </a:r>
            <a:r>
              <a:rPr lang="en-US" sz="2800" dirty="0" smtClean="0">
                <a:solidFill>
                  <a:srgbClr val="4C5A6A"/>
                </a:solidFill>
              </a:rPr>
              <a:t> blocks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4690461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4C5A6A"/>
                </a:solidFill>
              </a:rPr>
              <a:t>Results in </a:t>
            </a:r>
            <a:r>
              <a:rPr lang="en-US" sz="2800" i="1" dirty="0" smtClean="0">
                <a:solidFill>
                  <a:srgbClr val="4C5A6A"/>
                </a:solidFill>
              </a:rPr>
              <a:t>d=3</a:t>
            </a:r>
            <a:r>
              <a:rPr lang="en-US" sz="2800" dirty="0" smtClean="0">
                <a:solidFill>
                  <a:srgbClr val="4C5A6A"/>
                </a:solidFill>
              </a:rPr>
              <a:t> strata</a:t>
            </a:r>
          </a:p>
          <a:p>
            <a:pPr algn="ctr"/>
            <a:endParaRPr lang="en-US" sz="2800" dirty="0">
              <a:solidFill>
                <a:srgbClr val="4C5A6A"/>
              </a:solidFill>
            </a:endParaRPr>
          </a:p>
          <a:p>
            <a:pPr algn="ctr"/>
            <a:r>
              <a:rPr lang="en-US" sz="2800" dirty="0" smtClean="0">
                <a:solidFill>
                  <a:srgbClr val="4C5A6A"/>
                </a:solidFill>
              </a:rPr>
              <a:t>Process strata sequentially, </a:t>
            </a:r>
          </a:p>
          <a:p>
            <a:pPr algn="ctr"/>
            <a:r>
              <a:rPr lang="en-US" sz="2800" dirty="0" smtClean="0">
                <a:solidFill>
                  <a:srgbClr val="4C5A6A"/>
                </a:solidFill>
              </a:rPr>
              <a:t>process blocks in each stratum in parallel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39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10" y="224744"/>
            <a:ext cx="8229600" cy="990600"/>
          </a:xfrm>
        </p:spPr>
        <p:txBody>
          <a:bodyPr/>
          <a:lstStyle/>
          <a:p>
            <a:r>
              <a:rPr lang="en-US" dirty="0" smtClean="0"/>
              <a:t>Parallel Inference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406467" y="4098003"/>
            <a:ext cx="1992925" cy="47869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Dot product</a:t>
            </a:r>
            <a:endParaRPr lang="en-US" sz="2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67" y="3525524"/>
            <a:ext cx="885448" cy="500858"/>
          </a:xfrm>
          <a:prstGeom prst="rect">
            <a:avLst/>
          </a:prstGeom>
        </p:spPr>
      </p:pic>
      <p:pic>
        <p:nvPicPr>
          <p:cNvPr id="17" name="Picture 16" descr="bpmf_u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94" y="4030349"/>
            <a:ext cx="628582" cy="10515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39" y="4785392"/>
            <a:ext cx="456324" cy="763384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117796" y="4688004"/>
            <a:ext cx="1000218" cy="960208"/>
          </a:xfrm>
          <a:prstGeom prst="ellipse">
            <a:avLst/>
          </a:prstGeom>
          <a:noFill/>
          <a:ln w="254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45278" y="4211618"/>
            <a:ext cx="70423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latin typeface="Times New Roman"/>
                <a:cs typeface="Times New Roman"/>
              </a:rPr>
              <a:t>α</a:t>
            </a:r>
            <a:r>
              <a:rPr lang="en-US" sz="3200" i="1" baseline="-25000" dirty="0" smtClean="0">
                <a:latin typeface="Times New Roman"/>
                <a:cs typeface="Times New Roman"/>
              </a:rPr>
              <a:t>U</a:t>
            </a:r>
            <a:endParaRPr lang="en-US" sz="3200" i="1" baseline="-25000" dirty="0">
              <a:latin typeface="Times New Roman"/>
              <a:cs typeface="Times New Roman"/>
            </a:endParaRPr>
          </a:p>
        </p:txBody>
      </p:sp>
      <p:pic>
        <p:nvPicPr>
          <p:cNvPr id="21" name="Picture 20" descr="sex-and-the-city-14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467" y="2781500"/>
            <a:ext cx="894783" cy="671088"/>
          </a:xfrm>
          <a:prstGeom prst="rect">
            <a:avLst/>
          </a:prstGeom>
        </p:spPr>
      </p:pic>
      <p:sp>
        <p:nvSpPr>
          <p:cNvPr id="6" name="Oval 5"/>
          <p:cNvSpPr>
            <a:spLocks noChangeAspect="1"/>
          </p:cNvSpPr>
          <p:nvPr/>
        </p:nvSpPr>
        <p:spPr>
          <a:xfrm>
            <a:off x="5464993" y="4635975"/>
            <a:ext cx="728579" cy="72420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5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827" y="1312732"/>
            <a:ext cx="456324" cy="763384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4964884" y="1215344"/>
            <a:ext cx="1000218" cy="960208"/>
          </a:xfrm>
          <a:prstGeom prst="ellipse">
            <a:avLst/>
          </a:prstGeom>
          <a:noFill/>
          <a:ln w="254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192366" y="738958"/>
            <a:ext cx="66884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latin typeface="Times New Roman"/>
                <a:cs typeface="Times New Roman"/>
              </a:rPr>
              <a:t>α</a:t>
            </a:r>
            <a:r>
              <a:rPr lang="en-US" sz="3200" i="1" baseline="-25000" dirty="0">
                <a:latin typeface="Times New Roman"/>
                <a:cs typeface="Times New Roman"/>
              </a:rPr>
              <a:t>V</a:t>
            </a:r>
          </a:p>
        </p:txBody>
      </p:sp>
      <p:cxnSp>
        <p:nvCxnSpPr>
          <p:cNvPr id="27" name="Straight Arrow Connector 26"/>
          <p:cNvCxnSpPr>
            <a:stCxn id="19" idx="7"/>
          </p:cNvCxnSpPr>
          <p:nvPr/>
        </p:nvCxnSpPr>
        <p:spPr>
          <a:xfrm flipV="1">
            <a:off x="971535" y="4337538"/>
            <a:ext cx="490928" cy="491085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457115" y="4337538"/>
            <a:ext cx="703906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4785440" y="2175552"/>
            <a:ext cx="406926" cy="517894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5399392" y="4576696"/>
            <a:ext cx="161815" cy="176889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4313988" y="3568518"/>
            <a:ext cx="0" cy="440622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>
            <a:spLocks noChangeAspect="1"/>
          </p:cNvSpPr>
          <p:nvPr/>
        </p:nvSpPr>
        <p:spPr>
          <a:xfrm>
            <a:off x="8357610" y="6085140"/>
            <a:ext cx="728579" cy="72420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sz="2800" dirty="0" smtClean="0"/>
          </a:p>
        </p:txBody>
      </p:sp>
      <p:sp>
        <p:nvSpPr>
          <p:cNvPr id="35" name="Rectangle 34"/>
          <p:cNvSpPr/>
          <p:nvPr/>
        </p:nvSpPr>
        <p:spPr>
          <a:xfrm>
            <a:off x="6193572" y="5648212"/>
            <a:ext cx="1992925" cy="47869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Dot product</a:t>
            </a:r>
            <a:endParaRPr lang="en-US" sz="2400" dirty="0"/>
          </a:p>
        </p:txBody>
      </p:sp>
      <p:pic>
        <p:nvPicPr>
          <p:cNvPr id="42" name="Picture 41" descr="bpmf_u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533" y="5624571"/>
            <a:ext cx="628582" cy="1051555"/>
          </a:xfrm>
          <a:prstGeom prst="rect">
            <a:avLst/>
          </a:prstGeom>
        </p:spPr>
      </p:pic>
      <p:cxnSp>
        <p:nvCxnSpPr>
          <p:cNvPr id="51" name="Straight Arrow Connector 50"/>
          <p:cNvCxnSpPr/>
          <p:nvPr/>
        </p:nvCxnSpPr>
        <p:spPr>
          <a:xfrm>
            <a:off x="2702561" y="5931760"/>
            <a:ext cx="3368584" cy="9694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7266236" y="3568518"/>
            <a:ext cx="0" cy="2015905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5" name="Picture 5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266235" y="2693446"/>
            <a:ext cx="565585" cy="832078"/>
          </a:xfrm>
          <a:prstGeom prst="rect">
            <a:avLst/>
          </a:prstGeom>
        </p:spPr>
      </p:pic>
      <p:cxnSp>
        <p:nvCxnSpPr>
          <p:cNvPr id="56" name="Straight Arrow Connector 55"/>
          <p:cNvCxnSpPr/>
          <p:nvPr/>
        </p:nvCxnSpPr>
        <p:spPr>
          <a:xfrm>
            <a:off x="8195795" y="6126905"/>
            <a:ext cx="161815" cy="176889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19" idx="5"/>
          </p:cNvCxnSpPr>
          <p:nvPr/>
        </p:nvCxnSpPr>
        <p:spPr>
          <a:xfrm>
            <a:off x="971535" y="5507593"/>
            <a:ext cx="637407" cy="550659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5861206" y="2076116"/>
            <a:ext cx="620336" cy="517894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Picture 58" descr="MeanGirlsSoundtrack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647" y="2781500"/>
            <a:ext cx="689835" cy="68983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693" y="2643125"/>
            <a:ext cx="472972" cy="81351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4" t="9823" r="16645" b="11906"/>
          <a:stretch/>
        </p:blipFill>
        <p:spPr>
          <a:xfrm>
            <a:off x="1854573" y="4973389"/>
            <a:ext cx="469103" cy="77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891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5" grpId="0" animBg="1"/>
      <p:bldP spid="26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865" y="-743831"/>
            <a:ext cx="7772400" cy="2200275"/>
          </a:xfrm>
        </p:spPr>
        <p:txBody>
          <a:bodyPr/>
          <a:lstStyle/>
          <a:p>
            <a:r>
              <a:rPr lang="en-US" cap="none" dirty="0" smtClean="0"/>
              <a:t>Questions?</a:t>
            </a:r>
            <a:endParaRPr lang="en-US" cap="none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79282" y="2377011"/>
            <a:ext cx="8229600" cy="2647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+mn-lt"/>
              </a:rPr>
              <a:t>Alex Beutel</a:t>
            </a:r>
          </a:p>
          <a:p>
            <a:r>
              <a:rPr lang="en-US" sz="3200" dirty="0" smtClean="0">
                <a:latin typeface="+mn-lt"/>
              </a:rPr>
              <a:t>abeutel@cs.cmu.edu</a:t>
            </a:r>
          </a:p>
          <a:p>
            <a:r>
              <a:rPr lang="en-US" sz="3200" dirty="0" smtClean="0">
                <a:latin typeface="+mn-lt"/>
              </a:rPr>
              <a:t>http://</a:t>
            </a:r>
            <a:r>
              <a:rPr lang="en-US" sz="3200" dirty="0" err="1" smtClean="0">
                <a:latin typeface="+mn-lt"/>
              </a:rPr>
              <a:t>alexbeutel.com</a:t>
            </a:r>
            <a:endParaRPr lang="en-US" sz="3200" dirty="0">
              <a:latin typeface="+mn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65" y="4753556"/>
            <a:ext cx="2544243" cy="191516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688" y="4756548"/>
            <a:ext cx="2537618" cy="190918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226" y="4754555"/>
            <a:ext cx="2545574" cy="191316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6" name="Straight Connector 15"/>
          <p:cNvCxnSpPr/>
          <p:nvPr/>
        </p:nvCxnSpPr>
        <p:spPr>
          <a:xfrm flipV="1">
            <a:off x="0" y="4597433"/>
            <a:ext cx="9144000" cy="0"/>
          </a:xfrm>
          <a:prstGeom prst="line">
            <a:avLst/>
          </a:prstGeom>
          <a:ln>
            <a:solidFill>
              <a:srgbClr val="F0F0D7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8598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12003</TotalTime>
  <Words>1723</Words>
  <Application>Microsoft Macintosh PowerPoint</Application>
  <PresentationFormat>On-screen Show (4:3)</PresentationFormat>
  <Paragraphs>658</Paragraphs>
  <Slides>94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96" baseType="lpstr">
      <vt:lpstr>Clarity</vt:lpstr>
      <vt:lpstr>Equation</vt:lpstr>
      <vt:lpstr>SGD on Hadoop for Big dATA  &amp; Huge Models</vt:lpstr>
      <vt:lpstr>Outline</vt:lpstr>
      <vt:lpstr>When distributed SGD is useful</vt:lpstr>
      <vt:lpstr>Gradient Descent</vt:lpstr>
      <vt:lpstr>Stochastic Gradient Descent (SGD)</vt:lpstr>
      <vt:lpstr>PowerPoint Presentation</vt:lpstr>
      <vt:lpstr>DSGD for Matrices  (Gemulla, 2011)</vt:lpstr>
      <vt:lpstr>DSGD for Matrices (Gemulla, 2011)</vt:lpstr>
      <vt:lpstr>DSGD for Matrices (Gemulla, 2011)</vt:lpstr>
      <vt:lpstr>DSGD for Matrices (Gemulla, 2011)</vt:lpstr>
      <vt:lpstr>Tensors</vt:lpstr>
      <vt:lpstr>What is a tensor?</vt:lpstr>
      <vt:lpstr>Tensor Decomposition</vt:lpstr>
      <vt:lpstr>Tensor Decomposition</vt:lpstr>
      <vt:lpstr>Tensor Decomposition</vt:lpstr>
      <vt:lpstr>Tensor Decomposition</vt:lpstr>
      <vt:lpstr>PowerPoint Presentation</vt:lpstr>
      <vt:lpstr>Coupled Matrix + Tensor Decomposition</vt:lpstr>
      <vt:lpstr>Coupled Matrix + Tensor Decomposition</vt:lpstr>
      <vt:lpstr>Coupled Matrix + Tensor Decomposition</vt:lpstr>
      <vt:lpstr>Constraints &amp; Projections</vt:lpstr>
      <vt:lpstr>Example: Topic Modeling</vt:lpstr>
      <vt:lpstr>Constraints</vt:lpstr>
      <vt:lpstr>How to enforce? Projections</vt:lpstr>
      <vt:lpstr>More projections</vt:lpstr>
      <vt:lpstr>Dictionary Learning</vt:lpstr>
      <vt:lpstr>Mixed Membership Network Decomp.</vt:lpstr>
      <vt:lpstr>Implementing  on Hadoop</vt:lpstr>
      <vt:lpstr>High level algorithm</vt:lpstr>
      <vt:lpstr>Bad Hadoop Algorithm: Subepoch 1</vt:lpstr>
      <vt:lpstr>Bad Hadoop Algorithm: Subepoch 2</vt:lpstr>
      <vt:lpstr>Hadoop Challenges</vt:lpstr>
      <vt:lpstr>High Level Algorithm</vt:lpstr>
      <vt:lpstr>High Level Algorithm</vt:lpstr>
      <vt:lpstr>High Level Algorithm</vt:lpstr>
      <vt:lpstr>High Level Algorithm</vt:lpstr>
      <vt:lpstr>Hadoop Algorithm</vt:lpstr>
      <vt:lpstr>Hadoop Algorithm</vt:lpstr>
      <vt:lpstr>Hadoop Algorithm</vt:lpstr>
      <vt:lpstr>Hadoop Algorithm</vt:lpstr>
      <vt:lpstr>Hadoop Algorithm</vt:lpstr>
      <vt:lpstr>Hadoop Summary</vt:lpstr>
      <vt:lpstr>Distributed Normalization</vt:lpstr>
      <vt:lpstr>Distributed Normalization</vt:lpstr>
      <vt:lpstr>Barriers &amp; Stragglers</vt:lpstr>
      <vt:lpstr>Solution: “Always-On SGD”</vt:lpstr>
      <vt:lpstr>“Always-On SGD”</vt:lpstr>
      <vt:lpstr>“Always-On SGD”</vt:lpstr>
      <vt:lpstr>Experiments</vt:lpstr>
      <vt:lpstr>FlexiFaCT (Tensor Decomposition)</vt:lpstr>
      <vt:lpstr>FlexiFaCT (Tensor Decomposition)</vt:lpstr>
      <vt:lpstr>FlexiFaCT (Tensor Decomposition)</vt:lpstr>
      <vt:lpstr>FlexiFaCT (Tensor Decomposition)</vt:lpstr>
      <vt:lpstr>FlexiFaCT (Tensor Decomposition)</vt:lpstr>
      <vt:lpstr>Fugue (Using  “Always-On SGD”)</vt:lpstr>
      <vt:lpstr>Fugue (Using  “Always-On SGD”)</vt:lpstr>
      <vt:lpstr>Fugue (Using  “Always-On SGD”)</vt:lpstr>
      <vt:lpstr>Fugue (Using  “Always-On SGD”)</vt:lpstr>
      <vt:lpstr>Fugue (Using  “Always-On SGD”)</vt:lpstr>
      <vt:lpstr>Fugue (Using  “Always-On SGD”)</vt:lpstr>
      <vt:lpstr>Fugue (Using  “Always-On SGD”)</vt:lpstr>
      <vt:lpstr>Fugue (Using  “Always-On SGD”)</vt:lpstr>
      <vt:lpstr>Key Points</vt:lpstr>
      <vt:lpstr>Further System improvements</vt:lpstr>
      <vt:lpstr>Task Pipelining</vt:lpstr>
      <vt:lpstr>Block scheduling</vt:lpstr>
      <vt:lpstr>Block scheduling</vt:lpstr>
      <vt:lpstr>Block scheduling</vt:lpstr>
      <vt:lpstr>Block scheduling</vt:lpstr>
      <vt:lpstr>Block scheduling</vt:lpstr>
      <vt:lpstr>Block scheduling</vt:lpstr>
      <vt:lpstr>Block scheduling</vt:lpstr>
      <vt:lpstr>Block scheduling</vt:lpstr>
      <vt:lpstr>Asynchronous scheduling</vt:lpstr>
      <vt:lpstr>Asynchronous scheduling</vt:lpstr>
      <vt:lpstr>Asynchronous scheduling</vt:lpstr>
      <vt:lpstr>Asynchronous high-latency scheduling</vt:lpstr>
      <vt:lpstr>Asynchronous high-latency scheduling</vt:lpstr>
      <vt:lpstr>Asynchronous high-latency scheduling</vt:lpstr>
      <vt:lpstr>Asynchronous high-latency scheduling</vt:lpstr>
      <vt:lpstr>Asynchronous high-latency scheduling</vt:lpstr>
      <vt:lpstr>Asynchronous high-latency scheduling</vt:lpstr>
      <vt:lpstr>Asynchronous high-latency scheduling</vt:lpstr>
      <vt:lpstr>Pipelining</vt:lpstr>
      <vt:lpstr>Limited impact of failures</vt:lpstr>
      <vt:lpstr>Bayesian Graphical Models</vt:lpstr>
      <vt:lpstr>Matrix Factorization</vt:lpstr>
      <vt:lpstr>Bayesian MF</vt:lpstr>
      <vt:lpstr>Graphical Models</vt:lpstr>
      <vt:lpstr>Belief Propagation</vt:lpstr>
      <vt:lpstr>Parallel Inference</vt:lpstr>
      <vt:lpstr>Partition data &amp; parameters (Gemulla, 2011)</vt:lpstr>
      <vt:lpstr>Parallel Inference</vt:lpstr>
      <vt:lpstr>Questions?</vt:lpstr>
    </vt:vector>
  </TitlesOfParts>
  <Company>Carnegie Mellon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Large Scale SGD  on Hadoop</dc:title>
  <dc:creator>Alex Beutel</dc:creator>
  <cp:lastModifiedBy>Alex Beutel</cp:lastModifiedBy>
  <cp:revision>386</cp:revision>
  <dcterms:created xsi:type="dcterms:W3CDTF">2014-02-24T21:51:29Z</dcterms:created>
  <dcterms:modified xsi:type="dcterms:W3CDTF">2015-04-14T00:44:06Z</dcterms:modified>
</cp:coreProperties>
</file>