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xml" ContentType="application/vnd.openxmlformats-officedocument.presentationml.notesSlide+xml"/>
  <Override PartName="/ppt/embeddings/oleObject5.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handoutMasterIdLst>
    <p:handoutMasterId r:id="rId90"/>
  </p:handoutMasterIdLst>
  <p:sldIdLst>
    <p:sldId id="308" r:id="rId2"/>
    <p:sldId id="482" r:id="rId3"/>
    <p:sldId id="557" r:id="rId4"/>
    <p:sldId id="558" r:id="rId5"/>
    <p:sldId id="481" r:id="rId6"/>
    <p:sldId id="325" r:id="rId7"/>
    <p:sldId id="415" r:id="rId8"/>
    <p:sldId id="413" r:id="rId9"/>
    <p:sldId id="414" r:id="rId10"/>
    <p:sldId id="257" r:id="rId11"/>
    <p:sldId id="560" r:id="rId12"/>
    <p:sldId id="483" r:id="rId13"/>
    <p:sldId id="484" r:id="rId14"/>
    <p:sldId id="485" r:id="rId15"/>
    <p:sldId id="486" r:id="rId16"/>
    <p:sldId id="487" r:id="rId17"/>
    <p:sldId id="488" r:id="rId18"/>
    <p:sldId id="489" r:id="rId19"/>
    <p:sldId id="559" r:id="rId20"/>
    <p:sldId id="490" r:id="rId21"/>
    <p:sldId id="491" r:id="rId22"/>
    <p:sldId id="492" r:id="rId23"/>
    <p:sldId id="493" r:id="rId24"/>
    <p:sldId id="494" r:id="rId25"/>
    <p:sldId id="495" r:id="rId26"/>
    <p:sldId id="561" r:id="rId27"/>
    <p:sldId id="496" r:id="rId28"/>
    <p:sldId id="497" r:id="rId29"/>
    <p:sldId id="498" r:id="rId30"/>
    <p:sldId id="499" r:id="rId31"/>
    <p:sldId id="562" r:id="rId32"/>
    <p:sldId id="500" r:id="rId33"/>
    <p:sldId id="501" r:id="rId34"/>
    <p:sldId id="502" r:id="rId35"/>
    <p:sldId id="507" r:id="rId36"/>
    <p:sldId id="503" r:id="rId37"/>
    <p:sldId id="504" r:id="rId38"/>
    <p:sldId id="505" r:id="rId39"/>
    <p:sldId id="506" r:id="rId40"/>
    <p:sldId id="563" r:id="rId41"/>
    <p:sldId id="564" r:id="rId42"/>
    <p:sldId id="510" r:id="rId43"/>
    <p:sldId id="511" r:id="rId44"/>
    <p:sldId id="512" r:id="rId45"/>
    <p:sldId id="513" r:id="rId46"/>
    <p:sldId id="514" r:id="rId47"/>
    <p:sldId id="515" r:id="rId48"/>
    <p:sldId id="516" r:id="rId49"/>
    <p:sldId id="520" r:id="rId50"/>
    <p:sldId id="517" r:id="rId51"/>
    <p:sldId id="518" r:id="rId52"/>
    <p:sldId id="519" r:id="rId53"/>
    <p:sldId id="521" r:id="rId54"/>
    <p:sldId id="522" r:id="rId55"/>
    <p:sldId id="523" r:id="rId56"/>
    <p:sldId id="524" r:id="rId57"/>
    <p:sldId id="525" r:id="rId58"/>
    <p:sldId id="526" r:id="rId59"/>
    <p:sldId id="527" r:id="rId60"/>
    <p:sldId id="528" r:id="rId61"/>
    <p:sldId id="529" r:id="rId62"/>
    <p:sldId id="530" r:id="rId63"/>
    <p:sldId id="531" r:id="rId64"/>
    <p:sldId id="532" r:id="rId65"/>
    <p:sldId id="533" r:id="rId66"/>
    <p:sldId id="534" r:id="rId67"/>
    <p:sldId id="535" r:id="rId68"/>
    <p:sldId id="536" r:id="rId69"/>
    <p:sldId id="537" r:id="rId70"/>
    <p:sldId id="538" r:id="rId71"/>
    <p:sldId id="539" r:id="rId72"/>
    <p:sldId id="540" r:id="rId73"/>
    <p:sldId id="541" r:id="rId74"/>
    <p:sldId id="542" r:id="rId75"/>
    <p:sldId id="543" r:id="rId76"/>
    <p:sldId id="544" r:id="rId77"/>
    <p:sldId id="545" r:id="rId78"/>
    <p:sldId id="546" r:id="rId79"/>
    <p:sldId id="547" r:id="rId80"/>
    <p:sldId id="548" r:id="rId81"/>
    <p:sldId id="549" r:id="rId82"/>
    <p:sldId id="550" r:id="rId83"/>
    <p:sldId id="551" r:id="rId84"/>
    <p:sldId id="552" r:id="rId85"/>
    <p:sldId id="553" r:id="rId86"/>
    <p:sldId id="554" r:id="rId87"/>
    <p:sldId id="555"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autoAdjust="0"/>
    <p:restoredTop sz="83880" autoAdjust="0"/>
  </p:normalViewPr>
  <p:slideViewPr>
    <p:cSldViewPr snapToGrid="0" snapToObjects="1">
      <p:cViewPr varScale="1">
        <p:scale>
          <a:sx n="85" d="100"/>
          <a:sy n="85" d="100"/>
        </p:scale>
        <p:origin x="-2312" y="-112"/>
      </p:cViewPr>
      <p:guideLst>
        <p:guide orient="horz" pos="2160"/>
        <p:guide pos="2880"/>
      </p:guideLst>
    </p:cSldViewPr>
  </p:slideViewPr>
  <p:outlineViewPr>
    <p:cViewPr>
      <p:scale>
        <a:sx n="33" d="100"/>
        <a:sy n="33" d="100"/>
      </p:scale>
      <p:origin x="0" y="6576"/>
    </p:cViewPr>
  </p:outlineViewPr>
  <p:notesTextViewPr>
    <p:cViewPr>
      <p:scale>
        <a:sx n="100" d="100"/>
        <a:sy n="100" d="100"/>
      </p:scale>
      <p:origin x="0" y="0"/>
    </p:cViewPr>
  </p:notesTextViewPr>
  <p:sorterViewPr>
    <p:cViewPr>
      <p:scale>
        <a:sx n="150" d="100"/>
        <a:sy n="150" d="100"/>
      </p:scale>
      <p:origin x="0" y="1536"/>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F48176-55DA-A846-AF9A-FE9B5220899B}" type="datetimeFigureOut">
              <a:rPr lang="en-US" smtClean="0"/>
              <a:t>9/23/16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FF30E5-36F7-8B44-BE4E-2C6F3D7E12EA}" type="slidenum">
              <a:rPr lang="en-US" smtClean="0"/>
              <a:t>‹#›</a:t>
            </a:fld>
            <a:endParaRPr lang="en-US"/>
          </a:p>
        </p:txBody>
      </p:sp>
    </p:spTree>
    <p:extLst>
      <p:ext uri="{BB962C8B-B14F-4D97-AF65-F5344CB8AC3E}">
        <p14:creationId xmlns:p14="http://schemas.microsoft.com/office/powerpoint/2010/main" val="2700958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9/23/16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extLst>
      <p:ext uri="{BB962C8B-B14F-4D97-AF65-F5344CB8AC3E}">
        <p14:creationId xmlns:p14="http://schemas.microsoft.com/office/powerpoint/2010/main" val="1205781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0D50855B-A606-8D4A-B081-857581296BE1}" type="slidenum">
              <a:rPr lang="en-US" b="0"/>
              <a:pPr eaLnBrk="1" hangingPunct="1"/>
              <a:t>1</a:t>
            </a:fld>
            <a:endParaRPr lang="en-US"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To 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defTabSz="457195" eaLnBrk="1" fontAlgn="base" hangingPunct="1">
              <a:spcBef>
                <a:spcPct val="0"/>
              </a:spcBef>
              <a:spcAft>
                <a:spcPct val="0"/>
              </a:spcAft>
              <a:buClr>
                <a:srgbClr val="000000"/>
              </a:buClr>
              <a:buSzPct val="100000"/>
              <a:buFont typeface="Times New Roman" charset="0"/>
              <a:buNone/>
            </a:pPr>
            <a:endParaRPr lang="en-US" smtClean="0">
              <a:solidFill>
                <a:prstClr val="white"/>
              </a:solidFill>
            </a:endParaRPr>
          </a:p>
        </p:txBody>
      </p:sp>
      <p:sp>
        <p:nvSpPr>
          <p:cNvPr id="36867"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46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47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082F2BE-F0DE-8E40-B4CB-334551899F5B}" type="datetime1">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51152-3223-6341-B60C-A67B83DD5671}" type="datetime1">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3767C-886F-1F40-B6D9-CD81D2A3487F}" type="datetime1">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F462A3EE-7A21-194E-A96A-D619A6B50D39}" type="datetime1">
              <a:rPr lang="en-US" smtClean="0"/>
              <a:t>9/23/16</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50A23-05CC-A548-A795-D9E34CB8DF26}" type="datetime1">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C6EBD2-986F-3948-9517-A14D8439D2EA}" type="datetime1">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141EBE0-5C38-A345-AABD-33B8F78FE5F5}" type="datetime1">
              <a:rPr lang="en-US" smtClean="0"/>
              <a:t>9/23/16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E2E664B-CE8E-9247-B117-54918D5CCA70}" type="datetime1">
              <a:rPr lang="en-US" smtClean="0"/>
              <a:t>9/23/16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E8D1B-6FC6-E440-ADB5-1E00E667A772}" type="datetime1">
              <a:rPr lang="en-US" smtClean="0"/>
              <a:t>9/23/16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51EA8-99EC-6D47-B905-62726D72E860}" type="datetime1">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1810F0B-F5AB-6F46-97B5-4D113B86DC5B}" type="datetime1">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498D2-26AD-5C49-B829-E6DAFAA6DDCA}" type="datetime1">
              <a:rPr lang="en-US" smtClean="0"/>
              <a:t>9/23/16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b="1" kern="1200">
          <a:solidFill>
            <a:srgbClr val="0070C0"/>
          </a:solidFill>
          <a:latin typeface="Cambria Math"/>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Math"/>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Math"/>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mbria Math"/>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mbria Math"/>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Math"/>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emf"/><Relationship Id="rId5" Type="http://schemas.openxmlformats.org/officeDocument/2006/relationships/oleObject" Target="../embeddings/oleObject2.bin"/><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oleObject" Target="../embeddings/oleObject5.bin"/><Relationship Id="rId5"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37.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36.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36.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36.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858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9459" name="Text Box 50"/>
          <p:cNvSpPr txBox="1">
            <a:spLocks noChangeArrowheads="1"/>
          </p:cNvSpPr>
          <p:nvPr/>
        </p:nvSpPr>
        <p:spPr bwMode="auto">
          <a:xfrm>
            <a:off x="228600" y="762000"/>
            <a:ext cx="75438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b="0"/>
              <a:t>In the once upon a time days of the First Age of Magic, the prudent sorcerer regarded his own true name as his most valued possession but also the greatest threat to his continued good health, for--the stories go--once an enemy, even a weak unskilled enemy, learned the sorcerer's true name, then routine and widely known spells could destroy or enslave even the most powerful. As times passed, and we graduated to the Age of Reason and thence to the first and second industrial revolutions, such notions were discredited. Now it seems that the Wheel has turned full circle (even if there never really was a First Age) and we are back to worrying about true names again: </a:t>
            </a:r>
          </a:p>
          <a:p>
            <a:pPr algn="l" eaLnBrk="1" hangingPunct="1">
              <a:spcBef>
                <a:spcPct val="50000"/>
              </a:spcBef>
            </a:pPr>
            <a:r>
              <a:rPr lang="en-US" b="0"/>
              <a:t>The first hint Mr. Slippery had that his own True Name might be known--and, for that matter, known to the Great Enemy--came with the appearance of two black Lincolns humming up the long dirt driveway ... Roger Pollack was in his garden weeding, had been there nearly the whole morning.... Four heavy-set men and a hard-looking female piled out, started purposefully across his well-tended cabbage patch.…</a:t>
            </a:r>
          </a:p>
          <a:p>
            <a:pPr algn="l" eaLnBrk="1" hangingPunct="1">
              <a:spcBef>
                <a:spcPct val="50000"/>
              </a:spcBef>
            </a:pPr>
            <a:r>
              <a:rPr lang="en-US" b="0"/>
              <a:t>This had been, of course, Roger Pollack's great fear. They had discovered Mr. Slippery's True Name and it was Roger Andrew Pollack TIN/SSAN 0959-34-2861.</a:t>
            </a:r>
          </a:p>
        </p:txBody>
      </p:sp>
      <p:sp>
        <p:nvSpPr>
          <p:cNvPr id="2" name="Slide Number Placeholder 1"/>
          <p:cNvSpPr>
            <a:spLocks noGrp="1"/>
          </p:cNvSpPr>
          <p:nvPr>
            <p:ph type="sldNum" sz="quarter" idx="12"/>
          </p:nvPr>
        </p:nvSpPr>
        <p:spPr/>
        <p:txBody>
          <a:bodyPr/>
          <a:lstStyle/>
          <a:p>
            <a:fld id="{85BFDCA1-C2F8-BA4E-82CE-5B3B1AA6CE7D}" type="slidenum">
              <a:rPr lang="en-US" smtClean="0"/>
              <a:pPr/>
              <a:t>1</a:t>
            </a:fld>
            <a:endParaRPr lang="en-US"/>
          </a:p>
        </p:txBody>
      </p:sp>
    </p:spTree>
    <p:extLst>
      <p:ext uri="{BB962C8B-B14F-4D97-AF65-F5344CB8AC3E}">
        <p14:creationId xmlns:p14="http://schemas.microsoft.com/office/powerpoint/2010/main" val="3576256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Semantic Joining</a:t>
            </a:r>
            <a:br>
              <a:rPr lang="en-US" dirty="0" smtClean="0"/>
            </a:br>
            <a:r>
              <a:rPr lang="en-US" dirty="0" smtClean="0"/>
              <a:t>with </a:t>
            </a:r>
            <a:r>
              <a:rPr lang="en-US" dirty="0" err="1" smtClean="0"/>
              <a:t>Multiscale</a:t>
            </a:r>
            <a:r>
              <a:rPr lang="en-US" dirty="0"/>
              <a:t> </a:t>
            </a:r>
            <a:r>
              <a:rPr lang="en-US" dirty="0" smtClean="0"/>
              <a:t>Statistics</a:t>
            </a:r>
            <a:endParaRPr lang="en-US" dirty="0"/>
          </a:p>
        </p:txBody>
      </p:sp>
      <p:sp>
        <p:nvSpPr>
          <p:cNvPr id="3" name="Subtitle 2"/>
          <p:cNvSpPr>
            <a:spLocks noGrp="1"/>
          </p:cNvSpPr>
          <p:nvPr>
            <p:ph type="subTitle" idx="1"/>
          </p:nvPr>
        </p:nvSpPr>
        <p:spPr/>
        <p:txBody>
          <a:bodyPr/>
          <a:lstStyle/>
          <a:p>
            <a:r>
              <a:rPr lang="en-US" dirty="0" smtClean="0"/>
              <a:t>William Cohen</a:t>
            </a:r>
          </a:p>
          <a:p>
            <a:r>
              <a:rPr lang="en-US" dirty="0" smtClean="0"/>
              <a:t>Katie </a:t>
            </a:r>
            <a:r>
              <a:rPr lang="en-US" dirty="0" err="1" smtClean="0"/>
              <a:t>Rivard</a:t>
            </a:r>
            <a:r>
              <a:rPr lang="en-US" dirty="0" smtClean="0"/>
              <a:t>, Dana </a:t>
            </a:r>
            <a:r>
              <a:rPr lang="en-US" dirty="0" err="1" smtClean="0"/>
              <a:t>Attias-Moshevitz</a:t>
            </a:r>
            <a:endParaRPr lang="en-US" dirty="0" smtClean="0"/>
          </a:p>
          <a:p>
            <a:r>
              <a:rPr lang="en-US" dirty="0" smtClean="0"/>
              <a:t>CMU</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725" t="16962" r="16183" b="8702"/>
          <a:stretch>
            <a:fillRect/>
          </a:stretch>
        </p:blipFill>
        <p:spPr bwMode="auto">
          <a:xfrm>
            <a:off x="203200" y="228600"/>
            <a:ext cx="8547100" cy="626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5BFDCA1-C2F8-BA4E-82CE-5B3B1AA6CE7D}" type="slidenum">
              <a:rPr lang="en-US" smtClean="0"/>
              <a:pPr/>
              <a:t>10</a:t>
            </a:fld>
            <a:endParaRPr lang="en-US"/>
          </a:p>
        </p:txBody>
      </p:sp>
    </p:spTree>
    <p:extLst>
      <p:ext uri="{BB962C8B-B14F-4D97-AF65-F5344CB8AC3E}">
        <p14:creationId xmlns:p14="http://schemas.microsoft.com/office/powerpoint/2010/main" val="333618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Semantic Joining</a:t>
            </a:r>
            <a:br>
              <a:rPr lang="en-US" dirty="0" smtClean="0"/>
            </a:br>
            <a:r>
              <a:rPr lang="en-US" dirty="0" smtClean="0"/>
              <a:t>with </a:t>
            </a:r>
            <a:r>
              <a:rPr lang="en-US" dirty="0" err="1" smtClean="0"/>
              <a:t>Multiscale</a:t>
            </a:r>
            <a:r>
              <a:rPr lang="en-US" dirty="0"/>
              <a:t> </a:t>
            </a:r>
            <a:r>
              <a:rPr lang="en-US" dirty="0" smtClean="0"/>
              <a:t>Statistics</a:t>
            </a:r>
            <a:endParaRPr lang="en-US" dirty="0"/>
          </a:p>
        </p:txBody>
      </p:sp>
      <p:sp>
        <p:nvSpPr>
          <p:cNvPr id="3" name="Subtitle 2"/>
          <p:cNvSpPr>
            <a:spLocks noGrp="1"/>
          </p:cNvSpPr>
          <p:nvPr>
            <p:ph type="subTitle" idx="1"/>
          </p:nvPr>
        </p:nvSpPr>
        <p:spPr/>
        <p:txBody>
          <a:bodyPr/>
          <a:lstStyle/>
          <a:p>
            <a:r>
              <a:rPr lang="en-US" dirty="0" smtClean="0"/>
              <a:t>William Cohen</a:t>
            </a:r>
          </a:p>
          <a:p>
            <a:r>
              <a:rPr lang="en-US" dirty="0" smtClean="0"/>
              <a:t>Katie </a:t>
            </a:r>
            <a:r>
              <a:rPr lang="en-US" dirty="0" err="1" smtClean="0"/>
              <a:t>Rivard</a:t>
            </a:r>
            <a:r>
              <a:rPr lang="en-US" dirty="0" smtClean="0"/>
              <a:t>, Dana </a:t>
            </a:r>
            <a:r>
              <a:rPr lang="en-US" dirty="0" err="1" smtClean="0"/>
              <a:t>Attias-Moshevitz</a:t>
            </a:r>
            <a:endParaRPr lang="en-US" dirty="0" smtClean="0"/>
          </a:p>
          <a:p>
            <a:r>
              <a:rPr lang="en-US" dirty="0" smtClean="0"/>
              <a:t>CMU</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725" t="16962" r="16183" b="8702"/>
          <a:stretch>
            <a:fillRect/>
          </a:stretch>
        </p:blipFill>
        <p:spPr bwMode="auto">
          <a:xfrm>
            <a:off x="203200" y="228600"/>
            <a:ext cx="8547100" cy="626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5BFDCA1-C2F8-BA4E-82CE-5B3B1AA6CE7D}" type="slidenum">
              <a:rPr lang="en-US" smtClean="0"/>
              <a:pPr/>
              <a:t>11</a:t>
            </a:fld>
            <a:endParaRPr lang="en-US"/>
          </a:p>
        </p:txBody>
      </p:sp>
      <p:cxnSp>
        <p:nvCxnSpPr>
          <p:cNvPr id="7" name="Straight Connector 6"/>
          <p:cNvCxnSpPr/>
          <p:nvPr/>
        </p:nvCxnSpPr>
        <p:spPr>
          <a:xfrm>
            <a:off x="1747397" y="2198992"/>
            <a:ext cx="6248009"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47397" y="3774770"/>
            <a:ext cx="624800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47397" y="5197131"/>
            <a:ext cx="624800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40129" y="5554089"/>
            <a:ext cx="648770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64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Soft Joins with TFIDF:</a:t>
            </a:r>
            <a:br>
              <a:rPr lang="en-US" dirty="0" smtClean="0"/>
            </a:br>
            <a:r>
              <a:rPr lang="en-US" dirty="0" smtClean="0"/>
              <a:t>How?	</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12</a:t>
            </a:fld>
            <a:endParaRPr lang="en-US"/>
          </a:p>
        </p:txBody>
      </p:sp>
    </p:spTree>
    <p:extLst>
      <p:ext uri="{BB962C8B-B14F-4D97-AF65-F5344CB8AC3E}">
        <p14:creationId xmlns:p14="http://schemas.microsoft.com/office/powerpoint/2010/main" val="41054908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Rocchio’s</a:t>
            </a:r>
            <a:r>
              <a:rPr lang="en-US" dirty="0" smtClean="0"/>
              <a:t> algorithm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03684810"/>
              </p:ext>
            </p:extLst>
          </p:nvPr>
        </p:nvGraphicFramePr>
        <p:xfrm>
          <a:off x="660400" y="1391180"/>
          <a:ext cx="7532688" cy="4781550"/>
        </p:xfrm>
        <a:graphic>
          <a:graphicData uri="http://schemas.openxmlformats.org/presentationml/2006/ole">
            <mc:AlternateContent xmlns:mc="http://schemas.openxmlformats.org/markup-compatibility/2006">
              <mc:Choice xmlns:v="urn:schemas-microsoft-com:vml" Requires="v">
                <p:oleObj spid="_x0000_s1074" name="Equation" r:id="rId3" imgW="3581400" imgH="2273300" progId="Equation.3">
                  <p:embed/>
                </p:oleObj>
              </mc:Choice>
              <mc:Fallback>
                <p:oleObj name="Equation" r:id="rId3" imgW="3581400" imgH="2273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1391180"/>
                        <a:ext cx="7532688" cy="478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Connector 6"/>
          <p:cNvCxnSpPr/>
          <p:nvPr/>
        </p:nvCxnSpPr>
        <p:spPr>
          <a:xfrm>
            <a:off x="660400" y="3735917"/>
            <a:ext cx="6112933"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995583" y="496797"/>
            <a:ext cx="149225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Many variants of these formulae</a:t>
            </a:r>
            <a:endParaRPr lang="en-US" dirty="0"/>
          </a:p>
        </p:txBody>
      </p:sp>
      <p:sp>
        <p:nvSpPr>
          <p:cNvPr id="10" name="TextBox 9"/>
          <p:cNvSpPr txBox="1"/>
          <p:nvPr/>
        </p:nvSpPr>
        <p:spPr>
          <a:xfrm>
            <a:off x="6995582" y="1972113"/>
            <a:ext cx="1799167"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…as long as </a:t>
            </a:r>
            <a:r>
              <a:rPr lang="en-US" i="1" dirty="0" smtClean="0"/>
              <a:t>u(</a:t>
            </a:r>
            <a:r>
              <a:rPr lang="en-US" i="1" dirty="0" err="1" smtClean="0"/>
              <a:t>w,d</a:t>
            </a:r>
            <a:r>
              <a:rPr lang="en-US" i="1" dirty="0" smtClean="0"/>
              <a:t>)=0</a:t>
            </a:r>
            <a:r>
              <a:rPr lang="en-US" dirty="0" smtClean="0"/>
              <a:t> for words not in </a:t>
            </a:r>
            <a:r>
              <a:rPr lang="en-US" i="1" dirty="0" smtClean="0"/>
              <a:t>d!</a:t>
            </a:r>
            <a:endParaRPr lang="en-US" dirty="0"/>
          </a:p>
        </p:txBody>
      </p:sp>
      <p:sp>
        <p:nvSpPr>
          <p:cNvPr id="11" name="TextBox 10"/>
          <p:cNvSpPr txBox="1"/>
          <p:nvPr/>
        </p:nvSpPr>
        <p:spPr>
          <a:xfrm>
            <a:off x="6265333" y="3631937"/>
            <a:ext cx="279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Store only non-zeros in </a:t>
            </a:r>
            <a:r>
              <a:rPr lang="en-US" b="1" dirty="0" smtClean="0"/>
              <a:t>u</a:t>
            </a:r>
            <a:r>
              <a:rPr lang="en-US" dirty="0" smtClean="0"/>
              <a:t>(</a:t>
            </a:r>
            <a:r>
              <a:rPr lang="en-US" i="1" dirty="0" smtClean="0"/>
              <a:t>d)</a:t>
            </a:r>
            <a:r>
              <a:rPr lang="en-US" dirty="0" smtClean="0"/>
              <a:t>, so size is O(|</a:t>
            </a:r>
            <a:r>
              <a:rPr lang="en-US" i="1" dirty="0" smtClean="0"/>
              <a:t>d</a:t>
            </a:r>
            <a:r>
              <a:rPr lang="en-US" dirty="0" smtClean="0"/>
              <a:t>| )</a:t>
            </a:r>
            <a:endParaRPr lang="en-US" dirty="0"/>
          </a:p>
        </p:txBody>
      </p:sp>
      <p:sp>
        <p:nvSpPr>
          <p:cNvPr id="13" name="TextBox 12"/>
          <p:cNvSpPr txBox="1"/>
          <p:nvPr/>
        </p:nvSpPr>
        <p:spPr>
          <a:xfrm>
            <a:off x="5947833" y="5234255"/>
            <a:ext cx="31115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But size of </a:t>
            </a:r>
            <a:r>
              <a:rPr lang="en-US" b="1" dirty="0" smtClean="0"/>
              <a:t>u</a:t>
            </a:r>
            <a:r>
              <a:rPr lang="en-US" dirty="0" smtClean="0"/>
              <a:t>(</a:t>
            </a:r>
            <a:r>
              <a:rPr lang="en-US" i="1" dirty="0"/>
              <a:t>y</a:t>
            </a:r>
            <a:r>
              <a:rPr lang="en-US" i="1" dirty="0" smtClean="0"/>
              <a:t>)</a:t>
            </a:r>
            <a:r>
              <a:rPr lang="en-US" dirty="0" smtClean="0"/>
              <a:t> is O(|</a:t>
            </a:r>
            <a:r>
              <a:rPr lang="en-US" i="1" dirty="0" err="1" smtClean="0"/>
              <a:t>n</a:t>
            </a:r>
            <a:r>
              <a:rPr lang="en-US" i="1" baseline="-25000" dirty="0" err="1" smtClean="0"/>
              <a:t>V</a:t>
            </a:r>
            <a:r>
              <a:rPr lang="en-US" dirty="0" smtClean="0"/>
              <a:t>| )</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273933649"/>
              </p:ext>
            </p:extLst>
          </p:nvPr>
        </p:nvGraphicFramePr>
        <p:xfrm>
          <a:off x="6911975" y="5838973"/>
          <a:ext cx="1789113" cy="855662"/>
        </p:xfrm>
        <a:graphic>
          <a:graphicData uri="http://schemas.openxmlformats.org/presentationml/2006/ole">
            <mc:AlternateContent xmlns:mc="http://schemas.openxmlformats.org/markup-compatibility/2006">
              <mc:Choice xmlns:v="urn:schemas-microsoft-com:vml" Requires="v">
                <p:oleObj spid="_x0000_s1075" name="Equation" r:id="rId5" imgW="850900" imgH="406400" progId="Equation.3">
                  <p:embed/>
                </p:oleObj>
              </mc:Choice>
              <mc:Fallback>
                <p:oleObj name="Equation" r:id="rId5" imgW="850900" imgH="406400" progId="Equation.3">
                  <p:embed/>
                  <p:pic>
                    <p:nvPicPr>
                      <p:cNvPr id="0" name=""/>
                      <p:cNvPicPr>
                        <a:picLocks noChangeAspect="1" noChangeArrowheads="1"/>
                      </p:cNvPicPr>
                      <p:nvPr/>
                    </p:nvPicPr>
                    <p:blipFill>
                      <a:blip r:embed="rId6"/>
                      <a:srcRect/>
                      <a:stretch>
                        <a:fillRect/>
                      </a:stretch>
                    </p:blipFill>
                    <p:spPr bwMode="auto">
                      <a:xfrm>
                        <a:off x="6911975" y="5838973"/>
                        <a:ext cx="1789113"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85BFDCA1-C2F8-BA4E-82CE-5B3B1AA6CE7D}" type="slidenum">
              <a:rPr lang="en-US" smtClean="0"/>
              <a:pPr/>
              <a:t>13</a:t>
            </a:fld>
            <a:endParaRPr lang="en-US"/>
          </a:p>
        </p:txBody>
      </p:sp>
    </p:spTree>
    <p:extLst>
      <p:ext uri="{BB962C8B-B14F-4D97-AF65-F5344CB8AC3E}">
        <p14:creationId xmlns:p14="http://schemas.microsoft.com/office/powerpoint/2010/main" val="35561452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 similarity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59845969"/>
              </p:ext>
            </p:extLst>
          </p:nvPr>
        </p:nvGraphicFramePr>
        <p:xfrm>
          <a:off x="900113" y="1430338"/>
          <a:ext cx="7241154" cy="4827436"/>
        </p:xfrm>
        <a:graphic>
          <a:graphicData uri="http://schemas.openxmlformats.org/presentationml/2006/ole">
            <mc:AlternateContent xmlns:mc="http://schemas.openxmlformats.org/markup-compatibility/2006">
              <mc:Choice xmlns:v="urn:schemas-microsoft-com:vml" Requires="v">
                <p:oleObj spid="_x0000_s2075" name="Equation" r:id="rId3" imgW="3352800" imgH="2235200" progId="Equation.3">
                  <p:embed/>
                </p:oleObj>
              </mc:Choice>
              <mc:Fallback>
                <p:oleObj name="Equation" r:id="rId3" imgW="3352800" imgH="2235200" progId="Equation.3">
                  <p:embed/>
                  <p:pic>
                    <p:nvPicPr>
                      <p:cNvPr id="0" name=""/>
                      <p:cNvPicPr>
                        <a:picLocks noChangeAspect="1" noChangeArrowheads="1"/>
                      </p:cNvPicPr>
                      <p:nvPr/>
                    </p:nvPicPr>
                    <p:blipFill>
                      <a:blip r:embed="rId4"/>
                      <a:srcRect/>
                      <a:stretch>
                        <a:fillRect/>
                      </a:stretch>
                    </p:blipFill>
                    <p:spPr bwMode="auto">
                      <a:xfrm>
                        <a:off x="900113" y="1430338"/>
                        <a:ext cx="7241154" cy="4827436"/>
                      </a:xfrm>
                      <a:prstGeom prst="rect">
                        <a:avLst/>
                      </a:prstGeom>
                      <a:noFill/>
                      <a:extLst/>
                    </p:spPr>
                  </p:pic>
                </p:oleObj>
              </mc:Fallback>
            </mc:AlternateContent>
          </a:graphicData>
        </a:graphic>
      </p:graphicFrame>
      <p:sp>
        <p:nvSpPr>
          <p:cNvPr id="3" name="Slide Number Placeholder 2"/>
          <p:cNvSpPr>
            <a:spLocks noGrp="1"/>
          </p:cNvSpPr>
          <p:nvPr>
            <p:ph type="sldNum" sz="quarter" idx="12"/>
          </p:nvPr>
        </p:nvSpPr>
        <p:spPr/>
        <p:txBody>
          <a:bodyPr/>
          <a:lstStyle/>
          <a:p>
            <a:fld id="{85BFDCA1-C2F8-BA4E-82CE-5B3B1AA6CE7D}" type="slidenum">
              <a:rPr lang="en-US" smtClean="0"/>
              <a:pPr/>
              <a:t>14</a:t>
            </a:fld>
            <a:endParaRPr lang="en-US"/>
          </a:p>
        </p:txBody>
      </p:sp>
    </p:spTree>
    <p:extLst>
      <p:ext uri="{BB962C8B-B14F-4D97-AF65-F5344CB8AC3E}">
        <p14:creationId xmlns:p14="http://schemas.microsoft.com/office/powerpoint/2010/main" val="39234954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 soft joins</a:t>
            </a:r>
            <a:endParaRPr lang="en-US" dirty="0"/>
          </a:p>
        </p:txBody>
      </p:sp>
      <p:sp>
        <p:nvSpPr>
          <p:cNvPr id="3" name="Content Placeholder 2"/>
          <p:cNvSpPr>
            <a:spLocks noGrp="1"/>
          </p:cNvSpPr>
          <p:nvPr>
            <p:ph idx="1"/>
          </p:nvPr>
        </p:nvSpPr>
        <p:spPr/>
        <p:txBody>
          <a:bodyPr>
            <a:normAutofit lnSpcReduction="10000"/>
          </a:bodyPr>
          <a:lstStyle/>
          <a:p>
            <a:r>
              <a:rPr lang="en-US" dirty="0" smtClean="0"/>
              <a:t>A similarity join of two sets of TFIDF-weighted vectors A and B is</a:t>
            </a:r>
          </a:p>
          <a:p>
            <a:pPr lvl="1"/>
            <a:r>
              <a:rPr lang="en-US" dirty="0" smtClean="0"/>
              <a:t>an ordered list of triples (</a:t>
            </a:r>
            <a:r>
              <a:rPr lang="en-US" dirty="0" err="1" smtClean="0"/>
              <a:t>s</a:t>
            </a:r>
            <a:r>
              <a:rPr lang="en-US" baseline="-25000" dirty="0" err="1" smtClean="0"/>
              <a:t>ij</a:t>
            </a:r>
            <a:r>
              <a:rPr lang="en-US" dirty="0" err="1" smtClean="0"/>
              <a:t>,a</a:t>
            </a:r>
            <a:r>
              <a:rPr lang="en-US" baseline="-25000" dirty="0" err="1" smtClean="0"/>
              <a:t>i</a:t>
            </a:r>
            <a:r>
              <a:rPr lang="en-US" dirty="0" err="1" smtClean="0"/>
              <a:t>,b</a:t>
            </a:r>
            <a:r>
              <a:rPr lang="en-US" baseline="-25000" dirty="0" err="1" smtClean="0"/>
              <a:t>j</a:t>
            </a:r>
            <a:r>
              <a:rPr lang="en-US" dirty="0" smtClean="0"/>
              <a:t>) such that </a:t>
            </a:r>
          </a:p>
          <a:p>
            <a:pPr lvl="2"/>
            <a:r>
              <a:rPr lang="en-US" dirty="0" err="1" smtClean="0"/>
              <a:t>a</a:t>
            </a:r>
            <a:r>
              <a:rPr lang="en-US" baseline="-25000" dirty="0" err="1" smtClean="0"/>
              <a:t>i</a:t>
            </a:r>
            <a:r>
              <a:rPr lang="en-US" dirty="0" smtClean="0"/>
              <a:t> is from A</a:t>
            </a:r>
          </a:p>
          <a:p>
            <a:pPr lvl="2"/>
            <a:r>
              <a:rPr lang="en-US" dirty="0" err="1" smtClean="0"/>
              <a:t>b</a:t>
            </a:r>
            <a:r>
              <a:rPr lang="en-US" baseline="-25000" dirty="0" err="1" smtClean="0"/>
              <a:t>j</a:t>
            </a:r>
            <a:r>
              <a:rPr lang="en-US" dirty="0" smtClean="0"/>
              <a:t> is from B</a:t>
            </a:r>
          </a:p>
          <a:p>
            <a:pPr lvl="2"/>
            <a:r>
              <a:rPr lang="en-US" dirty="0" err="1" smtClean="0"/>
              <a:t>s</a:t>
            </a:r>
            <a:r>
              <a:rPr lang="en-US" baseline="-25000" dirty="0" err="1" smtClean="0"/>
              <a:t>ij</a:t>
            </a:r>
            <a:r>
              <a:rPr lang="en-US" baseline="-25000" dirty="0" smtClean="0"/>
              <a:t> </a:t>
            </a:r>
            <a:r>
              <a:rPr lang="en-US" dirty="0" smtClean="0"/>
              <a:t>is the dot product of </a:t>
            </a:r>
            <a:r>
              <a:rPr lang="en-US" dirty="0" err="1" smtClean="0"/>
              <a:t>a</a:t>
            </a:r>
            <a:r>
              <a:rPr lang="en-US" baseline="-25000" dirty="0" err="1" smtClean="0"/>
              <a:t>i</a:t>
            </a:r>
            <a:r>
              <a:rPr lang="en-US" dirty="0" smtClean="0"/>
              <a:t> and </a:t>
            </a:r>
            <a:r>
              <a:rPr lang="en-US" dirty="0" err="1" smtClean="0"/>
              <a:t>b</a:t>
            </a:r>
            <a:r>
              <a:rPr lang="en-US" baseline="-25000" dirty="0" err="1" smtClean="0"/>
              <a:t>j</a:t>
            </a:r>
            <a:endParaRPr lang="en-US" baseline="-25000" dirty="0" smtClean="0"/>
          </a:p>
          <a:p>
            <a:pPr lvl="2"/>
            <a:r>
              <a:rPr lang="en-US" dirty="0" smtClean="0"/>
              <a:t>the triples are in descending order</a:t>
            </a:r>
          </a:p>
          <a:p>
            <a:pPr lvl="2"/>
            <a:endParaRPr lang="en-US" dirty="0"/>
          </a:p>
          <a:p>
            <a:pPr lvl="2"/>
            <a:r>
              <a:rPr lang="en-US" dirty="0" smtClean="0"/>
              <a:t>the list is either the top K triples by </a:t>
            </a:r>
            <a:r>
              <a:rPr lang="en-US" dirty="0" err="1" smtClean="0"/>
              <a:t>s</a:t>
            </a:r>
            <a:r>
              <a:rPr lang="en-US" baseline="-25000" dirty="0" err="1" smtClean="0"/>
              <a:t>ij</a:t>
            </a:r>
            <a:r>
              <a:rPr lang="en-US" dirty="0" smtClean="0"/>
              <a:t> or ALL triples with </a:t>
            </a:r>
            <a:r>
              <a:rPr lang="en-US" dirty="0" err="1" smtClean="0"/>
              <a:t>s</a:t>
            </a:r>
            <a:r>
              <a:rPr lang="en-US" baseline="-25000" dirty="0" err="1" smtClean="0"/>
              <a:t>ij</a:t>
            </a:r>
            <a:r>
              <a:rPr lang="en-US" dirty="0" smtClean="0"/>
              <a:t>&gt;L … or sometimes some approximation of these….</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15</a:t>
            </a:fld>
            <a:endParaRPr lang="en-US"/>
          </a:p>
        </p:txBody>
      </p:sp>
    </p:spTree>
    <p:extLst>
      <p:ext uri="{BB962C8B-B14F-4D97-AF65-F5344CB8AC3E}">
        <p14:creationId xmlns:p14="http://schemas.microsoft.com/office/powerpoint/2010/main" val="14216464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Parallel Soft JOINS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16</a:t>
            </a:fld>
            <a:endParaRPr lang="en-US"/>
          </a:p>
        </p:txBody>
      </p:sp>
    </p:spTree>
    <p:extLst>
      <p:ext uri="{BB962C8B-B14F-4D97-AF65-F5344CB8AC3E}">
        <p14:creationId xmlns:p14="http://schemas.microsoft.com/office/powerpoint/2010/main" val="743292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15 at 4.55.31 PM.png"/>
          <p:cNvPicPr>
            <a:picLocks noChangeAspect="1"/>
          </p:cNvPicPr>
          <p:nvPr/>
        </p:nvPicPr>
        <p:blipFill>
          <a:blip r:embed="rId2"/>
          <a:stretch>
            <a:fillRect/>
          </a:stretch>
        </p:blipFill>
        <p:spPr>
          <a:xfrm>
            <a:off x="0" y="326506"/>
            <a:ext cx="9144000" cy="2292350"/>
          </a:xfrm>
          <a:prstGeom prst="rect">
            <a:avLst/>
          </a:prstGeom>
        </p:spPr>
      </p:pic>
      <p:sp>
        <p:nvSpPr>
          <p:cNvPr id="6" name="TextBox 5"/>
          <p:cNvSpPr txBox="1"/>
          <p:nvPr/>
        </p:nvSpPr>
        <p:spPr>
          <a:xfrm>
            <a:off x="1580861" y="3107294"/>
            <a:ext cx="6728795" cy="369332"/>
          </a:xfrm>
          <a:prstGeom prst="rect">
            <a:avLst/>
          </a:prstGeom>
          <a:noFill/>
        </p:spPr>
        <p:txBody>
          <a:bodyPr wrap="square" rtlCol="0">
            <a:spAutoFit/>
          </a:bodyPr>
          <a:lstStyle/>
          <a:p>
            <a:pPr algn="ctr"/>
            <a:r>
              <a:rPr lang="en-US" dirty="0" smtClean="0"/>
              <a:t>SIGMOD 2010</a:t>
            </a:r>
            <a:endParaRPr lang="en-US"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17</a:t>
            </a:fld>
            <a:endParaRPr lang="en-US"/>
          </a:p>
        </p:txBody>
      </p:sp>
    </p:spTree>
    <p:extLst>
      <p:ext uri="{BB962C8B-B14F-4D97-AF65-F5344CB8AC3E}">
        <p14:creationId xmlns:p14="http://schemas.microsoft.com/office/powerpoint/2010/main" val="12705675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 similarity: variant for joins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28647208"/>
              </p:ext>
            </p:extLst>
          </p:nvPr>
        </p:nvGraphicFramePr>
        <p:xfrm>
          <a:off x="900114" y="1334981"/>
          <a:ext cx="6999164" cy="5197582"/>
        </p:xfrm>
        <a:graphic>
          <a:graphicData uri="http://schemas.openxmlformats.org/presentationml/2006/ole">
            <mc:AlternateContent xmlns:mc="http://schemas.openxmlformats.org/markup-compatibility/2006">
              <mc:Choice xmlns:v="urn:schemas-microsoft-com:vml" Requires="v">
                <p:oleObj spid="_x0000_s3099" name="Equation" r:id="rId3" imgW="3352800" imgH="2489200" progId="Equation.3">
                  <p:embed/>
                </p:oleObj>
              </mc:Choice>
              <mc:Fallback>
                <p:oleObj name="Equation" r:id="rId3" imgW="3352800" imgH="2489200" progId="Equation.3">
                  <p:embed/>
                  <p:pic>
                    <p:nvPicPr>
                      <p:cNvPr id="0" name=""/>
                      <p:cNvPicPr>
                        <a:picLocks noChangeAspect="1" noChangeArrowheads="1"/>
                      </p:cNvPicPr>
                      <p:nvPr/>
                    </p:nvPicPr>
                    <p:blipFill>
                      <a:blip r:embed="rId4"/>
                      <a:srcRect/>
                      <a:stretch>
                        <a:fillRect/>
                      </a:stretch>
                    </p:blipFill>
                    <p:spPr bwMode="auto">
                      <a:xfrm>
                        <a:off x="900114" y="1334981"/>
                        <a:ext cx="6999164" cy="5197582"/>
                      </a:xfrm>
                      <a:prstGeom prst="rect">
                        <a:avLst/>
                      </a:prstGeom>
                      <a:noFill/>
                      <a:extLst/>
                    </p:spPr>
                  </p:pic>
                </p:oleObj>
              </mc:Fallback>
            </mc:AlternateContent>
          </a:graphicData>
        </a:graphic>
      </p:graphicFrame>
      <p:sp>
        <p:nvSpPr>
          <p:cNvPr id="3" name="Slide Number Placeholder 2"/>
          <p:cNvSpPr>
            <a:spLocks noGrp="1"/>
          </p:cNvSpPr>
          <p:nvPr>
            <p:ph type="sldNum" sz="quarter" idx="12"/>
          </p:nvPr>
        </p:nvSpPr>
        <p:spPr/>
        <p:txBody>
          <a:bodyPr/>
          <a:lstStyle/>
          <a:p>
            <a:fld id="{85BFDCA1-C2F8-BA4E-82CE-5B3B1AA6CE7D}" type="slidenum">
              <a:rPr lang="en-US" smtClean="0"/>
              <a:pPr/>
              <a:t>18</a:t>
            </a:fld>
            <a:endParaRPr lang="en-US"/>
          </a:p>
        </p:txBody>
      </p:sp>
    </p:spTree>
    <p:extLst>
      <p:ext uri="{BB962C8B-B14F-4D97-AF65-F5344CB8AC3E}">
        <p14:creationId xmlns:p14="http://schemas.microsoft.com/office/powerpoint/2010/main" val="31307370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222921" y="274264"/>
            <a:ext cx="8699589" cy="822789"/>
          </a:xfrm>
        </p:spPr>
        <p:txBody>
          <a:bodyPr lIns="0" tIns="0" rIns="0" bIns="0" anchor="t"/>
          <a:lstStyle/>
          <a:p>
            <a:pPr algn="l" eaLnBrk="1" hangingPunct="1">
              <a:lnSpc>
                <a:spcPct val="95000"/>
              </a:lnSpc>
              <a:buClr>
                <a:srgbClr val="333333"/>
              </a:buClr>
              <a:tabLst>
                <a:tab pos="0" algn="l"/>
                <a:tab pos="411476" algn="l"/>
                <a:tab pos="822952" algn="l"/>
                <a:tab pos="1234427" algn="l"/>
                <a:tab pos="1645904" algn="l"/>
                <a:tab pos="2057379" algn="l"/>
                <a:tab pos="2468856" algn="l"/>
                <a:tab pos="2880331" algn="l"/>
                <a:tab pos="3291807" algn="l"/>
                <a:tab pos="3703283" algn="l"/>
                <a:tab pos="4114759" algn="l"/>
                <a:tab pos="4526235" algn="l"/>
                <a:tab pos="4937711" algn="l"/>
                <a:tab pos="5349187" algn="l"/>
                <a:tab pos="5760662" algn="l"/>
                <a:tab pos="6172138" algn="l"/>
                <a:tab pos="6583614" algn="l"/>
                <a:tab pos="6995090" algn="l"/>
                <a:tab pos="7406566" algn="l"/>
                <a:tab pos="7818042" algn="l"/>
                <a:tab pos="8229518" algn="l"/>
                <a:tab pos="8469545" algn="l"/>
              </a:tabLst>
            </a:pPr>
            <a:r>
              <a:rPr lang="en-US" sz="3900" dirty="0" err="1" smtClean="0">
                <a:solidFill>
                  <a:srgbClr val="333333"/>
                </a:solidFill>
                <a:latin typeface="Arial" charset="0"/>
              </a:rPr>
              <a:t>Sim</a:t>
            </a:r>
            <a:r>
              <a:rPr lang="en-US" sz="3900" dirty="0" smtClean="0">
                <a:solidFill>
                  <a:srgbClr val="333333"/>
                </a:solidFill>
                <a:latin typeface="Arial" charset="0"/>
              </a:rPr>
              <a:t> Joins on Product Descriptions</a:t>
            </a:r>
            <a:endParaRPr lang="en-US" sz="3900" dirty="0">
              <a:solidFill>
                <a:srgbClr val="333333"/>
              </a:solidFill>
              <a:latin typeface="Arial" charset="0"/>
            </a:endParaRPr>
          </a:p>
        </p:txBody>
      </p:sp>
      <p:sp>
        <p:nvSpPr>
          <p:cNvPr id="35842" name="Rectangle 2"/>
          <p:cNvSpPr>
            <a:spLocks noGrp="1" noChangeArrowheads="1"/>
          </p:cNvSpPr>
          <p:nvPr>
            <p:ph type="body" idx="1"/>
          </p:nvPr>
        </p:nvSpPr>
        <p:spPr>
          <a:xfrm>
            <a:off x="205772" y="1439881"/>
            <a:ext cx="8642430" cy="3908246"/>
          </a:xfrm>
        </p:spPr>
        <p:txBody>
          <a:bodyPr lIns="0" tIns="0" rIns="0" bIns="0"/>
          <a:lstStyle/>
          <a:p>
            <a:pPr marL="411476" lvl="1" indent="-308607" eaLnBrk="1" hangingPunct="1">
              <a:lnSpc>
                <a:spcPct val="95000"/>
              </a:lnSpc>
              <a:spcBef>
                <a:spcPct val="0"/>
              </a:spcBef>
              <a:buFont typeface="Arial" charset="0"/>
              <a:buChar char="•"/>
              <a:tabLst>
                <a:tab pos="565780" algn="l"/>
                <a:tab pos="977255" algn="l"/>
                <a:tab pos="1388732" algn="l"/>
                <a:tab pos="1800207" algn="l"/>
                <a:tab pos="2211683" algn="l"/>
                <a:tab pos="2623159" algn="l"/>
                <a:tab pos="3034634" algn="l"/>
                <a:tab pos="3446111" algn="l"/>
                <a:tab pos="3857586" algn="l"/>
                <a:tab pos="4269063" algn="l"/>
                <a:tab pos="4680538" algn="l"/>
                <a:tab pos="5092014" algn="l"/>
                <a:tab pos="5503490" algn="l"/>
                <a:tab pos="5914966" algn="l"/>
                <a:tab pos="6326442" algn="l"/>
                <a:tab pos="6737918" algn="l"/>
                <a:tab pos="7149394" algn="l"/>
                <a:tab pos="7560869" algn="l"/>
                <a:tab pos="7972345" algn="l"/>
                <a:tab pos="8383821" algn="l"/>
                <a:tab pos="8469545" algn="l"/>
              </a:tabLst>
            </a:pPr>
            <a:r>
              <a:rPr lang="en-US" sz="2200">
                <a:solidFill>
                  <a:srgbClr val="333333"/>
                </a:solidFill>
                <a:latin typeface="Times New Roman" charset="0"/>
                <a:ea typeface="DejaVu Sans" charset="0"/>
                <a:cs typeface="DejaVu Sans" charset="0"/>
              </a:rPr>
              <a:t>Similarity can be </a:t>
            </a:r>
            <a:r>
              <a:rPr lang="en-US" sz="2200" b="1">
                <a:solidFill>
                  <a:srgbClr val="333333"/>
                </a:solidFill>
                <a:latin typeface="Times New Roman" charset="0"/>
                <a:ea typeface="DejaVu Sans" charset="0"/>
                <a:cs typeface="DejaVu Sans" charset="0"/>
              </a:rPr>
              <a:t>high</a:t>
            </a:r>
            <a:r>
              <a:rPr lang="en-US" sz="2200">
                <a:solidFill>
                  <a:srgbClr val="333333"/>
                </a:solidFill>
                <a:latin typeface="Times New Roman" charset="0"/>
                <a:ea typeface="DejaVu Sans" charset="0"/>
                <a:cs typeface="DejaVu Sans" charset="0"/>
              </a:rPr>
              <a:t> for descriptions of </a:t>
            </a:r>
            <a:r>
              <a:rPr lang="en-US" sz="2200" b="1">
                <a:solidFill>
                  <a:srgbClr val="333333"/>
                </a:solidFill>
                <a:latin typeface="Times New Roman" charset="0"/>
                <a:ea typeface="DejaVu Sans" charset="0"/>
                <a:cs typeface="DejaVu Sans" charset="0"/>
              </a:rPr>
              <a:t>distinct</a:t>
            </a:r>
            <a:r>
              <a:rPr lang="en-US" sz="2200">
                <a:solidFill>
                  <a:srgbClr val="333333"/>
                </a:solidFill>
                <a:latin typeface="Times New Roman" charset="0"/>
                <a:ea typeface="DejaVu Sans" charset="0"/>
                <a:cs typeface="DejaVu Sans" charset="0"/>
              </a:rPr>
              <a:t> items:</a:t>
            </a:r>
          </a:p>
          <a:p>
            <a:pPr marL="411476" lvl="1" indent="-308607" eaLnBrk="1" hangingPunct="1">
              <a:lnSpc>
                <a:spcPct val="95000"/>
              </a:lnSpc>
              <a:spcBef>
                <a:spcPct val="0"/>
              </a:spcBef>
              <a:buFont typeface="Arial" charset="0"/>
              <a:buChar char="•"/>
              <a:tabLst>
                <a:tab pos="565780" algn="l"/>
                <a:tab pos="977255" algn="l"/>
                <a:tab pos="1388732" algn="l"/>
                <a:tab pos="1800207" algn="l"/>
                <a:tab pos="2211683" algn="l"/>
                <a:tab pos="2623159" algn="l"/>
                <a:tab pos="3034634" algn="l"/>
                <a:tab pos="3446111" algn="l"/>
                <a:tab pos="3857586" algn="l"/>
                <a:tab pos="4269063" algn="l"/>
                <a:tab pos="4680538" algn="l"/>
                <a:tab pos="5092014" algn="l"/>
                <a:tab pos="5503490" algn="l"/>
                <a:tab pos="5914966" algn="l"/>
                <a:tab pos="6326442" algn="l"/>
                <a:tab pos="6737918" algn="l"/>
                <a:tab pos="7149394" algn="l"/>
                <a:tab pos="7560869" algn="l"/>
                <a:tab pos="7972345" algn="l"/>
                <a:tab pos="8383821" algn="l"/>
                <a:tab pos="8469545" algn="l"/>
              </a:tabLst>
            </a:pPr>
            <a:endParaRPr lang="en-US" sz="1700">
              <a:solidFill>
                <a:srgbClr val="333333"/>
              </a:solidFill>
              <a:latin typeface="Arial" charset="0"/>
              <a:ea typeface="DejaVu Sans" charset="0"/>
              <a:cs typeface="DejaVu Sans" charset="0"/>
            </a:endParaRPr>
          </a:p>
          <a:p>
            <a:pPr marL="768660" lvl="2" indent="-255744" eaLnBrk="1" hangingPunct="1">
              <a:lnSpc>
                <a:spcPct val="95000"/>
              </a:lnSpc>
              <a:spcBef>
                <a:spcPct val="0"/>
              </a:spcBef>
              <a:buSzPct val="80000"/>
              <a:buFont typeface="Courier New" charset="0"/>
              <a:buChar char="o"/>
              <a:tabLst>
                <a:tab pos="565780" algn="l"/>
                <a:tab pos="977255" algn="l"/>
                <a:tab pos="1388732" algn="l"/>
                <a:tab pos="1800207" algn="l"/>
                <a:tab pos="2211683" algn="l"/>
                <a:tab pos="2623159" algn="l"/>
                <a:tab pos="3034634" algn="l"/>
                <a:tab pos="3446111" algn="l"/>
                <a:tab pos="3857586" algn="l"/>
                <a:tab pos="4269063" algn="l"/>
                <a:tab pos="4680538" algn="l"/>
                <a:tab pos="5092014" algn="l"/>
                <a:tab pos="5503490" algn="l"/>
                <a:tab pos="5914966" algn="l"/>
                <a:tab pos="6326442" algn="l"/>
                <a:tab pos="6737918" algn="l"/>
                <a:tab pos="7149394" algn="l"/>
                <a:tab pos="7560869" algn="l"/>
                <a:tab pos="7972345" algn="l"/>
                <a:tab pos="8383821" algn="l"/>
                <a:tab pos="8469545" algn="l"/>
              </a:tabLst>
            </a:pPr>
            <a:r>
              <a:rPr lang="en-US" sz="1700">
                <a:solidFill>
                  <a:srgbClr val="333333"/>
                </a:solidFill>
                <a:latin typeface="Arial" charset="0"/>
                <a:ea typeface="DejaVu Sans" charset="0"/>
                <a:cs typeface="DejaVu Sans" charset="0"/>
              </a:rPr>
              <a:t>AERO TGX-Series Work Table -42'' x 96'' Model 1TGX-4296 All tables shipped KD AEROSPEC- 1TGX Tables are Aerospec Designed. In addition to above specifications; - All four sides have a V countertop edge ...</a:t>
            </a:r>
          </a:p>
          <a:p>
            <a:pPr marL="768660" lvl="2" indent="-255744" eaLnBrk="1" hangingPunct="1">
              <a:lnSpc>
                <a:spcPct val="95000"/>
              </a:lnSpc>
              <a:spcBef>
                <a:spcPct val="0"/>
              </a:spcBef>
              <a:buSzPct val="80000"/>
              <a:buFont typeface="Courier New" charset="0"/>
              <a:buChar char="o"/>
              <a:tabLst>
                <a:tab pos="565780" algn="l"/>
                <a:tab pos="977255" algn="l"/>
                <a:tab pos="1388732" algn="l"/>
                <a:tab pos="1800207" algn="l"/>
                <a:tab pos="2211683" algn="l"/>
                <a:tab pos="2623159" algn="l"/>
                <a:tab pos="3034634" algn="l"/>
                <a:tab pos="3446111" algn="l"/>
                <a:tab pos="3857586" algn="l"/>
                <a:tab pos="4269063" algn="l"/>
                <a:tab pos="4680538" algn="l"/>
                <a:tab pos="5092014" algn="l"/>
                <a:tab pos="5503490" algn="l"/>
                <a:tab pos="5914966" algn="l"/>
                <a:tab pos="6326442" algn="l"/>
                <a:tab pos="6737918" algn="l"/>
                <a:tab pos="7149394" algn="l"/>
                <a:tab pos="7560869" algn="l"/>
                <a:tab pos="7972345" algn="l"/>
                <a:tab pos="8383821" algn="l"/>
                <a:tab pos="8469545" algn="l"/>
              </a:tabLst>
            </a:pPr>
            <a:r>
              <a:rPr lang="en-US" sz="1700">
                <a:solidFill>
                  <a:srgbClr val="333333"/>
                </a:solidFill>
                <a:latin typeface="Arial" charset="0"/>
                <a:ea typeface="DejaVu Sans" charset="0"/>
                <a:cs typeface="DejaVu Sans" charset="0"/>
              </a:rPr>
              <a:t>AERO TGX-Series Work Table -42'' x 48'' Model 1TGX-4248 All tables shipped KD AEROSPEC- 1TGX Tables are Aerospec Designed. In addition to above specifications; - All four sides have a V countertop .. </a:t>
            </a:r>
          </a:p>
        </p:txBody>
      </p:sp>
      <p:sp>
        <p:nvSpPr>
          <p:cNvPr id="35843" name="Text Box 3"/>
          <p:cNvSpPr txBox="1">
            <a:spLocks noChangeArrowheads="1"/>
          </p:cNvSpPr>
          <p:nvPr/>
        </p:nvSpPr>
        <p:spPr bwMode="auto">
          <a:xfrm>
            <a:off x="205772" y="3576844"/>
            <a:ext cx="8436658" cy="222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42900"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cs typeface="ＭＳ Ｐゴシック" charset="0"/>
              </a:defRPr>
            </a:lvl1pPr>
            <a:lvl2pPr indent="-342900"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2pPr>
            <a:lvl3pPr marL="854075" indent="-284163"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3pPr>
            <a:lvl4pPr marL="1600200" indent="-228600"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4pPr>
            <a:lvl5pPr marL="2057400" indent="-228600"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9pPr>
          </a:lstStyle>
          <a:p>
            <a:pPr marL="411476" lvl="1" defTabSz="411476" eaLnBrk="1" fontAlgn="base" hangingPunct="1">
              <a:lnSpc>
                <a:spcPct val="95000"/>
              </a:lnSpc>
              <a:spcBef>
                <a:spcPct val="0"/>
              </a:spcBef>
              <a:spcAft>
                <a:spcPct val="0"/>
              </a:spcAft>
              <a:buClr>
                <a:srgbClr val="000000"/>
              </a:buClr>
              <a:buSzPct val="100000"/>
              <a:buFont typeface="Arial" charset="0"/>
              <a:buChar char="•"/>
            </a:pPr>
            <a:r>
              <a:rPr lang="en-US" smtClean="0">
                <a:solidFill>
                  <a:srgbClr val="333333"/>
                </a:solidFill>
                <a:cs typeface="ＭＳ Ｐゴシック" charset="0"/>
              </a:rPr>
              <a:t>Similarity can be </a:t>
            </a:r>
            <a:r>
              <a:rPr lang="en-US" b="1" smtClean="0">
                <a:solidFill>
                  <a:srgbClr val="333333"/>
                </a:solidFill>
                <a:cs typeface="ＭＳ Ｐゴシック" charset="0"/>
              </a:rPr>
              <a:t>low</a:t>
            </a:r>
            <a:r>
              <a:rPr lang="en-US" smtClean="0">
                <a:solidFill>
                  <a:srgbClr val="333333"/>
                </a:solidFill>
                <a:cs typeface="ＭＳ Ｐゴシック" charset="0"/>
              </a:rPr>
              <a:t> for descriptions of </a:t>
            </a:r>
            <a:r>
              <a:rPr lang="en-US" b="1" smtClean="0">
                <a:solidFill>
                  <a:srgbClr val="333333"/>
                </a:solidFill>
                <a:cs typeface="ＭＳ Ｐゴシック" charset="0"/>
              </a:rPr>
              <a:t>identical</a:t>
            </a:r>
            <a:r>
              <a:rPr lang="en-US" smtClean="0">
                <a:solidFill>
                  <a:srgbClr val="333333"/>
                </a:solidFill>
                <a:cs typeface="ＭＳ Ｐゴシック" charset="0"/>
              </a:rPr>
              <a:t> items:</a:t>
            </a:r>
          </a:p>
          <a:p>
            <a:pPr marL="411476" lvl="1" defTabSz="411476" eaLnBrk="1" fontAlgn="base" hangingPunct="1">
              <a:lnSpc>
                <a:spcPct val="95000"/>
              </a:lnSpc>
              <a:spcBef>
                <a:spcPct val="0"/>
              </a:spcBef>
              <a:spcAft>
                <a:spcPct val="0"/>
              </a:spcAft>
              <a:buClr>
                <a:srgbClr val="000000"/>
              </a:buClr>
              <a:buSzPct val="100000"/>
              <a:buFont typeface="Arial" charset="0"/>
              <a:buChar char="•"/>
            </a:pPr>
            <a:endParaRPr lang="en-US" sz="1700">
              <a:solidFill>
                <a:srgbClr val="333333"/>
              </a:solidFill>
              <a:latin typeface="Arial" charset="0"/>
              <a:cs typeface="ＭＳ Ｐゴシック" charset="0"/>
            </a:endParaRPr>
          </a:p>
          <a:p>
            <a:pPr lvl="2" defTabSz="411476" eaLnBrk="1" fontAlgn="base" hangingPunct="1">
              <a:lnSpc>
                <a:spcPct val="95000"/>
              </a:lnSpc>
              <a:spcBef>
                <a:spcPct val="0"/>
              </a:spcBef>
              <a:spcAft>
                <a:spcPct val="0"/>
              </a:spcAft>
              <a:buClr>
                <a:srgbClr val="000000"/>
              </a:buClr>
              <a:buSzPct val="80000"/>
              <a:buFont typeface="Courier New" charset="0"/>
              <a:buChar char="o"/>
            </a:pPr>
            <a:r>
              <a:rPr lang="en-US" sz="1700">
                <a:solidFill>
                  <a:srgbClr val="333333"/>
                </a:solidFill>
                <a:latin typeface="Arial" charset="0"/>
                <a:cs typeface="ＭＳ Ｐゴシック" charset="0"/>
              </a:rPr>
              <a:t>Canon Angle Finder C 2882A002 Film Camera Angle Finders Right Angle Finder C (Includes ED-C &amp; ED-D Adapters for All SLR Cameras) Film Camera Angle Finders &amp; Magnifiers The Angle Finder C lets you adjust  ...</a:t>
            </a:r>
          </a:p>
          <a:p>
            <a:pPr lvl="2" defTabSz="411476" eaLnBrk="1" fontAlgn="base" hangingPunct="1">
              <a:lnSpc>
                <a:spcPct val="95000"/>
              </a:lnSpc>
              <a:spcBef>
                <a:spcPct val="0"/>
              </a:spcBef>
              <a:spcAft>
                <a:spcPct val="0"/>
              </a:spcAft>
              <a:buClr>
                <a:srgbClr val="000000"/>
              </a:buClr>
              <a:buSzPct val="80000"/>
              <a:buFont typeface="Courier New" charset="0"/>
              <a:buChar char="o"/>
            </a:pPr>
            <a:r>
              <a:rPr lang="en-US" sz="1700">
                <a:solidFill>
                  <a:srgbClr val="333333"/>
                </a:solidFill>
                <a:latin typeface="Arial" charset="0"/>
                <a:cs typeface="ＭＳ Ｐゴシック" charset="0"/>
              </a:rPr>
              <a:t> CANON 2882A002 ANGLE FINDER C FOR EOS REBEL® SERIES PROVIDES A FULL SCREEN IMAGE SHOWS EXPOSURE DATA BUILT-IN DIOPTRIC ADJUSTMENT COMPATIBLE WITH THE CANON® REBEL, EOS &amp; REBEL EOS SERIES.</a:t>
            </a:r>
          </a:p>
        </p:txBody>
      </p:sp>
      <p:sp>
        <p:nvSpPr>
          <p:cNvPr id="35844" name="Rectangle 4"/>
          <p:cNvSpPr>
            <a:spLocks noChangeArrowheads="1"/>
          </p:cNvSpPr>
          <p:nvPr/>
        </p:nvSpPr>
        <p:spPr bwMode="auto">
          <a:xfrm>
            <a:off x="617316" y="1921270"/>
            <a:ext cx="8230886" cy="822789"/>
          </a:xfrm>
          <a:prstGeom prst="rect">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277" tIns="41138" rIns="82277" bIns="41138" anchor="ctr"/>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35845" name="Rectangle 5"/>
          <p:cNvSpPr>
            <a:spLocks noChangeArrowheads="1"/>
          </p:cNvSpPr>
          <p:nvPr/>
        </p:nvSpPr>
        <p:spPr bwMode="auto">
          <a:xfrm>
            <a:off x="617316" y="2744058"/>
            <a:ext cx="8230886" cy="822789"/>
          </a:xfrm>
          <a:prstGeom prst="rect">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277" tIns="41138" rIns="82277" bIns="41138" anchor="ctr"/>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35846" name="Rectangle 6"/>
          <p:cNvSpPr>
            <a:spLocks noChangeArrowheads="1"/>
          </p:cNvSpPr>
          <p:nvPr/>
        </p:nvSpPr>
        <p:spPr bwMode="auto">
          <a:xfrm>
            <a:off x="617316" y="4161082"/>
            <a:ext cx="8025114" cy="708512"/>
          </a:xfrm>
          <a:prstGeom prst="rect">
            <a:avLst/>
          </a:prstGeom>
          <a:noFill/>
          <a:ln w="3672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82277" tIns="41138" rIns="82277" bIns="41138" anchor="ctr"/>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35847" name="Rectangle 7"/>
          <p:cNvSpPr>
            <a:spLocks noChangeArrowheads="1"/>
          </p:cNvSpPr>
          <p:nvPr/>
        </p:nvSpPr>
        <p:spPr bwMode="auto">
          <a:xfrm>
            <a:off x="617316" y="4869594"/>
            <a:ext cx="8025114" cy="1028486"/>
          </a:xfrm>
          <a:prstGeom prst="rect">
            <a:avLst/>
          </a:prstGeom>
          <a:noFill/>
          <a:ln w="3672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82277" tIns="41138" rIns="82277" bIns="41138" anchor="ctr"/>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1" name="Oval 10"/>
          <p:cNvSpPr>
            <a:spLocks noChangeArrowheads="1"/>
          </p:cNvSpPr>
          <p:nvPr/>
        </p:nvSpPr>
        <p:spPr bwMode="auto">
          <a:xfrm>
            <a:off x="4571286" y="1715573"/>
            <a:ext cx="411544" cy="685657"/>
          </a:xfrm>
          <a:prstGeom prst="ellipse">
            <a:avLst/>
          </a:prstGeom>
          <a:noFill/>
          <a:ln w="254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2" name="Oval 11"/>
          <p:cNvSpPr>
            <a:spLocks noChangeArrowheads="1"/>
          </p:cNvSpPr>
          <p:nvPr/>
        </p:nvSpPr>
        <p:spPr bwMode="auto">
          <a:xfrm>
            <a:off x="4571286" y="2401230"/>
            <a:ext cx="411544" cy="685657"/>
          </a:xfrm>
          <a:prstGeom prst="ellipse">
            <a:avLst/>
          </a:prstGeom>
          <a:noFill/>
          <a:ln w="254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3" name="Oval 12"/>
          <p:cNvSpPr>
            <a:spLocks noChangeArrowheads="1"/>
          </p:cNvSpPr>
          <p:nvPr/>
        </p:nvSpPr>
        <p:spPr bwMode="auto">
          <a:xfrm>
            <a:off x="6286054" y="2538360"/>
            <a:ext cx="617316" cy="685657"/>
          </a:xfrm>
          <a:prstGeom prst="ellipse">
            <a:avLst/>
          </a:prstGeom>
          <a:noFill/>
          <a:ln w="254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4" name="Oval 13"/>
          <p:cNvSpPr>
            <a:spLocks noChangeArrowheads="1"/>
          </p:cNvSpPr>
          <p:nvPr/>
        </p:nvSpPr>
        <p:spPr bwMode="auto">
          <a:xfrm>
            <a:off x="6217463" y="1784137"/>
            <a:ext cx="617316" cy="685657"/>
          </a:xfrm>
          <a:prstGeom prst="ellipse">
            <a:avLst/>
          </a:prstGeom>
          <a:noFill/>
          <a:ln w="254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5" name="Oval 14"/>
          <p:cNvSpPr>
            <a:spLocks noChangeArrowheads="1"/>
          </p:cNvSpPr>
          <p:nvPr/>
        </p:nvSpPr>
        <p:spPr bwMode="auto">
          <a:xfrm>
            <a:off x="1690476" y="3978240"/>
            <a:ext cx="1508996" cy="479960"/>
          </a:xfrm>
          <a:prstGeom prst="ellipse">
            <a:avLst/>
          </a:prstGeom>
          <a:noFill/>
          <a:ln w="2540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6" name="Oval 15"/>
          <p:cNvSpPr>
            <a:spLocks noChangeArrowheads="1"/>
          </p:cNvSpPr>
          <p:nvPr/>
        </p:nvSpPr>
        <p:spPr bwMode="auto">
          <a:xfrm>
            <a:off x="3199473" y="3978240"/>
            <a:ext cx="1097451" cy="479960"/>
          </a:xfrm>
          <a:prstGeom prst="ellipse">
            <a:avLst/>
          </a:prstGeom>
          <a:noFill/>
          <a:ln w="2540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7" name="Oval 16"/>
          <p:cNvSpPr>
            <a:spLocks noChangeArrowheads="1"/>
          </p:cNvSpPr>
          <p:nvPr/>
        </p:nvSpPr>
        <p:spPr bwMode="auto">
          <a:xfrm>
            <a:off x="2925110" y="4732463"/>
            <a:ext cx="1851949" cy="479960"/>
          </a:xfrm>
          <a:prstGeom prst="ellipse">
            <a:avLst/>
          </a:prstGeom>
          <a:noFill/>
          <a:ln w="2540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8" name="Oval 17"/>
          <p:cNvSpPr>
            <a:spLocks noChangeArrowheads="1"/>
          </p:cNvSpPr>
          <p:nvPr/>
        </p:nvSpPr>
        <p:spPr bwMode="auto">
          <a:xfrm>
            <a:off x="1827657" y="4732463"/>
            <a:ext cx="1097451" cy="479960"/>
          </a:xfrm>
          <a:prstGeom prst="ellipse">
            <a:avLst/>
          </a:prstGeom>
          <a:noFill/>
          <a:ln w="2540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85BFDCA1-C2F8-BA4E-82CE-5B3B1AA6CE7D}" type="slidenum">
              <a:rPr lang="en-US" smtClean="0"/>
              <a:pPr/>
              <a:t>19</a:t>
            </a:fld>
            <a:endParaRPr lang="en-US"/>
          </a:p>
        </p:txBody>
      </p:sp>
    </p:spTree>
    <p:extLst>
      <p:ext uri="{BB962C8B-B14F-4D97-AF65-F5344CB8AC3E}">
        <p14:creationId xmlns:p14="http://schemas.microsoft.com/office/powerpoint/2010/main" val="7499781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soft joins/similarity joins</a:t>
            </a:r>
            <a:endParaRPr lang="en-US" dirty="0"/>
          </a:p>
        </p:txBody>
      </p:sp>
      <p:pic>
        <p:nvPicPr>
          <p:cNvPr id="4" name="Picture 3" descr="Screen Shot 2016-09-20 at 10.30.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68" y="1831474"/>
            <a:ext cx="3774530" cy="3823732"/>
          </a:xfrm>
          <a:prstGeom prst="rect">
            <a:avLst/>
          </a:prstGeom>
        </p:spPr>
      </p:pic>
      <p:sp>
        <p:nvSpPr>
          <p:cNvPr id="5" name="TextBox 4"/>
          <p:cNvSpPr txBox="1"/>
          <p:nvPr/>
        </p:nvSpPr>
        <p:spPr>
          <a:xfrm>
            <a:off x="724530" y="5703864"/>
            <a:ext cx="415498" cy="369332"/>
          </a:xfrm>
          <a:prstGeom prst="rect">
            <a:avLst/>
          </a:prstGeom>
          <a:noFill/>
        </p:spPr>
        <p:txBody>
          <a:bodyPr wrap="none" rtlCol="0">
            <a:spAutoFit/>
          </a:bodyPr>
          <a:lstStyle/>
          <a:p>
            <a:r>
              <a:rPr lang="en-US" dirty="0" smtClean="0"/>
              <a:t>…</a:t>
            </a:r>
            <a:endParaRPr lang="en-US" dirty="0"/>
          </a:p>
        </p:txBody>
      </p:sp>
      <p:sp>
        <p:nvSpPr>
          <p:cNvPr id="6" name="Rectangle 5"/>
          <p:cNvSpPr/>
          <p:nvPr/>
        </p:nvSpPr>
        <p:spPr>
          <a:xfrm>
            <a:off x="537005" y="1686580"/>
            <a:ext cx="3741987" cy="45173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6-09-20 at 10.31.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298" y="1686580"/>
            <a:ext cx="3686326" cy="4082625"/>
          </a:xfrm>
          <a:prstGeom prst="rect">
            <a:avLst/>
          </a:prstGeom>
        </p:spPr>
      </p:pic>
      <p:sp>
        <p:nvSpPr>
          <p:cNvPr id="8" name="TextBox 7"/>
          <p:cNvSpPr txBox="1"/>
          <p:nvPr/>
        </p:nvSpPr>
        <p:spPr>
          <a:xfrm>
            <a:off x="4866109" y="5769205"/>
            <a:ext cx="415498" cy="369332"/>
          </a:xfrm>
          <a:prstGeom prst="rect">
            <a:avLst/>
          </a:prstGeom>
          <a:noFill/>
        </p:spPr>
        <p:txBody>
          <a:bodyPr wrap="none" rtlCol="0">
            <a:spAutoFit/>
          </a:bodyPr>
          <a:lstStyle/>
          <a:p>
            <a:r>
              <a:rPr lang="en-US" dirty="0" smtClean="0"/>
              <a:t>…</a:t>
            </a:r>
            <a:endParaRPr lang="en-US" dirty="0"/>
          </a:p>
        </p:txBody>
      </p:sp>
      <p:sp>
        <p:nvSpPr>
          <p:cNvPr id="9" name="Rectangle 8"/>
          <p:cNvSpPr/>
          <p:nvPr/>
        </p:nvSpPr>
        <p:spPr>
          <a:xfrm>
            <a:off x="4448438" y="1686580"/>
            <a:ext cx="3741987" cy="451731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707482" y="2742442"/>
            <a:ext cx="6733872" cy="2961422"/>
            <a:chOff x="673386" y="2240590"/>
            <a:chExt cx="6733872" cy="2961422"/>
          </a:xfrm>
        </p:grpSpPr>
        <p:cxnSp>
          <p:nvCxnSpPr>
            <p:cNvPr id="11" name="Straight Connector 10"/>
            <p:cNvCxnSpPr/>
            <p:nvPr/>
          </p:nvCxnSpPr>
          <p:spPr>
            <a:xfrm>
              <a:off x="673386" y="3537138"/>
              <a:ext cx="18837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482534" y="2240590"/>
              <a:ext cx="188378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3386" y="3945235"/>
              <a:ext cx="209687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482534" y="2461175"/>
              <a:ext cx="13819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3386" y="4770969"/>
              <a:ext cx="26594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482534" y="3099398"/>
              <a:ext cx="2924724"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73386" y="5202012"/>
              <a:ext cx="17133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48438" y="3537138"/>
              <a:ext cx="2353624"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2403071" y="1139877"/>
            <a:ext cx="41394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Input:  Two Different Lists of Entity Names</a:t>
            </a:r>
            <a:endParaRPr lang="en-US" dirty="0"/>
          </a:p>
        </p:txBody>
      </p:sp>
      <p:sp>
        <p:nvSpPr>
          <p:cNvPr id="28" name="Slide Number Placeholder 27"/>
          <p:cNvSpPr>
            <a:spLocks noGrp="1"/>
          </p:cNvSpPr>
          <p:nvPr>
            <p:ph type="sldNum" sz="quarter" idx="12"/>
          </p:nvPr>
        </p:nvSpPr>
        <p:spPr/>
        <p:txBody>
          <a:bodyPr/>
          <a:lstStyle/>
          <a:p>
            <a:fld id="{85BFDCA1-C2F8-BA4E-82CE-5B3B1AA6CE7D}" type="slidenum">
              <a:rPr lang="en-US" smtClean="0"/>
              <a:pPr/>
              <a:t>2</a:t>
            </a:fld>
            <a:endParaRPr lang="en-US"/>
          </a:p>
        </p:txBody>
      </p:sp>
    </p:spTree>
    <p:extLst>
      <p:ext uri="{BB962C8B-B14F-4D97-AF65-F5344CB8AC3E}">
        <p14:creationId xmlns:p14="http://schemas.microsoft.com/office/powerpoint/2010/main" val="4086369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Inverted Index </a:t>
            </a:r>
            <a:r>
              <a:rPr lang="en-US" dirty="0" err="1" smtClean="0"/>
              <a:t>Softjoin</a:t>
            </a:r>
            <a:r>
              <a:rPr lang="en-US" dirty="0" smtClean="0"/>
              <a:t> - 1</a:t>
            </a:r>
            <a:endParaRPr lang="en-US" dirty="0"/>
          </a:p>
        </p:txBody>
      </p:sp>
      <p:pic>
        <p:nvPicPr>
          <p:cNvPr id="6" name="Picture 5" descr="Screen Shot 2015-02-02 at 11.55.46 AM.png"/>
          <p:cNvPicPr>
            <a:picLocks noChangeAspect="1"/>
          </p:cNvPicPr>
          <p:nvPr/>
        </p:nvPicPr>
        <p:blipFill rotWithShape="1">
          <a:blip r:embed="rId2">
            <a:extLst>
              <a:ext uri="{28A0092B-C50C-407E-A947-70E740481C1C}">
                <a14:useLocalDpi xmlns:a14="http://schemas.microsoft.com/office/drawing/2010/main" val="0"/>
              </a:ext>
            </a:extLst>
          </a:blip>
          <a:srcRect r="1762"/>
          <a:stretch/>
        </p:blipFill>
        <p:spPr>
          <a:xfrm>
            <a:off x="-1" y="1181100"/>
            <a:ext cx="9066361" cy="5197298"/>
          </a:xfrm>
          <a:prstGeom prst="rect">
            <a:avLst/>
          </a:prstGeom>
        </p:spPr>
      </p:pic>
      <p:sp>
        <p:nvSpPr>
          <p:cNvPr id="4" name="TextBox 3"/>
          <p:cNvSpPr txBox="1"/>
          <p:nvPr/>
        </p:nvSpPr>
        <p:spPr>
          <a:xfrm>
            <a:off x="6787959" y="1430775"/>
            <a:ext cx="2272599"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want this to work for long documents or short ones…and keep the relations simple</a:t>
            </a:r>
            <a:endParaRPr lang="en-US" sz="2400" dirty="0"/>
          </a:p>
        </p:txBody>
      </p:sp>
      <p:sp>
        <p:nvSpPr>
          <p:cNvPr id="5" name="TextBox 4"/>
          <p:cNvSpPr txBox="1"/>
          <p:nvPr/>
        </p:nvSpPr>
        <p:spPr>
          <a:xfrm>
            <a:off x="749411" y="6378398"/>
            <a:ext cx="793738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Statistics for computing TFIDF with IDFs local to each relation</a:t>
            </a:r>
            <a:endParaRPr lang="en-US" sz="2400"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20</a:t>
            </a:fld>
            <a:endParaRPr lang="en-US"/>
          </a:p>
        </p:txBody>
      </p:sp>
      <p:grpSp>
        <p:nvGrpSpPr>
          <p:cNvPr id="12" name="Group 11"/>
          <p:cNvGrpSpPr/>
          <p:nvPr/>
        </p:nvGrpSpPr>
        <p:grpSpPr>
          <a:xfrm>
            <a:off x="2267354" y="5096889"/>
            <a:ext cx="5488755" cy="394901"/>
            <a:chOff x="2267354" y="5096889"/>
            <a:chExt cx="5488755" cy="394901"/>
          </a:xfrm>
        </p:grpSpPr>
        <p:cxnSp>
          <p:nvCxnSpPr>
            <p:cNvPr id="8" name="Straight Connector 7"/>
            <p:cNvCxnSpPr/>
            <p:nvPr/>
          </p:nvCxnSpPr>
          <p:spPr>
            <a:xfrm>
              <a:off x="2267354" y="5096889"/>
              <a:ext cx="1278583" cy="255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96243" y="5122458"/>
              <a:ext cx="195986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err="1" smtClean="0"/>
                <a:t>sumSquareWeights</a:t>
              </a:r>
              <a:endParaRPr lang="en-US" dirty="0"/>
            </a:p>
          </p:txBody>
        </p:sp>
        <p:cxnSp>
          <p:nvCxnSpPr>
            <p:cNvPr id="11" name="Straight Arrow Connector 10"/>
            <p:cNvCxnSpPr>
              <a:stCxn id="9" idx="1"/>
            </p:cNvCxnSpPr>
            <p:nvPr/>
          </p:nvCxnSpPr>
          <p:spPr>
            <a:xfrm flipH="1" flipV="1">
              <a:off x="3767558" y="5122458"/>
              <a:ext cx="2028685"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26887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Inverted Index </a:t>
            </a:r>
            <a:r>
              <a:rPr lang="en-US" dirty="0" err="1" smtClean="0"/>
              <a:t>Softjoin</a:t>
            </a:r>
            <a:r>
              <a:rPr lang="en-US" dirty="0" smtClean="0"/>
              <a:t> - 2</a:t>
            </a:r>
            <a:endParaRPr lang="en-US" dirty="0"/>
          </a:p>
        </p:txBody>
      </p:sp>
      <p:pic>
        <p:nvPicPr>
          <p:cNvPr id="3" name="Picture 2" descr="Screen Shot 2015-02-02 at 11.57.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0934"/>
            <a:ext cx="9144000" cy="2072640"/>
          </a:xfrm>
          <a:prstGeom prst="rect">
            <a:avLst/>
          </a:prstGeom>
        </p:spPr>
      </p:pic>
      <p:sp>
        <p:nvSpPr>
          <p:cNvPr id="4" name="TextBox 3"/>
          <p:cNvSpPr txBox="1"/>
          <p:nvPr/>
        </p:nvSpPr>
        <p:spPr>
          <a:xfrm>
            <a:off x="537678" y="3940047"/>
            <a:ext cx="8149122" cy="2677656"/>
          </a:xfrm>
          <a:prstGeom prst="rect">
            <a:avLst/>
          </a:prstGeom>
          <a:noFill/>
        </p:spPr>
        <p:txBody>
          <a:bodyPr wrap="square" rtlCol="0">
            <a:spAutoFit/>
          </a:bodyPr>
          <a:lstStyle/>
          <a:p>
            <a:r>
              <a:rPr lang="en-US" sz="2400" dirty="0" smtClean="0">
                <a:latin typeface="Cambria Math"/>
                <a:cs typeface="Cambria Math"/>
              </a:rPr>
              <a:t>What’s the algorithm?</a:t>
            </a:r>
          </a:p>
          <a:p>
            <a:pPr marL="285750" indent="-285750">
              <a:buFont typeface="Arial"/>
              <a:buChar char="•"/>
            </a:pPr>
            <a:r>
              <a:rPr lang="en-US" sz="2400" dirty="0" smtClean="0">
                <a:latin typeface="Cambria Math"/>
                <a:cs typeface="Cambria Math"/>
              </a:rPr>
              <a:t>Step 1: create document vectors as </a:t>
            </a:r>
            <a:r>
              <a:rPr lang="en-US" sz="2400" i="1" dirty="0" smtClean="0">
                <a:latin typeface="Cambria Math"/>
                <a:cs typeface="Cambria Math"/>
              </a:rPr>
              <a:t>(C</a:t>
            </a:r>
            <a:r>
              <a:rPr lang="en-US" sz="2400" i="1" baseline="-25000" dirty="0" smtClean="0">
                <a:latin typeface="Cambria Math"/>
                <a:cs typeface="Cambria Math"/>
              </a:rPr>
              <a:t>d</a:t>
            </a:r>
            <a:r>
              <a:rPr lang="en-US" sz="2400" i="1" dirty="0" smtClean="0">
                <a:latin typeface="Cambria Math"/>
                <a:cs typeface="Cambria Math"/>
              </a:rPr>
              <a:t>, d, term, weight) </a:t>
            </a:r>
            <a:r>
              <a:rPr lang="en-US" sz="2400" dirty="0" smtClean="0">
                <a:latin typeface="Cambria Math"/>
                <a:cs typeface="Cambria Math"/>
              </a:rPr>
              <a:t>tuples</a:t>
            </a:r>
          </a:p>
          <a:p>
            <a:pPr marL="285750" indent="-285750">
              <a:buFont typeface="Arial"/>
              <a:buChar char="•"/>
            </a:pPr>
            <a:r>
              <a:rPr lang="en-US" sz="2400" dirty="0" smtClean="0">
                <a:latin typeface="Cambria Math"/>
                <a:cs typeface="Cambria Math"/>
              </a:rPr>
              <a:t>Step 2: </a:t>
            </a:r>
            <a:r>
              <a:rPr lang="en-US" sz="2400" i="1" dirty="0" smtClean="0">
                <a:latin typeface="Cambria Math"/>
                <a:cs typeface="Cambria Math"/>
              </a:rPr>
              <a:t>join </a:t>
            </a:r>
            <a:r>
              <a:rPr lang="en-US" sz="2400" dirty="0" smtClean="0">
                <a:latin typeface="Cambria Math"/>
                <a:cs typeface="Cambria Math"/>
              </a:rPr>
              <a:t>the tuples from A and B: one sort and reduce</a:t>
            </a:r>
          </a:p>
          <a:p>
            <a:pPr marL="742950" lvl="1" indent="-285750">
              <a:buFont typeface="Arial"/>
              <a:buChar char="•"/>
            </a:pPr>
            <a:r>
              <a:rPr lang="en-US" sz="2400" dirty="0" smtClean="0">
                <a:latin typeface="Cambria Math"/>
                <a:cs typeface="Cambria Math"/>
              </a:rPr>
              <a:t>Gives you tuples (</a:t>
            </a:r>
            <a:r>
              <a:rPr lang="en-US" sz="2400" i="1" dirty="0" smtClean="0">
                <a:latin typeface="Cambria Math"/>
                <a:cs typeface="Cambria Math"/>
              </a:rPr>
              <a:t>a, b, term, w(</a:t>
            </a:r>
            <a:r>
              <a:rPr lang="en-US" sz="2400" i="1" dirty="0" err="1" smtClean="0">
                <a:latin typeface="Cambria Math"/>
                <a:cs typeface="Cambria Math"/>
              </a:rPr>
              <a:t>a,term</a:t>
            </a:r>
            <a:r>
              <a:rPr lang="en-US" sz="2400" i="1" dirty="0" smtClean="0">
                <a:latin typeface="Cambria Math"/>
                <a:cs typeface="Cambria Math"/>
              </a:rPr>
              <a:t>)*w(</a:t>
            </a:r>
            <a:r>
              <a:rPr lang="en-US" sz="2400" i="1" dirty="0" err="1" smtClean="0">
                <a:latin typeface="Cambria Math"/>
                <a:cs typeface="Cambria Math"/>
              </a:rPr>
              <a:t>b,term</a:t>
            </a:r>
            <a:r>
              <a:rPr lang="en-US" sz="2400" i="1" dirty="0" smtClean="0">
                <a:latin typeface="Cambria Math"/>
                <a:cs typeface="Cambria Math"/>
              </a:rPr>
              <a:t>))</a:t>
            </a:r>
            <a:endParaRPr lang="en-US" sz="2400" dirty="0" smtClean="0">
              <a:latin typeface="Cambria Math"/>
              <a:cs typeface="Cambria Math"/>
            </a:endParaRPr>
          </a:p>
          <a:p>
            <a:pPr marL="285750" indent="-285750">
              <a:buFont typeface="Arial"/>
              <a:buChar char="•"/>
            </a:pPr>
            <a:r>
              <a:rPr lang="en-US" sz="2400" dirty="0" smtClean="0">
                <a:latin typeface="Cambria Math"/>
                <a:cs typeface="Cambria Math"/>
              </a:rPr>
              <a:t>Step 3: </a:t>
            </a:r>
            <a:r>
              <a:rPr lang="en-US" sz="2400" i="1" dirty="0" smtClean="0">
                <a:latin typeface="Cambria Math"/>
                <a:cs typeface="Cambria Math"/>
              </a:rPr>
              <a:t>group </a:t>
            </a:r>
            <a:r>
              <a:rPr lang="en-US" sz="2400" dirty="0" smtClean="0">
                <a:latin typeface="Cambria Math"/>
                <a:cs typeface="Cambria Math"/>
              </a:rPr>
              <a:t>the common terms by (</a:t>
            </a:r>
            <a:r>
              <a:rPr lang="en-US" sz="2400" dirty="0" err="1" smtClean="0">
                <a:latin typeface="Cambria Math"/>
                <a:cs typeface="Cambria Math"/>
              </a:rPr>
              <a:t>a,b</a:t>
            </a:r>
            <a:r>
              <a:rPr lang="en-US" sz="2400" dirty="0" smtClean="0">
                <a:latin typeface="Cambria Math"/>
                <a:cs typeface="Cambria Math"/>
              </a:rPr>
              <a:t>) and reduce to aggregate the components of the sum</a:t>
            </a:r>
            <a:endParaRPr lang="en-US" sz="2400" dirty="0">
              <a:latin typeface="Cambria Math"/>
              <a:cs typeface="Cambria Math"/>
            </a:endParaRPr>
          </a:p>
        </p:txBody>
      </p:sp>
      <p:sp>
        <p:nvSpPr>
          <p:cNvPr id="5" name="Slide Number Placeholder 4"/>
          <p:cNvSpPr>
            <a:spLocks noGrp="1"/>
          </p:cNvSpPr>
          <p:nvPr>
            <p:ph type="sldNum" sz="quarter" idx="12"/>
          </p:nvPr>
        </p:nvSpPr>
        <p:spPr/>
        <p:txBody>
          <a:bodyPr/>
          <a:lstStyle/>
          <a:p>
            <a:fld id="{85BFDCA1-C2F8-BA4E-82CE-5B3B1AA6CE7D}" type="slidenum">
              <a:rPr lang="en-US" smtClean="0"/>
              <a:pPr/>
              <a:t>21</a:t>
            </a:fld>
            <a:endParaRPr lang="en-US"/>
          </a:p>
        </p:txBody>
      </p:sp>
    </p:spTree>
    <p:extLst>
      <p:ext uri="{BB962C8B-B14F-4D97-AF65-F5344CB8AC3E}">
        <p14:creationId xmlns:p14="http://schemas.microsoft.com/office/powerpoint/2010/main" val="646049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53"/>
            <a:ext cx="8229600" cy="906462"/>
          </a:xfrm>
        </p:spPr>
        <p:txBody>
          <a:bodyPr/>
          <a:lstStyle/>
          <a:p>
            <a:r>
              <a:rPr lang="en-US" dirty="0" smtClean="0"/>
              <a:t>An alternative TFIDF pipeline</a:t>
            </a:r>
            <a:endParaRPr lang="en-US" dirty="0"/>
          </a:p>
        </p:txBody>
      </p:sp>
      <p:pic>
        <p:nvPicPr>
          <p:cNvPr id="3" name="Picture 2" descr="Screen Shot 2015-09-29 at 3.48.20 PM.png"/>
          <p:cNvPicPr>
            <a:picLocks noChangeAspect="1"/>
          </p:cNvPicPr>
          <p:nvPr/>
        </p:nvPicPr>
        <p:blipFill rotWithShape="1">
          <a:blip r:embed="rId2">
            <a:extLst>
              <a:ext uri="{28A0092B-C50C-407E-A947-70E740481C1C}">
                <a14:useLocalDpi xmlns:a14="http://schemas.microsoft.com/office/drawing/2010/main" val="0"/>
              </a:ext>
            </a:extLst>
          </a:blip>
          <a:srcRect t="14379" b="12227"/>
          <a:stretch/>
        </p:blipFill>
        <p:spPr>
          <a:xfrm>
            <a:off x="84300" y="1858667"/>
            <a:ext cx="8998446" cy="4999333"/>
          </a:xfrm>
          <a:prstGeom prst="rect">
            <a:avLst/>
          </a:prstGeom>
        </p:spPr>
      </p:pic>
      <p:pic>
        <p:nvPicPr>
          <p:cNvPr id="4" name="Picture 3" descr="Screen Shot 2015-09-29 at 3.48.20 PM.png"/>
          <p:cNvPicPr>
            <a:picLocks noChangeAspect="1"/>
          </p:cNvPicPr>
          <p:nvPr/>
        </p:nvPicPr>
        <p:blipFill rotWithShape="1">
          <a:blip r:embed="rId2">
            <a:extLst>
              <a:ext uri="{28A0092B-C50C-407E-A947-70E740481C1C}">
                <a14:useLocalDpi xmlns:a14="http://schemas.microsoft.com/office/drawing/2010/main" val="0"/>
              </a:ext>
            </a:extLst>
          </a:blip>
          <a:srcRect r="63156" b="87184"/>
          <a:stretch/>
        </p:blipFill>
        <p:spPr>
          <a:xfrm>
            <a:off x="4834057" y="1115723"/>
            <a:ext cx="3852743" cy="1014431"/>
          </a:xfrm>
          <a:prstGeom prst="rect">
            <a:avLst/>
          </a:prstGeom>
        </p:spPr>
      </p:pic>
      <p:sp>
        <p:nvSpPr>
          <p:cNvPr id="5" name="Slide Number Placeholder 4"/>
          <p:cNvSpPr>
            <a:spLocks noGrp="1"/>
          </p:cNvSpPr>
          <p:nvPr>
            <p:ph type="sldNum" sz="quarter" idx="12"/>
          </p:nvPr>
        </p:nvSpPr>
        <p:spPr/>
        <p:txBody>
          <a:bodyPr/>
          <a:lstStyle/>
          <a:p>
            <a:fld id="{85BFDCA1-C2F8-BA4E-82CE-5B3B1AA6CE7D}" type="slidenum">
              <a:rPr lang="en-US" smtClean="0"/>
              <a:pPr/>
              <a:t>22</a:t>
            </a:fld>
            <a:endParaRPr lang="en-US"/>
          </a:p>
        </p:txBody>
      </p:sp>
    </p:spTree>
    <p:extLst>
      <p:ext uri="{BB962C8B-B14F-4D97-AF65-F5344CB8AC3E}">
        <p14:creationId xmlns:p14="http://schemas.microsoft.com/office/powerpoint/2010/main" val="1079730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a:t>
            </a:r>
            <a:r>
              <a:rPr lang="en-US" dirty="0" err="1" smtClean="0"/>
              <a:t>Softjoin</a:t>
            </a:r>
            <a:r>
              <a:rPr lang="en-US" dirty="0" smtClean="0"/>
              <a:t> – PIG 1/3</a:t>
            </a:r>
            <a:endParaRPr lang="en-US" dirty="0"/>
          </a:p>
        </p:txBody>
      </p:sp>
      <p:pic>
        <p:nvPicPr>
          <p:cNvPr id="5" name="Picture 4" descr="Screen Shot 2014-04-14 at 10.30.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0046"/>
            <a:ext cx="9144000" cy="4639464"/>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23</a:t>
            </a:fld>
            <a:endParaRPr lang="en-US"/>
          </a:p>
        </p:txBody>
      </p:sp>
    </p:spTree>
    <p:extLst>
      <p:ext uri="{BB962C8B-B14F-4D97-AF65-F5344CB8AC3E}">
        <p14:creationId xmlns:p14="http://schemas.microsoft.com/office/powerpoint/2010/main" val="13998783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a:t>
            </a:r>
            <a:r>
              <a:rPr lang="en-US" dirty="0" err="1" smtClean="0"/>
              <a:t>Softjoin</a:t>
            </a:r>
            <a:r>
              <a:rPr lang="en-US" dirty="0" smtClean="0"/>
              <a:t> – 2/3</a:t>
            </a:r>
            <a:endParaRPr lang="en-US" dirty="0"/>
          </a:p>
        </p:txBody>
      </p:sp>
      <p:pic>
        <p:nvPicPr>
          <p:cNvPr id="3" name="Picture 2" descr="Screen Shot 2014-04-14 at 10.35.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3433"/>
            <a:ext cx="9144000" cy="4032321"/>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24</a:t>
            </a:fld>
            <a:endParaRPr lang="en-US"/>
          </a:p>
        </p:txBody>
      </p:sp>
      <p:cxnSp>
        <p:nvCxnSpPr>
          <p:cNvPr id="6" name="Straight Connector 5"/>
          <p:cNvCxnSpPr/>
          <p:nvPr/>
        </p:nvCxnSpPr>
        <p:spPr>
          <a:xfrm flipH="1">
            <a:off x="5259238" y="4713343"/>
            <a:ext cx="380165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1995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a:t>
            </a:r>
            <a:r>
              <a:rPr lang="en-US" dirty="0" err="1" smtClean="0"/>
              <a:t>Softjoin</a:t>
            </a:r>
            <a:r>
              <a:rPr lang="en-US" dirty="0" smtClean="0"/>
              <a:t> – 3/3</a:t>
            </a:r>
            <a:endParaRPr lang="en-US" dirty="0"/>
          </a:p>
        </p:txBody>
      </p:sp>
      <p:pic>
        <p:nvPicPr>
          <p:cNvPr id="5" name="Picture 4" descr="Screen Shot 2014-04-14 at 10.39.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482"/>
            <a:ext cx="9144000" cy="2249382"/>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25</a:t>
            </a:fld>
            <a:endParaRPr lang="en-US"/>
          </a:p>
        </p:txBody>
      </p:sp>
      <p:pic>
        <p:nvPicPr>
          <p:cNvPr id="6" name="Picture 5" descr="Screen Shot 2016-09-20 at 11.41.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23" y="1130782"/>
            <a:ext cx="5905500" cy="520700"/>
          </a:xfrm>
          <a:prstGeom prst="rect">
            <a:avLst/>
          </a:prstGeom>
        </p:spPr>
      </p:pic>
      <p:pic>
        <p:nvPicPr>
          <p:cNvPr id="8" name="Picture 7" descr="Screen Shot 2015-02-02 at 11.57.21 AM.png"/>
          <p:cNvPicPr>
            <a:picLocks noChangeAspect="1"/>
          </p:cNvPicPr>
          <p:nvPr/>
        </p:nvPicPr>
        <p:blipFill rotWithShape="1">
          <a:blip r:embed="rId4">
            <a:extLst>
              <a:ext uri="{28A0092B-C50C-407E-A947-70E740481C1C}">
                <a14:useLocalDpi xmlns:a14="http://schemas.microsoft.com/office/drawing/2010/main" val="0"/>
              </a:ext>
            </a:extLst>
          </a:blip>
          <a:srcRect b="14297"/>
          <a:stretch/>
        </p:blipFill>
        <p:spPr>
          <a:xfrm>
            <a:off x="0" y="4028013"/>
            <a:ext cx="9144000" cy="1776303"/>
          </a:xfrm>
          <a:prstGeom prst="rect">
            <a:avLst/>
          </a:prstGeom>
        </p:spPr>
      </p:pic>
    </p:spTree>
    <p:extLst>
      <p:ext uri="{BB962C8B-B14F-4D97-AF65-F5344CB8AC3E}">
        <p14:creationId xmlns:p14="http://schemas.microsoft.com/office/powerpoint/2010/main" val="3264695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a:t>
            </a:r>
            <a:r>
              <a:rPr lang="en-US" dirty="0" err="1" smtClean="0"/>
              <a:t>Softjoin</a:t>
            </a:r>
            <a:r>
              <a:rPr lang="en-US" dirty="0" smtClean="0"/>
              <a:t> – 3/3</a:t>
            </a:r>
            <a:endParaRPr lang="en-US" dirty="0"/>
          </a:p>
        </p:txBody>
      </p:sp>
      <p:pic>
        <p:nvPicPr>
          <p:cNvPr id="5" name="Picture 4" descr="Screen Shot 2014-04-14 at 10.39.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482"/>
            <a:ext cx="9144000" cy="2249382"/>
          </a:xfrm>
          <a:prstGeom prst="rect">
            <a:avLst/>
          </a:prstGeom>
        </p:spPr>
      </p:pic>
      <p:pic>
        <p:nvPicPr>
          <p:cNvPr id="7" name="Picture 6" descr="Screen Shot 2014-04-14 at 10.40.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7658"/>
            <a:ext cx="7269612" cy="2292541"/>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26</a:t>
            </a:fld>
            <a:endParaRPr lang="en-US"/>
          </a:p>
        </p:txBody>
      </p:sp>
      <p:pic>
        <p:nvPicPr>
          <p:cNvPr id="6" name="Picture 5" descr="Screen Shot 2016-09-20 at 11.41.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23" y="1130782"/>
            <a:ext cx="5905500" cy="520700"/>
          </a:xfrm>
          <a:prstGeom prst="rect">
            <a:avLst/>
          </a:prstGeom>
        </p:spPr>
      </p:pic>
    </p:spTree>
    <p:extLst>
      <p:ext uri="{BB962C8B-B14F-4D97-AF65-F5344CB8AC3E}">
        <p14:creationId xmlns:p14="http://schemas.microsoft.com/office/powerpoint/2010/main" val="2180961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descr="Screen Shot 2014-04-14 at 10.41.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733"/>
            <a:ext cx="10384692" cy="5111811"/>
          </a:xfrm>
          <a:prstGeom prst="rect">
            <a:avLst/>
          </a:prstGeom>
        </p:spPr>
      </p:pic>
      <p:sp>
        <p:nvSpPr>
          <p:cNvPr id="3" name="Slide Number Placeholder 2"/>
          <p:cNvSpPr>
            <a:spLocks noGrp="1"/>
          </p:cNvSpPr>
          <p:nvPr>
            <p:ph type="sldNum" sz="quarter" idx="12"/>
          </p:nvPr>
        </p:nvSpPr>
        <p:spPr/>
        <p:txBody>
          <a:bodyPr/>
          <a:lstStyle/>
          <a:p>
            <a:fld id="{85BFDCA1-C2F8-BA4E-82CE-5B3B1AA6CE7D}" type="slidenum">
              <a:rPr lang="en-US" smtClean="0"/>
              <a:pPr/>
              <a:t>27</a:t>
            </a:fld>
            <a:endParaRPr lang="en-US"/>
          </a:p>
        </p:txBody>
      </p:sp>
    </p:spTree>
    <p:extLst>
      <p:ext uri="{BB962C8B-B14F-4D97-AF65-F5344CB8AC3E}">
        <p14:creationId xmlns:p14="http://schemas.microsoft.com/office/powerpoint/2010/main" val="801677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4-14 at 10.49.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47" y="0"/>
            <a:ext cx="6622026" cy="6858000"/>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28</a:t>
            </a:fld>
            <a:endParaRPr lang="en-US"/>
          </a:p>
        </p:txBody>
      </p:sp>
    </p:spTree>
    <p:extLst>
      <p:ext uri="{BB962C8B-B14F-4D97-AF65-F5344CB8AC3E}">
        <p14:creationId xmlns:p14="http://schemas.microsoft.com/office/powerpoint/2010/main" val="13309293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algorithm smarter….</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29</a:t>
            </a:fld>
            <a:endParaRPr lang="en-US"/>
          </a:p>
        </p:txBody>
      </p:sp>
    </p:spTree>
    <p:extLst>
      <p:ext uri="{BB962C8B-B14F-4D97-AF65-F5344CB8AC3E}">
        <p14:creationId xmlns:p14="http://schemas.microsoft.com/office/powerpoint/2010/main" val="16220473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soft joins/similarity joins</a:t>
            </a:r>
            <a:endParaRPr lang="en-US" dirty="0"/>
          </a:p>
        </p:txBody>
      </p:sp>
      <p:sp>
        <p:nvSpPr>
          <p:cNvPr id="27" name="TextBox 26"/>
          <p:cNvSpPr txBox="1"/>
          <p:nvPr/>
        </p:nvSpPr>
        <p:spPr>
          <a:xfrm>
            <a:off x="2403071" y="1139877"/>
            <a:ext cx="439284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Output:  Pairs of Names Ranked by Similarity</a:t>
            </a:r>
            <a:endParaRPr lang="en-US" dirty="0"/>
          </a:p>
        </p:txBody>
      </p:sp>
      <p:pic>
        <p:nvPicPr>
          <p:cNvPr id="3" name="Picture 2" descr="Screen Shot 2016-09-20 at 10.36.09 AM.png"/>
          <p:cNvPicPr>
            <a:picLocks noChangeAspect="1"/>
          </p:cNvPicPr>
          <p:nvPr/>
        </p:nvPicPr>
        <p:blipFill rotWithShape="1">
          <a:blip r:embed="rId2">
            <a:extLst>
              <a:ext uri="{28A0092B-C50C-407E-A947-70E740481C1C}">
                <a14:useLocalDpi xmlns:a14="http://schemas.microsoft.com/office/drawing/2010/main" val="0"/>
              </a:ext>
            </a:extLst>
          </a:blip>
          <a:srcRect b="53460"/>
          <a:stretch/>
        </p:blipFill>
        <p:spPr>
          <a:xfrm>
            <a:off x="0" y="1744498"/>
            <a:ext cx="9144000" cy="1605130"/>
          </a:xfrm>
          <a:prstGeom prst="rect">
            <a:avLst/>
          </a:prstGeom>
        </p:spPr>
      </p:pic>
      <p:pic>
        <p:nvPicPr>
          <p:cNvPr id="10" name="Picture 9" descr="Screen Shot 2016-09-20 at 10.36.55 AM.png"/>
          <p:cNvPicPr>
            <a:picLocks noChangeAspect="1"/>
          </p:cNvPicPr>
          <p:nvPr/>
        </p:nvPicPr>
        <p:blipFill rotWithShape="1">
          <a:blip r:embed="rId3">
            <a:extLst>
              <a:ext uri="{28A0092B-C50C-407E-A947-70E740481C1C}">
                <a14:useLocalDpi xmlns:a14="http://schemas.microsoft.com/office/drawing/2010/main" val="0"/>
              </a:ext>
            </a:extLst>
          </a:blip>
          <a:srcRect t="29575" b="19848"/>
          <a:stretch/>
        </p:blipFill>
        <p:spPr>
          <a:xfrm>
            <a:off x="-7521" y="3775789"/>
            <a:ext cx="9144000" cy="1772832"/>
          </a:xfrm>
          <a:prstGeom prst="rect">
            <a:avLst/>
          </a:prstGeom>
        </p:spPr>
      </p:pic>
      <p:sp>
        <p:nvSpPr>
          <p:cNvPr id="12" name="TextBox 11"/>
          <p:cNvSpPr txBox="1"/>
          <p:nvPr/>
        </p:nvSpPr>
        <p:spPr>
          <a:xfrm>
            <a:off x="4716885" y="3343939"/>
            <a:ext cx="415498" cy="369332"/>
          </a:xfrm>
          <a:prstGeom prst="rect">
            <a:avLst/>
          </a:prstGeom>
          <a:noFill/>
        </p:spPr>
        <p:txBody>
          <a:bodyPr wrap="none" rtlCol="0">
            <a:spAutoFit/>
          </a:bodyPr>
          <a:lstStyle/>
          <a:p>
            <a:r>
              <a:rPr lang="en-US" dirty="0" smtClean="0"/>
              <a:t>…</a:t>
            </a:r>
            <a:endParaRPr lang="en-US" dirty="0"/>
          </a:p>
        </p:txBody>
      </p:sp>
      <p:sp>
        <p:nvSpPr>
          <p:cNvPr id="23" name="TextBox 22"/>
          <p:cNvSpPr txBox="1"/>
          <p:nvPr/>
        </p:nvSpPr>
        <p:spPr>
          <a:xfrm>
            <a:off x="4810621" y="5703854"/>
            <a:ext cx="415498" cy="369332"/>
          </a:xfrm>
          <a:prstGeom prst="rect">
            <a:avLst/>
          </a:prstGeom>
          <a:noFill/>
        </p:spPr>
        <p:txBody>
          <a:bodyPr wrap="none" rtlCol="0">
            <a:spAutoFit/>
          </a:bodyPr>
          <a:lstStyle/>
          <a:p>
            <a:r>
              <a:rPr lang="en-US" dirty="0" smtClean="0"/>
              <a:t>…</a:t>
            </a:r>
            <a:endParaRPr lang="en-US" dirty="0"/>
          </a:p>
        </p:txBody>
      </p:sp>
      <p:pic>
        <p:nvPicPr>
          <p:cNvPr id="15" name="Picture 14" descr="Screen Shot 2016-09-20 at 10.39.1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36" y="6162293"/>
            <a:ext cx="9000643" cy="533766"/>
          </a:xfrm>
          <a:prstGeom prst="rect">
            <a:avLst/>
          </a:prstGeom>
        </p:spPr>
      </p:pic>
      <p:cxnSp>
        <p:nvCxnSpPr>
          <p:cNvPr id="19" name="Straight Connector 18"/>
          <p:cNvCxnSpPr/>
          <p:nvPr/>
        </p:nvCxnSpPr>
        <p:spPr>
          <a:xfrm>
            <a:off x="4202276" y="6064664"/>
            <a:ext cx="8524" cy="685732"/>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35836" y="1324543"/>
            <a:ext cx="95662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identical</a:t>
            </a:r>
            <a:endParaRPr lang="en-US" dirty="0"/>
          </a:p>
        </p:txBody>
      </p:sp>
      <p:sp>
        <p:nvSpPr>
          <p:cNvPr id="28" name="TextBox 27"/>
          <p:cNvSpPr txBox="1"/>
          <p:nvPr/>
        </p:nvSpPr>
        <p:spPr>
          <a:xfrm>
            <a:off x="135836" y="3406457"/>
            <a:ext cx="793193"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similar</a:t>
            </a:r>
            <a:endParaRPr lang="en-US" dirty="0"/>
          </a:p>
        </p:txBody>
      </p:sp>
      <p:sp>
        <p:nvSpPr>
          <p:cNvPr id="29" name="TextBox 28"/>
          <p:cNvSpPr txBox="1"/>
          <p:nvPr/>
        </p:nvSpPr>
        <p:spPr>
          <a:xfrm>
            <a:off x="178381" y="5888520"/>
            <a:ext cx="1197764" cy="369332"/>
          </a:xfrm>
          <a:prstGeom prst="re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t>less similar</a:t>
            </a:r>
            <a:endParaRPr lang="en-US" dirty="0"/>
          </a:p>
        </p:txBody>
      </p:sp>
      <p:sp>
        <p:nvSpPr>
          <p:cNvPr id="25" name="Slide Number Placeholder 24"/>
          <p:cNvSpPr>
            <a:spLocks noGrp="1"/>
          </p:cNvSpPr>
          <p:nvPr>
            <p:ph type="sldNum" sz="quarter" idx="12"/>
          </p:nvPr>
        </p:nvSpPr>
        <p:spPr/>
        <p:txBody>
          <a:bodyPr/>
          <a:lstStyle/>
          <a:p>
            <a:fld id="{85BFDCA1-C2F8-BA4E-82CE-5B3B1AA6CE7D}" type="slidenum">
              <a:rPr lang="en-US" smtClean="0"/>
              <a:pPr/>
              <a:t>3</a:t>
            </a:fld>
            <a:endParaRPr lang="en-US"/>
          </a:p>
        </p:txBody>
      </p:sp>
    </p:spTree>
    <p:extLst>
      <p:ext uri="{BB962C8B-B14F-4D97-AF65-F5344CB8AC3E}">
        <p14:creationId xmlns:p14="http://schemas.microsoft.com/office/powerpoint/2010/main" val="4616093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a:t>
            </a:r>
            <a:r>
              <a:rPr lang="en-US" dirty="0" err="1" smtClean="0"/>
              <a:t>Softjoin</a:t>
            </a:r>
            <a:r>
              <a:rPr lang="en-US" dirty="0" smtClean="0"/>
              <a:t> - 2</a:t>
            </a:r>
            <a:endParaRPr lang="en-US" dirty="0"/>
          </a:p>
        </p:txBody>
      </p:sp>
      <p:pic>
        <p:nvPicPr>
          <p:cNvPr id="5" name="Picture 4" descr="Screen Shot 2014-04-14 at 10.39.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482"/>
            <a:ext cx="9144000" cy="2249382"/>
          </a:xfrm>
          <a:prstGeom prst="rect">
            <a:avLst/>
          </a:prstGeom>
        </p:spPr>
      </p:pic>
      <p:cxnSp>
        <p:nvCxnSpPr>
          <p:cNvPr id="3" name="Straight Connector 2"/>
          <p:cNvCxnSpPr/>
          <p:nvPr/>
        </p:nvCxnSpPr>
        <p:spPr>
          <a:xfrm>
            <a:off x="2401496" y="1888774"/>
            <a:ext cx="107456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28506" y="4436696"/>
            <a:ext cx="739667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we should make a smart choice about which terms to use</a:t>
            </a:r>
            <a:endParaRPr lang="en-US" sz="2400"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30</a:t>
            </a:fld>
            <a:endParaRPr lang="en-US"/>
          </a:p>
        </p:txBody>
      </p:sp>
    </p:spTree>
    <p:extLst>
      <p:ext uri="{BB962C8B-B14F-4D97-AF65-F5344CB8AC3E}">
        <p14:creationId xmlns:p14="http://schemas.microsoft.com/office/powerpoint/2010/main" val="56093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81"/>
            <a:ext cx="8229600" cy="906462"/>
          </a:xfrm>
        </p:spPr>
        <p:txBody>
          <a:bodyPr>
            <a:normAutofit/>
          </a:bodyPr>
          <a:lstStyle/>
          <a:p>
            <a:r>
              <a:rPr lang="en-US" sz="3200" dirty="0" smtClean="0"/>
              <a:t>Adding heuristics to the soft join - 1</a:t>
            </a:r>
            <a:endParaRPr lang="en-US" sz="3200" dirty="0"/>
          </a:p>
        </p:txBody>
      </p:sp>
      <p:pic>
        <p:nvPicPr>
          <p:cNvPr id="3" name="Picture 2" descr="Screen Shot 2014-04-14 at 10.46.55 AM.png"/>
          <p:cNvPicPr>
            <a:picLocks noChangeAspect="1"/>
          </p:cNvPicPr>
          <p:nvPr/>
        </p:nvPicPr>
        <p:blipFill rotWithShape="1">
          <a:blip r:embed="rId3">
            <a:extLst>
              <a:ext uri="{28A0092B-C50C-407E-A947-70E740481C1C}">
                <a14:useLocalDpi xmlns:a14="http://schemas.microsoft.com/office/drawing/2010/main" val="0"/>
              </a:ext>
            </a:extLst>
          </a:blip>
          <a:srcRect b="51500"/>
          <a:stretch/>
        </p:blipFill>
        <p:spPr>
          <a:xfrm>
            <a:off x="208117" y="939642"/>
            <a:ext cx="8809012" cy="3500957"/>
          </a:xfrm>
          <a:prstGeom prst="rect">
            <a:avLst/>
          </a:prstGeom>
        </p:spPr>
      </p:pic>
      <p:sp>
        <p:nvSpPr>
          <p:cNvPr id="4" name="Slide Number Placeholder 3"/>
          <p:cNvSpPr>
            <a:spLocks noGrp="1"/>
          </p:cNvSpPr>
          <p:nvPr>
            <p:ph type="sldNum" sz="quarter" idx="12"/>
          </p:nvPr>
        </p:nvSpPr>
        <p:spPr/>
        <p:txBody>
          <a:bodyPr/>
          <a:lstStyle/>
          <a:p>
            <a:fld id="{85BFDCA1-C2F8-BA4E-82CE-5B3B1AA6CE7D}" type="slidenum">
              <a:rPr lang="en-US" smtClean="0"/>
              <a:pPr/>
              <a:t>31</a:t>
            </a:fld>
            <a:endParaRPr lang="en-US"/>
          </a:p>
        </p:txBody>
      </p:sp>
      <p:cxnSp>
        <p:nvCxnSpPr>
          <p:cNvPr id="6" name="Straight Connector 5"/>
          <p:cNvCxnSpPr/>
          <p:nvPr/>
        </p:nvCxnSpPr>
        <p:spPr>
          <a:xfrm>
            <a:off x="5046141" y="1227344"/>
            <a:ext cx="2633881"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1310199099"/>
              </p:ext>
            </p:extLst>
          </p:nvPr>
        </p:nvGraphicFramePr>
        <p:xfrm>
          <a:off x="1522182" y="4779029"/>
          <a:ext cx="6689228" cy="778113"/>
        </p:xfrm>
        <a:graphic>
          <a:graphicData uri="http://schemas.openxmlformats.org/presentationml/2006/ole">
            <mc:AlternateContent xmlns:mc="http://schemas.openxmlformats.org/markup-compatibility/2006">
              <mc:Choice xmlns:v="urn:schemas-microsoft-com:vml" Requires="v">
                <p:oleObj spid="_x0000_s13321" name="Equation" r:id="rId4" imgW="3162300" imgH="368300" progId="Equation.3">
                  <p:embed/>
                </p:oleObj>
              </mc:Choice>
              <mc:Fallback>
                <p:oleObj name="Equation" r:id="rId4" imgW="3162300" imgH="368300" progId="Equation.3">
                  <p:embed/>
                  <p:pic>
                    <p:nvPicPr>
                      <p:cNvPr id="0" name=""/>
                      <p:cNvPicPr/>
                      <p:nvPr/>
                    </p:nvPicPr>
                    <p:blipFill>
                      <a:blip r:embed="rId5"/>
                      <a:stretch>
                        <a:fillRect/>
                      </a:stretch>
                    </p:blipFill>
                    <p:spPr>
                      <a:xfrm>
                        <a:off x="1522182" y="4779029"/>
                        <a:ext cx="6689228" cy="778113"/>
                      </a:xfrm>
                      <a:prstGeom prst="rect">
                        <a:avLst/>
                      </a:prstGeom>
                    </p:spPr>
                  </p:pic>
                </p:oleObj>
              </mc:Fallback>
            </mc:AlternateContent>
          </a:graphicData>
        </a:graphic>
      </p:graphicFrame>
      <p:cxnSp>
        <p:nvCxnSpPr>
          <p:cNvPr id="11" name="Straight Connector 10"/>
          <p:cNvCxnSpPr/>
          <p:nvPr/>
        </p:nvCxnSpPr>
        <p:spPr>
          <a:xfrm>
            <a:off x="5344477" y="5395201"/>
            <a:ext cx="2866933"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ounded Rectangular Callout 11"/>
          <p:cNvSpPr/>
          <p:nvPr/>
        </p:nvSpPr>
        <p:spPr>
          <a:xfrm>
            <a:off x="3972131" y="5947235"/>
            <a:ext cx="2148020" cy="356000"/>
          </a:xfrm>
          <a:prstGeom prst="wedgeRoundRectCallout">
            <a:avLst>
              <a:gd name="adj1" fmla="val 45834"/>
              <a:gd name="adj2" fmla="val -19128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score for w in doc a</a:t>
            </a:r>
            <a:endParaRPr lang="en-US" dirty="0"/>
          </a:p>
        </p:txBody>
      </p:sp>
    </p:spTree>
    <p:extLst>
      <p:ext uri="{BB962C8B-B14F-4D97-AF65-F5344CB8AC3E}">
        <p14:creationId xmlns:p14="http://schemas.microsoft.com/office/powerpoint/2010/main" val="3739003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81"/>
            <a:ext cx="8229600" cy="906462"/>
          </a:xfrm>
        </p:spPr>
        <p:txBody>
          <a:bodyPr>
            <a:normAutofit/>
          </a:bodyPr>
          <a:lstStyle/>
          <a:p>
            <a:r>
              <a:rPr lang="en-US" sz="3200" dirty="0" smtClean="0"/>
              <a:t>Adding heuristics to the soft join - 1</a:t>
            </a:r>
            <a:endParaRPr lang="en-US" sz="3200" dirty="0"/>
          </a:p>
        </p:txBody>
      </p:sp>
      <p:pic>
        <p:nvPicPr>
          <p:cNvPr id="3" name="Picture 2" descr="Screen Shot 2014-04-14 at 10.46.55 AM.png"/>
          <p:cNvPicPr>
            <a:picLocks noChangeAspect="1"/>
          </p:cNvPicPr>
          <p:nvPr/>
        </p:nvPicPr>
        <p:blipFill rotWithShape="1">
          <a:blip r:embed="rId2">
            <a:extLst>
              <a:ext uri="{28A0092B-C50C-407E-A947-70E740481C1C}">
                <a14:useLocalDpi xmlns:a14="http://schemas.microsoft.com/office/drawing/2010/main" val="0"/>
              </a:ext>
            </a:extLst>
          </a:blip>
          <a:srcRect t="33088" r="7077"/>
          <a:stretch/>
        </p:blipFill>
        <p:spPr>
          <a:xfrm>
            <a:off x="112215" y="939642"/>
            <a:ext cx="8735351" cy="5154463"/>
          </a:xfrm>
          <a:prstGeom prst="rect">
            <a:avLst/>
          </a:prstGeom>
        </p:spPr>
      </p:pic>
      <p:sp>
        <p:nvSpPr>
          <p:cNvPr id="4" name="Slide Number Placeholder 3"/>
          <p:cNvSpPr>
            <a:spLocks noGrp="1"/>
          </p:cNvSpPr>
          <p:nvPr>
            <p:ph type="sldNum" sz="quarter" idx="12"/>
          </p:nvPr>
        </p:nvSpPr>
        <p:spPr/>
        <p:txBody>
          <a:bodyPr/>
          <a:lstStyle/>
          <a:p>
            <a:fld id="{85BFDCA1-C2F8-BA4E-82CE-5B3B1AA6CE7D}" type="slidenum">
              <a:rPr lang="en-US" smtClean="0"/>
              <a:pPr/>
              <a:t>32</a:t>
            </a:fld>
            <a:endParaRPr lang="en-US"/>
          </a:p>
        </p:txBody>
      </p:sp>
      <p:cxnSp>
        <p:nvCxnSpPr>
          <p:cNvPr id="6" name="Straight Connector 5"/>
          <p:cNvCxnSpPr/>
          <p:nvPr/>
        </p:nvCxnSpPr>
        <p:spPr>
          <a:xfrm flipV="1">
            <a:off x="2488975" y="4338322"/>
            <a:ext cx="2557166" cy="1704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301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81"/>
            <a:ext cx="8229600" cy="906462"/>
          </a:xfrm>
        </p:spPr>
        <p:txBody>
          <a:bodyPr>
            <a:normAutofit/>
          </a:bodyPr>
          <a:lstStyle/>
          <a:p>
            <a:r>
              <a:rPr lang="en-US" sz="3200" dirty="0" smtClean="0"/>
              <a:t>Adding heuristics to the soft join - 2</a:t>
            </a:r>
            <a:endParaRPr lang="en-US" sz="3200" dirty="0"/>
          </a:p>
        </p:txBody>
      </p:sp>
      <p:pic>
        <p:nvPicPr>
          <p:cNvPr id="4" name="Picture 3" descr="Screen Shot 2014-04-14 at 10.4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08"/>
            <a:ext cx="9144000" cy="3502458"/>
          </a:xfrm>
          <a:prstGeom prst="rect">
            <a:avLst/>
          </a:prstGeom>
        </p:spPr>
      </p:pic>
      <p:sp>
        <p:nvSpPr>
          <p:cNvPr id="3" name="Slide Number Placeholder 2"/>
          <p:cNvSpPr>
            <a:spLocks noGrp="1"/>
          </p:cNvSpPr>
          <p:nvPr>
            <p:ph type="sldNum" sz="quarter" idx="12"/>
          </p:nvPr>
        </p:nvSpPr>
        <p:spPr/>
        <p:txBody>
          <a:bodyPr/>
          <a:lstStyle/>
          <a:p>
            <a:fld id="{85BFDCA1-C2F8-BA4E-82CE-5B3B1AA6CE7D}" type="slidenum">
              <a:rPr lang="en-US" smtClean="0"/>
              <a:pPr/>
              <a:t>33</a:t>
            </a:fld>
            <a:endParaRPr lang="en-US"/>
          </a:p>
        </p:txBody>
      </p:sp>
    </p:spTree>
    <p:extLst>
      <p:ext uri="{BB962C8B-B14F-4D97-AF65-F5344CB8AC3E}">
        <p14:creationId xmlns:p14="http://schemas.microsoft.com/office/powerpoint/2010/main" val="13818593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4-14 at 10.54.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07" y="2914574"/>
            <a:ext cx="5600776" cy="1579909"/>
          </a:xfrm>
          <a:prstGeom prst="rect">
            <a:avLst/>
          </a:prstGeom>
        </p:spPr>
      </p:pic>
      <p:pic>
        <p:nvPicPr>
          <p:cNvPr id="8" name="Picture 7" descr="Screen Shot 2014-04-14 at 10.54.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07" y="95137"/>
            <a:ext cx="6129549" cy="2819437"/>
          </a:xfrm>
          <a:prstGeom prst="rect">
            <a:avLst/>
          </a:prstGeom>
        </p:spPr>
      </p:pic>
      <p:pic>
        <p:nvPicPr>
          <p:cNvPr id="10" name="Picture 9" descr="Screen Shot 2014-04-14 at 10.55.0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08" y="4494483"/>
            <a:ext cx="5725130" cy="1974948"/>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34</a:t>
            </a:fld>
            <a:endParaRPr lang="en-US"/>
          </a:p>
        </p:txBody>
      </p:sp>
    </p:spTree>
    <p:extLst>
      <p:ext uri="{BB962C8B-B14F-4D97-AF65-F5344CB8AC3E}">
        <p14:creationId xmlns:p14="http://schemas.microsoft.com/office/powerpoint/2010/main" val="22280900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at Scale</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35</a:t>
            </a:fld>
            <a:endParaRPr lang="en-US"/>
          </a:p>
        </p:txBody>
      </p:sp>
    </p:spTree>
    <p:extLst>
      <p:ext uri="{BB962C8B-B14F-4D97-AF65-F5344CB8AC3E}">
        <p14:creationId xmlns:p14="http://schemas.microsoft.com/office/powerpoint/2010/main" val="37524430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r>
              <a:rPr lang="en-US"/>
              <a:t>Google</a:t>
            </a:r>
            <a:r>
              <a:rPr lang="ja-JP" altLang="en-US">
                <a:latin typeface="Arial"/>
              </a:rPr>
              <a:t>’</a:t>
            </a:r>
            <a:r>
              <a:rPr lang="en-US"/>
              <a:t>s PageRank</a:t>
            </a:r>
          </a:p>
        </p:txBody>
      </p:sp>
      <p:sp>
        <p:nvSpPr>
          <p:cNvPr id="102405" name="Text Box 5"/>
          <p:cNvSpPr txBox="1">
            <a:spLocks noChangeArrowheads="1"/>
          </p:cNvSpPr>
          <p:nvPr/>
        </p:nvSpPr>
        <p:spPr bwMode="auto">
          <a:xfrm>
            <a:off x="2209800" y="2819400"/>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02406" name="Text Box 6"/>
          <p:cNvSpPr txBox="1">
            <a:spLocks noChangeArrowheads="1"/>
          </p:cNvSpPr>
          <p:nvPr/>
        </p:nvSpPr>
        <p:spPr bwMode="auto">
          <a:xfrm>
            <a:off x="2971800" y="4114800"/>
            <a:ext cx="914400" cy="434975"/>
          </a:xfrm>
          <a:prstGeom prst="rect">
            <a:avLst/>
          </a:prstGeom>
          <a:solidFill>
            <a:schemeClr val="tx1">
              <a:alpha val="6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02407" name="Text Box 7"/>
          <p:cNvSpPr txBox="1">
            <a:spLocks noChangeArrowheads="1"/>
          </p:cNvSpPr>
          <p:nvPr/>
        </p:nvSpPr>
        <p:spPr bwMode="auto">
          <a:xfrm>
            <a:off x="3429000" y="2971800"/>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02408" name="Text Box 8"/>
          <p:cNvSpPr txBox="1">
            <a:spLocks noChangeArrowheads="1"/>
          </p:cNvSpPr>
          <p:nvPr/>
        </p:nvSpPr>
        <p:spPr bwMode="auto">
          <a:xfrm>
            <a:off x="4876800" y="3756025"/>
            <a:ext cx="914400" cy="739775"/>
          </a:xfrm>
          <a:prstGeom prst="rect">
            <a:avLst/>
          </a:prstGeom>
          <a:solidFill>
            <a:schemeClr val="bg2">
              <a:alpha val="8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a:t>
            </a:r>
          </a:p>
          <a:p>
            <a:pPr algn="l">
              <a:spcBef>
                <a:spcPct val="50000"/>
              </a:spcBef>
            </a:pPr>
            <a:r>
              <a:rPr lang="en-US" sz="1000" b="0"/>
              <a:t>site </a:t>
            </a:r>
          </a:p>
          <a:p>
            <a:pPr algn="l">
              <a:spcBef>
                <a:spcPct val="50000"/>
              </a:spcBef>
            </a:pPr>
            <a:r>
              <a:rPr lang="en-US" sz="1000" b="0"/>
              <a:t>pdq pdq ..</a:t>
            </a:r>
          </a:p>
        </p:txBody>
      </p:sp>
      <p:sp>
        <p:nvSpPr>
          <p:cNvPr id="102409" name="Text Box 9"/>
          <p:cNvSpPr txBox="1">
            <a:spLocks noChangeArrowheads="1"/>
          </p:cNvSpPr>
          <p:nvPr/>
        </p:nvSpPr>
        <p:spPr bwMode="auto">
          <a:xfrm>
            <a:off x="3581400" y="5432425"/>
            <a:ext cx="914400" cy="434975"/>
          </a:xfrm>
          <a:prstGeom prst="rect">
            <a:avLst/>
          </a:prstGeom>
          <a:solidFill>
            <a:schemeClr val="bg2">
              <a:alpha val="82001"/>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02410" name="Line 10"/>
          <p:cNvSpPr>
            <a:spLocks noChangeShapeType="1"/>
          </p:cNvSpPr>
          <p:nvPr/>
        </p:nvSpPr>
        <p:spPr bwMode="auto">
          <a:xfrm>
            <a:off x="3505200" y="4648200"/>
            <a:ext cx="457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1" name="Line 11"/>
          <p:cNvSpPr>
            <a:spLocks noChangeShapeType="1"/>
          </p:cNvSpPr>
          <p:nvPr/>
        </p:nvSpPr>
        <p:spPr bwMode="auto">
          <a:xfrm flipV="1">
            <a:off x="3957638" y="4268788"/>
            <a:ext cx="841375"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2" name="Line 12"/>
          <p:cNvSpPr>
            <a:spLocks noChangeShapeType="1"/>
          </p:cNvSpPr>
          <p:nvPr/>
        </p:nvSpPr>
        <p:spPr bwMode="auto">
          <a:xfrm flipH="1">
            <a:off x="3581400" y="3505200"/>
            <a:ext cx="152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3" name="Line 13"/>
          <p:cNvSpPr>
            <a:spLocks noChangeShapeType="1"/>
          </p:cNvSpPr>
          <p:nvPr/>
        </p:nvSpPr>
        <p:spPr bwMode="auto">
          <a:xfrm>
            <a:off x="2590800" y="3505200"/>
            <a:ext cx="533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4" name="Line 14"/>
          <p:cNvSpPr>
            <a:spLocks noChangeShapeType="1"/>
          </p:cNvSpPr>
          <p:nvPr/>
        </p:nvSpPr>
        <p:spPr bwMode="auto">
          <a:xfrm flipH="1">
            <a:off x="4038600" y="3962400"/>
            <a:ext cx="6858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5" name="Line 15"/>
          <p:cNvSpPr>
            <a:spLocks noChangeShapeType="1"/>
          </p:cNvSpPr>
          <p:nvPr/>
        </p:nvSpPr>
        <p:spPr bwMode="auto">
          <a:xfrm flipH="1" flipV="1">
            <a:off x="3352800" y="4724400"/>
            <a:ext cx="2286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6" name="Line 16"/>
          <p:cNvSpPr>
            <a:spLocks noChangeShapeType="1"/>
          </p:cNvSpPr>
          <p:nvPr/>
        </p:nvSpPr>
        <p:spPr bwMode="auto">
          <a:xfrm flipV="1">
            <a:off x="1752600" y="4572000"/>
            <a:ext cx="990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17" name="Text Box 17"/>
          <p:cNvSpPr txBox="1">
            <a:spLocks noChangeArrowheads="1"/>
          </p:cNvSpPr>
          <p:nvPr/>
        </p:nvSpPr>
        <p:spPr bwMode="auto">
          <a:xfrm>
            <a:off x="685800" y="4594225"/>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02418" name="Text Box 18"/>
          <p:cNvSpPr txBox="1">
            <a:spLocks noChangeArrowheads="1"/>
          </p:cNvSpPr>
          <p:nvPr/>
        </p:nvSpPr>
        <p:spPr bwMode="auto">
          <a:xfrm>
            <a:off x="4724400" y="2079625"/>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02419" name="Line 19"/>
          <p:cNvSpPr>
            <a:spLocks noChangeShapeType="1"/>
          </p:cNvSpPr>
          <p:nvPr/>
        </p:nvSpPr>
        <p:spPr bwMode="auto">
          <a:xfrm flipH="1">
            <a:off x="4114800" y="2514600"/>
            <a:ext cx="4572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0" name="Line 20"/>
          <p:cNvSpPr>
            <a:spLocks noChangeShapeType="1"/>
          </p:cNvSpPr>
          <p:nvPr/>
        </p:nvSpPr>
        <p:spPr bwMode="auto">
          <a:xfrm>
            <a:off x="5105400" y="2743200"/>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1" name="Text Box 21"/>
          <p:cNvSpPr txBox="1">
            <a:spLocks noChangeArrowheads="1"/>
          </p:cNvSpPr>
          <p:nvPr/>
        </p:nvSpPr>
        <p:spPr bwMode="auto">
          <a:xfrm>
            <a:off x="6019800" y="1600200"/>
            <a:ext cx="27432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b="0"/>
              <a:t>Inlinks are </a:t>
            </a:r>
            <a:r>
              <a:rPr lang="ja-JP" altLang="en-US" b="0">
                <a:latin typeface="Arial"/>
              </a:rPr>
              <a:t>“</a:t>
            </a:r>
            <a:r>
              <a:rPr lang="en-US" b="0"/>
              <a:t>good</a:t>
            </a:r>
            <a:r>
              <a:rPr lang="ja-JP" altLang="en-US" b="0">
                <a:latin typeface="Arial"/>
              </a:rPr>
              <a:t>”</a:t>
            </a:r>
            <a:r>
              <a:rPr lang="en-US" b="0"/>
              <a:t> (recommendations)</a:t>
            </a:r>
          </a:p>
          <a:p>
            <a:pPr algn="l">
              <a:spcBef>
                <a:spcPct val="50000"/>
              </a:spcBef>
            </a:pPr>
            <a:r>
              <a:rPr lang="en-US" b="0"/>
              <a:t>Inlinks from a </a:t>
            </a:r>
            <a:r>
              <a:rPr lang="ja-JP" altLang="en-US" b="0">
                <a:latin typeface="Arial"/>
              </a:rPr>
              <a:t>“</a:t>
            </a:r>
            <a:r>
              <a:rPr lang="en-US" b="0"/>
              <a:t>good</a:t>
            </a:r>
            <a:r>
              <a:rPr lang="ja-JP" altLang="en-US" b="0">
                <a:latin typeface="Arial"/>
              </a:rPr>
              <a:t>”</a:t>
            </a:r>
            <a:r>
              <a:rPr lang="en-US" b="0"/>
              <a:t> site are better than inlinks from a </a:t>
            </a:r>
            <a:r>
              <a:rPr lang="ja-JP" altLang="en-US" b="0">
                <a:latin typeface="Arial"/>
              </a:rPr>
              <a:t>“</a:t>
            </a:r>
            <a:r>
              <a:rPr lang="en-US" b="0"/>
              <a:t>bad</a:t>
            </a:r>
            <a:r>
              <a:rPr lang="ja-JP" altLang="en-US" b="0">
                <a:latin typeface="Arial"/>
              </a:rPr>
              <a:t>”</a:t>
            </a:r>
            <a:r>
              <a:rPr lang="en-US" b="0"/>
              <a:t> site</a:t>
            </a:r>
          </a:p>
          <a:p>
            <a:pPr algn="l">
              <a:spcBef>
                <a:spcPct val="50000"/>
              </a:spcBef>
            </a:pPr>
            <a:r>
              <a:rPr lang="en-US" b="0"/>
              <a:t>but inlinks from sites with many outlinks are not as </a:t>
            </a:r>
            <a:r>
              <a:rPr lang="ja-JP" altLang="en-US" b="0">
                <a:latin typeface="Arial"/>
              </a:rPr>
              <a:t>“</a:t>
            </a:r>
            <a:r>
              <a:rPr lang="en-US" b="0"/>
              <a:t>good</a:t>
            </a:r>
            <a:r>
              <a:rPr lang="ja-JP" altLang="en-US" b="0">
                <a:latin typeface="Arial"/>
              </a:rPr>
              <a:t>”</a:t>
            </a:r>
            <a:r>
              <a:rPr lang="en-US" b="0"/>
              <a:t>...</a:t>
            </a:r>
          </a:p>
          <a:p>
            <a:pPr algn="l">
              <a:spcBef>
                <a:spcPct val="50000"/>
              </a:spcBef>
            </a:pPr>
            <a:r>
              <a:rPr lang="ja-JP" altLang="en-US" b="0">
                <a:latin typeface="Arial"/>
              </a:rPr>
              <a:t>“</a:t>
            </a:r>
            <a:r>
              <a:rPr lang="en-US" b="0"/>
              <a:t>Good</a:t>
            </a:r>
            <a:r>
              <a:rPr lang="ja-JP" altLang="en-US" b="0">
                <a:latin typeface="Arial"/>
              </a:rPr>
              <a:t>”</a:t>
            </a:r>
            <a:r>
              <a:rPr lang="en-US" b="0"/>
              <a:t> and </a:t>
            </a:r>
            <a:r>
              <a:rPr lang="ja-JP" altLang="en-US" b="0">
                <a:latin typeface="Arial"/>
              </a:rPr>
              <a:t>“</a:t>
            </a:r>
            <a:r>
              <a:rPr lang="en-US" b="0"/>
              <a:t>bad</a:t>
            </a:r>
            <a:r>
              <a:rPr lang="ja-JP" altLang="en-US" b="0">
                <a:latin typeface="Arial"/>
              </a:rPr>
              <a:t>”</a:t>
            </a:r>
            <a:r>
              <a:rPr lang="en-US" b="0"/>
              <a:t> are relative.</a:t>
            </a:r>
          </a:p>
        </p:txBody>
      </p:sp>
      <p:sp>
        <p:nvSpPr>
          <p:cNvPr id="102422" name="Line 22"/>
          <p:cNvSpPr>
            <a:spLocks noChangeShapeType="1"/>
          </p:cNvSpPr>
          <p:nvPr/>
        </p:nvSpPr>
        <p:spPr bwMode="auto">
          <a:xfrm>
            <a:off x="1219200" y="1905000"/>
            <a:ext cx="838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3" name="Line 23"/>
          <p:cNvSpPr>
            <a:spLocks noChangeShapeType="1"/>
          </p:cNvSpPr>
          <p:nvPr/>
        </p:nvSpPr>
        <p:spPr bwMode="auto">
          <a:xfrm flipH="1">
            <a:off x="1905000" y="5715000"/>
            <a:ext cx="1524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4" name="Line 24"/>
          <p:cNvSpPr>
            <a:spLocks noChangeShapeType="1"/>
          </p:cNvSpPr>
          <p:nvPr/>
        </p:nvSpPr>
        <p:spPr bwMode="auto">
          <a:xfrm flipV="1">
            <a:off x="2971800" y="1981200"/>
            <a:ext cx="9144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5" name="Line 25"/>
          <p:cNvSpPr>
            <a:spLocks noChangeShapeType="1"/>
          </p:cNvSpPr>
          <p:nvPr/>
        </p:nvSpPr>
        <p:spPr bwMode="auto">
          <a:xfrm flipH="1" flipV="1">
            <a:off x="1752600" y="5029200"/>
            <a:ext cx="1524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7" name="Line 27"/>
          <p:cNvSpPr>
            <a:spLocks noChangeShapeType="1"/>
          </p:cNvSpPr>
          <p:nvPr/>
        </p:nvSpPr>
        <p:spPr bwMode="auto">
          <a:xfrm>
            <a:off x="2971800" y="32004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28" name="Text Box 28"/>
          <p:cNvSpPr txBox="1">
            <a:spLocks noChangeArrowheads="1"/>
          </p:cNvSpPr>
          <p:nvPr/>
        </p:nvSpPr>
        <p:spPr bwMode="auto">
          <a:xfrm>
            <a:off x="762000" y="2743200"/>
            <a:ext cx="609600" cy="587375"/>
          </a:xfrm>
          <a:prstGeom prst="rect">
            <a:avLst/>
          </a:prstGeom>
          <a:solidFill>
            <a:srgbClr val="0000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02429" name="Line 29"/>
          <p:cNvSpPr>
            <a:spLocks noChangeShapeType="1"/>
          </p:cNvSpPr>
          <p:nvPr/>
        </p:nvSpPr>
        <p:spPr bwMode="auto">
          <a:xfrm>
            <a:off x="1524000" y="3048000"/>
            <a:ext cx="60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0" name="Line 30"/>
          <p:cNvSpPr>
            <a:spLocks noChangeShapeType="1"/>
          </p:cNvSpPr>
          <p:nvPr/>
        </p:nvSpPr>
        <p:spPr bwMode="auto">
          <a:xfrm>
            <a:off x="1524000" y="3352800"/>
            <a:ext cx="12954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1" name="Line 31"/>
          <p:cNvSpPr>
            <a:spLocks noChangeShapeType="1"/>
          </p:cNvSpPr>
          <p:nvPr/>
        </p:nvSpPr>
        <p:spPr bwMode="auto">
          <a:xfrm>
            <a:off x="1371600" y="3429000"/>
            <a:ext cx="2057400" cy="1981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2" name="Line 32"/>
          <p:cNvSpPr>
            <a:spLocks noChangeShapeType="1"/>
          </p:cNvSpPr>
          <p:nvPr/>
        </p:nvSpPr>
        <p:spPr bwMode="auto">
          <a:xfrm>
            <a:off x="1143000" y="3429000"/>
            <a:ext cx="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33"/>
          <p:cNvSpPr>
            <a:spLocks noChangeShapeType="1"/>
          </p:cNvSpPr>
          <p:nvPr/>
        </p:nvSpPr>
        <p:spPr bwMode="auto">
          <a:xfrm>
            <a:off x="1524000" y="3200400"/>
            <a:ext cx="32004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4" name="Line 34"/>
          <p:cNvSpPr>
            <a:spLocks noChangeShapeType="1"/>
          </p:cNvSpPr>
          <p:nvPr/>
        </p:nvSpPr>
        <p:spPr bwMode="auto">
          <a:xfrm flipV="1">
            <a:off x="1524000" y="2286000"/>
            <a:ext cx="3048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5" name="Line 35"/>
          <p:cNvSpPr>
            <a:spLocks noChangeShapeType="1"/>
          </p:cNvSpPr>
          <p:nvPr/>
        </p:nvSpPr>
        <p:spPr bwMode="auto">
          <a:xfrm flipV="1">
            <a:off x="1447800" y="1752600"/>
            <a:ext cx="9906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6" name="Line 36"/>
          <p:cNvSpPr>
            <a:spLocks noChangeShapeType="1"/>
          </p:cNvSpPr>
          <p:nvPr/>
        </p:nvSpPr>
        <p:spPr bwMode="auto">
          <a:xfrm flipH="1">
            <a:off x="457200" y="3429000"/>
            <a:ext cx="4572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7" name="Line 37"/>
          <p:cNvSpPr>
            <a:spLocks noChangeShapeType="1"/>
          </p:cNvSpPr>
          <p:nvPr/>
        </p:nvSpPr>
        <p:spPr bwMode="auto">
          <a:xfrm flipH="1">
            <a:off x="152400" y="3352800"/>
            <a:ext cx="4572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8" name="Line 38"/>
          <p:cNvSpPr>
            <a:spLocks noChangeShapeType="1"/>
          </p:cNvSpPr>
          <p:nvPr/>
        </p:nvSpPr>
        <p:spPr bwMode="auto">
          <a:xfrm flipV="1">
            <a:off x="1143000" y="1676400"/>
            <a:ext cx="381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9" name="Line 39"/>
          <p:cNvSpPr>
            <a:spLocks noChangeShapeType="1"/>
          </p:cNvSpPr>
          <p:nvPr/>
        </p:nvSpPr>
        <p:spPr bwMode="auto">
          <a:xfrm flipH="1" flipV="1">
            <a:off x="685800" y="1143000"/>
            <a:ext cx="152400" cy="1371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0" name="Line 40"/>
          <p:cNvSpPr>
            <a:spLocks noChangeShapeType="1"/>
          </p:cNvSpPr>
          <p:nvPr/>
        </p:nvSpPr>
        <p:spPr bwMode="auto">
          <a:xfrm flipH="1" flipV="1">
            <a:off x="228600" y="2209800"/>
            <a:ext cx="3810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1" name="Line 41"/>
          <p:cNvSpPr>
            <a:spLocks noChangeShapeType="1"/>
          </p:cNvSpPr>
          <p:nvPr/>
        </p:nvSpPr>
        <p:spPr bwMode="auto">
          <a:xfrm flipH="1" flipV="1">
            <a:off x="0" y="2971800"/>
            <a:ext cx="609600" cy="7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2" name="Line 42"/>
          <p:cNvSpPr>
            <a:spLocks noChangeShapeType="1"/>
          </p:cNvSpPr>
          <p:nvPr/>
        </p:nvSpPr>
        <p:spPr bwMode="auto">
          <a:xfrm>
            <a:off x="1371600" y="2057400"/>
            <a:ext cx="6858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36</a:t>
            </a:fld>
            <a:endParaRPr lang="en-US"/>
          </a:p>
        </p:txBody>
      </p:sp>
    </p:spTree>
    <p:extLst>
      <p:ext uri="{BB962C8B-B14F-4D97-AF65-F5344CB8AC3E}">
        <p14:creationId xmlns:p14="http://schemas.microsoft.com/office/powerpoint/2010/main" val="252054358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4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4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2" grpId="0" animBg="1"/>
      <p:bldP spid="102428" grpId="0" animBg="1"/>
      <p:bldP spid="102429" grpId="0" animBg="1"/>
      <p:bldP spid="102430" grpId="0" animBg="1"/>
      <p:bldP spid="102431" grpId="0" animBg="1"/>
      <p:bldP spid="102432" grpId="0" animBg="1"/>
      <p:bldP spid="102433" grpId="0" animBg="1"/>
      <p:bldP spid="102434" grpId="0" animBg="1"/>
      <p:bldP spid="102435" grpId="0" animBg="1"/>
      <p:bldP spid="102436" grpId="0" animBg="1"/>
      <p:bldP spid="102437" grpId="0" animBg="1"/>
      <p:bldP spid="102438" grpId="0" animBg="1"/>
      <p:bldP spid="102439" grpId="0" animBg="1"/>
      <p:bldP spid="102440" grpId="0" animBg="1"/>
      <p:bldP spid="1024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Google</a:t>
            </a:r>
            <a:r>
              <a:rPr lang="ja-JP" altLang="en-US">
                <a:latin typeface="Arial"/>
              </a:rPr>
              <a:t>’</a:t>
            </a:r>
            <a:r>
              <a:rPr lang="en-US"/>
              <a:t>s PageRank</a:t>
            </a:r>
          </a:p>
        </p:txBody>
      </p:sp>
      <p:sp>
        <p:nvSpPr>
          <p:cNvPr id="130051" name="Text Box 3"/>
          <p:cNvSpPr txBox="1">
            <a:spLocks noChangeArrowheads="1"/>
          </p:cNvSpPr>
          <p:nvPr/>
        </p:nvSpPr>
        <p:spPr bwMode="auto">
          <a:xfrm>
            <a:off x="2209800" y="2819400"/>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30052" name="Text Box 4"/>
          <p:cNvSpPr txBox="1">
            <a:spLocks noChangeArrowheads="1"/>
          </p:cNvSpPr>
          <p:nvPr/>
        </p:nvSpPr>
        <p:spPr bwMode="auto">
          <a:xfrm>
            <a:off x="2971800" y="4114800"/>
            <a:ext cx="914400" cy="434975"/>
          </a:xfrm>
          <a:prstGeom prst="rect">
            <a:avLst/>
          </a:prstGeom>
          <a:solidFill>
            <a:schemeClr val="tx1">
              <a:alpha val="6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30053" name="Text Box 5"/>
          <p:cNvSpPr txBox="1">
            <a:spLocks noChangeArrowheads="1"/>
          </p:cNvSpPr>
          <p:nvPr/>
        </p:nvSpPr>
        <p:spPr bwMode="auto">
          <a:xfrm>
            <a:off x="3429000" y="2971800"/>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30054" name="Text Box 6"/>
          <p:cNvSpPr txBox="1">
            <a:spLocks noChangeArrowheads="1"/>
          </p:cNvSpPr>
          <p:nvPr/>
        </p:nvSpPr>
        <p:spPr bwMode="auto">
          <a:xfrm>
            <a:off x="4876800" y="3756025"/>
            <a:ext cx="914400" cy="739775"/>
          </a:xfrm>
          <a:prstGeom prst="rect">
            <a:avLst/>
          </a:prstGeom>
          <a:solidFill>
            <a:schemeClr val="bg2">
              <a:alpha val="8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a:t>
            </a:r>
          </a:p>
          <a:p>
            <a:pPr algn="l">
              <a:spcBef>
                <a:spcPct val="50000"/>
              </a:spcBef>
            </a:pPr>
            <a:r>
              <a:rPr lang="en-US" sz="1000" b="0"/>
              <a:t>site </a:t>
            </a:r>
          </a:p>
          <a:p>
            <a:pPr algn="l">
              <a:spcBef>
                <a:spcPct val="50000"/>
              </a:spcBef>
            </a:pPr>
            <a:r>
              <a:rPr lang="en-US" sz="1000" b="0"/>
              <a:t>pdq pdq ..</a:t>
            </a:r>
          </a:p>
        </p:txBody>
      </p:sp>
      <p:sp>
        <p:nvSpPr>
          <p:cNvPr id="130055" name="Text Box 7"/>
          <p:cNvSpPr txBox="1">
            <a:spLocks noChangeArrowheads="1"/>
          </p:cNvSpPr>
          <p:nvPr/>
        </p:nvSpPr>
        <p:spPr bwMode="auto">
          <a:xfrm>
            <a:off x="3581400" y="5432425"/>
            <a:ext cx="914400" cy="434975"/>
          </a:xfrm>
          <a:prstGeom prst="rect">
            <a:avLst/>
          </a:prstGeom>
          <a:solidFill>
            <a:schemeClr val="bg2">
              <a:alpha val="82001"/>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30056" name="Line 8"/>
          <p:cNvSpPr>
            <a:spLocks noChangeShapeType="1"/>
          </p:cNvSpPr>
          <p:nvPr/>
        </p:nvSpPr>
        <p:spPr bwMode="auto">
          <a:xfrm>
            <a:off x="3505200" y="4648200"/>
            <a:ext cx="457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57" name="Line 9"/>
          <p:cNvSpPr>
            <a:spLocks noChangeShapeType="1"/>
          </p:cNvSpPr>
          <p:nvPr/>
        </p:nvSpPr>
        <p:spPr bwMode="auto">
          <a:xfrm flipV="1">
            <a:off x="3957638" y="4268788"/>
            <a:ext cx="841375"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58" name="Line 10"/>
          <p:cNvSpPr>
            <a:spLocks noChangeShapeType="1"/>
          </p:cNvSpPr>
          <p:nvPr/>
        </p:nvSpPr>
        <p:spPr bwMode="auto">
          <a:xfrm flipH="1">
            <a:off x="3581400" y="3505200"/>
            <a:ext cx="152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59" name="Line 11"/>
          <p:cNvSpPr>
            <a:spLocks noChangeShapeType="1"/>
          </p:cNvSpPr>
          <p:nvPr/>
        </p:nvSpPr>
        <p:spPr bwMode="auto">
          <a:xfrm>
            <a:off x="2590800" y="3505200"/>
            <a:ext cx="533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0" name="Line 12"/>
          <p:cNvSpPr>
            <a:spLocks noChangeShapeType="1"/>
          </p:cNvSpPr>
          <p:nvPr/>
        </p:nvSpPr>
        <p:spPr bwMode="auto">
          <a:xfrm flipH="1">
            <a:off x="4038600" y="3962400"/>
            <a:ext cx="6858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1" name="Line 13"/>
          <p:cNvSpPr>
            <a:spLocks noChangeShapeType="1"/>
          </p:cNvSpPr>
          <p:nvPr/>
        </p:nvSpPr>
        <p:spPr bwMode="auto">
          <a:xfrm flipH="1" flipV="1">
            <a:off x="3352800" y="4724400"/>
            <a:ext cx="2286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2" name="Line 14"/>
          <p:cNvSpPr>
            <a:spLocks noChangeShapeType="1"/>
          </p:cNvSpPr>
          <p:nvPr/>
        </p:nvSpPr>
        <p:spPr bwMode="auto">
          <a:xfrm flipV="1">
            <a:off x="1752600" y="4572000"/>
            <a:ext cx="990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3" name="Text Box 15"/>
          <p:cNvSpPr txBox="1">
            <a:spLocks noChangeArrowheads="1"/>
          </p:cNvSpPr>
          <p:nvPr/>
        </p:nvSpPr>
        <p:spPr bwMode="auto">
          <a:xfrm>
            <a:off x="685800" y="4594225"/>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30064" name="Text Box 16"/>
          <p:cNvSpPr txBox="1">
            <a:spLocks noChangeArrowheads="1"/>
          </p:cNvSpPr>
          <p:nvPr/>
        </p:nvSpPr>
        <p:spPr bwMode="auto">
          <a:xfrm>
            <a:off x="4724400" y="2079625"/>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30065" name="Line 17"/>
          <p:cNvSpPr>
            <a:spLocks noChangeShapeType="1"/>
          </p:cNvSpPr>
          <p:nvPr/>
        </p:nvSpPr>
        <p:spPr bwMode="auto">
          <a:xfrm flipH="1">
            <a:off x="4114800" y="2514600"/>
            <a:ext cx="4572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6" name="Line 18"/>
          <p:cNvSpPr>
            <a:spLocks noChangeShapeType="1"/>
          </p:cNvSpPr>
          <p:nvPr/>
        </p:nvSpPr>
        <p:spPr bwMode="auto">
          <a:xfrm>
            <a:off x="5105400" y="2743200"/>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7" name="Text Box 19"/>
          <p:cNvSpPr txBox="1">
            <a:spLocks noChangeArrowheads="1"/>
          </p:cNvSpPr>
          <p:nvPr/>
        </p:nvSpPr>
        <p:spPr bwMode="auto">
          <a:xfrm>
            <a:off x="6019800" y="2133600"/>
            <a:ext cx="2971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0"/>
              <a:t>Imagine a </a:t>
            </a:r>
            <a:r>
              <a:rPr lang="ja-JP" altLang="en-US" sz="2000" b="0">
                <a:latin typeface="Arial"/>
              </a:rPr>
              <a:t>“</a:t>
            </a:r>
            <a:r>
              <a:rPr lang="en-US" sz="2000" b="0"/>
              <a:t>pagehopper</a:t>
            </a:r>
            <a:r>
              <a:rPr lang="ja-JP" altLang="en-US" sz="2000" b="0">
                <a:latin typeface="Arial"/>
              </a:rPr>
              <a:t>”</a:t>
            </a:r>
            <a:r>
              <a:rPr lang="en-US" sz="2000" b="0"/>
              <a:t> that always either</a:t>
            </a:r>
          </a:p>
          <a:p>
            <a:pPr algn="l">
              <a:spcBef>
                <a:spcPct val="50000"/>
              </a:spcBef>
              <a:buFontTx/>
              <a:buChar char="•"/>
            </a:pPr>
            <a:r>
              <a:rPr lang="en-US" sz="2000" b="0"/>
              <a:t> follows a random link, or</a:t>
            </a:r>
          </a:p>
          <a:p>
            <a:pPr algn="l">
              <a:spcBef>
                <a:spcPct val="50000"/>
              </a:spcBef>
              <a:buFontTx/>
              <a:buChar char="•"/>
            </a:pPr>
            <a:r>
              <a:rPr lang="en-US" sz="2000" b="0"/>
              <a:t> jumps to random page</a:t>
            </a:r>
          </a:p>
        </p:txBody>
      </p:sp>
      <p:sp>
        <p:nvSpPr>
          <p:cNvPr id="130068" name="Line 20"/>
          <p:cNvSpPr>
            <a:spLocks noChangeShapeType="1"/>
          </p:cNvSpPr>
          <p:nvPr/>
        </p:nvSpPr>
        <p:spPr bwMode="auto">
          <a:xfrm>
            <a:off x="1219200" y="1905000"/>
            <a:ext cx="838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69" name="Line 21"/>
          <p:cNvSpPr>
            <a:spLocks noChangeShapeType="1"/>
          </p:cNvSpPr>
          <p:nvPr/>
        </p:nvSpPr>
        <p:spPr bwMode="auto">
          <a:xfrm flipH="1">
            <a:off x="1905000" y="5715000"/>
            <a:ext cx="1524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70" name="Line 22"/>
          <p:cNvSpPr>
            <a:spLocks noChangeShapeType="1"/>
          </p:cNvSpPr>
          <p:nvPr/>
        </p:nvSpPr>
        <p:spPr bwMode="auto">
          <a:xfrm flipV="1">
            <a:off x="2971800" y="1981200"/>
            <a:ext cx="9144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71" name="Line 23"/>
          <p:cNvSpPr>
            <a:spLocks noChangeShapeType="1"/>
          </p:cNvSpPr>
          <p:nvPr/>
        </p:nvSpPr>
        <p:spPr bwMode="auto">
          <a:xfrm flipH="1" flipV="1">
            <a:off x="1752600" y="5029200"/>
            <a:ext cx="1524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72" name="Line 24"/>
          <p:cNvSpPr>
            <a:spLocks noChangeShapeType="1"/>
          </p:cNvSpPr>
          <p:nvPr/>
        </p:nvSpPr>
        <p:spPr bwMode="auto">
          <a:xfrm>
            <a:off x="2971800" y="32004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0074" name="AutoShape 26"/>
          <p:cNvSpPr>
            <a:spLocks noChangeArrowheads="1"/>
          </p:cNvSpPr>
          <p:nvPr/>
        </p:nvSpPr>
        <p:spPr bwMode="auto">
          <a:xfrm>
            <a:off x="8077200" y="2590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75" name="AutoShape 27"/>
          <p:cNvSpPr>
            <a:spLocks noChangeArrowheads="1"/>
          </p:cNvSpPr>
          <p:nvPr/>
        </p:nvSpPr>
        <p:spPr bwMode="auto">
          <a:xfrm>
            <a:off x="5105400" y="1905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77" name="AutoShape 29"/>
          <p:cNvSpPr>
            <a:spLocks noChangeArrowheads="1"/>
          </p:cNvSpPr>
          <p:nvPr/>
        </p:nvSpPr>
        <p:spPr bwMode="auto">
          <a:xfrm>
            <a:off x="5486400" y="3657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78" name="AutoShape 30"/>
          <p:cNvSpPr>
            <a:spLocks noChangeArrowheads="1"/>
          </p:cNvSpPr>
          <p:nvPr/>
        </p:nvSpPr>
        <p:spPr bwMode="auto">
          <a:xfrm>
            <a:off x="3886200" y="3810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79" name="AutoShape 31"/>
          <p:cNvSpPr>
            <a:spLocks noChangeArrowheads="1"/>
          </p:cNvSpPr>
          <p:nvPr/>
        </p:nvSpPr>
        <p:spPr bwMode="auto">
          <a:xfrm>
            <a:off x="4038600" y="5257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0" name="AutoShape 32"/>
          <p:cNvSpPr>
            <a:spLocks noChangeArrowheads="1"/>
          </p:cNvSpPr>
          <p:nvPr/>
        </p:nvSpPr>
        <p:spPr bwMode="auto">
          <a:xfrm>
            <a:off x="2438400" y="2514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1" name="AutoShape 33"/>
          <p:cNvSpPr>
            <a:spLocks noChangeArrowheads="1"/>
          </p:cNvSpPr>
          <p:nvPr/>
        </p:nvSpPr>
        <p:spPr bwMode="auto">
          <a:xfrm>
            <a:off x="3581400" y="27432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2" name="AutoShape 34"/>
          <p:cNvSpPr>
            <a:spLocks noChangeArrowheads="1"/>
          </p:cNvSpPr>
          <p:nvPr/>
        </p:nvSpPr>
        <p:spPr bwMode="auto">
          <a:xfrm>
            <a:off x="3276600" y="3810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3" name="AutoShape 35"/>
          <p:cNvSpPr>
            <a:spLocks noChangeArrowheads="1"/>
          </p:cNvSpPr>
          <p:nvPr/>
        </p:nvSpPr>
        <p:spPr bwMode="auto">
          <a:xfrm>
            <a:off x="4648200" y="43434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84" name="AutoShape 36"/>
          <p:cNvSpPr>
            <a:spLocks noChangeArrowheads="1"/>
          </p:cNvSpPr>
          <p:nvPr/>
        </p:nvSpPr>
        <p:spPr bwMode="auto">
          <a:xfrm>
            <a:off x="3657600" y="4419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37</a:t>
            </a:fld>
            <a:endParaRPr lang="en-US"/>
          </a:p>
        </p:txBody>
      </p:sp>
    </p:spTree>
    <p:extLst>
      <p:ext uri="{BB962C8B-B14F-4D97-AF65-F5344CB8AC3E}">
        <p14:creationId xmlns:p14="http://schemas.microsoft.com/office/powerpoint/2010/main" val="3379488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0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0075"/>
                                        </p:tgtEl>
                                        <p:attrNameLst>
                                          <p:attrName>style.visibility</p:attrName>
                                        </p:attrNameLst>
                                      </p:cBhvr>
                                      <p:to>
                                        <p:strVal val="visible"/>
                                      </p:to>
                                    </p:set>
                                  </p:childTnLst>
                                  <p:subTnLst>
                                    <p:set>
                                      <p:cBhvr override="childStyle">
                                        <p:cTn dur="1" fill="hold" display="0" masterRel="nextClick" afterEffect="1"/>
                                        <p:tgtEl>
                                          <p:spTgt spid="13007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0077"/>
                                        </p:tgtEl>
                                        <p:attrNameLst>
                                          <p:attrName>style.visibility</p:attrName>
                                        </p:attrNameLst>
                                      </p:cBhvr>
                                      <p:to>
                                        <p:strVal val="visible"/>
                                      </p:to>
                                    </p:set>
                                  </p:childTnLst>
                                  <p:subTnLst>
                                    <p:set>
                                      <p:cBhvr override="childStyle">
                                        <p:cTn dur="1" fill="hold" display="0" masterRel="nextClick" afterEffect="1"/>
                                        <p:tgtEl>
                                          <p:spTgt spid="130077"/>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0078"/>
                                        </p:tgtEl>
                                        <p:attrNameLst>
                                          <p:attrName>style.visibility</p:attrName>
                                        </p:attrNameLst>
                                      </p:cBhvr>
                                      <p:to>
                                        <p:strVal val="visible"/>
                                      </p:to>
                                    </p:set>
                                  </p:childTnLst>
                                  <p:subTnLst>
                                    <p:set>
                                      <p:cBhvr override="childStyle">
                                        <p:cTn dur="1" fill="hold" display="0" masterRel="nextClick" afterEffect="1"/>
                                        <p:tgtEl>
                                          <p:spTgt spid="130078"/>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0079"/>
                                        </p:tgtEl>
                                        <p:attrNameLst>
                                          <p:attrName>style.visibility</p:attrName>
                                        </p:attrNameLst>
                                      </p:cBhvr>
                                      <p:to>
                                        <p:strVal val="visible"/>
                                      </p:to>
                                    </p:set>
                                  </p:childTnLst>
                                  <p:subTnLst>
                                    <p:set>
                                      <p:cBhvr override="childStyle">
                                        <p:cTn dur="1" fill="hold" display="0" masterRel="nextClick" afterEffect="1"/>
                                        <p:tgtEl>
                                          <p:spTgt spid="130079"/>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0080"/>
                                        </p:tgtEl>
                                        <p:attrNameLst>
                                          <p:attrName>style.visibility</p:attrName>
                                        </p:attrNameLst>
                                      </p:cBhvr>
                                      <p:to>
                                        <p:strVal val="visible"/>
                                      </p:to>
                                    </p:set>
                                  </p:childTnLst>
                                  <p:subTnLst>
                                    <p:set>
                                      <p:cBhvr override="childStyle">
                                        <p:cTn dur="1" fill="hold" display="0" masterRel="nextClick" afterEffect="1"/>
                                        <p:tgtEl>
                                          <p:spTgt spid="130080"/>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0081"/>
                                        </p:tgtEl>
                                        <p:attrNameLst>
                                          <p:attrName>style.visibility</p:attrName>
                                        </p:attrNameLst>
                                      </p:cBhvr>
                                      <p:to>
                                        <p:strVal val="visible"/>
                                      </p:to>
                                    </p:set>
                                  </p:childTnLst>
                                  <p:subTnLst>
                                    <p:set>
                                      <p:cBhvr override="childStyle">
                                        <p:cTn dur="1" fill="hold" display="0" masterRel="nextClick" afterEffect="1"/>
                                        <p:tgtEl>
                                          <p:spTgt spid="130081"/>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0082"/>
                                        </p:tgtEl>
                                        <p:attrNameLst>
                                          <p:attrName>style.visibility</p:attrName>
                                        </p:attrNameLst>
                                      </p:cBhvr>
                                      <p:to>
                                        <p:strVal val="visible"/>
                                      </p:to>
                                    </p:set>
                                  </p:childTnLst>
                                  <p:subTnLst>
                                    <p:set>
                                      <p:cBhvr override="childStyle">
                                        <p:cTn dur="1" fill="hold" display="0" masterRel="nextClick" afterEffect="1"/>
                                        <p:tgtEl>
                                          <p:spTgt spid="130082"/>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0083"/>
                                        </p:tgtEl>
                                        <p:attrNameLst>
                                          <p:attrName>style.visibility</p:attrName>
                                        </p:attrNameLst>
                                      </p:cBhvr>
                                      <p:to>
                                        <p:strVal val="visible"/>
                                      </p:to>
                                    </p:set>
                                  </p:childTnLst>
                                  <p:subTnLst>
                                    <p:set>
                                      <p:cBhvr override="childStyle">
                                        <p:cTn dur="1" fill="hold" display="0" masterRel="nextClick" afterEffect="1"/>
                                        <p:tgtEl>
                                          <p:spTgt spid="130083"/>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0084"/>
                                        </p:tgtEl>
                                        <p:attrNameLst>
                                          <p:attrName>style.visibility</p:attrName>
                                        </p:attrNameLst>
                                      </p:cBhvr>
                                      <p:to>
                                        <p:strVal val="visible"/>
                                      </p:to>
                                    </p:set>
                                  </p:childTnLst>
                                  <p:subTnLst>
                                    <p:set>
                                      <p:cBhvr override="childStyle">
                                        <p:cTn dur="1" fill="hold" display="0" masterRel="nextClick" afterEffect="1"/>
                                        <p:tgtEl>
                                          <p:spTgt spid="1300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7" grpId="0"/>
      <p:bldP spid="130074" grpId="0" animBg="1"/>
      <p:bldP spid="130075" grpId="0" animBg="1"/>
      <p:bldP spid="130077" grpId="0" animBg="1"/>
      <p:bldP spid="130078" grpId="0" animBg="1"/>
      <p:bldP spid="130079" grpId="0" animBg="1"/>
      <p:bldP spid="130080" grpId="0" animBg="1"/>
      <p:bldP spid="130081" grpId="0" animBg="1"/>
      <p:bldP spid="130082" grpId="0" animBg="1"/>
      <p:bldP spid="130083" grpId="0" animBg="1"/>
      <p:bldP spid="13008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fontScale="90000"/>
          </a:bodyPr>
          <a:lstStyle/>
          <a:p>
            <a:r>
              <a:rPr lang="en-US"/>
              <a:t>Google</a:t>
            </a:r>
            <a:r>
              <a:rPr lang="ja-JP" altLang="en-US">
                <a:latin typeface="Arial"/>
              </a:rPr>
              <a:t>’</a:t>
            </a:r>
            <a:r>
              <a:rPr lang="en-US"/>
              <a:t>s PageRank</a:t>
            </a:r>
            <a:br>
              <a:rPr lang="en-US"/>
            </a:br>
            <a:r>
              <a:rPr lang="en-US" sz="1800"/>
              <a:t>(Brin &amp; Page, http://www-db.stanford.edu/~backrub/google.html)</a:t>
            </a:r>
          </a:p>
        </p:txBody>
      </p:sp>
      <p:sp>
        <p:nvSpPr>
          <p:cNvPr id="131075" name="Text Box 3"/>
          <p:cNvSpPr txBox="1">
            <a:spLocks noChangeArrowheads="1"/>
          </p:cNvSpPr>
          <p:nvPr/>
        </p:nvSpPr>
        <p:spPr bwMode="auto">
          <a:xfrm>
            <a:off x="2209800" y="2819400"/>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31076" name="Text Box 4"/>
          <p:cNvSpPr txBox="1">
            <a:spLocks noChangeArrowheads="1"/>
          </p:cNvSpPr>
          <p:nvPr/>
        </p:nvSpPr>
        <p:spPr bwMode="auto">
          <a:xfrm>
            <a:off x="2971800" y="4114800"/>
            <a:ext cx="914400" cy="434975"/>
          </a:xfrm>
          <a:prstGeom prst="rect">
            <a:avLst/>
          </a:prstGeom>
          <a:solidFill>
            <a:schemeClr val="tx1">
              <a:alpha val="6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31077" name="Text Box 5"/>
          <p:cNvSpPr txBox="1">
            <a:spLocks noChangeArrowheads="1"/>
          </p:cNvSpPr>
          <p:nvPr/>
        </p:nvSpPr>
        <p:spPr bwMode="auto">
          <a:xfrm>
            <a:off x="3429000" y="2971800"/>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31078" name="Text Box 6"/>
          <p:cNvSpPr txBox="1">
            <a:spLocks noChangeArrowheads="1"/>
          </p:cNvSpPr>
          <p:nvPr/>
        </p:nvSpPr>
        <p:spPr bwMode="auto">
          <a:xfrm>
            <a:off x="4876800" y="3756025"/>
            <a:ext cx="914400" cy="739775"/>
          </a:xfrm>
          <a:prstGeom prst="rect">
            <a:avLst/>
          </a:prstGeom>
          <a:solidFill>
            <a:schemeClr val="bg2">
              <a:alpha val="81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a:t>
            </a:r>
          </a:p>
          <a:p>
            <a:pPr algn="l">
              <a:spcBef>
                <a:spcPct val="50000"/>
              </a:spcBef>
            </a:pPr>
            <a:r>
              <a:rPr lang="en-US" sz="1000" b="0"/>
              <a:t>site </a:t>
            </a:r>
          </a:p>
          <a:p>
            <a:pPr algn="l">
              <a:spcBef>
                <a:spcPct val="50000"/>
              </a:spcBef>
            </a:pPr>
            <a:r>
              <a:rPr lang="en-US" sz="1000" b="0"/>
              <a:t>pdq pdq ..</a:t>
            </a:r>
          </a:p>
        </p:txBody>
      </p:sp>
      <p:sp>
        <p:nvSpPr>
          <p:cNvPr id="131079" name="Text Box 7"/>
          <p:cNvSpPr txBox="1">
            <a:spLocks noChangeArrowheads="1"/>
          </p:cNvSpPr>
          <p:nvPr/>
        </p:nvSpPr>
        <p:spPr bwMode="auto">
          <a:xfrm>
            <a:off x="3581400" y="5432425"/>
            <a:ext cx="914400" cy="434975"/>
          </a:xfrm>
          <a:prstGeom prst="rect">
            <a:avLst/>
          </a:prstGeom>
          <a:solidFill>
            <a:schemeClr val="bg2">
              <a:alpha val="82001"/>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yyyy</a:t>
            </a:r>
          </a:p>
        </p:txBody>
      </p:sp>
      <p:sp>
        <p:nvSpPr>
          <p:cNvPr id="131080" name="Line 8"/>
          <p:cNvSpPr>
            <a:spLocks noChangeShapeType="1"/>
          </p:cNvSpPr>
          <p:nvPr/>
        </p:nvSpPr>
        <p:spPr bwMode="auto">
          <a:xfrm>
            <a:off x="3505200" y="4648200"/>
            <a:ext cx="457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1" name="Line 9"/>
          <p:cNvSpPr>
            <a:spLocks noChangeShapeType="1"/>
          </p:cNvSpPr>
          <p:nvPr/>
        </p:nvSpPr>
        <p:spPr bwMode="auto">
          <a:xfrm flipV="1">
            <a:off x="3957638" y="4268788"/>
            <a:ext cx="841375"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2" name="Line 10"/>
          <p:cNvSpPr>
            <a:spLocks noChangeShapeType="1"/>
          </p:cNvSpPr>
          <p:nvPr/>
        </p:nvSpPr>
        <p:spPr bwMode="auto">
          <a:xfrm flipH="1">
            <a:off x="3581400" y="3505200"/>
            <a:ext cx="152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3" name="Line 11"/>
          <p:cNvSpPr>
            <a:spLocks noChangeShapeType="1"/>
          </p:cNvSpPr>
          <p:nvPr/>
        </p:nvSpPr>
        <p:spPr bwMode="auto">
          <a:xfrm>
            <a:off x="2590800" y="3505200"/>
            <a:ext cx="533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4" name="Line 12"/>
          <p:cNvSpPr>
            <a:spLocks noChangeShapeType="1"/>
          </p:cNvSpPr>
          <p:nvPr/>
        </p:nvSpPr>
        <p:spPr bwMode="auto">
          <a:xfrm flipH="1">
            <a:off x="4038600" y="3962400"/>
            <a:ext cx="6858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5" name="Line 13"/>
          <p:cNvSpPr>
            <a:spLocks noChangeShapeType="1"/>
          </p:cNvSpPr>
          <p:nvPr/>
        </p:nvSpPr>
        <p:spPr bwMode="auto">
          <a:xfrm flipH="1" flipV="1">
            <a:off x="3352800" y="4724400"/>
            <a:ext cx="2286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6" name="Line 14"/>
          <p:cNvSpPr>
            <a:spLocks noChangeShapeType="1"/>
          </p:cNvSpPr>
          <p:nvPr/>
        </p:nvSpPr>
        <p:spPr bwMode="auto">
          <a:xfrm flipV="1">
            <a:off x="1752600" y="4572000"/>
            <a:ext cx="990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87" name="Text Box 15"/>
          <p:cNvSpPr txBox="1">
            <a:spLocks noChangeArrowheads="1"/>
          </p:cNvSpPr>
          <p:nvPr/>
        </p:nvSpPr>
        <p:spPr bwMode="auto">
          <a:xfrm>
            <a:off x="685800" y="4594225"/>
            <a:ext cx="914400" cy="434975"/>
          </a:xfrm>
          <a:prstGeom prst="rect">
            <a:avLst/>
          </a:prstGeom>
          <a:solidFill>
            <a:srgbClr val="C0C0C0">
              <a:alpha val="97000"/>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a b c d e f g</a:t>
            </a:r>
          </a:p>
        </p:txBody>
      </p:sp>
      <p:sp>
        <p:nvSpPr>
          <p:cNvPr id="131088" name="Text Box 16"/>
          <p:cNvSpPr txBox="1">
            <a:spLocks noChangeArrowheads="1"/>
          </p:cNvSpPr>
          <p:nvPr/>
        </p:nvSpPr>
        <p:spPr bwMode="auto">
          <a:xfrm>
            <a:off x="4724400" y="2079625"/>
            <a:ext cx="609600" cy="5873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000" b="0"/>
              <a:t>web site xxx</a:t>
            </a:r>
          </a:p>
        </p:txBody>
      </p:sp>
      <p:sp>
        <p:nvSpPr>
          <p:cNvPr id="131089" name="Line 17"/>
          <p:cNvSpPr>
            <a:spLocks noChangeShapeType="1"/>
          </p:cNvSpPr>
          <p:nvPr/>
        </p:nvSpPr>
        <p:spPr bwMode="auto">
          <a:xfrm flipH="1">
            <a:off x="4114800" y="2514600"/>
            <a:ext cx="4572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0" name="Line 18"/>
          <p:cNvSpPr>
            <a:spLocks noChangeShapeType="1"/>
          </p:cNvSpPr>
          <p:nvPr/>
        </p:nvSpPr>
        <p:spPr bwMode="auto">
          <a:xfrm>
            <a:off x="5105400" y="2743200"/>
            <a:ext cx="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1" name="Text Box 19"/>
          <p:cNvSpPr txBox="1">
            <a:spLocks noChangeArrowheads="1"/>
          </p:cNvSpPr>
          <p:nvPr/>
        </p:nvSpPr>
        <p:spPr bwMode="auto">
          <a:xfrm>
            <a:off x="6019800" y="2133600"/>
            <a:ext cx="29718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0"/>
              <a:t>Imagine a </a:t>
            </a:r>
            <a:r>
              <a:rPr lang="ja-JP" altLang="en-US" sz="2000" b="0">
                <a:latin typeface="Arial"/>
              </a:rPr>
              <a:t>“</a:t>
            </a:r>
            <a:r>
              <a:rPr lang="en-US" sz="2000" b="0"/>
              <a:t>pagehopper</a:t>
            </a:r>
            <a:r>
              <a:rPr lang="ja-JP" altLang="en-US" sz="2000" b="0">
                <a:latin typeface="Arial"/>
              </a:rPr>
              <a:t>”</a:t>
            </a:r>
            <a:r>
              <a:rPr lang="en-US" sz="2000" b="0"/>
              <a:t> that always either</a:t>
            </a:r>
          </a:p>
          <a:p>
            <a:pPr algn="l">
              <a:spcBef>
                <a:spcPct val="50000"/>
              </a:spcBef>
              <a:buFontTx/>
              <a:buChar char="•"/>
            </a:pPr>
            <a:r>
              <a:rPr lang="en-US" sz="2000" b="0"/>
              <a:t> follows a random link, or</a:t>
            </a:r>
          </a:p>
          <a:p>
            <a:pPr algn="l">
              <a:spcBef>
                <a:spcPct val="50000"/>
              </a:spcBef>
              <a:buFontTx/>
              <a:buChar char="•"/>
            </a:pPr>
            <a:r>
              <a:rPr lang="en-US" sz="2000" b="0"/>
              <a:t> jumps to random page</a:t>
            </a:r>
          </a:p>
          <a:p>
            <a:pPr algn="l">
              <a:spcBef>
                <a:spcPct val="50000"/>
              </a:spcBef>
            </a:pPr>
            <a:r>
              <a:rPr lang="en-US" sz="2000" b="0"/>
              <a:t>PageRank ranks pages by the amount of time the pagehopper spends on a page:</a:t>
            </a:r>
          </a:p>
          <a:p>
            <a:pPr algn="l">
              <a:spcBef>
                <a:spcPct val="50000"/>
              </a:spcBef>
              <a:buFontTx/>
              <a:buChar char="•"/>
            </a:pPr>
            <a:r>
              <a:rPr lang="en-US" sz="2000" b="0"/>
              <a:t> or, if there were many pagehoppers, PageRank is the expected </a:t>
            </a:r>
            <a:r>
              <a:rPr lang="ja-JP" altLang="en-US" sz="2000" b="0">
                <a:latin typeface="Arial"/>
              </a:rPr>
              <a:t>“</a:t>
            </a:r>
            <a:r>
              <a:rPr lang="en-US" sz="2000" b="0"/>
              <a:t>crowd size</a:t>
            </a:r>
            <a:r>
              <a:rPr lang="ja-JP" altLang="en-US" sz="2000" b="0">
                <a:latin typeface="Arial"/>
              </a:rPr>
              <a:t>”</a:t>
            </a:r>
            <a:endParaRPr lang="en-US" sz="2000" b="0"/>
          </a:p>
        </p:txBody>
      </p:sp>
      <p:sp>
        <p:nvSpPr>
          <p:cNvPr id="131092" name="Line 20"/>
          <p:cNvSpPr>
            <a:spLocks noChangeShapeType="1"/>
          </p:cNvSpPr>
          <p:nvPr/>
        </p:nvSpPr>
        <p:spPr bwMode="auto">
          <a:xfrm>
            <a:off x="1219200" y="1905000"/>
            <a:ext cx="838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3" name="Line 21"/>
          <p:cNvSpPr>
            <a:spLocks noChangeShapeType="1"/>
          </p:cNvSpPr>
          <p:nvPr/>
        </p:nvSpPr>
        <p:spPr bwMode="auto">
          <a:xfrm flipH="1">
            <a:off x="1905000" y="5715000"/>
            <a:ext cx="15240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4" name="Line 22"/>
          <p:cNvSpPr>
            <a:spLocks noChangeShapeType="1"/>
          </p:cNvSpPr>
          <p:nvPr/>
        </p:nvSpPr>
        <p:spPr bwMode="auto">
          <a:xfrm flipV="1">
            <a:off x="2971800" y="1981200"/>
            <a:ext cx="9144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5" name="Line 23"/>
          <p:cNvSpPr>
            <a:spLocks noChangeShapeType="1"/>
          </p:cNvSpPr>
          <p:nvPr/>
        </p:nvSpPr>
        <p:spPr bwMode="auto">
          <a:xfrm flipH="1" flipV="1">
            <a:off x="1752600" y="5029200"/>
            <a:ext cx="15240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6" name="Line 24"/>
          <p:cNvSpPr>
            <a:spLocks noChangeShapeType="1"/>
          </p:cNvSpPr>
          <p:nvPr/>
        </p:nvSpPr>
        <p:spPr bwMode="auto">
          <a:xfrm>
            <a:off x="2971800" y="32004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8" name="AutoShape 26"/>
          <p:cNvSpPr>
            <a:spLocks noChangeArrowheads="1"/>
          </p:cNvSpPr>
          <p:nvPr/>
        </p:nvSpPr>
        <p:spPr bwMode="auto">
          <a:xfrm>
            <a:off x="5105400" y="1905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99" name="AutoShape 27"/>
          <p:cNvSpPr>
            <a:spLocks noChangeArrowheads="1"/>
          </p:cNvSpPr>
          <p:nvPr/>
        </p:nvSpPr>
        <p:spPr bwMode="auto">
          <a:xfrm>
            <a:off x="5486400" y="3657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0" name="AutoShape 28"/>
          <p:cNvSpPr>
            <a:spLocks noChangeArrowheads="1"/>
          </p:cNvSpPr>
          <p:nvPr/>
        </p:nvSpPr>
        <p:spPr bwMode="auto">
          <a:xfrm>
            <a:off x="3886200" y="3810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1" name="AutoShape 29"/>
          <p:cNvSpPr>
            <a:spLocks noChangeArrowheads="1"/>
          </p:cNvSpPr>
          <p:nvPr/>
        </p:nvSpPr>
        <p:spPr bwMode="auto">
          <a:xfrm>
            <a:off x="4038600" y="5257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2" name="AutoShape 30"/>
          <p:cNvSpPr>
            <a:spLocks noChangeArrowheads="1"/>
          </p:cNvSpPr>
          <p:nvPr/>
        </p:nvSpPr>
        <p:spPr bwMode="auto">
          <a:xfrm>
            <a:off x="2438400" y="2514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3" name="AutoShape 31"/>
          <p:cNvSpPr>
            <a:spLocks noChangeArrowheads="1"/>
          </p:cNvSpPr>
          <p:nvPr/>
        </p:nvSpPr>
        <p:spPr bwMode="auto">
          <a:xfrm>
            <a:off x="3581400" y="27432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4" name="AutoShape 32"/>
          <p:cNvSpPr>
            <a:spLocks noChangeArrowheads="1"/>
          </p:cNvSpPr>
          <p:nvPr/>
        </p:nvSpPr>
        <p:spPr bwMode="auto">
          <a:xfrm>
            <a:off x="3276600" y="3810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5" name="AutoShape 33"/>
          <p:cNvSpPr>
            <a:spLocks noChangeArrowheads="1"/>
          </p:cNvSpPr>
          <p:nvPr/>
        </p:nvSpPr>
        <p:spPr bwMode="auto">
          <a:xfrm>
            <a:off x="4648200" y="43434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6" name="AutoShape 34"/>
          <p:cNvSpPr>
            <a:spLocks noChangeArrowheads="1"/>
          </p:cNvSpPr>
          <p:nvPr/>
        </p:nvSpPr>
        <p:spPr bwMode="auto">
          <a:xfrm>
            <a:off x="3657600" y="4419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8" name="AutoShape 36"/>
          <p:cNvSpPr>
            <a:spLocks noChangeArrowheads="1"/>
          </p:cNvSpPr>
          <p:nvPr/>
        </p:nvSpPr>
        <p:spPr bwMode="auto">
          <a:xfrm>
            <a:off x="2286000" y="3352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09" name="AutoShape 37"/>
          <p:cNvSpPr>
            <a:spLocks noChangeArrowheads="1"/>
          </p:cNvSpPr>
          <p:nvPr/>
        </p:nvSpPr>
        <p:spPr bwMode="auto">
          <a:xfrm>
            <a:off x="3581400" y="4038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0" name="AutoShape 38"/>
          <p:cNvSpPr>
            <a:spLocks noChangeArrowheads="1"/>
          </p:cNvSpPr>
          <p:nvPr/>
        </p:nvSpPr>
        <p:spPr bwMode="auto">
          <a:xfrm>
            <a:off x="3505200" y="5181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1" name="AutoShape 39"/>
          <p:cNvSpPr>
            <a:spLocks noChangeArrowheads="1"/>
          </p:cNvSpPr>
          <p:nvPr/>
        </p:nvSpPr>
        <p:spPr bwMode="auto">
          <a:xfrm>
            <a:off x="1600200" y="44958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2" name="AutoShape 40"/>
          <p:cNvSpPr>
            <a:spLocks noChangeArrowheads="1"/>
          </p:cNvSpPr>
          <p:nvPr/>
        </p:nvSpPr>
        <p:spPr bwMode="auto">
          <a:xfrm>
            <a:off x="2667000" y="4191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3" name="AutoShape 41"/>
          <p:cNvSpPr>
            <a:spLocks noChangeArrowheads="1"/>
          </p:cNvSpPr>
          <p:nvPr/>
        </p:nvSpPr>
        <p:spPr bwMode="auto">
          <a:xfrm>
            <a:off x="1219200" y="50292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4" name="AutoShape 42"/>
          <p:cNvSpPr>
            <a:spLocks noChangeArrowheads="1"/>
          </p:cNvSpPr>
          <p:nvPr/>
        </p:nvSpPr>
        <p:spPr bwMode="auto">
          <a:xfrm>
            <a:off x="2971800" y="43434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5" name="AutoShape 43"/>
          <p:cNvSpPr>
            <a:spLocks noChangeArrowheads="1"/>
          </p:cNvSpPr>
          <p:nvPr/>
        </p:nvSpPr>
        <p:spPr bwMode="auto">
          <a:xfrm>
            <a:off x="4191000" y="55626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16" name="AutoShape 44"/>
          <p:cNvSpPr>
            <a:spLocks noChangeArrowheads="1"/>
          </p:cNvSpPr>
          <p:nvPr/>
        </p:nvSpPr>
        <p:spPr bwMode="auto">
          <a:xfrm>
            <a:off x="3276600" y="4191000"/>
            <a:ext cx="304800" cy="304800"/>
          </a:xfrm>
          <a:prstGeom prst="smileyFace">
            <a:avLst>
              <a:gd name="adj" fmla="val 4653"/>
            </a:avLst>
          </a:prstGeom>
          <a:solidFill>
            <a:srgbClr val="008000">
              <a:alpha val="30000"/>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38</a:t>
            </a:fld>
            <a:endParaRPr lang="en-US"/>
          </a:p>
        </p:txBody>
      </p:sp>
    </p:spTree>
    <p:extLst>
      <p:ext uri="{BB962C8B-B14F-4D97-AF65-F5344CB8AC3E}">
        <p14:creationId xmlns:p14="http://schemas.microsoft.com/office/powerpoint/2010/main" val="410611555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in Memory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 </a:t>
            </a:r>
            <a:r>
              <a:rPr lang="en-US" b="1" dirty="0" smtClean="0"/>
              <a:t>u </a:t>
            </a:r>
            <a:r>
              <a:rPr lang="en-US" dirty="0" smtClean="0"/>
              <a:t>= (1/N, …, 1/N)</a:t>
            </a:r>
          </a:p>
          <a:p>
            <a:pPr lvl="1"/>
            <a:r>
              <a:rPr lang="en-US" dirty="0" smtClean="0"/>
              <a:t>dimension = #nodes N</a:t>
            </a:r>
          </a:p>
          <a:p>
            <a:r>
              <a:rPr lang="en-US" dirty="0" smtClean="0"/>
              <a:t>Let A = adjacency matrix: [</a:t>
            </a:r>
            <a:r>
              <a:rPr lang="en-US" dirty="0" err="1" smtClean="0"/>
              <a:t>a</a:t>
            </a:r>
            <a:r>
              <a:rPr lang="en-US" baseline="-25000" dirty="0" err="1" smtClean="0"/>
              <a:t>ij</a:t>
            </a:r>
            <a:r>
              <a:rPr lang="en-US" dirty="0" smtClean="0"/>
              <a:t>=1 </a:t>
            </a:r>
            <a:r>
              <a:rPr lang="en-US" dirty="0" smtClean="0">
                <a:sym typeface="Wingdings"/>
              </a:rPr>
              <a:t> </a:t>
            </a:r>
            <a:r>
              <a:rPr lang="en-US" dirty="0" err="1">
                <a:sym typeface="Wingdings"/>
              </a:rPr>
              <a:t>i</a:t>
            </a:r>
            <a:r>
              <a:rPr lang="en-US" dirty="0" smtClean="0">
                <a:sym typeface="Wingdings"/>
              </a:rPr>
              <a:t> links to j]</a:t>
            </a:r>
          </a:p>
          <a:p>
            <a:r>
              <a:rPr lang="en-US" dirty="0" smtClean="0">
                <a:sym typeface="Wingdings"/>
              </a:rPr>
              <a:t>Let W = [</a:t>
            </a:r>
            <a:r>
              <a:rPr lang="en-US" dirty="0" err="1" smtClean="0">
                <a:sym typeface="Wingdings"/>
              </a:rPr>
              <a:t>w</a:t>
            </a:r>
            <a:r>
              <a:rPr lang="en-US" baseline="-25000" dirty="0" err="1" smtClean="0">
                <a:sym typeface="Wingdings"/>
              </a:rPr>
              <a:t>ij</a:t>
            </a:r>
            <a:r>
              <a:rPr lang="en-US" dirty="0" smtClean="0">
                <a:sym typeface="Wingdings"/>
              </a:rPr>
              <a:t> = </a:t>
            </a:r>
            <a:r>
              <a:rPr lang="en-US" dirty="0" err="1" smtClean="0">
                <a:sym typeface="Wingdings"/>
              </a:rPr>
              <a:t>a</a:t>
            </a:r>
            <a:r>
              <a:rPr lang="en-US" baseline="-25000" dirty="0" err="1" smtClean="0">
                <a:sym typeface="Wingdings"/>
              </a:rPr>
              <a:t>ij</a:t>
            </a:r>
            <a:r>
              <a:rPr lang="en-US" dirty="0" smtClean="0">
                <a:sym typeface="Wingdings"/>
              </a:rPr>
              <a:t>/</a:t>
            </a:r>
            <a:r>
              <a:rPr lang="en-US" dirty="0" err="1" smtClean="0">
                <a:sym typeface="Wingdings"/>
              </a:rPr>
              <a:t>outdegree</a:t>
            </a:r>
            <a:r>
              <a:rPr lang="en-US" dirty="0" smtClean="0">
                <a:sym typeface="Wingdings"/>
              </a:rPr>
              <a:t>(</a:t>
            </a:r>
            <a:r>
              <a:rPr lang="en-US" dirty="0" err="1" smtClean="0">
                <a:sym typeface="Wingdings"/>
              </a:rPr>
              <a:t>i</a:t>
            </a:r>
            <a:r>
              <a:rPr lang="en-US" dirty="0" smtClean="0">
                <a:sym typeface="Wingdings"/>
              </a:rPr>
              <a:t>)]</a:t>
            </a:r>
          </a:p>
          <a:p>
            <a:pPr lvl="1"/>
            <a:r>
              <a:rPr lang="en-US" dirty="0" err="1">
                <a:sym typeface="Wingdings"/>
              </a:rPr>
              <a:t>w</a:t>
            </a:r>
            <a:r>
              <a:rPr lang="en-US" baseline="-25000" dirty="0" err="1">
                <a:sym typeface="Wingdings"/>
              </a:rPr>
              <a:t>ij</a:t>
            </a:r>
            <a:r>
              <a:rPr lang="en-US" dirty="0">
                <a:sym typeface="Wingdings"/>
              </a:rPr>
              <a:t> </a:t>
            </a:r>
            <a:r>
              <a:rPr lang="en-US" dirty="0" smtClean="0">
                <a:sym typeface="Wingdings"/>
              </a:rPr>
              <a:t>is probability of jump from </a:t>
            </a:r>
            <a:r>
              <a:rPr lang="en-US" dirty="0" err="1" smtClean="0">
                <a:sym typeface="Wingdings"/>
              </a:rPr>
              <a:t>i</a:t>
            </a:r>
            <a:r>
              <a:rPr lang="en-US" dirty="0" smtClean="0">
                <a:sym typeface="Wingdings"/>
              </a:rPr>
              <a:t> to j</a:t>
            </a:r>
          </a:p>
          <a:p>
            <a:r>
              <a:rPr lang="en-US" dirty="0" smtClean="0"/>
              <a:t>Let </a:t>
            </a:r>
            <a:r>
              <a:rPr lang="en-US" b="1" dirty="0" smtClean="0"/>
              <a:t>v</a:t>
            </a:r>
            <a:r>
              <a:rPr lang="en-US" baseline="30000" dirty="0" smtClean="0"/>
              <a:t>0</a:t>
            </a:r>
            <a:r>
              <a:rPr lang="en-US" dirty="0" smtClean="0"/>
              <a:t> = (1,1,….,1) </a:t>
            </a:r>
          </a:p>
          <a:p>
            <a:pPr lvl="1"/>
            <a:r>
              <a:rPr lang="en-US" dirty="0" smtClean="0"/>
              <a:t>or anything else you want</a:t>
            </a:r>
          </a:p>
          <a:p>
            <a:r>
              <a:rPr lang="en-US" dirty="0" smtClean="0"/>
              <a:t>Repeat until converged:</a:t>
            </a:r>
          </a:p>
          <a:p>
            <a:pPr lvl="1"/>
            <a:r>
              <a:rPr lang="en-US" dirty="0" smtClean="0"/>
              <a:t>Let </a:t>
            </a:r>
            <a:r>
              <a:rPr lang="en-US" b="1" dirty="0" smtClean="0"/>
              <a:t>v</a:t>
            </a:r>
            <a:r>
              <a:rPr lang="en-US" baseline="30000" dirty="0" smtClean="0"/>
              <a:t>t+1 </a:t>
            </a:r>
            <a:r>
              <a:rPr lang="en-US" dirty="0" smtClean="0"/>
              <a:t>= c</a:t>
            </a:r>
            <a:r>
              <a:rPr lang="en-US" b="1" dirty="0" smtClean="0"/>
              <a:t>u</a:t>
            </a:r>
            <a:r>
              <a:rPr lang="en-US" dirty="0" smtClean="0"/>
              <a:t> + (1-c)</a:t>
            </a:r>
            <a:r>
              <a:rPr lang="en-US" b="1" dirty="0" err="1" smtClean="0"/>
              <a:t>Wv</a:t>
            </a:r>
            <a:r>
              <a:rPr lang="en-US" baseline="30000" dirty="0" err="1" smtClean="0"/>
              <a:t>t</a:t>
            </a:r>
            <a:endParaRPr lang="en-US" baseline="30000" dirty="0" smtClean="0"/>
          </a:p>
          <a:p>
            <a:pPr lvl="2"/>
            <a:r>
              <a:rPr lang="en-US" sz="2400" dirty="0" smtClean="0"/>
              <a:t>c is probability of jumping “anywhere randomly”</a:t>
            </a:r>
            <a:endParaRPr lang="en-US" sz="2400"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39</a:t>
            </a:fld>
            <a:endParaRPr lang="en-US"/>
          </a:p>
        </p:txBody>
      </p:sp>
      <p:sp>
        <p:nvSpPr>
          <p:cNvPr id="5" name="Rectangle 4"/>
          <p:cNvSpPr/>
          <p:nvPr/>
        </p:nvSpPr>
        <p:spPr>
          <a:xfrm>
            <a:off x="4344977" y="3244334"/>
            <a:ext cx="454046" cy="369332"/>
          </a:xfrm>
          <a:prstGeom prst="rect">
            <a:avLst/>
          </a:prstGeom>
        </p:spPr>
        <p:txBody>
          <a:bodyPr wrap="none">
            <a:spAutoFit/>
          </a:bodyPr>
          <a:lstStyle/>
          <a:p>
            <a:r>
              <a:rPr lang="en-US" b="1" dirty="0"/>
              <a:t>W</a:t>
            </a:r>
            <a:endParaRPr lang="en-US" dirty="0"/>
          </a:p>
        </p:txBody>
      </p:sp>
    </p:spTree>
    <p:extLst>
      <p:ext uri="{BB962C8B-B14F-4D97-AF65-F5344CB8AC3E}">
        <p14:creationId xmlns:p14="http://schemas.microsoft.com/office/powerpoint/2010/main" val="23569152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soft joins/similarity joins</a:t>
            </a:r>
            <a:endParaRPr lang="en-US" dirty="0"/>
          </a:p>
        </p:txBody>
      </p:sp>
      <p:sp>
        <p:nvSpPr>
          <p:cNvPr id="27" name="TextBox 26"/>
          <p:cNvSpPr txBox="1"/>
          <p:nvPr/>
        </p:nvSpPr>
        <p:spPr>
          <a:xfrm>
            <a:off x="2403071" y="1139877"/>
            <a:ext cx="439284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Output:  Pairs of Names Ranked by Similarity</a:t>
            </a:r>
            <a:endParaRPr lang="en-US" dirty="0"/>
          </a:p>
        </p:txBody>
      </p:sp>
      <p:pic>
        <p:nvPicPr>
          <p:cNvPr id="10" name="Picture 9" descr="Screen Shot 2016-09-20 at 10.36.55 AM.png"/>
          <p:cNvPicPr>
            <a:picLocks noChangeAspect="1"/>
          </p:cNvPicPr>
          <p:nvPr/>
        </p:nvPicPr>
        <p:blipFill rotWithShape="1">
          <a:blip r:embed="rId2">
            <a:extLst>
              <a:ext uri="{28A0092B-C50C-407E-A947-70E740481C1C}">
                <a14:useLocalDpi xmlns:a14="http://schemas.microsoft.com/office/drawing/2010/main" val="0"/>
              </a:ext>
            </a:extLst>
          </a:blip>
          <a:srcRect t="29575" b="19848"/>
          <a:stretch/>
        </p:blipFill>
        <p:spPr>
          <a:xfrm>
            <a:off x="-7521" y="3775789"/>
            <a:ext cx="9144000" cy="1772832"/>
          </a:xfrm>
          <a:prstGeom prst="rect">
            <a:avLst/>
          </a:prstGeom>
        </p:spPr>
      </p:pic>
      <p:sp>
        <p:nvSpPr>
          <p:cNvPr id="12" name="TextBox 11"/>
          <p:cNvSpPr txBox="1"/>
          <p:nvPr/>
        </p:nvSpPr>
        <p:spPr>
          <a:xfrm>
            <a:off x="4716885" y="3343939"/>
            <a:ext cx="415498" cy="369332"/>
          </a:xfrm>
          <a:prstGeom prst="rect">
            <a:avLst/>
          </a:prstGeom>
          <a:noFill/>
        </p:spPr>
        <p:txBody>
          <a:bodyPr wrap="none" rtlCol="0">
            <a:spAutoFit/>
          </a:bodyPr>
          <a:lstStyle/>
          <a:p>
            <a:r>
              <a:rPr lang="en-US" dirty="0" smtClean="0"/>
              <a:t>…</a:t>
            </a:r>
            <a:endParaRPr lang="en-US" dirty="0"/>
          </a:p>
        </p:txBody>
      </p:sp>
      <p:sp>
        <p:nvSpPr>
          <p:cNvPr id="23" name="TextBox 22"/>
          <p:cNvSpPr txBox="1"/>
          <p:nvPr/>
        </p:nvSpPr>
        <p:spPr>
          <a:xfrm>
            <a:off x="4810621" y="5703854"/>
            <a:ext cx="415498" cy="369332"/>
          </a:xfrm>
          <a:prstGeom prst="rect">
            <a:avLst/>
          </a:prstGeom>
          <a:noFill/>
        </p:spPr>
        <p:txBody>
          <a:bodyPr wrap="none" rtlCol="0">
            <a:spAutoFit/>
          </a:bodyPr>
          <a:lstStyle/>
          <a:p>
            <a:r>
              <a:rPr lang="en-US" dirty="0" smtClean="0"/>
              <a:t>…</a:t>
            </a:r>
            <a:endParaRPr lang="en-US" dirty="0"/>
          </a:p>
        </p:txBody>
      </p:sp>
      <p:pic>
        <p:nvPicPr>
          <p:cNvPr id="15" name="Picture 14" descr="Screen Shot 2016-09-20 at 10.39.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36" y="6162293"/>
            <a:ext cx="9000643" cy="533766"/>
          </a:xfrm>
          <a:prstGeom prst="rect">
            <a:avLst/>
          </a:prstGeom>
        </p:spPr>
      </p:pic>
      <p:cxnSp>
        <p:nvCxnSpPr>
          <p:cNvPr id="19" name="Straight Connector 18"/>
          <p:cNvCxnSpPr/>
          <p:nvPr/>
        </p:nvCxnSpPr>
        <p:spPr>
          <a:xfrm>
            <a:off x="4202276" y="6064664"/>
            <a:ext cx="8524" cy="685732"/>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17092" y="1952640"/>
            <a:ext cx="737827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t>A surprisingly good similarity score is TFIDF cosine distance.</a:t>
            </a:r>
          </a:p>
          <a:p>
            <a:pPr marL="285750" indent="-285750">
              <a:buFont typeface="Arial"/>
              <a:buChar char="•"/>
            </a:pPr>
            <a:r>
              <a:rPr lang="en-US" sz="2000" dirty="0" smtClean="0"/>
              <a:t>Mismatches on frequent terms (“&amp;” </a:t>
            </a:r>
            <a:r>
              <a:rPr lang="en-US" sz="2000" dirty="0" err="1" smtClean="0"/>
              <a:t>vs</a:t>
            </a:r>
            <a:r>
              <a:rPr lang="en-US" sz="2000" dirty="0" smtClean="0"/>
              <a:t> “and”, “N.”, “Preserve”, “NHP”, …) are discounted </a:t>
            </a:r>
          </a:p>
          <a:p>
            <a:pPr marL="285750" indent="-285750">
              <a:buFont typeface="Arial"/>
              <a:buChar char="•"/>
            </a:pPr>
            <a:r>
              <a:rPr lang="en-US" sz="2000" dirty="0" smtClean="0"/>
              <a:t>Matches on rare term (“</a:t>
            </a:r>
            <a:r>
              <a:rPr lang="en-US" sz="2000" dirty="0" err="1" smtClean="0"/>
              <a:t>Kalaupapa</a:t>
            </a:r>
            <a:r>
              <a:rPr lang="en-US" sz="2000" dirty="0" smtClean="0"/>
              <a:t>”, “Samoa”) are rewarded.</a:t>
            </a:r>
            <a:endParaRPr lang="en-US" sz="2000"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4</a:t>
            </a:fld>
            <a:endParaRPr lang="en-US"/>
          </a:p>
        </p:txBody>
      </p:sp>
    </p:spTree>
    <p:extLst>
      <p:ext uri="{BB962C8B-B14F-4D97-AF65-F5344CB8AC3E}">
        <p14:creationId xmlns:p14="http://schemas.microsoft.com/office/powerpoint/2010/main" val="14306520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PageRank</a:t>
            </a:r>
            <a:endParaRPr lang="en-US" dirty="0"/>
          </a:p>
        </p:txBody>
      </p:sp>
      <p:sp>
        <p:nvSpPr>
          <p:cNvPr id="3" name="Content Placeholder 2"/>
          <p:cNvSpPr>
            <a:spLocks noGrp="1"/>
          </p:cNvSpPr>
          <p:nvPr>
            <p:ph idx="1"/>
          </p:nvPr>
        </p:nvSpPr>
        <p:spPr/>
        <p:txBody>
          <a:bodyPr>
            <a:normAutofit/>
          </a:bodyPr>
          <a:lstStyle/>
          <a:p>
            <a:r>
              <a:rPr lang="en-US" sz="2800" dirty="0" smtClean="0"/>
              <a:t>Assume we can store </a:t>
            </a:r>
            <a:r>
              <a:rPr lang="en-US" sz="2800" b="1" dirty="0" smtClean="0"/>
              <a:t>v </a:t>
            </a:r>
            <a:r>
              <a:rPr lang="en-US" sz="2800" dirty="0" smtClean="0"/>
              <a:t>but not </a:t>
            </a:r>
            <a:r>
              <a:rPr lang="en-US" sz="2800" b="1" dirty="0" smtClean="0"/>
              <a:t>W</a:t>
            </a:r>
            <a:r>
              <a:rPr lang="en-US" sz="2800" dirty="0" smtClean="0"/>
              <a:t> in memory</a:t>
            </a:r>
          </a:p>
          <a:p>
            <a:r>
              <a:rPr lang="en-US" sz="2800" dirty="0" smtClean="0"/>
              <a:t>Repeat until converged:</a:t>
            </a:r>
          </a:p>
          <a:p>
            <a:pPr lvl="1"/>
            <a:r>
              <a:rPr lang="en-US" sz="2800" dirty="0" smtClean="0"/>
              <a:t>Let </a:t>
            </a:r>
            <a:r>
              <a:rPr lang="en-US" sz="2800" b="1" dirty="0" smtClean="0"/>
              <a:t>v</a:t>
            </a:r>
            <a:r>
              <a:rPr lang="en-US" sz="2800" baseline="30000" dirty="0" smtClean="0"/>
              <a:t>t+1 </a:t>
            </a:r>
            <a:r>
              <a:rPr lang="en-US" sz="2800" dirty="0" smtClean="0"/>
              <a:t>= c</a:t>
            </a:r>
            <a:r>
              <a:rPr lang="en-US" sz="2800" b="1" dirty="0" smtClean="0"/>
              <a:t>u</a:t>
            </a:r>
            <a:r>
              <a:rPr lang="en-US" sz="2800" dirty="0" smtClean="0"/>
              <a:t> + (1-c)</a:t>
            </a:r>
            <a:r>
              <a:rPr lang="en-US" sz="2800" b="1" dirty="0" smtClean="0"/>
              <a:t> </a:t>
            </a:r>
            <a:r>
              <a:rPr lang="en-US" sz="2800" b="1" dirty="0" err="1" smtClean="0"/>
              <a:t>v</a:t>
            </a:r>
            <a:r>
              <a:rPr lang="en-US" sz="2800" baseline="30000" dirty="0" err="1" smtClean="0"/>
              <a:t>t</a:t>
            </a:r>
            <a:r>
              <a:rPr lang="en-US" sz="2800" b="1" dirty="0" err="1"/>
              <a:t>W</a:t>
            </a:r>
            <a:endParaRPr lang="en-US" sz="2800" baseline="30000" dirty="0" smtClean="0"/>
          </a:p>
          <a:p>
            <a:pPr lvl="1"/>
            <a:endParaRPr lang="en-US" baseline="30000" dirty="0" smtClean="0"/>
          </a:p>
          <a:p>
            <a:r>
              <a:rPr lang="en-US" sz="2600" dirty="0" smtClean="0"/>
              <a:t>Store </a:t>
            </a:r>
            <a:r>
              <a:rPr lang="en-US" sz="2600" b="1" dirty="0" smtClean="0"/>
              <a:t>A </a:t>
            </a:r>
            <a:r>
              <a:rPr lang="en-US" sz="2600" dirty="0" smtClean="0"/>
              <a:t>as a row matrix:</a:t>
            </a:r>
            <a:r>
              <a:rPr lang="en-US" sz="2600" dirty="0"/>
              <a:t> </a:t>
            </a:r>
            <a:r>
              <a:rPr lang="en-US" sz="2600" dirty="0" smtClean="0"/>
              <a:t>each line is</a:t>
            </a:r>
          </a:p>
          <a:p>
            <a:pPr lvl="1"/>
            <a:r>
              <a:rPr lang="en-US" sz="2600" dirty="0" err="1" smtClean="0"/>
              <a:t>i</a:t>
            </a:r>
            <a:r>
              <a:rPr lang="en-US" sz="2600" dirty="0"/>
              <a:t> </a:t>
            </a:r>
            <a:r>
              <a:rPr lang="en-US" sz="2600" dirty="0" smtClean="0"/>
              <a:t>  j</a:t>
            </a:r>
            <a:r>
              <a:rPr lang="en-US" sz="2600" baseline="-25000" dirty="0" smtClean="0"/>
              <a:t>i,1</a:t>
            </a:r>
            <a:r>
              <a:rPr lang="en-US" sz="2600" dirty="0" smtClean="0"/>
              <a:t>,…,</a:t>
            </a:r>
            <a:r>
              <a:rPr lang="en-US" sz="2600" dirty="0" err="1" smtClean="0"/>
              <a:t>j</a:t>
            </a:r>
            <a:r>
              <a:rPr lang="en-US" sz="2600" baseline="-25000" dirty="0" err="1" smtClean="0"/>
              <a:t>i,d</a:t>
            </a:r>
            <a:r>
              <a:rPr lang="en-US" sz="2600" baseline="-25000" dirty="0" smtClean="0"/>
              <a:t> </a:t>
            </a:r>
            <a:r>
              <a:rPr lang="en-US" sz="2600" dirty="0" smtClean="0"/>
              <a:t> [the neighbors of </a:t>
            </a:r>
            <a:r>
              <a:rPr lang="en-US" sz="2600" dirty="0" err="1" smtClean="0"/>
              <a:t>i</a:t>
            </a:r>
            <a:r>
              <a:rPr lang="en-US" sz="2600" dirty="0" smtClean="0"/>
              <a:t>]</a:t>
            </a:r>
          </a:p>
          <a:p>
            <a:r>
              <a:rPr lang="en-US" sz="2600" dirty="0" smtClean="0"/>
              <a:t>Store </a:t>
            </a:r>
            <a:r>
              <a:rPr lang="en-US" sz="2600" b="1" dirty="0" smtClean="0"/>
              <a:t>v’ </a:t>
            </a:r>
            <a:r>
              <a:rPr lang="en-US" sz="2600" dirty="0" smtClean="0"/>
              <a:t>and </a:t>
            </a:r>
            <a:r>
              <a:rPr lang="en-US" sz="2600" b="1" dirty="0" smtClean="0"/>
              <a:t>v</a:t>
            </a:r>
            <a:r>
              <a:rPr lang="en-US" sz="2600" dirty="0" smtClean="0"/>
              <a:t> in memory: </a:t>
            </a:r>
            <a:r>
              <a:rPr lang="en-US" sz="2600" b="1" dirty="0" smtClean="0"/>
              <a:t>v’</a:t>
            </a:r>
            <a:r>
              <a:rPr lang="en-US" sz="2600" dirty="0" smtClean="0"/>
              <a:t> starts out as c</a:t>
            </a:r>
            <a:r>
              <a:rPr lang="en-US" sz="2600" b="1" dirty="0" smtClean="0"/>
              <a:t>u</a:t>
            </a:r>
            <a:endParaRPr lang="en-US" sz="2600" dirty="0"/>
          </a:p>
          <a:p>
            <a:r>
              <a:rPr lang="en-US" sz="2600" dirty="0" smtClean="0"/>
              <a:t>For each line “</a:t>
            </a:r>
            <a:r>
              <a:rPr lang="en-US" sz="2600" dirty="0" err="1" smtClean="0"/>
              <a:t>i</a:t>
            </a:r>
            <a:r>
              <a:rPr lang="en-US" sz="2600" dirty="0" smtClean="0"/>
              <a:t>   </a:t>
            </a:r>
            <a:r>
              <a:rPr lang="en-US" sz="2600" dirty="0"/>
              <a:t>j</a:t>
            </a:r>
            <a:r>
              <a:rPr lang="en-US" sz="2600" baseline="-25000" dirty="0"/>
              <a:t>i,1</a:t>
            </a:r>
            <a:r>
              <a:rPr lang="en-US" sz="2600" dirty="0"/>
              <a:t>,…,</a:t>
            </a:r>
            <a:r>
              <a:rPr lang="en-US" sz="2600" dirty="0" err="1"/>
              <a:t>j</a:t>
            </a:r>
            <a:r>
              <a:rPr lang="en-US" sz="2600" baseline="-25000" dirty="0" err="1"/>
              <a:t>i,d</a:t>
            </a:r>
            <a:r>
              <a:rPr lang="en-US" sz="2600" baseline="-25000" dirty="0"/>
              <a:t> </a:t>
            </a:r>
            <a:r>
              <a:rPr lang="en-US" sz="2600" dirty="0" smtClean="0"/>
              <a:t>“</a:t>
            </a:r>
          </a:p>
          <a:p>
            <a:pPr lvl="1"/>
            <a:r>
              <a:rPr lang="en-US" sz="2600" dirty="0" smtClean="0"/>
              <a:t>For each j in </a:t>
            </a:r>
            <a:r>
              <a:rPr lang="en-US" sz="2600" dirty="0"/>
              <a:t>j</a:t>
            </a:r>
            <a:r>
              <a:rPr lang="en-US" sz="2600" baseline="-25000" dirty="0"/>
              <a:t>i,1</a:t>
            </a:r>
            <a:r>
              <a:rPr lang="en-US" sz="2600" dirty="0"/>
              <a:t>,…,</a:t>
            </a:r>
            <a:r>
              <a:rPr lang="en-US" sz="2600" dirty="0" err="1"/>
              <a:t>j</a:t>
            </a:r>
            <a:r>
              <a:rPr lang="en-US" sz="2600" baseline="-25000" dirty="0" err="1"/>
              <a:t>i,d</a:t>
            </a:r>
            <a:r>
              <a:rPr lang="en-US" sz="2600" baseline="-25000" dirty="0"/>
              <a:t> </a:t>
            </a:r>
            <a:endParaRPr lang="en-US" sz="2600" dirty="0" smtClean="0"/>
          </a:p>
          <a:p>
            <a:pPr lvl="2"/>
            <a:r>
              <a:rPr lang="en-US" sz="2600" b="1" dirty="0" smtClean="0"/>
              <a:t>v’</a:t>
            </a:r>
            <a:r>
              <a:rPr lang="en-US" sz="2600" dirty="0" smtClean="0"/>
              <a:t>[j] += (1-c)</a:t>
            </a:r>
            <a:r>
              <a:rPr lang="en-US" sz="2600" b="1" dirty="0" smtClean="0"/>
              <a:t>v[</a:t>
            </a:r>
            <a:r>
              <a:rPr lang="en-US" sz="2600" b="1" dirty="0" err="1" smtClean="0"/>
              <a:t>i</a:t>
            </a:r>
            <a:r>
              <a:rPr lang="en-US" sz="2600" b="1" dirty="0" smtClean="0"/>
              <a:t>]/</a:t>
            </a:r>
            <a:r>
              <a:rPr lang="en-US" sz="2600" dirty="0"/>
              <a:t>d</a:t>
            </a:r>
            <a:endParaRPr lang="en-US" sz="2600" b="1" dirty="0" smtClean="0"/>
          </a:p>
        </p:txBody>
      </p:sp>
      <p:sp>
        <p:nvSpPr>
          <p:cNvPr id="4" name="Rectangle 3"/>
          <p:cNvSpPr/>
          <p:nvPr/>
        </p:nvSpPr>
        <p:spPr>
          <a:xfrm>
            <a:off x="401053" y="2232526"/>
            <a:ext cx="4772526" cy="58821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9400" y="4684294"/>
            <a:ext cx="4653547" cy="16720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6" name="TextBox 5"/>
          <p:cNvSpPr txBox="1"/>
          <p:nvPr/>
        </p:nvSpPr>
        <p:spPr>
          <a:xfrm>
            <a:off x="5708658" y="5156022"/>
            <a:ext cx="2801956"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Everything needed for update is right there in row…</a:t>
            </a:r>
            <a:r>
              <a:rPr lang="en-US" dirty="0" smtClean="0"/>
              <a:t>.</a:t>
            </a:r>
            <a:endParaRPr lang="en-US" dirty="0"/>
          </a:p>
        </p:txBody>
      </p:sp>
      <p:sp>
        <p:nvSpPr>
          <p:cNvPr id="7" name="Slide Number Placeholder 6"/>
          <p:cNvSpPr>
            <a:spLocks noGrp="1"/>
          </p:cNvSpPr>
          <p:nvPr>
            <p:ph type="sldNum" sz="quarter" idx="12"/>
          </p:nvPr>
        </p:nvSpPr>
        <p:spPr/>
        <p:txBody>
          <a:bodyPr/>
          <a:lstStyle/>
          <a:p>
            <a:fld id="{85BFDCA1-C2F8-BA4E-82CE-5B3B1AA6CE7D}" type="slidenum">
              <a:rPr lang="en-US" smtClean="0"/>
              <a:pPr/>
              <a:t>40</a:t>
            </a:fld>
            <a:endParaRPr lang="en-US"/>
          </a:p>
        </p:txBody>
      </p:sp>
    </p:spTree>
    <p:extLst>
      <p:ext uri="{BB962C8B-B14F-4D97-AF65-F5344CB8AC3E}">
        <p14:creationId xmlns:p14="http://schemas.microsoft.com/office/powerpoint/2010/main" val="10557186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Streaming PageRank: </a:t>
            </a:r>
            <a:br>
              <a:rPr lang="en-US" dirty="0" smtClean="0"/>
            </a:br>
            <a:r>
              <a:rPr lang="en-US" dirty="0" smtClean="0"/>
              <a:t>with some long rows</a:t>
            </a:r>
            <a:endParaRPr lang="en-US" dirty="0"/>
          </a:p>
        </p:txBody>
      </p:sp>
      <p:sp>
        <p:nvSpPr>
          <p:cNvPr id="3" name="Content Placeholder 2"/>
          <p:cNvSpPr>
            <a:spLocks noGrp="1"/>
          </p:cNvSpPr>
          <p:nvPr>
            <p:ph idx="1"/>
          </p:nvPr>
        </p:nvSpPr>
        <p:spPr/>
        <p:txBody>
          <a:bodyPr>
            <a:normAutofit/>
          </a:bodyPr>
          <a:lstStyle/>
          <a:p>
            <a:r>
              <a:rPr lang="en-US" sz="2800" dirty="0" smtClean="0"/>
              <a:t>Repeat until converged:</a:t>
            </a:r>
          </a:p>
          <a:p>
            <a:pPr lvl="1"/>
            <a:r>
              <a:rPr lang="en-US" sz="2800" dirty="0" smtClean="0"/>
              <a:t>Let </a:t>
            </a:r>
            <a:r>
              <a:rPr lang="en-US" sz="2800" b="1" dirty="0" smtClean="0"/>
              <a:t>v</a:t>
            </a:r>
            <a:r>
              <a:rPr lang="en-US" sz="2800" baseline="30000" dirty="0" smtClean="0"/>
              <a:t>t+1 </a:t>
            </a:r>
            <a:r>
              <a:rPr lang="en-US" sz="2800" dirty="0" smtClean="0"/>
              <a:t>= c</a:t>
            </a:r>
            <a:r>
              <a:rPr lang="en-US" sz="2800" b="1" dirty="0" smtClean="0"/>
              <a:t>u</a:t>
            </a:r>
            <a:r>
              <a:rPr lang="en-US" sz="2800" dirty="0" smtClean="0"/>
              <a:t> + (1-c)</a:t>
            </a:r>
            <a:r>
              <a:rPr lang="en-US" sz="2800" b="1" dirty="0" smtClean="0"/>
              <a:t> </a:t>
            </a:r>
            <a:r>
              <a:rPr lang="en-US" sz="2800" b="1" dirty="0" err="1" smtClean="0"/>
              <a:t>v</a:t>
            </a:r>
            <a:r>
              <a:rPr lang="en-US" sz="2800" baseline="30000" dirty="0" err="1" smtClean="0"/>
              <a:t>t</a:t>
            </a:r>
            <a:r>
              <a:rPr lang="en-US" sz="2800" b="1" dirty="0" err="1"/>
              <a:t>W</a:t>
            </a:r>
            <a:endParaRPr lang="en-US" sz="2800" baseline="30000" dirty="0" smtClean="0"/>
          </a:p>
          <a:p>
            <a:pPr lvl="1"/>
            <a:endParaRPr lang="en-US" baseline="30000" dirty="0" smtClean="0"/>
          </a:p>
          <a:p>
            <a:r>
              <a:rPr lang="en-US" sz="2600" dirty="0" smtClean="0"/>
              <a:t>Store </a:t>
            </a:r>
            <a:r>
              <a:rPr lang="en-US" sz="2600" b="1" dirty="0" smtClean="0"/>
              <a:t>A </a:t>
            </a:r>
            <a:r>
              <a:rPr lang="en-US" sz="2600" dirty="0" smtClean="0"/>
              <a:t>as a list of edges: each line is: “</a:t>
            </a:r>
            <a:r>
              <a:rPr lang="en-US" sz="2600" dirty="0" err="1" smtClean="0"/>
              <a:t>i</a:t>
            </a:r>
            <a:r>
              <a:rPr lang="en-US" sz="2600" dirty="0" smtClean="0"/>
              <a:t> d(</a:t>
            </a:r>
            <a:r>
              <a:rPr lang="en-US" sz="2600" dirty="0" err="1" smtClean="0"/>
              <a:t>i</a:t>
            </a:r>
            <a:r>
              <a:rPr lang="en-US" sz="2600" dirty="0" smtClean="0"/>
              <a:t>) j”</a:t>
            </a:r>
          </a:p>
          <a:p>
            <a:r>
              <a:rPr lang="en-US" sz="2600" dirty="0" smtClean="0"/>
              <a:t>Store </a:t>
            </a:r>
            <a:r>
              <a:rPr lang="en-US" sz="2600" b="1" dirty="0" smtClean="0"/>
              <a:t>v’ </a:t>
            </a:r>
            <a:r>
              <a:rPr lang="en-US" sz="2600" dirty="0" smtClean="0"/>
              <a:t>and </a:t>
            </a:r>
            <a:r>
              <a:rPr lang="en-US" sz="2600" b="1" dirty="0" smtClean="0"/>
              <a:t>v</a:t>
            </a:r>
            <a:r>
              <a:rPr lang="en-US" sz="2600" dirty="0" smtClean="0"/>
              <a:t> in memory: </a:t>
            </a:r>
            <a:r>
              <a:rPr lang="en-US" sz="2600" b="1" dirty="0" smtClean="0"/>
              <a:t>v’</a:t>
            </a:r>
            <a:r>
              <a:rPr lang="en-US" sz="2600" dirty="0" smtClean="0"/>
              <a:t> starts out as c</a:t>
            </a:r>
            <a:r>
              <a:rPr lang="en-US" sz="2600" b="1" dirty="0" smtClean="0"/>
              <a:t>u</a:t>
            </a:r>
            <a:endParaRPr lang="en-US" sz="2600" dirty="0"/>
          </a:p>
          <a:p>
            <a:r>
              <a:rPr lang="en-US" sz="2600" dirty="0" smtClean="0"/>
              <a:t>For each line “</a:t>
            </a:r>
            <a:r>
              <a:rPr lang="en-US" sz="2600" dirty="0" err="1" smtClean="0"/>
              <a:t>i</a:t>
            </a:r>
            <a:r>
              <a:rPr lang="en-US" sz="2600" dirty="0" smtClean="0"/>
              <a:t> d j“</a:t>
            </a:r>
          </a:p>
          <a:p>
            <a:pPr lvl="2"/>
            <a:r>
              <a:rPr lang="en-US" sz="2600" b="1" dirty="0" smtClean="0"/>
              <a:t>v’</a:t>
            </a:r>
            <a:r>
              <a:rPr lang="en-US" sz="2600" dirty="0" smtClean="0"/>
              <a:t>[j] += (1-c)</a:t>
            </a:r>
            <a:r>
              <a:rPr lang="en-US" sz="2600" b="1" dirty="0" smtClean="0"/>
              <a:t>v[</a:t>
            </a:r>
            <a:r>
              <a:rPr lang="en-US" sz="2600" b="1" dirty="0" err="1" smtClean="0"/>
              <a:t>i</a:t>
            </a:r>
            <a:r>
              <a:rPr lang="en-US" sz="2600" b="1" dirty="0" smtClean="0"/>
              <a:t>]/</a:t>
            </a:r>
            <a:r>
              <a:rPr lang="en-US" sz="2600" dirty="0"/>
              <a:t>d</a:t>
            </a:r>
            <a:endParaRPr lang="en-US" sz="2600" b="1" dirty="0" smtClean="0"/>
          </a:p>
        </p:txBody>
      </p:sp>
      <p:sp>
        <p:nvSpPr>
          <p:cNvPr id="4" name="Rectangle 3"/>
          <p:cNvSpPr/>
          <p:nvPr/>
        </p:nvSpPr>
        <p:spPr>
          <a:xfrm>
            <a:off x="279400" y="2646947"/>
            <a:ext cx="7059863" cy="200526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 name="Rectangle 4"/>
          <p:cNvSpPr/>
          <p:nvPr/>
        </p:nvSpPr>
        <p:spPr>
          <a:xfrm>
            <a:off x="592222" y="1748589"/>
            <a:ext cx="4273884" cy="53741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6" name="TextBox 5"/>
          <p:cNvSpPr txBox="1"/>
          <p:nvPr/>
        </p:nvSpPr>
        <p:spPr>
          <a:xfrm>
            <a:off x="3226992" y="5156022"/>
            <a:ext cx="2801956"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We need to get the degree of </a:t>
            </a:r>
            <a:r>
              <a:rPr lang="en-US" sz="2400" i="1" dirty="0" err="1" smtClean="0"/>
              <a:t>i</a:t>
            </a:r>
            <a:r>
              <a:rPr lang="en-US" sz="2400" i="1" dirty="0" smtClean="0"/>
              <a:t> </a:t>
            </a:r>
            <a:r>
              <a:rPr lang="en-US" sz="2400" dirty="0" smtClean="0"/>
              <a:t>and store it locally</a:t>
            </a:r>
            <a:endParaRPr lang="en-US" dirty="0"/>
          </a:p>
        </p:txBody>
      </p:sp>
      <p:sp>
        <p:nvSpPr>
          <p:cNvPr id="7" name="Slide Number Placeholder 6"/>
          <p:cNvSpPr>
            <a:spLocks noGrp="1"/>
          </p:cNvSpPr>
          <p:nvPr>
            <p:ph type="sldNum" sz="quarter" idx="12"/>
          </p:nvPr>
        </p:nvSpPr>
        <p:spPr/>
        <p:txBody>
          <a:bodyPr/>
          <a:lstStyle/>
          <a:p>
            <a:fld id="{85BFDCA1-C2F8-BA4E-82CE-5B3B1AA6CE7D}" type="slidenum">
              <a:rPr lang="en-US" smtClean="0"/>
              <a:pPr/>
              <a:t>41</a:t>
            </a:fld>
            <a:endParaRPr lang="en-US"/>
          </a:p>
        </p:txBody>
      </p:sp>
    </p:spTree>
    <p:extLst>
      <p:ext uri="{BB962C8B-B14F-4D97-AF65-F5344CB8AC3E}">
        <p14:creationId xmlns:p14="http://schemas.microsoft.com/office/powerpoint/2010/main" val="40003888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Streaming PageRank:  preprocessing</a:t>
            </a:r>
            <a:endParaRPr lang="en-US" sz="3600" dirty="0"/>
          </a:p>
        </p:txBody>
      </p:sp>
      <p:sp>
        <p:nvSpPr>
          <p:cNvPr id="3" name="Content Placeholder 2"/>
          <p:cNvSpPr>
            <a:spLocks noGrp="1"/>
          </p:cNvSpPr>
          <p:nvPr>
            <p:ph idx="1"/>
          </p:nvPr>
        </p:nvSpPr>
        <p:spPr/>
        <p:txBody>
          <a:bodyPr>
            <a:normAutofit fontScale="92500" lnSpcReduction="10000"/>
          </a:bodyPr>
          <a:lstStyle/>
          <a:p>
            <a:r>
              <a:rPr lang="en-US" sz="2800" dirty="0" smtClean="0"/>
              <a:t>Original encoding is edges (</a:t>
            </a:r>
            <a:r>
              <a:rPr lang="en-US" sz="2800" dirty="0" err="1" smtClean="0"/>
              <a:t>i,j</a:t>
            </a:r>
            <a:r>
              <a:rPr lang="en-US" sz="2800" dirty="0" smtClean="0"/>
              <a:t>)</a:t>
            </a:r>
          </a:p>
          <a:p>
            <a:r>
              <a:rPr lang="en-US" sz="2800" dirty="0" err="1" smtClean="0"/>
              <a:t>Mapper</a:t>
            </a:r>
            <a:r>
              <a:rPr lang="en-US" sz="2800" dirty="0" smtClean="0"/>
              <a:t> replaces </a:t>
            </a:r>
            <a:r>
              <a:rPr lang="en-US" sz="2800" dirty="0" err="1" smtClean="0"/>
              <a:t>i,j</a:t>
            </a:r>
            <a:r>
              <a:rPr lang="en-US" sz="2800" dirty="0" smtClean="0"/>
              <a:t> with i,1</a:t>
            </a:r>
          </a:p>
          <a:p>
            <a:r>
              <a:rPr lang="en-US" sz="2800" dirty="0" smtClean="0"/>
              <a:t>Reducer is a </a:t>
            </a:r>
            <a:r>
              <a:rPr lang="en-US" sz="2800" dirty="0" err="1" smtClean="0"/>
              <a:t>SumReducer</a:t>
            </a:r>
            <a:endParaRPr lang="en-US" sz="2800" dirty="0" smtClean="0"/>
          </a:p>
          <a:p>
            <a:r>
              <a:rPr lang="en-US" sz="2800" dirty="0" smtClean="0"/>
              <a:t>Result is pairs (</a:t>
            </a:r>
            <a:r>
              <a:rPr lang="en-US" sz="2800" dirty="0" err="1" smtClean="0"/>
              <a:t>i,d(i</a:t>
            </a:r>
            <a:r>
              <a:rPr lang="en-US" sz="2800" dirty="0" smtClean="0"/>
              <a:t>))</a:t>
            </a:r>
          </a:p>
          <a:p>
            <a:endParaRPr lang="en-US" sz="2800" dirty="0" smtClean="0"/>
          </a:p>
          <a:p>
            <a:r>
              <a:rPr lang="en-US" sz="2800" dirty="0" smtClean="0"/>
              <a:t>Then: join this back with edges (</a:t>
            </a:r>
            <a:r>
              <a:rPr lang="en-US" sz="2800" dirty="0" err="1" smtClean="0"/>
              <a:t>i,j</a:t>
            </a:r>
            <a:r>
              <a:rPr lang="en-US" sz="2800" dirty="0" smtClean="0"/>
              <a:t>)</a:t>
            </a:r>
          </a:p>
          <a:p>
            <a:r>
              <a:rPr lang="en-US" sz="2800" dirty="0" smtClean="0"/>
              <a:t>For each </a:t>
            </a:r>
            <a:r>
              <a:rPr lang="en-US" sz="2800" dirty="0" err="1" smtClean="0"/>
              <a:t>i,j</a:t>
            </a:r>
            <a:r>
              <a:rPr lang="en-US" sz="2800" dirty="0" smtClean="0"/>
              <a:t> pair:</a:t>
            </a:r>
          </a:p>
          <a:p>
            <a:pPr lvl="1"/>
            <a:r>
              <a:rPr lang="en-US" sz="2800" dirty="0" smtClean="0"/>
              <a:t>send </a:t>
            </a:r>
            <a:r>
              <a:rPr lang="en-US" sz="2800" dirty="0" err="1" smtClean="0"/>
              <a:t>j</a:t>
            </a:r>
            <a:r>
              <a:rPr lang="en-US" sz="2800" dirty="0" smtClean="0"/>
              <a:t> as a message to node </a:t>
            </a:r>
            <a:r>
              <a:rPr lang="en-US" sz="2800" dirty="0" err="1" smtClean="0"/>
              <a:t>i</a:t>
            </a:r>
            <a:r>
              <a:rPr lang="en-US" sz="2800" dirty="0" smtClean="0"/>
              <a:t> in the degree table</a:t>
            </a:r>
          </a:p>
          <a:p>
            <a:pPr lvl="2"/>
            <a:r>
              <a:rPr lang="en-US" sz="2400" dirty="0" smtClean="0"/>
              <a:t>messages always sorted after non-messages</a:t>
            </a:r>
          </a:p>
          <a:p>
            <a:pPr lvl="1"/>
            <a:r>
              <a:rPr lang="en-US" sz="2800" dirty="0" smtClean="0"/>
              <a:t>the reducer for the degree table sees </a:t>
            </a:r>
            <a:r>
              <a:rPr lang="en-US" sz="2800" dirty="0" err="1" smtClean="0"/>
              <a:t>i,d(i</a:t>
            </a:r>
            <a:r>
              <a:rPr lang="en-US" sz="2800" dirty="0" smtClean="0"/>
              <a:t>) first</a:t>
            </a:r>
          </a:p>
          <a:p>
            <a:pPr lvl="2"/>
            <a:r>
              <a:rPr lang="en-US" sz="2400" dirty="0" smtClean="0"/>
              <a:t>then j1, j2, ….</a:t>
            </a:r>
          </a:p>
          <a:p>
            <a:pPr lvl="2"/>
            <a:r>
              <a:rPr lang="en-US" sz="2400" dirty="0" smtClean="0"/>
              <a:t>can output the </a:t>
            </a:r>
            <a:r>
              <a:rPr lang="en-US" sz="2400" dirty="0" err="1" smtClean="0"/>
              <a:t>key,value</a:t>
            </a:r>
            <a:r>
              <a:rPr lang="en-US" sz="2400" dirty="0" smtClean="0"/>
              <a:t> pairs with key=</a:t>
            </a:r>
            <a:r>
              <a:rPr lang="en-US" sz="2400" dirty="0" err="1" smtClean="0"/>
              <a:t>i</a:t>
            </a:r>
            <a:r>
              <a:rPr lang="en-US" sz="2400" dirty="0" smtClean="0"/>
              <a:t>, value=</a:t>
            </a:r>
            <a:r>
              <a:rPr lang="en-US" sz="2400" dirty="0" err="1" smtClean="0"/>
              <a:t>d(i</a:t>
            </a:r>
            <a:r>
              <a:rPr lang="en-US" sz="2400" dirty="0" smtClean="0"/>
              <a:t>), </a:t>
            </a:r>
            <a:r>
              <a:rPr lang="en-US" sz="2400" dirty="0" err="1" smtClean="0"/>
              <a:t>j</a:t>
            </a:r>
            <a:endParaRPr lang="en-US" sz="2400" dirty="0" smtClean="0"/>
          </a:p>
          <a:p>
            <a:endParaRPr lang="en-US" sz="2800" dirty="0" smtClean="0"/>
          </a:p>
          <a:p>
            <a:pPr lvl="1"/>
            <a:endParaRPr lang="en-US" sz="2800" baseline="30000" dirty="0" smtClean="0"/>
          </a:p>
          <a:p>
            <a:endParaRPr lang="en-US" sz="2800" dirty="0" smtClean="0"/>
          </a:p>
          <a:p>
            <a:pPr lvl="1"/>
            <a:endParaRPr lang="en-US" baseline="30000" dirty="0" smtClean="0"/>
          </a:p>
          <a:p>
            <a:endParaRPr lang="en-US" baseline="30000" dirty="0" smtClean="0"/>
          </a:p>
        </p:txBody>
      </p:sp>
      <p:sp>
        <p:nvSpPr>
          <p:cNvPr id="4" name="Rectangle 3"/>
          <p:cNvSpPr/>
          <p:nvPr/>
        </p:nvSpPr>
        <p:spPr>
          <a:xfrm>
            <a:off x="279400" y="1257301"/>
            <a:ext cx="7059863" cy="181979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 name="Slide Number Placeholder 4"/>
          <p:cNvSpPr>
            <a:spLocks noGrp="1"/>
          </p:cNvSpPr>
          <p:nvPr>
            <p:ph type="sldNum" sz="quarter" idx="12"/>
          </p:nvPr>
        </p:nvSpPr>
        <p:spPr/>
        <p:txBody>
          <a:bodyPr/>
          <a:lstStyle/>
          <a:p>
            <a:fld id="{85BFDCA1-C2F8-BA4E-82CE-5B3B1AA6CE7D}" type="slidenum">
              <a:rPr lang="en-US" smtClean="0"/>
              <a:pPr/>
              <a:t>42</a:t>
            </a:fld>
            <a:endParaRPr lang="en-US"/>
          </a:p>
        </p:txBody>
      </p:sp>
    </p:spTree>
    <p:extLst>
      <p:ext uri="{BB962C8B-B14F-4D97-AF65-F5344CB8AC3E}">
        <p14:creationId xmlns:p14="http://schemas.microsoft.com/office/powerpoint/2010/main" val="15563519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Preprocessing Control Flow: 1</a:t>
            </a:r>
            <a:endParaRPr lang="en-US" dirty="0">
              <a:latin typeface="Calibri"/>
              <a:cs typeface="Calibri"/>
            </a:endParaRPr>
          </a:p>
        </p:txBody>
      </p:sp>
      <p:graphicFrame>
        <p:nvGraphicFramePr>
          <p:cNvPr id="6" name="Table 5"/>
          <p:cNvGraphicFramePr>
            <a:graphicFrameLocks noGrp="1"/>
          </p:cNvGraphicFramePr>
          <p:nvPr/>
        </p:nvGraphicFramePr>
        <p:xfrm>
          <a:off x="457200" y="1443470"/>
          <a:ext cx="1744066" cy="3337560"/>
        </p:xfrm>
        <a:graphic>
          <a:graphicData uri="http://schemas.openxmlformats.org/drawingml/2006/table">
            <a:tbl>
              <a:tblPr firstRow="1" bandRow="1">
                <a:tableStyleId>{5C22544A-7EE6-4342-B048-85BDC9FD1C3A}</a:tableStyleId>
              </a:tblPr>
              <a:tblGrid>
                <a:gridCol w="872033"/>
                <a:gridCol w="872033"/>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j1,k1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j3,1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2791568" y="1440970"/>
          <a:ext cx="1374828" cy="3340062"/>
        </p:xfrm>
        <a:graphic>
          <a:graphicData uri="http://schemas.openxmlformats.org/drawingml/2006/table">
            <a:tbl>
              <a:tblPr firstRow="1" bandRow="1">
                <a:tableStyleId>{5C22544A-7EE6-4342-B048-85BDC9FD1C3A}</a:tableStyleId>
              </a:tblPr>
              <a:tblGrid>
                <a:gridCol w="687414"/>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5375656" y="1443470"/>
          <a:ext cx="1374828" cy="3340062"/>
        </p:xfrm>
        <a:graphic>
          <a:graphicData uri="http://schemas.openxmlformats.org/drawingml/2006/table">
            <a:tbl>
              <a:tblPr firstRow="1" bandRow="1">
                <a:tableStyleId>{5C22544A-7EE6-4342-B048-85BDC9FD1C3A}</a:tableStyleId>
              </a:tblPr>
              <a:tblGrid>
                <a:gridCol w="687414"/>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7372507" y="1443470"/>
          <a:ext cx="1314293" cy="2597826"/>
        </p:xfrm>
        <a:graphic>
          <a:graphicData uri="http://schemas.openxmlformats.org/drawingml/2006/table">
            <a:tbl>
              <a:tblPr firstRow="1" bandRow="1">
                <a:tableStyleId>{5C22544A-7EE6-4342-B048-85BDC9FD1C3A}</a:tableStyleId>
              </a:tblPr>
              <a:tblGrid>
                <a:gridCol w="626879"/>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d(i</a:t>
                      </a:r>
                      <a:r>
                        <a:rPr lang="en-US" dirty="0" smtClean="0"/>
                        <a:t>)</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d)i3)</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1" name="Right Arrow 10"/>
          <p:cNvSpPr/>
          <p:nvPr/>
        </p:nvSpPr>
        <p:spPr>
          <a:xfrm>
            <a:off x="1905081" y="5096063"/>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2" name="Right Arrow 11"/>
          <p:cNvSpPr/>
          <p:nvPr/>
        </p:nvSpPr>
        <p:spPr>
          <a:xfrm>
            <a:off x="4229510" y="5096063"/>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sp>
        <p:nvSpPr>
          <p:cNvPr id="13" name="Right Arrow 12"/>
          <p:cNvSpPr/>
          <p:nvPr/>
        </p:nvSpPr>
        <p:spPr>
          <a:xfrm>
            <a:off x="6471692" y="5096063"/>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sp>
        <p:nvSpPr>
          <p:cNvPr id="15" name="TextBox 14"/>
          <p:cNvSpPr txBox="1"/>
          <p:nvPr/>
        </p:nvSpPr>
        <p:spPr>
          <a:xfrm>
            <a:off x="6544790" y="5763323"/>
            <a:ext cx="1655434" cy="369332"/>
          </a:xfrm>
          <a:prstGeom prst="rect">
            <a:avLst/>
          </a:prstGeom>
          <a:noFill/>
        </p:spPr>
        <p:txBody>
          <a:bodyPr wrap="none" rtlCol="0">
            <a:spAutoFit/>
          </a:bodyPr>
          <a:lstStyle/>
          <a:p>
            <a:r>
              <a:rPr lang="en-US" dirty="0" smtClean="0"/>
              <a:t>Summing values</a:t>
            </a:r>
            <a:endParaRPr lang="en-US"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43</a:t>
            </a:fld>
            <a:endParaRPr lang="en-US"/>
          </a:p>
        </p:txBody>
      </p:sp>
    </p:spTree>
    <p:extLst>
      <p:ext uri="{BB962C8B-B14F-4D97-AF65-F5344CB8AC3E}">
        <p14:creationId xmlns:p14="http://schemas.microsoft.com/office/powerpoint/2010/main" val="15520916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Preprocessing Control Flow: 2</a:t>
            </a:r>
            <a:endParaRPr lang="en-US" dirty="0">
              <a:latin typeface="Calibri"/>
              <a:cs typeface="Calibri"/>
            </a:endParaRPr>
          </a:p>
        </p:txBody>
      </p:sp>
      <p:graphicFrame>
        <p:nvGraphicFramePr>
          <p:cNvPr id="6" name="Table 5"/>
          <p:cNvGraphicFramePr>
            <a:graphicFrameLocks noGrp="1"/>
          </p:cNvGraphicFramePr>
          <p:nvPr/>
        </p:nvGraphicFramePr>
        <p:xfrm>
          <a:off x="457200" y="1443470"/>
          <a:ext cx="1314294" cy="2225040"/>
        </p:xfrm>
        <a:graphic>
          <a:graphicData uri="http://schemas.openxmlformats.org/drawingml/2006/table">
            <a:tbl>
              <a:tblPr firstRow="1" bandRow="1">
                <a:tableStyleId>{5C22544A-7EE6-4342-B048-85BDC9FD1C3A}</a:tableStyleId>
              </a:tblPr>
              <a:tblGrid>
                <a:gridCol w="657147"/>
                <a:gridCol w="657147"/>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nvGraphicFramePr>
        <p:xfrm>
          <a:off x="4229510" y="1443470"/>
          <a:ext cx="1374828" cy="3340062"/>
        </p:xfrm>
        <a:graphic>
          <a:graphicData uri="http://schemas.openxmlformats.org/drawingml/2006/table">
            <a:tbl>
              <a:tblPr firstRow="1" bandRow="1">
                <a:tableStyleId>{5C22544A-7EE6-4342-B048-85BDC9FD1C3A}</a:tableStyleId>
              </a:tblPr>
              <a:tblGrid>
                <a:gridCol w="687414"/>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6063069" y="1443470"/>
          <a:ext cx="2130327" cy="3340062"/>
        </p:xfrm>
        <a:graphic>
          <a:graphicData uri="http://schemas.openxmlformats.org/drawingml/2006/table">
            <a:tbl>
              <a:tblPr firstRow="1" bandRow="1">
                <a:tableStyleId>{5C22544A-7EE6-4342-B048-85BDC9FD1C3A}</a:tableStyleId>
              </a:tblPr>
              <a:tblGrid>
                <a:gridCol w="710109"/>
                <a:gridCol w="710109"/>
                <a:gridCol w="710109"/>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endParaRPr lang="en-US" dirty="0"/>
                    </a:p>
                  </a:txBody>
                  <a:tcPr>
                    <a:lnT w="12700" cap="flat" cmpd="sng" algn="ctr">
                      <a:solidFill>
                        <a:scrgbClr r="0" g="0" b="0"/>
                      </a:solidFill>
                      <a:prstDash val="solid"/>
                      <a:round/>
                      <a:headEnd type="none" w="med" len="med"/>
                      <a:tailEnd type="none" w="med" len="med"/>
                    </a:lnT>
                  </a:tcPr>
                </a:tc>
                <a:tc>
                  <a:txBody>
                    <a:bodyPr/>
                    <a:lstStyle/>
                    <a:p>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tc>
                <a:tc>
                  <a:txBody>
                    <a:bodyPr/>
                    <a:lstStyle/>
                    <a:p>
                      <a:r>
                        <a:rPr lang="en-US" dirty="0" smtClean="0">
                          <a:latin typeface="Calibri"/>
                          <a:cs typeface="Calibri"/>
                        </a:rPr>
                        <a:t>j1,n1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d(i3)</a:t>
                      </a:r>
                      <a:endParaRPr lang="en-US" dirty="0">
                        <a:latin typeface="Calibri"/>
                        <a:cs typeface="Calibri"/>
                      </a:endParaRPr>
                    </a:p>
                  </a:txBody>
                  <a:tcPr/>
                </a:tc>
                <a:tc>
                  <a:txBody>
                    <a:bodyPr/>
                    <a:lstStyle/>
                    <a:p>
                      <a:r>
                        <a:rPr lang="en-US" dirty="0" smtClean="0">
                          <a:latin typeface="Calibri"/>
                          <a:cs typeface="Calibri"/>
                        </a:rPr>
                        <a:t>j3,1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457200" y="3855737"/>
          <a:ext cx="1314293" cy="1855590"/>
        </p:xfrm>
        <a:graphic>
          <a:graphicData uri="http://schemas.openxmlformats.org/drawingml/2006/table">
            <a:tbl>
              <a:tblPr firstRow="1" bandRow="1">
                <a:tableStyleId>{5C22544A-7EE6-4342-B048-85BDC9FD1C3A}</a:tableStyleId>
              </a:tblPr>
              <a:tblGrid>
                <a:gridCol w="626879"/>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d(i</a:t>
                      </a:r>
                      <a:r>
                        <a:rPr lang="en-US" dirty="0" smtClean="0"/>
                        <a:t>)</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1" name="Right Arrow 10"/>
          <p:cNvSpPr/>
          <p:nvPr/>
        </p:nvSpPr>
        <p:spPr>
          <a:xfrm>
            <a:off x="1198421"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2" name="Right Arrow 11"/>
          <p:cNvSpPr/>
          <p:nvPr/>
        </p:nvSpPr>
        <p:spPr>
          <a:xfrm>
            <a:off x="3083364"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sp>
        <p:nvSpPr>
          <p:cNvPr id="13" name="Right Arrow 12"/>
          <p:cNvSpPr/>
          <p:nvPr/>
        </p:nvSpPr>
        <p:spPr>
          <a:xfrm>
            <a:off x="5077731" y="5711327"/>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graphicFrame>
        <p:nvGraphicFramePr>
          <p:cNvPr id="14" name="Table 13"/>
          <p:cNvGraphicFramePr>
            <a:graphicFrameLocks noGrp="1"/>
          </p:cNvGraphicFramePr>
          <p:nvPr/>
        </p:nvGraphicFramePr>
        <p:xfrm>
          <a:off x="2199103" y="1256243"/>
          <a:ext cx="1314294" cy="2225040"/>
        </p:xfrm>
        <a:graphic>
          <a:graphicData uri="http://schemas.openxmlformats.org/drawingml/2006/table">
            <a:tbl>
              <a:tblPr firstRow="1" bandRow="1">
                <a:tableStyleId>{5C22544A-7EE6-4342-B048-85BDC9FD1C3A}</a:tableStyleId>
              </a:tblPr>
              <a:tblGrid>
                <a:gridCol w="657147"/>
                <a:gridCol w="657147"/>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graphicFrame>
        <p:nvGraphicFramePr>
          <p:cNvPr id="15" name="Table 14"/>
          <p:cNvGraphicFramePr>
            <a:graphicFrameLocks noGrp="1"/>
          </p:cNvGraphicFramePr>
          <p:nvPr/>
        </p:nvGraphicFramePr>
        <p:xfrm>
          <a:off x="2199103" y="3668510"/>
          <a:ext cx="1314293" cy="1855590"/>
        </p:xfrm>
        <a:graphic>
          <a:graphicData uri="http://schemas.openxmlformats.org/drawingml/2006/table">
            <a:tbl>
              <a:tblPr firstRow="1" bandRow="1">
                <a:tableStyleId>{5C22544A-7EE6-4342-B048-85BDC9FD1C3A}</a:tableStyleId>
              </a:tblPr>
              <a:tblGrid>
                <a:gridCol w="626879"/>
                <a:gridCol w="687414"/>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d(i</a:t>
                      </a:r>
                      <a:r>
                        <a:rPr lang="en-US" dirty="0" smtClean="0"/>
                        <a:t>)</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6" name="TextBox 15"/>
          <p:cNvSpPr txBox="1"/>
          <p:nvPr/>
        </p:nvSpPr>
        <p:spPr>
          <a:xfrm>
            <a:off x="902574" y="6284441"/>
            <a:ext cx="2883985" cy="369332"/>
          </a:xfrm>
          <a:prstGeom prst="rect">
            <a:avLst/>
          </a:prstGeom>
          <a:noFill/>
        </p:spPr>
        <p:txBody>
          <a:bodyPr wrap="none" rtlCol="0">
            <a:spAutoFit/>
          </a:bodyPr>
          <a:lstStyle/>
          <a:p>
            <a:r>
              <a:rPr lang="en-US" dirty="0" smtClean="0"/>
              <a:t>copy or convert to messages</a:t>
            </a:r>
            <a:endParaRPr lang="en-US" dirty="0"/>
          </a:p>
        </p:txBody>
      </p:sp>
      <p:sp>
        <p:nvSpPr>
          <p:cNvPr id="17" name="TextBox 16"/>
          <p:cNvSpPr txBox="1"/>
          <p:nvPr/>
        </p:nvSpPr>
        <p:spPr>
          <a:xfrm>
            <a:off x="5077731" y="6284441"/>
            <a:ext cx="2290786" cy="369332"/>
          </a:xfrm>
          <a:prstGeom prst="rect">
            <a:avLst/>
          </a:prstGeom>
          <a:noFill/>
        </p:spPr>
        <p:txBody>
          <a:bodyPr wrap="none" rtlCol="0">
            <a:spAutoFit/>
          </a:bodyPr>
          <a:lstStyle/>
          <a:p>
            <a:r>
              <a:rPr lang="en-US" dirty="0" smtClean="0"/>
              <a:t>join degree with edges</a:t>
            </a:r>
            <a:endParaRPr lang="en-US"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44</a:t>
            </a:fld>
            <a:endParaRPr lang="en-US"/>
          </a:p>
        </p:txBody>
      </p:sp>
    </p:spTree>
    <p:extLst>
      <p:ext uri="{BB962C8B-B14F-4D97-AF65-F5344CB8AC3E}">
        <p14:creationId xmlns:p14="http://schemas.microsoft.com/office/powerpoint/2010/main" val="14803911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Streaming PageRank: </a:t>
            </a:r>
            <a:br>
              <a:rPr lang="en-US" dirty="0" smtClean="0"/>
            </a:br>
            <a:r>
              <a:rPr lang="en-US" dirty="0" smtClean="0"/>
              <a:t>with some long rows</a:t>
            </a:r>
            <a:endParaRPr lang="en-US" dirty="0"/>
          </a:p>
        </p:txBody>
      </p:sp>
      <p:sp>
        <p:nvSpPr>
          <p:cNvPr id="3" name="Content Placeholder 2"/>
          <p:cNvSpPr>
            <a:spLocks noGrp="1"/>
          </p:cNvSpPr>
          <p:nvPr>
            <p:ph idx="1"/>
          </p:nvPr>
        </p:nvSpPr>
        <p:spPr>
          <a:xfrm>
            <a:off x="279400" y="1257300"/>
            <a:ext cx="7487997" cy="5099050"/>
          </a:xfrm>
        </p:spPr>
        <p:txBody>
          <a:bodyPr>
            <a:normAutofit fontScale="92500" lnSpcReduction="10000"/>
          </a:bodyPr>
          <a:lstStyle/>
          <a:p>
            <a:r>
              <a:rPr lang="en-US" sz="2800" dirty="0" smtClean="0"/>
              <a:t>Repeat until converged:</a:t>
            </a:r>
          </a:p>
          <a:p>
            <a:pPr lvl="1"/>
            <a:r>
              <a:rPr lang="en-US" sz="2800" dirty="0" smtClean="0"/>
              <a:t>Let </a:t>
            </a:r>
            <a:r>
              <a:rPr lang="en-US" sz="2800" b="1" dirty="0" smtClean="0"/>
              <a:t>v</a:t>
            </a:r>
            <a:r>
              <a:rPr lang="en-US" sz="2800" baseline="30000" dirty="0" smtClean="0"/>
              <a:t>t+1 </a:t>
            </a:r>
            <a:r>
              <a:rPr lang="en-US" sz="2800" dirty="0" smtClean="0"/>
              <a:t>= c</a:t>
            </a:r>
            <a:r>
              <a:rPr lang="en-US" sz="2800" b="1" dirty="0" smtClean="0"/>
              <a:t>u</a:t>
            </a:r>
            <a:r>
              <a:rPr lang="en-US" sz="2800" dirty="0" smtClean="0"/>
              <a:t> + (1-c)</a:t>
            </a:r>
            <a:r>
              <a:rPr lang="en-US" sz="2800" b="1" dirty="0" err="1" smtClean="0"/>
              <a:t>Wv</a:t>
            </a:r>
            <a:r>
              <a:rPr lang="en-US" sz="2800" baseline="30000" dirty="0" err="1" smtClean="0"/>
              <a:t>t</a:t>
            </a:r>
            <a:endParaRPr lang="en-US" sz="2800" baseline="30000" dirty="0" smtClean="0"/>
          </a:p>
          <a:p>
            <a:pPr lvl="1"/>
            <a:endParaRPr lang="en-US" baseline="30000" dirty="0" smtClean="0"/>
          </a:p>
          <a:p>
            <a:r>
              <a:rPr lang="en-US" sz="2162" dirty="0" smtClean="0"/>
              <a:t>Pure streaming: use a table of nodes</a:t>
            </a:r>
            <a:r>
              <a:rPr lang="en-US" sz="2162" dirty="0" smtClean="0">
                <a:sym typeface="Wingdings"/>
              </a:rPr>
              <a:t></a:t>
            </a:r>
            <a:r>
              <a:rPr lang="en-US" sz="2162" dirty="0" smtClean="0"/>
              <a:t> </a:t>
            </a:r>
            <a:r>
              <a:rPr lang="en-US" sz="2162" dirty="0" err="1" smtClean="0"/>
              <a:t>degree+pageRank</a:t>
            </a:r>
            <a:endParaRPr lang="en-US" sz="2162" dirty="0" smtClean="0"/>
          </a:p>
          <a:p>
            <a:pPr lvl="1"/>
            <a:r>
              <a:rPr lang="en-US" sz="2162" dirty="0" smtClean="0"/>
              <a:t>Lines are </a:t>
            </a:r>
            <a:r>
              <a:rPr lang="en-US" sz="2162" i="1" dirty="0" err="1" smtClean="0"/>
              <a:t>i</a:t>
            </a:r>
            <a:r>
              <a:rPr lang="en-US" sz="2162" i="1" dirty="0" smtClean="0"/>
              <a:t>: degree=</a:t>
            </a:r>
            <a:r>
              <a:rPr lang="en-US" sz="2162" i="1" dirty="0" err="1" smtClean="0"/>
              <a:t>d,pr</a:t>
            </a:r>
            <a:r>
              <a:rPr lang="en-US" sz="2162" i="1" dirty="0" smtClean="0"/>
              <a:t>=</a:t>
            </a:r>
            <a:r>
              <a:rPr lang="en-US" sz="2162" i="1" dirty="0" err="1" smtClean="0"/>
              <a:t>v</a:t>
            </a:r>
            <a:endParaRPr lang="en-US" sz="2162" i="1" dirty="0" smtClean="0"/>
          </a:p>
          <a:p>
            <a:r>
              <a:rPr lang="en-US" sz="2162" dirty="0" smtClean="0"/>
              <a:t>For each edge </a:t>
            </a:r>
            <a:r>
              <a:rPr lang="en-US" sz="2162" i="1" dirty="0" err="1" smtClean="0"/>
              <a:t>i,j</a:t>
            </a:r>
            <a:endParaRPr lang="en-US" sz="2162" i="1" dirty="0" smtClean="0"/>
          </a:p>
          <a:p>
            <a:pPr lvl="1"/>
            <a:r>
              <a:rPr lang="en-US" sz="2162" dirty="0" smtClean="0"/>
              <a:t>Send to </a:t>
            </a:r>
            <a:r>
              <a:rPr lang="en-US" sz="2162" dirty="0" err="1" smtClean="0"/>
              <a:t>i</a:t>
            </a:r>
            <a:r>
              <a:rPr lang="en-US" sz="2162" dirty="0" smtClean="0"/>
              <a:t> (in degree/</a:t>
            </a:r>
            <a:r>
              <a:rPr lang="en-US" sz="2162" dirty="0" err="1" smtClean="0"/>
              <a:t>pagerank</a:t>
            </a:r>
            <a:r>
              <a:rPr lang="en-US" sz="2162" dirty="0" smtClean="0"/>
              <a:t>) table: </a:t>
            </a:r>
            <a:r>
              <a:rPr lang="en-US" sz="2162" dirty="0" err="1" smtClean="0"/>
              <a:t>outlink</a:t>
            </a:r>
            <a:r>
              <a:rPr lang="en-US" sz="2162" dirty="0" smtClean="0"/>
              <a:t> </a:t>
            </a:r>
            <a:r>
              <a:rPr lang="en-US" sz="2162" dirty="0" err="1" smtClean="0"/>
              <a:t>j</a:t>
            </a:r>
            <a:endParaRPr lang="en-US" sz="2162" dirty="0" smtClean="0"/>
          </a:p>
          <a:p>
            <a:r>
              <a:rPr lang="en-US" sz="2162" dirty="0" smtClean="0"/>
              <a:t>For each line</a:t>
            </a:r>
            <a:r>
              <a:rPr lang="en-US" sz="2162" i="1" dirty="0" smtClean="0"/>
              <a:t> </a:t>
            </a:r>
            <a:r>
              <a:rPr lang="en-US" sz="2162" i="1" dirty="0" err="1" smtClean="0"/>
              <a:t>i</a:t>
            </a:r>
            <a:r>
              <a:rPr lang="en-US" sz="2162" dirty="0" smtClean="0"/>
              <a:t>: degree=</a:t>
            </a:r>
            <a:r>
              <a:rPr lang="en-US" sz="2162" i="1" dirty="0" err="1" smtClean="0"/>
              <a:t>d</a:t>
            </a:r>
            <a:r>
              <a:rPr lang="en-US" sz="2162" dirty="0" err="1" smtClean="0"/>
              <a:t>,pr</a:t>
            </a:r>
            <a:r>
              <a:rPr lang="en-US" sz="2162" dirty="0" smtClean="0"/>
              <a:t>=</a:t>
            </a:r>
            <a:r>
              <a:rPr lang="en-US" sz="2162" i="1" dirty="0" err="1" smtClean="0"/>
              <a:t>v</a:t>
            </a:r>
            <a:r>
              <a:rPr lang="en-US" sz="2162" dirty="0" smtClean="0"/>
              <a:t>:</a:t>
            </a:r>
          </a:p>
          <a:p>
            <a:pPr lvl="1"/>
            <a:r>
              <a:rPr lang="en-US" sz="2162" dirty="0" smtClean="0"/>
              <a:t>send to </a:t>
            </a:r>
            <a:r>
              <a:rPr lang="en-US" sz="2162" i="1" dirty="0" err="1" smtClean="0"/>
              <a:t>i</a:t>
            </a:r>
            <a:r>
              <a:rPr lang="en-US" sz="2162" i="1" dirty="0" smtClean="0"/>
              <a:t>: </a:t>
            </a:r>
            <a:r>
              <a:rPr lang="en-US" sz="2162" dirty="0" err="1" smtClean="0"/>
              <a:t>incrementVBy</a:t>
            </a:r>
            <a:r>
              <a:rPr lang="en-US" sz="2162" dirty="0" smtClean="0"/>
              <a:t> </a:t>
            </a:r>
            <a:r>
              <a:rPr lang="en-US" sz="2162" i="1" dirty="0" err="1" smtClean="0"/>
              <a:t>c</a:t>
            </a:r>
            <a:endParaRPr lang="en-US" sz="2162" i="1" dirty="0" smtClean="0"/>
          </a:p>
          <a:p>
            <a:pPr lvl="1"/>
            <a:r>
              <a:rPr lang="en-US" sz="2162" dirty="0" smtClean="0"/>
              <a:t>for each message “</a:t>
            </a:r>
            <a:r>
              <a:rPr lang="en-US" sz="2162" dirty="0" err="1" smtClean="0"/>
              <a:t>outlink</a:t>
            </a:r>
            <a:r>
              <a:rPr lang="en-US" sz="2162" dirty="0" smtClean="0"/>
              <a:t> </a:t>
            </a:r>
            <a:r>
              <a:rPr lang="en-US" sz="2162" dirty="0" err="1" smtClean="0"/>
              <a:t>j</a:t>
            </a:r>
            <a:r>
              <a:rPr lang="en-US" sz="2162" dirty="0" smtClean="0"/>
              <a:t>”:</a:t>
            </a:r>
          </a:p>
          <a:p>
            <a:pPr lvl="2"/>
            <a:r>
              <a:rPr lang="en-US" sz="2162" dirty="0" smtClean="0"/>
              <a:t>send to</a:t>
            </a:r>
            <a:r>
              <a:rPr lang="en-US" sz="2162" i="1" dirty="0" smtClean="0"/>
              <a:t> j: </a:t>
            </a:r>
            <a:r>
              <a:rPr lang="en-US" sz="2162" dirty="0" err="1" smtClean="0"/>
              <a:t>incrementVBy</a:t>
            </a:r>
            <a:r>
              <a:rPr lang="en-US" sz="2162" dirty="0" smtClean="0"/>
              <a:t> </a:t>
            </a:r>
            <a:r>
              <a:rPr lang="en-US" sz="2162" i="1" dirty="0" smtClean="0"/>
              <a:t>(1-c)*</a:t>
            </a:r>
            <a:r>
              <a:rPr lang="en-US" sz="2162" i="1" dirty="0" err="1" smtClean="0"/>
              <a:t>v/d</a:t>
            </a:r>
            <a:endParaRPr lang="en-US" sz="2162" i="1" dirty="0" smtClean="0"/>
          </a:p>
          <a:p>
            <a:r>
              <a:rPr lang="en-US" sz="2162" dirty="0" smtClean="0"/>
              <a:t>For each line </a:t>
            </a:r>
            <a:r>
              <a:rPr lang="en-US" sz="2162" i="1" dirty="0" err="1" smtClean="0"/>
              <a:t>i</a:t>
            </a:r>
            <a:r>
              <a:rPr lang="en-US" sz="2162" i="1" dirty="0" smtClean="0"/>
              <a:t>: </a:t>
            </a:r>
            <a:r>
              <a:rPr lang="en-US" sz="2162" dirty="0" smtClean="0"/>
              <a:t>degree=</a:t>
            </a:r>
            <a:r>
              <a:rPr lang="en-US" sz="2162" dirty="0" err="1" smtClean="0"/>
              <a:t>d,pr</a:t>
            </a:r>
            <a:r>
              <a:rPr lang="en-US" sz="2162" dirty="0" smtClean="0"/>
              <a:t>=</a:t>
            </a:r>
            <a:r>
              <a:rPr lang="en-US" sz="2162" dirty="0" err="1" smtClean="0"/>
              <a:t>v</a:t>
            </a:r>
            <a:endParaRPr lang="en-US" sz="2162" dirty="0" smtClean="0"/>
          </a:p>
          <a:p>
            <a:pPr lvl="1"/>
            <a:r>
              <a:rPr lang="en-US" sz="2162" dirty="0" smtClean="0"/>
              <a:t>sum up the </a:t>
            </a:r>
            <a:r>
              <a:rPr lang="en-US" sz="2162" dirty="0" err="1" smtClean="0"/>
              <a:t>incrementVBy</a:t>
            </a:r>
            <a:r>
              <a:rPr lang="en-US" sz="2162" dirty="0" smtClean="0"/>
              <a:t> messages to compute </a:t>
            </a:r>
            <a:r>
              <a:rPr lang="en-US" sz="2162" dirty="0" err="1" smtClean="0"/>
              <a:t>v</a:t>
            </a:r>
            <a:r>
              <a:rPr lang="en-US" sz="2162" dirty="0" smtClean="0"/>
              <a:t>’</a:t>
            </a:r>
          </a:p>
          <a:p>
            <a:pPr lvl="1"/>
            <a:r>
              <a:rPr lang="en-US" sz="2162" dirty="0" smtClean="0"/>
              <a:t>output new row: </a:t>
            </a:r>
            <a:r>
              <a:rPr lang="en-US" sz="2162" dirty="0" err="1" smtClean="0"/>
              <a:t>i</a:t>
            </a:r>
            <a:r>
              <a:rPr lang="en-US" sz="2162" dirty="0" smtClean="0"/>
              <a:t>: degree=</a:t>
            </a:r>
            <a:r>
              <a:rPr lang="en-US" sz="2162" i="1" dirty="0" err="1" smtClean="0"/>
              <a:t>d,</a:t>
            </a:r>
            <a:r>
              <a:rPr lang="en-US" sz="2162" dirty="0" err="1" smtClean="0"/>
              <a:t>pr</a:t>
            </a:r>
            <a:r>
              <a:rPr lang="en-US" sz="2162" dirty="0" smtClean="0"/>
              <a:t>=</a:t>
            </a:r>
            <a:r>
              <a:rPr lang="en-US" sz="2162" i="1" dirty="0" err="1" smtClean="0"/>
              <a:t>v</a:t>
            </a:r>
            <a:r>
              <a:rPr lang="en-US" sz="2162" i="1" dirty="0" smtClean="0"/>
              <a:t>’</a:t>
            </a:r>
          </a:p>
          <a:p>
            <a:pPr lvl="3"/>
            <a:endParaRPr lang="en-US" sz="1800" b="1" dirty="0" smtClean="0">
              <a:solidFill>
                <a:srgbClr val="FF0000"/>
              </a:solidFill>
            </a:endParaRPr>
          </a:p>
        </p:txBody>
      </p:sp>
      <p:cxnSp>
        <p:nvCxnSpPr>
          <p:cNvPr id="6" name="Elbow Connector 5"/>
          <p:cNvCxnSpPr/>
          <p:nvPr/>
        </p:nvCxnSpPr>
        <p:spPr>
          <a:xfrm rot="16200000" flipV="1">
            <a:off x="5204485" y="4185166"/>
            <a:ext cx="2749751" cy="1034364"/>
          </a:xfrm>
          <a:prstGeom prst="bentConnector3">
            <a:avLst>
              <a:gd name="adj1" fmla="val 10047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224206" y="6077224"/>
            <a:ext cx="18723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685739" y="1257300"/>
            <a:ext cx="1073647"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One identity </a:t>
            </a:r>
            <a:r>
              <a:rPr lang="en-US" dirty="0" err="1" smtClean="0"/>
              <a:t>mapper</a:t>
            </a:r>
            <a:r>
              <a:rPr lang="en-US" dirty="0" smtClean="0"/>
              <a:t> with two inputs (edges, degree/pr table) </a:t>
            </a:r>
            <a:endParaRPr lang="en-US" dirty="0"/>
          </a:p>
        </p:txBody>
      </p:sp>
      <p:sp>
        <p:nvSpPr>
          <p:cNvPr id="15" name="Down Arrow 14"/>
          <p:cNvSpPr/>
          <p:nvPr/>
        </p:nvSpPr>
        <p:spPr>
          <a:xfrm rot="2931917">
            <a:off x="6777896" y="2064337"/>
            <a:ext cx="366611" cy="18206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297661" y="4043357"/>
            <a:ext cx="163043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Reducer outputs the </a:t>
            </a:r>
            <a:r>
              <a:rPr lang="en-US" dirty="0" err="1" smtClean="0"/>
              <a:t>incrementVBy</a:t>
            </a:r>
            <a:r>
              <a:rPr lang="en-US" dirty="0" smtClean="0"/>
              <a:t> messages</a:t>
            </a:r>
            <a:endParaRPr lang="en-US" dirty="0"/>
          </a:p>
        </p:txBody>
      </p:sp>
      <p:sp>
        <p:nvSpPr>
          <p:cNvPr id="17" name="TextBox 16"/>
          <p:cNvSpPr txBox="1"/>
          <p:nvPr/>
        </p:nvSpPr>
        <p:spPr>
          <a:xfrm>
            <a:off x="7297661" y="5396086"/>
            <a:ext cx="163043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Two-input </a:t>
            </a:r>
            <a:r>
              <a:rPr lang="en-US" dirty="0" err="1" smtClean="0"/>
              <a:t>mapper</a:t>
            </a:r>
            <a:r>
              <a:rPr lang="en-US" dirty="0" smtClean="0"/>
              <a:t> + reducer</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45</a:t>
            </a:fld>
            <a:endParaRPr lang="en-US"/>
          </a:p>
        </p:txBody>
      </p:sp>
    </p:spTree>
    <p:extLst>
      <p:ext uri="{BB962C8B-B14F-4D97-AF65-F5344CB8AC3E}">
        <p14:creationId xmlns:p14="http://schemas.microsoft.com/office/powerpoint/2010/main" val="3997654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6" grpId="1" animBg="1"/>
      <p:bldP spid="17" grpId="0" animBg="1"/>
      <p:bldP spid="1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Control Flow: Streaming PR</a:t>
            </a:r>
            <a:endParaRPr lang="en-US" dirty="0">
              <a:latin typeface="Calibri"/>
              <a:cs typeface="Calibri"/>
            </a:endParaRPr>
          </a:p>
        </p:txBody>
      </p:sp>
      <p:graphicFrame>
        <p:nvGraphicFramePr>
          <p:cNvPr id="6" name="Table 5"/>
          <p:cNvGraphicFramePr>
            <a:graphicFrameLocks noGrp="1"/>
          </p:cNvGraphicFramePr>
          <p:nvPr/>
        </p:nvGraphicFramePr>
        <p:xfrm>
          <a:off x="457200" y="1443470"/>
          <a:ext cx="1008352" cy="2225040"/>
        </p:xfrm>
        <a:graphic>
          <a:graphicData uri="http://schemas.openxmlformats.org/drawingml/2006/table">
            <a:tbl>
              <a:tblPr firstRow="1" bandRow="1">
                <a:tableStyleId>{5C22544A-7EE6-4342-B048-85BDC9FD1C3A}</a:tableStyleId>
              </a:tblPr>
              <a:tblGrid>
                <a:gridCol w="351205"/>
                <a:gridCol w="657147"/>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nvGraphicFramePr>
        <p:xfrm>
          <a:off x="2603220" y="1443470"/>
          <a:ext cx="1711704" cy="3773238"/>
        </p:xfrm>
        <a:graphic>
          <a:graphicData uri="http://schemas.openxmlformats.org/drawingml/2006/table">
            <a:tbl>
              <a:tblPr firstRow="1" bandRow="1">
                <a:tableStyleId>{5C22544A-7EE6-4342-B048-85BDC9FD1C3A}</a:tableStyleId>
              </a:tblPr>
              <a:tblGrid>
                <a:gridCol w="351205"/>
                <a:gridCol w="1360499"/>
              </a:tblGrid>
              <a:tr h="311613">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84715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783189" y="1443470"/>
          <a:ext cx="2227834" cy="3340062"/>
        </p:xfrm>
        <a:graphic>
          <a:graphicData uri="http://schemas.openxmlformats.org/drawingml/2006/table">
            <a:tbl>
              <a:tblPr firstRow="1" bandRow="1">
                <a:tableStyleId>{5C22544A-7EE6-4342-B048-85BDC9FD1C3A}</a:tableStyleId>
              </a:tblPr>
              <a:tblGrid>
                <a:gridCol w="649975"/>
                <a:gridCol w="1577859"/>
              </a:tblGrid>
              <a:tr h="371118">
                <a:tc>
                  <a:txBody>
                    <a:bodyPr/>
                    <a:lstStyle/>
                    <a:p>
                      <a:r>
                        <a:rPr lang="en-US" dirty="0" smtClean="0"/>
                        <a:t>to</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delta</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j1,1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(1-c)v(i1)/d(i1)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j1,n1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i</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j2,1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457200" y="3855737"/>
          <a:ext cx="1528070" cy="1484472"/>
        </p:xfrm>
        <a:graphic>
          <a:graphicData uri="http://schemas.openxmlformats.org/drawingml/2006/table">
            <a:tbl>
              <a:tblPr firstRow="1" bandRow="1">
                <a:tableStyleId>{5C22544A-7EE6-4342-B048-85BDC9FD1C3A}</a:tableStyleId>
              </a:tblPr>
              <a:tblGrid>
                <a:gridCol w="351205"/>
                <a:gridCol w="1176865"/>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1" name="Right Arrow 10"/>
          <p:cNvSpPr/>
          <p:nvPr/>
        </p:nvSpPr>
        <p:spPr>
          <a:xfrm>
            <a:off x="625348"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2" name="Right Arrow 11"/>
          <p:cNvSpPr/>
          <p:nvPr/>
        </p:nvSpPr>
        <p:spPr>
          <a:xfrm>
            <a:off x="1937218"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sp>
        <p:nvSpPr>
          <p:cNvPr id="13" name="Right Arrow 12"/>
          <p:cNvSpPr/>
          <p:nvPr/>
        </p:nvSpPr>
        <p:spPr>
          <a:xfrm>
            <a:off x="4314924" y="5424770"/>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sp>
        <p:nvSpPr>
          <p:cNvPr id="16" name="Right Arrow 15"/>
          <p:cNvSpPr/>
          <p:nvPr/>
        </p:nvSpPr>
        <p:spPr>
          <a:xfrm>
            <a:off x="6016490" y="5424770"/>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7" name="Right Arrow 16"/>
          <p:cNvSpPr/>
          <p:nvPr/>
        </p:nvSpPr>
        <p:spPr>
          <a:xfrm>
            <a:off x="7162636" y="5424770"/>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graphicFrame>
        <p:nvGraphicFramePr>
          <p:cNvPr id="18" name="Table 17"/>
          <p:cNvGraphicFramePr>
            <a:graphicFrameLocks noGrp="1"/>
          </p:cNvGraphicFramePr>
          <p:nvPr/>
        </p:nvGraphicFramePr>
        <p:xfrm>
          <a:off x="7208976" y="1443470"/>
          <a:ext cx="1711704" cy="3773238"/>
        </p:xfrm>
        <a:graphic>
          <a:graphicData uri="http://schemas.openxmlformats.org/drawingml/2006/table">
            <a:tbl>
              <a:tblPr firstRow="1" bandRow="1">
                <a:tableStyleId>{5C22544A-7EE6-4342-B048-85BDC9FD1C3A}</a:tableStyleId>
              </a:tblPr>
              <a:tblGrid>
                <a:gridCol w="351205"/>
                <a:gridCol w="1360499"/>
              </a:tblGrid>
              <a:tr h="311613">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delta</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(1-c)v(…)….</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84715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9" name="TextBox 18"/>
          <p:cNvSpPr txBox="1"/>
          <p:nvPr/>
        </p:nvSpPr>
        <p:spPr>
          <a:xfrm>
            <a:off x="543277" y="6284441"/>
            <a:ext cx="2883985" cy="369332"/>
          </a:xfrm>
          <a:prstGeom prst="rect">
            <a:avLst/>
          </a:prstGeom>
          <a:noFill/>
        </p:spPr>
        <p:txBody>
          <a:bodyPr wrap="none" rtlCol="0">
            <a:spAutoFit/>
          </a:bodyPr>
          <a:lstStyle/>
          <a:p>
            <a:r>
              <a:rPr lang="en-US" dirty="0" smtClean="0"/>
              <a:t>copy or convert to messages</a:t>
            </a:r>
            <a:endParaRPr lang="en-US" dirty="0"/>
          </a:p>
        </p:txBody>
      </p:sp>
      <p:sp>
        <p:nvSpPr>
          <p:cNvPr id="20" name="TextBox 19"/>
          <p:cNvSpPr txBox="1"/>
          <p:nvPr/>
        </p:nvSpPr>
        <p:spPr>
          <a:xfrm>
            <a:off x="3665622" y="5997883"/>
            <a:ext cx="2350868" cy="646331"/>
          </a:xfrm>
          <a:prstGeom prst="rect">
            <a:avLst/>
          </a:prstGeom>
          <a:noFill/>
        </p:spPr>
        <p:txBody>
          <a:bodyPr wrap="square" rtlCol="0">
            <a:spAutoFit/>
          </a:bodyPr>
          <a:lstStyle/>
          <a:p>
            <a:pPr algn="ctr"/>
            <a:r>
              <a:rPr lang="en-US" dirty="0" smtClean="0"/>
              <a:t>send “</a:t>
            </a:r>
            <a:r>
              <a:rPr lang="en-US" dirty="0" err="1" smtClean="0"/>
              <a:t>pageRank</a:t>
            </a:r>
            <a:r>
              <a:rPr lang="en-US" dirty="0" smtClean="0"/>
              <a:t> updates ” to </a:t>
            </a:r>
            <a:r>
              <a:rPr lang="en-US" dirty="0" err="1" smtClean="0"/>
              <a:t>outlinks</a:t>
            </a:r>
            <a:endParaRPr lang="en-US"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46</a:t>
            </a:fld>
            <a:endParaRPr lang="en-US"/>
          </a:p>
        </p:txBody>
      </p:sp>
    </p:spTree>
    <p:extLst>
      <p:ext uri="{BB962C8B-B14F-4D97-AF65-F5344CB8AC3E}">
        <p14:creationId xmlns:p14="http://schemas.microsoft.com/office/powerpoint/2010/main" val="7496024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Control Flow: Streaming PR</a:t>
            </a:r>
            <a:endParaRPr lang="en-US" dirty="0">
              <a:latin typeface="Calibri"/>
              <a:cs typeface="Calibri"/>
            </a:endParaRPr>
          </a:p>
        </p:txBody>
      </p:sp>
      <p:graphicFrame>
        <p:nvGraphicFramePr>
          <p:cNvPr id="9" name="Table 8"/>
          <p:cNvGraphicFramePr>
            <a:graphicFrameLocks noGrp="1"/>
          </p:cNvGraphicFramePr>
          <p:nvPr/>
        </p:nvGraphicFramePr>
        <p:xfrm>
          <a:off x="457200" y="1443470"/>
          <a:ext cx="2227834" cy="3340062"/>
        </p:xfrm>
        <a:graphic>
          <a:graphicData uri="http://schemas.openxmlformats.org/drawingml/2006/table">
            <a:tbl>
              <a:tblPr firstRow="1" bandRow="1">
                <a:tableStyleId>{5C22544A-7EE6-4342-B048-85BDC9FD1C3A}</a:tableStyleId>
              </a:tblPr>
              <a:tblGrid>
                <a:gridCol w="649975"/>
                <a:gridCol w="1577859"/>
              </a:tblGrid>
              <a:tr h="371118">
                <a:tc>
                  <a:txBody>
                    <a:bodyPr/>
                    <a:lstStyle/>
                    <a:p>
                      <a:r>
                        <a:rPr lang="en-US" dirty="0" smtClean="0"/>
                        <a:t>to</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delta</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j1,1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(1-c)v(i1)/d(i1)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j1,n1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i</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j2,1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i3</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3" name="Right Arrow 12"/>
          <p:cNvSpPr/>
          <p:nvPr/>
        </p:nvSpPr>
        <p:spPr>
          <a:xfrm>
            <a:off x="35275" y="5711327"/>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sp>
        <p:nvSpPr>
          <p:cNvPr id="16" name="Right Arrow 15"/>
          <p:cNvSpPr/>
          <p:nvPr/>
        </p:nvSpPr>
        <p:spPr>
          <a:xfrm>
            <a:off x="1736841"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7" name="Right Arrow 16"/>
          <p:cNvSpPr/>
          <p:nvPr/>
        </p:nvSpPr>
        <p:spPr>
          <a:xfrm>
            <a:off x="2882987"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graphicFrame>
        <p:nvGraphicFramePr>
          <p:cNvPr id="18" name="Table 17"/>
          <p:cNvGraphicFramePr>
            <a:graphicFrameLocks noGrp="1"/>
          </p:cNvGraphicFramePr>
          <p:nvPr/>
        </p:nvGraphicFramePr>
        <p:xfrm>
          <a:off x="2882987" y="1443470"/>
          <a:ext cx="1711704" cy="3773238"/>
        </p:xfrm>
        <a:graphic>
          <a:graphicData uri="http://schemas.openxmlformats.org/drawingml/2006/table">
            <a:tbl>
              <a:tblPr firstRow="1" bandRow="1">
                <a:tableStyleId>{5C22544A-7EE6-4342-B048-85BDC9FD1C3A}</a:tableStyleId>
              </a:tblPr>
              <a:tblGrid>
                <a:gridCol w="351205"/>
                <a:gridCol w="1360499"/>
              </a:tblGrid>
              <a:tr h="311613">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delta</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(1-c)v(…)….</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err="1" smtClean="0">
                          <a:latin typeface="Calibri"/>
                          <a:cs typeface="Calibri"/>
                        </a:rPr>
                        <a:t>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(1-c)…</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11613">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84715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4" name="Right Arrow 13"/>
          <p:cNvSpPr/>
          <p:nvPr/>
        </p:nvSpPr>
        <p:spPr>
          <a:xfrm>
            <a:off x="4148725" y="5711327"/>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graphicFrame>
        <p:nvGraphicFramePr>
          <p:cNvPr id="15" name="Table 14"/>
          <p:cNvGraphicFramePr>
            <a:graphicFrameLocks noGrp="1"/>
          </p:cNvGraphicFramePr>
          <p:nvPr/>
        </p:nvGraphicFramePr>
        <p:xfrm>
          <a:off x="4865603" y="1812920"/>
          <a:ext cx="1283316" cy="1855590"/>
        </p:xfrm>
        <a:graphic>
          <a:graphicData uri="http://schemas.openxmlformats.org/drawingml/2006/table">
            <a:tbl>
              <a:tblPr firstRow="1" bandRow="1">
                <a:tableStyleId>{5C22544A-7EE6-4342-B048-85BDC9FD1C3A}</a:tableStyleId>
              </a:tblPr>
              <a:tblGrid>
                <a:gridCol w="433948"/>
                <a:gridCol w="849368"/>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v</a:t>
                      </a:r>
                      <a:r>
                        <a:rPr lang="en-US" dirty="0" smtClean="0"/>
                        <a:t>’</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9" name="TextBox 18"/>
          <p:cNvSpPr txBox="1"/>
          <p:nvPr/>
        </p:nvSpPr>
        <p:spPr>
          <a:xfrm>
            <a:off x="4029133" y="6284441"/>
            <a:ext cx="1655434" cy="369332"/>
          </a:xfrm>
          <a:prstGeom prst="rect">
            <a:avLst/>
          </a:prstGeom>
          <a:noFill/>
        </p:spPr>
        <p:txBody>
          <a:bodyPr wrap="none" rtlCol="0">
            <a:spAutoFit/>
          </a:bodyPr>
          <a:lstStyle/>
          <a:p>
            <a:r>
              <a:rPr lang="en-US" dirty="0" smtClean="0"/>
              <a:t>Summing values</a:t>
            </a:r>
            <a:endParaRPr lang="en-US" dirty="0"/>
          </a:p>
        </p:txBody>
      </p:sp>
      <p:graphicFrame>
        <p:nvGraphicFramePr>
          <p:cNvPr id="20" name="Table 19"/>
          <p:cNvGraphicFramePr>
            <a:graphicFrameLocks noGrp="1"/>
          </p:cNvGraphicFramePr>
          <p:nvPr/>
        </p:nvGraphicFramePr>
        <p:xfrm>
          <a:off x="4865603" y="3855737"/>
          <a:ext cx="1528070" cy="1484472"/>
        </p:xfrm>
        <a:graphic>
          <a:graphicData uri="http://schemas.openxmlformats.org/drawingml/2006/table">
            <a:tbl>
              <a:tblPr firstRow="1" bandRow="1">
                <a:tableStyleId>{5C22544A-7EE6-4342-B048-85BDC9FD1C3A}</a:tableStyleId>
              </a:tblPr>
              <a:tblGrid>
                <a:gridCol w="351205"/>
                <a:gridCol w="1176865"/>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21" name="Right Arrow 20"/>
          <p:cNvSpPr/>
          <p:nvPr/>
        </p:nvSpPr>
        <p:spPr>
          <a:xfrm>
            <a:off x="5684567" y="5711327"/>
            <a:ext cx="878544"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22" name="Right Arrow 21"/>
          <p:cNvSpPr/>
          <p:nvPr/>
        </p:nvSpPr>
        <p:spPr>
          <a:xfrm>
            <a:off x="6563111" y="5711327"/>
            <a:ext cx="1110871"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SORT</a:t>
            </a:r>
            <a:endParaRPr lang="en-US" dirty="0"/>
          </a:p>
        </p:txBody>
      </p:sp>
      <p:sp>
        <p:nvSpPr>
          <p:cNvPr id="23" name="Right Arrow 22"/>
          <p:cNvSpPr/>
          <p:nvPr/>
        </p:nvSpPr>
        <p:spPr>
          <a:xfrm>
            <a:off x="7608158" y="5711327"/>
            <a:ext cx="1535842"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REDUCE</a:t>
            </a:r>
            <a:endParaRPr lang="en-US" dirty="0"/>
          </a:p>
        </p:txBody>
      </p:sp>
      <p:sp>
        <p:nvSpPr>
          <p:cNvPr id="24" name="TextBox 23"/>
          <p:cNvSpPr txBox="1"/>
          <p:nvPr/>
        </p:nvSpPr>
        <p:spPr>
          <a:xfrm>
            <a:off x="7386225" y="6284441"/>
            <a:ext cx="1757775" cy="369332"/>
          </a:xfrm>
          <a:prstGeom prst="rect">
            <a:avLst/>
          </a:prstGeom>
          <a:noFill/>
        </p:spPr>
        <p:txBody>
          <a:bodyPr wrap="none" rtlCol="0">
            <a:spAutoFit/>
          </a:bodyPr>
          <a:lstStyle/>
          <a:p>
            <a:r>
              <a:rPr lang="en-US" dirty="0" smtClean="0"/>
              <a:t>Replace </a:t>
            </a:r>
            <a:r>
              <a:rPr lang="en-US" dirty="0" err="1" smtClean="0"/>
              <a:t>v</a:t>
            </a:r>
            <a:r>
              <a:rPr lang="en-US" dirty="0" smtClean="0"/>
              <a:t> with </a:t>
            </a:r>
            <a:r>
              <a:rPr lang="en-US" dirty="0" err="1" smtClean="0"/>
              <a:t>v</a:t>
            </a:r>
            <a:r>
              <a:rPr lang="en-US" dirty="0" smtClean="0"/>
              <a:t>’</a:t>
            </a:r>
            <a:endParaRPr lang="en-US" dirty="0"/>
          </a:p>
        </p:txBody>
      </p:sp>
      <p:graphicFrame>
        <p:nvGraphicFramePr>
          <p:cNvPr id="25" name="Table 24"/>
          <p:cNvGraphicFramePr>
            <a:graphicFrameLocks noGrp="1"/>
          </p:cNvGraphicFramePr>
          <p:nvPr/>
        </p:nvGraphicFramePr>
        <p:xfrm>
          <a:off x="7158730" y="2184038"/>
          <a:ext cx="1528070" cy="1484472"/>
        </p:xfrm>
        <a:graphic>
          <a:graphicData uri="http://schemas.openxmlformats.org/drawingml/2006/table">
            <a:tbl>
              <a:tblPr firstRow="1" bandRow="1">
                <a:tableStyleId>{5C22544A-7EE6-4342-B048-85BDC9FD1C3A}</a:tableStyleId>
              </a:tblPr>
              <a:tblGrid>
                <a:gridCol w="351205"/>
                <a:gridCol w="1176865"/>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2" name="Slide Number Placeholder 1"/>
          <p:cNvSpPr>
            <a:spLocks noGrp="1"/>
          </p:cNvSpPr>
          <p:nvPr>
            <p:ph type="sldNum" sz="quarter" idx="12"/>
          </p:nvPr>
        </p:nvSpPr>
        <p:spPr/>
        <p:txBody>
          <a:bodyPr/>
          <a:lstStyle/>
          <a:p>
            <a:fld id="{85BFDCA1-C2F8-BA4E-82CE-5B3B1AA6CE7D}" type="slidenum">
              <a:rPr lang="en-US" smtClean="0"/>
              <a:pPr/>
              <a:t>47</a:t>
            </a:fld>
            <a:endParaRPr lang="en-US"/>
          </a:p>
        </p:txBody>
      </p:sp>
    </p:spTree>
    <p:extLst>
      <p:ext uri="{BB962C8B-B14F-4D97-AF65-F5344CB8AC3E}">
        <p14:creationId xmlns:p14="http://schemas.microsoft.com/office/powerpoint/2010/main" val="4102526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a:cs typeface="Calibri"/>
              </a:rPr>
              <a:t>Control Flow: Streaming PR</a:t>
            </a:r>
            <a:endParaRPr lang="en-US" dirty="0">
              <a:latin typeface="Calibri"/>
              <a:cs typeface="Calibri"/>
            </a:endParaRPr>
          </a:p>
        </p:txBody>
      </p:sp>
      <p:graphicFrame>
        <p:nvGraphicFramePr>
          <p:cNvPr id="6" name="Table 5"/>
          <p:cNvGraphicFramePr>
            <a:graphicFrameLocks noGrp="1"/>
          </p:cNvGraphicFramePr>
          <p:nvPr/>
        </p:nvGraphicFramePr>
        <p:xfrm>
          <a:off x="457200" y="1443470"/>
          <a:ext cx="1008352" cy="2225040"/>
        </p:xfrm>
        <a:graphic>
          <a:graphicData uri="http://schemas.openxmlformats.org/drawingml/2006/table">
            <a:tbl>
              <a:tblPr firstRow="1" bandRow="1">
                <a:tableStyleId>{5C22544A-7EE6-4342-B048-85BDC9FD1C3A}</a:tableStyleId>
              </a:tblPr>
              <a:tblGrid>
                <a:gridCol w="351205"/>
                <a:gridCol w="657147"/>
              </a:tblGrid>
              <a:tr h="370840">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smtClean="0"/>
                        <a:t>J</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j1,2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j2,1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graphicFrame>
        <p:nvGraphicFramePr>
          <p:cNvPr id="10" name="Table 9"/>
          <p:cNvGraphicFramePr>
            <a:graphicFrameLocks noGrp="1"/>
          </p:cNvGraphicFramePr>
          <p:nvPr/>
        </p:nvGraphicFramePr>
        <p:xfrm>
          <a:off x="457200" y="3855737"/>
          <a:ext cx="1528070" cy="1484472"/>
        </p:xfrm>
        <a:graphic>
          <a:graphicData uri="http://schemas.openxmlformats.org/drawingml/2006/table">
            <a:tbl>
              <a:tblPr firstRow="1" bandRow="1">
                <a:tableStyleId>{5C22544A-7EE6-4342-B048-85BDC9FD1C3A}</a:tableStyleId>
              </a:tblPr>
              <a:tblGrid>
                <a:gridCol w="351205"/>
                <a:gridCol w="1176865"/>
              </a:tblGrid>
              <a:tr h="371118">
                <a:tc>
                  <a:txBody>
                    <a:bodyPr/>
                    <a:lstStyle/>
                    <a:p>
                      <a:r>
                        <a:rPr lang="en-US" dirty="0" smtClean="0"/>
                        <a:t>I</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dirty="0" err="1" smtClean="0"/>
                        <a:t>d/v</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1118">
                <a:tc>
                  <a:txBody>
                    <a:bodyPr/>
                    <a:lstStyle/>
                    <a:p>
                      <a:r>
                        <a:rPr lang="en-US" dirty="0" smtClean="0">
                          <a:latin typeface="Calibri"/>
                          <a:cs typeface="Calibri"/>
                        </a:rPr>
                        <a:t>i1</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d(i1),v(i1)</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i2</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d(i2),v(i2)</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r h="371118">
                <a:tc>
                  <a:txBody>
                    <a:bodyPr/>
                    <a:lstStyle/>
                    <a:p>
                      <a:r>
                        <a:rPr lang="en-US" dirty="0" smtClean="0">
                          <a:latin typeface="Calibri"/>
                          <a:cs typeface="Calibri"/>
                        </a:rPr>
                        <a:t>…</a:t>
                      </a:r>
                      <a:endParaRPr lang="en-US" dirty="0">
                        <a:latin typeface="Calibri"/>
                        <a:cs typeface="Calibri"/>
                      </a:endParaRPr>
                    </a:p>
                  </a:txBody>
                  <a:tcPr>
                    <a:lnL w="12700" cap="flat" cmpd="sng" algn="ctr">
                      <a:solidFill>
                        <a:scrgbClr r="0" g="0" b="0"/>
                      </a:solidFill>
                      <a:prstDash val="solid"/>
                      <a:round/>
                      <a:headEnd type="none" w="med" len="med"/>
                      <a:tailEnd type="none" w="med" len="med"/>
                    </a:lnL>
                  </a:tcPr>
                </a:tc>
                <a:tc>
                  <a:txBody>
                    <a:bodyPr/>
                    <a:lstStyle/>
                    <a:p>
                      <a:r>
                        <a:rPr lang="en-US" dirty="0" smtClean="0">
                          <a:latin typeface="Calibri"/>
                          <a:cs typeface="Calibri"/>
                        </a:rPr>
                        <a:t>…</a:t>
                      </a:r>
                      <a:endParaRPr lang="en-US" dirty="0">
                        <a:latin typeface="Calibri"/>
                        <a:cs typeface="Calibri"/>
                      </a:endParaRPr>
                    </a:p>
                  </a:txBody>
                  <a:tcPr>
                    <a:lnR w="12700" cap="flat" cmpd="sng" algn="ctr">
                      <a:solidFill>
                        <a:scrgbClr r="0" g="0" b="0"/>
                      </a:solidFill>
                      <a:prstDash val="solid"/>
                      <a:round/>
                      <a:headEnd type="none" w="med" len="med"/>
                      <a:tailEnd type="none" w="med" len="med"/>
                    </a:lnR>
                  </a:tcPr>
                </a:tc>
              </a:tr>
            </a:tbl>
          </a:graphicData>
        </a:graphic>
      </p:graphicFrame>
      <p:sp>
        <p:nvSpPr>
          <p:cNvPr id="11" name="Right Arrow 10"/>
          <p:cNvSpPr/>
          <p:nvPr/>
        </p:nvSpPr>
        <p:spPr>
          <a:xfrm>
            <a:off x="625348" y="5711327"/>
            <a:ext cx="1146146" cy="5731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MAP</a:t>
            </a:r>
            <a:endParaRPr lang="en-US" dirty="0"/>
          </a:p>
        </p:txBody>
      </p:sp>
      <p:sp>
        <p:nvSpPr>
          <p:cNvPr id="19" name="TextBox 18"/>
          <p:cNvSpPr txBox="1"/>
          <p:nvPr/>
        </p:nvSpPr>
        <p:spPr>
          <a:xfrm>
            <a:off x="329501" y="6284441"/>
            <a:ext cx="2883985" cy="369332"/>
          </a:xfrm>
          <a:prstGeom prst="rect">
            <a:avLst/>
          </a:prstGeom>
          <a:noFill/>
        </p:spPr>
        <p:txBody>
          <a:bodyPr wrap="none" rtlCol="0">
            <a:spAutoFit/>
          </a:bodyPr>
          <a:lstStyle/>
          <a:p>
            <a:r>
              <a:rPr lang="en-US" dirty="0" smtClean="0"/>
              <a:t>copy or convert to messages</a:t>
            </a:r>
            <a:endParaRPr lang="en-US" dirty="0"/>
          </a:p>
        </p:txBody>
      </p:sp>
      <p:sp>
        <p:nvSpPr>
          <p:cNvPr id="15" name="TextBox 14"/>
          <p:cNvSpPr txBox="1"/>
          <p:nvPr/>
        </p:nvSpPr>
        <p:spPr>
          <a:xfrm>
            <a:off x="3515881" y="2726161"/>
            <a:ext cx="4336769" cy="1200329"/>
          </a:xfrm>
          <a:prstGeom prst="rect">
            <a:avLst/>
          </a:prstGeom>
          <a:noFill/>
        </p:spPr>
        <p:txBody>
          <a:bodyPr wrap="square" rtlCol="0">
            <a:spAutoFit/>
          </a:bodyPr>
          <a:lstStyle/>
          <a:p>
            <a:r>
              <a:rPr lang="en-US" sz="3600" dirty="0" smtClean="0"/>
              <a:t>and back around for next iteration…</a:t>
            </a:r>
            <a:r>
              <a:rPr lang="en-US" dirty="0" smtClean="0"/>
              <a:t>.</a:t>
            </a:r>
            <a:endParaRPr lang="en-US"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48</a:t>
            </a:fld>
            <a:endParaRPr lang="en-US"/>
          </a:p>
        </p:txBody>
      </p:sp>
    </p:spTree>
    <p:extLst>
      <p:ext uri="{BB962C8B-B14F-4D97-AF65-F5344CB8AC3E}">
        <p14:creationId xmlns:p14="http://schemas.microsoft.com/office/powerpoint/2010/main" val="7788981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in Pig</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49</a:t>
            </a:fld>
            <a:endParaRPr lang="en-US"/>
          </a:p>
        </p:txBody>
      </p:sp>
    </p:spTree>
    <p:extLst>
      <p:ext uri="{BB962C8B-B14F-4D97-AF65-F5344CB8AC3E}">
        <p14:creationId xmlns:p14="http://schemas.microsoft.com/office/powerpoint/2010/main" val="25438335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535" t="35693" r="13418" b="9567"/>
          <a:stretch/>
        </p:blipFill>
        <p:spPr bwMode="auto">
          <a:xfrm>
            <a:off x="122903" y="1449914"/>
            <a:ext cx="8854201" cy="525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Softjoin</a:t>
            </a:r>
            <a:r>
              <a:rPr lang="en-US" dirty="0" smtClean="0"/>
              <a:t> Example - 1</a:t>
            </a:r>
            <a:endParaRPr lang="en-US" dirty="0"/>
          </a:p>
        </p:txBody>
      </p:sp>
      <p:sp>
        <p:nvSpPr>
          <p:cNvPr id="3" name="TextBox 2"/>
          <p:cNvSpPr txBox="1"/>
          <p:nvPr/>
        </p:nvSpPr>
        <p:spPr>
          <a:xfrm>
            <a:off x="122903" y="6106583"/>
            <a:ext cx="885420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A useful scalable similarity metric:  IDF weighting plus cosine distance!</a:t>
            </a:r>
            <a:endParaRPr lang="en-US" sz="2400" dirty="0"/>
          </a:p>
        </p:txBody>
      </p:sp>
      <p:sp>
        <p:nvSpPr>
          <p:cNvPr id="4" name="Rectangular Callout 3"/>
          <p:cNvSpPr/>
          <p:nvPr/>
        </p:nvSpPr>
        <p:spPr>
          <a:xfrm>
            <a:off x="7041650" y="465904"/>
            <a:ext cx="1578172" cy="826605"/>
          </a:xfrm>
          <a:prstGeom prst="wedgeRectCallout">
            <a:avLst>
              <a:gd name="adj1" fmla="val -47901"/>
              <a:gd name="adj2" fmla="val 815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means “similar to”</a:t>
            </a:r>
            <a:endParaRPr lang="en-US" dirty="0"/>
          </a:p>
        </p:txBody>
      </p:sp>
      <p:pic>
        <p:nvPicPr>
          <p:cNvPr id="6" name="Picture 5" descr="Screen Shot 2012-04-11 at 11.2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6887"/>
            <a:ext cx="9144000" cy="3196848"/>
          </a:xfrm>
          <a:prstGeom prst="rect">
            <a:avLst/>
          </a:prstGeom>
        </p:spPr>
      </p:pic>
      <p:sp>
        <p:nvSpPr>
          <p:cNvPr id="5" name="Slide Number Placeholder 4"/>
          <p:cNvSpPr>
            <a:spLocks noGrp="1"/>
          </p:cNvSpPr>
          <p:nvPr>
            <p:ph type="sldNum" sz="quarter" idx="12"/>
          </p:nvPr>
        </p:nvSpPr>
        <p:spPr/>
        <p:txBody>
          <a:bodyPr/>
          <a:lstStyle/>
          <a:p>
            <a:fld id="{85BFDCA1-C2F8-BA4E-82CE-5B3B1AA6CE7D}" type="slidenum">
              <a:rPr lang="en-US" smtClean="0"/>
              <a:pPr/>
              <a:t>5</a:t>
            </a:fld>
            <a:endParaRPr lang="en-US"/>
          </a:p>
        </p:txBody>
      </p:sp>
    </p:spTree>
    <p:extLst>
      <p:ext uri="{BB962C8B-B14F-4D97-AF65-F5344CB8AC3E}">
        <p14:creationId xmlns:p14="http://schemas.microsoft.com/office/powerpoint/2010/main" val="2812657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01 at 6.10.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183" y="0"/>
            <a:ext cx="6349817" cy="6858000"/>
          </a:xfrm>
          <a:prstGeom prst="rect">
            <a:avLst/>
          </a:prstGeom>
        </p:spPr>
      </p:pic>
      <p:sp>
        <p:nvSpPr>
          <p:cNvPr id="5" name="TextBox 4"/>
          <p:cNvSpPr txBox="1"/>
          <p:nvPr/>
        </p:nvSpPr>
        <p:spPr>
          <a:xfrm>
            <a:off x="550616" y="2291180"/>
            <a:ext cx="1980442" cy="646331"/>
          </a:xfrm>
          <a:prstGeom prst="rect">
            <a:avLst/>
          </a:prstGeom>
          <a:noFill/>
        </p:spPr>
        <p:txBody>
          <a:bodyPr wrap="square" rtlCol="0">
            <a:spAutoFit/>
          </a:bodyPr>
          <a:lstStyle/>
          <a:p>
            <a:r>
              <a:rPr lang="en-US" dirty="0" err="1" smtClean="0"/>
              <a:t>Julien</a:t>
            </a:r>
            <a:r>
              <a:rPr lang="en-US" dirty="0" smtClean="0"/>
              <a:t> Le Dem - Yahoo</a:t>
            </a:r>
            <a:endParaRPr lang="en-US" dirty="0"/>
          </a:p>
        </p:txBody>
      </p:sp>
      <p:sp>
        <p:nvSpPr>
          <p:cNvPr id="6" name="TextBox 5"/>
          <p:cNvSpPr txBox="1"/>
          <p:nvPr/>
        </p:nvSpPr>
        <p:spPr>
          <a:xfrm>
            <a:off x="550616" y="436577"/>
            <a:ext cx="1980442"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How to use loops, conditionals, </a:t>
            </a:r>
            <a:r>
              <a:rPr lang="en-US" dirty="0" err="1" smtClean="0"/>
              <a:t>etc</a:t>
            </a:r>
            <a:r>
              <a:rPr lang="en-US" dirty="0" smtClean="0"/>
              <a:t>?</a:t>
            </a:r>
          </a:p>
          <a:p>
            <a:endParaRPr lang="en-US" dirty="0"/>
          </a:p>
          <a:p>
            <a:r>
              <a:rPr lang="en-US" dirty="0" smtClean="0"/>
              <a:t>Embed PIG in a real programming language.</a:t>
            </a:r>
            <a:endParaRPr lang="en-US"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50</a:t>
            </a:fld>
            <a:endParaRPr lang="en-US"/>
          </a:p>
        </p:txBody>
      </p:sp>
    </p:spTree>
    <p:extLst>
      <p:ext uri="{BB962C8B-B14F-4D97-AF65-F5344CB8AC3E}">
        <p14:creationId xmlns:p14="http://schemas.microsoft.com/office/powerpoint/2010/main" val="106597743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1 at 6.1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463614"/>
          </a:xfrm>
          <a:prstGeom prst="rect">
            <a:avLst/>
          </a:prstGeom>
        </p:spPr>
      </p:pic>
      <p:sp>
        <p:nvSpPr>
          <p:cNvPr id="3" name="Slide Number Placeholder 2"/>
          <p:cNvSpPr>
            <a:spLocks noGrp="1"/>
          </p:cNvSpPr>
          <p:nvPr>
            <p:ph type="sldNum" sz="quarter" idx="12"/>
          </p:nvPr>
        </p:nvSpPr>
        <p:spPr/>
        <p:txBody>
          <a:bodyPr/>
          <a:lstStyle/>
          <a:p>
            <a:fld id="{85BFDCA1-C2F8-BA4E-82CE-5B3B1AA6CE7D}" type="slidenum">
              <a:rPr lang="en-US" smtClean="0"/>
              <a:pPr/>
              <a:t>51</a:t>
            </a:fld>
            <a:endParaRPr lang="en-US"/>
          </a:p>
        </p:txBody>
      </p:sp>
    </p:spTree>
    <p:extLst>
      <p:ext uri="{BB962C8B-B14F-4D97-AF65-F5344CB8AC3E}">
        <p14:creationId xmlns:p14="http://schemas.microsoft.com/office/powerpoint/2010/main" val="294155761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01 at 6.10.21 PM.png"/>
          <p:cNvPicPr>
            <a:picLocks noChangeAspect="1"/>
          </p:cNvPicPr>
          <p:nvPr/>
        </p:nvPicPr>
        <p:blipFill rotWithShape="1">
          <a:blip r:embed="rId2">
            <a:extLst>
              <a:ext uri="{28A0092B-C50C-407E-A947-70E740481C1C}">
                <a14:useLocalDpi xmlns:a14="http://schemas.microsoft.com/office/drawing/2010/main" val="0"/>
              </a:ext>
            </a:extLst>
          </a:blip>
          <a:srcRect t="14890" b="30012"/>
          <a:stretch/>
        </p:blipFill>
        <p:spPr>
          <a:xfrm>
            <a:off x="103185" y="806572"/>
            <a:ext cx="9040815" cy="5380000"/>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52</a:t>
            </a:fld>
            <a:endParaRPr lang="en-US"/>
          </a:p>
        </p:txBody>
      </p:sp>
      <p:sp>
        <p:nvSpPr>
          <p:cNvPr id="3" name="TextBox 2"/>
          <p:cNvSpPr txBox="1"/>
          <p:nvPr/>
        </p:nvSpPr>
        <p:spPr>
          <a:xfrm>
            <a:off x="4788131" y="6418247"/>
            <a:ext cx="2799903" cy="369332"/>
          </a:xfrm>
          <a:prstGeom prst="rect">
            <a:avLst/>
          </a:prstGeom>
          <a:noFill/>
        </p:spPr>
        <p:txBody>
          <a:bodyPr wrap="none" rtlCol="0">
            <a:spAutoFit/>
          </a:bodyPr>
          <a:lstStyle/>
          <a:p>
            <a:r>
              <a:rPr lang="en-US" dirty="0" smtClean="0"/>
              <a:t>lots of i/o happening here…</a:t>
            </a:r>
            <a:endParaRPr lang="en-US" dirty="0"/>
          </a:p>
        </p:txBody>
      </p:sp>
    </p:spTree>
    <p:extLst>
      <p:ext uri="{BB962C8B-B14F-4D97-AF65-F5344CB8AC3E}">
        <p14:creationId xmlns:p14="http://schemas.microsoft.com/office/powerpoint/2010/main" val="175724559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from Ron </a:t>
            </a:r>
            <a:r>
              <a:rPr lang="en-US" dirty="0" err="1" smtClean="0"/>
              <a:t>Bekkerman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53</a:t>
            </a:fld>
            <a:endParaRPr lang="en-US"/>
          </a:p>
        </p:txBody>
      </p:sp>
    </p:spTree>
    <p:extLst>
      <p:ext uri="{BB962C8B-B14F-4D97-AF65-F5344CB8AC3E}">
        <p14:creationId xmlns:p14="http://schemas.microsoft.com/office/powerpoint/2010/main" val="247788691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i="1" dirty="0" smtClean="0"/>
              <a:t>k</a:t>
            </a:r>
            <a:r>
              <a:rPr lang="en-US" dirty="0" smtClean="0"/>
              <a:t>-means clustering</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An EM-like algorithm:</a:t>
            </a:r>
          </a:p>
          <a:p>
            <a:r>
              <a:rPr lang="en-US" dirty="0" smtClean="0"/>
              <a:t>Initialize </a:t>
            </a:r>
            <a:r>
              <a:rPr lang="en-US" i="1" dirty="0" smtClean="0">
                <a:latin typeface="Times New Roman" pitchFamily="18" charset="0"/>
              </a:rPr>
              <a:t>k</a:t>
            </a:r>
            <a:r>
              <a:rPr lang="en-US" dirty="0" smtClean="0"/>
              <a:t> cluster </a:t>
            </a:r>
            <a:r>
              <a:rPr lang="en-US" dirty="0" err="1" smtClean="0"/>
              <a:t>centroids</a:t>
            </a:r>
            <a:endParaRPr lang="en-US" dirty="0" smtClean="0"/>
          </a:p>
          <a:p>
            <a:r>
              <a:rPr lang="en-US" dirty="0" smtClean="0"/>
              <a:t>E-step: associate each data instance with the closest </a:t>
            </a:r>
            <a:r>
              <a:rPr lang="en-US" dirty="0" err="1" smtClean="0"/>
              <a:t>centroid</a:t>
            </a:r>
            <a:endParaRPr lang="en-US" dirty="0" smtClean="0"/>
          </a:p>
          <a:p>
            <a:pPr lvl="1"/>
            <a:r>
              <a:rPr lang="en-US" dirty="0" smtClean="0"/>
              <a:t>Find expected values of cluster assignments given the data and </a:t>
            </a:r>
            <a:r>
              <a:rPr lang="en-US" dirty="0" err="1" smtClean="0"/>
              <a:t>centroids</a:t>
            </a:r>
            <a:endParaRPr lang="en-US" dirty="0" smtClean="0"/>
          </a:p>
          <a:p>
            <a:r>
              <a:rPr lang="en-US" dirty="0" smtClean="0"/>
              <a:t>M-step: recalculate </a:t>
            </a:r>
            <a:r>
              <a:rPr lang="en-US" dirty="0" err="1" smtClean="0"/>
              <a:t>centroids</a:t>
            </a:r>
            <a:r>
              <a:rPr lang="en-US" dirty="0" smtClean="0"/>
              <a:t> as an average of the associated data instances</a:t>
            </a:r>
          </a:p>
          <a:p>
            <a:pPr lvl="1"/>
            <a:r>
              <a:rPr lang="en-US" dirty="0" smtClean="0"/>
              <a:t>Find new </a:t>
            </a:r>
            <a:r>
              <a:rPr lang="en-US" dirty="0" err="1" smtClean="0"/>
              <a:t>centroids</a:t>
            </a:r>
            <a:r>
              <a:rPr lang="en-US" dirty="0" smtClean="0"/>
              <a:t> that maximize that expectation</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54</a:t>
            </a:fld>
            <a:endParaRPr lang="en-US"/>
          </a:p>
        </p:txBody>
      </p:sp>
    </p:spTree>
    <p:extLst>
      <p:ext uri="{BB962C8B-B14F-4D97-AF65-F5344CB8AC3E}">
        <p14:creationId xmlns:p14="http://schemas.microsoft.com/office/powerpoint/2010/main" val="10663547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t>k</a:t>
            </a:r>
            <a:r>
              <a:rPr lang="en-US" dirty="0" smtClean="0"/>
              <a:t>-means Clustering</a:t>
            </a:r>
            <a:endParaRPr lang="en-US" dirty="0"/>
          </a:p>
        </p:txBody>
      </p:sp>
      <p:sp>
        <p:nvSpPr>
          <p:cNvPr id="82" name="Rectangle 81"/>
          <p:cNvSpPr/>
          <p:nvPr/>
        </p:nvSpPr>
        <p:spPr>
          <a:xfrm>
            <a:off x="1828800" y="1143000"/>
            <a:ext cx="5486400" cy="5486400"/>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362200" y="160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429000" y="1752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90800" y="1676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81400" y="160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248400" y="2971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6388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114800" y="1524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098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124200" y="2209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4290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8194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8100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867400" y="2895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791200" y="182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3434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4384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6576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1242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8194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7338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943600" y="2362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181600" y="3048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114800" y="2438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429000" y="4191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956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5908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7338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056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791200" y="3810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1910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4384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4290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1242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886200" y="3124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400800" y="2133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58674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5943600" y="3352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438400" y="3429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276600" y="3124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200400" y="3429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819400" y="3200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733800" y="3505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1722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53200" y="3200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276600" y="541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800600" y="541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886200" y="5029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867400" y="563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419600" y="5105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181600" y="4724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105400" y="5105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724400" y="6172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181600" y="5334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486400" y="5943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267200" y="563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953000" y="563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410200" y="5562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638800" y="5181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876800" y="5181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943600" y="4876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743200" y="3886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029200" y="2209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21407003">
            <a:off x="1978867" y="1140656"/>
            <a:ext cx="2768645" cy="3196723"/>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23987">
            <a:off x="5102132" y="1776204"/>
            <a:ext cx="1785562" cy="2244747"/>
          </a:xfrm>
          <a:prstGeom prst="ellipse">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5400000">
            <a:off x="3787430" y="4061170"/>
            <a:ext cx="1797737" cy="2819401"/>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5867400" y="4267200"/>
            <a:ext cx="1219200" cy="306467"/>
          </a:xfrm>
          <a:prstGeom prst="wedgeRoundRectCallout">
            <a:avLst>
              <a:gd name="adj1" fmla="val -35126"/>
              <a:gd name="adj2" fmla="val 151355"/>
              <a:gd name="adj3" fmla="val 16667"/>
            </a:avLst>
          </a:prstGeom>
          <a:noFill/>
          <a:ln w="38100">
            <a:solidFill>
              <a:schemeClr val="accent1"/>
            </a:solidFill>
          </a:ln>
        </p:spPr>
        <p:txBody>
          <a:bodyPr wrap="square" lIns="0" tIns="0" rIns="0" bIns="0" rtlCol="0">
            <a:spAutoFit/>
          </a:bodyPr>
          <a:lstStyle/>
          <a:p>
            <a:pPr algn="ctr"/>
            <a:r>
              <a:rPr lang="en-US" b="1" dirty="0" err="1" smtClean="0"/>
              <a:t>centroids</a:t>
            </a:r>
            <a:endParaRPr lang="en-US" b="1"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55</a:t>
            </a:fld>
            <a:endParaRPr lang="en-US"/>
          </a:p>
        </p:txBody>
      </p:sp>
    </p:spTree>
    <p:extLst>
      <p:ext uri="{BB962C8B-B14F-4D97-AF65-F5344CB8AC3E}">
        <p14:creationId xmlns:p14="http://schemas.microsoft.com/office/powerpoint/2010/main" val="178795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30"/>
                                        </p:tgtEl>
                                        <p:attrNameLst>
                                          <p:attrName>fillcolor</p:attrName>
                                        </p:attrNameLst>
                                      </p:cBhvr>
                                      <p:to>
                                        <a:schemeClr val="tx1"/>
                                      </p:to>
                                    </p:animClr>
                                    <p:set>
                                      <p:cBhvr>
                                        <p:cTn id="7" dur="500" fill="hold"/>
                                        <p:tgtEl>
                                          <p:spTgt spid="130"/>
                                        </p:tgtEl>
                                        <p:attrNameLst>
                                          <p:attrName>fill.type</p:attrName>
                                        </p:attrNameLst>
                                      </p:cBhvr>
                                      <p:to>
                                        <p:strVal val="solid"/>
                                      </p:to>
                                    </p:set>
                                    <p:set>
                                      <p:cBhvr>
                                        <p:cTn id="8" dur="500" fill="hold"/>
                                        <p:tgtEl>
                                          <p:spTgt spid="13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118"/>
                                        </p:tgtEl>
                                        <p:attrNameLst>
                                          <p:attrName>fillcolor</p:attrName>
                                        </p:attrNameLst>
                                      </p:cBhvr>
                                      <p:to>
                                        <a:schemeClr val="tx1"/>
                                      </p:to>
                                    </p:animClr>
                                    <p:set>
                                      <p:cBhvr>
                                        <p:cTn id="11" dur="500" fill="hold"/>
                                        <p:tgtEl>
                                          <p:spTgt spid="118"/>
                                        </p:tgtEl>
                                        <p:attrNameLst>
                                          <p:attrName>fill.type</p:attrName>
                                        </p:attrNameLst>
                                      </p:cBhvr>
                                      <p:to>
                                        <p:strVal val="solid"/>
                                      </p:to>
                                    </p:set>
                                    <p:set>
                                      <p:cBhvr>
                                        <p:cTn id="12" dur="500" fill="hold"/>
                                        <p:tgtEl>
                                          <p:spTgt spid="118"/>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137"/>
                                        </p:tgtEl>
                                        <p:attrNameLst>
                                          <p:attrName>fillcolor</p:attrName>
                                        </p:attrNameLst>
                                      </p:cBhvr>
                                      <p:to>
                                        <a:schemeClr val="tx1"/>
                                      </p:to>
                                    </p:animClr>
                                    <p:set>
                                      <p:cBhvr>
                                        <p:cTn id="15" dur="500" fill="hold"/>
                                        <p:tgtEl>
                                          <p:spTgt spid="137"/>
                                        </p:tgtEl>
                                        <p:attrNameLst>
                                          <p:attrName>fill.type</p:attrName>
                                        </p:attrNameLst>
                                      </p:cBhvr>
                                      <p:to>
                                        <p:strVal val="solid"/>
                                      </p:to>
                                    </p:set>
                                    <p:set>
                                      <p:cBhvr>
                                        <p:cTn id="16" dur="500" fill="hold"/>
                                        <p:tgtEl>
                                          <p:spTgt spid="137"/>
                                        </p:tgtEl>
                                        <p:attrNameLst>
                                          <p:attrName>fill.on</p:attrName>
                                        </p:attrNameLst>
                                      </p:cBhvr>
                                      <p:to>
                                        <p:strVal val="true"/>
                                      </p:to>
                                    </p:set>
                                  </p:childTnLst>
                                </p:cTn>
                              </p:par>
                              <p:par>
                                <p:cTn id="17" presetID="6" presetClass="emph" presetSubtype="0" fill="hold" grpId="0" nodeType="withEffect">
                                  <p:stCondLst>
                                    <p:cond delay="0"/>
                                  </p:stCondLst>
                                  <p:childTnLst>
                                    <p:animScale>
                                      <p:cBhvr>
                                        <p:cTn id="18" dur="500" fill="hold"/>
                                        <p:tgtEl>
                                          <p:spTgt spid="130"/>
                                        </p:tgtEl>
                                      </p:cBhvr>
                                      <p:by x="150000" y="150000"/>
                                    </p:animScale>
                                  </p:childTnLst>
                                </p:cTn>
                              </p:par>
                              <p:par>
                                <p:cTn id="19" presetID="6" presetClass="emph" presetSubtype="0" fill="hold" grpId="0" nodeType="withEffect">
                                  <p:stCondLst>
                                    <p:cond delay="0"/>
                                  </p:stCondLst>
                                  <p:childTnLst>
                                    <p:animScale>
                                      <p:cBhvr>
                                        <p:cTn id="20" dur="500" fill="hold"/>
                                        <p:tgtEl>
                                          <p:spTgt spid="118"/>
                                        </p:tgtEl>
                                      </p:cBhvr>
                                      <p:by x="150000" y="150000"/>
                                    </p:animScale>
                                  </p:childTnLst>
                                </p:cTn>
                              </p:par>
                              <p:par>
                                <p:cTn id="21" presetID="6" presetClass="emph" presetSubtype="0" fill="hold" grpId="0" nodeType="withEffect">
                                  <p:stCondLst>
                                    <p:cond delay="0"/>
                                  </p:stCondLst>
                                  <p:childTnLst>
                                    <p:animScale>
                                      <p:cBhvr>
                                        <p:cTn id="22" dur="500" fill="hold"/>
                                        <p:tgtEl>
                                          <p:spTgt spid="137"/>
                                        </p:tgtEl>
                                      </p:cBhvr>
                                      <p:by x="150000" y="150000"/>
                                    </p:animScale>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0"/>
                                        </p:tgtEl>
                                      </p:cBhvr>
                                    </p:animEffect>
                                    <p:set>
                                      <p:cBhvr>
                                        <p:cTn id="31" dur="1" fill="hold">
                                          <p:stCondLst>
                                            <p:cond delay="499"/>
                                          </p:stCondLst>
                                        </p:cTn>
                                        <p:tgtEl>
                                          <p:spTgt spid="70"/>
                                        </p:tgtEl>
                                        <p:attrNameLst>
                                          <p:attrName>style.visibility</p:attrName>
                                        </p:attrNameLst>
                                      </p:cBhvr>
                                      <p:to>
                                        <p:strVal val="hidden"/>
                                      </p:to>
                                    </p:set>
                                  </p:childTnLst>
                                </p:cTn>
                              </p:par>
                              <p:par>
                                <p:cTn id="32" presetID="1" presetClass="emph" presetSubtype="2" fill="hold" nodeType="withEffect">
                                  <p:stCondLst>
                                    <p:cond delay="0"/>
                                  </p:stCondLst>
                                  <p:childTnLst>
                                    <p:animClr clrSpc="rgb" dir="cw">
                                      <p:cBhvr>
                                        <p:cTn id="33" dur="2000" fill="hold"/>
                                        <p:tgtEl>
                                          <p:spTgt spid="105"/>
                                        </p:tgtEl>
                                        <p:attrNameLst>
                                          <p:attrName>fillcolor</p:attrName>
                                        </p:attrNameLst>
                                      </p:cBhvr>
                                      <p:to>
                                        <a:srgbClr val="CC3300"/>
                                      </p:to>
                                    </p:animClr>
                                    <p:set>
                                      <p:cBhvr>
                                        <p:cTn id="34" dur="2000" fill="hold"/>
                                        <p:tgtEl>
                                          <p:spTgt spid="105"/>
                                        </p:tgtEl>
                                        <p:attrNameLst>
                                          <p:attrName>fill.type</p:attrName>
                                        </p:attrNameLst>
                                      </p:cBhvr>
                                      <p:to>
                                        <p:strVal val="solid"/>
                                      </p:to>
                                    </p:set>
                                    <p:set>
                                      <p:cBhvr>
                                        <p:cTn id="35" dur="2000" fill="hold"/>
                                        <p:tgtEl>
                                          <p:spTgt spid="105"/>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122"/>
                                        </p:tgtEl>
                                        <p:attrNameLst>
                                          <p:attrName>fillcolor</p:attrName>
                                        </p:attrNameLst>
                                      </p:cBhvr>
                                      <p:to>
                                        <a:srgbClr val="CC3300"/>
                                      </p:to>
                                    </p:animClr>
                                    <p:set>
                                      <p:cBhvr>
                                        <p:cTn id="38" dur="500" fill="hold"/>
                                        <p:tgtEl>
                                          <p:spTgt spid="122"/>
                                        </p:tgtEl>
                                        <p:attrNameLst>
                                          <p:attrName>fill.type</p:attrName>
                                        </p:attrNameLst>
                                      </p:cBhvr>
                                      <p:to>
                                        <p:strVal val="solid"/>
                                      </p:to>
                                    </p:set>
                                    <p:set>
                                      <p:cBhvr>
                                        <p:cTn id="39" dur="500" fill="hold"/>
                                        <p:tgtEl>
                                          <p:spTgt spid="122"/>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129"/>
                                        </p:tgtEl>
                                        <p:attrNameLst>
                                          <p:attrName>fillcolor</p:attrName>
                                        </p:attrNameLst>
                                      </p:cBhvr>
                                      <p:to>
                                        <a:srgbClr val="CC3300"/>
                                      </p:to>
                                    </p:animClr>
                                    <p:set>
                                      <p:cBhvr>
                                        <p:cTn id="42" dur="500" fill="hold"/>
                                        <p:tgtEl>
                                          <p:spTgt spid="129"/>
                                        </p:tgtEl>
                                        <p:attrNameLst>
                                          <p:attrName>fill.type</p:attrName>
                                        </p:attrNameLst>
                                      </p:cBhvr>
                                      <p:to>
                                        <p:strVal val="solid"/>
                                      </p:to>
                                    </p:set>
                                    <p:set>
                                      <p:cBhvr>
                                        <p:cTn id="43" dur="500" fill="hold"/>
                                        <p:tgtEl>
                                          <p:spTgt spid="129"/>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88"/>
                                        </p:tgtEl>
                                        <p:attrNameLst>
                                          <p:attrName>fillcolor</p:attrName>
                                        </p:attrNameLst>
                                      </p:cBhvr>
                                      <p:to>
                                        <a:srgbClr val="CC3300"/>
                                      </p:to>
                                    </p:animClr>
                                    <p:set>
                                      <p:cBhvr>
                                        <p:cTn id="46" dur="500" fill="hold"/>
                                        <p:tgtEl>
                                          <p:spTgt spid="88"/>
                                        </p:tgtEl>
                                        <p:attrNameLst>
                                          <p:attrName>fill.type</p:attrName>
                                        </p:attrNameLst>
                                      </p:cBhvr>
                                      <p:to>
                                        <p:strVal val="solid"/>
                                      </p:to>
                                    </p:set>
                                    <p:set>
                                      <p:cBhvr>
                                        <p:cTn id="47" dur="500" fill="hold"/>
                                        <p:tgtEl>
                                          <p:spTgt spid="88"/>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96"/>
                                        </p:tgtEl>
                                        <p:attrNameLst>
                                          <p:attrName>fillcolor</p:attrName>
                                        </p:attrNameLst>
                                      </p:cBhvr>
                                      <p:to>
                                        <a:srgbClr val="CC3300"/>
                                      </p:to>
                                    </p:animClr>
                                    <p:set>
                                      <p:cBhvr>
                                        <p:cTn id="50" dur="500" fill="hold"/>
                                        <p:tgtEl>
                                          <p:spTgt spid="96"/>
                                        </p:tgtEl>
                                        <p:attrNameLst>
                                          <p:attrName>fill.type</p:attrName>
                                        </p:attrNameLst>
                                      </p:cBhvr>
                                      <p:to>
                                        <p:strVal val="solid"/>
                                      </p:to>
                                    </p:set>
                                    <p:set>
                                      <p:cBhvr>
                                        <p:cTn id="51" dur="500" fill="hold"/>
                                        <p:tgtEl>
                                          <p:spTgt spid="96"/>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500" fill="hold"/>
                                        <p:tgtEl>
                                          <p:spTgt spid="128"/>
                                        </p:tgtEl>
                                        <p:attrNameLst>
                                          <p:attrName>fillcolor</p:attrName>
                                        </p:attrNameLst>
                                      </p:cBhvr>
                                      <p:to>
                                        <a:srgbClr val="CC3300"/>
                                      </p:to>
                                    </p:animClr>
                                    <p:set>
                                      <p:cBhvr>
                                        <p:cTn id="54" dur="500" fill="hold"/>
                                        <p:tgtEl>
                                          <p:spTgt spid="128"/>
                                        </p:tgtEl>
                                        <p:attrNameLst>
                                          <p:attrName>fill.type</p:attrName>
                                        </p:attrNameLst>
                                      </p:cBhvr>
                                      <p:to>
                                        <p:strVal val="solid"/>
                                      </p:to>
                                    </p:set>
                                    <p:set>
                                      <p:cBhvr>
                                        <p:cTn id="55" dur="500" fill="hold"/>
                                        <p:tgtEl>
                                          <p:spTgt spid="128"/>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500" fill="hold"/>
                                        <p:tgtEl>
                                          <p:spTgt spid="121"/>
                                        </p:tgtEl>
                                        <p:attrNameLst>
                                          <p:attrName>fillcolor</p:attrName>
                                        </p:attrNameLst>
                                      </p:cBhvr>
                                      <p:to>
                                        <a:srgbClr val="CC3300"/>
                                      </p:to>
                                    </p:animClr>
                                    <p:set>
                                      <p:cBhvr>
                                        <p:cTn id="58" dur="500" fill="hold"/>
                                        <p:tgtEl>
                                          <p:spTgt spid="121"/>
                                        </p:tgtEl>
                                        <p:attrNameLst>
                                          <p:attrName>fill.type</p:attrName>
                                        </p:attrNameLst>
                                      </p:cBhvr>
                                      <p:to>
                                        <p:strVal val="solid"/>
                                      </p:to>
                                    </p:set>
                                    <p:set>
                                      <p:cBhvr>
                                        <p:cTn id="59" dur="500" fill="hold"/>
                                        <p:tgtEl>
                                          <p:spTgt spid="121"/>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89"/>
                                        </p:tgtEl>
                                        <p:attrNameLst>
                                          <p:attrName>fillcolor</p:attrName>
                                        </p:attrNameLst>
                                      </p:cBhvr>
                                      <p:to>
                                        <a:srgbClr val="CC3300"/>
                                      </p:to>
                                    </p:animClr>
                                    <p:set>
                                      <p:cBhvr>
                                        <p:cTn id="62" dur="500" fill="hold"/>
                                        <p:tgtEl>
                                          <p:spTgt spid="89"/>
                                        </p:tgtEl>
                                        <p:attrNameLst>
                                          <p:attrName>fill.type</p:attrName>
                                        </p:attrNameLst>
                                      </p:cBhvr>
                                      <p:to>
                                        <p:strVal val="solid"/>
                                      </p:to>
                                    </p:set>
                                    <p:set>
                                      <p:cBhvr>
                                        <p:cTn id="63" dur="500" fill="hold"/>
                                        <p:tgtEl>
                                          <p:spTgt spid="89"/>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104"/>
                                        </p:tgtEl>
                                        <p:attrNameLst>
                                          <p:attrName>fillcolor</p:attrName>
                                        </p:attrNameLst>
                                      </p:cBhvr>
                                      <p:to>
                                        <a:srgbClr val="CC3300"/>
                                      </p:to>
                                    </p:animClr>
                                    <p:set>
                                      <p:cBhvr>
                                        <p:cTn id="66" dur="500" fill="hold"/>
                                        <p:tgtEl>
                                          <p:spTgt spid="104"/>
                                        </p:tgtEl>
                                        <p:attrNameLst>
                                          <p:attrName>fill.type</p:attrName>
                                        </p:attrNameLst>
                                      </p:cBhvr>
                                      <p:to>
                                        <p:strVal val="solid"/>
                                      </p:to>
                                    </p:set>
                                    <p:set>
                                      <p:cBhvr>
                                        <p:cTn id="67" dur="500" fill="hold"/>
                                        <p:tgtEl>
                                          <p:spTgt spid="104"/>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97"/>
                                        </p:tgtEl>
                                        <p:attrNameLst>
                                          <p:attrName>fillcolor</p:attrName>
                                        </p:attrNameLst>
                                      </p:cBhvr>
                                      <p:to>
                                        <a:srgbClr val="CC3300"/>
                                      </p:to>
                                    </p:animClr>
                                    <p:set>
                                      <p:cBhvr>
                                        <p:cTn id="70" dur="500" fill="hold"/>
                                        <p:tgtEl>
                                          <p:spTgt spid="97"/>
                                        </p:tgtEl>
                                        <p:attrNameLst>
                                          <p:attrName>fill.type</p:attrName>
                                        </p:attrNameLst>
                                      </p:cBhvr>
                                      <p:to>
                                        <p:strVal val="solid"/>
                                      </p:to>
                                    </p:set>
                                    <p:set>
                                      <p:cBhvr>
                                        <p:cTn id="71" dur="500" fill="hold"/>
                                        <p:tgtEl>
                                          <p:spTgt spid="97"/>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120"/>
                                        </p:tgtEl>
                                        <p:attrNameLst>
                                          <p:attrName>fillcolor</p:attrName>
                                        </p:attrNameLst>
                                      </p:cBhvr>
                                      <p:to>
                                        <a:srgbClr val="CC3300"/>
                                      </p:to>
                                    </p:animClr>
                                    <p:set>
                                      <p:cBhvr>
                                        <p:cTn id="74" dur="500" fill="hold"/>
                                        <p:tgtEl>
                                          <p:spTgt spid="120"/>
                                        </p:tgtEl>
                                        <p:attrNameLst>
                                          <p:attrName>fill.type</p:attrName>
                                        </p:attrNameLst>
                                      </p:cBhvr>
                                      <p:to>
                                        <p:strVal val="solid"/>
                                      </p:to>
                                    </p:set>
                                    <p:set>
                                      <p:cBhvr>
                                        <p:cTn id="75" dur="500" fill="hold"/>
                                        <p:tgtEl>
                                          <p:spTgt spid="12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112"/>
                                        </p:tgtEl>
                                        <p:attrNameLst>
                                          <p:attrName>fillcolor</p:attrName>
                                        </p:attrNameLst>
                                      </p:cBhvr>
                                      <p:to>
                                        <a:srgbClr val="CC3300"/>
                                      </p:to>
                                    </p:animClr>
                                    <p:set>
                                      <p:cBhvr>
                                        <p:cTn id="78" dur="500" fill="hold"/>
                                        <p:tgtEl>
                                          <p:spTgt spid="112"/>
                                        </p:tgtEl>
                                        <p:attrNameLst>
                                          <p:attrName>fill.type</p:attrName>
                                        </p:attrNameLst>
                                      </p:cBhvr>
                                      <p:to>
                                        <p:strVal val="solid"/>
                                      </p:to>
                                    </p:set>
                                    <p:set>
                                      <p:cBhvr>
                                        <p:cTn id="79" dur="500" fill="hold"/>
                                        <p:tgtEl>
                                          <p:spTgt spid="112"/>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98"/>
                                        </p:tgtEl>
                                        <p:attrNameLst>
                                          <p:attrName>fillcolor</p:attrName>
                                        </p:attrNameLst>
                                      </p:cBhvr>
                                      <p:to>
                                        <a:srgbClr val="CC3300"/>
                                      </p:to>
                                    </p:animClr>
                                    <p:set>
                                      <p:cBhvr>
                                        <p:cTn id="82" dur="500" fill="hold"/>
                                        <p:tgtEl>
                                          <p:spTgt spid="98"/>
                                        </p:tgtEl>
                                        <p:attrNameLst>
                                          <p:attrName>fill.type</p:attrName>
                                        </p:attrNameLst>
                                      </p:cBhvr>
                                      <p:to>
                                        <p:strVal val="solid"/>
                                      </p:to>
                                    </p:set>
                                    <p:set>
                                      <p:cBhvr>
                                        <p:cTn id="83" dur="500" fill="hold"/>
                                        <p:tgtEl>
                                          <p:spTgt spid="98"/>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500" fill="hold"/>
                                        <p:tgtEl>
                                          <p:spTgt spid="90"/>
                                        </p:tgtEl>
                                        <p:attrNameLst>
                                          <p:attrName>fillcolor</p:attrName>
                                        </p:attrNameLst>
                                      </p:cBhvr>
                                      <p:to>
                                        <a:srgbClr val="CC3300"/>
                                      </p:to>
                                    </p:animClr>
                                    <p:set>
                                      <p:cBhvr>
                                        <p:cTn id="86" dur="500" fill="hold"/>
                                        <p:tgtEl>
                                          <p:spTgt spid="90"/>
                                        </p:tgtEl>
                                        <p:attrNameLst>
                                          <p:attrName>fill.type</p:attrName>
                                        </p:attrNameLst>
                                      </p:cBhvr>
                                      <p:to>
                                        <p:strVal val="solid"/>
                                      </p:to>
                                    </p:set>
                                    <p:set>
                                      <p:cBhvr>
                                        <p:cTn id="87" dur="500" fill="hold"/>
                                        <p:tgtEl>
                                          <p:spTgt spid="90"/>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114"/>
                                        </p:tgtEl>
                                        <p:attrNameLst>
                                          <p:attrName>fillcolor</p:attrName>
                                        </p:attrNameLst>
                                      </p:cBhvr>
                                      <p:to>
                                        <a:srgbClr val="CC3300"/>
                                      </p:to>
                                    </p:animClr>
                                    <p:set>
                                      <p:cBhvr>
                                        <p:cTn id="90" dur="500" fill="hold"/>
                                        <p:tgtEl>
                                          <p:spTgt spid="114"/>
                                        </p:tgtEl>
                                        <p:attrNameLst>
                                          <p:attrName>fill.type</p:attrName>
                                        </p:attrNameLst>
                                      </p:cBhvr>
                                      <p:to>
                                        <p:strVal val="solid"/>
                                      </p:to>
                                    </p:set>
                                    <p:set>
                                      <p:cBhvr>
                                        <p:cTn id="91" dur="500" fill="hold"/>
                                        <p:tgtEl>
                                          <p:spTgt spid="114"/>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500" fill="hold"/>
                                        <p:tgtEl>
                                          <p:spTgt spid="106"/>
                                        </p:tgtEl>
                                        <p:attrNameLst>
                                          <p:attrName>fillcolor</p:attrName>
                                        </p:attrNameLst>
                                      </p:cBhvr>
                                      <p:to>
                                        <a:srgbClr val="CC3300"/>
                                      </p:to>
                                    </p:animClr>
                                    <p:set>
                                      <p:cBhvr>
                                        <p:cTn id="94" dur="500" fill="hold"/>
                                        <p:tgtEl>
                                          <p:spTgt spid="106"/>
                                        </p:tgtEl>
                                        <p:attrNameLst>
                                          <p:attrName>fill.type</p:attrName>
                                        </p:attrNameLst>
                                      </p:cBhvr>
                                      <p:to>
                                        <p:strVal val="solid"/>
                                      </p:to>
                                    </p:set>
                                    <p:set>
                                      <p:cBhvr>
                                        <p:cTn id="95" dur="500" fill="hold"/>
                                        <p:tgtEl>
                                          <p:spTgt spid="106"/>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100"/>
                                        </p:tgtEl>
                                        <p:attrNameLst>
                                          <p:attrName>fillcolor</p:attrName>
                                        </p:attrNameLst>
                                      </p:cBhvr>
                                      <p:to>
                                        <a:srgbClr val="CC3300"/>
                                      </p:to>
                                    </p:animClr>
                                    <p:set>
                                      <p:cBhvr>
                                        <p:cTn id="98" dur="500" fill="hold"/>
                                        <p:tgtEl>
                                          <p:spTgt spid="100"/>
                                        </p:tgtEl>
                                        <p:attrNameLst>
                                          <p:attrName>fill.type</p:attrName>
                                        </p:attrNameLst>
                                      </p:cBhvr>
                                      <p:to>
                                        <p:strVal val="solid"/>
                                      </p:to>
                                    </p:set>
                                    <p:set>
                                      <p:cBhvr>
                                        <p:cTn id="99" dur="500" fill="hold"/>
                                        <p:tgtEl>
                                          <p:spTgt spid="100"/>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103"/>
                                        </p:tgtEl>
                                        <p:attrNameLst>
                                          <p:attrName>fillcolor</p:attrName>
                                        </p:attrNameLst>
                                      </p:cBhvr>
                                      <p:to>
                                        <a:srgbClr val="CC3300"/>
                                      </p:to>
                                    </p:animClr>
                                    <p:set>
                                      <p:cBhvr>
                                        <p:cTn id="102" dur="500" fill="hold"/>
                                        <p:tgtEl>
                                          <p:spTgt spid="103"/>
                                        </p:tgtEl>
                                        <p:attrNameLst>
                                          <p:attrName>fill.type</p:attrName>
                                        </p:attrNameLst>
                                      </p:cBhvr>
                                      <p:to>
                                        <p:strVal val="solid"/>
                                      </p:to>
                                    </p:set>
                                    <p:set>
                                      <p:cBhvr>
                                        <p:cTn id="103" dur="500" fill="hold"/>
                                        <p:tgtEl>
                                          <p:spTgt spid="103"/>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500" fill="hold"/>
                                        <p:tgtEl>
                                          <p:spTgt spid="95"/>
                                        </p:tgtEl>
                                        <p:attrNameLst>
                                          <p:attrName>fillcolor</p:attrName>
                                        </p:attrNameLst>
                                      </p:cBhvr>
                                      <p:to>
                                        <a:srgbClr val="CC3300"/>
                                      </p:to>
                                    </p:animClr>
                                    <p:set>
                                      <p:cBhvr>
                                        <p:cTn id="106" dur="500" fill="hold"/>
                                        <p:tgtEl>
                                          <p:spTgt spid="95"/>
                                        </p:tgtEl>
                                        <p:attrNameLst>
                                          <p:attrName>fill.type</p:attrName>
                                        </p:attrNameLst>
                                      </p:cBhvr>
                                      <p:to>
                                        <p:strVal val="solid"/>
                                      </p:to>
                                    </p:set>
                                    <p:set>
                                      <p:cBhvr>
                                        <p:cTn id="107" dur="500" fill="hold"/>
                                        <p:tgtEl>
                                          <p:spTgt spid="95"/>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500" fill="hold"/>
                                        <p:tgtEl>
                                          <p:spTgt spid="87"/>
                                        </p:tgtEl>
                                        <p:attrNameLst>
                                          <p:attrName>fillcolor</p:attrName>
                                        </p:attrNameLst>
                                      </p:cBhvr>
                                      <p:to>
                                        <a:srgbClr val="CC3300"/>
                                      </p:to>
                                    </p:animClr>
                                    <p:set>
                                      <p:cBhvr>
                                        <p:cTn id="110" dur="500" fill="hold"/>
                                        <p:tgtEl>
                                          <p:spTgt spid="87"/>
                                        </p:tgtEl>
                                        <p:attrNameLst>
                                          <p:attrName>fill.type</p:attrName>
                                        </p:attrNameLst>
                                      </p:cBhvr>
                                      <p:to>
                                        <p:strVal val="solid"/>
                                      </p:to>
                                    </p:set>
                                    <p:set>
                                      <p:cBhvr>
                                        <p:cTn id="111" dur="500" fill="hold"/>
                                        <p:tgtEl>
                                          <p:spTgt spid="87"/>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500" fill="hold"/>
                                        <p:tgtEl>
                                          <p:spTgt spid="84"/>
                                        </p:tgtEl>
                                        <p:attrNameLst>
                                          <p:attrName>fillcolor</p:attrName>
                                        </p:attrNameLst>
                                      </p:cBhvr>
                                      <p:to>
                                        <a:srgbClr val="CC3300"/>
                                      </p:to>
                                    </p:animClr>
                                    <p:set>
                                      <p:cBhvr>
                                        <p:cTn id="114" dur="500" fill="hold"/>
                                        <p:tgtEl>
                                          <p:spTgt spid="84"/>
                                        </p:tgtEl>
                                        <p:attrNameLst>
                                          <p:attrName>fill.type</p:attrName>
                                        </p:attrNameLst>
                                      </p:cBhvr>
                                      <p:to>
                                        <p:strVal val="solid"/>
                                      </p:to>
                                    </p:set>
                                    <p:set>
                                      <p:cBhvr>
                                        <p:cTn id="115" dur="500" fill="hold"/>
                                        <p:tgtEl>
                                          <p:spTgt spid="84"/>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500" fill="hold"/>
                                        <p:tgtEl>
                                          <p:spTgt spid="93"/>
                                        </p:tgtEl>
                                        <p:attrNameLst>
                                          <p:attrName>fillcolor</p:attrName>
                                        </p:attrNameLst>
                                      </p:cBhvr>
                                      <p:to>
                                        <a:srgbClr val="CC3300"/>
                                      </p:to>
                                    </p:animClr>
                                    <p:set>
                                      <p:cBhvr>
                                        <p:cTn id="118" dur="500" fill="hold"/>
                                        <p:tgtEl>
                                          <p:spTgt spid="93"/>
                                        </p:tgtEl>
                                        <p:attrNameLst>
                                          <p:attrName>fill.type</p:attrName>
                                        </p:attrNameLst>
                                      </p:cBhvr>
                                      <p:to>
                                        <p:strVal val="solid"/>
                                      </p:to>
                                    </p:set>
                                    <p:set>
                                      <p:cBhvr>
                                        <p:cTn id="119" dur="500" fill="hold"/>
                                        <p:tgtEl>
                                          <p:spTgt spid="93"/>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500" fill="hold"/>
                                        <p:tgtEl>
                                          <p:spTgt spid="86"/>
                                        </p:tgtEl>
                                        <p:attrNameLst>
                                          <p:attrName>fillcolor</p:attrName>
                                        </p:attrNameLst>
                                      </p:cBhvr>
                                      <p:to>
                                        <a:srgbClr val="CC0099"/>
                                      </p:to>
                                    </p:animClr>
                                    <p:set>
                                      <p:cBhvr>
                                        <p:cTn id="122" dur="500" fill="hold"/>
                                        <p:tgtEl>
                                          <p:spTgt spid="86"/>
                                        </p:tgtEl>
                                        <p:attrNameLst>
                                          <p:attrName>fill.type</p:attrName>
                                        </p:attrNameLst>
                                      </p:cBhvr>
                                      <p:to>
                                        <p:strVal val="solid"/>
                                      </p:to>
                                    </p:set>
                                    <p:set>
                                      <p:cBhvr>
                                        <p:cTn id="123" dur="500" fill="hold"/>
                                        <p:tgtEl>
                                          <p:spTgt spid="86"/>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500" fill="hold"/>
                                        <p:tgtEl>
                                          <p:spTgt spid="113"/>
                                        </p:tgtEl>
                                        <p:attrNameLst>
                                          <p:attrName>fillcolor</p:attrName>
                                        </p:attrNameLst>
                                      </p:cBhvr>
                                      <p:to>
                                        <a:srgbClr val="008000"/>
                                      </p:to>
                                    </p:animClr>
                                    <p:set>
                                      <p:cBhvr>
                                        <p:cTn id="126" dur="500" fill="hold"/>
                                        <p:tgtEl>
                                          <p:spTgt spid="113"/>
                                        </p:tgtEl>
                                        <p:attrNameLst>
                                          <p:attrName>fill.type</p:attrName>
                                        </p:attrNameLst>
                                      </p:cBhvr>
                                      <p:to>
                                        <p:strVal val="solid"/>
                                      </p:to>
                                    </p:set>
                                    <p:set>
                                      <p:cBhvr>
                                        <p:cTn id="127" dur="500" fill="hold"/>
                                        <p:tgtEl>
                                          <p:spTgt spid="113"/>
                                        </p:tgtEl>
                                        <p:attrNameLst>
                                          <p:attrName>fill.on</p:attrName>
                                        </p:attrNameLst>
                                      </p:cBhvr>
                                      <p:to>
                                        <p:strVal val="true"/>
                                      </p:to>
                                    </p:set>
                                  </p:childTnLst>
                                </p:cTn>
                              </p:par>
                              <p:par>
                                <p:cTn id="128" presetID="1" presetClass="emph" presetSubtype="2" fill="hold" nodeType="withEffect">
                                  <p:stCondLst>
                                    <p:cond delay="0"/>
                                  </p:stCondLst>
                                  <p:childTnLst>
                                    <p:animClr clrSpc="rgb" dir="cw">
                                      <p:cBhvr>
                                        <p:cTn id="129" dur="500" fill="hold"/>
                                        <p:tgtEl>
                                          <p:spTgt spid="145"/>
                                        </p:tgtEl>
                                        <p:attrNameLst>
                                          <p:attrName>fillcolor</p:attrName>
                                        </p:attrNameLst>
                                      </p:cBhvr>
                                      <p:to>
                                        <a:srgbClr val="008000"/>
                                      </p:to>
                                    </p:animClr>
                                    <p:set>
                                      <p:cBhvr>
                                        <p:cTn id="130" dur="500" fill="hold"/>
                                        <p:tgtEl>
                                          <p:spTgt spid="145"/>
                                        </p:tgtEl>
                                        <p:attrNameLst>
                                          <p:attrName>fill.type</p:attrName>
                                        </p:attrNameLst>
                                      </p:cBhvr>
                                      <p:to>
                                        <p:strVal val="solid"/>
                                      </p:to>
                                    </p:set>
                                    <p:set>
                                      <p:cBhvr>
                                        <p:cTn id="131" dur="500" fill="hold"/>
                                        <p:tgtEl>
                                          <p:spTgt spid="145"/>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500" fill="hold"/>
                                        <p:tgtEl>
                                          <p:spTgt spid="134"/>
                                        </p:tgtEl>
                                        <p:attrNameLst>
                                          <p:attrName>fillcolor</p:attrName>
                                        </p:attrNameLst>
                                      </p:cBhvr>
                                      <p:to>
                                        <a:srgbClr val="008000"/>
                                      </p:to>
                                    </p:animClr>
                                    <p:set>
                                      <p:cBhvr>
                                        <p:cTn id="134" dur="500" fill="hold"/>
                                        <p:tgtEl>
                                          <p:spTgt spid="134"/>
                                        </p:tgtEl>
                                        <p:attrNameLst>
                                          <p:attrName>fill.type</p:attrName>
                                        </p:attrNameLst>
                                      </p:cBhvr>
                                      <p:to>
                                        <p:strVal val="solid"/>
                                      </p:to>
                                    </p:set>
                                    <p:set>
                                      <p:cBhvr>
                                        <p:cTn id="135" dur="500" fill="hold"/>
                                        <p:tgtEl>
                                          <p:spTgt spid="134"/>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141"/>
                                        </p:tgtEl>
                                        <p:attrNameLst>
                                          <p:attrName>fillcolor</p:attrName>
                                        </p:attrNameLst>
                                      </p:cBhvr>
                                      <p:to>
                                        <a:srgbClr val="008000"/>
                                      </p:to>
                                    </p:animClr>
                                    <p:set>
                                      <p:cBhvr>
                                        <p:cTn id="138" dur="500" fill="hold"/>
                                        <p:tgtEl>
                                          <p:spTgt spid="141"/>
                                        </p:tgtEl>
                                        <p:attrNameLst>
                                          <p:attrName>fill.type</p:attrName>
                                        </p:attrNameLst>
                                      </p:cBhvr>
                                      <p:to>
                                        <p:strVal val="solid"/>
                                      </p:to>
                                    </p:set>
                                    <p:set>
                                      <p:cBhvr>
                                        <p:cTn id="139" dur="500" fill="hold"/>
                                        <p:tgtEl>
                                          <p:spTgt spid="141"/>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139"/>
                                        </p:tgtEl>
                                        <p:attrNameLst>
                                          <p:attrName>fillcolor</p:attrName>
                                        </p:attrNameLst>
                                      </p:cBhvr>
                                      <p:to>
                                        <a:srgbClr val="008000"/>
                                      </p:to>
                                    </p:animClr>
                                    <p:set>
                                      <p:cBhvr>
                                        <p:cTn id="142" dur="500" fill="hold"/>
                                        <p:tgtEl>
                                          <p:spTgt spid="139"/>
                                        </p:tgtEl>
                                        <p:attrNameLst>
                                          <p:attrName>fill.type</p:attrName>
                                        </p:attrNameLst>
                                      </p:cBhvr>
                                      <p:to>
                                        <p:strVal val="solid"/>
                                      </p:to>
                                    </p:set>
                                    <p:set>
                                      <p:cBhvr>
                                        <p:cTn id="143" dur="500" fill="hold"/>
                                        <p:tgtEl>
                                          <p:spTgt spid="139"/>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142"/>
                                        </p:tgtEl>
                                        <p:attrNameLst>
                                          <p:attrName>fillcolor</p:attrName>
                                        </p:attrNameLst>
                                      </p:cBhvr>
                                      <p:to>
                                        <a:srgbClr val="008000"/>
                                      </p:to>
                                    </p:animClr>
                                    <p:set>
                                      <p:cBhvr>
                                        <p:cTn id="146" dur="500" fill="hold"/>
                                        <p:tgtEl>
                                          <p:spTgt spid="142"/>
                                        </p:tgtEl>
                                        <p:attrNameLst>
                                          <p:attrName>fill.type</p:attrName>
                                        </p:attrNameLst>
                                      </p:cBhvr>
                                      <p:to>
                                        <p:strVal val="solid"/>
                                      </p:to>
                                    </p:set>
                                    <p:set>
                                      <p:cBhvr>
                                        <p:cTn id="147" dur="500" fill="hold"/>
                                        <p:tgtEl>
                                          <p:spTgt spid="14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143"/>
                                        </p:tgtEl>
                                        <p:attrNameLst>
                                          <p:attrName>fillcolor</p:attrName>
                                        </p:attrNameLst>
                                      </p:cBhvr>
                                      <p:to>
                                        <a:srgbClr val="008000"/>
                                      </p:to>
                                    </p:animClr>
                                    <p:set>
                                      <p:cBhvr>
                                        <p:cTn id="150" dur="500" fill="hold"/>
                                        <p:tgtEl>
                                          <p:spTgt spid="143"/>
                                        </p:tgtEl>
                                        <p:attrNameLst>
                                          <p:attrName>fill.type</p:attrName>
                                        </p:attrNameLst>
                                      </p:cBhvr>
                                      <p:to>
                                        <p:strVal val="solid"/>
                                      </p:to>
                                    </p:set>
                                    <p:set>
                                      <p:cBhvr>
                                        <p:cTn id="151" dur="500" fill="hold"/>
                                        <p:tgtEl>
                                          <p:spTgt spid="14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144"/>
                                        </p:tgtEl>
                                        <p:attrNameLst>
                                          <p:attrName>fillcolor</p:attrName>
                                        </p:attrNameLst>
                                      </p:cBhvr>
                                      <p:to>
                                        <a:srgbClr val="008000"/>
                                      </p:to>
                                    </p:animClr>
                                    <p:set>
                                      <p:cBhvr>
                                        <p:cTn id="154" dur="500" fill="hold"/>
                                        <p:tgtEl>
                                          <p:spTgt spid="144"/>
                                        </p:tgtEl>
                                        <p:attrNameLst>
                                          <p:attrName>fill.type</p:attrName>
                                        </p:attrNameLst>
                                      </p:cBhvr>
                                      <p:to>
                                        <p:strVal val="solid"/>
                                      </p:to>
                                    </p:set>
                                    <p:set>
                                      <p:cBhvr>
                                        <p:cTn id="155" dur="500" fill="hold"/>
                                        <p:tgtEl>
                                          <p:spTgt spid="14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140"/>
                                        </p:tgtEl>
                                        <p:attrNameLst>
                                          <p:attrName>fillcolor</p:attrName>
                                        </p:attrNameLst>
                                      </p:cBhvr>
                                      <p:to>
                                        <a:srgbClr val="008000"/>
                                      </p:to>
                                    </p:animClr>
                                    <p:set>
                                      <p:cBhvr>
                                        <p:cTn id="158" dur="500" fill="hold"/>
                                        <p:tgtEl>
                                          <p:spTgt spid="140"/>
                                        </p:tgtEl>
                                        <p:attrNameLst>
                                          <p:attrName>fill.type</p:attrName>
                                        </p:attrNameLst>
                                      </p:cBhvr>
                                      <p:to>
                                        <p:strVal val="solid"/>
                                      </p:to>
                                    </p:set>
                                    <p:set>
                                      <p:cBhvr>
                                        <p:cTn id="159" dur="500" fill="hold"/>
                                        <p:tgtEl>
                                          <p:spTgt spid="140"/>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500" fill="hold"/>
                                        <p:tgtEl>
                                          <p:spTgt spid="138"/>
                                        </p:tgtEl>
                                        <p:attrNameLst>
                                          <p:attrName>fillcolor</p:attrName>
                                        </p:attrNameLst>
                                      </p:cBhvr>
                                      <p:to>
                                        <a:srgbClr val="008000"/>
                                      </p:to>
                                    </p:animClr>
                                    <p:set>
                                      <p:cBhvr>
                                        <p:cTn id="162" dur="500" fill="hold"/>
                                        <p:tgtEl>
                                          <p:spTgt spid="138"/>
                                        </p:tgtEl>
                                        <p:attrNameLst>
                                          <p:attrName>fill.type</p:attrName>
                                        </p:attrNameLst>
                                      </p:cBhvr>
                                      <p:to>
                                        <p:strVal val="solid"/>
                                      </p:to>
                                    </p:set>
                                    <p:set>
                                      <p:cBhvr>
                                        <p:cTn id="163" dur="500" fill="hold"/>
                                        <p:tgtEl>
                                          <p:spTgt spid="138"/>
                                        </p:tgtEl>
                                        <p:attrNameLst>
                                          <p:attrName>fill.on</p:attrName>
                                        </p:attrNameLst>
                                      </p:cBhvr>
                                      <p:to>
                                        <p:strVal val="true"/>
                                      </p:to>
                                    </p:set>
                                  </p:childTnLst>
                                </p:cTn>
                              </p:par>
                              <p:par>
                                <p:cTn id="164" presetID="1" presetClass="emph" presetSubtype="2" fill="hold" nodeType="withEffect">
                                  <p:stCondLst>
                                    <p:cond delay="0"/>
                                  </p:stCondLst>
                                  <p:childTnLst>
                                    <p:animClr clrSpc="rgb" dir="cw">
                                      <p:cBhvr>
                                        <p:cTn id="165" dur="500" fill="hold"/>
                                        <p:tgtEl>
                                          <p:spTgt spid="136"/>
                                        </p:tgtEl>
                                        <p:attrNameLst>
                                          <p:attrName>fillcolor</p:attrName>
                                        </p:attrNameLst>
                                      </p:cBhvr>
                                      <p:to>
                                        <a:srgbClr val="008000"/>
                                      </p:to>
                                    </p:animClr>
                                    <p:set>
                                      <p:cBhvr>
                                        <p:cTn id="166" dur="500" fill="hold"/>
                                        <p:tgtEl>
                                          <p:spTgt spid="136"/>
                                        </p:tgtEl>
                                        <p:attrNameLst>
                                          <p:attrName>fill.type</p:attrName>
                                        </p:attrNameLst>
                                      </p:cBhvr>
                                      <p:to>
                                        <p:strVal val="solid"/>
                                      </p:to>
                                    </p:set>
                                    <p:set>
                                      <p:cBhvr>
                                        <p:cTn id="167" dur="500" fill="hold"/>
                                        <p:tgtEl>
                                          <p:spTgt spid="136"/>
                                        </p:tgtEl>
                                        <p:attrNameLst>
                                          <p:attrName>fill.on</p:attrName>
                                        </p:attrNameLst>
                                      </p:cBhvr>
                                      <p:to>
                                        <p:strVal val="true"/>
                                      </p:to>
                                    </p:set>
                                  </p:childTnLst>
                                </p:cTn>
                              </p:par>
                              <p:par>
                                <p:cTn id="168" presetID="1" presetClass="emph" presetSubtype="2" fill="hold" nodeType="withEffect">
                                  <p:stCondLst>
                                    <p:cond delay="0"/>
                                  </p:stCondLst>
                                  <p:childTnLst>
                                    <p:animClr clrSpc="rgb" dir="cw">
                                      <p:cBhvr>
                                        <p:cTn id="169" dur="500" fill="hold"/>
                                        <p:tgtEl>
                                          <p:spTgt spid="146"/>
                                        </p:tgtEl>
                                        <p:attrNameLst>
                                          <p:attrName>fillcolor</p:attrName>
                                        </p:attrNameLst>
                                      </p:cBhvr>
                                      <p:to>
                                        <a:srgbClr val="008000"/>
                                      </p:to>
                                    </p:animClr>
                                    <p:set>
                                      <p:cBhvr>
                                        <p:cTn id="170" dur="500" fill="hold"/>
                                        <p:tgtEl>
                                          <p:spTgt spid="146"/>
                                        </p:tgtEl>
                                        <p:attrNameLst>
                                          <p:attrName>fill.type</p:attrName>
                                        </p:attrNameLst>
                                      </p:cBhvr>
                                      <p:to>
                                        <p:strVal val="solid"/>
                                      </p:to>
                                    </p:set>
                                    <p:set>
                                      <p:cBhvr>
                                        <p:cTn id="171" dur="500" fill="hold"/>
                                        <p:tgtEl>
                                          <p:spTgt spid="146"/>
                                        </p:tgtEl>
                                        <p:attrNameLst>
                                          <p:attrName>fill.on</p:attrName>
                                        </p:attrNameLst>
                                      </p:cBhvr>
                                      <p:to>
                                        <p:strVal val="true"/>
                                      </p:to>
                                    </p:set>
                                  </p:childTnLst>
                                </p:cTn>
                              </p:par>
                              <p:par>
                                <p:cTn id="172" presetID="1" presetClass="emph" presetSubtype="2" fill="hold" nodeType="withEffect">
                                  <p:stCondLst>
                                    <p:cond delay="0"/>
                                  </p:stCondLst>
                                  <p:childTnLst>
                                    <p:animClr clrSpc="rgb" dir="cw">
                                      <p:cBhvr>
                                        <p:cTn id="173" dur="500" fill="hold"/>
                                        <p:tgtEl>
                                          <p:spTgt spid="132"/>
                                        </p:tgtEl>
                                        <p:attrNameLst>
                                          <p:attrName>fillcolor</p:attrName>
                                        </p:attrNameLst>
                                      </p:cBhvr>
                                      <p:to>
                                        <a:srgbClr val="008000"/>
                                      </p:to>
                                    </p:animClr>
                                    <p:set>
                                      <p:cBhvr>
                                        <p:cTn id="174" dur="500" fill="hold"/>
                                        <p:tgtEl>
                                          <p:spTgt spid="132"/>
                                        </p:tgtEl>
                                        <p:attrNameLst>
                                          <p:attrName>fill.type</p:attrName>
                                        </p:attrNameLst>
                                      </p:cBhvr>
                                      <p:to>
                                        <p:strVal val="solid"/>
                                      </p:to>
                                    </p:set>
                                    <p:set>
                                      <p:cBhvr>
                                        <p:cTn id="175" dur="500" fill="hold"/>
                                        <p:tgtEl>
                                          <p:spTgt spid="132"/>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500" fill="hold"/>
                                        <p:tgtEl>
                                          <p:spTgt spid="135"/>
                                        </p:tgtEl>
                                        <p:attrNameLst>
                                          <p:attrName>fillcolor</p:attrName>
                                        </p:attrNameLst>
                                      </p:cBhvr>
                                      <p:to>
                                        <a:srgbClr val="008000"/>
                                      </p:to>
                                    </p:animClr>
                                    <p:set>
                                      <p:cBhvr>
                                        <p:cTn id="178" dur="500" fill="hold"/>
                                        <p:tgtEl>
                                          <p:spTgt spid="135"/>
                                        </p:tgtEl>
                                        <p:attrNameLst>
                                          <p:attrName>fill.type</p:attrName>
                                        </p:attrNameLst>
                                      </p:cBhvr>
                                      <p:to>
                                        <p:strVal val="solid"/>
                                      </p:to>
                                    </p:set>
                                    <p:set>
                                      <p:cBhvr>
                                        <p:cTn id="179" dur="500" fill="hold"/>
                                        <p:tgtEl>
                                          <p:spTgt spid="135"/>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500" fill="hold"/>
                                        <p:tgtEl>
                                          <p:spTgt spid="83"/>
                                        </p:tgtEl>
                                        <p:attrNameLst>
                                          <p:attrName>fillcolor</p:attrName>
                                        </p:attrNameLst>
                                      </p:cBhvr>
                                      <p:to>
                                        <a:srgbClr val="CC0099"/>
                                      </p:to>
                                    </p:animClr>
                                    <p:set>
                                      <p:cBhvr>
                                        <p:cTn id="182" dur="500" fill="hold"/>
                                        <p:tgtEl>
                                          <p:spTgt spid="83"/>
                                        </p:tgtEl>
                                        <p:attrNameLst>
                                          <p:attrName>fill.type</p:attrName>
                                        </p:attrNameLst>
                                      </p:cBhvr>
                                      <p:to>
                                        <p:strVal val="solid"/>
                                      </p:to>
                                    </p:set>
                                    <p:set>
                                      <p:cBhvr>
                                        <p:cTn id="183" dur="500" fill="hold"/>
                                        <p:tgtEl>
                                          <p:spTgt spid="83"/>
                                        </p:tgtEl>
                                        <p:attrNameLst>
                                          <p:attrName>fill.on</p:attrName>
                                        </p:attrNameLst>
                                      </p:cBhvr>
                                      <p:to>
                                        <p:strVal val="true"/>
                                      </p:to>
                                    </p:set>
                                  </p:childTnLst>
                                </p:cTn>
                              </p:par>
                              <p:par>
                                <p:cTn id="184" presetID="1" presetClass="emph" presetSubtype="2" fill="hold" nodeType="withEffect">
                                  <p:stCondLst>
                                    <p:cond delay="0"/>
                                  </p:stCondLst>
                                  <p:childTnLst>
                                    <p:animClr clrSpc="rgb" dir="cw">
                                      <p:cBhvr>
                                        <p:cTn id="185" dur="500" fill="hold"/>
                                        <p:tgtEl>
                                          <p:spTgt spid="99"/>
                                        </p:tgtEl>
                                        <p:attrNameLst>
                                          <p:attrName>fillcolor</p:attrName>
                                        </p:attrNameLst>
                                      </p:cBhvr>
                                      <p:to>
                                        <a:srgbClr val="CC0099"/>
                                      </p:to>
                                    </p:animClr>
                                    <p:set>
                                      <p:cBhvr>
                                        <p:cTn id="186" dur="500" fill="hold"/>
                                        <p:tgtEl>
                                          <p:spTgt spid="99"/>
                                        </p:tgtEl>
                                        <p:attrNameLst>
                                          <p:attrName>fill.type</p:attrName>
                                        </p:attrNameLst>
                                      </p:cBhvr>
                                      <p:to>
                                        <p:strVal val="solid"/>
                                      </p:to>
                                    </p:set>
                                    <p:set>
                                      <p:cBhvr>
                                        <p:cTn id="187" dur="500" fill="hold"/>
                                        <p:tgtEl>
                                          <p:spTgt spid="99"/>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500" fill="hold"/>
                                        <p:tgtEl>
                                          <p:spTgt spid="94"/>
                                        </p:tgtEl>
                                        <p:attrNameLst>
                                          <p:attrName>fillcolor</p:attrName>
                                        </p:attrNameLst>
                                      </p:cBhvr>
                                      <p:to>
                                        <a:srgbClr val="CC0099"/>
                                      </p:to>
                                    </p:animClr>
                                    <p:set>
                                      <p:cBhvr>
                                        <p:cTn id="190" dur="500" fill="hold"/>
                                        <p:tgtEl>
                                          <p:spTgt spid="94"/>
                                        </p:tgtEl>
                                        <p:attrNameLst>
                                          <p:attrName>fill.type</p:attrName>
                                        </p:attrNameLst>
                                      </p:cBhvr>
                                      <p:to>
                                        <p:strVal val="solid"/>
                                      </p:to>
                                    </p:set>
                                    <p:set>
                                      <p:cBhvr>
                                        <p:cTn id="191" dur="500" fill="hold"/>
                                        <p:tgtEl>
                                          <p:spTgt spid="94"/>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500" fill="hold"/>
                                        <p:tgtEl>
                                          <p:spTgt spid="102"/>
                                        </p:tgtEl>
                                        <p:attrNameLst>
                                          <p:attrName>fillcolor</p:attrName>
                                        </p:attrNameLst>
                                      </p:cBhvr>
                                      <p:to>
                                        <a:srgbClr val="CC0099"/>
                                      </p:to>
                                    </p:animClr>
                                    <p:set>
                                      <p:cBhvr>
                                        <p:cTn id="194" dur="500" fill="hold"/>
                                        <p:tgtEl>
                                          <p:spTgt spid="102"/>
                                        </p:tgtEl>
                                        <p:attrNameLst>
                                          <p:attrName>fill.type</p:attrName>
                                        </p:attrNameLst>
                                      </p:cBhvr>
                                      <p:to>
                                        <p:strVal val="solid"/>
                                      </p:to>
                                    </p:set>
                                    <p:set>
                                      <p:cBhvr>
                                        <p:cTn id="195" dur="500" fill="hold"/>
                                        <p:tgtEl>
                                          <p:spTgt spid="102"/>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500" fill="hold"/>
                                        <p:tgtEl>
                                          <p:spTgt spid="101"/>
                                        </p:tgtEl>
                                        <p:attrNameLst>
                                          <p:attrName>fillcolor</p:attrName>
                                        </p:attrNameLst>
                                      </p:cBhvr>
                                      <p:to>
                                        <a:srgbClr val="CC0099"/>
                                      </p:to>
                                    </p:animClr>
                                    <p:set>
                                      <p:cBhvr>
                                        <p:cTn id="198" dur="500" fill="hold"/>
                                        <p:tgtEl>
                                          <p:spTgt spid="101"/>
                                        </p:tgtEl>
                                        <p:attrNameLst>
                                          <p:attrName>fill.type</p:attrName>
                                        </p:attrNameLst>
                                      </p:cBhvr>
                                      <p:to>
                                        <p:strVal val="solid"/>
                                      </p:to>
                                    </p:set>
                                    <p:set>
                                      <p:cBhvr>
                                        <p:cTn id="199" dur="500" fill="hold"/>
                                        <p:tgtEl>
                                          <p:spTgt spid="101"/>
                                        </p:tgtEl>
                                        <p:attrNameLst>
                                          <p:attrName>fill.on</p:attrName>
                                        </p:attrNameLst>
                                      </p:cBhvr>
                                      <p:to>
                                        <p:strVal val="true"/>
                                      </p:to>
                                    </p:set>
                                  </p:childTnLst>
                                </p:cTn>
                              </p:par>
                              <p:par>
                                <p:cTn id="200" presetID="1" presetClass="emph" presetSubtype="2" fill="hold" nodeType="withEffect">
                                  <p:stCondLst>
                                    <p:cond delay="0"/>
                                  </p:stCondLst>
                                  <p:childTnLst>
                                    <p:animClr clrSpc="rgb" dir="cw">
                                      <p:cBhvr>
                                        <p:cTn id="201" dur="500" fill="hold"/>
                                        <p:tgtEl>
                                          <p:spTgt spid="116"/>
                                        </p:tgtEl>
                                        <p:attrNameLst>
                                          <p:attrName>fillcolor</p:attrName>
                                        </p:attrNameLst>
                                      </p:cBhvr>
                                      <p:to>
                                        <a:srgbClr val="CC0099"/>
                                      </p:to>
                                    </p:animClr>
                                    <p:set>
                                      <p:cBhvr>
                                        <p:cTn id="202" dur="500" fill="hold"/>
                                        <p:tgtEl>
                                          <p:spTgt spid="116"/>
                                        </p:tgtEl>
                                        <p:attrNameLst>
                                          <p:attrName>fill.type</p:attrName>
                                        </p:attrNameLst>
                                      </p:cBhvr>
                                      <p:to>
                                        <p:strVal val="solid"/>
                                      </p:to>
                                    </p:set>
                                    <p:set>
                                      <p:cBhvr>
                                        <p:cTn id="203" dur="500" fill="hold"/>
                                        <p:tgtEl>
                                          <p:spTgt spid="116"/>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500" fill="hold"/>
                                        <p:tgtEl>
                                          <p:spTgt spid="111"/>
                                        </p:tgtEl>
                                        <p:attrNameLst>
                                          <p:attrName>fillcolor</p:attrName>
                                        </p:attrNameLst>
                                      </p:cBhvr>
                                      <p:to>
                                        <a:srgbClr val="CC0099"/>
                                      </p:to>
                                    </p:animClr>
                                    <p:set>
                                      <p:cBhvr>
                                        <p:cTn id="206" dur="500" fill="hold"/>
                                        <p:tgtEl>
                                          <p:spTgt spid="111"/>
                                        </p:tgtEl>
                                        <p:attrNameLst>
                                          <p:attrName>fill.type</p:attrName>
                                        </p:attrNameLst>
                                      </p:cBhvr>
                                      <p:to>
                                        <p:strVal val="solid"/>
                                      </p:to>
                                    </p:set>
                                    <p:set>
                                      <p:cBhvr>
                                        <p:cTn id="207" dur="500" fill="hold"/>
                                        <p:tgtEl>
                                          <p:spTgt spid="111"/>
                                        </p:tgtEl>
                                        <p:attrNameLst>
                                          <p:attrName>fill.on</p:attrName>
                                        </p:attrNameLst>
                                      </p:cBhvr>
                                      <p:to>
                                        <p:strVal val="true"/>
                                      </p:to>
                                    </p:set>
                                  </p:childTnLst>
                                </p:cTn>
                              </p:par>
                              <p:par>
                                <p:cTn id="208" presetID="1" presetClass="emph" presetSubtype="2" fill="hold" nodeType="withEffect">
                                  <p:stCondLst>
                                    <p:cond delay="0"/>
                                  </p:stCondLst>
                                  <p:childTnLst>
                                    <p:animClr clrSpc="rgb" dir="cw">
                                      <p:cBhvr>
                                        <p:cTn id="209" dur="500" fill="hold"/>
                                        <p:tgtEl>
                                          <p:spTgt spid="119"/>
                                        </p:tgtEl>
                                        <p:attrNameLst>
                                          <p:attrName>fillcolor</p:attrName>
                                        </p:attrNameLst>
                                      </p:cBhvr>
                                      <p:to>
                                        <a:srgbClr val="CC0099"/>
                                      </p:to>
                                    </p:animClr>
                                    <p:set>
                                      <p:cBhvr>
                                        <p:cTn id="210" dur="500" fill="hold"/>
                                        <p:tgtEl>
                                          <p:spTgt spid="119"/>
                                        </p:tgtEl>
                                        <p:attrNameLst>
                                          <p:attrName>fill.type</p:attrName>
                                        </p:attrNameLst>
                                      </p:cBhvr>
                                      <p:to>
                                        <p:strVal val="solid"/>
                                      </p:to>
                                    </p:set>
                                    <p:set>
                                      <p:cBhvr>
                                        <p:cTn id="211" dur="500" fill="hold"/>
                                        <p:tgtEl>
                                          <p:spTgt spid="119"/>
                                        </p:tgtEl>
                                        <p:attrNameLst>
                                          <p:attrName>fill.on</p:attrName>
                                        </p:attrNameLst>
                                      </p:cBhvr>
                                      <p:to>
                                        <p:strVal val="true"/>
                                      </p:to>
                                    </p:set>
                                  </p:childTnLst>
                                </p:cTn>
                              </p:par>
                              <p:par>
                                <p:cTn id="212" presetID="1" presetClass="emph" presetSubtype="2" fill="hold" nodeType="withEffect">
                                  <p:stCondLst>
                                    <p:cond delay="0"/>
                                  </p:stCondLst>
                                  <p:childTnLst>
                                    <p:animClr clrSpc="rgb" dir="cw">
                                      <p:cBhvr>
                                        <p:cTn id="213" dur="500" fill="hold"/>
                                        <p:tgtEl>
                                          <p:spTgt spid="127"/>
                                        </p:tgtEl>
                                        <p:attrNameLst>
                                          <p:attrName>fillcolor</p:attrName>
                                        </p:attrNameLst>
                                      </p:cBhvr>
                                      <p:to>
                                        <a:srgbClr val="CC0099"/>
                                      </p:to>
                                    </p:animClr>
                                    <p:set>
                                      <p:cBhvr>
                                        <p:cTn id="214" dur="500" fill="hold"/>
                                        <p:tgtEl>
                                          <p:spTgt spid="127"/>
                                        </p:tgtEl>
                                        <p:attrNameLst>
                                          <p:attrName>fill.type</p:attrName>
                                        </p:attrNameLst>
                                      </p:cBhvr>
                                      <p:to>
                                        <p:strVal val="solid"/>
                                      </p:to>
                                    </p:set>
                                    <p:set>
                                      <p:cBhvr>
                                        <p:cTn id="215" dur="500" fill="hold"/>
                                        <p:tgtEl>
                                          <p:spTgt spid="127"/>
                                        </p:tgtEl>
                                        <p:attrNameLst>
                                          <p:attrName>fill.on</p:attrName>
                                        </p:attrNameLst>
                                      </p:cBhvr>
                                      <p:to>
                                        <p:strVal val="true"/>
                                      </p:to>
                                    </p:set>
                                  </p:childTnLst>
                                </p:cTn>
                              </p:par>
                              <p:par>
                                <p:cTn id="216" presetID="1" presetClass="emph" presetSubtype="2" fill="hold" nodeType="withEffect">
                                  <p:stCondLst>
                                    <p:cond delay="0"/>
                                  </p:stCondLst>
                                  <p:childTnLst>
                                    <p:animClr clrSpc="rgb" dir="cw">
                                      <p:cBhvr>
                                        <p:cTn id="217" dur="500" fill="hold"/>
                                        <p:tgtEl>
                                          <p:spTgt spid="108"/>
                                        </p:tgtEl>
                                        <p:attrNameLst>
                                          <p:attrName>fillcolor</p:attrName>
                                        </p:attrNameLst>
                                      </p:cBhvr>
                                      <p:to>
                                        <a:srgbClr val="CC0099"/>
                                      </p:to>
                                    </p:animClr>
                                    <p:set>
                                      <p:cBhvr>
                                        <p:cTn id="218" dur="500" fill="hold"/>
                                        <p:tgtEl>
                                          <p:spTgt spid="108"/>
                                        </p:tgtEl>
                                        <p:attrNameLst>
                                          <p:attrName>fill.type</p:attrName>
                                        </p:attrNameLst>
                                      </p:cBhvr>
                                      <p:to>
                                        <p:strVal val="solid"/>
                                      </p:to>
                                    </p:set>
                                    <p:set>
                                      <p:cBhvr>
                                        <p:cTn id="219" dur="500" fill="hold"/>
                                        <p:tgtEl>
                                          <p:spTgt spid="108"/>
                                        </p:tgtEl>
                                        <p:attrNameLst>
                                          <p:attrName>fill.on</p:attrName>
                                        </p:attrNameLst>
                                      </p:cBhvr>
                                      <p:to>
                                        <p:strVal val="true"/>
                                      </p:to>
                                    </p:set>
                                  </p:childTnLst>
                                </p:cTn>
                              </p:par>
                              <p:par>
                                <p:cTn id="220" presetID="1" presetClass="emph" presetSubtype="2" fill="hold" nodeType="withEffect">
                                  <p:stCondLst>
                                    <p:cond delay="0"/>
                                  </p:stCondLst>
                                  <p:childTnLst>
                                    <p:animClr clrSpc="rgb" dir="cw">
                                      <p:cBhvr>
                                        <p:cTn id="221" dur="500" fill="hold"/>
                                        <p:tgtEl>
                                          <p:spTgt spid="133"/>
                                        </p:tgtEl>
                                        <p:attrNameLst>
                                          <p:attrName>fillcolor</p:attrName>
                                        </p:attrNameLst>
                                      </p:cBhvr>
                                      <p:to>
                                        <a:srgbClr val="CC0099"/>
                                      </p:to>
                                    </p:animClr>
                                    <p:set>
                                      <p:cBhvr>
                                        <p:cTn id="222" dur="500" fill="hold"/>
                                        <p:tgtEl>
                                          <p:spTgt spid="133"/>
                                        </p:tgtEl>
                                        <p:attrNameLst>
                                          <p:attrName>fill.type</p:attrName>
                                        </p:attrNameLst>
                                      </p:cBhvr>
                                      <p:to>
                                        <p:strVal val="solid"/>
                                      </p:to>
                                    </p:set>
                                    <p:set>
                                      <p:cBhvr>
                                        <p:cTn id="223" dur="500" fill="hold"/>
                                        <p:tgtEl>
                                          <p:spTgt spid="133"/>
                                        </p:tgtEl>
                                        <p:attrNameLst>
                                          <p:attrName>fill.on</p:attrName>
                                        </p:attrNameLst>
                                      </p:cBhvr>
                                      <p:to>
                                        <p:strVal val="true"/>
                                      </p:to>
                                    </p:set>
                                  </p:childTnLst>
                                </p:cTn>
                              </p:par>
                              <p:par>
                                <p:cTn id="224" presetID="1" presetClass="emph" presetSubtype="2" fill="hold" nodeType="withEffect">
                                  <p:stCondLst>
                                    <p:cond delay="0"/>
                                  </p:stCondLst>
                                  <p:childTnLst>
                                    <p:animClr clrSpc="rgb" dir="cw">
                                      <p:cBhvr>
                                        <p:cTn id="225" dur="500" fill="hold"/>
                                        <p:tgtEl>
                                          <p:spTgt spid="131"/>
                                        </p:tgtEl>
                                        <p:attrNameLst>
                                          <p:attrName>fillcolor</p:attrName>
                                        </p:attrNameLst>
                                      </p:cBhvr>
                                      <p:to>
                                        <a:srgbClr val="CC0099"/>
                                      </p:to>
                                    </p:animClr>
                                    <p:set>
                                      <p:cBhvr>
                                        <p:cTn id="226" dur="500" fill="hold"/>
                                        <p:tgtEl>
                                          <p:spTgt spid="131"/>
                                        </p:tgtEl>
                                        <p:attrNameLst>
                                          <p:attrName>fill.type</p:attrName>
                                        </p:attrNameLst>
                                      </p:cBhvr>
                                      <p:to>
                                        <p:strVal val="solid"/>
                                      </p:to>
                                    </p:set>
                                    <p:set>
                                      <p:cBhvr>
                                        <p:cTn id="227" dur="500" fill="hold"/>
                                        <p:tgtEl>
                                          <p:spTgt spid="131"/>
                                        </p:tgtEl>
                                        <p:attrNameLst>
                                          <p:attrName>fill.on</p:attrName>
                                        </p:attrNameLst>
                                      </p:cBhvr>
                                      <p:to>
                                        <p:strVal val="true"/>
                                      </p:to>
                                    </p:set>
                                  </p:childTnLst>
                                </p:cTn>
                              </p:par>
                              <p:par>
                                <p:cTn id="228" presetID="1" presetClass="emph" presetSubtype="2" fill="hold" nodeType="withEffect">
                                  <p:stCondLst>
                                    <p:cond delay="0"/>
                                  </p:stCondLst>
                                  <p:childTnLst>
                                    <p:animClr clrSpc="rgb" dir="cw">
                                      <p:cBhvr>
                                        <p:cTn id="229" dur="500" fill="hold"/>
                                        <p:tgtEl>
                                          <p:spTgt spid="125"/>
                                        </p:tgtEl>
                                        <p:attrNameLst>
                                          <p:attrName>fillcolor</p:attrName>
                                        </p:attrNameLst>
                                      </p:cBhvr>
                                      <p:to>
                                        <a:srgbClr val="CC0099"/>
                                      </p:to>
                                    </p:animClr>
                                    <p:set>
                                      <p:cBhvr>
                                        <p:cTn id="230" dur="500" fill="hold"/>
                                        <p:tgtEl>
                                          <p:spTgt spid="125"/>
                                        </p:tgtEl>
                                        <p:attrNameLst>
                                          <p:attrName>fill.type</p:attrName>
                                        </p:attrNameLst>
                                      </p:cBhvr>
                                      <p:to>
                                        <p:strVal val="solid"/>
                                      </p:to>
                                    </p:set>
                                    <p:set>
                                      <p:cBhvr>
                                        <p:cTn id="231" dur="500" fill="hold"/>
                                        <p:tgtEl>
                                          <p:spTgt spid="125"/>
                                        </p:tgtEl>
                                        <p:attrNameLst>
                                          <p:attrName>fill.on</p:attrName>
                                        </p:attrNameLst>
                                      </p:cBhvr>
                                      <p:to>
                                        <p:strVal val="true"/>
                                      </p:to>
                                    </p:set>
                                  </p:childTnLst>
                                </p:cTn>
                              </p:par>
                              <p:par>
                                <p:cTn id="232" presetID="1" presetClass="emph" presetSubtype="2" fill="hold" nodeType="withEffect">
                                  <p:stCondLst>
                                    <p:cond delay="0"/>
                                  </p:stCondLst>
                                  <p:childTnLst>
                                    <p:animClr clrSpc="rgb" dir="cw">
                                      <p:cBhvr>
                                        <p:cTn id="233" dur="500" fill="hold"/>
                                        <p:tgtEl>
                                          <p:spTgt spid="124"/>
                                        </p:tgtEl>
                                        <p:attrNameLst>
                                          <p:attrName>fillcolor</p:attrName>
                                        </p:attrNameLst>
                                      </p:cBhvr>
                                      <p:to>
                                        <a:srgbClr val="CC0099"/>
                                      </p:to>
                                    </p:animClr>
                                    <p:set>
                                      <p:cBhvr>
                                        <p:cTn id="234" dur="500" fill="hold"/>
                                        <p:tgtEl>
                                          <p:spTgt spid="124"/>
                                        </p:tgtEl>
                                        <p:attrNameLst>
                                          <p:attrName>fill.type</p:attrName>
                                        </p:attrNameLst>
                                      </p:cBhvr>
                                      <p:to>
                                        <p:strVal val="solid"/>
                                      </p:to>
                                    </p:set>
                                    <p:set>
                                      <p:cBhvr>
                                        <p:cTn id="235" dur="500" fill="hold"/>
                                        <p:tgtEl>
                                          <p:spTgt spid="124"/>
                                        </p:tgtEl>
                                        <p:attrNameLst>
                                          <p:attrName>fill.on</p:attrName>
                                        </p:attrNameLst>
                                      </p:cBhvr>
                                      <p:to>
                                        <p:strVal val="true"/>
                                      </p:to>
                                    </p:set>
                                  </p:childTnLst>
                                </p:cTn>
                              </p:par>
                              <p:par>
                                <p:cTn id="236" presetID="1" presetClass="emph" presetSubtype="2" fill="hold" nodeType="withEffect">
                                  <p:stCondLst>
                                    <p:cond delay="0"/>
                                  </p:stCondLst>
                                  <p:childTnLst>
                                    <p:animClr clrSpc="rgb" dir="cw">
                                      <p:cBhvr>
                                        <p:cTn id="237" dur="500" fill="hold"/>
                                        <p:tgtEl>
                                          <p:spTgt spid="117"/>
                                        </p:tgtEl>
                                        <p:attrNameLst>
                                          <p:attrName>fillcolor</p:attrName>
                                        </p:attrNameLst>
                                      </p:cBhvr>
                                      <p:to>
                                        <a:srgbClr val="CC0099"/>
                                      </p:to>
                                    </p:animClr>
                                    <p:set>
                                      <p:cBhvr>
                                        <p:cTn id="238" dur="500" fill="hold"/>
                                        <p:tgtEl>
                                          <p:spTgt spid="117"/>
                                        </p:tgtEl>
                                        <p:attrNameLst>
                                          <p:attrName>fill.type</p:attrName>
                                        </p:attrNameLst>
                                      </p:cBhvr>
                                      <p:to>
                                        <p:strVal val="solid"/>
                                      </p:to>
                                    </p:set>
                                    <p:set>
                                      <p:cBhvr>
                                        <p:cTn id="239" dur="500" fill="hold"/>
                                        <p:tgtEl>
                                          <p:spTgt spid="117"/>
                                        </p:tgtEl>
                                        <p:attrNameLst>
                                          <p:attrName>fill.on</p:attrName>
                                        </p:attrNameLst>
                                      </p:cBhvr>
                                      <p:to>
                                        <p:strVal val="true"/>
                                      </p:to>
                                    </p:set>
                                  </p:childTnLst>
                                </p:cTn>
                              </p:par>
                              <p:par>
                                <p:cTn id="240" presetID="1" presetClass="emph" presetSubtype="2" fill="hold" nodeType="withEffect">
                                  <p:stCondLst>
                                    <p:cond delay="0"/>
                                  </p:stCondLst>
                                  <p:childTnLst>
                                    <p:animClr clrSpc="rgb" dir="cw">
                                      <p:cBhvr>
                                        <p:cTn id="241" dur="500" fill="hold"/>
                                        <p:tgtEl>
                                          <p:spTgt spid="109"/>
                                        </p:tgtEl>
                                        <p:attrNameLst>
                                          <p:attrName>fillcolor</p:attrName>
                                        </p:attrNameLst>
                                      </p:cBhvr>
                                      <p:to>
                                        <a:srgbClr val="CC0099"/>
                                      </p:to>
                                    </p:animClr>
                                    <p:set>
                                      <p:cBhvr>
                                        <p:cTn id="242" dur="500" fill="hold"/>
                                        <p:tgtEl>
                                          <p:spTgt spid="109"/>
                                        </p:tgtEl>
                                        <p:attrNameLst>
                                          <p:attrName>fill.type</p:attrName>
                                        </p:attrNameLst>
                                      </p:cBhvr>
                                      <p:to>
                                        <p:strVal val="solid"/>
                                      </p:to>
                                    </p:set>
                                    <p:set>
                                      <p:cBhvr>
                                        <p:cTn id="243" dur="500" fill="hold"/>
                                        <p:tgtEl>
                                          <p:spTgt spid="109"/>
                                        </p:tgtEl>
                                        <p:attrNameLst>
                                          <p:attrName>fill.on</p:attrName>
                                        </p:attrNameLst>
                                      </p:cBhvr>
                                      <p:to>
                                        <p:strVal val="true"/>
                                      </p:to>
                                    </p:set>
                                  </p:childTnLst>
                                </p:cTn>
                              </p:par>
                              <p:par>
                                <p:cTn id="244" presetID="1" presetClass="emph" presetSubtype="2" fill="hold" nodeType="withEffect">
                                  <p:stCondLst>
                                    <p:cond delay="0"/>
                                  </p:stCondLst>
                                  <p:childTnLst>
                                    <p:animClr clrSpc="rgb" dir="cw">
                                      <p:cBhvr>
                                        <p:cTn id="245" dur="500" fill="hold"/>
                                        <p:tgtEl>
                                          <p:spTgt spid="110"/>
                                        </p:tgtEl>
                                        <p:attrNameLst>
                                          <p:attrName>fillcolor</p:attrName>
                                        </p:attrNameLst>
                                      </p:cBhvr>
                                      <p:to>
                                        <a:srgbClr val="CC0099"/>
                                      </p:to>
                                    </p:animClr>
                                    <p:set>
                                      <p:cBhvr>
                                        <p:cTn id="246" dur="500" fill="hold"/>
                                        <p:tgtEl>
                                          <p:spTgt spid="110"/>
                                        </p:tgtEl>
                                        <p:attrNameLst>
                                          <p:attrName>fill.type</p:attrName>
                                        </p:attrNameLst>
                                      </p:cBhvr>
                                      <p:to>
                                        <p:strVal val="solid"/>
                                      </p:to>
                                    </p:set>
                                    <p:set>
                                      <p:cBhvr>
                                        <p:cTn id="247" dur="500" fill="hold"/>
                                        <p:tgtEl>
                                          <p:spTgt spid="110"/>
                                        </p:tgtEl>
                                        <p:attrNameLst>
                                          <p:attrName>fill.on</p:attrName>
                                        </p:attrNameLst>
                                      </p:cBhvr>
                                      <p:to>
                                        <p:strVal val="true"/>
                                      </p:to>
                                    </p:set>
                                  </p:childTnLst>
                                </p:cTn>
                              </p:par>
                              <p:par>
                                <p:cTn id="248" presetID="1" presetClass="emph" presetSubtype="2" fill="hold" nodeType="withEffect">
                                  <p:stCondLst>
                                    <p:cond delay="0"/>
                                  </p:stCondLst>
                                  <p:childTnLst>
                                    <p:animClr clrSpc="rgb" dir="cw">
                                      <p:cBhvr>
                                        <p:cTn id="249" dur="500" fill="hold"/>
                                        <p:tgtEl>
                                          <p:spTgt spid="91"/>
                                        </p:tgtEl>
                                        <p:attrNameLst>
                                          <p:attrName>fillcolor</p:attrName>
                                        </p:attrNameLst>
                                      </p:cBhvr>
                                      <p:to>
                                        <a:srgbClr val="CC0099"/>
                                      </p:to>
                                    </p:animClr>
                                    <p:set>
                                      <p:cBhvr>
                                        <p:cTn id="250" dur="500" fill="hold"/>
                                        <p:tgtEl>
                                          <p:spTgt spid="91"/>
                                        </p:tgtEl>
                                        <p:attrNameLst>
                                          <p:attrName>fill.type</p:attrName>
                                        </p:attrNameLst>
                                      </p:cBhvr>
                                      <p:to>
                                        <p:strVal val="solid"/>
                                      </p:to>
                                    </p:set>
                                    <p:set>
                                      <p:cBhvr>
                                        <p:cTn id="251" dur="500" fill="hold"/>
                                        <p:tgtEl>
                                          <p:spTgt spid="91"/>
                                        </p:tgtEl>
                                        <p:attrNameLst>
                                          <p:attrName>fill.on</p:attrName>
                                        </p:attrNameLst>
                                      </p:cBhvr>
                                      <p:to>
                                        <p:strVal val="true"/>
                                      </p:to>
                                    </p:set>
                                  </p:childTnLst>
                                </p:cTn>
                              </p:par>
                              <p:par>
                                <p:cTn id="252" presetID="1" presetClass="emph" presetSubtype="2" fill="hold" nodeType="withEffect">
                                  <p:stCondLst>
                                    <p:cond delay="0"/>
                                  </p:stCondLst>
                                  <p:childTnLst>
                                    <p:animClr clrSpc="rgb" dir="cw">
                                      <p:cBhvr>
                                        <p:cTn id="253" dur="500" fill="hold"/>
                                        <p:tgtEl>
                                          <p:spTgt spid="107"/>
                                        </p:tgtEl>
                                        <p:attrNameLst>
                                          <p:attrName>fillcolor</p:attrName>
                                        </p:attrNameLst>
                                      </p:cBhvr>
                                      <p:to>
                                        <a:srgbClr val="CC0099"/>
                                      </p:to>
                                    </p:animClr>
                                    <p:set>
                                      <p:cBhvr>
                                        <p:cTn id="254" dur="500" fill="hold"/>
                                        <p:tgtEl>
                                          <p:spTgt spid="107"/>
                                        </p:tgtEl>
                                        <p:attrNameLst>
                                          <p:attrName>fill.type</p:attrName>
                                        </p:attrNameLst>
                                      </p:cBhvr>
                                      <p:to>
                                        <p:strVal val="solid"/>
                                      </p:to>
                                    </p:set>
                                    <p:set>
                                      <p:cBhvr>
                                        <p:cTn id="255" dur="500" fill="hold"/>
                                        <p:tgtEl>
                                          <p:spTgt spid="107"/>
                                        </p:tgtEl>
                                        <p:attrNameLst>
                                          <p:attrName>fill.on</p:attrName>
                                        </p:attrNameLst>
                                      </p:cBhvr>
                                      <p:to>
                                        <p:strVal val="true"/>
                                      </p:to>
                                    </p:set>
                                  </p:childTnLst>
                                </p:cTn>
                              </p:par>
                              <p:par>
                                <p:cTn id="256" presetID="1" presetClass="emph" presetSubtype="2" fill="hold" nodeType="withEffect">
                                  <p:stCondLst>
                                    <p:cond delay="0"/>
                                  </p:stCondLst>
                                  <p:childTnLst>
                                    <p:animClr clrSpc="rgb" dir="cw">
                                      <p:cBhvr>
                                        <p:cTn id="257" dur="500" fill="hold"/>
                                        <p:tgtEl>
                                          <p:spTgt spid="115"/>
                                        </p:tgtEl>
                                        <p:attrNameLst>
                                          <p:attrName>fillcolor</p:attrName>
                                        </p:attrNameLst>
                                      </p:cBhvr>
                                      <p:to>
                                        <a:srgbClr val="CC0099"/>
                                      </p:to>
                                    </p:animClr>
                                    <p:set>
                                      <p:cBhvr>
                                        <p:cTn id="258" dur="500" fill="hold"/>
                                        <p:tgtEl>
                                          <p:spTgt spid="115"/>
                                        </p:tgtEl>
                                        <p:attrNameLst>
                                          <p:attrName>fill.type</p:attrName>
                                        </p:attrNameLst>
                                      </p:cBhvr>
                                      <p:to>
                                        <p:strVal val="solid"/>
                                      </p:to>
                                    </p:set>
                                    <p:set>
                                      <p:cBhvr>
                                        <p:cTn id="259" dur="500" fill="hold"/>
                                        <p:tgtEl>
                                          <p:spTgt spid="115"/>
                                        </p:tgtEl>
                                        <p:attrNameLst>
                                          <p:attrName>fill.on</p:attrName>
                                        </p:attrNameLst>
                                      </p:cBhvr>
                                      <p:to>
                                        <p:strVal val="true"/>
                                      </p:to>
                                    </p:set>
                                  </p:childTnLst>
                                </p:cTn>
                              </p:par>
                              <p:par>
                                <p:cTn id="260" presetID="1" presetClass="emph" presetSubtype="2" fill="hold" nodeType="withEffect">
                                  <p:stCondLst>
                                    <p:cond delay="0"/>
                                  </p:stCondLst>
                                  <p:childTnLst>
                                    <p:animClr clrSpc="rgb" dir="cw">
                                      <p:cBhvr>
                                        <p:cTn id="261" dur="500" fill="hold"/>
                                        <p:tgtEl>
                                          <p:spTgt spid="126"/>
                                        </p:tgtEl>
                                        <p:attrNameLst>
                                          <p:attrName>fillcolor</p:attrName>
                                        </p:attrNameLst>
                                      </p:cBhvr>
                                      <p:to>
                                        <a:srgbClr val="CC0099"/>
                                      </p:to>
                                    </p:animClr>
                                    <p:set>
                                      <p:cBhvr>
                                        <p:cTn id="262" dur="500" fill="hold"/>
                                        <p:tgtEl>
                                          <p:spTgt spid="126"/>
                                        </p:tgtEl>
                                        <p:attrNameLst>
                                          <p:attrName>fill.type</p:attrName>
                                        </p:attrNameLst>
                                      </p:cBhvr>
                                      <p:to>
                                        <p:strVal val="solid"/>
                                      </p:to>
                                    </p:set>
                                    <p:set>
                                      <p:cBhvr>
                                        <p:cTn id="263" dur="500" fill="hold"/>
                                        <p:tgtEl>
                                          <p:spTgt spid="126"/>
                                        </p:tgtEl>
                                        <p:attrNameLst>
                                          <p:attrName>fill.on</p:attrName>
                                        </p:attrNameLst>
                                      </p:cBhvr>
                                      <p:to>
                                        <p:strVal val="true"/>
                                      </p:to>
                                    </p:set>
                                  </p:childTnLst>
                                </p:cTn>
                              </p:par>
                              <p:par>
                                <p:cTn id="264" presetID="1" presetClass="emph" presetSubtype="2" fill="hold" nodeType="withEffect">
                                  <p:stCondLst>
                                    <p:cond delay="0"/>
                                  </p:stCondLst>
                                  <p:childTnLst>
                                    <p:animClr clrSpc="rgb" dir="cw">
                                      <p:cBhvr>
                                        <p:cTn id="265" dur="500" fill="hold"/>
                                        <p:tgtEl>
                                          <p:spTgt spid="123"/>
                                        </p:tgtEl>
                                        <p:attrNameLst>
                                          <p:attrName>fillcolor</p:attrName>
                                        </p:attrNameLst>
                                      </p:cBhvr>
                                      <p:to>
                                        <a:srgbClr val="CC0099"/>
                                      </p:to>
                                    </p:animClr>
                                    <p:set>
                                      <p:cBhvr>
                                        <p:cTn id="266" dur="500" fill="hold"/>
                                        <p:tgtEl>
                                          <p:spTgt spid="123"/>
                                        </p:tgtEl>
                                        <p:attrNameLst>
                                          <p:attrName>fill.type</p:attrName>
                                        </p:attrNameLst>
                                      </p:cBhvr>
                                      <p:to>
                                        <p:strVal val="solid"/>
                                      </p:to>
                                    </p:set>
                                    <p:set>
                                      <p:cBhvr>
                                        <p:cTn id="267" dur="500" fill="hold"/>
                                        <p:tgtEl>
                                          <p:spTgt spid="123"/>
                                        </p:tgtEl>
                                        <p:attrNameLst>
                                          <p:attrName>fill.on</p:attrName>
                                        </p:attrNameLst>
                                      </p:cBhvr>
                                      <p:to>
                                        <p:strVal val="true"/>
                                      </p:to>
                                    </p:set>
                                  </p:childTnLst>
                                </p:cTn>
                              </p:par>
                              <p:par>
                                <p:cTn id="268" presetID="1" presetClass="emph" presetSubtype="2" fill="hold" nodeType="withEffect">
                                  <p:stCondLst>
                                    <p:cond delay="0"/>
                                  </p:stCondLst>
                                  <p:childTnLst>
                                    <p:animClr clrSpc="rgb" dir="cw">
                                      <p:cBhvr>
                                        <p:cTn id="269" dur="500" fill="hold"/>
                                        <p:tgtEl>
                                          <p:spTgt spid="92"/>
                                        </p:tgtEl>
                                        <p:attrNameLst>
                                          <p:attrName>fillcolor</p:attrName>
                                        </p:attrNameLst>
                                      </p:cBhvr>
                                      <p:to>
                                        <a:srgbClr val="CC0099"/>
                                      </p:to>
                                    </p:animClr>
                                    <p:set>
                                      <p:cBhvr>
                                        <p:cTn id="270" dur="500" fill="hold"/>
                                        <p:tgtEl>
                                          <p:spTgt spid="92"/>
                                        </p:tgtEl>
                                        <p:attrNameLst>
                                          <p:attrName>fill.type</p:attrName>
                                        </p:attrNameLst>
                                      </p:cBhvr>
                                      <p:to>
                                        <p:strVal val="solid"/>
                                      </p:to>
                                    </p:set>
                                    <p:set>
                                      <p:cBhvr>
                                        <p:cTn id="271" dur="500" fill="hold"/>
                                        <p:tgtEl>
                                          <p:spTgt spid="92"/>
                                        </p:tgtEl>
                                        <p:attrNameLst>
                                          <p:attrName>fill.on</p:attrName>
                                        </p:attrNameLst>
                                      </p:cBhvr>
                                      <p:to>
                                        <p:strVal val="true"/>
                                      </p:to>
                                    </p:set>
                                  </p:childTnLst>
                                </p:cTn>
                              </p:par>
                            </p:childTnLst>
                          </p:cTn>
                        </p:par>
                      </p:childTnLst>
                    </p:cTn>
                  </p:par>
                  <p:par>
                    <p:cTn id="272" fill="hold">
                      <p:stCondLst>
                        <p:cond delay="indefinite"/>
                      </p:stCondLst>
                      <p:childTnLst>
                        <p:par>
                          <p:cTn id="273" fill="hold">
                            <p:stCondLst>
                              <p:cond delay="0"/>
                            </p:stCondLst>
                            <p:childTnLst>
                              <p:par>
                                <p:cTn id="274" presetID="35" presetClass="path" presetSubtype="0" accel="50000" decel="50000" fill="hold" grpId="1" nodeType="clickEffect">
                                  <p:stCondLst>
                                    <p:cond delay="0"/>
                                  </p:stCondLst>
                                  <p:childTnLst>
                                    <p:animMotion origin="layout" path="M -3.33333E-6 -3.29325E-6 L 0.03334 -0.12211 " pathEditMode="relative" rAng="0" ptsTypes="AA">
                                      <p:cBhvr>
                                        <p:cTn id="275" dur="500" fill="hold"/>
                                        <p:tgtEl>
                                          <p:spTgt spid="118"/>
                                        </p:tgtEl>
                                        <p:attrNameLst>
                                          <p:attrName>ppt_x</p:attrName>
                                          <p:attrName>ppt_y</p:attrName>
                                        </p:attrNameLst>
                                      </p:cBhvr>
                                      <p:rCtr x="1700" y="-6100"/>
                                    </p:animMotion>
                                  </p:childTnLst>
                                </p:cTn>
                              </p:par>
                              <p:par>
                                <p:cTn id="276" presetID="63" presetClass="path" presetSubtype="0" accel="50000" decel="50000" fill="hold" grpId="1" nodeType="withEffect">
                                  <p:stCondLst>
                                    <p:cond delay="0"/>
                                  </p:stCondLst>
                                  <p:childTnLst>
                                    <p:animMotion origin="layout" path="M -3.33333E-6 -3.33333E-6 L 0.03334 0.02223 " pathEditMode="relative" rAng="0" ptsTypes="AA">
                                      <p:cBhvr>
                                        <p:cTn id="277" dur="500" fill="hold"/>
                                        <p:tgtEl>
                                          <p:spTgt spid="130"/>
                                        </p:tgtEl>
                                        <p:attrNameLst>
                                          <p:attrName>ppt_x</p:attrName>
                                          <p:attrName>ppt_y</p:attrName>
                                        </p:attrNameLst>
                                      </p:cBhvr>
                                      <p:rCtr x="1700" y="1100"/>
                                    </p:animMotion>
                                  </p:childTnLst>
                                </p:cTn>
                              </p:par>
                              <p:par>
                                <p:cTn id="278" presetID="35" presetClass="path" presetSubtype="0" accel="50000" decel="50000" fill="hold" grpId="1" nodeType="withEffect">
                                  <p:stCondLst>
                                    <p:cond delay="0"/>
                                  </p:stCondLst>
                                  <p:childTnLst>
                                    <p:animMotion origin="layout" path="M -3.33333E-6 -2.22222E-6 L -0.08333 0.06667 " pathEditMode="relative" rAng="0" ptsTypes="AA">
                                      <p:cBhvr>
                                        <p:cTn id="279" dur="500" fill="hold"/>
                                        <p:tgtEl>
                                          <p:spTgt spid="137"/>
                                        </p:tgtEl>
                                        <p:attrNameLst>
                                          <p:attrName>ppt_x</p:attrName>
                                          <p:attrName>ppt_y</p:attrName>
                                        </p:attrNameLst>
                                      </p:cBhvr>
                                      <p:rCtr x="-4200" y="3300"/>
                                    </p:animMotion>
                                  </p:childTnLst>
                                </p:cTn>
                              </p:par>
                            </p:childTnLst>
                          </p:cTn>
                        </p:par>
                      </p:childTnLst>
                    </p:cTn>
                  </p:par>
                  <p:par>
                    <p:cTn id="280" fill="hold">
                      <p:stCondLst>
                        <p:cond delay="indefinite"/>
                      </p:stCondLst>
                      <p:childTnLst>
                        <p:par>
                          <p:cTn id="281" fill="hold">
                            <p:stCondLst>
                              <p:cond delay="0"/>
                            </p:stCondLst>
                            <p:childTnLst>
                              <p:par>
                                <p:cTn id="282" presetID="1" presetClass="emph" presetSubtype="2" fill="hold" nodeType="clickEffect">
                                  <p:stCondLst>
                                    <p:cond delay="0"/>
                                  </p:stCondLst>
                                  <p:childTnLst>
                                    <p:animClr clrSpc="rgb" dir="cw">
                                      <p:cBhvr>
                                        <p:cTn id="283" dur="500" fill="hold"/>
                                        <p:tgtEl>
                                          <p:spTgt spid="114"/>
                                        </p:tgtEl>
                                        <p:attrNameLst>
                                          <p:attrName>fillcolor</p:attrName>
                                        </p:attrNameLst>
                                      </p:cBhvr>
                                      <p:to>
                                        <a:srgbClr val="CC0099"/>
                                      </p:to>
                                    </p:animClr>
                                    <p:set>
                                      <p:cBhvr>
                                        <p:cTn id="284" dur="500" fill="hold"/>
                                        <p:tgtEl>
                                          <p:spTgt spid="114"/>
                                        </p:tgtEl>
                                        <p:attrNameLst>
                                          <p:attrName>fill.type</p:attrName>
                                        </p:attrNameLst>
                                      </p:cBhvr>
                                      <p:to>
                                        <p:strVal val="solid"/>
                                      </p:to>
                                    </p:set>
                                    <p:set>
                                      <p:cBhvr>
                                        <p:cTn id="285" dur="500" fill="hold"/>
                                        <p:tgtEl>
                                          <p:spTgt spid="114"/>
                                        </p:tgtEl>
                                        <p:attrNameLst>
                                          <p:attrName>fill.on</p:attrName>
                                        </p:attrNameLst>
                                      </p:cBhvr>
                                      <p:to>
                                        <p:strVal val="true"/>
                                      </p:to>
                                    </p:set>
                                  </p:childTnLst>
                                </p:cTn>
                              </p:par>
                              <p:par>
                                <p:cTn id="286" presetID="1" presetClass="emph" presetSubtype="2" fill="hold" nodeType="withEffect">
                                  <p:stCondLst>
                                    <p:cond delay="0"/>
                                  </p:stCondLst>
                                  <p:childTnLst>
                                    <p:animClr clrSpc="rgb" dir="cw">
                                      <p:cBhvr>
                                        <p:cTn id="287" dur="500" fill="hold"/>
                                        <p:tgtEl>
                                          <p:spTgt spid="106"/>
                                        </p:tgtEl>
                                        <p:attrNameLst>
                                          <p:attrName>fillcolor</p:attrName>
                                        </p:attrNameLst>
                                      </p:cBhvr>
                                      <p:to>
                                        <a:srgbClr val="CC0099"/>
                                      </p:to>
                                    </p:animClr>
                                    <p:set>
                                      <p:cBhvr>
                                        <p:cTn id="288" dur="500" fill="hold"/>
                                        <p:tgtEl>
                                          <p:spTgt spid="106"/>
                                        </p:tgtEl>
                                        <p:attrNameLst>
                                          <p:attrName>fill.type</p:attrName>
                                        </p:attrNameLst>
                                      </p:cBhvr>
                                      <p:to>
                                        <p:strVal val="solid"/>
                                      </p:to>
                                    </p:set>
                                    <p:set>
                                      <p:cBhvr>
                                        <p:cTn id="289" dur="500" fill="hold"/>
                                        <p:tgtEl>
                                          <p:spTgt spid="106"/>
                                        </p:tgtEl>
                                        <p:attrNameLst>
                                          <p:attrName>fill.on</p:attrName>
                                        </p:attrNameLst>
                                      </p:cBhvr>
                                      <p:to>
                                        <p:strVal val="true"/>
                                      </p:to>
                                    </p:set>
                                  </p:childTnLst>
                                </p:cTn>
                              </p:par>
                              <p:par>
                                <p:cTn id="290" presetID="1" presetClass="emph" presetSubtype="2" fill="hold" nodeType="withEffect">
                                  <p:stCondLst>
                                    <p:cond delay="0"/>
                                  </p:stCondLst>
                                  <p:childTnLst>
                                    <p:animClr clrSpc="rgb" dir="cw">
                                      <p:cBhvr>
                                        <p:cTn id="291" dur="500" fill="hold"/>
                                        <p:tgtEl>
                                          <p:spTgt spid="103"/>
                                        </p:tgtEl>
                                        <p:attrNameLst>
                                          <p:attrName>fillcolor</p:attrName>
                                        </p:attrNameLst>
                                      </p:cBhvr>
                                      <p:to>
                                        <a:srgbClr val="CC0099"/>
                                      </p:to>
                                    </p:animClr>
                                    <p:set>
                                      <p:cBhvr>
                                        <p:cTn id="292" dur="500" fill="hold"/>
                                        <p:tgtEl>
                                          <p:spTgt spid="103"/>
                                        </p:tgtEl>
                                        <p:attrNameLst>
                                          <p:attrName>fill.type</p:attrName>
                                        </p:attrNameLst>
                                      </p:cBhvr>
                                      <p:to>
                                        <p:strVal val="solid"/>
                                      </p:to>
                                    </p:set>
                                    <p:set>
                                      <p:cBhvr>
                                        <p:cTn id="293" dur="500" fill="hold"/>
                                        <p:tgtEl>
                                          <p:spTgt spid="103"/>
                                        </p:tgtEl>
                                        <p:attrNameLst>
                                          <p:attrName>fill.on</p:attrName>
                                        </p:attrNameLst>
                                      </p:cBhvr>
                                      <p:to>
                                        <p:strVal val="true"/>
                                      </p:to>
                                    </p:set>
                                  </p:childTnLst>
                                </p:cTn>
                              </p:par>
                              <p:par>
                                <p:cTn id="294" presetID="1" presetClass="emph" presetSubtype="2" fill="hold" nodeType="withEffect">
                                  <p:stCondLst>
                                    <p:cond delay="0"/>
                                  </p:stCondLst>
                                  <p:childTnLst>
                                    <p:animClr clrSpc="rgb" dir="cw">
                                      <p:cBhvr>
                                        <p:cTn id="295" dur="500" fill="hold"/>
                                        <p:tgtEl>
                                          <p:spTgt spid="95"/>
                                        </p:tgtEl>
                                        <p:attrNameLst>
                                          <p:attrName>fillcolor</p:attrName>
                                        </p:attrNameLst>
                                      </p:cBhvr>
                                      <p:to>
                                        <a:srgbClr val="CC0099"/>
                                      </p:to>
                                    </p:animClr>
                                    <p:set>
                                      <p:cBhvr>
                                        <p:cTn id="296" dur="500" fill="hold"/>
                                        <p:tgtEl>
                                          <p:spTgt spid="95"/>
                                        </p:tgtEl>
                                        <p:attrNameLst>
                                          <p:attrName>fill.type</p:attrName>
                                        </p:attrNameLst>
                                      </p:cBhvr>
                                      <p:to>
                                        <p:strVal val="solid"/>
                                      </p:to>
                                    </p:set>
                                    <p:set>
                                      <p:cBhvr>
                                        <p:cTn id="297" dur="500" fill="hold"/>
                                        <p:tgtEl>
                                          <p:spTgt spid="95"/>
                                        </p:tgtEl>
                                        <p:attrNameLst>
                                          <p:attrName>fill.on</p:attrName>
                                        </p:attrNameLst>
                                      </p:cBhvr>
                                      <p:to>
                                        <p:strVal val="true"/>
                                      </p:to>
                                    </p:set>
                                  </p:childTnLst>
                                </p:cTn>
                              </p:par>
                              <p:par>
                                <p:cTn id="298" presetID="1" presetClass="emph" presetSubtype="2" fill="hold" nodeType="withEffect">
                                  <p:stCondLst>
                                    <p:cond delay="0"/>
                                  </p:stCondLst>
                                  <p:childTnLst>
                                    <p:animClr clrSpc="rgb" dir="cw">
                                      <p:cBhvr>
                                        <p:cTn id="299" dur="500" fill="hold"/>
                                        <p:tgtEl>
                                          <p:spTgt spid="87"/>
                                        </p:tgtEl>
                                        <p:attrNameLst>
                                          <p:attrName>fillcolor</p:attrName>
                                        </p:attrNameLst>
                                      </p:cBhvr>
                                      <p:to>
                                        <a:srgbClr val="CC0099"/>
                                      </p:to>
                                    </p:animClr>
                                    <p:set>
                                      <p:cBhvr>
                                        <p:cTn id="300" dur="500" fill="hold"/>
                                        <p:tgtEl>
                                          <p:spTgt spid="87"/>
                                        </p:tgtEl>
                                        <p:attrNameLst>
                                          <p:attrName>fill.type</p:attrName>
                                        </p:attrNameLst>
                                      </p:cBhvr>
                                      <p:to>
                                        <p:strVal val="solid"/>
                                      </p:to>
                                    </p:set>
                                    <p:set>
                                      <p:cBhvr>
                                        <p:cTn id="301" dur="500" fill="hold"/>
                                        <p:tgtEl>
                                          <p:spTgt spid="87"/>
                                        </p:tgtEl>
                                        <p:attrNameLst>
                                          <p:attrName>fill.on</p:attrName>
                                        </p:attrNameLst>
                                      </p:cBhvr>
                                      <p:to>
                                        <p:strVal val="true"/>
                                      </p:to>
                                    </p:set>
                                  </p:childTnLst>
                                </p:cTn>
                              </p:par>
                              <p:par>
                                <p:cTn id="302" presetID="1" presetClass="emph" presetSubtype="2" fill="hold" nodeType="withEffect">
                                  <p:stCondLst>
                                    <p:cond delay="0"/>
                                  </p:stCondLst>
                                  <p:childTnLst>
                                    <p:animClr clrSpc="rgb" dir="cw">
                                      <p:cBhvr>
                                        <p:cTn id="303" dur="500" fill="hold"/>
                                        <p:tgtEl>
                                          <p:spTgt spid="84"/>
                                        </p:tgtEl>
                                        <p:attrNameLst>
                                          <p:attrName>fillcolor</p:attrName>
                                        </p:attrNameLst>
                                      </p:cBhvr>
                                      <p:to>
                                        <a:srgbClr val="CC0099"/>
                                      </p:to>
                                    </p:animClr>
                                    <p:set>
                                      <p:cBhvr>
                                        <p:cTn id="304" dur="500" fill="hold"/>
                                        <p:tgtEl>
                                          <p:spTgt spid="84"/>
                                        </p:tgtEl>
                                        <p:attrNameLst>
                                          <p:attrName>fill.type</p:attrName>
                                        </p:attrNameLst>
                                      </p:cBhvr>
                                      <p:to>
                                        <p:strVal val="solid"/>
                                      </p:to>
                                    </p:set>
                                    <p:set>
                                      <p:cBhvr>
                                        <p:cTn id="305" dur="500" fill="hold"/>
                                        <p:tgtEl>
                                          <p:spTgt spid="84"/>
                                        </p:tgtEl>
                                        <p:attrNameLst>
                                          <p:attrName>fill.on</p:attrName>
                                        </p:attrNameLst>
                                      </p:cBhvr>
                                      <p:to>
                                        <p:strVal val="true"/>
                                      </p:to>
                                    </p:set>
                                  </p:childTnLst>
                                </p:cTn>
                              </p:par>
                              <p:par>
                                <p:cTn id="306" presetID="1" presetClass="emph" presetSubtype="2" fill="hold" nodeType="withEffect">
                                  <p:stCondLst>
                                    <p:cond delay="0"/>
                                  </p:stCondLst>
                                  <p:childTnLst>
                                    <p:animClr clrSpc="rgb" dir="cw">
                                      <p:cBhvr>
                                        <p:cTn id="307" dur="500" fill="hold"/>
                                        <p:tgtEl>
                                          <p:spTgt spid="93"/>
                                        </p:tgtEl>
                                        <p:attrNameLst>
                                          <p:attrName>fillcolor</p:attrName>
                                        </p:attrNameLst>
                                      </p:cBhvr>
                                      <p:to>
                                        <a:srgbClr val="CC0099"/>
                                      </p:to>
                                    </p:animClr>
                                    <p:set>
                                      <p:cBhvr>
                                        <p:cTn id="308" dur="500" fill="hold"/>
                                        <p:tgtEl>
                                          <p:spTgt spid="93"/>
                                        </p:tgtEl>
                                        <p:attrNameLst>
                                          <p:attrName>fill.type</p:attrName>
                                        </p:attrNameLst>
                                      </p:cBhvr>
                                      <p:to>
                                        <p:strVal val="solid"/>
                                      </p:to>
                                    </p:set>
                                    <p:set>
                                      <p:cBhvr>
                                        <p:cTn id="309" dur="500" fill="hold"/>
                                        <p:tgtEl>
                                          <p:spTgt spid="93"/>
                                        </p:tgtEl>
                                        <p:attrNameLst>
                                          <p:attrName>fill.on</p:attrName>
                                        </p:attrNameLst>
                                      </p:cBhvr>
                                      <p:to>
                                        <p:strVal val="true"/>
                                      </p:to>
                                    </p:set>
                                  </p:childTnLst>
                                </p:cTn>
                              </p:par>
                              <p:par>
                                <p:cTn id="310" presetID="1" presetClass="emph" presetSubtype="2" fill="hold" nodeType="withEffect">
                                  <p:stCondLst>
                                    <p:cond delay="0"/>
                                  </p:stCondLst>
                                  <p:childTnLst>
                                    <p:animClr clrSpc="rgb" dir="cw">
                                      <p:cBhvr>
                                        <p:cTn id="311" dur="500" fill="hold"/>
                                        <p:tgtEl>
                                          <p:spTgt spid="100"/>
                                        </p:tgtEl>
                                        <p:attrNameLst>
                                          <p:attrName>fillcolor</p:attrName>
                                        </p:attrNameLst>
                                      </p:cBhvr>
                                      <p:to>
                                        <a:srgbClr val="CC0099"/>
                                      </p:to>
                                    </p:animClr>
                                    <p:set>
                                      <p:cBhvr>
                                        <p:cTn id="312" dur="500" fill="hold"/>
                                        <p:tgtEl>
                                          <p:spTgt spid="100"/>
                                        </p:tgtEl>
                                        <p:attrNameLst>
                                          <p:attrName>fill.type</p:attrName>
                                        </p:attrNameLst>
                                      </p:cBhvr>
                                      <p:to>
                                        <p:strVal val="solid"/>
                                      </p:to>
                                    </p:set>
                                    <p:set>
                                      <p:cBhvr>
                                        <p:cTn id="313" dur="500" fill="hold"/>
                                        <p:tgtEl>
                                          <p:spTgt spid="100"/>
                                        </p:tgtEl>
                                        <p:attrNameLst>
                                          <p:attrName>fill.on</p:attrName>
                                        </p:attrNameLst>
                                      </p:cBhvr>
                                      <p:to>
                                        <p:strVal val="true"/>
                                      </p:to>
                                    </p:set>
                                  </p:childTnLst>
                                </p:cTn>
                              </p:par>
                              <p:par>
                                <p:cTn id="314" presetID="1" presetClass="emph" presetSubtype="2" fill="hold" nodeType="withEffect">
                                  <p:stCondLst>
                                    <p:cond delay="0"/>
                                  </p:stCondLst>
                                  <p:childTnLst>
                                    <p:animClr clrSpc="rgb" dir="cw">
                                      <p:cBhvr>
                                        <p:cTn id="315" dur="500" fill="hold"/>
                                        <p:tgtEl>
                                          <p:spTgt spid="113"/>
                                        </p:tgtEl>
                                        <p:attrNameLst>
                                          <p:attrName>fillcolor</p:attrName>
                                        </p:attrNameLst>
                                      </p:cBhvr>
                                      <p:to>
                                        <a:srgbClr val="CC3300"/>
                                      </p:to>
                                    </p:animClr>
                                    <p:set>
                                      <p:cBhvr>
                                        <p:cTn id="316" dur="500" fill="hold"/>
                                        <p:tgtEl>
                                          <p:spTgt spid="113"/>
                                        </p:tgtEl>
                                        <p:attrNameLst>
                                          <p:attrName>fill.type</p:attrName>
                                        </p:attrNameLst>
                                      </p:cBhvr>
                                      <p:to>
                                        <p:strVal val="solid"/>
                                      </p:to>
                                    </p:set>
                                    <p:set>
                                      <p:cBhvr>
                                        <p:cTn id="317" dur="500" fill="hold"/>
                                        <p:tgtEl>
                                          <p:spTgt spid="113"/>
                                        </p:tgtEl>
                                        <p:attrNameLst>
                                          <p:attrName>fill.on</p:attrName>
                                        </p:attrNameLst>
                                      </p:cBhvr>
                                      <p:to>
                                        <p:strVal val="true"/>
                                      </p:to>
                                    </p:set>
                                  </p:childTnLst>
                                </p:cTn>
                              </p:par>
                              <p:par>
                                <p:cTn id="318" presetID="1" presetClass="emph" presetSubtype="2" fill="hold" nodeType="withEffect">
                                  <p:stCondLst>
                                    <p:cond delay="0"/>
                                  </p:stCondLst>
                                  <p:childTnLst>
                                    <p:animClr clrSpc="rgb" dir="cw">
                                      <p:cBhvr>
                                        <p:cTn id="319" dur="500" fill="hold"/>
                                        <p:tgtEl>
                                          <p:spTgt spid="131"/>
                                        </p:tgtEl>
                                        <p:attrNameLst>
                                          <p:attrName>fillcolor</p:attrName>
                                        </p:attrNameLst>
                                      </p:cBhvr>
                                      <p:to>
                                        <a:srgbClr val="008000"/>
                                      </p:to>
                                    </p:animClr>
                                    <p:set>
                                      <p:cBhvr>
                                        <p:cTn id="320" dur="500" fill="hold"/>
                                        <p:tgtEl>
                                          <p:spTgt spid="131"/>
                                        </p:tgtEl>
                                        <p:attrNameLst>
                                          <p:attrName>fill.type</p:attrName>
                                        </p:attrNameLst>
                                      </p:cBhvr>
                                      <p:to>
                                        <p:strVal val="solid"/>
                                      </p:to>
                                    </p:set>
                                    <p:set>
                                      <p:cBhvr>
                                        <p:cTn id="321" dur="500" fill="hold"/>
                                        <p:tgtEl>
                                          <p:spTgt spid="131"/>
                                        </p:tgtEl>
                                        <p:attrNameLst>
                                          <p:attrName>fill.on</p:attrName>
                                        </p:attrNameLst>
                                      </p:cBhvr>
                                      <p:to>
                                        <p:strVal val="true"/>
                                      </p:to>
                                    </p:set>
                                  </p:childTnLst>
                                </p:cTn>
                              </p:par>
                              <p:par>
                                <p:cTn id="322" presetID="1" presetClass="emph" presetSubtype="2" fill="hold" nodeType="withEffect">
                                  <p:stCondLst>
                                    <p:cond delay="0"/>
                                  </p:stCondLst>
                                  <p:childTnLst>
                                    <p:animClr clrSpc="rgb" dir="cw">
                                      <p:cBhvr>
                                        <p:cTn id="323" dur="500" fill="hold"/>
                                        <p:tgtEl>
                                          <p:spTgt spid="133"/>
                                        </p:tgtEl>
                                        <p:attrNameLst>
                                          <p:attrName>fillcolor</p:attrName>
                                        </p:attrNameLst>
                                      </p:cBhvr>
                                      <p:to>
                                        <a:srgbClr val="008000"/>
                                      </p:to>
                                    </p:animClr>
                                    <p:set>
                                      <p:cBhvr>
                                        <p:cTn id="324" dur="500" fill="hold"/>
                                        <p:tgtEl>
                                          <p:spTgt spid="133"/>
                                        </p:tgtEl>
                                        <p:attrNameLst>
                                          <p:attrName>fill.type</p:attrName>
                                        </p:attrNameLst>
                                      </p:cBhvr>
                                      <p:to>
                                        <p:strVal val="solid"/>
                                      </p:to>
                                    </p:set>
                                    <p:set>
                                      <p:cBhvr>
                                        <p:cTn id="325" dur="500" fill="hold"/>
                                        <p:tgtEl>
                                          <p:spTgt spid="133"/>
                                        </p:tgtEl>
                                        <p:attrNameLst>
                                          <p:attrName>fill.on</p:attrName>
                                        </p:attrNameLst>
                                      </p:cBhvr>
                                      <p:to>
                                        <p:strVal val="true"/>
                                      </p:to>
                                    </p:set>
                                  </p:childTnLst>
                                </p:cTn>
                              </p:par>
                            </p:childTnLst>
                          </p:cTn>
                        </p:par>
                      </p:childTnLst>
                    </p:cTn>
                  </p:par>
                  <p:par>
                    <p:cTn id="326" fill="hold">
                      <p:stCondLst>
                        <p:cond delay="indefinite"/>
                      </p:stCondLst>
                      <p:childTnLst>
                        <p:par>
                          <p:cTn id="327" fill="hold">
                            <p:stCondLst>
                              <p:cond delay="0"/>
                            </p:stCondLst>
                            <p:childTnLst>
                              <p:par>
                                <p:cTn id="328" presetID="35" presetClass="path" presetSubtype="0" accel="50000" decel="50000" fill="hold" grpId="2" nodeType="clickEffect">
                                  <p:stCondLst>
                                    <p:cond delay="0"/>
                                  </p:stCondLst>
                                  <p:childTnLst>
                                    <p:animMotion origin="layout" path="M -0.08333 0.06667 L -0.125 0.07778 " pathEditMode="relative" rAng="0" ptsTypes="AA">
                                      <p:cBhvr>
                                        <p:cTn id="329" dur="500" fill="hold"/>
                                        <p:tgtEl>
                                          <p:spTgt spid="137"/>
                                        </p:tgtEl>
                                        <p:attrNameLst>
                                          <p:attrName>ppt_x</p:attrName>
                                          <p:attrName>ppt_y</p:attrName>
                                        </p:attrNameLst>
                                      </p:cBhvr>
                                      <p:rCtr x="-2100" y="600"/>
                                    </p:animMotion>
                                  </p:childTnLst>
                                </p:cTn>
                              </p:par>
                              <p:par>
                                <p:cTn id="330" presetID="63" presetClass="path" presetSubtype="0" accel="50000" decel="50000" fill="hold" grpId="2" nodeType="withEffect">
                                  <p:stCondLst>
                                    <p:cond delay="0"/>
                                  </p:stCondLst>
                                  <p:childTnLst>
                                    <p:animMotion origin="layout" path="M 0.03334 0.02223 L 0.09167 0.06667 " pathEditMode="relative" rAng="0" ptsTypes="AA">
                                      <p:cBhvr>
                                        <p:cTn id="331" dur="500" fill="hold"/>
                                        <p:tgtEl>
                                          <p:spTgt spid="130"/>
                                        </p:tgtEl>
                                        <p:attrNameLst>
                                          <p:attrName>ppt_x</p:attrName>
                                          <p:attrName>ppt_y</p:attrName>
                                        </p:attrNameLst>
                                      </p:cBhvr>
                                      <p:rCtr x="2900" y="2200"/>
                                    </p:animMotion>
                                  </p:childTnLst>
                                </p:cTn>
                              </p:par>
                              <p:par>
                                <p:cTn id="332" presetID="64" presetClass="path" presetSubtype="0" accel="50000" decel="50000" fill="hold" grpId="2" nodeType="withEffect">
                                  <p:stCondLst>
                                    <p:cond delay="0"/>
                                  </p:stCondLst>
                                  <p:childTnLst>
                                    <p:animMotion origin="layout" path="M 0.03334 -0.12222 L 0.05834 -0.17778 " pathEditMode="relative" rAng="0" ptsTypes="AA">
                                      <p:cBhvr>
                                        <p:cTn id="333" dur="500" fill="hold"/>
                                        <p:tgtEl>
                                          <p:spTgt spid="118"/>
                                        </p:tgtEl>
                                        <p:attrNameLst>
                                          <p:attrName>ppt_x</p:attrName>
                                          <p:attrName>ppt_y</p:attrName>
                                        </p:attrNameLst>
                                      </p:cBhvr>
                                      <p:rCtr x="1300" y="-2800"/>
                                    </p:animMotion>
                                  </p:childTnLst>
                                </p:cTn>
                              </p:par>
                            </p:childTnLst>
                          </p:cTn>
                        </p:par>
                      </p:childTnLst>
                    </p:cTn>
                  </p:par>
                  <p:par>
                    <p:cTn id="334" fill="hold">
                      <p:stCondLst>
                        <p:cond delay="indefinite"/>
                      </p:stCondLst>
                      <p:childTnLst>
                        <p:par>
                          <p:cTn id="335" fill="hold">
                            <p:stCondLst>
                              <p:cond delay="0"/>
                            </p:stCondLst>
                            <p:childTnLst>
                              <p:par>
                                <p:cTn id="336" presetID="1" presetClass="emph" presetSubtype="2" fill="hold" nodeType="clickEffect">
                                  <p:stCondLst>
                                    <p:cond delay="0"/>
                                  </p:stCondLst>
                                  <p:childTnLst>
                                    <p:animClr clrSpc="rgb" dir="cw">
                                      <p:cBhvr>
                                        <p:cTn id="337" dur="500" fill="hold"/>
                                        <p:tgtEl>
                                          <p:spTgt spid="90"/>
                                        </p:tgtEl>
                                        <p:attrNameLst>
                                          <p:attrName>fillcolor</p:attrName>
                                        </p:attrNameLst>
                                      </p:cBhvr>
                                      <p:to>
                                        <a:srgbClr val="CC0099"/>
                                      </p:to>
                                    </p:animClr>
                                    <p:set>
                                      <p:cBhvr>
                                        <p:cTn id="338" dur="500" fill="hold"/>
                                        <p:tgtEl>
                                          <p:spTgt spid="90"/>
                                        </p:tgtEl>
                                        <p:attrNameLst>
                                          <p:attrName>fill.type</p:attrName>
                                        </p:attrNameLst>
                                      </p:cBhvr>
                                      <p:to>
                                        <p:strVal val="solid"/>
                                      </p:to>
                                    </p:set>
                                    <p:set>
                                      <p:cBhvr>
                                        <p:cTn id="339" dur="500" fill="hold"/>
                                        <p:tgtEl>
                                          <p:spTgt spid="90"/>
                                        </p:tgtEl>
                                        <p:attrNameLst>
                                          <p:attrName>fill.on</p:attrName>
                                        </p:attrNameLst>
                                      </p:cBhvr>
                                      <p:to>
                                        <p:strVal val="true"/>
                                      </p:to>
                                    </p:set>
                                  </p:childTnLst>
                                </p:cTn>
                              </p:par>
                              <p:par>
                                <p:cTn id="340" presetID="1" presetClass="emph" presetSubtype="2" fill="hold" nodeType="withEffect">
                                  <p:stCondLst>
                                    <p:cond delay="0"/>
                                  </p:stCondLst>
                                  <p:childTnLst>
                                    <p:animClr clrSpc="rgb" dir="cw">
                                      <p:cBhvr>
                                        <p:cTn id="341" dur="500" fill="hold"/>
                                        <p:tgtEl>
                                          <p:spTgt spid="98"/>
                                        </p:tgtEl>
                                        <p:attrNameLst>
                                          <p:attrName>fillcolor</p:attrName>
                                        </p:attrNameLst>
                                      </p:cBhvr>
                                      <p:to>
                                        <a:srgbClr val="CC0099"/>
                                      </p:to>
                                    </p:animClr>
                                    <p:set>
                                      <p:cBhvr>
                                        <p:cTn id="342" dur="500" fill="hold"/>
                                        <p:tgtEl>
                                          <p:spTgt spid="98"/>
                                        </p:tgtEl>
                                        <p:attrNameLst>
                                          <p:attrName>fill.type</p:attrName>
                                        </p:attrNameLst>
                                      </p:cBhvr>
                                      <p:to>
                                        <p:strVal val="solid"/>
                                      </p:to>
                                    </p:set>
                                    <p:set>
                                      <p:cBhvr>
                                        <p:cTn id="343" dur="500" fill="hold"/>
                                        <p:tgtEl>
                                          <p:spTgt spid="98"/>
                                        </p:tgtEl>
                                        <p:attrNameLst>
                                          <p:attrName>fill.on</p:attrName>
                                        </p:attrNameLst>
                                      </p:cBhvr>
                                      <p:to>
                                        <p:strVal val="true"/>
                                      </p:to>
                                    </p:set>
                                  </p:childTnLst>
                                </p:cTn>
                              </p:par>
                            </p:childTnLst>
                          </p:cTn>
                        </p:par>
                      </p:childTnLst>
                    </p:cTn>
                  </p:par>
                  <p:par>
                    <p:cTn id="344" fill="hold">
                      <p:stCondLst>
                        <p:cond delay="indefinite"/>
                      </p:stCondLst>
                      <p:childTnLst>
                        <p:par>
                          <p:cTn id="345" fill="hold">
                            <p:stCondLst>
                              <p:cond delay="0"/>
                            </p:stCondLst>
                            <p:childTnLst>
                              <p:par>
                                <p:cTn id="346" presetID="10" presetClass="entr" presetSubtype="0" fill="hold" grpId="0" nodeType="clickEffect">
                                  <p:stCondLst>
                                    <p:cond delay="0"/>
                                  </p:stCondLst>
                                  <p:childTnLst>
                                    <p:set>
                                      <p:cBhvr>
                                        <p:cTn id="347" dur="1" fill="hold">
                                          <p:stCondLst>
                                            <p:cond delay="0"/>
                                          </p:stCondLst>
                                        </p:cTn>
                                        <p:tgtEl>
                                          <p:spTgt spid="147"/>
                                        </p:tgtEl>
                                        <p:attrNameLst>
                                          <p:attrName>style.visibility</p:attrName>
                                        </p:attrNameLst>
                                      </p:cBhvr>
                                      <p:to>
                                        <p:strVal val="visible"/>
                                      </p:to>
                                    </p:set>
                                    <p:animEffect transition="in" filter="fade">
                                      <p:cBhvr>
                                        <p:cTn id="348" dur="500"/>
                                        <p:tgtEl>
                                          <p:spTgt spid="147"/>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148"/>
                                        </p:tgtEl>
                                        <p:attrNameLst>
                                          <p:attrName>style.visibility</p:attrName>
                                        </p:attrNameLst>
                                      </p:cBhvr>
                                      <p:to>
                                        <p:strVal val="visible"/>
                                      </p:to>
                                    </p:set>
                                    <p:animEffect transition="in" filter="fade">
                                      <p:cBhvr>
                                        <p:cTn id="351" dur="500"/>
                                        <p:tgtEl>
                                          <p:spTgt spid="148"/>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149"/>
                                        </p:tgtEl>
                                        <p:attrNameLst>
                                          <p:attrName>style.visibility</p:attrName>
                                        </p:attrNameLst>
                                      </p:cBhvr>
                                      <p:to>
                                        <p:strVal val="visible"/>
                                      </p:to>
                                    </p:set>
                                    <p:animEffect transition="in" filter="fade">
                                      <p:cBhvr>
                                        <p:cTn id="354"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7" grpId="1" animBg="1"/>
      <p:bldP spid="137" grpId="2" animBg="1"/>
      <p:bldP spid="118" grpId="0" animBg="1"/>
      <p:bldP spid="118" grpId="1" animBg="1"/>
      <p:bldP spid="118" grpId="2" animBg="1"/>
      <p:bldP spid="130" grpId="0" animBg="1"/>
      <p:bldP spid="130" grpId="1" animBg="1"/>
      <p:bldP spid="130" grpId="2" animBg="1"/>
      <p:bldP spid="147" grpId="0" animBg="1"/>
      <p:bldP spid="148" grpId="0" animBg="1"/>
      <p:bldP spid="149" grpId="0" animBg="1"/>
      <p:bldP spid="70" grpId="0" animBg="1"/>
      <p:bldP spid="7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292"/>
          <p:cNvSpPr/>
          <p:nvPr/>
        </p:nvSpPr>
        <p:spPr>
          <a:xfrm>
            <a:off x="1828800" y="1143000"/>
            <a:ext cx="5486400" cy="5486400"/>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t>Parallelizing </a:t>
            </a:r>
            <a:r>
              <a:rPr lang="en-US" i="1" dirty="0" smtClean="0"/>
              <a:t>k</a:t>
            </a:r>
            <a:r>
              <a:rPr lang="en-US" dirty="0" smtClean="0"/>
              <a:t>-means</a:t>
            </a:r>
            <a:endParaRPr lang="en-US" dirty="0"/>
          </a:p>
        </p:txBody>
      </p:sp>
      <p:sp>
        <p:nvSpPr>
          <p:cNvPr id="50" name="Oval 49"/>
          <p:cNvSpPr/>
          <p:nvPr/>
        </p:nvSpPr>
        <p:spPr>
          <a:xfrm>
            <a:off x="2362200" y="160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429000" y="1752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048000" y="182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819400" y="1524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3581400" y="160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248400" y="2971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56388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4114800" y="1524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22098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3124200" y="2209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34290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28194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8100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5867400" y="2895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5791200" y="182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43434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4384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36576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31242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28194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37338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5943600" y="2362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5181600" y="3048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4114800" y="2438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22098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429000" y="4191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28956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25908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37338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67056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5715000" y="3505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41910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24384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34290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31242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2743200" y="3886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3886200" y="3124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6400800" y="2133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58674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943600" y="3352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2438400" y="3429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3276600" y="3124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3200400" y="3429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2819400" y="3200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3733800" y="3505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61722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6553200" y="3276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5029200" y="2209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3276600" y="541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4800600" y="541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3886200" y="5029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5867400" y="563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419600" y="5105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5181600" y="4724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5943600" y="4876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5105400" y="5105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4724400" y="6172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5181600" y="5334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5486400" y="5943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4267200" y="563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4953000" y="563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5410200" y="5562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5638800" y="5181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4876800" y="5181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5BFDCA1-C2F8-BA4E-82CE-5B3B1AA6CE7D}" type="slidenum">
              <a:rPr lang="en-US" smtClean="0"/>
              <a:pPr/>
              <a:t>56</a:t>
            </a:fld>
            <a:endParaRPr lang="en-US"/>
          </a:p>
        </p:txBody>
      </p:sp>
    </p:spTree>
    <p:extLst>
      <p:ext uri="{BB962C8B-B14F-4D97-AF65-F5344CB8AC3E}">
        <p14:creationId xmlns:p14="http://schemas.microsoft.com/office/powerpoint/2010/main" val="40767518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339"/>
                                        </p:tgtEl>
                                        <p:attrNameLst>
                                          <p:attrName>fillcolor</p:attrName>
                                        </p:attrNameLst>
                                      </p:cBhvr>
                                      <p:to>
                                        <a:schemeClr val="accent2"/>
                                      </p:to>
                                    </p:animClr>
                                    <p:set>
                                      <p:cBhvr>
                                        <p:cTn id="7" dur="500" fill="hold"/>
                                        <p:tgtEl>
                                          <p:spTgt spid="339"/>
                                        </p:tgtEl>
                                        <p:attrNameLst>
                                          <p:attrName>fill.type</p:attrName>
                                        </p:attrNameLst>
                                      </p:cBhvr>
                                      <p:to>
                                        <p:strVal val="solid"/>
                                      </p:to>
                                    </p:set>
                                    <p:set>
                                      <p:cBhvr>
                                        <p:cTn id="8" dur="500" fill="hold"/>
                                        <p:tgtEl>
                                          <p:spTgt spid="33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327"/>
                                        </p:tgtEl>
                                        <p:attrNameLst>
                                          <p:attrName>fillcolor</p:attrName>
                                        </p:attrNameLst>
                                      </p:cBhvr>
                                      <p:to>
                                        <a:schemeClr val="accent2"/>
                                      </p:to>
                                    </p:animClr>
                                    <p:set>
                                      <p:cBhvr>
                                        <p:cTn id="11" dur="500" fill="hold"/>
                                        <p:tgtEl>
                                          <p:spTgt spid="327"/>
                                        </p:tgtEl>
                                        <p:attrNameLst>
                                          <p:attrName>fill.type</p:attrName>
                                        </p:attrNameLst>
                                      </p:cBhvr>
                                      <p:to>
                                        <p:strVal val="solid"/>
                                      </p:to>
                                    </p:set>
                                    <p:set>
                                      <p:cBhvr>
                                        <p:cTn id="12" dur="500" fill="hold"/>
                                        <p:tgtEl>
                                          <p:spTgt spid="32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346"/>
                                        </p:tgtEl>
                                        <p:attrNameLst>
                                          <p:attrName>fillcolor</p:attrName>
                                        </p:attrNameLst>
                                      </p:cBhvr>
                                      <p:to>
                                        <a:schemeClr val="accent2"/>
                                      </p:to>
                                    </p:animClr>
                                    <p:set>
                                      <p:cBhvr>
                                        <p:cTn id="15" dur="500" fill="hold"/>
                                        <p:tgtEl>
                                          <p:spTgt spid="346"/>
                                        </p:tgtEl>
                                        <p:attrNameLst>
                                          <p:attrName>fill.type</p:attrName>
                                        </p:attrNameLst>
                                      </p:cBhvr>
                                      <p:to>
                                        <p:strVal val="solid"/>
                                      </p:to>
                                    </p:set>
                                    <p:set>
                                      <p:cBhvr>
                                        <p:cTn id="16" dur="500" fill="hold"/>
                                        <p:tgtEl>
                                          <p:spTgt spid="346"/>
                                        </p:tgtEl>
                                        <p:attrNameLst>
                                          <p:attrName>fill.on</p:attrName>
                                        </p:attrNameLst>
                                      </p:cBhvr>
                                      <p:to>
                                        <p:strVal val="true"/>
                                      </p:to>
                                    </p:set>
                                  </p:childTnLst>
                                </p:cTn>
                              </p:par>
                              <p:par>
                                <p:cTn id="17" presetID="6" presetClass="emph" presetSubtype="0" fill="hold" grpId="0" nodeType="withEffect">
                                  <p:stCondLst>
                                    <p:cond delay="0"/>
                                  </p:stCondLst>
                                  <p:childTnLst>
                                    <p:animScale>
                                      <p:cBhvr>
                                        <p:cTn id="18" dur="500" fill="hold"/>
                                        <p:tgtEl>
                                          <p:spTgt spid="339"/>
                                        </p:tgtEl>
                                      </p:cBhvr>
                                      <p:by x="150000" y="150000"/>
                                    </p:animScale>
                                  </p:childTnLst>
                                </p:cTn>
                              </p:par>
                              <p:par>
                                <p:cTn id="19" presetID="6" presetClass="emph" presetSubtype="0" fill="hold" grpId="0" nodeType="withEffect">
                                  <p:stCondLst>
                                    <p:cond delay="0"/>
                                  </p:stCondLst>
                                  <p:childTnLst>
                                    <p:animScale>
                                      <p:cBhvr>
                                        <p:cTn id="20" dur="500" fill="hold"/>
                                        <p:tgtEl>
                                          <p:spTgt spid="327"/>
                                        </p:tgtEl>
                                      </p:cBhvr>
                                      <p:by x="150000" y="150000"/>
                                    </p:animScale>
                                  </p:childTnLst>
                                </p:cTn>
                              </p:par>
                              <p:par>
                                <p:cTn id="21" presetID="6" presetClass="emph" presetSubtype="0" fill="hold" grpId="0" nodeType="withEffect">
                                  <p:stCondLst>
                                    <p:cond delay="0"/>
                                  </p:stCondLst>
                                  <p:childTnLst>
                                    <p:animScale>
                                      <p:cBhvr>
                                        <p:cTn id="22" dur="500" fill="hold"/>
                                        <p:tgtEl>
                                          <p:spTgt spid="3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39" grpId="0" animBg="1"/>
      <p:bldP spid="3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1828800" y="1143000"/>
            <a:ext cx="5486400" cy="5486400"/>
            <a:chOff x="1828800" y="1143000"/>
            <a:chExt cx="5486400" cy="5486400"/>
          </a:xfrm>
        </p:grpSpPr>
        <p:sp>
          <p:nvSpPr>
            <p:cNvPr id="91" name="Oval 90"/>
            <p:cNvSpPr/>
            <p:nvPr/>
          </p:nvSpPr>
          <p:spPr>
            <a:xfrm>
              <a:off x="3429000" y="1752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048000" y="182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4114800" y="1524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28194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8100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5867400" y="2895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4384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31242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37338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5943600" y="2362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5181600" y="3048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25908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37338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67056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41910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24384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31242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943600" y="3352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2438400" y="3429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3200400" y="3429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3733800" y="3505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61722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3276600" y="541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4800600" y="541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5867400" y="563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419600" y="5105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5181600" y="4724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5181600" y="5334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5486400" y="5943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4267200" y="563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828800" y="1143000"/>
              <a:ext cx="5486400" cy="5486400"/>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703489" y="3849040"/>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992392" y="2185491"/>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906792" y="4869783"/>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0"/>
            <a:ext cx="8229600" cy="1143000"/>
          </a:xfrm>
        </p:spPr>
        <p:txBody>
          <a:bodyPr/>
          <a:lstStyle/>
          <a:p>
            <a:r>
              <a:rPr lang="en-US" dirty="0" smtClean="0"/>
              <a:t>Parallelizing </a:t>
            </a:r>
            <a:r>
              <a:rPr lang="en-US" i="1" dirty="0" smtClean="0"/>
              <a:t>k</a:t>
            </a:r>
            <a:r>
              <a:rPr lang="en-US" dirty="0" smtClean="0"/>
              <a:t>-means</a:t>
            </a:r>
            <a:endParaRPr lang="en-US" dirty="0"/>
          </a:p>
        </p:txBody>
      </p:sp>
      <p:grpSp>
        <p:nvGrpSpPr>
          <p:cNvPr id="76" name="Group 75"/>
          <p:cNvGrpSpPr/>
          <p:nvPr/>
        </p:nvGrpSpPr>
        <p:grpSpPr>
          <a:xfrm>
            <a:off x="1828800" y="1143000"/>
            <a:ext cx="5486400" cy="5486400"/>
            <a:chOff x="1828800" y="1143000"/>
            <a:chExt cx="5486400" cy="5486400"/>
          </a:xfrm>
        </p:grpSpPr>
        <p:sp>
          <p:nvSpPr>
            <p:cNvPr id="293" name="Rectangle 292"/>
            <p:cNvSpPr/>
            <p:nvPr/>
          </p:nvSpPr>
          <p:spPr>
            <a:xfrm>
              <a:off x="1828800" y="1143000"/>
              <a:ext cx="5486400" cy="5486400"/>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362200" y="160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819400" y="1524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3581400" y="1600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248400" y="2971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56388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22098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3124200" y="2209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34290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5791200" y="182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4343400" y="1981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3657600" y="2514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2819400" y="2286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4114800" y="2438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22098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429000" y="4191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28956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5715000" y="3505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3429000" y="2819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2705461" y="3845558"/>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3886200" y="3124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6400800" y="2133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5867400" y="26670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3276600" y="3124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2819400" y="3200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6553200" y="3276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4994364" y="2182009"/>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3886200" y="5029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5908764" y="4854871"/>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5105400" y="51054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4724400" y="61722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4953000" y="56388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5410200" y="5562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5638800" y="5181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4876800" y="518160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85BFDCA1-C2F8-BA4E-82CE-5B3B1AA6CE7D}" type="slidenum">
              <a:rPr lang="en-US" smtClean="0"/>
              <a:pPr/>
              <a:t>57</a:t>
            </a:fld>
            <a:endParaRPr lang="en-US"/>
          </a:p>
        </p:txBody>
      </p:sp>
    </p:spTree>
    <p:extLst>
      <p:ext uri="{BB962C8B-B14F-4D97-AF65-F5344CB8AC3E}">
        <p14:creationId xmlns:p14="http://schemas.microsoft.com/office/powerpoint/2010/main" val="24410405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76"/>
                                        </p:tgtEl>
                                      </p:cBhvr>
                                      <p:by x="66000" y="66000"/>
                                    </p:animScale>
                                  </p:childTnLst>
                                </p:cTn>
                              </p:par>
                              <p:par>
                                <p:cTn id="7" presetID="6" presetClass="emph" presetSubtype="0" fill="hold" nodeType="withEffect">
                                  <p:stCondLst>
                                    <p:cond delay="0"/>
                                  </p:stCondLst>
                                  <p:childTnLst>
                                    <p:animScale>
                                      <p:cBhvr>
                                        <p:cTn id="8" dur="500" fill="hold"/>
                                        <p:tgtEl>
                                          <p:spTgt spid="75"/>
                                        </p:tgtEl>
                                      </p:cBhvr>
                                      <p:by x="66000" y="66000"/>
                                    </p:animScale>
                                  </p:childTnLst>
                                </p:cTn>
                              </p:par>
                              <p:par>
                                <p:cTn id="9" presetID="35" presetClass="path" presetSubtype="0" accel="50000" decel="50000" fill="hold" nodeType="withEffect">
                                  <p:stCondLst>
                                    <p:cond delay="0"/>
                                  </p:stCondLst>
                                  <p:childTnLst>
                                    <p:animMotion origin="layout" path="M 0 0  L -0.25 0  E" pathEditMode="relative" ptsTypes="">
                                      <p:cBhvr>
                                        <p:cTn id="10" dur="500" fill="hold"/>
                                        <p:tgtEl>
                                          <p:spTgt spid="75"/>
                                        </p:tgtEl>
                                        <p:attrNameLst>
                                          <p:attrName>ppt_x</p:attrName>
                                          <p:attrName>ppt_y</p:attrName>
                                        </p:attrNameLst>
                                      </p:cBhvr>
                                    </p:animMotion>
                                  </p:childTnLst>
                                </p:cTn>
                              </p:par>
                              <p:par>
                                <p:cTn id="11" presetID="63" presetClass="path" presetSubtype="0" accel="50000" decel="50000" fill="hold" nodeType="withEffect">
                                  <p:stCondLst>
                                    <p:cond delay="0"/>
                                  </p:stCondLst>
                                  <p:childTnLst>
                                    <p:animMotion origin="layout" path="M 0 0  L 0.25 0  E" pathEditMode="relative" ptsTypes="">
                                      <p:cBhvr>
                                        <p:cTn id="12" dur="500" fill="hold"/>
                                        <p:tgtEl>
                                          <p:spTgt spid="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Oval 90"/>
          <p:cNvSpPr/>
          <p:nvPr/>
        </p:nvSpPr>
        <p:spPr>
          <a:xfrm>
            <a:off x="1526211" y="2472615"/>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274751" y="2522907"/>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1978839" y="2321739"/>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1123875" y="2623491"/>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777671" y="2623491"/>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3135555" y="3226995"/>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872415" y="2623491"/>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1325043" y="2975535"/>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727379" y="2824659"/>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3185847" y="2874951"/>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2682927" y="3327579"/>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972999" y="2975535"/>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727379" y="3176703"/>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3688767" y="3076119"/>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2029131" y="3176703"/>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872415" y="3176703"/>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325043" y="3176703"/>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3185847" y="3528747"/>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872415" y="3579039"/>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1375335" y="3579039"/>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727379" y="3629331"/>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3336723" y="3076119"/>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1425627" y="4886631"/>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431467" y="4886631"/>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3135555" y="5037507"/>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2180007" y="4685463"/>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682927" y="4434003"/>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682927" y="4836339"/>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884095" y="5238675"/>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079423" y="5037507"/>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70079" y="2070279"/>
            <a:ext cx="3621024" cy="3621024"/>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047374" y="3856265"/>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558050" y="2758323"/>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61554" y="4529956"/>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t>Parallelizing </a:t>
            </a:r>
            <a:r>
              <a:rPr lang="en-US" i="1" dirty="0" smtClean="0"/>
              <a:t>k</a:t>
            </a:r>
            <a:r>
              <a:rPr lang="en-US" dirty="0" smtClean="0"/>
              <a:t>-means</a:t>
            </a:r>
            <a:endParaRPr lang="en-US" dirty="0"/>
          </a:p>
        </p:txBody>
      </p:sp>
      <p:sp>
        <p:nvSpPr>
          <p:cNvPr id="293" name="Rectangle 292"/>
          <p:cNvSpPr/>
          <p:nvPr/>
        </p:nvSpPr>
        <p:spPr>
          <a:xfrm>
            <a:off x="5041005" y="2066544"/>
            <a:ext cx="3621024" cy="3621024"/>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93049" y="2368296"/>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694801" y="2318004"/>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197721" y="2368296"/>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957941" y="3273552"/>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7555605" y="2971800"/>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5292465" y="2820924"/>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5895969" y="2770632"/>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6097137" y="2820924"/>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7656189" y="2519172"/>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6700641" y="2619756"/>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6248013" y="2971800"/>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5694801" y="2820924"/>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549765" y="2921508"/>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292465" y="3072384"/>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6097137" y="4078224"/>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5745093" y="3072384"/>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7605897" y="3625596"/>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6097137" y="3172968"/>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5619601" y="3850232"/>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6398889" y="3374136"/>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8058525" y="2720340"/>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7706481" y="3072384"/>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5996553" y="3374136"/>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5694801" y="3424428"/>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8159109" y="3474720"/>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7130277" y="2752290"/>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6398889" y="4631436"/>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7733781" y="4516379"/>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7203561" y="4681728"/>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6952101" y="5385816"/>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7102977" y="5033772"/>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7404729" y="4983480"/>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7555605" y="4732020"/>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7052685" y="4732020"/>
            <a:ext cx="100584" cy="100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828800" y="1143000"/>
            <a:ext cx="5486400" cy="5486400"/>
          </a:xfrm>
          <a:prstGeom prst="rect">
            <a:avLst/>
          </a:prstGeom>
          <a:solidFill>
            <a:schemeClr val="bg1"/>
          </a:solid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5039949" y="2065488"/>
            <a:ext cx="3621024" cy="3621024"/>
            <a:chOff x="5039949" y="2065488"/>
            <a:chExt cx="3621024" cy="3621024"/>
          </a:xfrm>
        </p:grpSpPr>
        <p:sp>
          <p:nvSpPr>
            <p:cNvPr id="83" name="Oval 82"/>
            <p:cNvSpPr/>
            <p:nvPr/>
          </p:nvSpPr>
          <p:spPr>
            <a:xfrm>
              <a:off x="5826126" y="3218956"/>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222238" y="4854857"/>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310694" y="2967442"/>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039949" y="2065488"/>
              <a:ext cx="3621024" cy="3621024"/>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72220" y="2069223"/>
            <a:ext cx="3621024" cy="3621024"/>
            <a:chOff x="472220" y="2069223"/>
            <a:chExt cx="3621024" cy="3621024"/>
          </a:xfrm>
        </p:grpSpPr>
        <p:sp>
          <p:nvSpPr>
            <p:cNvPr id="79" name="Oval 78"/>
            <p:cNvSpPr/>
            <p:nvPr/>
          </p:nvSpPr>
          <p:spPr>
            <a:xfrm>
              <a:off x="1231746" y="3340449"/>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477589" y="2968508"/>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556454" y="4904947"/>
              <a:ext cx="150876" cy="1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72220" y="2069223"/>
              <a:ext cx="3621024" cy="3621024"/>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p:cNvSpPr/>
          <p:nvPr/>
        </p:nvSpPr>
        <p:spPr>
          <a:xfrm>
            <a:off x="3001677" y="2969794"/>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058759" y="2503984"/>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058757" y="5370025"/>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5BFDCA1-C2F8-BA4E-82CE-5B3B1AA6CE7D}" type="slidenum">
              <a:rPr lang="en-US" smtClean="0"/>
              <a:pPr/>
              <a:t>58</a:t>
            </a:fld>
            <a:endParaRPr lang="en-US"/>
          </a:p>
        </p:txBody>
      </p:sp>
    </p:spTree>
    <p:extLst>
      <p:ext uri="{BB962C8B-B14F-4D97-AF65-F5344CB8AC3E}">
        <p14:creationId xmlns:p14="http://schemas.microsoft.com/office/powerpoint/2010/main" val="218306773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500" fill="hold"/>
                                        <p:tgtEl>
                                          <p:spTgt spid="299"/>
                                        </p:tgtEl>
                                        <p:attrNameLst>
                                          <p:attrName>fillcolor</p:attrName>
                                        </p:attrNameLst>
                                      </p:cBhvr>
                                      <p:to>
                                        <a:srgbClr val="FF9900"/>
                                      </p:to>
                                    </p:animClr>
                                    <p:set>
                                      <p:cBhvr>
                                        <p:cTn id="7" dur="500" fill="hold"/>
                                        <p:tgtEl>
                                          <p:spTgt spid="299"/>
                                        </p:tgtEl>
                                        <p:attrNameLst>
                                          <p:attrName>fill.type</p:attrName>
                                        </p:attrNameLst>
                                      </p:cBhvr>
                                      <p:to>
                                        <p:strVal val="solid"/>
                                      </p:to>
                                    </p:set>
                                    <p:set>
                                      <p:cBhvr>
                                        <p:cTn id="8" dur="500" fill="hold"/>
                                        <p:tgtEl>
                                          <p:spTgt spid="29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304"/>
                                        </p:tgtEl>
                                        <p:attrNameLst>
                                          <p:attrName>fillcolor</p:attrName>
                                        </p:attrNameLst>
                                      </p:cBhvr>
                                      <p:to>
                                        <a:srgbClr val="FF9900"/>
                                      </p:to>
                                    </p:animClr>
                                    <p:set>
                                      <p:cBhvr>
                                        <p:cTn id="11" dur="500" fill="hold"/>
                                        <p:tgtEl>
                                          <p:spTgt spid="304"/>
                                        </p:tgtEl>
                                        <p:attrNameLst>
                                          <p:attrName>fill.type</p:attrName>
                                        </p:attrNameLst>
                                      </p:cBhvr>
                                      <p:to>
                                        <p:strVal val="solid"/>
                                      </p:to>
                                    </p:set>
                                    <p:set>
                                      <p:cBhvr>
                                        <p:cTn id="12" dur="500" fill="hold"/>
                                        <p:tgtEl>
                                          <p:spTgt spid="30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312"/>
                                        </p:tgtEl>
                                        <p:attrNameLst>
                                          <p:attrName>fillcolor</p:attrName>
                                        </p:attrNameLst>
                                      </p:cBhvr>
                                      <p:to>
                                        <a:srgbClr val="FF9900"/>
                                      </p:to>
                                    </p:animClr>
                                    <p:set>
                                      <p:cBhvr>
                                        <p:cTn id="15" dur="500" fill="hold"/>
                                        <p:tgtEl>
                                          <p:spTgt spid="312"/>
                                        </p:tgtEl>
                                        <p:attrNameLst>
                                          <p:attrName>fill.type</p:attrName>
                                        </p:attrNameLst>
                                      </p:cBhvr>
                                      <p:to>
                                        <p:strVal val="solid"/>
                                      </p:to>
                                    </p:set>
                                    <p:set>
                                      <p:cBhvr>
                                        <p:cTn id="16" dur="500" fill="hold"/>
                                        <p:tgtEl>
                                          <p:spTgt spid="31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91"/>
                                        </p:tgtEl>
                                        <p:attrNameLst>
                                          <p:attrName>fillcolor</p:attrName>
                                        </p:attrNameLst>
                                      </p:cBhvr>
                                      <p:to>
                                        <a:srgbClr val="FF9900"/>
                                      </p:to>
                                    </p:animClr>
                                    <p:set>
                                      <p:cBhvr>
                                        <p:cTn id="19" dur="500" fill="hold"/>
                                        <p:tgtEl>
                                          <p:spTgt spid="91"/>
                                        </p:tgtEl>
                                        <p:attrNameLst>
                                          <p:attrName>fill.type</p:attrName>
                                        </p:attrNameLst>
                                      </p:cBhvr>
                                      <p:to>
                                        <p:strVal val="solid"/>
                                      </p:to>
                                    </p:set>
                                    <p:set>
                                      <p:cBhvr>
                                        <p:cTn id="20" dur="500" fill="hold"/>
                                        <p:tgtEl>
                                          <p:spTgt spid="91"/>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323"/>
                                        </p:tgtEl>
                                        <p:attrNameLst>
                                          <p:attrName>fillcolor</p:attrName>
                                        </p:attrNameLst>
                                      </p:cBhvr>
                                      <p:to>
                                        <a:srgbClr val="FF9900"/>
                                      </p:to>
                                    </p:animClr>
                                    <p:set>
                                      <p:cBhvr>
                                        <p:cTn id="23" dur="500" fill="hold"/>
                                        <p:tgtEl>
                                          <p:spTgt spid="323"/>
                                        </p:tgtEl>
                                        <p:attrNameLst>
                                          <p:attrName>fill.type</p:attrName>
                                        </p:attrNameLst>
                                      </p:cBhvr>
                                      <p:to>
                                        <p:strVal val="solid"/>
                                      </p:to>
                                    </p:set>
                                    <p:set>
                                      <p:cBhvr>
                                        <p:cTn id="24" dur="500" fill="hold"/>
                                        <p:tgtEl>
                                          <p:spTgt spid="323"/>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314"/>
                                        </p:tgtEl>
                                        <p:attrNameLst>
                                          <p:attrName>fillcolor</p:attrName>
                                        </p:attrNameLst>
                                      </p:cBhvr>
                                      <p:to>
                                        <a:srgbClr val="FF9900"/>
                                      </p:to>
                                    </p:animClr>
                                    <p:set>
                                      <p:cBhvr>
                                        <p:cTn id="27" dur="500" fill="hold"/>
                                        <p:tgtEl>
                                          <p:spTgt spid="314"/>
                                        </p:tgtEl>
                                        <p:attrNameLst>
                                          <p:attrName>fill.type</p:attrName>
                                        </p:attrNameLst>
                                      </p:cBhvr>
                                      <p:to>
                                        <p:strVal val="solid"/>
                                      </p:to>
                                    </p:set>
                                    <p:set>
                                      <p:cBhvr>
                                        <p:cTn id="28" dur="500" fill="hold"/>
                                        <p:tgtEl>
                                          <p:spTgt spid="314"/>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331"/>
                                        </p:tgtEl>
                                        <p:attrNameLst>
                                          <p:attrName>fillcolor</p:attrName>
                                        </p:attrNameLst>
                                      </p:cBhvr>
                                      <p:to>
                                        <a:srgbClr val="FF9900"/>
                                      </p:to>
                                    </p:animClr>
                                    <p:set>
                                      <p:cBhvr>
                                        <p:cTn id="31" dur="500" fill="hold"/>
                                        <p:tgtEl>
                                          <p:spTgt spid="331"/>
                                        </p:tgtEl>
                                        <p:attrNameLst>
                                          <p:attrName>fill.type</p:attrName>
                                        </p:attrNameLst>
                                      </p:cBhvr>
                                      <p:to>
                                        <p:strVal val="solid"/>
                                      </p:to>
                                    </p:set>
                                    <p:set>
                                      <p:cBhvr>
                                        <p:cTn id="32" dur="500" fill="hold"/>
                                        <p:tgtEl>
                                          <p:spTgt spid="331"/>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305"/>
                                        </p:tgtEl>
                                        <p:attrNameLst>
                                          <p:attrName>fillcolor</p:attrName>
                                        </p:attrNameLst>
                                      </p:cBhvr>
                                      <p:to>
                                        <a:srgbClr val="FF9900"/>
                                      </p:to>
                                    </p:animClr>
                                    <p:set>
                                      <p:cBhvr>
                                        <p:cTn id="35" dur="500" fill="hold"/>
                                        <p:tgtEl>
                                          <p:spTgt spid="305"/>
                                        </p:tgtEl>
                                        <p:attrNameLst>
                                          <p:attrName>fill.type</p:attrName>
                                        </p:attrNameLst>
                                      </p:cBhvr>
                                      <p:to>
                                        <p:strVal val="solid"/>
                                      </p:to>
                                    </p:set>
                                    <p:set>
                                      <p:cBhvr>
                                        <p:cTn id="36" dur="500" fill="hold"/>
                                        <p:tgtEl>
                                          <p:spTgt spid="305"/>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313"/>
                                        </p:tgtEl>
                                        <p:attrNameLst>
                                          <p:attrName>fillcolor</p:attrName>
                                        </p:attrNameLst>
                                      </p:cBhvr>
                                      <p:to>
                                        <a:srgbClr val="FF9900"/>
                                      </p:to>
                                    </p:animClr>
                                    <p:set>
                                      <p:cBhvr>
                                        <p:cTn id="39" dur="500" fill="hold"/>
                                        <p:tgtEl>
                                          <p:spTgt spid="313"/>
                                        </p:tgtEl>
                                        <p:attrNameLst>
                                          <p:attrName>fill.type</p:attrName>
                                        </p:attrNameLst>
                                      </p:cBhvr>
                                      <p:to>
                                        <p:strVal val="solid"/>
                                      </p:to>
                                    </p:set>
                                    <p:set>
                                      <p:cBhvr>
                                        <p:cTn id="40" dur="500" fill="hold"/>
                                        <p:tgtEl>
                                          <p:spTgt spid="313"/>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337"/>
                                        </p:tgtEl>
                                        <p:attrNameLst>
                                          <p:attrName>fillcolor</p:attrName>
                                        </p:attrNameLst>
                                      </p:cBhvr>
                                      <p:to>
                                        <a:srgbClr val="FF9900"/>
                                      </p:to>
                                    </p:animClr>
                                    <p:set>
                                      <p:cBhvr>
                                        <p:cTn id="43" dur="500" fill="hold"/>
                                        <p:tgtEl>
                                          <p:spTgt spid="337"/>
                                        </p:tgtEl>
                                        <p:attrNameLst>
                                          <p:attrName>fill.type</p:attrName>
                                        </p:attrNameLst>
                                      </p:cBhvr>
                                      <p:to>
                                        <p:strVal val="solid"/>
                                      </p:to>
                                    </p:set>
                                    <p:set>
                                      <p:cBhvr>
                                        <p:cTn id="44" dur="500" fill="hold"/>
                                        <p:tgtEl>
                                          <p:spTgt spid="337"/>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321"/>
                                        </p:tgtEl>
                                        <p:attrNameLst>
                                          <p:attrName>fillcolor</p:attrName>
                                        </p:attrNameLst>
                                      </p:cBhvr>
                                      <p:to>
                                        <a:srgbClr val="FF9900"/>
                                      </p:to>
                                    </p:animClr>
                                    <p:set>
                                      <p:cBhvr>
                                        <p:cTn id="47" dur="500" fill="hold"/>
                                        <p:tgtEl>
                                          <p:spTgt spid="321"/>
                                        </p:tgtEl>
                                        <p:attrNameLst>
                                          <p:attrName>fill.type</p:attrName>
                                        </p:attrNameLst>
                                      </p:cBhvr>
                                      <p:to>
                                        <p:strVal val="solid"/>
                                      </p:to>
                                    </p:set>
                                    <p:set>
                                      <p:cBhvr>
                                        <p:cTn id="48" dur="500" fill="hold"/>
                                        <p:tgtEl>
                                          <p:spTgt spid="321"/>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140"/>
                                        </p:tgtEl>
                                        <p:attrNameLst>
                                          <p:attrName>fillcolor</p:attrName>
                                        </p:attrNameLst>
                                      </p:cBhvr>
                                      <p:to>
                                        <a:srgbClr val="009900"/>
                                      </p:to>
                                    </p:animClr>
                                    <p:set>
                                      <p:cBhvr>
                                        <p:cTn id="51" dur="500" fill="hold"/>
                                        <p:tgtEl>
                                          <p:spTgt spid="140"/>
                                        </p:tgtEl>
                                        <p:attrNameLst>
                                          <p:attrName>fill.type</p:attrName>
                                        </p:attrNameLst>
                                      </p:cBhvr>
                                      <p:to>
                                        <p:strVal val="solid"/>
                                      </p:to>
                                    </p:set>
                                    <p:set>
                                      <p:cBhvr>
                                        <p:cTn id="52" dur="500" fill="hold"/>
                                        <p:tgtEl>
                                          <p:spTgt spid="140"/>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303"/>
                                        </p:tgtEl>
                                        <p:attrNameLst>
                                          <p:attrName>fillcolor</p:attrName>
                                        </p:attrNameLst>
                                      </p:cBhvr>
                                      <p:to>
                                        <a:srgbClr val="009900"/>
                                      </p:to>
                                    </p:animClr>
                                    <p:set>
                                      <p:cBhvr>
                                        <p:cTn id="55" dur="500" fill="hold"/>
                                        <p:tgtEl>
                                          <p:spTgt spid="303"/>
                                        </p:tgtEl>
                                        <p:attrNameLst>
                                          <p:attrName>fill.type</p:attrName>
                                        </p:attrNameLst>
                                      </p:cBhvr>
                                      <p:to>
                                        <p:strVal val="solid"/>
                                      </p:to>
                                    </p:set>
                                    <p:set>
                                      <p:cBhvr>
                                        <p:cTn id="56" dur="500" fill="hold"/>
                                        <p:tgtEl>
                                          <p:spTgt spid="303"/>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500" fill="hold"/>
                                        <p:tgtEl>
                                          <p:spTgt spid="308"/>
                                        </p:tgtEl>
                                        <p:attrNameLst>
                                          <p:attrName>fillcolor</p:attrName>
                                        </p:attrNameLst>
                                      </p:cBhvr>
                                      <p:to>
                                        <a:srgbClr val="009900"/>
                                      </p:to>
                                    </p:animClr>
                                    <p:set>
                                      <p:cBhvr>
                                        <p:cTn id="59" dur="500" fill="hold"/>
                                        <p:tgtEl>
                                          <p:spTgt spid="308"/>
                                        </p:tgtEl>
                                        <p:attrNameLst>
                                          <p:attrName>fill.type</p:attrName>
                                        </p:attrNameLst>
                                      </p:cBhvr>
                                      <p:to>
                                        <p:strVal val="solid"/>
                                      </p:to>
                                    </p:set>
                                    <p:set>
                                      <p:cBhvr>
                                        <p:cTn id="60" dur="500" fill="hold"/>
                                        <p:tgtEl>
                                          <p:spTgt spid="308"/>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500" fill="hold"/>
                                        <p:tgtEl>
                                          <p:spTgt spid="319"/>
                                        </p:tgtEl>
                                        <p:attrNameLst>
                                          <p:attrName>fillcolor</p:attrName>
                                        </p:attrNameLst>
                                      </p:cBhvr>
                                      <p:to>
                                        <a:srgbClr val="009900"/>
                                      </p:to>
                                    </p:animClr>
                                    <p:set>
                                      <p:cBhvr>
                                        <p:cTn id="63" dur="500" fill="hold"/>
                                        <p:tgtEl>
                                          <p:spTgt spid="319"/>
                                        </p:tgtEl>
                                        <p:attrNameLst>
                                          <p:attrName>fill.type</p:attrName>
                                        </p:attrNameLst>
                                      </p:cBhvr>
                                      <p:to>
                                        <p:strVal val="solid"/>
                                      </p:to>
                                    </p:set>
                                    <p:set>
                                      <p:cBhvr>
                                        <p:cTn id="64" dur="500" fill="hold"/>
                                        <p:tgtEl>
                                          <p:spTgt spid="319"/>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500" fill="hold"/>
                                        <p:tgtEl>
                                          <p:spTgt spid="310"/>
                                        </p:tgtEl>
                                        <p:attrNameLst>
                                          <p:attrName>fillcolor</p:attrName>
                                        </p:attrNameLst>
                                      </p:cBhvr>
                                      <p:to>
                                        <a:srgbClr val="009900"/>
                                      </p:to>
                                    </p:animClr>
                                    <p:set>
                                      <p:cBhvr>
                                        <p:cTn id="67" dur="500" fill="hold"/>
                                        <p:tgtEl>
                                          <p:spTgt spid="310"/>
                                        </p:tgtEl>
                                        <p:attrNameLst>
                                          <p:attrName>fill.type</p:attrName>
                                        </p:attrNameLst>
                                      </p:cBhvr>
                                      <p:to>
                                        <p:strVal val="solid"/>
                                      </p:to>
                                    </p:set>
                                    <p:set>
                                      <p:cBhvr>
                                        <p:cTn id="68" dur="500" fill="hold"/>
                                        <p:tgtEl>
                                          <p:spTgt spid="310"/>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500" fill="hold"/>
                                        <p:tgtEl>
                                          <p:spTgt spid="326"/>
                                        </p:tgtEl>
                                        <p:attrNameLst>
                                          <p:attrName>fillcolor</p:attrName>
                                        </p:attrNameLst>
                                      </p:cBhvr>
                                      <p:to>
                                        <a:srgbClr val="009900"/>
                                      </p:to>
                                    </p:animClr>
                                    <p:set>
                                      <p:cBhvr>
                                        <p:cTn id="71" dur="500" fill="hold"/>
                                        <p:tgtEl>
                                          <p:spTgt spid="326"/>
                                        </p:tgtEl>
                                        <p:attrNameLst>
                                          <p:attrName>fill.type</p:attrName>
                                        </p:attrNameLst>
                                      </p:cBhvr>
                                      <p:to>
                                        <p:strVal val="solid"/>
                                      </p:to>
                                    </p:set>
                                    <p:set>
                                      <p:cBhvr>
                                        <p:cTn id="72" dur="500" fill="hold"/>
                                        <p:tgtEl>
                                          <p:spTgt spid="326"/>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320"/>
                                        </p:tgtEl>
                                        <p:attrNameLst>
                                          <p:attrName>fillcolor</p:attrName>
                                        </p:attrNameLst>
                                      </p:cBhvr>
                                      <p:to>
                                        <a:srgbClr val="009900"/>
                                      </p:to>
                                    </p:animClr>
                                    <p:set>
                                      <p:cBhvr>
                                        <p:cTn id="75" dur="500" fill="hold"/>
                                        <p:tgtEl>
                                          <p:spTgt spid="320"/>
                                        </p:tgtEl>
                                        <p:attrNameLst>
                                          <p:attrName>fill.type</p:attrName>
                                        </p:attrNameLst>
                                      </p:cBhvr>
                                      <p:to>
                                        <p:strVal val="solid"/>
                                      </p:to>
                                    </p:set>
                                    <p:set>
                                      <p:cBhvr>
                                        <p:cTn id="76" dur="500" fill="hold"/>
                                        <p:tgtEl>
                                          <p:spTgt spid="320"/>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336"/>
                                        </p:tgtEl>
                                        <p:attrNameLst>
                                          <p:attrName>fillcolor</p:attrName>
                                        </p:attrNameLst>
                                      </p:cBhvr>
                                      <p:to>
                                        <a:srgbClr val="009900"/>
                                      </p:to>
                                    </p:animClr>
                                    <p:set>
                                      <p:cBhvr>
                                        <p:cTn id="79" dur="500" fill="hold"/>
                                        <p:tgtEl>
                                          <p:spTgt spid="336"/>
                                        </p:tgtEl>
                                        <p:attrNameLst>
                                          <p:attrName>fill.type</p:attrName>
                                        </p:attrNameLst>
                                      </p:cBhvr>
                                      <p:to>
                                        <p:strVal val="solid"/>
                                      </p:to>
                                    </p:set>
                                    <p:set>
                                      <p:cBhvr>
                                        <p:cTn id="80" dur="500" fill="hold"/>
                                        <p:tgtEl>
                                          <p:spTgt spid="336"/>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334"/>
                                        </p:tgtEl>
                                        <p:attrNameLst>
                                          <p:attrName>fillcolor</p:attrName>
                                        </p:attrNameLst>
                                      </p:cBhvr>
                                      <p:to>
                                        <a:srgbClr val="009900"/>
                                      </p:to>
                                    </p:animClr>
                                    <p:set>
                                      <p:cBhvr>
                                        <p:cTn id="83" dur="500" fill="hold"/>
                                        <p:tgtEl>
                                          <p:spTgt spid="334"/>
                                        </p:tgtEl>
                                        <p:attrNameLst>
                                          <p:attrName>fill.type</p:attrName>
                                        </p:attrNameLst>
                                      </p:cBhvr>
                                      <p:to>
                                        <p:strVal val="solid"/>
                                      </p:to>
                                    </p:set>
                                    <p:set>
                                      <p:cBhvr>
                                        <p:cTn id="84" dur="500" fill="hold"/>
                                        <p:tgtEl>
                                          <p:spTgt spid="334"/>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324"/>
                                        </p:tgtEl>
                                        <p:attrNameLst>
                                          <p:attrName>fillcolor</p:attrName>
                                        </p:attrNameLst>
                                      </p:cBhvr>
                                      <p:to>
                                        <a:srgbClr val="009900"/>
                                      </p:to>
                                    </p:animClr>
                                    <p:set>
                                      <p:cBhvr>
                                        <p:cTn id="87" dur="500" fill="hold"/>
                                        <p:tgtEl>
                                          <p:spTgt spid="324"/>
                                        </p:tgtEl>
                                        <p:attrNameLst>
                                          <p:attrName>fill.type</p:attrName>
                                        </p:attrNameLst>
                                      </p:cBhvr>
                                      <p:to>
                                        <p:strVal val="solid"/>
                                      </p:to>
                                    </p:set>
                                    <p:set>
                                      <p:cBhvr>
                                        <p:cTn id="88" dur="500" fill="hold"/>
                                        <p:tgtEl>
                                          <p:spTgt spid="324"/>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332"/>
                                        </p:tgtEl>
                                        <p:attrNameLst>
                                          <p:attrName>fillcolor</p:attrName>
                                        </p:attrNameLst>
                                      </p:cBhvr>
                                      <p:to>
                                        <a:srgbClr val="009900"/>
                                      </p:to>
                                    </p:animClr>
                                    <p:set>
                                      <p:cBhvr>
                                        <p:cTn id="91" dur="500" fill="hold"/>
                                        <p:tgtEl>
                                          <p:spTgt spid="332"/>
                                        </p:tgtEl>
                                        <p:attrNameLst>
                                          <p:attrName>fill.type</p:attrName>
                                        </p:attrNameLst>
                                      </p:cBhvr>
                                      <p:to>
                                        <p:strVal val="solid"/>
                                      </p:to>
                                    </p:set>
                                    <p:set>
                                      <p:cBhvr>
                                        <p:cTn id="92" dur="500" fill="hold"/>
                                        <p:tgtEl>
                                          <p:spTgt spid="332"/>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340"/>
                                        </p:tgtEl>
                                        <p:attrNameLst>
                                          <p:attrName>fillcolor</p:attrName>
                                        </p:attrNameLst>
                                      </p:cBhvr>
                                      <p:to>
                                        <a:srgbClr val="009900"/>
                                      </p:to>
                                    </p:animClr>
                                    <p:set>
                                      <p:cBhvr>
                                        <p:cTn id="95" dur="500" fill="hold"/>
                                        <p:tgtEl>
                                          <p:spTgt spid="340"/>
                                        </p:tgtEl>
                                        <p:attrNameLst>
                                          <p:attrName>fill.type</p:attrName>
                                        </p:attrNameLst>
                                      </p:cBhvr>
                                      <p:to>
                                        <p:strVal val="solid"/>
                                      </p:to>
                                    </p:set>
                                    <p:set>
                                      <p:cBhvr>
                                        <p:cTn id="96" dur="500" fill="hold"/>
                                        <p:tgtEl>
                                          <p:spTgt spid="340"/>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345"/>
                                        </p:tgtEl>
                                        <p:attrNameLst>
                                          <p:attrName>fillcolor</p:attrName>
                                        </p:attrNameLst>
                                      </p:cBhvr>
                                      <p:to>
                                        <a:srgbClr val="CC0099"/>
                                      </p:to>
                                    </p:animClr>
                                    <p:set>
                                      <p:cBhvr>
                                        <p:cTn id="99" dur="500" fill="hold"/>
                                        <p:tgtEl>
                                          <p:spTgt spid="345"/>
                                        </p:tgtEl>
                                        <p:attrNameLst>
                                          <p:attrName>fill.type</p:attrName>
                                        </p:attrNameLst>
                                      </p:cBhvr>
                                      <p:to>
                                        <p:strVal val="solid"/>
                                      </p:to>
                                    </p:set>
                                    <p:set>
                                      <p:cBhvr>
                                        <p:cTn id="100" dur="500" fill="hold"/>
                                        <p:tgtEl>
                                          <p:spTgt spid="345"/>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344"/>
                                        </p:tgtEl>
                                        <p:attrNameLst>
                                          <p:attrName>fillcolor</p:attrName>
                                        </p:attrNameLst>
                                      </p:cBhvr>
                                      <p:to>
                                        <a:srgbClr val="CC0099"/>
                                      </p:to>
                                    </p:animClr>
                                    <p:set>
                                      <p:cBhvr>
                                        <p:cTn id="103" dur="500" fill="hold"/>
                                        <p:tgtEl>
                                          <p:spTgt spid="344"/>
                                        </p:tgtEl>
                                        <p:attrNameLst>
                                          <p:attrName>fill.type</p:attrName>
                                        </p:attrNameLst>
                                      </p:cBhvr>
                                      <p:to>
                                        <p:strVal val="solid"/>
                                      </p:to>
                                    </p:set>
                                    <p:set>
                                      <p:cBhvr>
                                        <p:cTn id="104" dur="500" fill="hold"/>
                                        <p:tgtEl>
                                          <p:spTgt spid="344"/>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351"/>
                                        </p:tgtEl>
                                        <p:attrNameLst>
                                          <p:attrName>fillcolor</p:attrName>
                                        </p:attrNameLst>
                                      </p:cBhvr>
                                      <p:to>
                                        <a:srgbClr val="CC0099"/>
                                      </p:to>
                                    </p:animClr>
                                    <p:set>
                                      <p:cBhvr>
                                        <p:cTn id="107" dur="500" fill="hold"/>
                                        <p:tgtEl>
                                          <p:spTgt spid="351"/>
                                        </p:tgtEl>
                                        <p:attrNameLst>
                                          <p:attrName>fill.type</p:attrName>
                                        </p:attrNameLst>
                                      </p:cBhvr>
                                      <p:to>
                                        <p:strVal val="solid"/>
                                      </p:to>
                                    </p:set>
                                    <p:set>
                                      <p:cBhvr>
                                        <p:cTn id="108" dur="500" fill="hold"/>
                                        <p:tgtEl>
                                          <p:spTgt spid="351"/>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341"/>
                                        </p:tgtEl>
                                        <p:attrNameLst>
                                          <p:attrName>fillcolor</p:attrName>
                                        </p:attrNameLst>
                                      </p:cBhvr>
                                      <p:to>
                                        <a:srgbClr val="CC0099"/>
                                      </p:to>
                                    </p:animClr>
                                    <p:set>
                                      <p:cBhvr>
                                        <p:cTn id="111" dur="500" fill="hold"/>
                                        <p:tgtEl>
                                          <p:spTgt spid="341"/>
                                        </p:tgtEl>
                                        <p:attrNameLst>
                                          <p:attrName>fill.type</p:attrName>
                                        </p:attrNameLst>
                                      </p:cBhvr>
                                      <p:to>
                                        <p:strVal val="solid"/>
                                      </p:to>
                                    </p:set>
                                    <p:set>
                                      <p:cBhvr>
                                        <p:cTn id="112" dur="500" fill="hold"/>
                                        <p:tgtEl>
                                          <p:spTgt spid="341"/>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349"/>
                                        </p:tgtEl>
                                        <p:attrNameLst>
                                          <p:attrName>fillcolor</p:attrName>
                                        </p:attrNameLst>
                                      </p:cBhvr>
                                      <p:to>
                                        <a:srgbClr val="CC0099"/>
                                      </p:to>
                                    </p:animClr>
                                    <p:set>
                                      <p:cBhvr>
                                        <p:cTn id="115" dur="500" fill="hold"/>
                                        <p:tgtEl>
                                          <p:spTgt spid="349"/>
                                        </p:tgtEl>
                                        <p:attrNameLst>
                                          <p:attrName>fill.type</p:attrName>
                                        </p:attrNameLst>
                                      </p:cBhvr>
                                      <p:to>
                                        <p:strVal val="solid"/>
                                      </p:to>
                                    </p:set>
                                    <p:set>
                                      <p:cBhvr>
                                        <p:cTn id="116" dur="500" fill="hold"/>
                                        <p:tgtEl>
                                          <p:spTgt spid="349"/>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500" fill="hold"/>
                                        <p:tgtEl>
                                          <p:spTgt spid="350"/>
                                        </p:tgtEl>
                                        <p:attrNameLst>
                                          <p:attrName>fillcolor</p:attrName>
                                        </p:attrNameLst>
                                      </p:cBhvr>
                                      <p:to>
                                        <a:srgbClr val="CC0099"/>
                                      </p:to>
                                    </p:animClr>
                                    <p:set>
                                      <p:cBhvr>
                                        <p:cTn id="119" dur="500" fill="hold"/>
                                        <p:tgtEl>
                                          <p:spTgt spid="350"/>
                                        </p:tgtEl>
                                        <p:attrNameLst>
                                          <p:attrName>fill.type</p:attrName>
                                        </p:attrNameLst>
                                      </p:cBhvr>
                                      <p:to>
                                        <p:strVal val="solid"/>
                                      </p:to>
                                    </p:set>
                                    <p:set>
                                      <p:cBhvr>
                                        <p:cTn id="120" dur="500" fill="hold"/>
                                        <p:tgtEl>
                                          <p:spTgt spid="350"/>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500" fill="hold"/>
                                        <p:tgtEl>
                                          <p:spTgt spid="343"/>
                                        </p:tgtEl>
                                        <p:attrNameLst>
                                          <p:attrName>fillcolor</p:attrName>
                                        </p:attrNameLst>
                                      </p:cBhvr>
                                      <p:to>
                                        <a:srgbClr val="CC0099"/>
                                      </p:to>
                                    </p:animClr>
                                    <p:set>
                                      <p:cBhvr>
                                        <p:cTn id="123" dur="500" fill="hold"/>
                                        <p:tgtEl>
                                          <p:spTgt spid="343"/>
                                        </p:tgtEl>
                                        <p:attrNameLst>
                                          <p:attrName>fill.type</p:attrName>
                                        </p:attrNameLst>
                                      </p:cBhvr>
                                      <p:to>
                                        <p:strVal val="solid"/>
                                      </p:to>
                                    </p:set>
                                    <p:set>
                                      <p:cBhvr>
                                        <p:cTn id="124" dur="500" fill="hold"/>
                                        <p:tgtEl>
                                          <p:spTgt spid="343"/>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500" fill="hold"/>
                                        <p:tgtEl>
                                          <p:spTgt spid="296"/>
                                        </p:tgtEl>
                                        <p:attrNameLst>
                                          <p:attrName>fillcolor</p:attrName>
                                        </p:attrNameLst>
                                      </p:cBhvr>
                                      <p:to>
                                        <a:srgbClr val="FF9900"/>
                                      </p:to>
                                    </p:animClr>
                                    <p:set>
                                      <p:cBhvr>
                                        <p:cTn id="127" dur="500" fill="hold"/>
                                        <p:tgtEl>
                                          <p:spTgt spid="296"/>
                                        </p:tgtEl>
                                        <p:attrNameLst>
                                          <p:attrName>fill.type</p:attrName>
                                        </p:attrNameLst>
                                      </p:cBhvr>
                                      <p:to>
                                        <p:strVal val="solid"/>
                                      </p:to>
                                    </p:set>
                                    <p:set>
                                      <p:cBhvr>
                                        <p:cTn id="128" dur="500" fill="hold"/>
                                        <p:tgtEl>
                                          <p:spTgt spid="296"/>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500" fill="hold"/>
                                        <p:tgtEl>
                                          <p:spTgt spid="307"/>
                                        </p:tgtEl>
                                        <p:attrNameLst>
                                          <p:attrName>fillcolor</p:attrName>
                                        </p:attrNameLst>
                                      </p:cBhvr>
                                      <p:to>
                                        <a:srgbClr val="FF9900"/>
                                      </p:to>
                                    </p:animClr>
                                    <p:set>
                                      <p:cBhvr>
                                        <p:cTn id="131" dur="500" fill="hold"/>
                                        <p:tgtEl>
                                          <p:spTgt spid="307"/>
                                        </p:tgtEl>
                                        <p:attrNameLst>
                                          <p:attrName>fill.type</p:attrName>
                                        </p:attrNameLst>
                                      </p:cBhvr>
                                      <p:to>
                                        <p:strVal val="solid"/>
                                      </p:to>
                                    </p:set>
                                    <p:set>
                                      <p:cBhvr>
                                        <p:cTn id="132" dur="500" fill="hold"/>
                                        <p:tgtEl>
                                          <p:spTgt spid="307"/>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500" fill="hold"/>
                                        <p:tgtEl>
                                          <p:spTgt spid="315"/>
                                        </p:tgtEl>
                                        <p:attrNameLst>
                                          <p:attrName>fillcolor</p:attrName>
                                        </p:attrNameLst>
                                      </p:cBhvr>
                                      <p:to>
                                        <a:srgbClr val="FF9900"/>
                                      </p:to>
                                    </p:animClr>
                                    <p:set>
                                      <p:cBhvr>
                                        <p:cTn id="135" dur="500" fill="hold"/>
                                        <p:tgtEl>
                                          <p:spTgt spid="315"/>
                                        </p:tgtEl>
                                        <p:attrNameLst>
                                          <p:attrName>fill.type</p:attrName>
                                        </p:attrNameLst>
                                      </p:cBhvr>
                                      <p:to>
                                        <p:strVal val="solid"/>
                                      </p:to>
                                    </p:set>
                                    <p:set>
                                      <p:cBhvr>
                                        <p:cTn id="136" dur="500" fill="hold"/>
                                        <p:tgtEl>
                                          <p:spTgt spid="315"/>
                                        </p:tgtEl>
                                        <p:attrNameLst>
                                          <p:attrName>fill.on</p:attrName>
                                        </p:attrNameLst>
                                      </p:cBhvr>
                                      <p:to>
                                        <p:strVal val="true"/>
                                      </p:to>
                                    </p:set>
                                  </p:childTnLst>
                                </p:cTn>
                              </p:par>
                              <p:par>
                                <p:cTn id="137" presetID="1" presetClass="emph" presetSubtype="2" fill="hold" nodeType="withEffect">
                                  <p:stCondLst>
                                    <p:cond delay="0"/>
                                  </p:stCondLst>
                                  <p:childTnLst>
                                    <p:animClr clrSpc="rgb" dir="cw">
                                      <p:cBhvr>
                                        <p:cTn id="138" dur="500" fill="hold"/>
                                        <p:tgtEl>
                                          <p:spTgt spid="309"/>
                                        </p:tgtEl>
                                        <p:attrNameLst>
                                          <p:attrName>fillcolor</p:attrName>
                                        </p:attrNameLst>
                                      </p:cBhvr>
                                      <p:to>
                                        <a:srgbClr val="FF9900"/>
                                      </p:to>
                                    </p:animClr>
                                    <p:set>
                                      <p:cBhvr>
                                        <p:cTn id="139" dur="500" fill="hold"/>
                                        <p:tgtEl>
                                          <p:spTgt spid="309"/>
                                        </p:tgtEl>
                                        <p:attrNameLst>
                                          <p:attrName>fill.type</p:attrName>
                                        </p:attrNameLst>
                                      </p:cBhvr>
                                      <p:to>
                                        <p:strVal val="solid"/>
                                      </p:to>
                                    </p:set>
                                    <p:set>
                                      <p:cBhvr>
                                        <p:cTn id="140" dur="500" fill="hold"/>
                                        <p:tgtEl>
                                          <p:spTgt spid="309"/>
                                        </p:tgtEl>
                                        <p:attrNameLst>
                                          <p:attrName>fill.on</p:attrName>
                                        </p:attrNameLst>
                                      </p:cBhvr>
                                      <p:to>
                                        <p:strVal val="true"/>
                                      </p:to>
                                    </p:set>
                                  </p:childTnLst>
                                </p:cTn>
                              </p:par>
                              <p:par>
                                <p:cTn id="141" presetID="1" presetClass="emph" presetSubtype="2" fill="hold" nodeType="withEffect">
                                  <p:stCondLst>
                                    <p:cond delay="0"/>
                                  </p:stCondLst>
                                  <p:childTnLst>
                                    <p:animClr clrSpc="rgb" dir="cw">
                                      <p:cBhvr>
                                        <p:cTn id="142" dur="500" fill="hold"/>
                                        <p:tgtEl>
                                          <p:spTgt spid="302"/>
                                        </p:tgtEl>
                                        <p:attrNameLst>
                                          <p:attrName>fillcolor</p:attrName>
                                        </p:attrNameLst>
                                      </p:cBhvr>
                                      <p:to>
                                        <a:srgbClr val="FF9900"/>
                                      </p:to>
                                    </p:animClr>
                                    <p:set>
                                      <p:cBhvr>
                                        <p:cTn id="143" dur="500" fill="hold"/>
                                        <p:tgtEl>
                                          <p:spTgt spid="302"/>
                                        </p:tgtEl>
                                        <p:attrNameLst>
                                          <p:attrName>fill.type</p:attrName>
                                        </p:attrNameLst>
                                      </p:cBhvr>
                                      <p:to>
                                        <p:strVal val="solid"/>
                                      </p:to>
                                    </p:set>
                                    <p:set>
                                      <p:cBhvr>
                                        <p:cTn id="144" dur="500" fill="hold"/>
                                        <p:tgtEl>
                                          <p:spTgt spid="302"/>
                                        </p:tgtEl>
                                        <p:attrNameLst>
                                          <p:attrName>fill.on</p:attrName>
                                        </p:attrNameLst>
                                      </p:cBhvr>
                                      <p:to>
                                        <p:strVal val="true"/>
                                      </p:to>
                                    </p:set>
                                  </p:childTnLst>
                                </p:cTn>
                              </p:par>
                              <p:par>
                                <p:cTn id="145" presetID="1" presetClass="emph" presetSubtype="2" fill="hold" nodeType="withEffect">
                                  <p:stCondLst>
                                    <p:cond delay="0"/>
                                  </p:stCondLst>
                                  <p:childTnLst>
                                    <p:animClr clrSpc="rgb" dir="cw">
                                      <p:cBhvr>
                                        <p:cTn id="146" dur="500" fill="hold"/>
                                        <p:tgtEl>
                                          <p:spTgt spid="298"/>
                                        </p:tgtEl>
                                        <p:attrNameLst>
                                          <p:attrName>fillcolor</p:attrName>
                                        </p:attrNameLst>
                                      </p:cBhvr>
                                      <p:to>
                                        <a:srgbClr val="FF9900"/>
                                      </p:to>
                                    </p:animClr>
                                    <p:set>
                                      <p:cBhvr>
                                        <p:cTn id="147" dur="500" fill="hold"/>
                                        <p:tgtEl>
                                          <p:spTgt spid="298"/>
                                        </p:tgtEl>
                                        <p:attrNameLst>
                                          <p:attrName>fill.type</p:attrName>
                                        </p:attrNameLst>
                                      </p:cBhvr>
                                      <p:to>
                                        <p:strVal val="solid"/>
                                      </p:to>
                                    </p:set>
                                    <p:set>
                                      <p:cBhvr>
                                        <p:cTn id="148" dur="500" fill="hold"/>
                                        <p:tgtEl>
                                          <p:spTgt spid="298"/>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500" fill="hold"/>
                                        <p:tgtEl>
                                          <p:spTgt spid="306"/>
                                        </p:tgtEl>
                                        <p:attrNameLst>
                                          <p:attrName>fillcolor</p:attrName>
                                        </p:attrNameLst>
                                      </p:cBhvr>
                                      <p:to>
                                        <a:srgbClr val="FF9900"/>
                                      </p:to>
                                    </p:animClr>
                                    <p:set>
                                      <p:cBhvr>
                                        <p:cTn id="151" dur="500" fill="hold"/>
                                        <p:tgtEl>
                                          <p:spTgt spid="306"/>
                                        </p:tgtEl>
                                        <p:attrNameLst>
                                          <p:attrName>fill.type</p:attrName>
                                        </p:attrNameLst>
                                      </p:cBhvr>
                                      <p:to>
                                        <p:strVal val="solid"/>
                                      </p:to>
                                    </p:set>
                                    <p:set>
                                      <p:cBhvr>
                                        <p:cTn id="152" dur="500" fill="hold"/>
                                        <p:tgtEl>
                                          <p:spTgt spid="306"/>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500" fill="hold"/>
                                        <p:tgtEl>
                                          <p:spTgt spid="329"/>
                                        </p:tgtEl>
                                        <p:attrNameLst>
                                          <p:attrName>fillcolor</p:attrName>
                                        </p:attrNameLst>
                                      </p:cBhvr>
                                      <p:to>
                                        <a:srgbClr val="FF9900"/>
                                      </p:to>
                                    </p:animClr>
                                    <p:set>
                                      <p:cBhvr>
                                        <p:cTn id="155" dur="500" fill="hold"/>
                                        <p:tgtEl>
                                          <p:spTgt spid="329"/>
                                        </p:tgtEl>
                                        <p:attrNameLst>
                                          <p:attrName>fill.type</p:attrName>
                                        </p:attrNameLst>
                                      </p:cBhvr>
                                      <p:to>
                                        <p:strVal val="solid"/>
                                      </p:to>
                                    </p:set>
                                    <p:set>
                                      <p:cBhvr>
                                        <p:cTn id="156" dur="500" fill="hold"/>
                                        <p:tgtEl>
                                          <p:spTgt spid="329"/>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500" fill="hold"/>
                                        <p:tgtEl>
                                          <p:spTgt spid="330"/>
                                        </p:tgtEl>
                                        <p:attrNameLst>
                                          <p:attrName>fillcolor</p:attrName>
                                        </p:attrNameLst>
                                      </p:cBhvr>
                                      <p:to>
                                        <a:srgbClr val="FF9900"/>
                                      </p:to>
                                    </p:animClr>
                                    <p:set>
                                      <p:cBhvr>
                                        <p:cTn id="159" dur="500" fill="hold"/>
                                        <p:tgtEl>
                                          <p:spTgt spid="330"/>
                                        </p:tgtEl>
                                        <p:attrNameLst>
                                          <p:attrName>fill.type</p:attrName>
                                        </p:attrNameLst>
                                      </p:cBhvr>
                                      <p:to>
                                        <p:strVal val="solid"/>
                                      </p:to>
                                    </p:set>
                                    <p:set>
                                      <p:cBhvr>
                                        <p:cTn id="160" dur="500" fill="hold"/>
                                        <p:tgtEl>
                                          <p:spTgt spid="330"/>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500" fill="hold"/>
                                        <p:tgtEl>
                                          <p:spTgt spid="297"/>
                                        </p:tgtEl>
                                        <p:attrNameLst>
                                          <p:attrName>fillcolor</p:attrName>
                                        </p:attrNameLst>
                                      </p:cBhvr>
                                      <p:to>
                                        <a:srgbClr val="FF9900"/>
                                      </p:to>
                                    </p:animClr>
                                    <p:set>
                                      <p:cBhvr>
                                        <p:cTn id="163" dur="500" fill="hold"/>
                                        <p:tgtEl>
                                          <p:spTgt spid="297"/>
                                        </p:tgtEl>
                                        <p:attrNameLst>
                                          <p:attrName>fill.type</p:attrName>
                                        </p:attrNameLst>
                                      </p:cBhvr>
                                      <p:to>
                                        <p:strVal val="solid"/>
                                      </p:to>
                                    </p:set>
                                    <p:set>
                                      <p:cBhvr>
                                        <p:cTn id="164" dur="500" fill="hold"/>
                                        <p:tgtEl>
                                          <p:spTgt spid="297"/>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500" fill="hold"/>
                                        <p:tgtEl>
                                          <p:spTgt spid="338"/>
                                        </p:tgtEl>
                                        <p:attrNameLst>
                                          <p:attrName>fillcolor</p:attrName>
                                        </p:attrNameLst>
                                      </p:cBhvr>
                                      <p:to>
                                        <a:srgbClr val="FF9900"/>
                                      </p:to>
                                    </p:animClr>
                                    <p:set>
                                      <p:cBhvr>
                                        <p:cTn id="167" dur="500" fill="hold"/>
                                        <p:tgtEl>
                                          <p:spTgt spid="338"/>
                                        </p:tgtEl>
                                        <p:attrNameLst>
                                          <p:attrName>fill.type</p:attrName>
                                        </p:attrNameLst>
                                      </p:cBhvr>
                                      <p:to>
                                        <p:strVal val="solid"/>
                                      </p:to>
                                    </p:set>
                                    <p:set>
                                      <p:cBhvr>
                                        <p:cTn id="168" dur="500" fill="hold"/>
                                        <p:tgtEl>
                                          <p:spTgt spid="338"/>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500" fill="hold"/>
                                        <p:tgtEl>
                                          <p:spTgt spid="322"/>
                                        </p:tgtEl>
                                        <p:attrNameLst>
                                          <p:attrName>fillcolor</p:attrName>
                                        </p:attrNameLst>
                                      </p:cBhvr>
                                      <p:to>
                                        <a:srgbClr val="FF9900"/>
                                      </p:to>
                                    </p:animClr>
                                    <p:set>
                                      <p:cBhvr>
                                        <p:cTn id="171" dur="500" fill="hold"/>
                                        <p:tgtEl>
                                          <p:spTgt spid="322"/>
                                        </p:tgtEl>
                                        <p:attrNameLst>
                                          <p:attrName>fill.type</p:attrName>
                                        </p:attrNameLst>
                                      </p:cBhvr>
                                      <p:to>
                                        <p:strVal val="solid"/>
                                      </p:to>
                                    </p:set>
                                    <p:set>
                                      <p:cBhvr>
                                        <p:cTn id="172" dur="500" fill="hold"/>
                                        <p:tgtEl>
                                          <p:spTgt spid="322"/>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500" fill="hold"/>
                                        <p:tgtEl>
                                          <p:spTgt spid="328"/>
                                        </p:tgtEl>
                                        <p:attrNameLst>
                                          <p:attrName>fillcolor</p:attrName>
                                        </p:attrNameLst>
                                      </p:cBhvr>
                                      <p:to>
                                        <a:srgbClr val="009900"/>
                                      </p:to>
                                    </p:animClr>
                                    <p:set>
                                      <p:cBhvr>
                                        <p:cTn id="175" dur="500" fill="hold"/>
                                        <p:tgtEl>
                                          <p:spTgt spid="328"/>
                                        </p:tgtEl>
                                        <p:attrNameLst>
                                          <p:attrName>fill.type</p:attrName>
                                        </p:attrNameLst>
                                      </p:cBhvr>
                                      <p:to>
                                        <p:strVal val="solid"/>
                                      </p:to>
                                    </p:set>
                                    <p:set>
                                      <p:cBhvr>
                                        <p:cTn id="176" dur="500" fill="hold"/>
                                        <p:tgtEl>
                                          <p:spTgt spid="328"/>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500" fill="hold"/>
                                        <p:tgtEl>
                                          <p:spTgt spid="325"/>
                                        </p:tgtEl>
                                        <p:attrNameLst>
                                          <p:attrName>fillcolor</p:attrName>
                                        </p:attrNameLst>
                                      </p:cBhvr>
                                      <p:to>
                                        <a:srgbClr val="009900"/>
                                      </p:to>
                                    </p:animClr>
                                    <p:set>
                                      <p:cBhvr>
                                        <p:cTn id="179" dur="500" fill="hold"/>
                                        <p:tgtEl>
                                          <p:spTgt spid="325"/>
                                        </p:tgtEl>
                                        <p:attrNameLst>
                                          <p:attrName>fill.type</p:attrName>
                                        </p:attrNameLst>
                                      </p:cBhvr>
                                      <p:to>
                                        <p:strVal val="solid"/>
                                      </p:to>
                                    </p:set>
                                    <p:set>
                                      <p:cBhvr>
                                        <p:cTn id="180" dur="500" fill="hold"/>
                                        <p:tgtEl>
                                          <p:spTgt spid="325"/>
                                        </p:tgtEl>
                                        <p:attrNameLst>
                                          <p:attrName>fill.on</p:attrName>
                                        </p:attrNameLst>
                                      </p:cBhvr>
                                      <p:to>
                                        <p:strVal val="true"/>
                                      </p:to>
                                    </p:set>
                                  </p:childTnLst>
                                </p:cTn>
                              </p:par>
                              <p:par>
                                <p:cTn id="181" presetID="1" presetClass="emph" presetSubtype="2" fill="hold" nodeType="withEffect">
                                  <p:stCondLst>
                                    <p:cond delay="0"/>
                                  </p:stCondLst>
                                  <p:childTnLst>
                                    <p:animClr clrSpc="rgb" dir="cw">
                                      <p:cBhvr>
                                        <p:cTn id="182" dur="500" fill="hold"/>
                                        <p:tgtEl>
                                          <p:spTgt spid="301"/>
                                        </p:tgtEl>
                                        <p:attrNameLst>
                                          <p:attrName>fillcolor</p:attrName>
                                        </p:attrNameLst>
                                      </p:cBhvr>
                                      <p:to>
                                        <a:srgbClr val="009900"/>
                                      </p:to>
                                    </p:animClr>
                                    <p:set>
                                      <p:cBhvr>
                                        <p:cTn id="183" dur="500" fill="hold"/>
                                        <p:tgtEl>
                                          <p:spTgt spid="301"/>
                                        </p:tgtEl>
                                        <p:attrNameLst>
                                          <p:attrName>fill.type</p:attrName>
                                        </p:attrNameLst>
                                      </p:cBhvr>
                                      <p:to>
                                        <p:strVal val="solid"/>
                                      </p:to>
                                    </p:set>
                                    <p:set>
                                      <p:cBhvr>
                                        <p:cTn id="184" dur="500" fill="hold"/>
                                        <p:tgtEl>
                                          <p:spTgt spid="301"/>
                                        </p:tgtEl>
                                        <p:attrNameLst>
                                          <p:attrName>fill.on</p:attrName>
                                        </p:attrNameLst>
                                      </p:cBhvr>
                                      <p:to>
                                        <p:strVal val="true"/>
                                      </p:to>
                                    </p:set>
                                  </p:childTnLst>
                                </p:cTn>
                              </p:par>
                              <p:par>
                                <p:cTn id="185" presetID="1" presetClass="emph" presetSubtype="2" fill="hold" nodeType="withEffect">
                                  <p:stCondLst>
                                    <p:cond delay="0"/>
                                  </p:stCondLst>
                                  <p:childTnLst>
                                    <p:animClr clrSpc="rgb" dir="cw">
                                      <p:cBhvr>
                                        <p:cTn id="186" dur="500" fill="hold"/>
                                        <p:tgtEl>
                                          <p:spTgt spid="141"/>
                                        </p:tgtEl>
                                        <p:attrNameLst>
                                          <p:attrName>fillcolor</p:attrName>
                                        </p:attrNameLst>
                                      </p:cBhvr>
                                      <p:to>
                                        <a:srgbClr val="009900"/>
                                      </p:to>
                                    </p:animClr>
                                    <p:set>
                                      <p:cBhvr>
                                        <p:cTn id="187" dur="500" fill="hold"/>
                                        <p:tgtEl>
                                          <p:spTgt spid="141"/>
                                        </p:tgtEl>
                                        <p:attrNameLst>
                                          <p:attrName>fill.type</p:attrName>
                                        </p:attrNameLst>
                                      </p:cBhvr>
                                      <p:to>
                                        <p:strVal val="solid"/>
                                      </p:to>
                                    </p:set>
                                    <p:set>
                                      <p:cBhvr>
                                        <p:cTn id="188" dur="500" fill="hold"/>
                                        <p:tgtEl>
                                          <p:spTgt spid="141"/>
                                        </p:tgtEl>
                                        <p:attrNameLst>
                                          <p:attrName>fill.on</p:attrName>
                                        </p:attrNameLst>
                                      </p:cBhvr>
                                      <p:to>
                                        <p:strVal val="true"/>
                                      </p:to>
                                    </p:set>
                                  </p:childTnLst>
                                </p:cTn>
                              </p:par>
                              <p:par>
                                <p:cTn id="189" presetID="1" presetClass="emph" presetSubtype="2" fill="hold" nodeType="withEffect">
                                  <p:stCondLst>
                                    <p:cond delay="0"/>
                                  </p:stCondLst>
                                  <p:childTnLst>
                                    <p:animClr clrSpc="rgb" dir="cw">
                                      <p:cBhvr>
                                        <p:cTn id="190" dur="500" fill="hold"/>
                                        <p:tgtEl>
                                          <p:spTgt spid="50"/>
                                        </p:tgtEl>
                                        <p:attrNameLst>
                                          <p:attrName>fillcolor</p:attrName>
                                        </p:attrNameLst>
                                      </p:cBhvr>
                                      <p:to>
                                        <a:srgbClr val="009900"/>
                                      </p:to>
                                    </p:animClr>
                                    <p:set>
                                      <p:cBhvr>
                                        <p:cTn id="191" dur="500" fill="hold"/>
                                        <p:tgtEl>
                                          <p:spTgt spid="50"/>
                                        </p:tgtEl>
                                        <p:attrNameLst>
                                          <p:attrName>fill.type</p:attrName>
                                        </p:attrNameLst>
                                      </p:cBhvr>
                                      <p:to>
                                        <p:strVal val="solid"/>
                                      </p:to>
                                    </p:set>
                                    <p:set>
                                      <p:cBhvr>
                                        <p:cTn id="192" dur="500" fill="hold"/>
                                        <p:tgtEl>
                                          <p:spTgt spid="50"/>
                                        </p:tgtEl>
                                        <p:attrNameLst>
                                          <p:attrName>fill.on</p:attrName>
                                        </p:attrNameLst>
                                      </p:cBhvr>
                                      <p:to>
                                        <p:strVal val="true"/>
                                      </p:to>
                                    </p:set>
                                  </p:childTnLst>
                                </p:cTn>
                              </p:par>
                              <p:par>
                                <p:cTn id="193" presetID="1" presetClass="emph" presetSubtype="2" fill="hold" nodeType="withEffect">
                                  <p:stCondLst>
                                    <p:cond delay="0"/>
                                  </p:stCondLst>
                                  <p:childTnLst>
                                    <p:animClr clrSpc="rgb" dir="cw">
                                      <p:cBhvr>
                                        <p:cTn id="194" dur="500" fill="hold"/>
                                        <p:tgtEl>
                                          <p:spTgt spid="300"/>
                                        </p:tgtEl>
                                        <p:attrNameLst>
                                          <p:attrName>fillcolor</p:attrName>
                                        </p:attrNameLst>
                                      </p:cBhvr>
                                      <p:to>
                                        <a:srgbClr val="009900"/>
                                      </p:to>
                                    </p:animClr>
                                    <p:set>
                                      <p:cBhvr>
                                        <p:cTn id="195" dur="500" fill="hold"/>
                                        <p:tgtEl>
                                          <p:spTgt spid="300"/>
                                        </p:tgtEl>
                                        <p:attrNameLst>
                                          <p:attrName>fill.type</p:attrName>
                                        </p:attrNameLst>
                                      </p:cBhvr>
                                      <p:to>
                                        <p:strVal val="solid"/>
                                      </p:to>
                                    </p:set>
                                    <p:set>
                                      <p:cBhvr>
                                        <p:cTn id="196" dur="500" fill="hold"/>
                                        <p:tgtEl>
                                          <p:spTgt spid="300"/>
                                        </p:tgtEl>
                                        <p:attrNameLst>
                                          <p:attrName>fill.on</p:attrName>
                                        </p:attrNameLst>
                                      </p:cBhvr>
                                      <p:to>
                                        <p:strVal val="true"/>
                                      </p:to>
                                    </p:set>
                                  </p:childTnLst>
                                </p:cTn>
                              </p:par>
                              <p:par>
                                <p:cTn id="197" presetID="1" presetClass="emph" presetSubtype="2" fill="hold" nodeType="withEffect">
                                  <p:stCondLst>
                                    <p:cond delay="0"/>
                                  </p:stCondLst>
                                  <p:childTnLst>
                                    <p:animClr clrSpc="rgb" dir="cw">
                                      <p:cBhvr>
                                        <p:cTn id="198" dur="500" fill="hold"/>
                                        <p:tgtEl>
                                          <p:spTgt spid="311"/>
                                        </p:tgtEl>
                                        <p:attrNameLst>
                                          <p:attrName>fillcolor</p:attrName>
                                        </p:attrNameLst>
                                      </p:cBhvr>
                                      <p:to>
                                        <a:srgbClr val="009900"/>
                                      </p:to>
                                    </p:animClr>
                                    <p:set>
                                      <p:cBhvr>
                                        <p:cTn id="199" dur="500" fill="hold"/>
                                        <p:tgtEl>
                                          <p:spTgt spid="311"/>
                                        </p:tgtEl>
                                        <p:attrNameLst>
                                          <p:attrName>fill.type</p:attrName>
                                        </p:attrNameLst>
                                      </p:cBhvr>
                                      <p:to>
                                        <p:strVal val="solid"/>
                                      </p:to>
                                    </p:set>
                                    <p:set>
                                      <p:cBhvr>
                                        <p:cTn id="200" dur="500" fill="hold"/>
                                        <p:tgtEl>
                                          <p:spTgt spid="311"/>
                                        </p:tgtEl>
                                        <p:attrNameLst>
                                          <p:attrName>fill.on</p:attrName>
                                        </p:attrNameLst>
                                      </p:cBhvr>
                                      <p:to>
                                        <p:strVal val="true"/>
                                      </p:to>
                                    </p:set>
                                  </p:childTnLst>
                                </p:cTn>
                              </p:par>
                              <p:par>
                                <p:cTn id="201" presetID="1" presetClass="emph" presetSubtype="2" fill="hold" nodeType="withEffect">
                                  <p:stCondLst>
                                    <p:cond delay="0"/>
                                  </p:stCondLst>
                                  <p:childTnLst>
                                    <p:animClr clrSpc="rgb" dir="cw">
                                      <p:cBhvr>
                                        <p:cTn id="202" dur="500" fill="hold"/>
                                        <p:tgtEl>
                                          <p:spTgt spid="318"/>
                                        </p:tgtEl>
                                        <p:attrNameLst>
                                          <p:attrName>fillcolor</p:attrName>
                                        </p:attrNameLst>
                                      </p:cBhvr>
                                      <p:to>
                                        <a:srgbClr val="009900"/>
                                      </p:to>
                                    </p:animClr>
                                    <p:set>
                                      <p:cBhvr>
                                        <p:cTn id="203" dur="500" fill="hold"/>
                                        <p:tgtEl>
                                          <p:spTgt spid="318"/>
                                        </p:tgtEl>
                                        <p:attrNameLst>
                                          <p:attrName>fill.type</p:attrName>
                                        </p:attrNameLst>
                                      </p:cBhvr>
                                      <p:to>
                                        <p:strVal val="solid"/>
                                      </p:to>
                                    </p:set>
                                    <p:set>
                                      <p:cBhvr>
                                        <p:cTn id="204" dur="500" fill="hold"/>
                                        <p:tgtEl>
                                          <p:spTgt spid="318"/>
                                        </p:tgtEl>
                                        <p:attrNameLst>
                                          <p:attrName>fill.on</p:attrName>
                                        </p:attrNameLst>
                                      </p:cBhvr>
                                      <p:to>
                                        <p:strVal val="true"/>
                                      </p:to>
                                    </p:set>
                                  </p:childTnLst>
                                </p:cTn>
                              </p:par>
                              <p:par>
                                <p:cTn id="205" presetID="1" presetClass="emph" presetSubtype="2" fill="hold" nodeType="withEffect">
                                  <p:stCondLst>
                                    <p:cond delay="0"/>
                                  </p:stCondLst>
                                  <p:childTnLst>
                                    <p:animClr clrSpc="rgb" dir="cw">
                                      <p:cBhvr>
                                        <p:cTn id="206" dur="500" fill="hold"/>
                                        <p:tgtEl>
                                          <p:spTgt spid="333"/>
                                        </p:tgtEl>
                                        <p:attrNameLst>
                                          <p:attrName>fillcolor</p:attrName>
                                        </p:attrNameLst>
                                      </p:cBhvr>
                                      <p:to>
                                        <a:srgbClr val="009900"/>
                                      </p:to>
                                    </p:animClr>
                                    <p:set>
                                      <p:cBhvr>
                                        <p:cTn id="207" dur="500" fill="hold"/>
                                        <p:tgtEl>
                                          <p:spTgt spid="333"/>
                                        </p:tgtEl>
                                        <p:attrNameLst>
                                          <p:attrName>fill.type</p:attrName>
                                        </p:attrNameLst>
                                      </p:cBhvr>
                                      <p:to>
                                        <p:strVal val="solid"/>
                                      </p:to>
                                    </p:set>
                                    <p:set>
                                      <p:cBhvr>
                                        <p:cTn id="208" dur="500" fill="hold"/>
                                        <p:tgtEl>
                                          <p:spTgt spid="333"/>
                                        </p:tgtEl>
                                        <p:attrNameLst>
                                          <p:attrName>fill.on</p:attrName>
                                        </p:attrNameLst>
                                      </p:cBhvr>
                                      <p:to>
                                        <p:strVal val="true"/>
                                      </p:to>
                                    </p:set>
                                  </p:childTnLst>
                                </p:cTn>
                              </p:par>
                              <p:par>
                                <p:cTn id="209" presetID="1" presetClass="emph" presetSubtype="2" fill="hold" nodeType="withEffect">
                                  <p:stCondLst>
                                    <p:cond delay="0"/>
                                  </p:stCondLst>
                                  <p:childTnLst>
                                    <p:animClr clrSpc="rgb" dir="cw">
                                      <p:cBhvr>
                                        <p:cTn id="210" dur="500" fill="hold"/>
                                        <p:tgtEl>
                                          <p:spTgt spid="335"/>
                                        </p:tgtEl>
                                        <p:attrNameLst>
                                          <p:attrName>fillcolor</p:attrName>
                                        </p:attrNameLst>
                                      </p:cBhvr>
                                      <p:to>
                                        <a:srgbClr val="009900"/>
                                      </p:to>
                                    </p:animClr>
                                    <p:set>
                                      <p:cBhvr>
                                        <p:cTn id="211" dur="500" fill="hold"/>
                                        <p:tgtEl>
                                          <p:spTgt spid="335"/>
                                        </p:tgtEl>
                                        <p:attrNameLst>
                                          <p:attrName>fill.type</p:attrName>
                                        </p:attrNameLst>
                                      </p:cBhvr>
                                      <p:to>
                                        <p:strVal val="solid"/>
                                      </p:to>
                                    </p:set>
                                    <p:set>
                                      <p:cBhvr>
                                        <p:cTn id="212" dur="500" fill="hold"/>
                                        <p:tgtEl>
                                          <p:spTgt spid="335"/>
                                        </p:tgtEl>
                                        <p:attrNameLst>
                                          <p:attrName>fill.on</p:attrName>
                                        </p:attrNameLst>
                                      </p:cBhvr>
                                      <p:to>
                                        <p:strVal val="true"/>
                                      </p:to>
                                    </p:set>
                                  </p:childTnLst>
                                </p:cTn>
                              </p:par>
                              <p:par>
                                <p:cTn id="213" presetID="1" presetClass="emph" presetSubtype="2" fill="hold" nodeType="withEffect">
                                  <p:stCondLst>
                                    <p:cond delay="0"/>
                                  </p:stCondLst>
                                  <p:childTnLst>
                                    <p:animClr clrSpc="rgb" dir="cw">
                                      <p:cBhvr>
                                        <p:cTn id="214" dur="500" fill="hold"/>
                                        <p:tgtEl>
                                          <p:spTgt spid="316"/>
                                        </p:tgtEl>
                                        <p:attrNameLst>
                                          <p:attrName>fillcolor</p:attrName>
                                        </p:attrNameLst>
                                      </p:cBhvr>
                                      <p:to>
                                        <a:srgbClr val="009900"/>
                                      </p:to>
                                    </p:animClr>
                                    <p:set>
                                      <p:cBhvr>
                                        <p:cTn id="215" dur="500" fill="hold"/>
                                        <p:tgtEl>
                                          <p:spTgt spid="316"/>
                                        </p:tgtEl>
                                        <p:attrNameLst>
                                          <p:attrName>fill.type</p:attrName>
                                        </p:attrNameLst>
                                      </p:cBhvr>
                                      <p:to>
                                        <p:strVal val="solid"/>
                                      </p:to>
                                    </p:set>
                                    <p:set>
                                      <p:cBhvr>
                                        <p:cTn id="216" dur="500" fill="hold"/>
                                        <p:tgtEl>
                                          <p:spTgt spid="316"/>
                                        </p:tgtEl>
                                        <p:attrNameLst>
                                          <p:attrName>fill.on</p:attrName>
                                        </p:attrNameLst>
                                      </p:cBhvr>
                                      <p:to>
                                        <p:strVal val="true"/>
                                      </p:to>
                                    </p:set>
                                  </p:childTnLst>
                                </p:cTn>
                              </p:par>
                              <p:par>
                                <p:cTn id="217" presetID="1" presetClass="emph" presetSubtype="2" fill="hold" nodeType="withEffect">
                                  <p:stCondLst>
                                    <p:cond delay="0"/>
                                  </p:stCondLst>
                                  <p:childTnLst>
                                    <p:animClr clrSpc="rgb" dir="cw">
                                      <p:cBhvr>
                                        <p:cTn id="218" dur="500" fill="hold"/>
                                        <p:tgtEl>
                                          <p:spTgt spid="317"/>
                                        </p:tgtEl>
                                        <p:attrNameLst>
                                          <p:attrName>fillcolor</p:attrName>
                                        </p:attrNameLst>
                                      </p:cBhvr>
                                      <p:to>
                                        <a:srgbClr val="009900"/>
                                      </p:to>
                                    </p:animClr>
                                    <p:set>
                                      <p:cBhvr>
                                        <p:cTn id="219" dur="500" fill="hold"/>
                                        <p:tgtEl>
                                          <p:spTgt spid="317"/>
                                        </p:tgtEl>
                                        <p:attrNameLst>
                                          <p:attrName>fill.type</p:attrName>
                                        </p:attrNameLst>
                                      </p:cBhvr>
                                      <p:to>
                                        <p:strVal val="solid"/>
                                      </p:to>
                                    </p:set>
                                    <p:set>
                                      <p:cBhvr>
                                        <p:cTn id="220" dur="500" fill="hold"/>
                                        <p:tgtEl>
                                          <p:spTgt spid="317"/>
                                        </p:tgtEl>
                                        <p:attrNameLst>
                                          <p:attrName>fill.on</p:attrName>
                                        </p:attrNameLst>
                                      </p:cBhvr>
                                      <p:to>
                                        <p:strVal val="true"/>
                                      </p:to>
                                    </p:set>
                                  </p:childTnLst>
                                </p:cTn>
                              </p:par>
                              <p:par>
                                <p:cTn id="221" presetID="1" presetClass="emph" presetSubtype="2" fill="hold" nodeType="withEffect">
                                  <p:stCondLst>
                                    <p:cond delay="0"/>
                                  </p:stCondLst>
                                  <p:childTnLst>
                                    <p:animClr clrSpc="rgb" dir="cw">
                                      <p:cBhvr>
                                        <p:cTn id="222" dur="500" fill="hold"/>
                                        <p:tgtEl>
                                          <p:spTgt spid="342"/>
                                        </p:tgtEl>
                                        <p:attrNameLst>
                                          <p:attrName>fillcolor</p:attrName>
                                        </p:attrNameLst>
                                      </p:cBhvr>
                                      <p:to>
                                        <a:srgbClr val="009900"/>
                                      </p:to>
                                    </p:animClr>
                                    <p:set>
                                      <p:cBhvr>
                                        <p:cTn id="223" dur="500" fill="hold"/>
                                        <p:tgtEl>
                                          <p:spTgt spid="342"/>
                                        </p:tgtEl>
                                        <p:attrNameLst>
                                          <p:attrName>fill.type</p:attrName>
                                        </p:attrNameLst>
                                      </p:cBhvr>
                                      <p:to>
                                        <p:strVal val="solid"/>
                                      </p:to>
                                    </p:set>
                                    <p:set>
                                      <p:cBhvr>
                                        <p:cTn id="224" dur="500" fill="hold"/>
                                        <p:tgtEl>
                                          <p:spTgt spid="342"/>
                                        </p:tgtEl>
                                        <p:attrNameLst>
                                          <p:attrName>fill.on</p:attrName>
                                        </p:attrNameLst>
                                      </p:cBhvr>
                                      <p:to>
                                        <p:strVal val="true"/>
                                      </p:to>
                                    </p:set>
                                  </p:childTnLst>
                                </p:cTn>
                              </p:par>
                              <p:par>
                                <p:cTn id="225" presetID="1" presetClass="emph" presetSubtype="2" fill="hold" nodeType="withEffect">
                                  <p:stCondLst>
                                    <p:cond delay="0"/>
                                  </p:stCondLst>
                                  <p:childTnLst>
                                    <p:animClr clrSpc="rgb" dir="cw">
                                      <p:cBhvr>
                                        <p:cTn id="226" dur="500" fill="hold"/>
                                        <p:tgtEl>
                                          <p:spTgt spid="355"/>
                                        </p:tgtEl>
                                        <p:attrNameLst>
                                          <p:attrName>fillcolor</p:attrName>
                                        </p:attrNameLst>
                                      </p:cBhvr>
                                      <p:to>
                                        <a:srgbClr val="CC0099"/>
                                      </p:to>
                                    </p:animClr>
                                    <p:set>
                                      <p:cBhvr>
                                        <p:cTn id="227" dur="500" fill="hold"/>
                                        <p:tgtEl>
                                          <p:spTgt spid="355"/>
                                        </p:tgtEl>
                                        <p:attrNameLst>
                                          <p:attrName>fill.type</p:attrName>
                                        </p:attrNameLst>
                                      </p:cBhvr>
                                      <p:to>
                                        <p:strVal val="solid"/>
                                      </p:to>
                                    </p:set>
                                    <p:set>
                                      <p:cBhvr>
                                        <p:cTn id="228" dur="500" fill="hold"/>
                                        <p:tgtEl>
                                          <p:spTgt spid="355"/>
                                        </p:tgtEl>
                                        <p:attrNameLst>
                                          <p:attrName>fill.on</p:attrName>
                                        </p:attrNameLst>
                                      </p:cBhvr>
                                      <p:to>
                                        <p:strVal val="true"/>
                                      </p:to>
                                    </p:set>
                                  </p:childTnLst>
                                </p:cTn>
                              </p:par>
                              <p:par>
                                <p:cTn id="229" presetID="1" presetClass="emph" presetSubtype="2" fill="hold" nodeType="withEffect">
                                  <p:stCondLst>
                                    <p:cond delay="0"/>
                                  </p:stCondLst>
                                  <p:childTnLst>
                                    <p:animClr clrSpc="rgb" dir="cw">
                                      <p:cBhvr>
                                        <p:cTn id="230" dur="500" fill="hold"/>
                                        <p:tgtEl>
                                          <p:spTgt spid="347"/>
                                        </p:tgtEl>
                                        <p:attrNameLst>
                                          <p:attrName>fillcolor</p:attrName>
                                        </p:attrNameLst>
                                      </p:cBhvr>
                                      <p:to>
                                        <a:srgbClr val="CC0099"/>
                                      </p:to>
                                    </p:animClr>
                                    <p:set>
                                      <p:cBhvr>
                                        <p:cTn id="231" dur="500" fill="hold"/>
                                        <p:tgtEl>
                                          <p:spTgt spid="347"/>
                                        </p:tgtEl>
                                        <p:attrNameLst>
                                          <p:attrName>fill.type</p:attrName>
                                        </p:attrNameLst>
                                      </p:cBhvr>
                                      <p:to>
                                        <p:strVal val="solid"/>
                                      </p:to>
                                    </p:set>
                                    <p:set>
                                      <p:cBhvr>
                                        <p:cTn id="232" dur="500" fill="hold"/>
                                        <p:tgtEl>
                                          <p:spTgt spid="347"/>
                                        </p:tgtEl>
                                        <p:attrNameLst>
                                          <p:attrName>fill.on</p:attrName>
                                        </p:attrNameLst>
                                      </p:cBhvr>
                                      <p:to>
                                        <p:strVal val="true"/>
                                      </p:to>
                                    </p:set>
                                  </p:childTnLst>
                                </p:cTn>
                              </p:par>
                              <p:par>
                                <p:cTn id="233" presetID="1" presetClass="emph" presetSubtype="2" fill="hold" nodeType="withEffect">
                                  <p:stCondLst>
                                    <p:cond delay="0"/>
                                  </p:stCondLst>
                                  <p:childTnLst>
                                    <p:animClr clrSpc="rgb" dir="cw">
                                      <p:cBhvr>
                                        <p:cTn id="234" dur="500" fill="hold"/>
                                        <p:tgtEl>
                                          <p:spTgt spid="354"/>
                                        </p:tgtEl>
                                        <p:attrNameLst>
                                          <p:attrName>fillcolor</p:attrName>
                                        </p:attrNameLst>
                                      </p:cBhvr>
                                      <p:to>
                                        <a:srgbClr val="CC0099"/>
                                      </p:to>
                                    </p:animClr>
                                    <p:set>
                                      <p:cBhvr>
                                        <p:cTn id="235" dur="500" fill="hold"/>
                                        <p:tgtEl>
                                          <p:spTgt spid="354"/>
                                        </p:tgtEl>
                                        <p:attrNameLst>
                                          <p:attrName>fill.type</p:attrName>
                                        </p:attrNameLst>
                                      </p:cBhvr>
                                      <p:to>
                                        <p:strVal val="solid"/>
                                      </p:to>
                                    </p:set>
                                    <p:set>
                                      <p:cBhvr>
                                        <p:cTn id="236" dur="500" fill="hold"/>
                                        <p:tgtEl>
                                          <p:spTgt spid="354"/>
                                        </p:tgtEl>
                                        <p:attrNameLst>
                                          <p:attrName>fill.on</p:attrName>
                                        </p:attrNameLst>
                                      </p:cBhvr>
                                      <p:to>
                                        <p:strVal val="true"/>
                                      </p:to>
                                    </p:set>
                                  </p:childTnLst>
                                </p:cTn>
                              </p:par>
                              <p:par>
                                <p:cTn id="237" presetID="1" presetClass="emph" presetSubtype="2" fill="hold" nodeType="withEffect">
                                  <p:stCondLst>
                                    <p:cond delay="0"/>
                                  </p:stCondLst>
                                  <p:childTnLst>
                                    <p:animClr clrSpc="rgb" dir="cw">
                                      <p:cBhvr>
                                        <p:cTn id="238" dur="500" fill="hold"/>
                                        <p:tgtEl>
                                          <p:spTgt spid="353"/>
                                        </p:tgtEl>
                                        <p:attrNameLst>
                                          <p:attrName>fillcolor</p:attrName>
                                        </p:attrNameLst>
                                      </p:cBhvr>
                                      <p:to>
                                        <a:srgbClr val="CC0099"/>
                                      </p:to>
                                    </p:animClr>
                                    <p:set>
                                      <p:cBhvr>
                                        <p:cTn id="239" dur="500" fill="hold"/>
                                        <p:tgtEl>
                                          <p:spTgt spid="353"/>
                                        </p:tgtEl>
                                        <p:attrNameLst>
                                          <p:attrName>fill.type</p:attrName>
                                        </p:attrNameLst>
                                      </p:cBhvr>
                                      <p:to>
                                        <p:strVal val="solid"/>
                                      </p:to>
                                    </p:set>
                                    <p:set>
                                      <p:cBhvr>
                                        <p:cTn id="240" dur="500" fill="hold"/>
                                        <p:tgtEl>
                                          <p:spTgt spid="353"/>
                                        </p:tgtEl>
                                        <p:attrNameLst>
                                          <p:attrName>fill.on</p:attrName>
                                        </p:attrNameLst>
                                      </p:cBhvr>
                                      <p:to>
                                        <p:strVal val="true"/>
                                      </p:to>
                                    </p:set>
                                  </p:childTnLst>
                                </p:cTn>
                              </p:par>
                              <p:par>
                                <p:cTn id="241" presetID="1" presetClass="emph" presetSubtype="2" fill="hold" nodeType="withEffect">
                                  <p:stCondLst>
                                    <p:cond delay="0"/>
                                  </p:stCondLst>
                                  <p:childTnLst>
                                    <p:animClr clrSpc="rgb" dir="cw">
                                      <p:cBhvr>
                                        <p:cTn id="242" dur="500" fill="hold"/>
                                        <p:tgtEl>
                                          <p:spTgt spid="352"/>
                                        </p:tgtEl>
                                        <p:attrNameLst>
                                          <p:attrName>fillcolor</p:attrName>
                                        </p:attrNameLst>
                                      </p:cBhvr>
                                      <p:to>
                                        <a:srgbClr val="CC0099"/>
                                      </p:to>
                                    </p:animClr>
                                    <p:set>
                                      <p:cBhvr>
                                        <p:cTn id="243" dur="500" fill="hold"/>
                                        <p:tgtEl>
                                          <p:spTgt spid="352"/>
                                        </p:tgtEl>
                                        <p:attrNameLst>
                                          <p:attrName>fill.type</p:attrName>
                                        </p:attrNameLst>
                                      </p:cBhvr>
                                      <p:to>
                                        <p:strVal val="solid"/>
                                      </p:to>
                                    </p:set>
                                    <p:set>
                                      <p:cBhvr>
                                        <p:cTn id="244" dur="500" fill="hold"/>
                                        <p:tgtEl>
                                          <p:spTgt spid="352"/>
                                        </p:tgtEl>
                                        <p:attrNameLst>
                                          <p:attrName>fill.on</p:attrName>
                                        </p:attrNameLst>
                                      </p:cBhvr>
                                      <p:to>
                                        <p:strVal val="true"/>
                                      </p:to>
                                    </p:set>
                                  </p:childTnLst>
                                </p:cTn>
                              </p:par>
                              <p:par>
                                <p:cTn id="245" presetID="1" presetClass="emph" presetSubtype="2" fill="hold" nodeType="withEffect">
                                  <p:stCondLst>
                                    <p:cond delay="0"/>
                                  </p:stCondLst>
                                  <p:childTnLst>
                                    <p:animClr clrSpc="rgb" dir="cw">
                                      <p:cBhvr>
                                        <p:cTn id="246" dur="500" fill="hold"/>
                                        <p:tgtEl>
                                          <p:spTgt spid="348"/>
                                        </p:tgtEl>
                                        <p:attrNameLst>
                                          <p:attrName>fillcolor</p:attrName>
                                        </p:attrNameLst>
                                      </p:cBhvr>
                                      <p:to>
                                        <a:srgbClr val="CC0099"/>
                                      </p:to>
                                    </p:animClr>
                                    <p:set>
                                      <p:cBhvr>
                                        <p:cTn id="247" dur="500" fill="hold"/>
                                        <p:tgtEl>
                                          <p:spTgt spid="348"/>
                                        </p:tgtEl>
                                        <p:attrNameLst>
                                          <p:attrName>fill.type</p:attrName>
                                        </p:attrNameLst>
                                      </p:cBhvr>
                                      <p:to>
                                        <p:strVal val="solid"/>
                                      </p:to>
                                    </p:set>
                                    <p:set>
                                      <p:cBhvr>
                                        <p:cTn id="248" dur="500" fill="hold"/>
                                        <p:tgtEl>
                                          <p:spTgt spid="348"/>
                                        </p:tgtEl>
                                        <p:attrNameLst>
                                          <p:attrName>fill.on</p:attrName>
                                        </p:attrNameLst>
                                      </p:cBhvr>
                                      <p:to>
                                        <p:strVal val="true"/>
                                      </p:to>
                                    </p:set>
                                  </p:childTnLst>
                                </p:cTn>
                              </p:par>
                            </p:childTnLst>
                          </p:cTn>
                        </p:par>
                      </p:childTnLst>
                    </p:cTn>
                  </p:par>
                  <p:par>
                    <p:cTn id="249" fill="hold">
                      <p:stCondLst>
                        <p:cond delay="indefinite"/>
                      </p:stCondLst>
                      <p:childTnLst>
                        <p:par>
                          <p:cTn id="250" fill="hold">
                            <p:stCondLst>
                              <p:cond delay="0"/>
                            </p:stCondLst>
                            <p:childTnLst>
                              <p:par>
                                <p:cTn id="251" presetID="63" presetClass="path" presetSubtype="0" accel="50000" decel="50000" fill="hold" grpId="0" nodeType="clickEffect">
                                  <p:stCondLst>
                                    <p:cond delay="0"/>
                                  </p:stCondLst>
                                  <p:childTnLst>
                                    <p:animMotion origin="layout" path="M -3.05556E-6 -2.22222E-6 L 0.02309 -0.0919 " pathEditMode="relative" rAng="0" ptsTypes="AA">
                                      <p:cBhvr>
                                        <p:cTn id="252" dur="500" fill="hold"/>
                                        <p:tgtEl>
                                          <p:spTgt spid="327"/>
                                        </p:tgtEl>
                                        <p:attrNameLst>
                                          <p:attrName>ppt_x</p:attrName>
                                          <p:attrName>ppt_y</p:attrName>
                                        </p:attrNameLst>
                                      </p:cBhvr>
                                      <p:rCtr x="1100" y="-4600"/>
                                    </p:animMotion>
                                  </p:childTnLst>
                                </p:cTn>
                              </p:par>
                              <p:par>
                                <p:cTn id="253" presetID="35" presetClass="path" presetSubtype="0" accel="50000" decel="50000" fill="hold" grpId="0" nodeType="withEffect">
                                  <p:stCondLst>
                                    <p:cond delay="0"/>
                                  </p:stCondLst>
                                  <p:childTnLst>
                                    <p:animMotion origin="layout" path="M -8.33333E-7 1.48148E-6 L 0.02049 0.0331 " pathEditMode="relative" rAng="0" ptsTypes="AA">
                                      <p:cBhvr>
                                        <p:cTn id="254" dur="500" fill="hold"/>
                                        <p:tgtEl>
                                          <p:spTgt spid="339"/>
                                        </p:tgtEl>
                                        <p:attrNameLst>
                                          <p:attrName>ppt_x</p:attrName>
                                          <p:attrName>ppt_y</p:attrName>
                                        </p:attrNameLst>
                                      </p:cBhvr>
                                      <p:rCtr x="1000" y="1600"/>
                                    </p:animMotion>
                                  </p:childTnLst>
                                </p:cTn>
                              </p:par>
                              <p:par>
                                <p:cTn id="255" presetID="35" presetClass="path" presetSubtype="0" accel="50000" decel="50000" fill="hold" grpId="0" nodeType="withEffect">
                                  <p:stCondLst>
                                    <p:cond delay="0"/>
                                  </p:stCondLst>
                                  <p:childTnLst>
                                    <p:animMotion origin="layout" path="M -3.05556E-6 -4.44444E-6 L -0.05677 0.05139 " pathEditMode="relative" rAng="0" ptsTypes="AA">
                                      <p:cBhvr>
                                        <p:cTn id="256" dur="500" fill="hold"/>
                                        <p:tgtEl>
                                          <p:spTgt spid="346"/>
                                        </p:tgtEl>
                                        <p:attrNameLst>
                                          <p:attrName>ppt_x</p:attrName>
                                          <p:attrName>ppt_y</p:attrName>
                                        </p:attrNameLst>
                                      </p:cBhvr>
                                      <p:rCtr x="-2800" y="2600"/>
                                    </p:animMotion>
                                  </p:childTnLst>
                                </p:cTn>
                              </p:par>
                              <p:par>
                                <p:cTn id="257" presetID="63" presetClass="path" presetSubtype="0" accel="50000" decel="50000" fill="hold" grpId="0" nodeType="withEffect">
                                  <p:stCondLst>
                                    <p:cond delay="0"/>
                                  </p:stCondLst>
                                  <p:childTnLst>
                                    <p:animMotion origin="layout" path="M -3.05556E-6 1.85185E-6 L 0.02101 -0.07593 " pathEditMode="relative" rAng="0" ptsTypes="AA">
                                      <p:cBhvr>
                                        <p:cTn id="258" dur="500" fill="hold"/>
                                        <p:tgtEl>
                                          <p:spTgt spid="72"/>
                                        </p:tgtEl>
                                        <p:attrNameLst>
                                          <p:attrName>ppt_x</p:attrName>
                                          <p:attrName>ppt_y</p:attrName>
                                        </p:attrNameLst>
                                      </p:cBhvr>
                                      <p:rCtr x="1000" y="-3800"/>
                                    </p:animMotion>
                                  </p:childTnLst>
                                </p:cTn>
                              </p:par>
                              <p:par>
                                <p:cTn id="259" presetID="35" presetClass="path" presetSubtype="0" accel="50000" decel="50000" fill="hold" grpId="0" nodeType="withEffect">
                                  <p:stCondLst>
                                    <p:cond delay="0"/>
                                  </p:stCondLst>
                                  <p:childTnLst>
                                    <p:animMotion origin="layout" path="M 2.77778E-6 -4.44444E-6 L -0.00851 0.03195 " pathEditMode="relative" rAng="0" ptsTypes="AA">
                                      <p:cBhvr>
                                        <p:cTn id="260" dur="500" fill="hold"/>
                                        <p:tgtEl>
                                          <p:spTgt spid="73"/>
                                        </p:tgtEl>
                                        <p:attrNameLst>
                                          <p:attrName>ppt_x</p:attrName>
                                          <p:attrName>ppt_y</p:attrName>
                                        </p:attrNameLst>
                                      </p:cBhvr>
                                      <p:rCtr x="-400" y="1600"/>
                                    </p:animMotion>
                                  </p:childTnLst>
                                </p:cTn>
                              </p:par>
                              <p:par>
                                <p:cTn id="261" presetID="35" presetClass="path" presetSubtype="0" accel="50000" decel="50000" fill="hold" grpId="0" nodeType="withEffect">
                                  <p:stCondLst>
                                    <p:cond delay="0"/>
                                  </p:stCondLst>
                                  <p:childTnLst>
                                    <p:animMotion origin="layout" path="M -3.05556E-6 2.22222E-6 L -0.06684 0.05555 " pathEditMode="relative" rAng="0" ptsTypes="AA">
                                      <p:cBhvr>
                                        <p:cTn id="262" dur="500" fill="hold"/>
                                        <p:tgtEl>
                                          <p:spTgt spid="74"/>
                                        </p:tgtEl>
                                        <p:attrNameLst>
                                          <p:attrName>ppt_x</p:attrName>
                                          <p:attrName>ppt_y</p:attrName>
                                        </p:attrNameLst>
                                      </p:cBhvr>
                                      <p:rCtr x="-3400" y="2800"/>
                                    </p:animMotion>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90"/>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92"/>
                                        </p:tgtEl>
                                        <p:attrNameLst>
                                          <p:attrName>style.visibility</p:attrName>
                                        </p:attrNameLst>
                                      </p:cBhvr>
                                      <p:to>
                                        <p:strVal val="visible"/>
                                      </p:to>
                                    </p:set>
                                  </p:childTnLst>
                                </p:cTn>
                              </p:par>
                              <p:par>
                                <p:cTn id="269" presetID="35" presetClass="path" presetSubtype="0" accel="50000" decel="50000" fill="hold" nodeType="withEffect">
                                  <p:stCondLst>
                                    <p:cond delay="0"/>
                                  </p:stCondLst>
                                  <p:childTnLst>
                                    <p:animMotion origin="layout" path="M 0 0  L -0.25 0  E" pathEditMode="relative" ptsTypes="">
                                      <p:cBhvr>
                                        <p:cTn id="270" dur="500" fill="hold"/>
                                        <p:tgtEl>
                                          <p:spTgt spid="92"/>
                                        </p:tgtEl>
                                        <p:attrNameLst>
                                          <p:attrName>ppt_x</p:attrName>
                                          <p:attrName>ppt_y</p:attrName>
                                        </p:attrNameLst>
                                      </p:cBhvr>
                                    </p:animMotion>
                                  </p:childTnLst>
                                </p:cTn>
                              </p:par>
                              <p:par>
                                <p:cTn id="271" presetID="63" presetClass="path" presetSubtype="0" accel="50000" decel="50000" fill="hold" nodeType="withEffect">
                                  <p:stCondLst>
                                    <p:cond delay="0"/>
                                  </p:stCondLst>
                                  <p:childTnLst>
                                    <p:animMotion origin="layout" path="M 0 0  L 0.25 0  E" pathEditMode="relative" ptsTypes="">
                                      <p:cBhvr>
                                        <p:cTn id="272" dur="500" fill="hold"/>
                                        <p:tgtEl>
                                          <p:spTgt spid="90"/>
                                        </p:tgtEl>
                                        <p:attrNameLst>
                                          <p:attrName>ppt_x</p:attrName>
                                          <p:attrName>ppt_y</p:attrName>
                                        </p:attrNameLst>
                                      </p:cBhvr>
                                    </p:animMotion>
                                  </p:childTnLst>
                                </p:cTn>
                              </p:par>
                              <p:par>
                                <p:cTn id="273" presetID="6" presetClass="emph" presetSubtype="0" fill="hold" nodeType="withEffect">
                                  <p:stCondLst>
                                    <p:cond delay="0"/>
                                  </p:stCondLst>
                                  <p:childTnLst>
                                    <p:animScale>
                                      <p:cBhvr>
                                        <p:cTn id="274" dur="500" fill="hold"/>
                                        <p:tgtEl>
                                          <p:spTgt spid="90"/>
                                        </p:tgtEl>
                                      </p:cBhvr>
                                      <p:by x="150000" y="150000"/>
                                    </p:animScale>
                                  </p:childTnLst>
                                </p:cTn>
                              </p:par>
                              <p:par>
                                <p:cTn id="275" presetID="6" presetClass="emph" presetSubtype="0" fill="hold" nodeType="withEffect">
                                  <p:stCondLst>
                                    <p:cond delay="0"/>
                                  </p:stCondLst>
                                  <p:childTnLst>
                                    <p:animScale>
                                      <p:cBhvr>
                                        <p:cTn id="276" dur="500" fill="hold"/>
                                        <p:tgtEl>
                                          <p:spTgt spid="92"/>
                                        </p:tgtEl>
                                      </p:cBhvr>
                                      <p:by x="150000" y="150000"/>
                                    </p:animScale>
                                  </p:childTnLst>
                                </p:cTn>
                              </p:par>
                            </p:childTnLst>
                          </p:cTn>
                        </p:par>
                        <p:par>
                          <p:cTn id="277" fill="hold">
                            <p:stCondLst>
                              <p:cond delay="500"/>
                            </p:stCondLst>
                            <p:childTnLst>
                              <p:par>
                                <p:cTn id="278" presetID="1" presetClass="entr" presetSubtype="0" fill="hold" grpId="0" nodeType="afterEffect">
                                  <p:stCondLst>
                                    <p:cond delay="0"/>
                                  </p:stCondLst>
                                  <p:childTnLst>
                                    <p:set>
                                      <p:cBhvr>
                                        <p:cTn id="279" dur="1" fill="hold">
                                          <p:stCondLst>
                                            <p:cond delay="0"/>
                                          </p:stCondLst>
                                        </p:cTn>
                                        <p:tgtEl>
                                          <p:spTgt spid="93"/>
                                        </p:tgtEl>
                                        <p:attrNameLst>
                                          <p:attrName>style.visibility</p:attrName>
                                        </p:attrNameLst>
                                      </p:cBhvr>
                                      <p:to>
                                        <p:strVal val="visible"/>
                                      </p:to>
                                    </p:se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94"/>
                                        </p:tgtEl>
                                        <p:attrNameLst>
                                          <p:attrName>style.visibility</p:attrName>
                                        </p:attrNameLst>
                                      </p:cBhvr>
                                      <p:to>
                                        <p:strVal val="visible"/>
                                      </p:to>
                                    </p:set>
                                    <p:animEffect transition="in" filter="fade">
                                      <p:cBhvr>
                                        <p:cTn id="284" dur="1000"/>
                                        <p:tgtEl>
                                          <p:spTgt spid="94"/>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1000"/>
                                        <p:tgtEl>
                                          <p:spTgt spid="95"/>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96"/>
                                        </p:tgtEl>
                                        <p:attrNameLst>
                                          <p:attrName>style.visibility</p:attrName>
                                        </p:attrNameLst>
                                      </p:cBhvr>
                                      <p:to>
                                        <p:strVal val="visible"/>
                                      </p:to>
                                    </p:set>
                                    <p:animEffect transition="in" filter="fade">
                                      <p:cBhvr>
                                        <p:cTn id="290" dur="1000"/>
                                        <p:tgtEl>
                                          <p:spTgt spid="96"/>
                                        </p:tgtEl>
                                      </p:cBhvr>
                                    </p:animEffect>
                                  </p:childTnLst>
                                </p:cTn>
                              </p:par>
                              <p:par>
                                <p:cTn id="291" presetID="10" presetClass="exit" presetSubtype="0" fill="hold" nodeType="withEffect">
                                  <p:stCondLst>
                                    <p:cond delay="0"/>
                                  </p:stCondLst>
                                  <p:childTnLst>
                                    <p:animEffect transition="out" filter="fade">
                                      <p:cBhvr>
                                        <p:cTn id="292" dur="1000"/>
                                        <p:tgtEl>
                                          <p:spTgt spid="92"/>
                                        </p:tgtEl>
                                      </p:cBhvr>
                                    </p:animEffect>
                                    <p:set>
                                      <p:cBhvr>
                                        <p:cTn id="293" dur="1" fill="hold">
                                          <p:stCondLst>
                                            <p:cond delay="999"/>
                                          </p:stCondLst>
                                        </p:cTn>
                                        <p:tgtEl>
                                          <p:spTgt spid="92"/>
                                        </p:tgtEl>
                                        <p:attrNameLst>
                                          <p:attrName>style.visibility</p:attrName>
                                        </p:attrNameLst>
                                      </p:cBhvr>
                                      <p:to>
                                        <p:strVal val="hidden"/>
                                      </p:to>
                                    </p:set>
                                  </p:childTnLst>
                                </p:cTn>
                              </p:par>
                              <p:par>
                                <p:cTn id="294" presetID="10" presetClass="exit" presetSubtype="0" fill="hold" nodeType="withEffect">
                                  <p:stCondLst>
                                    <p:cond delay="0"/>
                                  </p:stCondLst>
                                  <p:childTnLst>
                                    <p:animEffect transition="out" filter="fade">
                                      <p:cBhvr>
                                        <p:cTn id="295" dur="1000"/>
                                        <p:tgtEl>
                                          <p:spTgt spid="90"/>
                                        </p:tgtEl>
                                      </p:cBhvr>
                                    </p:animEffect>
                                    <p:set>
                                      <p:cBhvr>
                                        <p:cTn id="296" dur="1" fill="hold">
                                          <p:stCondLst>
                                            <p:cond delay="999"/>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327" grpId="0" animBg="1"/>
      <p:bldP spid="339" grpId="0" animBg="1"/>
      <p:bldP spid="346" grpId="0" animBg="1"/>
      <p:bldP spid="93" grpId="0" animBg="1"/>
      <p:bldP spid="94" grpId="0" animBg="1"/>
      <p:bldP spid="95" grpId="0" animBg="1"/>
      <p:bldP spid="9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a:t>
            </a:r>
            <a:r>
              <a:rPr lang="en-US" dirty="0" smtClean="0"/>
              <a:t>-means on </a:t>
            </a:r>
            <a:r>
              <a:rPr lang="en-US" dirty="0" err="1" smtClean="0"/>
              <a:t>MapReduce</a:t>
            </a:r>
            <a:endParaRPr lang="en-US" dirty="0"/>
          </a:p>
        </p:txBody>
      </p:sp>
      <p:sp>
        <p:nvSpPr>
          <p:cNvPr id="3" name="Content Placeholder 2"/>
          <p:cNvSpPr>
            <a:spLocks noGrp="1"/>
          </p:cNvSpPr>
          <p:nvPr>
            <p:ph idx="1"/>
          </p:nvPr>
        </p:nvSpPr>
        <p:spPr>
          <a:xfrm>
            <a:off x="457200" y="1739000"/>
            <a:ext cx="8229600" cy="4525963"/>
          </a:xfrm>
        </p:spPr>
        <p:txBody>
          <a:bodyPr/>
          <a:lstStyle/>
          <a:p>
            <a:r>
              <a:rPr lang="en-US" dirty="0" err="1" smtClean="0"/>
              <a:t>Mappers</a:t>
            </a:r>
            <a:r>
              <a:rPr lang="en-US" dirty="0" smtClean="0"/>
              <a:t> read data portions and </a:t>
            </a:r>
            <a:r>
              <a:rPr lang="en-US" dirty="0" err="1" smtClean="0"/>
              <a:t>centroids</a:t>
            </a:r>
            <a:endParaRPr lang="en-US" dirty="0" smtClean="0"/>
          </a:p>
          <a:p>
            <a:r>
              <a:rPr lang="en-US" dirty="0" err="1" smtClean="0"/>
              <a:t>Mappers</a:t>
            </a:r>
            <a:r>
              <a:rPr lang="en-US" dirty="0" smtClean="0"/>
              <a:t> </a:t>
            </a:r>
            <a:r>
              <a:rPr lang="en-US" b="1" dirty="0" smtClean="0"/>
              <a:t>assign data instances </a:t>
            </a:r>
            <a:r>
              <a:rPr lang="en-US" dirty="0" smtClean="0"/>
              <a:t>to clusters</a:t>
            </a:r>
          </a:p>
          <a:p>
            <a:r>
              <a:rPr lang="en-US" dirty="0" err="1" smtClean="0"/>
              <a:t>Mappers</a:t>
            </a:r>
            <a:r>
              <a:rPr lang="en-US" dirty="0" smtClean="0"/>
              <a:t> </a:t>
            </a:r>
            <a:r>
              <a:rPr lang="en-US" b="1" dirty="0" smtClean="0"/>
              <a:t>compute new local </a:t>
            </a:r>
            <a:r>
              <a:rPr lang="en-US" b="1" dirty="0" err="1" smtClean="0"/>
              <a:t>centroids</a:t>
            </a:r>
            <a:r>
              <a:rPr lang="en-US" b="1" dirty="0" smtClean="0"/>
              <a:t> </a:t>
            </a:r>
            <a:r>
              <a:rPr lang="en-US" dirty="0" smtClean="0"/>
              <a:t>and local cluster sizes</a:t>
            </a:r>
          </a:p>
          <a:p>
            <a:r>
              <a:rPr lang="en-US" dirty="0" smtClean="0"/>
              <a:t>Reducers </a:t>
            </a:r>
            <a:r>
              <a:rPr lang="en-US" b="1" dirty="0" smtClean="0"/>
              <a:t>aggregate local </a:t>
            </a:r>
            <a:r>
              <a:rPr lang="en-US" b="1" dirty="0" err="1" smtClean="0"/>
              <a:t>centroids</a:t>
            </a:r>
            <a:r>
              <a:rPr lang="en-US" b="1" dirty="0" smtClean="0"/>
              <a:t> </a:t>
            </a:r>
            <a:r>
              <a:rPr lang="en-US" dirty="0" smtClean="0"/>
              <a:t>(weighted by local cluster sizes) into new global </a:t>
            </a:r>
            <a:r>
              <a:rPr lang="en-US" dirty="0" err="1" smtClean="0"/>
              <a:t>centroids</a:t>
            </a:r>
            <a:endParaRPr lang="en-US" dirty="0" smtClean="0"/>
          </a:p>
          <a:p>
            <a:r>
              <a:rPr lang="en-US" dirty="0" smtClean="0"/>
              <a:t>Reducers </a:t>
            </a:r>
            <a:r>
              <a:rPr lang="en-US" b="1" dirty="0" smtClean="0"/>
              <a:t>write the new </a:t>
            </a:r>
            <a:r>
              <a:rPr lang="en-US" b="1" dirty="0" err="1" smtClean="0"/>
              <a:t>centroids</a:t>
            </a:r>
            <a:endParaRPr lang="en-US" b="1" dirty="0"/>
          </a:p>
        </p:txBody>
      </p:sp>
      <p:sp>
        <p:nvSpPr>
          <p:cNvPr id="4" name="TextBox 3"/>
          <p:cNvSpPr txBox="1"/>
          <p:nvPr/>
        </p:nvSpPr>
        <p:spPr>
          <a:xfrm>
            <a:off x="5715000" y="1295400"/>
            <a:ext cx="3200400" cy="400110"/>
          </a:xfrm>
          <a:prstGeom prst="rect">
            <a:avLst/>
          </a:prstGeom>
          <a:noFill/>
        </p:spPr>
        <p:txBody>
          <a:bodyPr wrap="square" rtlCol="0">
            <a:spAutoFit/>
          </a:bodyPr>
          <a:lstStyle/>
          <a:p>
            <a:r>
              <a:rPr lang="en-US" sz="2000" b="1" i="1" dirty="0" smtClean="0"/>
              <a:t>Panda et al, Chapter 2</a:t>
            </a:r>
            <a:endParaRPr lang="en-US" sz="2000" b="1" i="1" dirty="0"/>
          </a:p>
        </p:txBody>
      </p:sp>
      <p:sp>
        <p:nvSpPr>
          <p:cNvPr id="5" name="Circular Arrow 4"/>
          <p:cNvSpPr/>
          <p:nvPr/>
        </p:nvSpPr>
        <p:spPr>
          <a:xfrm rot="3925217" flipH="1">
            <a:off x="5240918" y="2424358"/>
            <a:ext cx="4431004" cy="3872169"/>
          </a:xfrm>
          <a:prstGeom prst="circularArrow">
            <a:avLst>
              <a:gd name="adj1" fmla="val 4215"/>
              <a:gd name="adj2" fmla="val 971679"/>
              <a:gd name="adj3" fmla="val 17905064"/>
              <a:gd name="adj4" fmla="val 8037137"/>
              <a:gd name="adj5" fmla="val 8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p>
            <a:fld id="{85BFDCA1-C2F8-BA4E-82CE-5B3B1AA6CE7D}" type="slidenum">
              <a:rPr lang="en-US" smtClean="0"/>
              <a:pPr/>
              <a:t>59</a:t>
            </a:fld>
            <a:endParaRPr lang="en-US"/>
          </a:p>
        </p:txBody>
      </p:sp>
    </p:spTree>
    <p:extLst>
      <p:ext uri="{BB962C8B-B14F-4D97-AF65-F5344CB8AC3E}">
        <p14:creationId xmlns:p14="http://schemas.microsoft.com/office/powerpoint/2010/main" val="288412571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solution: Soft (Similarity) joins</a:t>
            </a:r>
            <a:endParaRPr lang="en-US" dirty="0"/>
          </a:p>
        </p:txBody>
      </p:sp>
      <p:sp>
        <p:nvSpPr>
          <p:cNvPr id="3" name="Content Placeholder 2"/>
          <p:cNvSpPr>
            <a:spLocks noGrp="1"/>
          </p:cNvSpPr>
          <p:nvPr>
            <p:ph idx="1"/>
          </p:nvPr>
        </p:nvSpPr>
        <p:spPr/>
        <p:txBody>
          <a:bodyPr/>
          <a:lstStyle/>
          <a:p>
            <a:r>
              <a:rPr lang="en-US" dirty="0" smtClean="0"/>
              <a:t>A similarity join of two sets A and B is</a:t>
            </a:r>
          </a:p>
          <a:p>
            <a:pPr lvl="1"/>
            <a:r>
              <a:rPr lang="en-US" dirty="0" smtClean="0"/>
              <a:t>an ordered list of triples (</a:t>
            </a:r>
            <a:r>
              <a:rPr lang="en-US" dirty="0" err="1" smtClean="0"/>
              <a:t>s</a:t>
            </a:r>
            <a:r>
              <a:rPr lang="en-US" baseline="-25000" dirty="0" err="1" smtClean="0"/>
              <a:t>ij</a:t>
            </a:r>
            <a:r>
              <a:rPr lang="en-US" dirty="0" err="1" smtClean="0"/>
              <a:t>,a</a:t>
            </a:r>
            <a:r>
              <a:rPr lang="en-US" baseline="-25000" dirty="0" err="1" smtClean="0"/>
              <a:t>i</a:t>
            </a:r>
            <a:r>
              <a:rPr lang="en-US" dirty="0" err="1" smtClean="0"/>
              <a:t>,b</a:t>
            </a:r>
            <a:r>
              <a:rPr lang="en-US" baseline="-25000" dirty="0" err="1" smtClean="0"/>
              <a:t>j</a:t>
            </a:r>
            <a:r>
              <a:rPr lang="en-US" dirty="0" smtClean="0"/>
              <a:t>) such that </a:t>
            </a:r>
          </a:p>
          <a:p>
            <a:pPr lvl="2"/>
            <a:r>
              <a:rPr lang="en-US" dirty="0" err="1" smtClean="0"/>
              <a:t>a</a:t>
            </a:r>
            <a:r>
              <a:rPr lang="en-US" baseline="-25000" dirty="0" err="1" smtClean="0"/>
              <a:t>i</a:t>
            </a:r>
            <a:r>
              <a:rPr lang="en-US" dirty="0" smtClean="0"/>
              <a:t> is from A</a:t>
            </a:r>
          </a:p>
          <a:p>
            <a:pPr lvl="2"/>
            <a:r>
              <a:rPr lang="en-US" dirty="0" err="1" smtClean="0"/>
              <a:t>b</a:t>
            </a:r>
            <a:r>
              <a:rPr lang="en-US" baseline="-25000" dirty="0" err="1" smtClean="0"/>
              <a:t>j</a:t>
            </a:r>
            <a:r>
              <a:rPr lang="en-US" dirty="0" smtClean="0"/>
              <a:t> is from B</a:t>
            </a:r>
          </a:p>
          <a:p>
            <a:pPr lvl="2"/>
            <a:r>
              <a:rPr lang="en-US" dirty="0" err="1" smtClean="0"/>
              <a:t>s</a:t>
            </a:r>
            <a:r>
              <a:rPr lang="en-US" baseline="-25000" dirty="0" err="1" smtClean="0"/>
              <a:t>ij</a:t>
            </a:r>
            <a:r>
              <a:rPr lang="en-US" baseline="-25000" dirty="0" smtClean="0"/>
              <a:t> </a:t>
            </a:r>
            <a:r>
              <a:rPr lang="en-US" dirty="0" smtClean="0"/>
              <a:t>is the </a:t>
            </a:r>
            <a:r>
              <a:rPr lang="en-US" i="1" dirty="0" smtClean="0"/>
              <a:t>similarity</a:t>
            </a:r>
            <a:r>
              <a:rPr lang="en-US" dirty="0" smtClean="0"/>
              <a:t> of </a:t>
            </a:r>
            <a:r>
              <a:rPr lang="en-US" dirty="0" err="1" smtClean="0"/>
              <a:t>a</a:t>
            </a:r>
            <a:r>
              <a:rPr lang="en-US" baseline="-25000" dirty="0" err="1" smtClean="0"/>
              <a:t>i</a:t>
            </a:r>
            <a:r>
              <a:rPr lang="en-US" dirty="0" smtClean="0"/>
              <a:t> and </a:t>
            </a:r>
            <a:r>
              <a:rPr lang="en-US" dirty="0" err="1" smtClean="0"/>
              <a:t>b</a:t>
            </a:r>
            <a:r>
              <a:rPr lang="en-US" baseline="-25000" dirty="0" err="1" smtClean="0"/>
              <a:t>j</a:t>
            </a:r>
            <a:endParaRPr lang="en-US" baseline="-25000" dirty="0" smtClean="0"/>
          </a:p>
          <a:p>
            <a:pPr lvl="2"/>
            <a:r>
              <a:rPr lang="en-US" dirty="0" smtClean="0"/>
              <a:t>the triples are in descending order</a:t>
            </a:r>
          </a:p>
          <a:p>
            <a:pPr lvl="2"/>
            <a:endParaRPr lang="en-US" dirty="0"/>
          </a:p>
          <a:p>
            <a:pPr lvl="2"/>
            <a:r>
              <a:rPr lang="en-US" dirty="0" smtClean="0"/>
              <a:t>the list is either the top K triples by </a:t>
            </a:r>
            <a:r>
              <a:rPr lang="en-US" dirty="0" err="1" smtClean="0"/>
              <a:t>s</a:t>
            </a:r>
            <a:r>
              <a:rPr lang="en-US" baseline="-25000" dirty="0" err="1" smtClean="0"/>
              <a:t>ij</a:t>
            </a:r>
            <a:r>
              <a:rPr lang="en-US" dirty="0" smtClean="0"/>
              <a:t> or ALL triples with </a:t>
            </a:r>
            <a:r>
              <a:rPr lang="en-US" dirty="0" err="1" smtClean="0"/>
              <a:t>s</a:t>
            </a:r>
            <a:r>
              <a:rPr lang="en-US" baseline="-25000" dirty="0" err="1" smtClean="0"/>
              <a:t>ij</a:t>
            </a:r>
            <a:r>
              <a:rPr lang="en-US" dirty="0" smtClean="0"/>
              <a:t>&gt;L … or sometimes some approximation of these….</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6</a:t>
            </a:fld>
            <a:endParaRPr lang="en-US"/>
          </a:p>
        </p:txBody>
      </p:sp>
    </p:spTree>
    <p:extLst>
      <p:ext uri="{BB962C8B-B14F-4D97-AF65-F5344CB8AC3E}">
        <p14:creationId xmlns:p14="http://schemas.microsoft.com/office/powerpoint/2010/main" val="69099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a:t>
            </a:r>
            <a:r>
              <a:rPr lang="en-US" dirty="0" smtClean="0"/>
              <a:t>-means in Apache Pig: input data</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Assume we need to cluster documents</a:t>
            </a:r>
          </a:p>
          <a:p>
            <a:pPr lvl="1"/>
            <a:r>
              <a:rPr lang="en-US" dirty="0" smtClean="0"/>
              <a:t>Stored in a 3-column table </a:t>
            </a:r>
            <a:r>
              <a:rPr lang="en-US" i="1" dirty="0" smtClean="0">
                <a:latin typeface="Times New Roman" pitchFamily="18" charset="0"/>
              </a:rPr>
              <a:t>D</a:t>
            </a:r>
            <a:r>
              <a:rPr lang="en-US" dirty="0" smtClean="0">
                <a:latin typeface="Times New Roman" pitchFamily="18" charset="0"/>
              </a:rPr>
              <a:t>:</a:t>
            </a:r>
            <a:endParaRPr lang="en-US" i="1" dirty="0" smtClean="0">
              <a:latin typeface="Times New Roman" pitchFamily="18" charset="0"/>
            </a:endParaRPr>
          </a:p>
          <a:p>
            <a:endParaRPr lang="en-US" dirty="0" smtClean="0"/>
          </a:p>
          <a:p>
            <a:endParaRPr lang="en-US" dirty="0" smtClean="0"/>
          </a:p>
          <a:p>
            <a:pPr lvl="3"/>
            <a:endParaRPr lang="en-US" dirty="0" smtClean="0"/>
          </a:p>
          <a:p>
            <a:pPr lvl="4">
              <a:buNone/>
            </a:pPr>
            <a:endParaRPr lang="en-US" dirty="0" smtClean="0"/>
          </a:p>
          <a:p>
            <a:r>
              <a:rPr lang="en-US" dirty="0" smtClean="0"/>
              <a:t>Initial </a:t>
            </a:r>
            <a:r>
              <a:rPr lang="en-US" dirty="0" err="1" smtClean="0"/>
              <a:t>centroids</a:t>
            </a:r>
            <a:r>
              <a:rPr lang="en-US" dirty="0" smtClean="0"/>
              <a:t> are </a:t>
            </a:r>
            <a:r>
              <a:rPr lang="en-US" i="1" dirty="0" smtClean="0">
                <a:latin typeface="Times New Roman" pitchFamily="18" charset="0"/>
              </a:rPr>
              <a:t>k</a:t>
            </a:r>
            <a:r>
              <a:rPr lang="en-US" dirty="0" smtClean="0"/>
              <a:t> randomly chosen docs</a:t>
            </a:r>
          </a:p>
          <a:p>
            <a:pPr lvl="1"/>
            <a:r>
              <a:rPr lang="en-US" dirty="0" smtClean="0"/>
              <a:t>Stored in table </a:t>
            </a:r>
            <a:r>
              <a:rPr lang="en-US" i="1" dirty="0" smtClean="0">
                <a:latin typeface="Times New Roman" pitchFamily="18" charset="0"/>
              </a:rPr>
              <a:t>C</a:t>
            </a:r>
            <a:r>
              <a:rPr lang="en-US" dirty="0" smtClean="0"/>
              <a:t> in the same format as above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75295034"/>
              </p:ext>
            </p:extLst>
          </p:nvPr>
        </p:nvGraphicFramePr>
        <p:xfrm>
          <a:off x="1143000" y="2819400"/>
          <a:ext cx="5734470" cy="1676400"/>
        </p:xfrm>
        <a:graphic>
          <a:graphicData uri="http://schemas.openxmlformats.org/drawingml/2006/table">
            <a:tbl>
              <a:tblPr firstRow="1" bandRow="1">
                <a:tableStyleId>{5C22544A-7EE6-4342-B048-85BDC9FD1C3A}</a:tableStyleId>
              </a:tblPr>
              <a:tblGrid>
                <a:gridCol w="1911490"/>
                <a:gridCol w="1911490"/>
                <a:gridCol w="1911490"/>
              </a:tblGrid>
              <a:tr h="558800">
                <a:tc>
                  <a:txBody>
                    <a:bodyPr/>
                    <a:lstStyle/>
                    <a:p>
                      <a:r>
                        <a:rPr lang="en-US" sz="2400" dirty="0" smtClean="0"/>
                        <a:t>Document</a:t>
                      </a:r>
                      <a:endParaRPr lang="en-US" sz="2400" dirty="0"/>
                    </a:p>
                  </a:txBody>
                  <a:tcPr/>
                </a:tc>
                <a:tc>
                  <a:txBody>
                    <a:bodyPr/>
                    <a:lstStyle/>
                    <a:p>
                      <a:r>
                        <a:rPr lang="en-US" sz="2400" dirty="0" smtClean="0"/>
                        <a:t>Word</a:t>
                      </a:r>
                      <a:endParaRPr lang="en-US" sz="2400" dirty="0"/>
                    </a:p>
                  </a:txBody>
                  <a:tcPr/>
                </a:tc>
                <a:tc>
                  <a:txBody>
                    <a:bodyPr/>
                    <a:lstStyle/>
                    <a:p>
                      <a:r>
                        <a:rPr lang="en-US" sz="2400" dirty="0" smtClean="0"/>
                        <a:t>Count</a:t>
                      </a:r>
                      <a:endParaRPr lang="en-US" sz="2400" dirty="0"/>
                    </a:p>
                  </a:txBody>
                  <a:tcPr/>
                </a:tc>
              </a:tr>
              <a:tr h="558800">
                <a:tc>
                  <a:txBody>
                    <a:bodyPr/>
                    <a:lstStyle/>
                    <a:p>
                      <a:r>
                        <a:rPr lang="en-US" sz="2400" dirty="0" smtClean="0"/>
                        <a:t>doc1</a:t>
                      </a:r>
                      <a:endParaRPr lang="en-US" sz="2400" dirty="0"/>
                    </a:p>
                  </a:txBody>
                  <a:tcPr/>
                </a:tc>
                <a:tc>
                  <a:txBody>
                    <a:bodyPr/>
                    <a:lstStyle/>
                    <a:p>
                      <a:r>
                        <a:rPr lang="en-US" sz="2400" dirty="0" smtClean="0"/>
                        <a:t>Carnegie</a:t>
                      </a:r>
                      <a:endParaRPr lang="en-US" sz="2400" dirty="0"/>
                    </a:p>
                  </a:txBody>
                  <a:tcPr/>
                </a:tc>
                <a:tc>
                  <a:txBody>
                    <a:bodyPr/>
                    <a:lstStyle/>
                    <a:p>
                      <a:r>
                        <a:rPr lang="en-US" sz="2400" dirty="0" smtClean="0"/>
                        <a:t>2</a:t>
                      </a:r>
                      <a:endParaRPr lang="en-US" sz="2400" dirty="0"/>
                    </a:p>
                  </a:txBody>
                  <a:tcPr/>
                </a:tc>
              </a:tr>
              <a:tr h="558800">
                <a:tc>
                  <a:txBody>
                    <a:bodyPr/>
                    <a:lstStyle/>
                    <a:p>
                      <a:r>
                        <a:rPr lang="en-US" sz="2400" dirty="0" smtClean="0"/>
                        <a:t>doc1</a:t>
                      </a:r>
                      <a:endParaRPr lang="en-US" sz="2400" dirty="0"/>
                    </a:p>
                  </a:txBody>
                  <a:tcPr/>
                </a:tc>
                <a:tc>
                  <a:txBody>
                    <a:bodyPr/>
                    <a:lstStyle/>
                    <a:p>
                      <a:r>
                        <a:rPr lang="en-US" sz="2400" dirty="0" smtClean="0"/>
                        <a:t>Mellon</a:t>
                      </a:r>
                      <a:endParaRPr lang="en-US" sz="2400" dirty="0"/>
                    </a:p>
                  </a:txBody>
                  <a:tcPr/>
                </a:tc>
                <a:tc>
                  <a:txBody>
                    <a:bodyPr/>
                    <a:lstStyle/>
                    <a:p>
                      <a:r>
                        <a:rPr lang="en-US" sz="2400" dirty="0" smtClean="0"/>
                        <a:t>2</a:t>
                      </a:r>
                      <a:endParaRPr lang="en-US" sz="2400" dirty="0"/>
                    </a:p>
                  </a:txBody>
                  <a:tcPr/>
                </a:tc>
              </a:tr>
            </a:tbl>
          </a:graphicData>
        </a:graphic>
      </p:graphicFrame>
      <p:sp>
        <p:nvSpPr>
          <p:cNvPr id="5" name="Slide Number Placeholder 4"/>
          <p:cNvSpPr>
            <a:spLocks noGrp="1"/>
          </p:cNvSpPr>
          <p:nvPr>
            <p:ph type="sldNum" sz="quarter" idx="12"/>
          </p:nvPr>
        </p:nvSpPr>
        <p:spPr/>
        <p:txBody>
          <a:bodyPr/>
          <a:lstStyle/>
          <a:p>
            <a:fld id="{85BFDCA1-C2F8-BA4E-82CE-5B3B1AA6CE7D}" type="slidenum">
              <a:rPr lang="en-US" smtClean="0"/>
              <a:pPr/>
              <a:t>60</a:t>
            </a:fld>
            <a:endParaRPr lang="en-US"/>
          </a:p>
        </p:txBody>
      </p:sp>
    </p:spTree>
    <p:extLst>
      <p:ext uri="{BB962C8B-B14F-4D97-AF65-F5344CB8AC3E}">
        <p14:creationId xmlns:p14="http://schemas.microsoft.com/office/powerpoint/2010/main" val="406794809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524000"/>
            <a:ext cx="8305800" cy="5016758"/>
          </a:xfrm>
          <a:prstGeom prst="rect">
            <a:avLst/>
          </a:prstGeom>
          <a:noFill/>
        </p:spPr>
        <p:txBody>
          <a:bodyPr wrap="square" rtlCol="0">
            <a:spAutoFit/>
          </a:bodyPr>
          <a:lstStyle/>
          <a:p>
            <a:r>
              <a:rPr lang="en-US" sz="2400" i="1" dirty="0" smtClean="0">
                <a:latin typeface="Calibri"/>
                <a:cs typeface="Calibri"/>
              </a:rPr>
              <a:t>D_C</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a:t>
            </a:r>
          </a:p>
          <a:p>
            <a:r>
              <a:rPr lang="en-US" sz="2400" i="1" dirty="0" smtClean="0">
                <a:latin typeface="Calibri"/>
                <a:cs typeface="Calibri"/>
              </a:rPr>
              <a:t>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D_C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d</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i="1" baseline="-25000" dirty="0" smtClean="0">
                <a:latin typeface="Calibri"/>
                <a:cs typeface="Calibri"/>
              </a:rPr>
              <a:t> </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DOT_PROD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SUM(</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SQR</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a:t>
            </a:r>
          </a:p>
          <a:p>
            <a:r>
              <a:rPr lang="en-US" sz="2400" i="1" dirty="0" err="1" smtClean="0">
                <a:latin typeface="Calibri"/>
                <a:cs typeface="Calibri"/>
              </a:rPr>
              <a:t>SQR</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SQR</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c;</a:t>
            </a:r>
          </a:p>
          <a:p>
            <a:r>
              <a:rPr lang="en-US" sz="2400" i="1" dirty="0" smtClean="0">
                <a:latin typeface="Calibri"/>
                <a:cs typeface="Calibri"/>
              </a:rPr>
              <a:t>LEN_C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SQR</a:t>
            </a:r>
            <a:r>
              <a:rPr lang="en-US" sz="2400" i="1" baseline="-25000" dirty="0" err="1" smtClean="0">
                <a:latin typeface="Calibri"/>
                <a:cs typeface="Calibri"/>
              </a:rPr>
              <a:t>g</a:t>
            </a:r>
            <a:r>
              <a:rPr lang="en-US" sz="2400" i="1" baseline="-250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SQRT(SUM(</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DOT_LEN</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LEN_C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DOT_PROD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SIM</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DOT_LEN</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i="1" dirty="0" smtClean="0">
                <a:latin typeface="Calibri"/>
                <a:cs typeface="Calibri"/>
              </a:rPr>
              <a:t> </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SIM</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a:t>
            </a:r>
          </a:p>
          <a:p>
            <a:r>
              <a:rPr lang="en-US" sz="2400" i="1" dirty="0" smtClean="0">
                <a:latin typeface="Calibri"/>
                <a:cs typeface="Calibri"/>
              </a:rPr>
              <a:t>CLUSTERS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TOP(1, 2, </a:t>
            </a:r>
            <a:r>
              <a:rPr lang="en-US" sz="2400" i="1" dirty="0" smtClean="0">
                <a:latin typeface="Calibri"/>
                <a:cs typeface="Calibri"/>
              </a:rPr>
              <a:t>SIM</a:t>
            </a:r>
            <a:r>
              <a:rPr lang="en-US" sz="2400" dirty="0" smtClean="0">
                <a:latin typeface="Calibri"/>
                <a:cs typeface="Calibri"/>
              </a:rPr>
              <a:t>);</a:t>
            </a:r>
          </a:p>
        </p:txBody>
      </p:sp>
      <p:sp>
        <p:nvSpPr>
          <p:cNvPr id="2" name="Title 1"/>
          <p:cNvSpPr>
            <a:spLocks noGrp="1"/>
          </p:cNvSpPr>
          <p:nvPr>
            <p:ph type="title"/>
          </p:nvPr>
        </p:nvSpPr>
        <p:spPr/>
        <p:txBody>
          <a:bodyPr/>
          <a:lstStyle/>
          <a:p>
            <a:r>
              <a:rPr lang="en-US" i="1" dirty="0" smtClean="0"/>
              <a:t>k</a:t>
            </a:r>
            <a:r>
              <a:rPr lang="en-US" dirty="0" smtClean="0"/>
              <a:t>-means in Apache Pig: E-step</a:t>
            </a:r>
            <a:endParaRPr lang="en-US" dirty="0"/>
          </a:p>
        </p:txBody>
      </p:sp>
      <p:grpSp>
        <p:nvGrpSpPr>
          <p:cNvPr id="9" name="Group 8"/>
          <p:cNvGrpSpPr/>
          <p:nvPr/>
        </p:nvGrpSpPr>
        <p:grpSpPr>
          <a:xfrm>
            <a:off x="1219200" y="2895600"/>
            <a:ext cx="6629400" cy="2286000"/>
            <a:chOff x="1219200" y="2743200"/>
            <a:chExt cx="6629400" cy="2286000"/>
          </a:xfrm>
        </p:grpSpPr>
        <p:sp>
          <p:nvSpPr>
            <p:cNvPr id="10" name="Rectangle 9"/>
            <p:cNvSpPr/>
            <p:nvPr/>
          </p:nvSpPr>
          <p:spPr>
            <a:xfrm>
              <a:off x="1219200" y="2743200"/>
              <a:ext cx="6629400" cy="22860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2"/>
            <p:cNvGraphicFramePr>
              <a:graphicFrameLocks noChangeAspect="1"/>
            </p:cNvGraphicFramePr>
            <p:nvPr/>
          </p:nvGraphicFramePr>
          <p:xfrm>
            <a:off x="1219200" y="2743200"/>
            <a:ext cx="6613071" cy="2286000"/>
          </p:xfrm>
          <a:graphic>
            <a:graphicData uri="http://schemas.openxmlformats.org/presentationml/2006/ole">
              <mc:AlternateContent xmlns:mc="http://schemas.openxmlformats.org/markup-compatibility/2006">
                <mc:Choice xmlns:v="urn:schemas-microsoft-com:vml" Requires="v">
                  <p:oleObj spid="_x0000_s4122" name="Equation" r:id="rId3" imgW="1587240" imgH="583920" progId="Equation.3">
                    <p:embed/>
                  </p:oleObj>
                </mc:Choice>
                <mc:Fallback>
                  <p:oleObj name="Equation" r:id="rId3" imgW="158724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6613071"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Oval 11"/>
          <p:cNvSpPr/>
          <p:nvPr/>
        </p:nvSpPr>
        <p:spPr>
          <a:xfrm>
            <a:off x="6019800" y="2895600"/>
            <a:ext cx="1676400" cy="9906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5BFDCA1-C2F8-BA4E-82CE-5B3B1AA6CE7D}" type="slidenum">
              <a:rPr lang="en-US" smtClean="0"/>
              <a:pPr/>
              <a:t>61</a:t>
            </a:fld>
            <a:endParaRPr lang="en-US"/>
          </a:p>
        </p:txBody>
      </p:sp>
    </p:spTree>
    <p:extLst>
      <p:ext uri="{BB962C8B-B14F-4D97-AF65-F5344CB8AC3E}">
        <p14:creationId xmlns:p14="http://schemas.microsoft.com/office/powerpoint/2010/main" val="235312821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grpId="1" nodeType="clickEffect">
                                  <p:stCondLst>
                                    <p:cond delay="0"/>
                                  </p:stCondLst>
                                  <p:childTnLst>
                                    <p:animMotion origin="layout" path="M 1.11022E-16 2.95097E-6 L -0.08333 -0.18317 " pathEditMode="relative" rAng="0" ptsTypes="AA">
                                      <p:cBhvr>
                                        <p:cTn id="17" dur="500" fill="hold"/>
                                        <p:tgtEl>
                                          <p:spTgt spid="12"/>
                                        </p:tgtEl>
                                        <p:attrNameLst>
                                          <p:attrName>ppt_x</p:attrName>
                                          <p:attrName>ppt_y</p:attrName>
                                        </p:attrNameLst>
                                      </p:cBhvr>
                                      <p:rCtr x="-4200" y="-9200"/>
                                    </p:animMotion>
                                  </p:childTnLst>
                                </p:cTn>
                              </p:par>
                              <p:par>
                                <p:cTn id="18" presetID="6" presetClass="emph" presetSubtype="0" fill="hold" grpId="2" nodeType="withEffect">
                                  <p:stCondLst>
                                    <p:cond delay="0"/>
                                  </p:stCondLst>
                                  <p:childTnLst>
                                    <p:animScale>
                                      <p:cBhvr>
                                        <p:cTn id="19" dur="500" fill="hold"/>
                                        <p:tgtEl>
                                          <p:spTgt spid="12"/>
                                        </p:tgtEl>
                                      </p:cBhvr>
                                      <p:by x="100000" y="100000"/>
                                    </p:animScale>
                                  </p:childTnLst>
                                </p:cTn>
                              </p:par>
                              <p:par>
                                <p:cTn id="20" presetID="2" presetClass="exit" presetSubtype="2" fill="hold" nodeType="withEffect">
                                  <p:stCondLst>
                                    <p:cond delay="0"/>
                                  </p:stCondLst>
                                  <p:childTnLst>
                                    <p:anim calcmode="lin" valueType="num">
                                      <p:cBhvr additive="base">
                                        <p:cTn id="21" dur="500"/>
                                        <p:tgtEl>
                                          <p:spTgt spid="9"/>
                                        </p:tgtEl>
                                        <p:attrNameLst>
                                          <p:attrName>ppt_x</p:attrName>
                                        </p:attrNameLst>
                                      </p:cBhvr>
                                      <p:tavLst>
                                        <p:tav tm="0">
                                          <p:val>
                                            <p:strVal val="ppt_x"/>
                                          </p:val>
                                        </p:tav>
                                        <p:tav tm="100000">
                                          <p:val>
                                            <p:strVal val="1+ppt_w/2"/>
                                          </p:val>
                                        </p:tav>
                                      </p:tavLst>
                                    </p:anim>
                                    <p:anim calcmode="lin" valueType="num">
                                      <p:cBhvr additive="base">
                                        <p:cTn id="22" dur="500"/>
                                        <p:tgtEl>
                                          <p:spTgt spid="9"/>
                                        </p:tgtEl>
                                        <p:attrNameLst>
                                          <p:attrName>ppt_y</p:attrName>
                                        </p:attrNameLst>
                                      </p:cBhvr>
                                      <p:tavLst>
                                        <p:tav tm="0">
                                          <p:val>
                                            <p:strVal val="ppt_y"/>
                                          </p:val>
                                        </p:tav>
                                        <p:tav tm="100000">
                                          <p:val>
                                            <p:strVal val="ppt_y"/>
                                          </p:val>
                                        </p:tav>
                                      </p:tavLst>
                                    </p:anim>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524000"/>
            <a:ext cx="8305800" cy="5016758"/>
          </a:xfrm>
          <a:prstGeom prst="rect">
            <a:avLst/>
          </a:prstGeom>
          <a:noFill/>
        </p:spPr>
        <p:txBody>
          <a:bodyPr wrap="square" rtlCol="0">
            <a:spAutoFit/>
          </a:bodyPr>
          <a:lstStyle/>
          <a:p>
            <a:r>
              <a:rPr lang="en-US" sz="2400" i="1" dirty="0" smtClean="0">
                <a:latin typeface="Calibri"/>
                <a:cs typeface="Calibri"/>
              </a:rPr>
              <a:t>D_C</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a:t>
            </a:r>
          </a:p>
          <a:p>
            <a:r>
              <a:rPr lang="en-US" sz="2400" i="1" dirty="0" smtClean="0">
                <a:latin typeface="Calibri"/>
                <a:cs typeface="Calibri"/>
              </a:rPr>
              <a:t>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D_C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d</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i="1" baseline="-25000" dirty="0" smtClean="0">
                <a:latin typeface="Calibri"/>
                <a:cs typeface="Calibri"/>
              </a:rPr>
              <a:t> </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DOT_PROD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SUM(</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SQR</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a:t>
            </a:r>
          </a:p>
          <a:p>
            <a:r>
              <a:rPr lang="en-US" sz="2400" i="1" dirty="0" err="1" smtClean="0">
                <a:latin typeface="Calibri"/>
                <a:cs typeface="Calibri"/>
              </a:rPr>
              <a:t>SQR</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SQR</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c;</a:t>
            </a:r>
          </a:p>
          <a:p>
            <a:r>
              <a:rPr lang="en-US" sz="2400" i="1" dirty="0" smtClean="0">
                <a:latin typeface="Calibri"/>
                <a:cs typeface="Calibri"/>
              </a:rPr>
              <a:t>LEN_C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SQR</a:t>
            </a:r>
            <a:r>
              <a:rPr lang="en-US" sz="2400" i="1" baseline="-25000" dirty="0" err="1" smtClean="0">
                <a:latin typeface="Calibri"/>
                <a:cs typeface="Calibri"/>
              </a:rPr>
              <a:t>g</a:t>
            </a:r>
            <a:r>
              <a:rPr lang="en-US" sz="2400" i="1" baseline="-250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SQRT(SUM(</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DOT_LEN</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LEN_C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DOT_PROD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SIM</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DOT_LEN</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i="1" dirty="0" smtClean="0">
                <a:latin typeface="Calibri"/>
                <a:cs typeface="Calibri"/>
              </a:rPr>
              <a:t> </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SIM</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a:t>
            </a:r>
          </a:p>
          <a:p>
            <a:r>
              <a:rPr lang="en-US" sz="2400" i="1" dirty="0" smtClean="0">
                <a:latin typeface="Calibri"/>
                <a:cs typeface="Calibri"/>
              </a:rPr>
              <a:t>CLUSTERS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TOP(1, 2, </a:t>
            </a:r>
            <a:r>
              <a:rPr lang="en-US" sz="2400" i="1" dirty="0" smtClean="0">
                <a:latin typeface="Calibri"/>
                <a:cs typeface="Calibri"/>
              </a:rPr>
              <a:t>SIM</a:t>
            </a:r>
            <a:r>
              <a:rPr lang="en-US" sz="2400" dirty="0" smtClean="0">
                <a:latin typeface="Calibri"/>
                <a:cs typeface="Calibri"/>
              </a:rPr>
              <a:t>);</a:t>
            </a:r>
          </a:p>
        </p:txBody>
      </p:sp>
      <p:sp>
        <p:nvSpPr>
          <p:cNvPr id="2" name="Title 1"/>
          <p:cNvSpPr>
            <a:spLocks noGrp="1"/>
          </p:cNvSpPr>
          <p:nvPr>
            <p:ph type="title"/>
          </p:nvPr>
        </p:nvSpPr>
        <p:spPr/>
        <p:txBody>
          <a:bodyPr/>
          <a:lstStyle/>
          <a:p>
            <a:r>
              <a:rPr lang="en-US" i="1" dirty="0" smtClean="0"/>
              <a:t>k</a:t>
            </a:r>
            <a:r>
              <a:rPr lang="en-US" dirty="0" smtClean="0"/>
              <a:t>-means in Apache Pig: E-step</a:t>
            </a:r>
            <a:endParaRPr lang="en-US" dirty="0"/>
          </a:p>
        </p:txBody>
      </p:sp>
      <p:grpSp>
        <p:nvGrpSpPr>
          <p:cNvPr id="3" name="Group 8"/>
          <p:cNvGrpSpPr/>
          <p:nvPr/>
        </p:nvGrpSpPr>
        <p:grpSpPr>
          <a:xfrm>
            <a:off x="1219200" y="2895600"/>
            <a:ext cx="6629400" cy="2286000"/>
            <a:chOff x="1219200" y="2743200"/>
            <a:chExt cx="6629400" cy="2286000"/>
          </a:xfrm>
        </p:grpSpPr>
        <p:sp>
          <p:nvSpPr>
            <p:cNvPr id="10" name="Rectangle 9"/>
            <p:cNvSpPr/>
            <p:nvPr/>
          </p:nvSpPr>
          <p:spPr>
            <a:xfrm>
              <a:off x="1219200" y="2743200"/>
              <a:ext cx="6629400" cy="22860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2"/>
            <p:cNvGraphicFramePr>
              <a:graphicFrameLocks noChangeAspect="1"/>
            </p:cNvGraphicFramePr>
            <p:nvPr/>
          </p:nvGraphicFramePr>
          <p:xfrm>
            <a:off x="1219200" y="2743200"/>
            <a:ext cx="6613071" cy="2286000"/>
          </p:xfrm>
          <a:graphic>
            <a:graphicData uri="http://schemas.openxmlformats.org/presentationml/2006/ole">
              <mc:AlternateContent xmlns:mc="http://schemas.openxmlformats.org/markup-compatibility/2006">
                <mc:Choice xmlns:v="urn:schemas-microsoft-com:vml" Requires="v">
                  <p:oleObj spid="_x0000_s5146" name="Equation" r:id="rId3" imgW="1587240" imgH="583920" progId="Equation.3">
                    <p:embed/>
                  </p:oleObj>
                </mc:Choice>
                <mc:Fallback>
                  <p:oleObj name="Equation" r:id="rId3" imgW="158724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6613071"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Oval 11"/>
          <p:cNvSpPr/>
          <p:nvPr/>
        </p:nvSpPr>
        <p:spPr>
          <a:xfrm>
            <a:off x="4267200" y="2819400"/>
            <a:ext cx="3505200" cy="1143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62</a:t>
            </a:fld>
            <a:endParaRPr lang="en-US"/>
          </a:p>
        </p:txBody>
      </p:sp>
    </p:spTree>
    <p:extLst>
      <p:ext uri="{BB962C8B-B14F-4D97-AF65-F5344CB8AC3E}">
        <p14:creationId xmlns:p14="http://schemas.microsoft.com/office/powerpoint/2010/main" val="124556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1" nodeType="clickEffect">
                                  <p:stCondLst>
                                    <p:cond delay="0"/>
                                  </p:stCondLst>
                                  <p:childTnLst>
                                    <p:animMotion origin="layout" path="M -3.33333E-6 2.95097E-6 L 0.15 -0.03886 " pathEditMode="relative" rAng="0" ptsTypes="AA">
                                      <p:cBhvr>
                                        <p:cTn id="16" dur="500" fill="hold"/>
                                        <p:tgtEl>
                                          <p:spTgt spid="12"/>
                                        </p:tgtEl>
                                        <p:attrNameLst>
                                          <p:attrName>ppt_x</p:attrName>
                                          <p:attrName>ppt_y</p:attrName>
                                        </p:attrNameLst>
                                      </p:cBhvr>
                                      <p:rCtr x="7500" y="-1900"/>
                                    </p:animMotion>
                                  </p:childTnLst>
                                </p:cTn>
                              </p:par>
                              <p:par>
                                <p:cTn id="17" presetID="6" presetClass="emph" presetSubtype="0" fill="hold" grpId="2" nodeType="withEffect">
                                  <p:stCondLst>
                                    <p:cond delay="0"/>
                                  </p:stCondLst>
                                  <p:childTnLst>
                                    <p:animScale>
                                      <p:cBhvr>
                                        <p:cTn id="18" dur="500" fill="hold"/>
                                        <p:tgtEl>
                                          <p:spTgt spid="12"/>
                                        </p:tgtEl>
                                      </p:cBhvr>
                                      <p:by x="70000" y="70000"/>
                                    </p:animScale>
                                  </p:childTnLst>
                                </p:cTn>
                              </p:par>
                              <p:par>
                                <p:cTn id="19" presetID="2" presetClass="exit" presetSubtype="4" fill="hold" nodeType="with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524000"/>
            <a:ext cx="8305800" cy="5016758"/>
          </a:xfrm>
          <a:prstGeom prst="rect">
            <a:avLst/>
          </a:prstGeom>
          <a:noFill/>
        </p:spPr>
        <p:txBody>
          <a:bodyPr wrap="square" rtlCol="0">
            <a:spAutoFit/>
          </a:bodyPr>
          <a:lstStyle/>
          <a:p>
            <a:r>
              <a:rPr lang="en-US" sz="2400" i="1" dirty="0" smtClean="0">
                <a:latin typeface="Calibri"/>
                <a:cs typeface="Calibri"/>
              </a:rPr>
              <a:t>D_C</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a:t>
            </a:r>
          </a:p>
          <a:p>
            <a:r>
              <a:rPr lang="en-US" sz="2400" i="1" dirty="0" smtClean="0">
                <a:latin typeface="Calibri"/>
                <a:cs typeface="Calibri"/>
              </a:rPr>
              <a:t>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D_C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d</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i="1" baseline="-25000" dirty="0" smtClean="0">
                <a:latin typeface="Calibri"/>
                <a:cs typeface="Calibri"/>
              </a:rPr>
              <a:t> </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DOT_PROD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SUM(</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SQR</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a:t>
            </a:r>
          </a:p>
          <a:p>
            <a:r>
              <a:rPr lang="en-US" sz="2400" i="1" dirty="0" err="1" smtClean="0">
                <a:latin typeface="Calibri"/>
                <a:cs typeface="Calibri"/>
              </a:rPr>
              <a:t>SQR</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SQR</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c;</a:t>
            </a:r>
          </a:p>
          <a:p>
            <a:r>
              <a:rPr lang="en-US" sz="2400" i="1" dirty="0" smtClean="0">
                <a:latin typeface="Calibri"/>
                <a:cs typeface="Calibri"/>
              </a:rPr>
              <a:t>LEN_C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SQR</a:t>
            </a:r>
            <a:r>
              <a:rPr lang="en-US" sz="2400" i="1" baseline="-25000" dirty="0" err="1" smtClean="0">
                <a:latin typeface="Calibri"/>
                <a:cs typeface="Calibri"/>
              </a:rPr>
              <a:t>g</a:t>
            </a:r>
            <a:r>
              <a:rPr lang="en-US" sz="2400" i="1" baseline="-250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SQRT(SUM(</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DOT_LEN</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LEN_C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DOT_PROD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SIM</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DOT_LEN</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i="1" dirty="0" smtClean="0">
                <a:latin typeface="Calibri"/>
                <a:cs typeface="Calibri"/>
              </a:rPr>
              <a:t> </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SIM</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a:t>
            </a:r>
          </a:p>
          <a:p>
            <a:r>
              <a:rPr lang="en-US" sz="2400" i="1" dirty="0" smtClean="0">
                <a:latin typeface="Calibri"/>
                <a:cs typeface="Calibri"/>
              </a:rPr>
              <a:t>CLUSTERS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TOP(1, 2, </a:t>
            </a:r>
            <a:r>
              <a:rPr lang="en-US" sz="2400" i="1" dirty="0" smtClean="0">
                <a:latin typeface="Calibri"/>
                <a:cs typeface="Calibri"/>
              </a:rPr>
              <a:t>SIM</a:t>
            </a:r>
            <a:r>
              <a:rPr lang="en-US" sz="2400" dirty="0" smtClean="0">
                <a:latin typeface="Calibri"/>
                <a:cs typeface="Calibri"/>
              </a:rPr>
              <a:t>);</a:t>
            </a:r>
          </a:p>
        </p:txBody>
      </p:sp>
      <p:sp>
        <p:nvSpPr>
          <p:cNvPr id="2" name="Title 1"/>
          <p:cNvSpPr>
            <a:spLocks noGrp="1"/>
          </p:cNvSpPr>
          <p:nvPr>
            <p:ph type="title"/>
          </p:nvPr>
        </p:nvSpPr>
        <p:spPr/>
        <p:txBody>
          <a:bodyPr/>
          <a:lstStyle/>
          <a:p>
            <a:r>
              <a:rPr lang="en-US" i="1" dirty="0" smtClean="0"/>
              <a:t>k</a:t>
            </a:r>
            <a:r>
              <a:rPr lang="en-US" dirty="0" smtClean="0"/>
              <a:t>-means in Apache Pig: E-step</a:t>
            </a:r>
            <a:endParaRPr lang="en-US" dirty="0"/>
          </a:p>
        </p:txBody>
      </p:sp>
      <p:grpSp>
        <p:nvGrpSpPr>
          <p:cNvPr id="3" name="Group 8"/>
          <p:cNvGrpSpPr/>
          <p:nvPr/>
        </p:nvGrpSpPr>
        <p:grpSpPr>
          <a:xfrm>
            <a:off x="1219200" y="2895600"/>
            <a:ext cx="6629400" cy="2286000"/>
            <a:chOff x="1219200" y="2743200"/>
            <a:chExt cx="6629400" cy="2286000"/>
          </a:xfrm>
        </p:grpSpPr>
        <p:sp>
          <p:nvSpPr>
            <p:cNvPr id="10" name="Rectangle 9"/>
            <p:cNvSpPr/>
            <p:nvPr/>
          </p:nvSpPr>
          <p:spPr>
            <a:xfrm>
              <a:off x="1219200" y="2743200"/>
              <a:ext cx="6629400" cy="22860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2"/>
            <p:cNvGraphicFramePr>
              <a:graphicFrameLocks noChangeAspect="1"/>
            </p:cNvGraphicFramePr>
            <p:nvPr/>
          </p:nvGraphicFramePr>
          <p:xfrm>
            <a:off x="1219200" y="2743200"/>
            <a:ext cx="6613071" cy="2286000"/>
          </p:xfrm>
          <a:graphic>
            <a:graphicData uri="http://schemas.openxmlformats.org/presentationml/2006/ole">
              <mc:AlternateContent xmlns:mc="http://schemas.openxmlformats.org/markup-compatibility/2006">
                <mc:Choice xmlns:v="urn:schemas-microsoft-com:vml" Requires="v">
                  <p:oleObj spid="_x0000_s6170" name="Equation" r:id="rId3" imgW="1587240" imgH="583920" progId="Equation.3">
                    <p:embed/>
                  </p:oleObj>
                </mc:Choice>
                <mc:Fallback>
                  <p:oleObj name="Equation" r:id="rId3" imgW="158724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6613071"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Oval 11"/>
          <p:cNvSpPr/>
          <p:nvPr/>
        </p:nvSpPr>
        <p:spPr>
          <a:xfrm>
            <a:off x="4419600" y="3733800"/>
            <a:ext cx="3429000" cy="1676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63</a:t>
            </a:fld>
            <a:endParaRPr lang="en-US"/>
          </a:p>
        </p:txBody>
      </p:sp>
    </p:spTree>
    <p:extLst>
      <p:ext uri="{BB962C8B-B14F-4D97-AF65-F5344CB8AC3E}">
        <p14:creationId xmlns:p14="http://schemas.microsoft.com/office/powerpoint/2010/main" val="71128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1" nodeType="clickEffect">
                                  <p:stCondLst>
                                    <p:cond delay="0"/>
                                  </p:stCondLst>
                                  <p:childTnLst>
                                    <p:animMotion origin="layout" path="M -3.33333E-6 4.62535E-8 L 0.0625 -0.0333 " pathEditMode="relative" rAng="0" ptsTypes="AA">
                                      <p:cBhvr>
                                        <p:cTn id="16" dur="500" fill="hold"/>
                                        <p:tgtEl>
                                          <p:spTgt spid="12"/>
                                        </p:tgtEl>
                                        <p:attrNameLst>
                                          <p:attrName>ppt_x</p:attrName>
                                          <p:attrName>ppt_y</p:attrName>
                                        </p:attrNameLst>
                                      </p:cBhvr>
                                      <p:rCtr x="3100" y="-1700"/>
                                    </p:animMotion>
                                  </p:childTnLst>
                                </p:cTn>
                              </p:par>
                              <p:par>
                                <p:cTn id="17" presetID="6" presetClass="emph" presetSubtype="0" fill="hold" grpId="2" nodeType="withEffect">
                                  <p:stCondLst>
                                    <p:cond delay="0"/>
                                  </p:stCondLst>
                                  <p:childTnLst>
                                    <p:animScale>
                                      <p:cBhvr>
                                        <p:cTn id="18" dur="500" fill="hold"/>
                                        <p:tgtEl>
                                          <p:spTgt spid="12"/>
                                        </p:tgtEl>
                                      </p:cBhvr>
                                      <p:by x="90000" y="90000"/>
                                    </p:animScale>
                                  </p:childTnLst>
                                </p:cTn>
                              </p:par>
                              <p:par>
                                <p:cTn id="19" presetID="2" presetClass="exit" presetSubtype="8" fill="hold" nodeType="with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0-ppt_w/2"/>
                                          </p:val>
                                        </p:tav>
                                      </p:tavLst>
                                    </p:anim>
                                    <p:anim calcmode="lin" valueType="num">
                                      <p:cBhvr additive="base">
                                        <p:cTn id="21" dur="500"/>
                                        <p:tgtEl>
                                          <p:spTgt spid="3"/>
                                        </p:tgtEl>
                                        <p:attrNameLst>
                                          <p:attrName>ppt_y</p:attrName>
                                        </p:attrNameLst>
                                      </p:cBhvr>
                                      <p:tavLst>
                                        <p:tav tm="0">
                                          <p:val>
                                            <p:strVal val="ppt_y"/>
                                          </p:val>
                                        </p:tav>
                                        <p:tav tm="100000">
                                          <p:val>
                                            <p:strVal val="ppt_y"/>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524000"/>
            <a:ext cx="8305800" cy="5016758"/>
          </a:xfrm>
          <a:prstGeom prst="rect">
            <a:avLst/>
          </a:prstGeom>
          <a:noFill/>
        </p:spPr>
        <p:txBody>
          <a:bodyPr wrap="square" rtlCol="0">
            <a:spAutoFit/>
          </a:bodyPr>
          <a:lstStyle/>
          <a:p>
            <a:r>
              <a:rPr lang="en-US" sz="2400" i="1" dirty="0" smtClean="0">
                <a:latin typeface="Calibri"/>
                <a:cs typeface="Calibri"/>
              </a:rPr>
              <a:t>D_C</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a:t>
            </a:r>
          </a:p>
          <a:p>
            <a:r>
              <a:rPr lang="en-US" sz="2400" i="1" dirty="0" smtClean="0">
                <a:latin typeface="Calibri"/>
                <a:cs typeface="Calibri"/>
              </a:rPr>
              <a:t>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D_C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d</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i="1" baseline="-25000" dirty="0" smtClean="0">
                <a:latin typeface="Calibri"/>
                <a:cs typeface="Calibri"/>
              </a:rPr>
              <a:t> </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DOT_PROD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SUM(</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SQR</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a:t>
            </a:r>
          </a:p>
          <a:p>
            <a:r>
              <a:rPr lang="en-US" sz="2400" i="1" dirty="0" err="1" smtClean="0">
                <a:latin typeface="Calibri"/>
                <a:cs typeface="Calibri"/>
              </a:rPr>
              <a:t>SQR</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SQR</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c;</a:t>
            </a:r>
          </a:p>
          <a:p>
            <a:r>
              <a:rPr lang="en-US" sz="2400" i="1" dirty="0" smtClean="0">
                <a:latin typeface="Calibri"/>
                <a:cs typeface="Calibri"/>
              </a:rPr>
              <a:t>LEN_C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SQR</a:t>
            </a:r>
            <a:r>
              <a:rPr lang="en-US" sz="2400" i="1" baseline="-25000" dirty="0" err="1" smtClean="0">
                <a:latin typeface="Calibri"/>
                <a:cs typeface="Calibri"/>
              </a:rPr>
              <a:t>g</a:t>
            </a:r>
            <a:r>
              <a:rPr lang="en-US" sz="2400" i="1" baseline="-250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SQRT(SUM(</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DOT_LEN</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LEN_C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DOT_PROD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SIM</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DOT_LEN</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i="1" dirty="0" smtClean="0">
                <a:latin typeface="Calibri"/>
                <a:cs typeface="Calibri"/>
              </a:rPr>
              <a:t> </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SIM</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a:t>
            </a:r>
          </a:p>
          <a:p>
            <a:r>
              <a:rPr lang="en-US" sz="2400" i="1" dirty="0" smtClean="0">
                <a:latin typeface="Calibri"/>
                <a:cs typeface="Calibri"/>
              </a:rPr>
              <a:t>CLUSTERS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TOP(1, 2, </a:t>
            </a:r>
            <a:r>
              <a:rPr lang="en-US" sz="2400" i="1" dirty="0" smtClean="0">
                <a:latin typeface="Calibri"/>
                <a:cs typeface="Calibri"/>
              </a:rPr>
              <a:t>SIM</a:t>
            </a:r>
            <a:r>
              <a:rPr lang="en-US" sz="2400" dirty="0" smtClean="0">
                <a:latin typeface="Calibri"/>
                <a:cs typeface="Calibri"/>
              </a:rPr>
              <a:t>);</a:t>
            </a:r>
          </a:p>
        </p:txBody>
      </p:sp>
      <p:sp>
        <p:nvSpPr>
          <p:cNvPr id="2" name="Title 1"/>
          <p:cNvSpPr>
            <a:spLocks noGrp="1"/>
          </p:cNvSpPr>
          <p:nvPr>
            <p:ph type="title"/>
          </p:nvPr>
        </p:nvSpPr>
        <p:spPr/>
        <p:txBody>
          <a:bodyPr/>
          <a:lstStyle/>
          <a:p>
            <a:r>
              <a:rPr lang="en-US" i="1" dirty="0" smtClean="0"/>
              <a:t>k</a:t>
            </a:r>
            <a:r>
              <a:rPr lang="en-US" dirty="0" smtClean="0"/>
              <a:t>-means in Apache Pig: E-step</a:t>
            </a:r>
            <a:endParaRPr lang="en-US" dirty="0"/>
          </a:p>
        </p:txBody>
      </p:sp>
      <p:grpSp>
        <p:nvGrpSpPr>
          <p:cNvPr id="3" name="Group 8"/>
          <p:cNvGrpSpPr/>
          <p:nvPr/>
        </p:nvGrpSpPr>
        <p:grpSpPr>
          <a:xfrm>
            <a:off x="1219200" y="2895600"/>
            <a:ext cx="6629400" cy="2286000"/>
            <a:chOff x="1219200" y="2743200"/>
            <a:chExt cx="6629400" cy="2286000"/>
          </a:xfrm>
        </p:grpSpPr>
        <p:sp>
          <p:nvSpPr>
            <p:cNvPr id="10" name="Rectangle 9"/>
            <p:cNvSpPr/>
            <p:nvPr/>
          </p:nvSpPr>
          <p:spPr>
            <a:xfrm>
              <a:off x="1219200" y="2743200"/>
              <a:ext cx="6629400" cy="22860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2"/>
            <p:cNvGraphicFramePr>
              <a:graphicFrameLocks noChangeAspect="1"/>
            </p:cNvGraphicFramePr>
            <p:nvPr/>
          </p:nvGraphicFramePr>
          <p:xfrm>
            <a:off x="1219200" y="2743200"/>
            <a:ext cx="6613071" cy="2286000"/>
          </p:xfrm>
          <a:graphic>
            <a:graphicData uri="http://schemas.openxmlformats.org/presentationml/2006/ole">
              <mc:AlternateContent xmlns:mc="http://schemas.openxmlformats.org/markup-compatibility/2006">
                <mc:Choice xmlns:v="urn:schemas-microsoft-com:vml" Requires="v">
                  <p:oleObj spid="_x0000_s7194" name="Equation" r:id="rId3" imgW="1587240" imgH="583920" progId="Equation.3">
                    <p:embed/>
                  </p:oleObj>
                </mc:Choice>
                <mc:Fallback>
                  <p:oleObj name="Equation" r:id="rId3" imgW="158724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6613071"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Oval 11"/>
          <p:cNvSpPr/>
          <p:nvPr/>
        </p:nvSpPr>
        <p:spPr>
          <a:xfrm>
            <a:off x="4419600" y="2438400"/>
            <a:ext cx="3429000" cy="3200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64</a:t>
            </a:fld>
            <a:endParaRPr lang="en-US"/>
          </a:p>
        </p:txBody>
      </p:sp>
    </p:spTree>
    <p:extLst>
      <p:ext uri="{BB962C8B-B14F-4D97-AF65-F5344CB8AC3E}">
        <p14:creationId xmlns:p14="http://schemas.microsoft.com/office/powerpoint/2010/main" val="690589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1" nodeType="clickEffect">
                                  <p:stCondLst>
                                    <p:cond delay="0"/>
                                  </p:stCondLst>
                                  <p:childTnLst>
                                    <p:animMotion origin="layout" path="M -3.33333E-6 -4.12581E-6 L 0.0375 0.18872 " pathEditMode="relative" rAng="0" ptsTypes="AA">
                                      <p:cBhvr>
                                        <p:cTn id="16" dur="500" fill="hold"/>
                                        <p:tgtEl>
                                          <p:spTgt spid="12"/>
                                        </p:tgtEl>
                                        <p:attrNameLst>
                                          <p:attrName>ppt_x</p:attrName>
                                          <p:attrName>ppt_y</p:attrName>
                                        </p:attrNameLst>
                                      </p:cBhvr>
                                      <p:rCtr x="1900" y="9400"/>
                                    </p:animMotion>
                                  </p:childTnLst>
                                </p:cTn>
                              </p:par>
                              <p:par>
                                <p:cTn id="17" presetID="6" presetClass="emph" presetSubtype="0" fill="hold" grpId="2" nodeType="withEffect">
                                  <p:stCondLst>
                                    <p:cond delay="0"/>
                                  </p:stCondLst>
                                  <p:childTnLst>
                                    <p:animScale>
                                      <p:cBhvr>
                                        <p:cTn id="18" dur="500" fill="hold"/>
                                        <p:tgtEl>
                                          <p:spTgt spid="12"/>
                                        </p:tgtEl>
                                      </p:cBhvr>
                                      <p:by x="40000" y="40000"/>
                                    </p:animScale>
                                  </p:childTnLst>
                                </p:cTn>
                              </p:par>
                              <p:par>
                                <p:cTn id="19" presetID="2" presetClass="exit" presetSubtype="1" fill="hold" nodeType="with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0-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524000"/>
            <a:ext cx="8305800" cy="5016758"/>
          </a:xfrm>
          <a:prstGeom prst="rect">
            <a:avLst/>
          </a:prstGeom>
          <a:noFill/>
        </p:spPr>
        <p:txBody>
          <a:bodyPr wrap="square" rtlCol="0">
            <a:spAutoFit/>
          </a:bodyPr>
          <a:lstStyle/>
          <a:p>
            <a:r>
              <a:rPr lang="en-US" sz="2400" i="1" dirty="0" smtClean="0">
                <a:latin typeface="Calibri"/>
                <a:cs typeface="Calibri"/>
              </a:rPr>
              <a:t>D_C</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a:t>
            </a:r>
          </a:p>
          <a:p>
            <a:r>
              <a:rPr lang="en-US" sz="2400" i="1" dirty="0" smtClean="0">
                <a:latin typeface="Calibri"/>
                <a:cs typeface="Calibri"/>
              </a:rPr>
              <a:t>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D_C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d</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i="1" baseline="-25000" dirty="0" smtClean="0">
                <a:latin typeface="Calibri"/>
                <a:cs typeface="Calibri"/>
              </a:rPr>
              <a:t> </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DOT_PROD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SUM(</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SQR</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a:t>
            </a:r>
          </a:p>
          <a:p>
            <a:r>
              <a:rPr lang="en-US" sz="2400" i="1" dirty="0" err="1" smtClean="0">
                <a:latin typeface="Calibri"/>
                <a:cs typeface="Calibri"/>
              </a:rPr>
              <a:t>SQR</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SQR</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c;</a:t>
            </a:r>
          </a:p>
          <a:p>
            <a:r>
              <a:rPr lang="en-US" sz="2400" i="1" dirty="0" smtClean="0">
                <a:latin typeface="Calibri"/>
                <a:cs typeface="Calibri"/>
              </a:rPr>
              <a:t>LEN_C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SQR</a:t>
            </a:r>
            <a:r>
              <a:rPr lang="en-US" sz="2400" i="1" baseline="-25000" dirty="0" err="1" smtClean="0">
                <a:latin typeface="Calibri"/>
                <a:cs typeface="Calibri"/>
              </a:rPr>
              <a:t>g</a:t>
            </a:r>
            <a:r>
              <a:rPr lang="en-US" sz="2400" i="1" baseline="-250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SQRT(SUM(</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DOT_LEN</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LEN_C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DOT_PROD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SIM</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DOT_LEN</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i="1" dirty="0" smtClean="0">
                <a:latin typeface="Calibri"/>
                <a:cs typeface="Calibri"/>
              </a:rPr>
              <a:t> </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SIM</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a:t>
            </a:r>
          </a:p>
          <a:p>
            <a:r>
              <a:rPr lang="en-US" sz="2400" i="1" dirty="0" smtClean="0">
                <a:latin typeface="Calibri"/>
                <a:cs typeface="Calibri"/>
              </a:rPr>
              <a:t>CLUSTERS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TOP(1, 2, </a:t>
            </a:r>
            <a:r>
              <a:rPr lang="en-US" sz="2400" i="1" dirty="0" smtClean="0">
                <a:latin typeface="Calibri"/>
                <a:cs typeface="Calibri"/>
              </a:rPr>
              <a:t>SIM</a:t>
            </a:r>
            <a:r>
              <a:rPr lang="en-US" sz="2400" dirty="0" smtClean="0">
                <a:latin typeface="Calibri"/>
                <a:cs typeface="Calibri"/>
              </a:rPr>
              <a:t>);</a:t>
            </a:r>
          </a:p>
        </p:txBody>
      </p:sp>
      <p:sp>
        <p:nvSpPr>
          <p:cNvPr id="2" name="Title 1"/>
          <p:cNvSpPr>
            <a:spLocks noGrp="1"/>
          </p:cNvSpPr>
          <p:nvPr>
            <p:ph type="title"/>
          </p:nvPr>
        </p:nvSpPr>
        <p:spPr/>
        <p:txBody>
          <a:bodyPr/>
          <a:lstStyle/>
          <a:p>
            <a:r>
              <a:rPr lang="en-US" i="1" dirty="0" smtClean="0"/>
              <a:t>k</a:t>
            </a:r>
            <a:r>
              <a:rPr lang="en-US" dirty="0" smtClean="0"/>
              <a:t>-means in Apache Pig: E-step</a:t>
            </a:r>
            <a:endParaRPr lang="en-US" dirty="0"/>
          </a:p>
        </p:txBody>
      </p:sp>
      <p:grpSp>
        <p:nvGrpSpPr>
          <p:cNvPr id="3" name="Group 8"/>
          <p:cNvGrpSpPr/>
          <p:nvPr/>
        </p:nvGrpSpPr>
        <p:grpSpPr>
          <a:xfrm>
            <a:off x="1219200" y="2895600"/>
            <a:ext cx="6629400" cy="2286000"/>
            <a:chOff x="1219200" y="2743200"/>
            <a:chExt cx="6629400" cy="2286000"/>
          </a:xfrm>
        </p:grpSpPr>
        <p:sp>
          <p:nvSpPr>
            <p:cNvPr id="10" name="Rectangle 9"/>
            <p:cNvSpPr/>
            <p:nvPr/>
          </p:nvSpPr>
          <p:spPr>
            <a:xfrm>
              <a:off x="1219200" y="2743200"/>
              <a:ext cx="6629400" cy="22860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2"/>
            <p:cNvGraphicFramePr>
              <a:graphicFrameLocks noChangeAspect="1"/>
            </p:cNvGraphicFramePr>
            <p:nvPr/>
          </p:nvGraphicFramePr>
          <p:xfrm>
            <a:off x="1219200" y="2743200"/>
            <a:ext cx="6613071" cy="2286000"/>
          </p:xfrm>
          <a:graphic>
            <a:graphicData uri="http://schemas.openxmlformats.org/presentationml/2006/ole">
              <mc:AlternateContent xmlns:mc="http://schemas.openxmlformats.org/markup-compatibility/2006">
                <mc:Choice xmlns:v="urn:schemas-microsoft-com:vml" Requires="v">
                  <p:oleObj spid="_x0000_s8218" name="Equation" r:id="rId3" imgW="1587240" imgH="583920" progId="Equation.3">
                    <p:embed/>
                  </p:oleObj>
                </mc:Choice>
                <mc:Fallback>
                  <p:oleObj name="Equation" r:id="rId3" imgW="158724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6613071"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Oval 11"/>
          <p:cNvSpPr/>
          <p:nvPr/>
        </p:nvSpPr>
        <p:spPr>
          <a:xfrm>
            <a:off x="2362200" y="3276600"/>
            <a:ext cx="2209800" cy="13716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65</a:t>
            </a:fld>
            <a:endParaRPr lang="en-US"/>
          </a:p>
        </p:txBody>
      </p:sp>
    </p:spTree>
    <p:extLst>
      <p:ext uri="{BB962C8B-B14F-4D97-AF65-F5344CB8AC3E}">
        <p14:creationId xmlns:p14="http://schemas.microsoft.com/office/powerpoint/2010/main" val="4003854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1" nodeType="clickEffect">
                                  <p:stCondLst>
                                    <p:cond delay="0"/>
                                  </p:stCondLst>
                                  <p:childTnLst>
                                    <p:animMotion origin="layout" path="M 3.33333E-6 -3.29325E-6 L 0.3125 0.33303 " pathEditMode="relative" rAng="0" ptsTypes="AA">
                                      <p:cBhvr>
                                        <p:cTn id="16" dur="500" fill="hold"/>
                                        <p:tgtEl>
                                          <p:spTgt spid="12"/>
                                        </p:tgtEl>
                                        <p:attrNameLst>
                                          <p:attrName>ppt_x</p:attrName>
                                          <p:attrName>ppt_y</p:attrName>
                                        </p:attrNameLst>
                                      </p:cBhvr>
                                      <p:rCtr x="15600" y="16700"/>
                                    </p:animMotion>
                                  </p:childTnLst>
                                </p:cTn>
                              </p:par>
                              <p:par>
                                <p:cTn id="17" presetID="6" presetClass="emph" presetSubtype="0" fill="hold" grpId="2" nodeType="withEffect">
                                  <p:stCondLst>
                                    <p:cond delay="0"/>
                                  </p:stCondLst>
                                  <p:childTnLst>
                                    <p:animScale>
                                      <p:cBhvr>
                                        <p:cTn id="18" dur="500" fill="hold"/>
                                        <p:tgtEl>
                                          <p:spTgt spid="12"/>
                                        </p:tgtEl>
                                      </p:cBhvr>
                                      <p:by x="90000" y="90000"/>
                                    </p:animScale>
                                  </p:childTnLst>
                                </p:cTn>
                              </p:par>
                              <p:par>
                                <p:cTn id="19" presetID="5" presetClass="exit" presetSubtype="10" fill="hold" nodeType="withEffect">
                                  <p:stCondLst>
                                    <p:cond delay="0"/>
                                  </p:stCondLst>
                                  <p:childTnLst>
                                    <p:animEffect transition="out" filter="checkerboard(across)">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a:t>
            </a:r>
            <a:r>
              <a:rPr lang="en-US" dirty="0" smtClean="0"/>
              <a:t>-means in Apache Pig: E-step</a:t>
            </a:r>
            <a:endParaRPr lang="en-US" dirty="0"/>
          </a:p>
        </p:txBody>
      </p:sp>
      <p:sp>
        <p:nvSpPr>
          <p:cNvPr id="4" name="TextBox 3"/>
          <p:cNvSpPr txBox="1"/>
          <p:nvPr/>
        </p:nvSpPr>
        <p:spPr>
          <a:xfrm>
            <a:off x="533400" y="1524000"/>
            <a:ext cx="8305800" cy="5016757"/>
          </a:xfrm>
          <a:prstGeom prst="rect">
            <a:avLst/>
          </a:prstGeom>
          <a:noFill/>
        </p:spPr>
        <p:txBody>
          <a:bodyPr wrap="square" rtlCol="0">
            <a:spAutoFit/>
          </a:bodyPr>
          <a:lstStyle/>
          <a:p>
            <a:r>
              <a:rPr lang="en-US" sz="2400" i="1" dirty="0" smtClean="0">
                <a:latin typeface="Calibri"/>
                <a:cs typeface="Calibri"/>
              </a:rPr>
              <a:t>D_C</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a:t>
            </a:r>
          </a:p>
          <a:p>
            <a:r>
              <a:rPr lang="en-US" sz="2400" i="1" dirty="0" smtClean="0">
                <a:latin typeface="Calibri"/>
                <a:cs typeface="Calibri"/>
              </a:rPr>
              <a:t>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D_C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d</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i="1" baseline="-25000" dirty="0" smtClean="0">
                <a:latin typeface="Calibri"/>
                <a:cs typeface="Calibri"/>
              </a:rPr>
              <a:t> </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DOT_PROD</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PROD</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SUM(</a:t>
            </a:r>
            <a:r>
              <a:rPr lang="en-US" sz="2400" i="1" dirty="0" err="1" smtClean="0">
                <a:latin typeface="Calibri"/>
                <a:cs typeface="Calibri"/>
              </a:rPr>
              <a:t>i</a:t>
            </a:r>
            <a:r>
              <a:rPr lang="en-US" sz="2400" i="1" baseline="-25000" dirty="0" err="1" smtClean="0">
                <a:latin typeface="Calibri"/>
                <a:cs typeface="Calibri"/>
              </a:rPr>
              <a:t>d</a:t>
            </a:r>
            <a:r>
              <a:rPr lang="en-US" sz="2400" i="1" dirty="0" err="1" smtClean="0">
                <a:latin typeface="Calibri"/>
                <a:cs typeface="Calibri"/>
              </a:rPr>
              <a:t>i</a:t>
            </a:r>
            <a:r>
              <a:rPr lang="en-US" sz="2400" i="1" baseline="-25000" dirty="0" err="1" smtClean="0">
                <a:latin typeface="Calibri"/>
                <a:cs typeface="Calibri"/>
              </a:rPr>
              <a:t>c</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SQR</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 </a:t>
            </a:r>
            <a:r>
              <a:rPr lang="en-US" sz="2400" i="1" dirty="0" err="1" smtClean="0">
                <a:latin typeface="Calibri"/>
                <a:cs typeface="Calibri"/>
              </a:rPr>
              <a:t>i</a:t>
            </a:r>
            <a:r>
              <a:rPr lang="en-US" sz="2400" i="1" baseline="-25000" dirty="0" err="1" smtClean="0">
                <a:latin typeface="Calibri"/>
                <a:cs typeface="Calibri"/>
              </a:rPr>
              <a:t>c</a:t>
            </a:r>
            <a:r>
              <a:rPr lang="en-US" sz="2400" i="1"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a:t>
            </a:r>
          </a:p>
          <a:p>
            <a:r>
              <a:rPr lang="en-US" sz="2400" i="1" dirty="0" err="1" smtClean="0">
                <a:latin typeface="Calibri"/>
                <a:cs typeface="Calibri"/>
              </a:rPr>
              <a:t>SQR</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SQR</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c;</a:t>
            </a:r>
          </a:p>
          <a:p>
            <a:r>
              <a:rPr lang="en-US" sz="2400" i="1" dirty="0" smtClean="0">
                <a:latin typeface="Calibri"/>
                <a:cs typeface="Calibri"/>
              </a:rPr>
              <a:t>LEN_C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SQR</a:t>
            </a:r>
            <a:r>
              <a:rPr lang="en-US" sz="2400" i="1" baseline="-25000" dirty="0" err="1" smtClean="0">
                <a:latin typeface="Calibri"/>
                <a:cs typeface="Calibri"/>
              </a:rPr>
              <a:t>g</a:t>
            </a:r>
            <a:r>
              <a:rPr lang="en-US" sz="2400" i="1" baseline="-250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SQRT(SUM(</a:t>
            </a:r>
            <a:r>
              <a:rPr lang="en-US" sz="2400" i="1" dirty="0" smtClean="0">
                <a:latin typeface="Calibri"/>
                <a:cs typeface="Calibri"/>
              </a:rPr>
              <a:t>i</a:t>
            </a:r>
            <a:r>
              <a:rPr lang="en-US" sz="2400" i="1" baseline="-25000" dirty="0" smtClean="0">
                <a:latin typeface="Calibri"/>
                <a:cs typeface="Calibri"/>
              </a:rPr>
              <a:t>c</a:t>
            </a:r>
            <a:r>
              <a:rPr lang="en-US" sz="2400" i="1" baseline="30000" dirty="0" smtClean="0">
                <a:latin typeface="Calibri"/>
                <a:cs typeface="Calibri"/>
              </a:rPr>
              <a:t>2</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smtClean="0">
                <a:latin typeface="Calibri"/>
                <a:cs typeface="Calibri"/>
              </a:rPr>
              <a:t>DOT_LEN</a:t>
            </a:r>
            <a:r>
              <a:rPr lang="en-US" sz="2400" dirty="0" smtClean="0">
                <a:latin typeface="Calibri"/>
                <a:cs typeface="Calibri"/>
              </a:rPr>
              <a:t> =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LEN_C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smtClean="0">
                <a:latin typeface="Calibri"/>
                <a:cs typeface="Calibri"/>
              </a:rPr>
              <a:t>DOT_PROD</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a:t>
            </a:r>
          </a:p>
          <a:p>
            <a:r>
              <a:rPr lang="en-US" sz="2400" i="1" dirty="0" smtClean="0">
                <a:latin typeface="Calibri"/>
                <a:cs typeface="Calibri"/>
              </a:rPr>
              <a:t>SIM</a:t>
            </a:r>
            <a:r>
              <a:rPr lang="en-US" sz="2400" dirty="0" smtClean="0">
                <a:latin typeface="Calibri"/>
                <a:cs typeface="Calibri"/>
              </a:rPr>
              <a:t> =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DOT_LEN</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 </a:t>
            </a:r>
            <a:r>
              <a:rPr lang="en-US" sz="2400" i="1" dirty="0" smtClean="0">
                <a:latin typeface="Calibri"/>
                <a:cs typeface="Calibri"/>
              </a:rPr>
              <a:t>c</a:t>
            </a:r>
            <a:r>
              <a:rPr lang="en-US" sz="2400" dirty="0" smtClean="0">
                <a:latin typeface="Calibri"/>
                <a:cs typeface="Calibri"/>
              </a:rPr>
              <a:t>, </a:t>
            </a:r>
            <a:r>
              <a:rPr lang="en-US" sz="2400" i="1" dirty="0" err="1" smtClean="0">
                <a:latin typeface="Calibri"/>
                <a:cs typeface="Calibri"/>
              </a:rPr>
              <a:t>d</a:t>
            </a:r>
            <a:r>
              <a:rPr lang="en-US" sz="2400" dirty="0" err="1" smtClean="0">
                <a:latin typeface="Calibri"/>
                <a:cs typeface="Calibri"/>
              </a:rPr>
              <a:t>X</a:t>
            </a:r>
            <a:r>
              <a:rPr lang="en-US" sz="2400" i="1" dirty="0" err="1" smtClean="0">
                <a:latin typeface="Calibri"/>
                <a:cs typeface="Calibri"/>
              </a:rPr>
              <a:t>c</a:t>
            </a:r>
            <a:r>
              <a:rPr lang="en-US" sz="2400" i="1" dirty="0" smtClean="0">
                <a:latin typeface="Calibri"/>
                <a:cs typeface="Calibri"/>
              </a:rPr>
              <a:t> </a:t>
            </a:r>
            <a:r>
              <a:rPr lang="en-US" sz="2400" dirty="0" smtClean="0">
                <a:latin typeface="Calibri"/>
                <a:cs typeface="Calibri"/>
              </a:rPr>
              <a:t>/ </a:t>
            </a:r>
            <a:r>
              <a:rPr lang="en-US" sz="2400" i="1" dirty="0" err="1" smtClean="0">
                <a:latin typeface="Calibri"/>
                <a:cs typeface="Calibri"/>
              </a:rPr>
              <a:t>len</a:t>
            </a:r>
            <a:r>
              <a:rPr lang="en-US" sz="2400" i="1" baseline="-25000" dirty="0" err="1" smtClean="0">
                <a:latin typeface="Calibri"/>
                <a:cs typeface="Calibri"/>
              </a:rPr>
              <a:t>c</a:t>
            </a:r>
            <a:r>
              <a:rPr lang="en-US" sz="2400" dirty="0" smtClean="0">
                <a:latin typeface="Calibri"/>
                <a:cs typeface="Calibri"/>
              </a:rPr>
              <a:t>;</a:t>
            </a:r>
          </a:p>
          <a:p>
            <a:endParaRPr lang="en-US" sz="1400" dirty="0" smtClean="0">
              <a:latin typeface="Calibri"/>
              <a:cs typeface="Calibri"/>
            </a:endParaRPr>
          </a:p>
          <a:p>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SIM</a:t>
            </a:r>
            <a:r>
              <a:rPr lang="en-US" sz="2400" dirty="0" smtClean="0">
                <a:latin typeface="Calibri"/>
                <a:cs typeface="Calibri"/>
              </a:rPr>
              <a:t> </a:t>
            </a:r>
            <a:r>
              <a:rPr lang="en-US" sz="2400" b="1" dirty="0" smtClean="0">
                <a:latin typeface="Calibri"/>
                <a:cs typeface="Calibri"/>
              </a:rPr>
              <a:t>BY</a:t>
            </a:r>
            <a:r>
              <a:rPr lang="en-US" sz="2400" dirty="0" smtClean="0">
                <a:latin typeface="Calibri"/>
                <a:cs typeface="Calibri"/>
              </a:rPr>
              <a:t> </a:t>
            </a:r>
            <a:r>
              <a:rPr lang="en-US" sz="2400" i="1" dirty="0" smtClean="0">
                <a:latin typeface="Calibri"/>
                <a:cs typeface="Calibri"/>
              </a:rPr>
              <a:t>d</a:t>
            </a:r>
            <a:r>
              <a:rPr lang="en-US" sz="2400" dirty="0" smtClean="0">
                <a:latin typeface="Calibri"/>
                <a:cs typeface="Calibri"/>
              </a:rPr>
              <a:t>;</a:t>
            </a:r>
          </a:p>
          <a:p>
            <a:r>
              <a:rPr lang="en-US" sz="2400" i="1" dirty="0" smtClean="0">
                <a:latin typeface="Calibri"/>
                <a:cs typeface="Calibri"/>
              </a:rPr>
              <a:t>CLUSTERS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SIM</a:t>
            </a:r>
            <a:r>
              <a:rPr lang="en-US" sz="2400" i="1" baseline="-25000" dirty="0" err="1" smtClean="0">
                <a:latin typeface="Calibri"/>
                <a:cs typeface="Calibri"/>
              </a:rPr>
              <a:t>g</a:t>
            </a:r>
            <a:r>
              <a:rPr lang="en-US" sz="2400" dirty="0" smtClean="0">
                <a:latin typeface="Calibri"/>
                <a:cs typeface="Calibri"/>
              </a:rPr>
              <a:t> </a:t>
            </a:r>
            <a:r>
              <a:rPr lang="en-US" sz="2400" b="1" dirty="0" smtClean="0">
                <a:latin typeface="Calibri"/>
                <a:cs typeface="Calibri"/>
              </a:rPr>
              <a:t>GENERATE</a:t>
            </a:r>
            <a:r>
              <a:rPr lang="en-US" sz="2400" dirty="0" smtClean="0">
                <a:latin typeface="Calibri"/>
                <a:cs typeface="Calibri"/>
              </a:rPr>
              <a:t> TOP(1, 2, </a:t>
            </a:r>
            <a:r>
              <a:rPr lang="en-US" sz="2400" i="1" dirty="0" smtClean="0">
                <a:latin typeface="Calibri"/>
                <a:cs typeface="Calibri"/>
              </a:rPr>
              <a:t>SIM</a:t>
            </a:r>
            <a:r>
              <a:rPr lang="en-US" sz="2400" dirty="0" smtClean="0">
                <a:latin typeface="Calibri"/>
                <a:cs typeface="Calibri"/>
              </a:rPr>
              <a:t>);</a:t>
            </a:r>
          </a:p>
        </p:txBody>
      </p:sp>
      <p:sp>
        <p:nvSpPr>
          <p:cNvPr id="12" name="Oval 11"/>
          <p:cNvSpPr/>
          <p:nvPr/>
        </p:nvSpPr>
        <p:spPr>
          <a:xfrm>
            <a:off x="1322504" y="1419522"/>
            <a:ext cx="914400" cy="762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08304" y="4619922"/>
            <a:ext cx="914400" cy="762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03504" y="2410122"/>
            <a:ext cx="1143000" cy="762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51104" y="3705522"/>
            <a:ext cx="1143000" cy="762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74904" y="5534322"/>
            <a:ext cx="1143000" cy="762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5BFDCA1-C2F8-BA4E-82CE-5B3B1AA6CE7D}" type="slidenum">
              <a:rPr lang="en-US" smtClean="0"/>
              <a:pPr/>
              <a:t>66</a:t>
            </a:fld>
            <a:endParaRPr lang="en-US"/>
          </a:p>
        </p:txBody>
      </p:sp>
    </p:spTree>
    <p:extLst>
      <p:ext uri="{BB962C8B-B14F-4D97-AF65-F5344CB8AC3E}">
        <p14:creationId xmlns:p14="http://schemas.microsoft.com/office/powerpoint/2010/main" val="2909148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a:t>
            </a:r>
            <a:r>
              <a:rPr lang="en-US" dirty="0" smtClean="0"/>
              <a:t>-means in Apache Pig: M-step</a:t>
            </a:r>
            <a:endParaRPr lang="en-US" dirty="0"/>
          </a:p>
        </p:txBody>
      </p:sp>
      <p:sp>
        <p:nvSpPr>
          <p:cNvPr id="4" name="TextBox 3"/>
          <p:cNvSpPr txBox="1"/>
          <p:nvPr/>
        </p:nvSpPr>
        <p:spPr>
          <a:xfrm>
            <a:off x="457200" y="1524000"/>
            <a:ext cx="8458200" cy="3785652"/>
          </a:xfrm>
          <a:prstGeom prst="rect">
            <a:avLst/>
          </a:prstGeom>
          <a:noFill/>
        </p:spPr>
        <p:txBody>
          <a:bodyPr wrap="square" rtlCol="0">
            <a:spAutoFit/>
          </a:bodyPr>
          <a:lstStyle/>
          <a:p>
            <a:r>
              <a:rPr lang="en-US" sz="2400" i="1" dirty="0" smtClean="0">
                <a:latin typeface="Calibri"/>
                <a:cs typeface="Calibri"/>
              </a:rPr>
              <a:t>D_C_W </a:t>
            </a:r>
            <a:r>
              <a:rPr lang="en-US" sz="2400" dirty="0" smtClean="0">
                <a:latin typeface="Calibri"/>
                <a:cs typeface="Calibri"/>
              </a:rPr>
              <a:t>=</a:t>
            </a:r>
            <a:r>
              <a:rPr lang="en-US" sz="2400" i="1" dirty="0" smtClean="0">
                <a:latin typeface="Calibri"/>
                <a:cs typeface="Calibri"/>
              </a:rPr>
              <a:t> </a:t>
            </a:r>
            <a:r>
              <a:rPr lang="en-US" sz="2400" b="1" dirty="0" smtClean="0">
                <a:latin typeface="Calibri"/>
                <a:cs typeface="Calibri"/>
              </a:rPr>
              <a:t>JOIN</a:t>
            </a:r>
            <a:r>
              <a:rPr lang="en-US" sz="2400" i="1" dirty="0" smtClean="0">
                <a:latin typeface="Calibri"/>
                <a:cs typeface="Calibri"/>
              </a:rPr>
              <a:t> CLUSTERS </a:t>
            </a:r>
            <a:r>
              <a:rPr lang="en-US" sz="2400" b="1" dirty="0" smtClean="0">
                <a:latin typeface="Calibri"/>
                <a:cs typeface="Calibri"/>
              </a:rPr>
              <a:t>BY</a:t>
            </a:r>
            <a:r>
              <a:rPr lang="en-US" sz="2400" i="1" dirty="0" smtClean="0">
                <a:latin typeface="Calibri"/>
                <a:cs typeface="Calibri"/>
              </a:rPr>
              <a:t> d</a:t>
            </a:r>
            <a:r>
              <a:rPr lang="en-US" sz="2400" dirty="0" smtClean="0">
                <a:latin typeface="Calibri"/>
                <a:cs typeface="Calibri"/>
              </a:rPr>
              <a:t>,</a:t>
            </a:r>
            <a:r>
              <a:rPr lang="en-US" sz="2400" i="1" dirty="0" smtClean="0">
                <a:latin typeface="Calibri"/>
                <a:cs typeface="Calibri"/>
              </a:rPr>
              <a:t> D </a:t>
            </a:r>
            <a:r>
              <a:rPr lang="en-US" sz="2400" b="1" dirty="0" smtClean="0">
                <a:latin typeface="Calibri"/>
                <a:cs typeface="Calibri"/>
              </a:rPr>
              <a:t>BY</a:t>
            </a:r>
            <a:r>
              <a:rPr lang="en-US" sz="2400" i="1" dirty="0" smtClean="0">
                <a:latin typeface="Calibri"/>
                <a:cs typeface="Calibri"/>
              </a:rPr>
              <a:t> d</a:t>
            </a:r>
            <a:r>
              <a:rPr lang="en-US" sz="2400" dirty="0" smtClean="0">
                <a:latin typeface="Calibri"/>
                <a:cs typeface="Calibri"/>
              </a:rPr>
              <a:t>;</a:t>
            </a:r>
          </a:p>
          <a:p>
            <a:endParaRPr lang="en-US" sz="2400" i="1" dirty="0" smtClean="0">
              <a:latin typeface="Calibri"/>
              <a:cs typeface="Calibri"/>
            </a:endParaRPr>
          </a:p>
          <a:p>
            <a:r>
              <a:rPr lang="en-US" sz="2400" i="1" dirty="0" err="1" smtClean="0">
                <a:latin typeface="Calibri"/>
                <a:cs typeface="Calibri"/>
              </a:rPr>
              <a:t>D_C_W</a:t>
            </a:r>
            <a:r>
              <a:rPr lang="en-US" sz="2400" i="1" baseline="-25000" dirty="0" err="1" smtClean="0">
                <a:latin typeface="Calibri"/>
                <a:cs typeface="Calibri"/>
              </a:rPr>
              <a:t>g</a:t>
            </a:r>
            <a:r>
              <a:rPr lang="en-US" sz="2400" i="1" dirty="0" smtClean="0">
                <a:latin typeface="Calibri"/>
                <a:cs typeface="Calibri"/>
              </a:rPr>
              <a:t> </a:t>
            </a:r>
            <a:r>
              <a:rPr lang="en-US" sz="2400" dirty="0" smtClean="0">
                <a:latin typeface="Calibri"/>
                <a:cs typeface="Calibri"/>
              </a:rPr>
              <a:t>=</a:t>
            </a:r>
            <a:r>
              <a:rPr lang="en-US" sz="2400" i="1" dirty="0" smtClean="0">
                <a:latin typeface="Calibri"/>
                <a:cs typeface="Calibri"/>
              </a:rPr>
              <a:t> </a:t>
            </a:r>
            <a:r>
              <a:rPr lang="en-US" sz="2400" b="1" dirty="0" smtClean="0">
                <a:latin typeface="Calibri"/>
                <a:cs typeface="Calibri"/>
              </a:rPr>
              <a:t>GROUP</a:t>
            </a:r>
            <a:r>
              <a:rPr lang="en-US" sz="2400" i="1" dirty="0" smtClean="0">
                <a:latin typeface="Calibri"/>
                <a:cs typeface="Calibri"/>
              </a:rPr>
              <a:t> D_C_W </a:t>
            </a:r>
            <a:r>
              <a:rPr lang="en-US" sz="2400" b="1" dirty="0" smtClean="0">
                <a:latin typeface="Calibri"/>
                <a:cs typeface="Calibri"/>
              </a:rPr>
              <a:t>BY</a:t>
            </a:r>
            <a:r>
              <a:rPr lang="en-US" sz="2400" i="1" dirty="0" smtClean="0">
                <a:latin typeface="Calibri"/>
                <a:cs typeface="Calibri"/>
              </a:rPr>
              <a:t> </a:t>
            </a:r>
            <a:r>
              <a:rPr lang="en-US" sz="2400" dirty="0" smtClean="0">
                <a:latin typeface="Calibri"/>
                <a:cs typeface="Calibri"/>
              </a:rPr>
              <a:t>(</a:t>
            </a:r>
            <a:r>
              <a:rPr lang="en-US" sz="2400" i="1" dirty="0" smtClean="0">
                <a:latin typeface="Calibri"/>
                <a:cs typeface="Calibri"/>
              </a:rPr>
              <a:t>c</a:t>
            </a:r>
            <a:r>
              <a:rPr lang="en-US" sz="2400" dirty="0" smtClean="0">
                <a:latin typeface="Calibri"/>
                <a:cs typeface="Calibri"/>
              </a:rPr>
              <a:t>,</a:t>
            </a:r>
            <a:r>
              <a:rPr lang="en-US" sz="2400" i="1" dirty="0" smtClean="0">
                <a:latin typeface="Calibri"/>
                <a:cs typeface="Calibri"/>
              </a:rPr>
              <a:t> w</a:t>
            </a:r>
            <a:r>
              <a:rPr lang="en-US" sz="2400" dirty="0" smtClean="0">
                <a:latin typeface="Calibri"/>
                <a:cs typeface="Calibri"/>
              </a:rPr>
              <a:t>);</a:t>
            </a:r>
          </a:p>
          <a:p>
            <a:r>
              <a:rPr lang="en-US" sz="2400" i="1" dirty="0" smtClean="0">
                <a:latin typeface="Calibri"/>
                <a:cs typeface="Calibri"/>
              </a:rPr>
              <a:t>SUMS </a:t>
            </a:r>
            <a:r>
              <a:rPr lang="en-US" sz="2400" dirty="0" smtClean="0">
                <a:latin typeface="Calibri"/>
                <a:cs typeface="Calibri"/>
              </a:rPr>
              <a:t>=</a:t>
            </a:r>
            <a:r>
              <a:rPr lang="en-US" sz="2400" i="1" dirty="0" smtClean="0">
                <a:latin typeface="Calibri"/>
                <a:cs typeface="Calibri"/>
              </a:rPr>
              <a:t> </a:t>
            </a:r>
            <a:r>
              <a:rPr lang="en-US" sz="2400" b="1" dirty="0" smtClean="0">
                <a:latin typeface="Calibri"/>
                <a:cs typeface="Calibri"/>
              </a:rPr>
              <a:t>FOREACH</a:t>
            </a:r>
            <a:r>
              <a:rPr lang="en-US" sz="2400" i="1" dirty="0" smtClean="0">
                <a:latin typeface="Calibri"/>
                <a:cs typeface="Calibri"/>
              </a:rPr>
              <a:t> </a:t>
            </a:r>
            <a:r>
              <a:rPr lang="en-US" sz="2400" i="1" dirty="0" err="1" smtClean="0">
                <a:latin typeface="Calibri"/>
                <a:cs typeface="Calibri"/>
              </a:rPr>
              <a:t>D_C_W</a:t>
            </a:r>
            <a:r>
              <a:rPr lang="en-US" sz="2400" i="1" baseline="-25000" dirty="0" err="1" smtClean="0">
                <a:latin typeface="Calibri"/>
                <a:cs typeface="Calibri"/>
              </a:rPr>
              <a:t>g</a:t>
            </a:r>
            <a:r>
              <a:rPr lang="en-US" sz="2400" i="1" dirty="0" smtClean="0">
                <a:latin typeface="Calibri"/>
                <a:cs typeface="Calibri"/>
              </a:rPr>
              <a:t> </a:t>
            </a:r>
            <a:r>
              <a:rPr lang="en-US" sz="2400" b="1" dirty="0" smtClean="0">
                <a:latin typeface="Calibri"/>
                <a:cs typeface="Calibri"/>
              </a:rPr>
              <a:t>GENERATE</a:t>
            </a:r>
            <a:r>
              <a:rPr lang="en-US" sz="2400" i="1" dirty="0" smtClean="0">
                <a:latin typeface="Calibri"/>
                <a:cs typeface="Calibri"/>
              </a:rPr>
              <a:t> c</a:t>
            </a:r>
            <a:r>
              <a:rPr lang="en-US" sz="2400" dirty="0" smtClean="0">
                <a:latin typeface="Calibri"/>
                <a:cs typeface="Calibri"/>
              </a:rPr>
              <a:t>,</a:t>
            </a:r>
            <a:r>
              <a:rPr lang="en-US" sz="2400" i="1" dirty="0" smtClean="0">
                <a:latin typeface="Calibri"/>
                <a:cs typeface="Calibri"/>
              </a:rPr>
              <a:t> w</a:t>
            </a:r>
            <a:r>
              <a:rPr lang="en-US" sz="2400" dirty="0" smtClean="0">
                <a:latin typeface="Calibri"/>
                <a:cs typeface="Calibri"/>
              </a:rPr>
              <a:t>,</a:t>
            </a:r>
            <a:r>
              <a:rPr lang="en-US" sz="2400" i="1" dirty="0" smtClean="0">
                <a:latin typeface="Calibri"/>
                <a:cs typeface="Calibri"/>
              </a:rPr>
              <a:t> </a:t>
            </a:r>
            <a:r>
              <a:rPr lang="en-US" sz="2400" dirty="0" smtClean="0">
                <a:latin typeface="Calibri"/>
                <a:cs typeface="Calibri"/>
              </a:rPr>
              <a:t>SUM(</a:t>
            </a:r>
            <a:r>
              <a:rPr lang="en-US" sz="2400" i="1" dirty="0" smtClean="0">
                <a:latin typeface="Calibri"/>
                <a:cs typeface="Calibri"/>
              </a:rPr>
              <a:t>i</a:t>
            </a:r>
            <a:r>
              <a:rPr lang="en-US" sz="2400" i="1" baseline="-25000" dirty="0" smtClean="0">
                <a:latin typeface="Calibri"/>
                <a:cs typeface="Calibri"/>
              </a:rPr>
              <a:t>d</a:t>
            </a:r>
            <a:r>
              <a:rPr lang="en-US" sz="2400" dirty="0" smtClean="0">
                <a:latin typeface="Calibri"/>
                <a:cs typeface="Calibri"/>
              </a:rPr>
              <a:t>) </a:t>
            </a:r>
            <a:r>
              <a:rPr lang="en-US" sz="2400" b="1" dirty="0" smtClean="0">
                <a:latin typeface="Calibri"/>
                <a:cs typeface="Calibri"/>
              </a:rPr>
              <a:t>AS</a:t>
            </a:r>
            <a:r>
              <a:rPr lang="en-US" sz="2400" dirty="0" smtClean="0">
                <a:latin typeface="Calibri"/>
                <a:cs typeface="Calibri"/>
              </a:rPr>
              <a:t> </a:t>
            </a:r>
            <a:r>
              <a:rPr lang="en-US" sz="2400" i="1" dirty="0" smtClean="0">
                <a:latin typeface="Calibri"/>
                <a:cs typeface="Calibri"/>
              </a:rPr>
              <a:t>sum</a:t>
            </a:r>
            <a:r>
              <a:rPr lang="en-US" sz="2400" dirty="0" smtClean="0">
                <a:latin typeface="Calibri"/>
                <a:cs typeface="Calibri"/>
              </a:rPr>
              <a:t>;</a:t>
            </a:r>
          </a:p>
          <a:p>
            <a:endParaRPr lang="en-US" sz="2400" i="1" dirty="0" smtClean="0">
              <a:latin typeface="Calibri"/>
              <a:cs typeface="Calibri"/>
            </a:endParaRPr>
          </a:p>
          <a:p>
            <a:r>
              <a:rPr lang="en-US" sz="2400" i="1" dirty="0" err="1" smtClean="0">
                <a:latin typeface="Calibri"/>
                <a:cs typeface="Calibri"/>
              </a:rPr>
              <a:t>D_C_W</a:t>
            </a:r>
            <a:r>
              <a:rPr lang="en-US" sz="2400" i="1" baseline="-25000" dirty="0" err="1" smtClean="0">
                <a:latin typeface="Calibri"/>
                <a:cs typeface="Calibri"/>
              </a:rPr>
              <a:t>gg</a:t>
            </a:r>
            <a:r>
              <a:rPr lang="en-US" sz="2400" i="1" baseline="-25000" dirty="0" smtClean="0">
                <a:latin typeface="Calibri"/>
                <a:cs typeface="Calibri"/>
              </a:rPr>
              <a:t> </a:t>
            </a:r>
            <a:r>
              <a:rPr lang="en-US" sz="2400" dirty="0" smtClean="0">
                <a:latin typeface="Calibri"/>
                <a:cs typeface="Calibri"/>
              </a:rPr>
              <a:t>= </a:t>
            </a:r>
            <a:r>
              <a:rPr lang="en-US" sz="2400" b="1" dirty="0" smtClean="0">
                <a:latin typeface="Calibri"/>
                <a:cs typeface="Calibri"/>
              </a:rPr>
              <a:t>GROUP</a:t>
            </a:r>
            <a:r>
              <a:rPr lang="en-US" sz="2400" dirty="0" smtClean="0">
                <a:latin typeface="Calibri"/>
                <a:cs typeface="Calibri"/>
              </a:rPr>
              <a:t> </a:t>
            </a:r>
            <a:r>
              <a:rPr lang="en-US" sz="2400" i="1" dirty="0" smtClean="0">
                <a:latin typeface="Calibri"/>
                <a:cs typeface="Calibri"/>
              </a:rPr>
              <a:t>D_C_W </a:t>
            </a:r>
            <a:r>
              <a:rPr lang="en-US" sz="2400" b="1" dirty="0" smtClean="0">
                <a:latin typeface="Calibri"/>
                <a:cs typeface="Calibri"/>
              </a:rPr>
              <a:t>BY</a:t>
            </a:r>
            <a:r>
              <a:rPr lang="en-US" sz="2400" i="1" dirty="0" smtClean="0">
                <a:latin typeface="Calibri"/>
                <a:cs typeface="Calibri"/>
              </a:rPr>
              <a:t> c</a:t>
            </a:r>
            <a:r>
              <a:rPr lang="en-US" sz="2400" dirty="0" smtClean="0">
                <a:latin typeface="Calibri"/>
                <a:cs typeface="Calibri"/>
              </a:rPr>
              <a:t>;</a:t>
            </a:r>
          </a:p>
          <a:p>
            <a:r>
              <a:rPr lang="en-US" sz="2400" i="1" dirty="0" smtClean="0">
                <a:latin typeface="Calibri"/>
                <a:cs typeface="Calibri"/>
              </a:rPr>
              <a:t>SIZES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err="1" smtClean="0">
                <a:latin typeface="Calibri"/>
                <a:cs typeface="Calibri"/>
              </a:rPr>
              <a:t>D_C_W</a:t>
            </a:r>
            <a:r>
              <a:rPr lang="en-US" sz="2400" i="1" baseline="-25000" dirty="0" err="1" smtClean="0">
                <a:latin typeface="Calibri"/>
                <a:cs typeface="Calibri"/>
              </a:rPr>
              <a:t>gg</a:t>
            </a:r>
            <a:r>
              <a:rPr lang="en-US" sz="2400" i="1" baseline="-25000" dirty="0" smtClean="0">
                <a:latin typeface="Calibri"/>
                <a:cs typeface="Calibri"/>
              </a:rPr>
              <a:t> </a:t>
            </a:r>
            <a:r>
              <a:rPr lang="en-US" sz="2400" b="1" dirty="0" smtClean="0">
                <a:latin typeface="Calibri"/>
                <a:cs typeface="Calibri"/>
              </a:rPr>
              <a:t>GENERATE</a:t>
            </a:r>
            <a:r>
              <a:rPr lang="en-US" sz="2400" i="1" dirty="0" smtClean="0">
                <a:latin typeface="Calibri"/>
                <a:cs typeface="Calibri"/>
              </a:rPr>
              <a:t> c</a:t>
            </a:r>
            <a:r>
              <a:rPr lang="en-US" sz="2400" dirty="0" smtClean="0">
                <a:latin typeface="Calibri"/>
                <a:cs typeface="Calibri"/>
              </a:rPr>
              <a:t>, COUNT(</a:t>
            </a:r>
            <a:r>
              <a:rPr lang="en-US" sz="2400" i="1" dirty="0" smtClean="0">
                <a:latin typeface="Calibri"/>
                <a:cs typeface="Calibri"/>
              </a:rPr>
              <a:t>D_C_W</a:t>
            </a:r>
            <a:r>
              <a:rPr lang="en-US" sz="2400" dirty="0" smtClean="0">
                <a:latin typeface="Calibri"/>
                <a:cs typeface="Calibri"/>
              </a:rPr>
              <a:t>)</a:t>
            </a:r>
            <a:r>
              <a:rPr lang="en-US" sz="2400" i="1" dirty="0" smtClean="0">
                <a:latin typeface="Calibri"/>
                <a:cs typeface="Calibri"/>
              </a:rPr>
              <a:t> </a:t>
            </a:r>
            <a:r>
              <a:rPr lang="en-US" sz="2400" b="1" dirty="0" smtClean="0">
                <a:latin typeface="Calibri"/>
                <a:cs typeface="Calibri"/>
              </a:rPr>
              <a:t>AS</a:t>
            </a:r>
            <a:r>
              <a:rPr lang="en-US" sz="2400" i="1" dirty="0" smtClean="0">
                <a:latin typeface="Calibri"/>
                <a:cs typeface="Calibri"/>
              </a:rPr>
              <a:t> size</a:t>
            </a:r>
            <a:r>
              <a:rPr lang="en-US" sz="2400" dirty="0" smtClean="0">
                <a:latin typeface="Calibri"/>
                <a:cs typeface="Calibri"/>
              </a:rPr>
              <a:t>;</a:t>
            </a:r>
          </a:p>
          <a:p>
            <a:endParaRPr lang="en-US" sz="2400" i="1" dirty="0" smtClean="0">
              <a:latin typeface="Calibri"/>
              <a:cs typeface="Calibri"/>
            </a:endParaRPr>
          </a:p>
          <a:p>
            <a:r>
              <a:rPr lang="en-US" sz="2400" i="1" dirty="0" smtClean="0">
                <a:latin typeface="Calibri"/>
                <a:cs typeface="Calibri"/>
              </a:rPr>
              <a:t>SUMS_SIZES </a:t>
            </a:r>
            <a:r>
              <a:rPr lang="en-US" sz="2400" dirty="0" smtClean="0">
                <a:latin typeface="Calibri"/>
                <a:cs typeface="Calibri"/>
              </a:rPr>
              <a:t>= </a:t>
            </a:r>
            <a:r>
              <a:rPr lang="en-US" sz="2400" b="1" dirty="0" smtClean="0">
                <a:latin typeface="Calibri"/>
                <a:cs typeface="Calibri"/>
              </a:rPr>
              <a:t>JOIN</a:t>
            </a:r>
            <a:r>
              <a:rPr lang="en-US" sz="2400" dirty="0" smtClean="0">
                <a:latin typeface="Calibri"/>
                <a:cs typeface="Calibri"/>
              </a:rPr>
              <a:t> </a:t>
            </a:r>
            <a:r>
              <a:rPr lang="en-US" sz="2400" i="1" dirty="0" smtClean="0">
                <a:latin typeface="Calibri"/>
                <a:cs typeface="Calibri"/>
              </a:rPr>
              <a:t>SIZES </a:t>
            </a:r>
            <a:r>
              <a:rPr lang="en-US" sz="2400" b="1" dirty="0" smtClean="0">
                <a:latin typeface="Calibri"/>
                <a:cs typeface="Calibri"/>
              </a:rPr>
              <a:t>BY</a:t>
            </a:r>
            <a:r>
              <a:rPr lang="en-US" sz="2400" i="1" dirty="0" smtClean="0">
                <a:latin typeface="Calibri"/>
                <a:cs typeface="Calibri"/>
              </a:rPr>
              <a:t> c</a:t>
            </a:r>
            <a:r>
              <a:rPr lang="en-US" sz="2400" dirty="0" smtClean="0">
                <a:latin typeface="Calibri"/>
                <a:cs typeface="Calibri"/>
              </a:rPr>
              <a:t>,</a:t>
            </a:r>
            <a:r>
              <a:rPr lang="en-US" sz="2400" i="1" dirty="0" smtClean="0">
                <a:latin typeface="Calibri"/>
                <a:cs typeface="Calibri"/>
              </a:rPr>
              <a:t> SUMS </a:t>
            </a:r>
            <a:r>
              <a:rPr lang="en-US" sz="2400" b="1" dirty="0" smtClean="0">
                <a:latin typeface="Calibri"/>
                <a:cs typeface="Calibri"/>
              </a:rPr>
              <a:t>BY</a:t>
            </a:r>
            <a:r>
              <a:rPr lang="en-US" sz="2400" i="1" dirty="0" smtClean="0">
                <a:latin typeface="Calibri"/>
                <a:cs typeface="Calibri"/>
              </a:rPr>
              <a:t> c</a:t>
            </a:r>
            <a:r>
              <a:rPr lang="en-US" sz="2400" dirty="0" smtClean="0">
                <a:latin typeface="Calibri"/>
                <a:cs typeface="Calibri"/>
              </a:rPr>
              <a:t>;</a:t>
            </a:r>
          </a:p>
          <a:p>
            <a:r>
              <a:rPr lang="en-US" sz="2400" i="1" dirty="0" smtClean="0">
                <a:latin typeface="Calibri"/>
                <a:cs typeface="Calibri"/>
              </a:rPr>
              <a:t>C </a:t>
            </a:r>
            <a:r>
              <a:rPr lang="en-US" sz="2400" dirty="0" smtClean="0">
                <a:latin typeface="Calibri"/>
                <a:cs typeface="Calibri"/>
              </a:rPr>
              <a:t>= </a:t>
            </a:r>
            <a:r>
              <a:rPr lang="en-US" sz="2400" b="1" dirty="0" smtClean="0">
                <a:latin typeface="Calibri"/>
                <a:cs typeface="Calibri"/>
              </a:rPr>
              <a:t>FOREACH</a:t>
            </a:r>
            <a:r>
              <a:rPr lang="en-US" sz="2400" dirty="0" smtClean="0">
                <a:latin typeface="Calibri"/>
                <a:cs typeface="Calibri"/>
              </a:rPr>
              <a:t>  </a:t>
            </a:r>
            <a:r>
              <a:rPr lang="en-US" sz="2400" i="1" dirty="0" smtClean="0">
                <a:latin typeface="Calibri"/>
                <a:cs typeface="Calibri"/>
              </a:rPr>
              <a:t>SUMS_SIZES  </a:t>
            </a:r>
            <a:r>
              <a:rPr lang="en-US" sz="2400" b="1" dirty="0" smtClean="0">
                <a:latin typeface="Calibri"/>
                <a:cs typeface="Calibri"/>
              </a:rPr>
              <a:t>GENERATE</a:t>
            </a:r>
            <a:r>
              <a:rPr lang="en-US" sz="2400" i="1" dirty="0" smtClean="0">
                <a:latin typeface="Calibri"/>
                <a:cs typeface="Calibri"/>
              </a:rPr>
              <a:t> c</a:t>
            </a:r>
            <a:r>
              <a:rPr lang="en-US" sz="2400" dirty="0" smtClean="0">
                <a:latin typeface="Calibri"/>
                <a:cs typeface="Calibri"/>
              </a:rPr>
              <a:t>, </a:t>
            </a:r>
            <a:r>
              <a:rPr lang="en-US" sz="2400" i="1" dirty="0" smtClean="0">
                <a:latin typeface="Calibri"/>
                <a:cs typeface="Calibri"/>
              </a:rPr>
              <a:t>w</a:t>
            </a:r>
            <a:r>
              <a:rPr lang="en-US" sz="2400" dirty="0" smtClean="0">
                <a:latin typeface="Calibri"/>
                <a:cs typeface="Calibri"/>
              </a:rPr>
              <a:t>,</a:t>
            </a:r>
            <a:r>
              <a:rPr lang="en-US" sz="2400" i="1" dirty="0" smtClean="0">
                <a:latin typeface="Calibri"/>
                <a:cs typeface="Calibri"/>
              </a:rPr>
              <a:t> sum </a:t>
            </a:r>
            <a:r>
              <a:rPr lang="en-US" sz="2400" dirty="0" smtClean="0">
                <a:latin typeface="Calibri"/>
                <a:cs typeface="Calibri"/>
              </a:rPr>
              <a:t>/ </a:t>
            </a:r>
            <a:r>
              <a:rPr lang="en-US" sz="2400" i="1" dirty="0" smtClean="0">
                <a:latin typeface="Calibri"/>
                <a:cs typeface="Calibri"/>
              </a:rPr>
              <a:t>size </a:t>
            </a:r>
            <a:r>
              <a:rPr lang="en-US" sz="2400" b="1" dirty="0" smtClean="0">
                <a:latin typeface="Calibri"/>
                <a:cs typeface="Calibri"/>
              </a:rPr>
              <a:t>AS</a:t>
            </a:r>
            <a:r>
              <a:rPr lang="en-US" sz="2400" i="1" dirty="0" smtClean="0">
                <a:latin typeface="Calibri"/>
                <a:cs typeface="Calibri"/>
              </a:rPr>
              <a:t> </a:t>
            </a:r>
            <a:r>
              <a:rPr lang="en-US" sz="2400" i="1" dirty="0" err="1" smtClean="0">
                <a:latin typeface="Calibri"/>
                <a:cs typeface="Calibri"/>
              </a:rPr>
              <a:t>i</a:t>
            </a:r>
            <a:r>
              <a:rPr lang="en-US" sz="2400" i="1" baseline="-25000" dirty="0" err="1" smtClean="0">
                <a:latin typeface="Calibri"/>
                <a:cs typeface="Calibri"/>
              </a:rPr>
              <a:t>c</a:t>
            </a:r>
            <a:r>
              <a:rPr lang="en-US" sz="2400" i="1" baseline="-25000" dirty="0" smtClean="0">
                <a:latin typeface="Calibri"/>
                <a:cs typeface="Calibri"/>
              </a:rPr>
              <a:t> </a:t>
            </a:r>
            <a:r>
              <a:rPr lang="en-US" sz="2400" dirty="0" smtClean="0">
                <a:latin typeface="Calibri"/>
                <a:cs typeface="Calibri"/>
              </a:rPr>
              <a:t>;</a:t>
            </a:r>
          </a:p>
        </p:txBody>
      </p:sp>
      <p:sp>
        <p:nvSpPr>
          <p:cNvPr id="5" name="Oval 4"/>
          <p:cNvSpPr/>
          <p:nvPr/>
        </p:nvSpPr>
        <p:spPr>
          <a:xfrm>
            <a:off x="1828800" y="3200400"/>
            <a:ext cx="1143000" cy="762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52600" y="2133600"/>
            <a:ext cx="1143000" cy="762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9800" y="4267200"/>
            <a:ext cx="914400" cy="762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1371600"/>
            <a:ext cx="914400" cy="7620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69250" y="5727951"/>
            <a:ext cx="675836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Finally - embed in Java (or Python or ….) to do the looping</a:t>
            </a:r>
            <a:endParaRPr lang="en-US" dirty="0"/>
          </a:p>
        </p:txBody>
      </p:sp>
      <p:sp>
        <p:nvSpPr>
          <p:cNvPr id="9" name="Slide Number Placeholder 8"/>
          <p:cNvSpPr>
            <a:spLocks noGrp="1"/>
          </p:cNvSpPr>
          <p:nvPr>
            <p:ph type="sldNum" sz="quarter" idx="12"/>
          </p:nvPr>
        </p:nvSpPr>
        <p:spPr/>
        <p:txBody>
          <a:bodyPr/>
          <a:lstStyle/>
          <a:p>
            <a:fld id="{85BFDCA1-C2F8-BA4E-82CE-5B3B1AA6CE7D}" type="slidenum">
              <a:rPr lang="en-US" smtClean="0"/>
              <a:pPr/>
              <a:t>67</a:t>
            </a:fld>
            <a:endParaRPr lang="en-US"/>
          </a:p>
        </p:txBody>
      </p:sp>
    </p:spTree>
    <p:extLst>
      <p:ext uri="{BB962C8B-B14F-4D97-AF65-F5344CB8AC3E}">
        <p14:creationId xmlns:p14="http://schemas.microsoft.com/office/powerpoint/2010/main" val="98232578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01 at 6.10.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183" y="0"/>
            <a:ext cx="6349817" cy="6858000"/>
          </a:xfrm>
          <a:prstGeom prst="rect">
            <a:avLst/>
          </a:prstGeom>
        </p:spPr>
      </p:pic>
      <p:sp>
        <p:nvSpPr>
          <p:cNvPr id="5" name="TextBox 4"/>
          <p:cNvSpPr txBox="1"/>
          <p:nvPr/>
        </p:nvSpPr>
        <p:spPr>
          <a:xfrm>
            <a:off x="550616" y="2291180"/>
            <a:ext cx="1980442" cy="646331"/>
          </a:xfrm>
          <a:prstGeom prst="rect">
            <a:avLst/>
          </a:prstGeom>
          <a:noFill/>
        </p:spPr>
        <p:txBody>
          <a:bodyPr wrap="square" rtlCol="0">
            <a:spAutoFit/>
          </a:bodyPr>
          <a:lstStyle/>
          <a:p>
            <a:r>
              <a:rPr lang="en-US" dirty="0" smtClean="0"/>
              <a:t>h/t </a:t>
            </a:r>
            <a:r>
              <a:rPr lang="en-US" dirty="0" err="1" smtClean="0"/>
              <a:t>Julien</a:t>
            </a:r>
            <a:r>
              <a:rPr lang="en-US" dirty="0" smtClean="0"/>
              <a:t> Le Dem - Yahoo</a:t>
            </a:r>
            <a:endParaRPr lang="en-US" dirty="0"/>
          </a:p>
        </p:txBody>
      </p:sp>
      <p:sp>
        <p:nvSpPr>
          <p:cNvPr id="6" name="TextBox 5"/>
          <p:cNvSpPr txBox="1"/>
          <p:nvPr/>
        </p:nvSpPr>
        <p:spPr>
          <a:xfrm>
            <a:off x="550616" y="436577"/>
            <a:ext cx="1980442"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How to use loops, conditionals, </a:t>
            </a:r>
            <a:r>
              <a:rPr lang="en-US" dirty="0" err="1" smtClean="0"/>
              <a:t>etc</a:t>
            </a:r>
            <a:r>
              <a:rPr lang="en-US" dirty="0" smtClean="0"/>
              <a:t>?</a:t>
            </a:r>
          </a:p>
          <a:p>
            <a:endParaRPr lang="en-US" dirty="0"/>
          </a:p>
          <a:p>
            <a:r>
              <a:rPr lang="en-US" dirty="0" smtClean="0"/>
              <a:t>Embed PIG in a real programming language.</a:t>
            </a:r>
            <a:endParaRPr lang="en-US"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68</a:t>
            </a:fld>
            <a:endParaRPr lang="en-US"/>
          </a:p>
        </p:txBody>
      </p:sp>
    </p:spTree>
    <p:extLst>
      <p:ext uri="{BB962C8B-B14F-4D97-AF65-F5344CB8AC3E}">
        <p14:creationId xmlns:p14="http://schemas.microsoft.com/office/powerpoint/2010/main" val="96830658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1 at 6.1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463614"/>
          </a:xfrm>
          <a:prstGeom prst="rect">
            <a:avLst/>
          </a:prstGeom>
        </p:spPr>
      </p:pic>
      <p:sp>
        <p:nvSpPr>
          <p:cNvPr id="3" name="Slide Number Placeholder 2"/>
          <p:cNvSpPr>
            <a:spLocks noGrp="1"/>
          </p:cNvSpPr>
          <p:nvPr>
            <p:ph type="sldNum" sz="quarter" idx="12"/>
          </p:nvPr>
        </p:nvSpPr>
        <p:spPr/>
        <p:txBody>
          <a:bodyPr/>
          <a:lstStyle/>
          <a:p>
            <a:fld id="{85BFDCA1-C2F8-BA4E-82CE-5B3B1AA6CE7D}" type="slidenum">
              <a:rPr lang="en-US" smtClean="0"/>
              <a:pPr/>
              <a:t>69</a:t>
            </a:fld>
            <a:endParaRPr lang="en-US"/>
          </a:p>
        </p:txBody>
      </p:sp>
    </p:spTree>
    <p:extLst>
      <p:ext uri="{BB962C8B-B14F-4D97-AF65-F5344CB8AC3E}">
        <p14:creationId xmlns:p14="http://schemas.microsoft.com/office/powerpoint/2010/main" val="42440478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397" t="29007" r="17947" b="9567"/>
          <a:stretch/>
        </p:blipFill>
        <p:spPr bwMode="auto">
          <a:xfrm>
            <a:off x="709082" y="1492250"/>
            <a:ext cx="7440085" cy="53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How well does TFIDF work?</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7</a:t>
            </a:fld>
            <a:endParaRPr lang="en-US"/>
          </a:p>
        </p:txBody>
      </p:sp>
    </p:spTree>
    <p:extLst>
      <p:ext uri="{BB962C8B-B14F-4D97-AF65-F5344CB8AC3E}">
        <p14:creationId xmlns:p14="http://schemas.microsoft.com/office/powerpoint/2010/main" val="413409540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problem with k-means in </a:t>
            </a:r>
            <a:r>
              <a:rPr lang="en-US" dirty="0" err="1" smtClean="0"/>
              <a:t>Hadoop</a:t>
            </a:r>
            <a:endParaRPr lang="en-US" dirty="0"/>
          </a:p>
        </p:txBody>
      </p:sp>
      <p:sp>
        <p:nvSpPr>
          <p:cNvPr id="3" name="Content Placeholder 2"/>
          <p:cNvSpPr>
            <a:spLocks noGrp="1"/>
          </p:cNvSpPr>
          <p:nvPr>
            <p:ph idx="1"/>
          </p:nvPr>
        </p:nvSpPr>
        <p:spPr/>
        <p:txBody>
          <a:bodyPr/>
          <a:lstStyle/>
          <a:p>
            <a:pPr marL="457200" lvl="1" indent="0">
              <a:buNone/>
            </a:pPr>
            <a:r>
              <a:rPr lang="en-US" dirty="0" smtClean="0"/>
              <a:t>I/O costs</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70</a:t>
            </a:fld>
            <a:endParaRPr lang="en-US"/>
          </a:p>
        </p:txBody>
      </p:sp>
    </p:spTree>
    <p:extLst>
      <p:ext uri="{BB962C8B-B14F-4D97-AF65-F5344CB8AC3E}">
        <p14:creationId xmlns:p14="http://schemas.microsoft.com/office/powerpoint/2010/main" val="117830217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Data is read, and model is written, with every iteration</a:t>
            </a:r>
            <a:endParaRPr lang="en-US" dirty="0"/>
          </a:p>
        </p:txBody>
      </p:sp>
      <p:sp>
        <p:nvSpPr>
          <p:cNvPr id="3" name="Content Placeholder 2"/>
          <p:cNvSpPr>
            <a:spLocks noGrp="1"/>
          </p:cNvSpPr>
          <p:nvPr>
            <p:ph idx="1"/>
          </p:nvPr>
        </p:nvSpPr>
        <p:spPr>
          <a:xfrm>
            <a:off x="457200" y="1739000"/>
            <a:ext cx="8229600" cy="4525963"/>
          </a:xfrm>
        </p:spPr>
        <p:txBody>
          <a:bodyPr/>
          <a:lstStyle/>
          <a:p>
            <a:r>
              <a:rPr lang="en-US" dirty="0" err="1" smtClean="0"/>
              <a:t>Mappers</a:t>
            </a:r>
            <a:r>
              <a:rPr lang="en-US" dirty="0" smtClean="0"/>
              <a:t> read data portions and </a:t>
            </a:r>
            <a:r>
              <a:rPr lang="en-US" dirty="0" err="1" smtClean="0"/>
              <a:t>centroids</a:t>
            </a:r>
            <a:endParaRPr lang="en-US" dirty="0" smtClean="0"/>
          </a:p>
          <a:p>
            <a:r>
              <a:rPr lang="en-US" dirty="0" err="1" smtClean="0">
                <a:solidFill>
                  <a:schemeClr val="bg1">
                    <a:lumMod val="65000"/>
                  </a:schemeClr>
                </a:solidFill>
              </a:rPr>
              <a:t>Mappers</a:t>
            </a:r>
            <a:r>
              <a:rPr lang="en-US" dirty="0" smtClean="0">
                <a:solidFill>
                  <a:schemeClr val="bg1">
                    <a:lumMod val="65000"/>
                  </a:schemeClr>
                </a:solidFill>
              </a:rPr>
              <a:t> </a:t>
            </a:r>
            <a:r>
              <a:rPr lang="en-US" b="1" dirty="0" smtClean="0">
                <a:solidFill>
                  <a:schemeClr val="bg1">
                    <a:lumMod val="65000"/>
                  </a:schemeClr>
                </a:solidFill>
              </a:rPr>
              <a:t>assign data instances </a:t>
            </a:r>
            <a:r>
              <a:rPr lang="en-US" dirty="0" smtClean="0">
                <a:solidFill>
                  <a:schemeClr val="bg1">
                    <a:lumMod val="65000"/>
                  </a:schemeClr>
                </a:solidFill>
              </a:rPr>
              <a:t>to clusters</a:t>
            </a:r>
          </a:p>
          <a:p>
            <a:r>
              <a:rPr lang="en-US" dirty="0" err="1" smtClean="0">
                <a:solidFill>
                  <a:schemeClr val="bg1">
                    <a:lumMod val="65000"/>
                  </a:schemeClr>
                </a:solidFill>
              </a:rPr>
              <a:t>Mappers</a:t>
            </a:r>
            <a:r>
              <a:rPr lang="en-US" dirty="0" smtClean="0">
                <a:solidFill>
                  <a:schemeClr val="bg1">
                    <a:lumMod val="65000"/>
                  </a:schemeClr>
                </a:solidFill>
              </a:rPr>
              <a:t> </a:t>
            </a:r>
            <a:r>
              <a:rPr lang="en-US" b="1" dirty="0" smtClean="0">
                <a:solidFill>
                  <a:schemeClr val="bg1">
                    <a:lumMod val="65000"/>
                  </a:schemeClr>
                </a:solidFill>
              </a:rPr>
              <a:t>compute new local </a:t>
            </a:r>
            <a:r>
              <a:rPr lang="en-US" b="1" dirty="0" err="1" smtClean="0">
                <a:solidFill>
                  <a:schemeClr val="bg1">
                    <a:lumMod val="65000"/>
                  </a:schemeClr>
                </a:solidFill>
              </a:rPr>
              <a:t>centroids</a:t>
            </a:r>
            <a:r>
              <a:rPr lang="en-US" b="1" dirty="0" smtClean="0">
                <a:solidFill>
                  <a:schemeClr val="bg1">
                    <a:lumMod val="65000"/>
                  </a:schemeClr>
                </a:solidFill>
              </a:rPr>
              <a:t> </a:t>
            </a:r>
            <a:r>
              <a:rPr lang="en-US" dirty="0" smtClean="0">
                <a:solidFill>
                  <a:schemeClr val="bg1">
                    <a:lumMod val="65000"/>
                  </a:schemeClr>
                </a:solidFill>
              </a:rPr>
              <a:t>and local cluster sizes</a:t>
            </a:r>
          </a:p>
          <a:p>
            <a:r>
              <a:rPr lang="en-US" dirty="0" smtClean="0">
                <a:solidFill>
                  <a:schemeClr val="bg1">
                    <a:lumMod val="65000"/>
                  </a:schemeClr>
                </a:solidFill>
              </a:rPr>
              <a:t>Reducers </a:t>
            </a:r>
            <a:r>
              <a:rPr lang="en-US" b="1" dirty="0" smtClean="0">
                <a:solidFill>
                  <a:schemeClr val="bg1">
                    <a:lumMod val="65000"/>
                  </a:schemeClr>
                </a:solidFill>
              </a:rPr>
              <a:t>aggregate local </a:t>
            </a:r>
            <a:r>
              <a:rPr lang="en-US" b="1" dirty="0" err="1" smtClean="0">
                <a:solidFill>
                  <a:schemeClr val="bg1">
                    <a:lumMod val="65000"/>
                  </a:schemeClr>
                </a:solidFill>
              </a:rPr>
              <a:t>centroids</a:t>
            </a:r>
            <a:r>
              <a:rPr lang="en-US" b="1" dirty="0" smtClean="0">
                <a:solidFill>
                  <a:schemeClr val="bg1">
                    <a:lumMod val="65000"/>
                  </a:schemeClr>
                </a:solidFill>
              </a:rPr>
              <a:t> </a:t>
            </a:r>
            <a:r>
              <a:rPr lang="en-US" dirty="0" smtClean="0">
                <a:solidFill>
                  <a:schemeClr val="bg1">
                    <a:lumMod val="65000"/>
                  </a:schemeClr>
                </a:solidFill>
              </a:rPr>
              <a:t>(weighted by local cluster sizes) into new global </a:t>
            </a:r>
            <a:r>
              <a:rPr lang="en-US" dirty="0" err="1" smtClean="0">
                <a:solidFill>
                  <a:schemeClr val="bg1">
                    <a:lumMod val="65000"/>
                  </a:schemeClr>
                </a:solidFill>
              </a:rPr>
              <a:t>centroids</a:t>
            </a:r>
            <a:endParaRPr lang="en-US" dirty="0" smtClean="0">
              <a:solidFill>
                <a:schemeClr val="bg1">
                  <a:lumMod val="65000"/>
                </a:schemeClr>
              </a:solidFill>
            </a:endParaRPr>
          </a:p>
          <a:p>
            <a:r>
              <a:rPr lang="en-US" dirty="0" smtClean="0"/>
              <a:t>Reducers </a:t>
            </a:r>
            <a:r>
              <a:rPr lang="en-US" b="1" dirty="0" smtClean="0"/>
              <a:t>write the new </a:t>
            </a:r>
            <a:r>
              <a:rPr lang="en-US" b="1" dirty="0" err="1" smtClean="0"/>
              <a:t>centroids</a:t>
            </a:r>
            <a:endParaRPr lang="en-US" b="1" dirty="0"/>
          </a:p>
        </p:txBody>
      </p:sp>
      <p:sp>
        <p:nvSpPr>
          <p:cNvPr id="4" name="TextBox 3"/>
          <p:cNvSpPr txBox="1"/>
          <p:nvPr/>
        </p:nvSpPr>
        <p:spPr>
          <a:xfrm>
            <a:off x="5715000" y="1295400"/>
            <a:ext cx="3200400" cy="400110"/>
          </a:xfrm>
          <a:prstGeom prst="rect">
            <a:avLst/>
          </a:prstGeom>
          <a:noFill/>
        </p:spPr>
        <p:txBody>
          <a:bodyPr wrap="square" rtlCol="0">
            <a:spAutoFit/>
          </a:bodyPr>
          <a:lstStyle/>
          <a:p>
            <a:r>
              <a:rPr lang="en-US" sz="2000" b="1" i="1" dirty="0" smtClean="0"/>
              <a:t>Panda et al, Chapter 2</a:t>
            </a:r>
            <a:endParaRPr lang="en-US" sz="2000" b="1" i="1" dirty="0"/>
          </a:p>
        </p:txBody>
      </p:sp>
      <p:sp>
        <p:nvSpPr>
          <p:cNvPr id="5" name="Circular Arrow 4"/>
          <p:cNvSpPr/>
          <p:nvPr/>
        </p:nvSpPr>
        <p:spPr>
          <a:xfrm rot="3925217" flipH="1">
            <a:off x="5240918" y="2424358"/>
            <a:ext cx="4431004" cy="3872169"/>
          </a:xfrm>
          <a:prstGeom prst="circularArrow">
            <a:avLst>
              <a:gd name="adj1" fmla="val 4215"/>
              <a:gd name="adj2" fmla="val 971679"/>
              <a:gd name="adj3" fmla="val 17905064"/>
              <a:gd name="adj4" fmla="val 8037137"/>
              <a:gd name="adj5" fmla="val 8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p>
            <a:fld id="{85BFDCA1-C2F8-BA4E-82CE-5B3B1AA6CE7D}" type="slidenum">
              <a:rPr lang="en-US" smtClean="0"/>
              <a:pPr/>
              <a:t>71</a:t>
            </a:fld>
            <a:endParaRPr lang="en-US"/>
          </a:p>
        </p:txBody>
      </p:sp>
    </p:spTree>
    <p:extLst>
      <p:ext uri="{BB962C8B-B14F-4D97-AF65-F5344CB8AC3E}">
        <p14:creationId xmlns:p14="http://schemas.microsoft.com/office/powerpoint/2010/main" val="314344453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72</a:t>
            </a:fld>
            <a:endParaRPr lang="en-US"/>
          </a:p>
        </p:txBody>
      </p:sp>
    </p:spTree>
    <p:extLst>
      <p:ext uri="{BB962C8B-B14F-4D97-AF65-F5344CB8AC3E}">
        <p14:creationId xmlns:p14="http://schemas.microsoft.com/office/powerpoint/2010/main" val="363340108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3" name="Content Placeholder 2"/>
          <p:cNvSpPr>
            <a:spLocks noGrp="1"/>
          </p:cNvSpPr>
          <p:nvPr>
            <p:ph idx="1"/>
          </p:nvPr>
        </p:nvSpPr>
        <p:spPr>
          <a:xfrm>
            <a:off x="279400" y="1257300"/>
            <a:ext cx="8648700" cy="3831252"/>
          </a:xfrm>
        </p:spPr>
        <p:txBody>
          <a:bodyPr>
            <a:normAutofit fontScale="92500" lnSpcReduction="20000"/>
          </a:bodyPr>
          <a:lstStyle/>
          <a:p>
            <a:r>
              <a:rPr lang="en-US" dirty="0" smtClean="0">
                <a:solidFill>
                  <a:schemeClr val="tx2"/>
                </a:solidFill>
              </a:rPr>
              <a:t>Too much typing</a:t>
            </a:r>
          </a:p>
          <a:p>
            <a:pPr lvl="1"/>
            <a:r>
              <a:rPr lang="en-US" dirty="0" smtClean="0">
                <a:solidFill>
                  <a:schemeClr val="tx2"/>
                </a:solidFill>
              </a:rPr>
              <a:t>programs are not concise</a:t>
            </a:r>
          </a:p>
          <a:p>
            <a:r>
              <a:rPr lang="en-US" dirty="0" smtClean="0">
                <a:solidFill>
                  <a:schemeClr val="tx2"/>
                </a:solidFill>
              </a:rPr>
              <a:t>Too low level</a:t>
            </a:r>
          </a:p>
          <a:p>
            <a:pPr lvl="1"/>
            <a:r>
              <a:rPr lang="en-US" dirty="0" smtClean="0">
                <a:solidFill>
                  <a:schemeClr val="tx2"/>
                </a:solidFill>
              </a:rPr>
              <a:t>missing abstractions</a:t>
            </a:r>
          </a:p>
          <a:p>
            <a:pPr lvl="1"/>
            <a:r>
              <a:rPr lang="en-US" dirty="0" smtClean="0">
                <a:solidFill>
                  <a:schemeClr val="tx2"/>
                </a:solidFill>
              </a:rPr>
              <a:t>hard to specify a workflow</a:t>
            </a:r>
          </a:p>
          <a:p>
            <a:r>
              <a:rPr lang="en-US" dirty="0" smtClean="0">
                <a:solidFill>
                  <a:schemeClr val="accent3">
                    <a:lumMod val="50000"/>
                  </a:schemeClr>
                </a:solidFill>
              </a:rPr>
              <a:t>Not well suited to iterative operations</a:t>
            </a:r>
          </a:p>
          <a:p>
            <a:pPr lvl="1"/>
            <a:r>
              <a:rPr lang="en-US" dirty="0" smtClean="0">
                <a:solidFill>
                  <a:schemeClr val="accent3">
                    <a:lumMod val="50000"/>
                  </a:schemeClr>
                </a:solidFill>
              </a:rPr>
              <a:t>E.g., E/M, k-means clustering, …</a:t>
            </a:r>
          </a:p>
          <a:p>
            <a:pPr lvl="1"/>
            <a:r>
              <a:rPr lang="en-US" dirty="0" smtClean="0">
                <a:solidFill>
                  <a:schemeClr val="accent3">
                    <a:lumMod val="50000"/>
                  </a:schemeClr>
                </a:solidFill>
              </a:rPr>
              <a:t>Workflow and memory-loading issues</a:t>
            </a:r>
          </a:p>
          <a:p>
            <a:pPr lvl="1"/>
            <a:endParaRPr lang="en-US" dirty="0"/>
          </a:p>
        </p:txBody>
      </p:sp>
      <p:sp>
        <p:nvSpPr>
          <p:cNvPr id="5" name="Slide Number Placeholder 4"/>
          <p:cNvSpPr>
            <a:spLocks noGrp="1"/>
          </p:cNvSpPr>
          <p:nvPr>
            <p:ph type="sldNum" sz="quarter" idx="12"/>
          </p:nvPr>
        </p:nvSpPr>
        <p:spPr/>
        <p:txBody>
          <a:bodyPr/>
          <a:lstStyle/>
          <a:p>
            <a:fld id="{85BFDCA1-C2F8-BA4E-82CE-5B3B1AA6CE7D}" type="slidenum">
              <a:rPr lang="en-US" smtClean="0"/>
              <a:pPr/>
              <a:t>73</a:t>
            </a:fld>
            <a:endParaRPr lang="en-US"/>
          </a:p>
        </p:txBody>
      </p:sp>
      <p:sp>
        <p:nvSpPr>
          <p:cNvPr id="4" name="TextBox 3"/>
          <p:cNvSpPr txBox="1"/>
          <p:nvPr/>
        </p:nvSpPr>
        <p:spPr>
          <a:xfrm>
            <a:off x="5595358" y="292100"/>
            <a:ext cx="3320042"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Set of concise dataflow operations (“transformation”)</a:t>
            </a:r>
          </a:p>
          <a:p>
            <a:endParaRPr lang="en-US" sz="2400" dirty="0"/>
          </a:p>
          <a:p>
            <a:r>
              <a:rPr lang="en-US" sz="2400" dirty="0" smtClean="0"/>
              <a:t>Dataflow operations are embedded in an API together with “actions”</a:t>
            </a:r>
            <a:endParaRPr lang="en-US" sz="2400" dirty="0"/>
          </a:p>
        </p:txBody>
      </p:sp>
      <p:sp>
        <p:nvSpPr>
          <p:cNvPr id="6" name="TextBox 5"/>
          <p:cNvSpPr txBox="1"/>
          <p:nvPr/>
        </p:nvSpPr>
        <p:spPr>
          <a:xfrm>
            <a:off x="228601" y="5088552"/>
            <a:ext cx="8915399"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err="1" smtClean="0"/>
              <a:t>Sharded</a:t>
            </a:r>
            <a:r>
              <a:rPr lang="en-US" sz="2400" dirty="0" smtClean="0"/>
              <a:t> files are replaced by “RDDs” – </a:t>
            </a:r>
            <a:r>
              <a:rPr lang="en-US" sz="2400" dirty="0" err="1" smtClean="0"/>
              <a:t>resiliant</a:t>
            </a:r>
            <a:r>
              <a:rPr lang="en-US" sz="2400" dirty="0" smtClean="0"/>
              <a:t> distributed datasets</a:t>
            </a:r>
          </a:p>
          <a:p>
            <a:endParaRPr lang="en-US" sz="2400" dirty="0"/>
          </a:p>
          <a:p>
            <a:r>
              <a:rPr lang="en-US" sz="2400" dirty="0" smtClean="0"/>
              <a:t>RDDs can be cached in </a:t>
            </a:r>
            <a:r>
              <a:rPr lang="en-US" sz="2400" i="1" dirty="0" smtClean="0"/>
              <a:t>cluster</a:t>
            </a:r>
            <a:r>
              <a:rPr lang="en-US" sz="2400" dirty="0" smtClean="0"/>
              <a:t> memory and recreated to recover from error</a:t>
            </a:r>
            <a:endParaRPr lang="en-US" sz="2400" dirty="0"/>
          </a:p>
        </p:txBody>
      </p:sp>
    </p:spTree>
    <p:extLst>
      <p:ext uri="{BB962C8B-B14F-4D97-AF65-F5344CB8AC3E}">
        <p14:creationId xmlns:p14="http://schemas.microsoft.com/office/powerpoint/2010/main" val="931349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examples</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74</a:t>
            </a:fld>
            <a:endParaRPr lang="en-US"/>
          </a:p>
        </p:txBody>
      </p:sp>
      <p:pic>
        <p:nvPicPr>
          <p:cNvPr id="3" name="Picture 2" descr="Screen Shot 2015-10-27 at 10.39.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71"/>
            <a:ext cx="9144000" cy="3153523"/>
          </a:xfrm>
          <a:prstGeom prst="rect">
            <a:avLst/>
          </a:prstGeom>
        </p:spPr>
      </p:pic>
      <p:sp>
        <p:nvSpPr>
          <p:cNvPr id="6" name="Rectangular Callout 5"/>
          <p:cNvSpPr/>
          <p:nvPr/>
        </p:nvSpPr>
        <p:spPr>
          <a:xfrm>
            <a:off x="4962970" y="762000"/>
            <a:ext cx="2509402" cy="1148463"/>
          </a:xfrm>
          <a:prstGeom prst="wedgeRectCallout">
            <a:avLst>
              <a:gd name="adj1" fmla="val -142047"/>
              <a:gd name="adj2" fmla="val 8186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spark</a:t>
            </a:r>
            <a:r>
              <a:rPr lang="en-US" sz="2000" dirty="0" smtClean="0"/>
              <a:t> is a </a:t>
            </a:r>
            <a:r>
              <a:rPr lang="en-US" sz="2000" i="1" dirty="0" smtClean="0"/>
              <a:t>spark context </a:t>
            </a:r>
            <a:r>
              <a:rPr lang="en-US" sz="2000" dirty="0" smtClean="0"/>
              <a:t>object</a:t>
            </a:r>
            <a:endParaRPr lang="en-US" sz="2000" dirty="0"/>
          </a:p>
        </p:txBody>
      </p:sp>
      <p:pic>
        <p:nvPicPr>
          <p:cNvPr id="11" name="Picture 10" descr="Screen Shot 2015-10-27 at 10.46.19 AM.png"/>
          <p:cNvPicPr>
            <a:picLocks noChangeAspect="1"/>
          </p:cNvPicPr>
          <p:nvPr/>
        </p:nvPicPr>
        <p:blipFill rotWithShape="1">
          <a:blip r:embed="rId3">
            <a:extLst>
              <a:ext uri="{28A0092B-C50C-407E-A947-70E740481C1C}">
                <a14:useLocalDpi xmlns:a14="http://schemas.microsoft.com/office/drawing/2010/main" val="0"/>
              </a:ext>
            </a:extLst>
          </a:blip>
          <a:srcRect l="5683" t="20488" r="8259" b="21147"/>
          <a:stretch/>
        </p:blipFill>
        <p:spPr>
          <a:xfrm>
            <a:off x="78670" y="1213709"/>
            <a:ext cx="2382582" cy="348380"/>
          </a:xfrm>
          <a:prstGeom prst="rect">
            <a:avLst/>
          </a:prstGeom>
          <a:ln w="12700" cmpd="sng">
            <a:solidFill>
              <a:srgbClr val="FF0000"/>
            </a:solidFill>
          </a:ln>
        </p:spPr>
      </p:pic>
    </p:spTree>
    <p:extLst>
      <p:ext uri="{BB962C8B-B14F-4D97-AF65-F5344CB8AC3E}">
        <p14:creationId xmlns:p14="http://schemas.microsoft.com/office/powerpoint/2010/main" val="3480535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examples</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75</a:t>
            </a:fld>
            <a:endParaRPr lang="en-US"/>
          </a:p>
        </p:txBody>
      </p:sp>
      <p:pic>
        <p:nvPicPr>
          <p:cNvPr id="3" name="Picture 2" descr="Screen Shot 2015-10-27 at 10.39.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71"/>
            <a:ext cx="9144000" cy="3153523"/>
          </a:xfrm>
          <a:prstGeom prst="rect">
            <a:avLst/>
          </a:prstGeom>
        </p:spPr>
      </p:pic>
      <p:sp>
        <p:nvSpPr>
          <p:cNvPr id="6" name="Rectangular Callout 5"/>
          <p:cNvSpPr/>
          <p:nvPr/>
        </p:nvSpPr>
        <p:spPr>
          <a:xfrm>
            <a:off x="4708970" y="0"/>
            <a:ext cx="2509402" cy="1910463"/>
          </a:xfrm>
          <a:prstGeom prst="wedgeRectCallout">
            <a:avLst>
              <a:gd name="adj1" fmla="val -181615"/>
              <a:gd name="adj2" fmla="val 9014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e</a:t>
            </a:r>
            <a:r>
              <a:rPr lang="en-US" sz="2000" b="1" dirty="0" smtClean="0"/>
              <a:t>rrors</a:t>
            </a:r>
            <a:r>
              <a:rPr lang="en-US" sz="2000" dirty="0" smtClean="0"/>
              <a:t> is a </a:t>
            </a:r>
            <a:r>
              <a:rPr lang="en-US" sz="2000" i="1" dirty="0" smtClean="0"/>
              <a:t>transformation</a:t>
            </a:r>
            <a:r>
              <a:rPr lang="en-US" sz="2000" dirty="0" smtClean="0"/>
              <a:t>, and thus a data </a:t>
            </a:r>
            <a:r>
              <a:rPr lang="en-US" sz="2000" dirty="0" err="1" smtClean="0"/>
              <a:t>strucure</a:t>
            </a:r>
            <a:r>
              <a:rPr lang="en-US" sz="2000" dirty="0" smtClean="0"/>
              <a:t> that explains HOW to do something</a:t>
            </a:r>
            <a:endParaRPr lang="en-US" sz="2000" dirty="0"/>
          </a:p>
        </p:txBody>
      </p:sp>
      <p:sp>
        <p:nvSpPr>
          <p:cNvPr id="7" name="Rectangular Callout 6"/>
          <p:cNvSpPr/>
          <p:nvPr/>
        </p:nvSpPr>
        <p:spPr>
          <a:xfrm>
            <a:off x="5648071" y="837919"/>
            <a:ext cx="2509402" cy="1910463"/>
          </a:xfrm>
          <a:prstGeom prst="wedgeRectCallout">
            <a:avLst>
              <a:gd name="adj1" fmla="val -181615"/>
              <a:gd name="adj2" fmla="val 9014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c</a:t>
            </a:r>
            <a:r>
              <a:rPr lang="en-US" sz="2000" b="1" dirty="0" smtClean="0"/>
              <a:t>ount</a:t>
            </a:r>
            <a:r>
              <a:rPr lang="en-US" sz="2000" dirty="0" smtClean="0"/>
              <a:t>() is an </a:t>
            </a:r>
            <a:r>
              <a:rPr lang="en-US" sz="2000" i="1" dirty="0" smtClean="0"/>
              <a:t>action</a:t>
            </a:r>
            <a:r>
              <a:rPr lang="en-US" sz="2000" dirty="0" smtClean="0"/>
              <a:t>: it will actually execute the plan for </a:t>
            </a:r>
            <a:r>
              <a:rPr lang="en-US" sz="2000" b="1" dirty="0" smtClean="0"/>
              <a:t>errors</a:t>
            </a:r>
            <a:r>
              <a:rPr lang="en-US" sz="2000" dirty="0" smtClean="0"/>
              <a:t> and return a value.</a:t>
            </a:r>
            <a:endParaRPr lang="en-US" sz="2000" b="1" dirty="0"/>
          </a:p>
        </p:txBody>
      </p:sp>
      <p:sp>
        <p:nvSpPr>
          <p:cNvPr id="8" name="Rectangular Callout 7"/>
          <p:cNvSpPr/>
          <p:nvPr/>
        </p:nvSpPr>
        <p:spPr>
          <a:xfrm>
            <a:off x="1781996" y="5482220"/>
            <a:ext cx="2509402" cy="1005116"/>
          </a:xfrm>
          <a:prstGeom prst="wedgeRectCallout">
            <a:avLst>
              <a:gd name="adj1" fmla="val -39403"/>
              <a:gd name="adj2" fmla="val -9129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err="1"/>
              <a:t>e</a:t>
            </a:r>
            <a:r>
              <a:rPr lang="en-US" sz="2000" b="1" dirty="0" err="1" smtClean="0"/>
              <a:t>rrors.filter</a:t>
            </a:r>
            <a:r>
              <a:rPr lang="en-US" sz="2000" b="1" dirty="0" smtClean="0"/>
              <a:t>()</a:t>
            </a:r>
            <a:r>
              <a:rPr lang="en-US" sz="2000" dirty="0" smtClean="0"/>
              <a:t> is a </a:t>
            </a:r>
            <a:r>
              <a:rPr lang="en-US" sz="2000" i="1" dirty="0" smtClean="0"/>
              <a:t>transformation</a:t>
            </a:r>
            <a:endParaRPr lang="en-US" sz="2000" dirty="0"/>
          </a:p>
        </p:txBody>
      </p:sp>
      <p:sp>
        <p:nvSpPr>
          <p:cNvPr id="9" name="Rectangular Callout 8"/>
          <p:cNvSpPr/>
          <p:nvPr/>
        </p:nvSpPr>
        <p:spPr>
          <a:xfrm>
            <a:off x="4805761" y="5440134"/>
            <a:ext cx="2509402" cy="1005116"/>
          </a:xfrm>
          <a:prstGeom prst="wedgeRectCallout">
            <a:avLst>
              <a:gd name="adj1" fmla="val 52910"/>
              <a:gd name="adj2" fmla="val -8927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collect()</a:t>
            </a:r>
            <a:r>
              <a:rPr lang="en-US" sz="2000" dirty="0" smtClean="0"/>
              <a:t> is an </a:t>
            </a:r>
            <a:r>
              <a:rPr lang="en-US" sz="2000" i="1" dirty="0" smtClean="0"/>
              <a:t>action</a:t>
            </a:r>
            <a:endParaRPr lang="en-US" sz="2000" dirty="0"/>
          </a:p>
        </p:txBody>
      </p:sp>
      <p:pic>
        <p:nvPicPr>
          <p:cNvPr id="11" name="Picture 10" descr="Screen Shot 2015-10-27 at 10.46.19 AM.png"/>
          <p:cNvPicPr>
            <a:picLocks noChangeAspect="1"/>
          </p:cNvPicPr>
          <p:nvPr/>
        </p:nvPicPr>
        <p:blipFill rotWithShape="1">
          <a:blip r:embed="rId3">
            <a:extLst>
              <a:ext uri="{28A0092B-C50C-407E-A947-70E740481C1C}">
                <a14:useLocalDpi xmlns:a14="http://schemas.microsoft.com/office/drawing/2010/main" val="0"/>
              </a:ext>
            </a:extLst>
          </a:blip>
          <a:srcRect l="5683" t="20488" r="8259" b="21147"/>
          <a:stretch/>
        </p:blipFill>
        <p:spPr>
          <a:xfrm>
            <a:off x="78670" y="1213709"/>
            <a:ext cx="2382582" cy="348380"/>
          </a:xfrm>
          <a:prstGeom prst="rect">
            <a:avLst/>
          </a:prstGeom>
          <a:ln w="12700" cmpd="sng">
            <a:solidFill>
              <a:srgbClr val="FF0000"/>
            </a:solidFill>
          </a:ln>
        </p:spPr>
      </p:pic>
      <p:sp>
        <p:nvSpPr>
          <p:cNvPr id="12" name="TextBox 11"/>
          <p:cNvSpPr txBox="1"/>
          <p:nvPr/>
        </p:nvSpPr>
        <p:spPr>
          <a:xfrm>
            <a:off x="5260960" y="2992049"/>
            <a:ext cx="3821178" cy="83099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everything is </a:t>
            </a:r>
            <a:r>
              <a:rPr lang="en-US" sz="2400" b="1" dirty="0" err="1" smtClean="0"/>
              <a:t>sharded</a:t>
            </a:r>
            <a:r>
              <a:rPr lang="en-US" sz="2400" dirty="0" smtClean="0"/>
              <a:t>, like in</a:t>
            </a:r>
          </a:p>
          <a:p>
            <a:r>
              <a:rPr lang="en-US" sz="2400" dirty="0" err="1" smtClean="0"/>
              <a:t>Hadoop</a:t>
            </a:r>
            <a:r>
              <a:rPr lang="en-US" sz="2400" dirty="0" smtClean="0"/>
              <a:t> and </a:t>
            </a:r>
            <a:r>
              <a:rPr lang="en-US" sz="2400" dirty="0" err="1" smtClean="0"/>
              <a:t>GuineaPig</a:t>
            </a:r>
            <a:endParaRPr lang="en-US" sz="2400" dirty="0"/>
          </a:p>
        </p:txBody>
      </p:sp>
    </p:spTree>
    <p:extLst>
      <p:ext uri="{BB962C8B-B14F-4D97-AF65-F5344CB8AC3E}">
        <p14:creationId xmlns:p14="http://schemas.microsoft.com/office/powerpoint/2010/main" val="1942782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examples</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76</a:t>
            </a:fld>
            <a:endParaRPr lang="en-US"/>
          </a:p>
        </p:txBody>
      </p:sp>
      <p:pic>
        <p:nvPicPr>
          <p:cNvPr id="3" name="Picture 2" descr="Screen Shot 2015-10-27 at 10.39.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71"/>
            <a:ext cx="9144000" cy="3153523"/>
          </a:xfrm>
          <a:prstGeom prst="rect">
            <a:avLst/>
          </a:prstGeom>
        </p:spPr>
      </p:pic>
      <p:pic>
        <p:nvPicPr>
          <p:cNvPr id="11" name="Picture 10" descr="Screen Shot 2015-10-27 at 10.46.19 AM.png"/>
          <p:cNvPicPr>
            <a:picLocks noChangeAspect="1"/>
          </p:cNvPicPr>
          <p:nvPr/>
        </p:nvPicPr>
        <p:blipFill rotWithShape="1">
          <a:blip r:embed="rId3">
            <a:extLst>
              <a:ext uri="{28A0092B-C50C-407E-A947-70E740481C1C}">
                <a14:useLocalDpi xmlns:a14="http://schemas.microsoft.com/office/drawing/2010/main" val="0"/>
              </a:ext>
            </a:extLst>
          </a:blip>
          <a:srcRect l="5683" t="20488" r="8259" b="21147"/>
          <a:stretch/>
        </p:blipFill>
        <p:spPr>
          <a:xfrm>
            <a:off x="78670" y="2933126"/>
            <a:ext cx="2382582" cy="348380"/>
          </a:xfrm>
          <a:prstGeom prst="rect">
            <a:avLst/>
          </a:prstGeom>
          <a:ln w="12700" cmpd="sng">
            <a:solidFill>
              <a:srgbClr val="FF0000"/>
            </a:solidFill>
          </a:ln>
        </p:spPr>
      </p:pic>
      <p:sp>
        <p:nvSpPr>
          <p:cNvPr id="5" name="TextBox 4"/>
          <p:cNvSpPr txBox="1"/>
          <p:nvPr/>
        </p:nvSpPr>
        <p:spPr>
          <a:xfrm>
            <a:off x="2551159" y="2854465"/>
            <a:ext cx="6484669" cy="461665"/>
          </a:xfrm>
          <a:prstGeom prst="rect">
            <a:avLst/>
          </a:prstGeom>
          <a:solidFill>
            <a:schemeClr val="bg1"/>
          </a:solidFill>
        </p:spPr>
        <p:txBody>
          <a:bodyPr wrap="square" rtlCol="0">
            <a:spAutoFit/>
          </a:bodyPr>
          <a:lstStyle/>
          <a:p>
            <a:r>
              <a:rPr lang="en-US" sz="2400" dirty="0" smtClean="0"/>
              <a:t># modify </a:t>
            </a:r>
            <a:r>
              <a:rPr lang="en-US" sz="2400" b="1" dirty="0" smtClean="0"/>
              <a:t>errors </a:t>
            </a:r>
            <a:r>
              <a:rPr lang="en-US" sz="2400" dirty="0" smtClean="0"/>
              <a:t>to be stored in </a:t>
            </a:r>
            <a:r>
              <a:rPr lang="en-US" sz="2400" i="1" dirty="0" smtClean="0"/>
              <a:t>cluster memory</a:t>
            </a:r>
            <a:endParaRPr lang="en-US" sz="2400" i="1" dirty="0"/>
          </a:p>
        </p:txBody>
      </p:sp>
      <p:sp>
        <p:nvSpPr>
          <p:cNvPr id="12" name="Rectangular Callout 11"/>
          <p:cNvSpPr/>
          <p:nvPr/>
        </p:nvSpPr>
        <p:spPr>
          <a:xfrm>
            <a:off x="6210001" y="4667217"/>
            <a:ext cx="2509402" cy="1910463"/>
          </a:xfrm>
          <a:prstGeom prst="wedgeRectCallout">
            <a:avLst>
              <a:gd name="adj1" fmla="val -210278"/>
              <a:gd name="adj2" fmla="val -1092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subsequent actions will be much faster</a:t>
            </a:r>
            <a:endParaRPr lang="en-US" sz="2400" dirty="0"/>
          </a:p>
        </p:txBody>
      </p:sp>
      <p:sp>
        <p:nvSpPr>
          <p:cNvPr id="13" name="TextBox 12"/>
          <p:cNvSpPr txBox="1"/>
          <p:nvPr/>
        </p:nvSpPr>
        <p:spPr>
          <a:xfrm>
            <a:off x="358070" y="1145658"/>
            <a:ext cx="8361333"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everything is </a:t>
            </a:r>
            <a:r>
              <a:rPr lang="en-US" sz="2400" b="1" dirty="0" err="1" smtClean="0"/>
              <a:t>sharded</a:t>
            </a:r>
            <a:r>
              <a:rPr lang="en-US" sz="2400" dirty="0" smtClean="0"/>
              <a:t> … and the shards are stored in </a:t>
            </a:r>
            <a:r>
              <a:rPr lang="en-US" sz="2400" i="1" dirty="0" smtClean="0"/>
              <a:t>memory</a:t>
            </a:r>
            <a:r>
              <a:rPr lang="en-US" sz="2400" dirty="0" smtClean="0"/>
              <a:t> of worker machines not local </a:t>
            </a:r>
            <a:r>
              <a:rPr lang="en-US" sz="2400" i="1" dirty="0" smtClean="0"/>
              <a:t>disk</a:t>
            </a:r>
            <a:r>
              <a:rPr lang="en-US" sz="2400" dirty="0" smtClean="0"/>
              <a:t> (if possible)</a:t>
            </a:r>
            <a:endParaRPr lang="en-US" sz="2400" dirty="0"/>
          </a:p>
        </p:txBody>
      </p:sp>
      <p:sp>
        <p:nvSpPr>
          <p:cNvPr id="10" name="TextBox 9"/>
          <p:cNvSpPr txBox="1"/>
          <p:nvPr/>
        </p:nvSpPr>
        <p:spPr>
          <a:xfrm>
            <a:off x="426941" y="5278710"/>
            <a:ext cx="5172364"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t>You can also </a:t>
            </a:r>
            <a:r>
              <a:rPr lang="en-US" sz="2000" b="1" dirty="0" smtClean="0"/>
              <a:t>persist()</a:t>
            </a:r>
            <a:r>
              <a:rPr lang="en-US" sz="2000" dirty="0" smtClean="0"/>
              <a:t> an RDD on disk, which</a:t>
            </a:r>
          </a:p>
          <a:p>
            <a:r>
              <a:rPr lang="en-US" sz="2000" dirty="0" smtClean="0"/>
              <a:t>is like marking it as opts(stored=True) in </a:t>
            </a:r>
            <a:r>
              <a:rPr lang="en-US" sz="2000" dirty="0" err="1" smtClean="0"/>
              <a:t>GuineaPig</a:t>
            </a:r>
            <a:r>
              <a:rPr lang="en-US" sz="2000" dirty="0" smtClean="0"/>
              <a:t>.  Spark’s </a:t>
            </a:r>
            <a:r>
              <a:rPr lang="en-US" sz="2000" i="1" dirty="0" smtClean="0"/>
              <a:t>not </a:t>
            </a:r>
            <a:r>
              <a:rPr lang="en-US" sz="2000" dirty="0" smtClean="0"/>
              <a:t>smart about persisting data.</a:t>
            </a:r>
            <a:endParaRPr lang="en-US" sz="2000" dirty="0"/>
          </a:p>
        </p:txBody>
      </p:sp>
    </p:spTree>
    <p:extLst>
      <p:ext uri="{BB962C8B-B14F-4D97-AF65-F5344CB8AC3E}">
        <p14:creationId xmlns:p14="http://schemas.microsoft.com/office/powerpoint/2010/main" val="2436943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examples: </a:t>
            </a:r>
            <a:r>
              <a:rPr lang="en-US" dirty="0" err="1" smtClean="0"/>
              <a:t>wordcount</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77</a:t>
            </a:fld>
            <a:endParaRPr lang="en-US"/>
          </a:p>
        </p:txBody>
      </p:sp>
      <p:pic>
        <p:nvPicPr>
          <p:cNvPr id="6" name="Picture 5" descr="Screen Shot 2015-10-27 at 10.53.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5643"/>
            <a:ext cx="9144000" cy="2024332"/>
          </a:xfrm>
          <a:prstGeom prst="rect">
            <a:avLst/>
          </a:prstGeom>
        </p:spPr>
      </p:pic>
      <p:sp>
        <p:nvSpPr>
          <p:cNvPr id="10" name="Rectangular Callout 9"/>
          <p:cNvSpPr/>
          <p:nvPr/>
        </p:nvSpPr>
        <p:spPr>
          <a:xfrm>
            <a:off x="1422361" y="5184166"/>
            <a:ext cx="2509402" cy="861887"/>
          </a:xfrm>
          <a:prstGeom prst="wedgeRectCallout">
            <a:avLst>
              <a:gd name="adj1" fmla="val -7839"/>
              <a:gd name="adj2" fmla="val -2552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the action</a:t>
            </a:r>
            <a:endParaRPr lang="en-US" sz="2400" dirty="0"/>
          </a:p>
        </p:txBody>
      </p:sp>
      <p:sp>
        <p:nvSpPr>
          <p:cNvPr id="14" name="Rectangular Callout 13"/>
          <p:cNvSpPr/>
          <p:nvPr/>
        </p:nvSpPr>
        <p:spPr>
          <a:xfrm>
            <a:off x="4991293" y="5205150"/>
            <a:ext cx="2509402" cy="1065664"/>
          </a:xfrm>
          <a:prstGeom prst="wedgeRectCallout">
            <a:avLst>
              <a:gd name="adj1" fmla="val -122939"/>
              <a:gd name="adj2" fmla="val -25873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transformation on (</a:t>
            </a:r>
            <a:r>
              <a:rPr lang="en-US" sz="2400" dirty="0" err="1" smtClean="0"/>
              <a:t>key,value</a:t>
            </a:r>
            <a:r>
              <a:rPr lang="en-US" sz="2400" dirty="0" smtClean="0"/>
              <a:t>) pairs , which are special</a:t>
            </a:r>
            <a:endParaRPr lang="en-US" sz="2400" dirty="0"/>
          </a:p>
        </p:txBody>
      </p:sp>
    </p:spTree>
    <p:extLst>
      <p:ext uri="{BB962C8B-B14F-4D97-AF65-F5344CB8AC3E}">
        <p14:creationId xmlns:p14="http://schemas.microsoft.com/office/powerpoint/2010/main" val="2768041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Spark examples: batch logistic regression</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78</a:t>
            </a:fld>
            <a:endParaRPr lang="en-US"/>
          </a:p>
        </p:txBody>
      </p:sp>
      <p:pic>
        <p:nvPicPr>
          <p:cNvPr id="3" name="Picture 2" descr="Screen Shot 2015-10-27 at 10.5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0" y="1517232"/>
            <a:ext cx="9144000" cy="2584545"/>
          </a:xfrm>
          <a:prstGeom prst="rect">
            <a:avLst/>
          </a:prstGeom>
        </p:spPr>
      </p:pic>
      <p:sp>
        <p:nvSpPr>
          <p:cNvPr id="10" name="Rectangular Callout 9"/>
          <p:cNvSpPr/>
          <p:nvPr/>
        </p:nvSpPr>
        <p:spPr>
          <a:xfrm>
            <a:off x="2355165" y="5124538"/>
            <a:ext cx="2870781" cy="1168753"/>
          </a:xfrm>
          <a:prstGeom prst="wedgeRectCallout">
            <a:avLst>
              <a:gd name="adj1" fmla="val -76633"/>
              <a:gd name="adj2" fmla="val -2009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reduce </a:t>
            </a:r>
            <a:r>
              <a:rPr lang="en-US" sz="2400" dirty="0" smtClean="0"/>
              <a:t>is an action – it produces a </a:t>
            </a:r>
            <a:r>
              <a:rPr lang="en-US" sz="2400" dirty="0" err="1" smtClean="0"/>
              <a:t>numby</a:t>
            </a:r>
            <a:r>
              <a:rPr lang="en-US" sz="2400" dirty="0" smtClean="0"/>
              <a:t> vector</a:t>
            </a:r>
          </a:p>
        </p:txBody>
      </p:sp>
      <p:sp>
        <p:nvSpPr>
          <p:cNvPr id="7" name="Rectangular Callout 6"/>
          <p:cNvSpPr/>
          <p:nvPr/>
        </p:nvSpPr>
        <p:spPr>
          <a:xfrm>
            <a:off x="5787593" y="4703699"/>
            <a:ext cx="2870781" cy="1168753"/>
          </a:xfrm>
          <a:prstGeom prst="wedgeRectCallout">
            <a:avLst>
              <a:gd name="adj1" fmla="val -73893"/>
              <a:gd name="adj2" fmla="val -1933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err="1" smtClean="0"/>
              <a:t>p.x</a:t>
            </a:r>
            <a:r>
              <a:rPr lang="en-US" sz="2400" b="1" dirty="0" smtClean="0"/>
              <a:t> </a:t>
            </a:r>
            <a:r>
              <a:rPr lang="en-US" sz="2400" dirty="0" smtClean="0"/>
              <a:t>and </a:t>
            </a:r>
            <a:r>
              <a:rPr lang="en-US" sz="2400" b="1" dirty="0" smtClean="0"/>
              <a:t>w</a:t>
            </a:r>
            <a:r>
              <a:rPr lang="en-US" sz="2400" dirty="0" smtClean="0"/>
              <a:t> are vectors, from the </a:t>
            </a:r>
            <a:r>
              <a:rPr lang="en-US" sz="2400" dirty="0" err="1" smtClean="0"/>
              <a:t>numpy</a:t>
            </a:r>
            <a:r>
              <a:rPr lang="en-US" sz="2400" dirty="0" smtClean="0"/>
              <a:t> package</a:t>
            </a:r>
          </a:p>
        </p:txBody>
      </p:sp>
      <p:sp>
        <p:nvSpPr>
          <p:cNvPr id="8" name="Rectangular Callout 7"/>
          <p:cNvSpPr/>
          <p:nvPr/>
        </p:nvSpPr>
        <p:spPr>
          <a:xfrm>
            <a:off x="5360809" y="4726175"/>
            <a:ext cx="3315107" cy="2084200"/>
          </a:xfrm>
          <a:prstGeom prst="wedgeRectCallout">
            <a:avLst>
              <a:gd name="adj1" fmla="val 41859"/>
              <a:gd name="adj2" fmla="val -13516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err="1" smtClean="0"/>
              <a:t>p.x</a:t>
            </a:r>
            <a:r>
              <a:rPr lang="en-US" sz="2400" b="1" dirty="0" smtClean="0"/>
              <a:t> </a:t>
            </a:r>
            <a:r>
              <a:rPr lang="en-US" sz="2400" dirty="0" smtClean="0"/>
              <a:t>and </a:t>
            </a:r>
            <a:r>
              <a:rPr lang="en-US" sz="2400" b="1" dirty="0" smtClean="0"/>
              <a:t>w</a:t>
            </a:r>
            <a:r>
              <a:rPr lang="en-US" sz="2400" dirty="0" smtClean="0"/>
              <a:t> are </a:t>
            </a:r>
            <a:r>
              <a:rPr lang="en-US" sz="2400" i="1" dirty="0" smtClean="0"/>
              <a:t>vectors</a:t>
            </a:r>
            <a:r>
              <a:rPr lang="en-US" sz="2400" dirty="0" smtClean="0"/>
              <a:t>, from the </a:t>
            </a:r>
            <a:r>
              <a:rPr lang="en-US" sz="2400" dirty="0" err="1" smtClean="0"/>
              <a:t>numpy</a:t>
            </a:r>
            <a:r>
              <a:rPr lang="en-US" sz="2400" dirty="0" smtClean="0"/>
              <a:t> package.  Python overloads operations like * and + for vectors.</a:t>
            </a:r>
          </a:p>
        </p:txBody>
      </p:sp>
    </p:spTree>
    <p:extLst>
      <p:ext uri="{BB962C8B-B14F-4D97-AF65-F5344CB8AC3E}">
        <p14:creationId xmlns:p14="http://schemas.microsoft.com/office/powerpoint/2010/main" val="1941723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Spark examples: batch logistic regression</a:t>
            </a:r>
            <a:endParaRPr lang="en-US" dirty="0"/>
          </a:p>
        </p:txBody>
      </p:sp>
      <p:pic>
        <p:nvPicPr>
          <p:cNvPr id="3" name="Picture 2" descr="Screen Shot 2015-10-27 at 10.5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0" y="1517232"/>
            <a:ext cx="9144000" cy="2584545"/>
          </a:xfrm>
          <a:prstGeom prst="rect">
            <a:avLst/>
          </a:prstGeom>
        </p:spPr>
      </p:pic>
      <p:sp>
        <p:nvSpPr>
          <p:cNvPr id="5" name="TextBox 4"/>
          <p:cNvSpPr txBox="1"/>
          <p:nvPr/>
        </p:nvSpPr>
        <p:spPr>
          <a:xfrm>
            <a:off x="279400" y="4315399"/>
            <a:ext cx="856537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Important note</a:t>
            </a:r>
            <a:r>
              <a:rPr lang="en-US" sz="2400" dirty="0" smtClean="0"/>
              <a:t>: </a:t>
            </a:r>
            <a:r>
              <a:rPr lang="en-US" sz="2400" dirty="0" err="1" smtClean="0"/>
              <a:t>numpy</a:t>
            </a:r>
            <a:r>
              <a:rPr lang="en-US" sz="2400" dirty="0" smtClean="0"/>
              <a:t> vectors/matrices are not just “syntactic sugar”.  </a:t>
            </a:r>
          </a:p>
          <a:p>
            <a:pPr marL="342900" indent="-342900">
              <a:buFont typeface="Arial"/>
              <a:buChar char="•"/>
            </a:pPr>
            <a:r>
              <a:rPr lang="en-US" sz="2400" dirty="0" smtClean="0"/>
              <a:t>They are </a:t>
            </a:r>
            <a:r>
              <a:rPr lang="en-US" sz="2400" i="1" dirty="0" smtClean="0"/>
              <a:t>much more compact </a:t>
            </a:r>
            <a:r>
              <a:rPr lang="en-US" sz="2400" dirty="0" smtClean="0"/>
              <a:t>than something like a list of python floats.</a:t>
            </a:r>
          </a:p>
          <a:p>
            <a:pPr marL="342900" indent="-342900">
              <a:buFont typeface="Arial"/>
              <a:buChar char="•"/>
            </a:pPr>
            <a:r>
              <a:rPr lang="en-US" sz="2400" dirty="0" err="1" smtClean="0"/>
              <a:t>numpy</a:t>
            </a:r>
            <a:r>
              <a:rPr lang="en-US" sz="2400" dirty="0" smtClean="0"/>
              <a:t> operations like </a:t>
            </a:r>
            <a:r>
              <a:rPr lang="en-US" sz="2400" b="1" dirty="0" smtClean="0"/>
              <a:t>dot, *, + </a:t>
            </a:r>
            <a:r>
              <a:rPr lang="en-US" sz="2400" dirty="0" smtClean="0"/>
              <a:t>are calls to </a:t>
            </a:r>
            <a:r>
              <a:rPr lang="en-US" sz="2400" i="1" dirty="0" smtClean="0"/>
              <a:t>optimized C code</a:t>
            </a:r>
          </a:p>
          <a:p>
            <a:pPr marL="342900" indent="-342900">
              <a:buFont typeface="Arial"/>
              <a:buChar char="•"/>
            </a:pPr>
            <a:r>
              <a:rPr lang="en-US" sz="2400" dirty="0" smtClean="0"/>
              <a:t>a little python logic around a lot of </a:t>
            </a:r>
            <a:r>
              <a:rPr lang="en-US" sz="2400" dirty="0" err="1" smtClean="0"/>
              <a:t>numpy</a:t>
            </a:r>
            <a:r>
              <a:rPr lang="en-US" sz="2400" dirty="0" smtClean="0"/>
              <a:t> calls is pretty efficient</a:t>
            </a:r>
            <a:endParaRPr lang="en-US" sz="2400"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79</a:t>
            </a:fld>
            <a:endParaRPr lang="en-US"/>
          </a:p>
        </p:txBody>
      </p:sp>
    </p:spTree>
    <p:extLst>
      <p:ext uri="{BB962C8B-B14F-4D97-AF65-F5344CB8AC3E}">
        <p14:creationId xmlns:p14="http://schemas.microsoft.com/office/powerpoint/2010/main" val="32661331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481" t="27938" r="19695" b="17644"/>
          <a:stretch/>
        </p:blipFill>
        <p:spPr bwMode="auto">
          <a:xfrm>
            <a:off x="608399" y="508000"/>
            <a:ext cx="7789906"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 name="Picture 1" descr="Screen Shot 2012-04-11 at 11.2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6887"/>
            <a:ext cx="9144000" cy="3196848"/>
          </a:xfrm>
          <a:prstGeom prst="rect">
            <a:avLst/>
          </a:prstGeom>
        </p:spPr>
      </p:pic>
      <p:sp>
        <p:nvSpPr>
          <p:cNvPr id="3" name="Slide Number Placeholder 2"/>
          <p:cNvSpPr>
            <a:spLocks noGrp="1"/>
          </p:cNvSpPr>
          <p:nvPr>
            <p:ph type="sldNum" sz="quarter" idx="12"/>
          </p:nvPr>
        </p:nvSpPr>
        <p:spPr/>
        <p:txBody>
          <a:bodyPr/>
          <a:lstStyle/>
          <a:p>
            <a:fld id="{85BFDCA1-C2F8-BA4E-82CE-5B3B1AA6CE7D}" type="slidenum">
              <a:rPr lang="en-US" smtClean="0"/>
              <a:pPr/>
              <a:t>8</a:t>
            </a:fld>
            <a:endParaRPr lang="en-US"/>
          </a:p>
        </p:txBody>
      </p:sp>
    </p:spTree>
    <p:extLst>
      <p:ext uri="{BB962C8B-B14F-4D97-AF65-F5344CB8AC3E}">
        <p14:creationId xmlns:p14="http://schemas.microsoft.com/office/powerpoint/2010/main" val="2758171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Spark examples: batch logistic regression</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80</a:t>
            </a:fld>
            <a:endParaRPr lang="en-US" dirty="0"/>
          </a:p>
        </p:txBody>
      </p:sp>
      <p:pic>
        <p:nvPicPr>
          <p:cNvPr id="3" name="Picture 2" descr="Screen Shot 2015-10-27 at 10.5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0" y="1517232"/>
            <a:ext cx="9144000" cy="2584545"/>
          </a:xfrm>
          <a:prstGeom prst="rect">
            <a:avLst/>
          </a:prstGeom>
        </p:spPr>
      </p:pic>
      <p:sp>
        <p:nvSpPr>
          <p:cNvPr id="7" name="Rectangular Callout 6"/>
          <p:cNvSpPr/>
          <p:nvPr/>
        </p:nvSpPr>
        <p:spPr>
          <a:xfrm>
            <a:off x="5787593" y="4703699"/>
            <a:ext cx="2870781" cy="1168753"/>
          </a:xfrm>
          <a:prstGeom prst="wedgeRectCallout">
            <a:avLst>
              <a:gd name="adj1" fmla="val -75459"/>
              <a:gd name="adj2" fmla="val -1894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w</a:t>
            </a:r>
            <a:r>
              <a:rPr lang="en-US" sz="2400" dirty="0" smtClean="0"/>
              <a:t> is defined </a:t>
            </a:r>
            <a:r>
              <a:rPr lang="en-US" sz="2400" i="1" dirty="0" smtClean="0"/>
              <a:t>outside</a:t>
            </a:r>
            <a:r>
              <a:rPr lang="en-US" sz="2400" dirty="0" smtClean="0"/>
              <a:t> the lambda function, but used </a:t>
            </a:r>
            <a:r>
              <a:rPr lang="en-US" sz="2400" i="1" dirty="0" smtClean="0"/>
              <a:t>inside</a:t>
            </a:r>
            <a:r>
              <a:rPr lang="en-US" sz="2400" dirty="0" smtClean="0"/>
              <a:t> it</a:t>
            </a:r>
          </a:p>
        </p:txBody>
      </p:sp>
      <p:sp>
        <p:nvSpPr>
          <p:cNvPr id="9" name="Rectangular Callout 8"/>
          <p:cNvSpPr/>
          <p:nvPr/>
        </p:nvSpPr>
        <p:spPr>
          <a:xfrm>
            <a:off x="651838" y="4957241"/>
            <a:ext cx="4810117" cy="1853134"/>
          </a:xfrm>
          <a:prstGeom prst="wedgeRectCallout">
            <a:avLst>
              <a:gd name="adj1" fmla="val 40251"/>
              <a:gd name="adj2" fmla="val -1517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So: python builds a </a:t>
            </a:r>
            <a:r>
              <a:rPr lang="en-US" sz="2400" i="1" dirty="0" smtClean="0"/>
              <a:t>closure</a:t>
            </a:r>
            <a:r>
              <a:rPr lang="en-US" sz="2400" dirty="0" smtClean="0"/>
              <a:t> – code including the </a:t>
            </a:r>
            <a:r>
              <a:rPr lang="en-US" sz="2400" i="1" dirty="0" smtClean="0"/>
              <a:t>current value </a:t>
            </a:r>
            <a:r>
              <a:rPr lang="en-US" sz="2400" dirty="0" smtClean="0"/>
              <a:t>of </a:t>
            </a:r>
            <a:r>
              <a:rPr lang="en-US" sz="2400" b="1" dirty="0" smtClean="0"/>
              <a:t>w </a:t>
            </a:r>
            <a:r>
              <a:rPr lang="en-US" sz="2400" dirty="0" smtClean="0"/>
              <a:t>– and Spark ships it off to each worker.  So </a:t>
            </a:r>
            <a:r>
              <a:rPr lang="en-US" sz="2400" b="1" dirty="0" smtClean="0"/>
              <a:t>w </a:t>
            </a:r>
            <a:r>
              <a:rPr lang="en-US" sz="2400" dirty="0" smtClean="0"/>
              <a:t>is </a:t>
            </a:r>
            <a:r>
              <a:rPr lang="en-US" sz="2400" i="1" dirty="0" smtClean="0"/>
              <a:t>copied</a:t>
            </a:r>
            <a:r>
              <a:rPr lang="en-US" sz="2400" dirty="0" smtClean="0"/>
              <a:t>, and must be </a:t>
            </a:r>
            <a:r>
              <a:rPr lang="en-US" sz="2400" i="1" dirty="0" smtClean="0"/>
              <a:t>read-only.</a:t>
            </a:r>
            <a:endParaRPr lang="en-US" sz="2400" dirty="0" smtClean="0"/>
          </a:p>
        </p:txBody>
      </p:sp>
    </p:spTree>
    <p:extLst>
      <p:ext uri="{BB962C8B-B14F-4D97-AF65-F5344CB8AC3E}">
        <p14:creationId xmlns:p14="http://schemas.microsoft.com/office/powerpoint/2010/main" val="2475738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Spark examples: batch logistic regression</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81</a:t>
            </a:fld>
            <a:endParaRPr lang="en-US" dirty="0"/>
          </a:p>
        </p:txBody>
      </p:sp>
      <p:pic>
        <p:nvPicPr>
          <p:cNvPr id="3" name="Picture 2" descr="Screen Shot 2015-10-27 at 10.5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0" y="1517232"/>
            <a:ext cx="9144000" cy="2584545"/>
          </a:xfrm>
          <a:prstGeom prst="rect">
            <a:avLst/>
          </a:prstGeom>
        </p:spPr>
      </p:pic>
      <p:sp>
        <p:nvSpPr>
          <p:cNvPr id="7" name="Rectangular Callout 6"/>
          <p:cNvSpPr/>
          <p:nvPr/>
        </p:nvSpPr>
        <p:spPr>
          <a:xfrm>
            <a:off x="5787593" y="4703699"/>
            <a:ext cx="3140507" cy="1168753"/>
          </a:xfrm>
          <a:prstGeom prst="wedgeRectCallout">
            <a:avLst>
              <a:gd name="adj1" fmla="val -36851"/>
              <a:gd name="adj2" fmla="val -2902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dataset of points is cached in cluster memory to reduce i/o</a:t>
            </a:r>
          </a:p>
        </p:txBody>
      </p:sp>
    </p:spTree>
    <p:extLst>
      <p:ext uri="{BB962C8B-B14F-4D97-AF65-F5344CB8AC3E}">
        <p14:creationId xmlns:p14="http://schemas.microsoft.com/office/powerpoint/2010/main" val="915133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logistic regression example</a:t>
            </a:r>
            <a:endParaRPr lang="en-US" dirty="0"/>
          </a:p>
        </p:txBody>
      </p:sp>
      <p:pic>
        <p:nvPicPr>
          <p:cNvPr id="3" name="Picture 2" descr="Screen Shot 2012-02-15 at 11.39.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3350"/>
            <a:ext cx="9080500" cy="5041900"/>
          </a:xfrm>
          <a:prstGeom prst="rect">
            <a:avLst/>
          </a:prstGeom>
        </p:spPr>
      </p:pic>
      <p:sp>
        <p:nvSpPr>
          <p:cNvPr id="4" name="Slide Number Placeholder 3"/>
          <p:cNvSpPr>
            <a:spLocks noGrp="1"/>
          </p:cNvSpPr>
          <p:nvPr>
            <p:ph type="sldNum" sz="quarter" idx="12"/>
          </p:nvPr>
        </p:nvSpPr>
        <p:spPr/>
        <p:txBody>
          <a:bodyPr/>
          <a:lstStyle/>
          <a:p>
            <a:fld id="{85BFDCA1-C2F8-BA4E-82CE-5B3B1AA6CE7D}" type="slidenum">
              <a:rPr lang="en-US" smtClean="0"/>
              <a:pPr/>
              <a:t>82</a:t>
            </a:fld>
            <a:endParaRPr lang="en-US"/>
          </a:p>
        </p:txBody>
      </p:sp>
    </p:spTree>
    <p:extLst>
      <p:ext uri="{BB962C8B-B14F-4D97-AF65-F5344CB8AC3E}">
        <p14:creationId xmlns:p14="http://schemas.microsoft.com/office/powerpoint/2010/main" val="183360436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83</a:t>
            </a:fld>
            <a:endParaRPr lang="en-US"/>
          </a:p>
        </p:txBody>
      </p:sp>
      <p:pic>
        <p:nvPicPr>
          <p:cNvPr id="5" name="Picture 4" descr="Screen Shot 2015-10-27 at 10.33.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53" y="1354571"/>
            <a:ext cx="8153400" cy="4191000"/>
          </a:xfrm>
          <a:prstGeom prst="rect">
            <a:avLst/>
          </a:prstGeom>
        </p:spPr>
      </p:pic>
      <p:sp>
        <p:nvSpPr>
          <p:cNvPr id="3" name="Rectangle 2"/>
          <p:cNvSpPr/>
          <p:nvPr/>
        </p:nvSpPr>
        <p:spPr>
          <a:xfrm>
            <a:off x="4629727" y="1454727"/>
            <a:ext cx="1847273" cy="173181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625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Spark details: broadcast</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84</a:t>
            </a:fld>
            <a:endParaRPr lang="en-US" dirty="0"/>
          </a:p>
        </p:txBody>
      </p:sp>
      <p:pic>
        <p:nvPicPr>
          <p:cNvPr id="3" name="Picture 2" descr="Screen Shot 2015-10-27 at 10.5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0" y="1517232"/>
            <a:ext cx="9144000" cy="2584545"/>
          </a:xfrm>
          <a:prstGeom prst="rect">
            <a:avLst/>
          </a:prstGeom>
        </p:spPr>
      </p:pic>
      <p:sp>
        <p:nvSpPr>
          <p:cNvPr id="9" name="Rectangular Callout 8"/>
          <p:cNvSpPr/>
          <p:nvPr/>
        </p:nvSpPr>
        <p:spPr>
          <a:xfrm>
            <a:off x="165479" y="4957241"/>
            <a:ext cx="4810117" cy="1853134"/>
          </a:xfrm>
          <a:prstGeom prst="wedgeRectCallout">
            <a:avLst>
              <a:gd name="adj1" fmla="val 49613"/>
              <a:gd name="adj2" fmla="val -1556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So: python builds a </a:t>
            </a:r>
            <a:r>
              <a:rPr lang="en-US" sz="2400" i="1" dirty="0" smtClean="0"/>
              <a:t>closure</a:t>
            </a:r>
            <a:r>
              <a:rPr lang="en-US" sz="2400" dirty="0" smtClean="0"/>
              <a:t> – code including the </a:t>
            </a:r>
            <a:r>
              <a:rPr lang="en-US" sz="2400" i="1" dirty="0" smtClean="0"/>
              <a:t>current value </a:t>
            </a:r>
            <a:r>
              <a:rPr lang="en-US" sz="2400" dirty="0" smtClean="0"/>
              <a:t>of </a:t>
            </a:r>
            <a:r>
              <a:rPr lang="en-US" sz="2400" b="1" dirty="0" smtClean="0"/>
              <a:t>w </a:t>
            </a:r>
            <a:r>
              <a:rPr lang="en-US" sz="2400" dirty="0" smtClean="0"/>
              <a:t>– and Spark ships it off to each worker.  So </a:t>
            </a:r>
            <a:r>
              <a:rPr lang="en-US" sz="2400" b="1" dirty="0" smtClean="0"/>
              <a:t>w </a:t>
            </a:r>
            <a:r>
              <a:rPr lang="en-US" sz="2400" dirty="0" smtClean="0"/>
              <a:t>is </a:t>
            </a:r>
            <a:r>
              <a:rPr lang="en-US" sz="2400" i="1" dirty="0" smtClean="0"/>
              <a:t>copied</a:t>
            </a:r>
            <a:r>
              <a:rPr lang="en-US" sz="2400" dirty="0" smtClean="0"/>
              <a:t>, and must be </a:t>
            </a:r>
            <a:r>
              <a:rPr lang="en-US" sz="2400" i="1" dirty="0" smtClean="0"/>
              <a:t>read-only.</a:t>
            </a:r>
            <a:endParaRPr lang="en-US" sz="2400" dirty="0" smtClean="0"/>
          </a:p>
        </p:txBody>
      </p:sp>
    </p:spTree>
    <p:extLst>
      <p:ext uri="{BB962C8B-B14F-4D97-AF65-F5344CB8AC3E}">
        <p14:creationId xmlns:p14="http://schemas.microsoft.com/office/powerpoint/2010/main" val="136708337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Spark details: broadcast</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85</a:t>
            </a:fld>
            <a:endParaRPr lang="en-US" dirty="0"/>
          </a:p>
        </p:txBody>
      </p:sp>
      <p:pic>
        <p:nvPicPr>
          <p:cNvPr id="3" name="Picture 2" descr="Screen Shot 2015-10-27 at 10.5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0" y="1517232"/>
            <a:ext cx="9144000" cy="2584545"/>
          </a:xfrm>
          <a:prstGeom prst="rect">
            <a:avLst/>
          </a:prstGeom>
        </p:spPr>
      </p:pic>
      <p:sp>
        <p:nvSpPr>
          <p:cNvPr id="8" name="Rectangular Callout 7"/>
          <p:cNvSpPr/>
          <p:nvPr/>
        </p:nvSpPr>
        <p:spPr>
          <a:xfrm>
            <a:off x="459340" y="4215458"/>
            <a:ext cx="5773261" cy="2404972"/>
          </a:xfrm>
          <a:prstGeom prst="wedgeRectCallout">
            <a:avLst>
              <a:gd name="adj1" fmla="val 28743"/>
              <a:gd name="adj2" fmla="val -100166"/>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smtClean="0"/>
              <a:t>alternative:  create a </a:t>
            </a:r>
            <a:r>
              <a:rPr lang="en-US" sz="2400" i="1" dirty="0" smtClean="0"/>
              <a:t>broadcast variable, </a:t>
            </a:r>
            <a:r>
              <a:rPr lang="en-US" sz="2400" dirty="0" smtClean="0"/>
              <a:t>e.g., </a:t>
            </a:r>
          </a:p>
          <a:p>
            <a:pPr marL="342900" indent="-342900">
              <a:buFont typeface="Arial"/>
              <a:buChar char="•"/>
            </a:pPr>
            <a:r>
              <a:rPr lang="en-US" sz="2400" dirty="0" err="1" smtClean="0"/>
              <a:t>w_broad</a:t>
            </a:r>
            <a:r>
              <a:rPr lang="en-US" sz="2400" dirty="0" smtClean="0"/>
              <a:t> = </a:t>
            </a:r>
            <a:r>
              <a:rPr lang="en-US" sz="2400" dirty="0" err="1" smtClean="0"/>
              <a:t>spark.broadcast</a:t>
            </a:r>
            <a:r>
              <a:rPr lang="en-US" sz="2400" dirty="0" smtClean="0"/>
              <a:t>(w)</a:t>
            </a:r>
          </a:p>
          <a:p>
            <a:r>
              <a:rPr lang="en-US" sz="2400" dirty="0" smtClean="0"/>
              <a:t>which is accessed by the worker via </a:t>
            </a:r>
            <a:endParaRPr lang="en-US" sz="2400" i="1" dirty="0"/>
          </a:p>
          <a:p>
            <a:pPr marL="342900" indent="-342900">
              <a:buFont typeface="Arial"/>
              <a:buChar char="•"/>
            </a:pPr>
            <a:r>
              <a:rPr lang="en-US" sz="2400" dirty="0" err="1" smtClean="0"/>
              <a:t>w_broad.value</a:t>
            </a:r>
            <a:r>
              <a:rPr lang="en-US" sz="2400" dirty="0" smtClean="0"/>
              <a:t>()</a:t>
            </a:r>
          </a:p>
          <a:p>
            <a:pPr algn="ctr"/>
            <a:endParaRPr lang="en-US" sz="2400" dirty="0" smtClean="0"/>
          </a:p>
        </p:txBody>
      </p:sp>
      <p:sp>
        <p:nvSpPr>
          <p:cNvPr id="5" name="TextBox 4"/>
          <p:cNvSpPr txBox="1"/>
          <p:nvPr/>
        </p:nvSpPr>
        <p:spPr>
          <a:xfrm>
            <a:off x="6394722" y="3348460"/>
            <a:ext cx="2749278"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smtClean="0"/>
              <a:t>what’s sent is a </a:t>
            </a:r>
            <a:r>
              <a:rPr lang="en-US" sz="2000" i="1" dirty="0" smtClean="0"/>
              <a:t>small pointer</a:t>
            </a:r>
            <a:r>
              <a:rPr lang="en-US" sz="2000" dirty="0" smtClean="0"/>
              <a:t> to </a:t>
            </a:r>
            <a:r>
              <a:rPr lang="en-US" sz="2000" b="1" dirty="0" smtClean="0"/>
              <a:t>w</a:t>
            </a:r>
            <a:r>
              <a:rPr lang="en-US" sz="2000" dirty="0" smtClean="0"/>
              <a:t> (e.g.,</a:t>
            </a:r>
            <a:r>
              <a:rPr lang="en-US" sz="2000" dirty="0"/>
              <a:t> </a:t>
            </a:r>
            <a:r>
              <a:rPr lang="en-US" sz="2000" dirty="0" smtClean="0"/>
              <a:t>the name of a file containing a serialized version of </a:t>
            </a:r>
            <a:r>
              <a:rPr lang="en-US" sz="2000" b="1" dirty="0" smtClean="0"/>
              <a:t>w</a:t>
            </a:r>
            <a:r>
              <a:rPr lang="en-US" sz="2000" dirty="0" smtClean="0"/>
              <a:t>) and when </a:t>
            </a:r>
            <a:r>
              <a:rPr lang="en-US" sz="2000" b="1" dirty="0" smtClean="0"/>
              <a:t>value</a:t>
            </a:r>
            <a:r>
              <a:rPr lang="en-US" sz="2000" dirty="0" smtClean="0"/>
              <a:t> is called, some clever all-reduce like machinery is used to reduce network load.</a:t>
            </a:r>
            <a:endParaRPr lang="en-US" sz="2000" dirty="0"/>
          </a:p>
        </p:txBody>
      </p:sp>
      <p:sp>
        <p:nvSpPr>
          <p:cNvPr id="10" name="TextBox 9"/>
          <p:cNvSpPr txBox="1"/>
          <p:nvPr/>
        </p:nvSpPr>
        <p:spPr>
          <a:xfrm>
            <a:off x="6232601" y="589130"/>
            <a:ext cx="274927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smtClean="0"/>
              <a:t>little penalty for distributing something that’s not used by all workers</a:t>
            </a:r>
          </a:p>
        </p:txBody>
      </p:sp>
    </p:spTree>
    <p:extLst>
      <p:ext uri="{BB962C8B-B14F-4D97-AF65-F5344CB8AC3E}">
        <p14:creationId xmlns:p14="http://schemas.microsoft.com/office/powerpoint/2010/main" val="72404838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Spark details: </a:t>
            </a:r>
            <a:r>
              <a:rPr lang="en-US" dirty="0" err="1" smtClean="0"/>
              <a:t>mapPartitions</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86</a:t>
            </a:fld>
            <a:endParaRPr lang="en-US" dirty="0"/>
          </a:p>
        </p:txBody>
      </p:sp>
      <p:pic>
        <p:nvPicPr>
          <p:cNvPr id="6" name="Picture 5" descr="Screen Shot 2015-10-27 at 12.08.12 PM.png"/>
          <p:cNvPicPr>
            <a:picLocks noChangeAspect="1"/>
          </p:cNvPicPr>
          <p:nvPr/>
        </p:nvPicPr>
        <p:blipFill rotWithShape="1">
          <a:blip r:embed="rId2">
            <a:extLst>
              <a:ext uri="{28A0092B-C50C-407E-A947-70E740481C1C}">
                <a14:useLocalDpi xmlns:a14="http://schemas.microsoft.com/office/drawing/2010/main" val="0"/>
              </a:ext>
            </a:extLst>
          </a:blip>
          <a:srcRect r="2500" b="9199"/>
          <a:stretch/>
        </p:blipFill>
        <p:spPr>
          <a:xfrm>
            <a:off x="0" y="1248939"/>
            <a:ext cx="9144000" cy="1480299"/>
          </a:xfrm>
          <a:prstGeom prst="rect">
            <a:avLst/>
          </a:prstGeom>
        </p:spPr>
      </p:pic>
      <p:sp>
        <p:nvSpPr>
          <p:cNvPr id="7" name="TextBox 6"/>
          <p:cNvSpPr txBox="1"/>
          <p:nvPr/>
        </p:nvSpPr>
        <p:spPr>
          <a:xfrm>
            <a:off x="72053" y="2936408"/>
            <a:ext cx="8856047" cy="3785652"/>
          </a:xfrm>
          <a:prstGeom prst="rect">
            <a:avLst/>
          </a:prstGeom>
          <a:noFill/>
        </p:spPr>
        <p:txBody>
          <a:bodyPr wrap="square" rtlCol="0">
            <a:spAutoFit/>
          </a:bodyPr>
          <a:lstStyle/>
          <a:p>
            <a:r>
              <a:rPr lang="en-US" sz="2400" dirty="0" smtClean="0"/>
              <a:t>Common issue:</a:t>
            </a:r>
          </a:p>
          <a:p>
            <a:pPr marL="285750" indent="-285750">
              <a:buFont typeface="Arial"/>
              <a:buChar char="•"/>
            </a:pPr>
            <a:r>
              <a:rPr lang="en-US" sz="2400" dirty="0" smtClean="0"/>
              <a:t>map task requires loading in some small shared value</a:t>
            </a:r>
          </a:p>
          <a:p>
            <a:pPr marL="285750" indent="-285750">
              <a:buFont typeface="Arial"/>
              <a:buChar char="•"/>
            </a:pPr>
            <a:r>
              <a:rPr lang="en-US" sz="2400" dirty="0" smtClean="0"/>
              <a:t>more generally, map task requires some sort of </a:t>
            </a:r>
            <a:r>
              <a:rPr lang="en-US" sz="2400" i="1" dirty="0" smtClean="0"/>
              <a:t>initialization</a:t>
            </a:r>
            <a:r>
              <a:rPr lang="en-US" sz="2400" dirty="0" smtClean="0"/>
              <a:t> before processing a shard</a:t>
            </a:r>
          </a:p>
          <a:p>
            <a:pPr marL="285750" indent="-285750">
              <a:buFont typeface="Arial"/>
              <a:buChar char="•"/>
            </a:pPr>
            <a:r>
              <a:rPr lang="en-US" sz="2400" dirty="0" err="1" smtClean="0"/>
              <a:t>GuineaPig</a:t>
            </a:r>
            <a:r>
              <a:rPr lang="en-US" sz="2400" dirty="0" smtClean="0"/>
              <a:t>: </a:t>
            </a:r>
          </a:p>
          <a:p>
            <a:pPr marL="742950" lvl="1" indent="-285750">
              <a:buFont typeface="Arial"/>
              <a:buChar char="•"/>
            </a:pPr>
            <a:r>
              <a:rPr lang="en-US" sz="2400" dirty="0" smtClean="0"/>
              <a:t>special </a:t>
            </a:r>
            <a:r>
              <a:rPr lang="en-US" sz="2400" i="1" dirty="0" smtClean="0"/>
              <a:t>Augment </a:t>
            </a:r>
            <a:r>
              <a:rPr lang="en-US" sz="2400" dirty="0" smtClean="0"/>
              <a:t>… </a:t>
            </a:r>
            <a:r>
              <a:rPr lang="en-US" sz="2400" i="1" dirty="0" err="1" smtClean="0"/>
              <a:t>sideview</a:t>
            </a:r>
            <a:r>
              <a:rPr lang="en-US" sz="2400" i="1" dirty="0" smtClean="0"/>
              <a:t> … </a:t>
            </a:r>
            <a:r>
              <a:rPr lang="en-US" sz="2400" dirty="0" smtClean="0"/>
              <a:t>pattern for shared values</a:t>
            </a:r>
          </a:p>
          <a:p>
            <a:pPr marL="742950" lvl="1" indent="-285750">
              <a:buFont typeface="Arial"/>
              <a:buChar char="•"/>
            </a:pPr>
            <a:r>
              <a:rPr lang="en-US" sz="2400" dirty="0" smtClean="0"/>
              <a:t>can kludge up any initializer using Augment</a:t>
            </a:r>
          </a:p>
          <a:p>
            <a:pPr marL="285750" indent="-285750">
              <a:buFont typeface="Arial"/>
              <a:buChar char="•"/>
            </a:pPr>
            <a:r>
              <a:rPr lang="en-US" sz="2400" dirty="0" smtClean="0"/>
              <a:t>Raw </a:t>
            </a:r>
            <a:r>
              <a:rPr lang="en-US" sz="2400" dirty="0" err="1" smtClean="0"/>
              <a:t>Hadoop</a:t>
            </a:r>
            <a:r>
              <a:rPr lang="en-US" sz="2400" dirty="0" smtClean="0"/>
              <a:t>:  </a:t>
            </a:r>
            <a:r>
              <a:rPr lang="en-US" sz="2400" b="1" dirty="0" err="1" smtClean="0"/>
              <a:t>mapper.configure</a:t>
            </a:r>
            <a:r>
              <a:rPr lang="en-US" sz="2400" b="1" dirty="0" smtClean="0"/>
              <a:t>()</a:t>
            </a:r>
            <a:r>
              <a:rPr lang="en-US" sz="2400" dirty="0" smtClean="0"/>
              <a:t> and </a:t>
            </a:r>
            <a:r>
              <a:rPr lang="en-US" sz="2400" b="1" dirty="0" err="1" smtClean="0"/>
              <a:t>mapper.close</a:t>
            </a:r>
            <a:r>
              <a:rPr lang="en-US" sz="2400" b="1" dirty="0" smtClean="0"/>
              <a:t>()</a:t>
            </a:r>
            <a:r>
              <a:rPr lang="en-US" sz="2400" dirty="0" smtClean="0"/>
              <a:t> methods</a:t>
            </a:r>
          </a:p>
          <a:p>
            <a:pPr marL="742950" lvl="1" indent="-285750">
              <a:buFont typeface="Arial"/>
              <a:buChar char="•"/>
            </a:pPr>
            <a:endParaRPr lang="en-US" sz="2400" dirty="0"/>
          </a:p>
        </p:txBody>
      </p:sp>
    </p:spTree>
    <p:extLst>
      <p:ext uri="{BB962C8B-B14F-4D97-AF65-F5344CB8AC3E}">
        <p14:creationId xmlns:p14="http://schemas.microsoft.com/office/powerpoint/2010/main" val="333001023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Spark details: </a:t>
            </a:r>
            <a:r>
              <a:rPr lang="en-US" dirty="0" err="1" smtClean="0"/>
              <a:t>mapPartitions</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87</a:t>
            </a:fld>
            <a:endParaRPr lang="en-US" dirty="0"/>
          </a:p>
        </p:txBody>
      </p:sp>
      <p:pic>
        <p:nvPicPr>
          <p:cNvPr id="6" name="Picture 5" descr="Screen Shot 2015-10-27 at 12.08.12 PM.png"/>
          <p:cNvPicPr>
            <a:picLocks noChangeAspect="1"/>
          </p:cNvPicPr>
          <p:nvPr/>
        </p:nvPicPr>
        <p:blipFill rotWithShape="1">
          <a:blip r:embed="rId2">
            <a:extLst>
              <a:ext uri="{28A0092B-C50C-407E-A947-70E740481C1C}">
                <a14:useLocalDpi xmlns:a14="http://schemas.microsoft.com/office/drawing/2010/main" val="0"/>
              </a:ext>
            </a:extLst>
          </a:blip>
          <a:srcRect r="2500" b="9199"/>
          <a:stretch/>
        </p:blipFill>
        <p:spPr>
          <a:xfrm>
            <a:off x="0" y="1248939"/>
            <a:ext cx="9144000" cy="1480299"/>
          </a:xfrm>
          <a:prstGeom prst="rect">
            <a:avLst/>
          </a:prstGeom>
        </p:spPr>
      </p:pic>
      <p:sp>
        <p:nvSpPr>
          <p:cNvPr id="7" name="TextBox 6"/>
          <p:cNvSpPr txBox="1"/>
          <p:nvPr/>
        </p:nvSpPr>
        <p:spPr>
          <a:xfrm>
            <a:off x="72053" y="2936408"/>
            <a:ext cx="8856047" cy="3416320"/>
          </a:xfrm>
          <a:prstGeom prst="rect">
            <a:avLst/>
          </a:prstGeom>
          <a:noFill/>
        </p:spPr>
        <p:txBody>
          <a:bodyPr wrap="square" rtlCol="0">
            <a:spAutoFit/>
          </a:bodyPr>
          <a:lstStyle/>
          <a:p>
            <a:r>
              <a:rPr lang="en-US" sz="2400" dirty="0" smtClean="0"/>
              <a:t>Spark:</a:t>
            </a:r>
          </a:p>
          <a:p>
            <a:pPr marL="285750" indent="-285750">
              <a:buFont typeface="Arial"/>
              <a:buChar char="•"/>
            </a:pPr>
            <a:r>
              <a:rPr lang="en-US" sz="2400" b="1" dirty="0" err="1" smtClean="0"/>
              <a:t>rdd.mapPartitions</a:t>
            </a:r>
            <a:r>
              <a:rPr lang="en-US" sz="2400" b="1" dirty="0" smtClean="0"/>
              <a:t>(f)</a:t>
            </a:r>
            <a:r>
              <a:rPr lang="en-US" sz="2400" dirty="0" smtClean="0"/>
              <a:t>:  will call </a:t>
            </a:r>
            <a:r>
              <a:rPr lang="en-US" sz="2400" b="1" dirty="0" smtClean="0"/>
              <a:t>f(</a:t>
            </a:r>
            <a:r>
              <a:rPr lang="en-US" sz="2400" b="1" dirty="0" err="1" smtClean="0"/>
              <a:t>iteratorOverShard</a:t>
            </a:r>
            <a:r>
              <a:rPr lang="en-US" sz="2400" b="1" dirty="0" smtClean="0"/>
              <a:t>) </a:t>
            </a:r>
            <a:r>
              <a:rPr lang="en-US" sz="2400" dirty="0" smtClean="0"/>
              <a:t>once per shard, and return an iterator over the mapped values.</a:t>
            </a:r>
          </a:p>
          <a:p>
            <a:pPr marL="285750" indent="-285750">
              <a:buFont typeface="Arial"/>
              <a:buChar char="•"/>
            </a:pPr>
            <a:endParaRPr lang="en-US" sz="2400" dirty="0"/>
          </a:p>
          <a:p>
            <a:pPr marL="285750" indent="-285750">
              <a:buFont typeface="Arial"/>
              <a:buChar char="•"/>
            </a:pPr>
            <a:r>
              <a:rPr lang="en-US" sz="2400" b="1" dirty="0" smtClean="0"/>
              <a:t>f() </a:t>
            </a:r>
            <a:r>
              <a:rPr lang="en-US" sz="2400" dirty="0" smtClean="0"/>
              <a:t>can do any setup/close steps it needs</a:t>
            </a:r>
          </a:p>
          <a:p>
            <a:pPr marL="285750" indent="-285750">
              <a:buFont typeface="Arial"/>
              <a:buChar char="•"/>
            </a:pPr>
            <a:endParaRPr lang="en-US" sz="2400" b="1" dirty="0"/>
          </a:p>
          <a:p>
            <a:r>
              <a:rPr lang="en-US" sz="2400" dirty="0" smtClean="0"/>
              <a:t>Also:</a:t>
            </a:r>
          </a:p>
          <a:p>
            <a:pPr marL="342900" indent="-342900">
              <a:buFont typeface="Arial"/>
              <a:buChar char="•"/>
            </a:pPr>
            <a:r>
              <a:rPr lang="en-US" sz="2400" dirty="0" smtClean="0"/>
              <a:t>there are transformations to partition an RDD with a user-selected function, like in </a:t>
            </a:r>
            <a:r>
              <a:rPr lang="en-US" sz="2400" dirty="0" err="1" smtClean="0"/>
              <a:t>Hadoop</a:t>
            </a:r>
            <a:r>
              <a:rPr lang="en-US" sz="2400" dirty="0" smtClean="0"/>
              <a:t>.  Usually you partition and persist/cache. </a:t>
            </a:r>
            <a:endParaRPr lang="en-US" sz="2400" dirty="0"/>
          </a:p>
        </p:txBody>
      </p:sp>
    </p:spTree>
    <p:extLst>
      <p:ext uri="{BB962C8B-B14F-4D97-AF65-F5344CB8AC3E}">
        <p14:creationId xmlns:p14="http://schemas.microsoft.com/office/powerpoint/2010/main" val="3458262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1 at 11.27.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0"/>
            <a:ext cx="8902700" cy="5029200"/>
          </a:xfrm>
          <a:prstGeom prst="rect">
            <a:avLst/>
          </a:prstGeom>
        </p:spPr>
      </p:pic>
      <p:sp>
        <p:nvSpPr>
          <p:cNvPr id="3" name="TextBox 2"/>
          <p:cNvSpPr txBox="1"/>
          <p:nvPr/>
        </p:nvSpPr>
        <p:spPr>
          <a:xfrm>
            <a:off x="998661" y="5237498"/>
            <a:ext cx="760937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t>There are refinements to TFIDF distance – </a:t>
            </a:r>
            <a:r>
              <a:rPr lang="en-US" sz="2000" dirty="0" err="1" smtClean="0"/>
              <a:t>eg</a:t>
            </a:r>
            <a:r>
              <a:rPr lang="en-US" sz="2000" dirty="0" smtClean="0"/>
              <a:t> ones that extend with soft matching at the token level (e.g., </a:t>
            </a:r>
            <a:r>
              <a:rPr lang="en-US" sz="2000" dirty="0" err="1" smtClean="0"/>
              <a:t>softTFIDF</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9</a:t>
            </a:fld>
            <a:endParaRPr lang="en-US"/>
          </a:p>
        </p:txBody>
      </p:sp>
    </p:spTree>
    <p:extLst>
      <p:ext uri="{BB962C8B-B14F-4D97-AF65-F5344CB8AC3E}">
        <p14:creationId xmlns:p14="http://schemas.microsoft.com/office/powerpoint/2010/main" val="25250541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8137</TotalTime>
  <Words>4618</Words>
  <Application>Microsoft Macintosh PowerPoint</Application>
  <PresentationFormat>On-screen Show (4:3)</PresentationFormat>
  <Paragraphs>878</Paragraphs>
  <Slides>87</Slides>
  <Notes>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89" baseType="lpstr">
      <vt:lpstr>Office Theme</vt:lpstr>
      <vt:lpstr>Equation</vt:lpstr>
      <vt:lpstr>PowerPoint Presentation</vt:lpstr>
      <vt:lpstr>Recap: soft joins/similarity joins</vt:lpstr>
      <vt:lpstr>Recap: soft joins/similarity joins</vt:lpstr>
      <vt:lpstr>Example: soft joins/similarity joins</vt:lpstr>
      <vt:lpstr>Softjoin Example - 1</vt:lpstr>
      <vt:lpstr>One solution: Soft (Similarity) joins</vt:lpstr>
      <vt:lpstr>How well does TFIDF work?</vt:lpstr>
      <vt:lpstr>PowerPoint Presentation</vt:lpstr>
      <vt:lpstr>PowerPoint Presentation</vt:lpstr>
      <vt:lpstr>Semantic Joining with Multiscale Statistics</vt:lpstr>
      <vt:lpstr>Semantic Joining with Multiscale Statistics</vt:lpstr>
      <vt:lpstr>Soft Joins with TFIDF: How? </vt:lpstr>
      <vt:lpstr>Rocchio’s algorithm</vt:lpstr>
      <vt:lpstr>TFIDF similarity</vt:lpstr>
      <vt:lpstr>TFIDF soft joins</vt:lpstr>
      <vt:lpstr>Parallel Soft JOINS</vt:lpstr>
      <vt:lpstr>PowerPoint Presentation</vt:lpstr>
      <vt:lpstr>TFIDF similarity: variant for joins</vt:lpstr>
      <vt:lpstr>Sim Joins on Product Descriptions</vt:lpstr>
      <vt:lpstr>Parallel Inverted Index Softjoin - 1</vt:lpstr>
      <vt:lpstr>Parallel Inverted Index Softjoin - 2</vt:lpstr>
      <vt:lpstr>An alternative TFIDF pipeline</vt:lpstr>
      <vt:lpstr>Inverted Index Softjoin – PIG 1/3</vt:lpstr>
      <vt:lpstr>Inverted Index Softjoin – 2/3</vt:lpstr>
      <vt:lpstr>Inverted Index Softjoin – 3/3</vt:lpstr>
      <vt:lpstr>Inverted Index Softjoin – 3/3</vt:lpstr>
      <vt:lpstr>Results…..</vt:lpstr>
      <vt:lpstr>PowerPoint Presentation</vt:lpstr>
      <vt:lpstr>Making the algorithm smarter….</vt:lpstr>
      <vt:lpstr>Inverted Index Softjoin - 2</vt:lpstr>
      <vt:lpstr>Adding heuristics to the soft join - 1</vt:lpstr>
      <vt:lpstr>Adding heuristics to the soft join - 1</vt:lpstr>
      <vt:lpstr>Adding heuristics to the soft join - 2</vt:lpstr>
      <vt:lpstr>PowerPoint Presentation</vt:lpstr>
      <vt:lpstr>PageRank at Scale</vt:lpstr>
      <vt:lpstr>Google’s PageRank</vt:lpstr>
      <vt:lpstr>Google’s PageRank</vt:lpstr>
      <vt:lpstr>Google’s PageRank (Brin &amp; Page, http://www-db.stanford.edu/~backrub/google.html)</vt:lpstr>
      <vt:lpstr>PageRank in Memory</vt:lpstr>
      <vt:lpstr>Streaming PageRank</vt:lpstr>
      <vt:lpstr>Streaming PageRank:  with some long rows</vt:lpstr>
      <vt:lpstr>Streaming PageRank:  preprocessing</vt:lpstr>
      <vt:lpstr>Preprocessing Control Flow: 1</vt:lpstr>
      <vt:lpstr>Preprocessing Control Flow: 2</vt:lpstr>
      <vt:lpstr>Streaming PageRank:  with some long rows</vt:lpstr>
      <vt:lpstr>Control Flow: Streaming PR</vt:lpstr>
      <vt:lpstr>Control Flow: Streaming PR</vt:lpstr>
      <vt:lpstr>Control Flow: Streaming PR</vt:lpstr>
      <vt:lpstr>PageRank in Pig</vt:lpstr>
      <vt:lpstr>PowerPoint Presentation</vt:lpstr>
      <vt:lpstr>PowerPoint Presentation</vt:lpstr>
      <vt:lpstr>PowerPoint Presentation</vt:lpstr>
      <vt:lpstr>An example from Ron Bekkerman</vt:lpstr>
      <vt:lpstr>Example: k-means clustering</vt:lpstr>
      <vt:lpstr>k-means Clustering</vt:lpstr>
      <vt:lpstr>Parallelizing k-means</vt:lpstr>
      <vt:lpstr>Parallelizing k-means</vt:lpstr>
      <vt:lpstr>Parallelizing k-means</vt:lpstr>
      <vt:lpstr>k-means on MapReduce</vt:lpstr>
      <vt:lpstr>k-means in Apache Pig: input data</vt:lpstr>
      <vt:lpstr>k-means in Apache Pig: E-step</vt:lpstr>
      <vt:lpstr>k-means in Apache Pig: E-step</vt:lpstr>
      <vt:lpstr>k-means in Apache Pig: E-step</vt:lpstr>
      <vt:lpstr>k-means in Apache Pig: E-step</vt:lpstr>
      <vt:lpstr>k-means in Apache Pig: E-step</vt:lpstr>
      <vt:lpstr>k-means in Apache Pig: E-step</vt:lpstr>
      <vt:lpstr>k-means in Apache Pig: M-step</vt:lpstr>
      <vt:lpstr>PowerPoint Presentation</vt:lpstr>
      <vt:lpstr>PowerPoint Presentation</vt:lpstr>
      <vt:lpstr>The problem with k-means in Hadoop</vt:lpstr>
      <vt:lpstr>Data is read, and model is written, with every iteration</vt:lpstr>
      <vt:lpstr>Spark</vt:lpstr>
      <vt:lpstr>Spark</vt:lpstr>
      <vt:lpstr>Spark examples</vt:lpstr>
      <vt:lpstr>Spark examples</vt:lpstr>
      <vt:lpstr>Spark examples</vt:lpstr>
      <vt:lpstr>Spark examples: wordcount</vt:lpstr>
      <vt:lpstr>Spark examples: batch logistic regression</vt:lpstr>
      <vt:lpstr>Spark examples: batch logistic regression</vt:lpstr>
      <vt:lpstr>Spark examples: batch logistic regression</vt:lpstr>
      <vt:lpstr>Spark examples: batch logistic regression</vt:lpstr>
      <vt:lpstr>Spark logistic regression example</vt:lpstr>
      <vt:lpstr>Spark</vt:lpstr>
      <vt:lpstr>Spark details: broadcast</vt:lpstr>
      <vt:lpstr>Spark details: broadcast</vt:lpstr>
      <vt:lpstr>Spark details: mapPartitions</vt:lpstr>
      <vt:lpstr>Spark details: mapPartitions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William Cohen</cp:lastModifiedBy>
  <cp:revision>451</cp:revision>
  <dcterms:created xsi:type="dcterms:W3CDTF">2012-03-14T15:48:12Z</dcterms:created>
  <dcterms:modified xsi:type="dcterms:W3CDTF">2016-09-23T16:47:58Z</dcterms:modified>
</cp:coreProperties>
</file>