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5.xml" ContentType="application/vnd.openxmlformats-officedocument.presentationml.notesSlide+xml"/>
  <Override PartName="/ppt/embeddings/oleObject3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embeddings/oleObject4.bin" ContentType="application/vnd.openxmlformats-officedocument.oleObject"/>
  <Override PartName="/ppt/notesSlides/notesSlide23.xml" ContentType="application/vnd.openxmlformats-officedocument.presentationml.notesSlide+xml"/>
  <Override PartName="/ppt/embeddings/oleObject5.bin" ContentType="application/vnd.openxmlformats-officedocument.oleObject"/>
  <Override PartName="/ppt/notesSlides/notesSlide24.xml" ContentType="application/vnd.openxmlformats-officedocument.presentationml.notesSlide+xml"/>
  <Override PartName="/ppt/embeddings/oleObject6.bin" ContentType="application/vnd.openxmlformats-officedocument.oleObject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558" r:id="rId2"/>
    <p:sldId id="409" r:id="rId3"/>
    <p:sldId id="479" r:id="rId4"/>
    <p:sldId id="502" r:id="rId5"/>
    <p:sldId id="475" r:id="rId6"/>
    <p:sldId id="410" r:id="rId7"/>
    <p:sldId id="411" r:id="rId8"/>
    <p:sldId id="413" r:id="rId9"/>
    <p:sldId id="414" r:id="rId10"/>
    <p:sldId id="415" r:id="rId11"/>
    <p:sldId id="416" r:id="rId12"/>
    <p:sldId id="417" r:id="rId13"/>
    <p:sldId id="418" r:id="rId14"/>
    <p:sldId id="419" r:id="rId15"/>
    <p:sldId id="420" r:id="rId16"/>
    <p:sldId id="421" r:id="rId17"/>
    <p:sldId id="422" r:id="rId18"/>
    <p:sldId id="423" r:id="rId19"/>
    <p:sldId id="424" r:id="rId20"/>
    <p:sldId id="425" r:id="rId21"/>
    <p:sldId id="426" r:id="rId22"/>
    <p:sldId id="427" r:id="rId23"/>
    <p:sldId id="428" r:id="rId24"/>
    <p:sldId id="559" r:id="rId25"/>
    <p:sldId id="503" r:id="rId26"/>
    <p:sldId id="504" r:id="rId27"/>
    <p:sldId id="505" r:id="rId28"/>
    <p:sldId id="506" r:id="rId29"/>
    <p:sldId id="507" r:id="rId30"/>
    <p:sldId id="561" r:id="rId31"/>
    <p:sldId id="566" r:id="rId32"/>
    <p:sldId id="562" r:id="rId33"/>
    <p:sldId id="563" r:id="rId34"/>
    <p:sldId id="508" r:id="rId35"/>
    <p:sldId id="509" r:id="rId36"/>
    <p:sldId id="510" r:id="rId37"/>
    <p:sldId id="511" r:id="rId38"/>
    <p:sldId id="512" r:id="rId39"/>
    <p:sldId id="513" r:id="rId40"/>
    <p:sldId id="514" r:id="rId41"/>
    <p:sldId id="515" r:id="rId42"/>
    <p:sldId id="516" r:id="rId43"/>
    <p:sldId id="517" r:id="rId44"/>
    <p:sldId id="518" r:id="rId45"/>
    <p:sldId id="519" r:id="rId46"/>
    <p:sldId id="520" r:id="rId47"/>
    <p:sldId id="521" r:id="rId48"/>
    <p:sldId id="522" r:id="rId49"/>
    <p:sldId id="523" r:id="rId50"/>
    <p:sldId id="524" r:id="rId51"/>
    <p:sldId id="525" r:id="rId52"/>
    <p:sldId id="526" r:id="rId53"/>
    <p:sldId id="527" r:id="rId54"/>
    <p:sldId id="528" r:id="rId55"/>
    <p:sldId id="529" r:id="rId56"/>
    <p:sldId id="530" r:id="rId57"/>
    <p:sldId id="531" r:id="rId58"/>
    <p:sldId id="532" r:id="rId59"/>
    <p:sldId id="533" r:id="rId60"/>
    <p:sldId id="534" r:id="rId61"/>
    <p:sldId id="535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22199" autoAdjust="0"/>
    <p:restoredTop sz="88433" autoAdjust="0"/>
  </p:normalViewPr>
  <p:slideViewPr>
    <p:cSldViewPr snapToGrid="0" snapToObjects="1">
      <p:cViewPr>
        <p:scale>
          <a:sx n="135" d="100"/>
          <a:sy n="135" d="100"/>
        </p:scale>
        <p:origin x="-113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handoutMaster" Target="handoutMasters/handout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FD442-55EA-6342-B53E-4833801FAB2B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9FD7F-5DC7-7B4C-BA97-09EE9819B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618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3C4F9-F37E-4225-8EDE-0041EBD1A368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F8AD2-6882-4531-8560-2C8EEF2B5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182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lingpipe-blog.com/2009/02/16/rennie-shih-teevan-and-karger-2003-tackling-poor-assumptions-naive-bayes-text-classifiers/" TargetMode="External"/><Relationship Id="rId4" Type="http://schemas.openxmlformats.org/officeDocument/2006/relationships/hyperlink" Target="http://www.google.com/url?sa=t&amp;rct=j&amp;q=&amp;esrc=s&amp;source=web&amp;cd=5&amp;ved=0CFYQFjAE&amp;url=http://www.aaai.org/Library/ICML/2003/icml03-081.php&amp;ei=aGcpT5qsOuOJ0QGB2L3DAQ&amp;usg=AFQjCNFZv_c7ZDr35L4DD2JBXsKj2ziLGQ&amp;sig2=QuE5HOr0SdhuY4KqIfNPew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lingpipe-blog.com/2009/02/16/rennie-shih-teevan-and-karger-2003-tackling-poor-assumptions-naive-bayes-text-classifiers/" TargetMode="External"/><Relationship Id="rId4" Type="http://schemas.openxmlformats.org/officeDocument/2006/relationships/hyperlink" Target="http://www.google.com/url?sa=t&amp;rct=j&amp;q=&amp;esrc=s&amp;source=web&amp;cd=5&amp;ved=0CFYQFjAE&amp;url=http://www.aaai.org/Library/ICML/2003/icml03-081.php&amp;ei=aGcpT5qsOuOJ0QGB2L3DAQ&amp;usg=AFQjCNFZv_c7ZDr35L4DD2JBXsKj2ziLGQ&amp;sig2=QuE5HOr0SdhuY4KqIfNPew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lingpipe-blog.com/2009/02/16/rennie-shih-teevan-and-karger-2003-tackling-poor-assumptions-naive-bayes-text-classifiers/" TargetMode="External"/><Relationship Id="rId4" Type="http://schemas.openxmlformats.org/officeDocument/2006/relationships/hyperlink" Target="http://www.google.com/url?sa=t&amp;rct=j&amp;q=&amp;esrc=s&amp;source=web&amp;cd=5&amp;ved=0CFYQFjAE&amp;url=http://www.aaai.org/Library/ICML/2003/icml03-081.php&amp;ei=aGcpT5qsOuOJ0QGB2L3DAQ&amp;usg=AFQjCNFZv_c7ZDr35L4DD2JBXsKj2ziLGQ&amp;sig2=QuE5HOr0SdhuY4KqIfNPew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861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hlinkClick r:id="rId3"/>
              </a:rPr>
              <a:t>Rennie, Shih, Teevan, and Karger (2003) </a:t>
            </a:r>
            <a:r>
              <a:rPr lang="en-US" b="1" i="1" dirty="0" smtClean="0">
                <a:hlinkClick r:id="rId3"/>
              </a:rPr>
              <a:t>Tackling </a:t>
            </a:r>
            <a:r>
              <a:rPr lang="en-US" b="1" i="1" smtClean="0">
                <a:hlinkClick r:id="rId3"/>
              </a:rPr>
              <a:t>the Poor</a:t>
            </a:r>
            <a:r>
              <a:rPr lang="en-US" b="1" i="1" smtClean="0">
                <a:hlinkClick r:id="rId4"/>
              </a:rPr>
              <a:t> </a:t>
            </a:r>
            <a:r>
              <a:rPr lang="en-US" b="1" i="1" dirty="0" smtClean="0">
                <a:hlinkClick r:id="rId4"/>
              </a:rPr>
              <a:t>Assumptions of Naive Bayes Text Classifiers</a:t>
            </a:r>
            <a:r>
              <a:rPr lang="en-US" b="1" dirty="0" smtClean="0">
                <a:hlinkClick r:id="rId3"/>
              </a:rPr>
              <a:t>.</a:t>
            </a:r>
            <a:endParaRPr lang="en-US" b="1" dirty="0" smtClean="0"/>
          </a:p>
          <a:p>
            <a:r>
              <a:rPr lang="en-US" i="1" dirty="0" err="1" smtClean="0"/>
              <a:t>lingpipe-blog.com</a:t>
            </a:r>
            <a:r>
              <a:rPr lang="en-US" i="1" dirty="0" smtClean="0"/>
              <a:t>/.../rennie-shih-teevan-and-karger-2003-</a:t>
            </a:r>
            <a:r>
              <a:rPr lang="en-US" b="1" i="1" dirty="0" smtClean="0"/>
              <a:t>tackling</a:t>
            </a:r>
            <a:r>
              <a:rPr lang="en-US" i="1" dirty="0" smtClean="0"/>
              <a:t>-</a:t>
            </a:r>
            <a:r>
              <a:rPr lang="en-US" b="1" i="1" dirty="0" smtClean="0"/>
              <a:t>p</a:t>
            </a:r>
            <a:r>
              <a:rPr lang="en-US" i="1" dirty="0" smtClean="0"/>
              <a:t>...</a:t>
            </a:r>
            <a:endParaRPr lang="en-US" dirty="0" smtClean="0"/>
          </a:p>
          <a:p>
            <a:r>
              <a:rPr lang="en-US" dirty="0" smtClean="0"/>
              <a:t>Feb 16, 2009 – </a:t>
            </a:r>
            <a:r>
              <a:rPr lang="en-US" dirty="0" err="1" smtClean="0"/>
              <a:t>Rennie</a:t>
            </a:r>
            <a:r>
              <a:rPr lang="en-US" dirty="0" smtClean="0"/>
              <a:t>, Shih, </a:t>
            </a:r>
            <a:r>
              <a:rPr lang="en-US" dirty="0" err="1" smtClean="0"/>
              <a:t>Teevan</a:t>
            </a:r>
            <a:r>
              <a:rPr lang="en-US" dirty="0" smtClean="0"/>
              <a:t>, </a:t>
            </a:r>
            <a:r>
              <a:rPr lang="en-US" dirty="0" err="1" smtClean="0"/>
              <a:t>Karger</a:t>
            </a:r>
            <a:r>
              <a:rPr lang="en-US" dirty="0" smtClean="0"/>
              <a:t> (2003) </a:t>
            </a:r>
            <a:r>
              <a:rPr lang="en-US" i="1" dirty="0" smtClean="0"/>
              <a:t>Tackling the Poor Assumptions of Naive Bayes Text Classifiers</a:t>
            </a:r>
            <a:r>
              <a:rPr lang="en-US" dirty="0" smtClean="0"/>
              <a:t>. In ICML. </a:t>
            </a:r>
            <a:r>
              <a:rPr lang="en-US" dirty="0" err="1" smtClean="0"/>
              <a:t>Rennie</a:t>
            </a:r>
            <a:r>
              <a:rPr lang="en-US" dirty="0" smtClean="0"/>
              <a:t> et al. introduce four </a:t>
            </a:r>
            <a:r>
              <a:rPr lang="en-US" b="1" dirty="0" smtClean="0"/>
              <a:t>...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i="1" dirty="0" smtClean="0">
                <a:hlinkClick r:id="rId4"/>
              </a:rPr>
              <a:t>Tackling the </a:t>
            </a:r>
            <a:r>
              <a:rPr lang="en-US" b="1" dirty="0" smtClean="0">
                <a:hlinkClick r:id="rId4"/>
              </a:rPr>
              <a:t>- AAAI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305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hlinkClick r:id="rId3"/>
              </a:rPr>
              <a:t>Rennie, Shih, Teevan, and Karger (2003) </a:t>
            </a:r>
            <a:r>
              <a:rPr lang="en-US" b="1" i="1" dirty="0" smtClean="0">
                <a:hlinkClick r:id="rId3"/>
              </a:rPr>
              <a:t>Tackling </a:t>
            </a:r>
            <a:r>
              <a:rPr lang="en-US" b="1" i="1" smtClean="0">
                <a:hlinkClick r:id="rId3"/>
              </a:rPr>
              <a:t>the Poor</a:t>
            </a:r>
            <a:r>
              <a:rPr lang="en-US" b="1" i="1" smtClean="0">
                <a:hlinkClick r:id="rId4"/>
              </a:rPr>
              <a:t> </a:t>
            </a:r>
            <a:r>
              <a:rPr lang="en-US" b="1" i="1" dirty="0" smtClean="0">
                <a:hlinkClick r:id="rId4"/>
              </a:rPr>
              <a:t>Assumptions of Naive Bayes Text Classifiers</a:t>
            </a:r>
            <a:r>
              <a:rPr lang="en-US" b="1" dirty="0" smtClean="0">
                <a:hlinkClick r:id="rId3"/>
              </a:rPr>
              <a:t>.</a:t>
            </a:r>
            <a:endParaRPr lang="en-US" b="1" dirty="0" smtClean="0"/>
          </a:p>
          <a:p>
            <a:r>
              <a:rPr lang="en-US" i="1" dirty="0" err="1" smtClean="0"/>
              <a:t>lingpipe-blog.com</a:t>
            </a:r>
            <a:r>
              <a:rPr lang="en-US" i="1" dirty="0" smtClean="0"/>
              <a:t>/.../rennie-shih-teevan-and-karger-2003-</a:t>
            </a:r>
            <a:r>
              <a:rPr lang="en-US" b="1" i="1" dirty="0" smtClean="0"/>
              <a:t>tackling</a:t>
            </a:r>
            <a:r>
              <a:rPr lang="en-US" i="1" dirty="0" smtClean="0"/>
              <a:t>-</a:t>
            </a:r>
            <a:r>
              <a:rPr lang="en-US" b="1" i="1" dirty="0" smtClean="0"/>
              <a:t>p</a:t>
            </a:r>
            <a:r>
              <a:rPr lang="en-US" i="1" dirty="0" smtClean="0"/>
              <a:t>...</a:t>
            </a:r>
            <a:endParaRPr lang="en-US" dirty="0" smtClean="0"/>
          </a:p>
          <a:p>
            <a:r>
              <a:rPr lang="en-US" dirty="0" smtClean="0"/>
              <a:t>Feb 16, 2009 – </a:t>
            </a:r>
            <a:r>
              <a:rPr lang="en-US" dirty="0" err="1" smtClean="0"/>
              <a:t>Rennie</a:t>
            </a:r>
            <a:r>
              <a:rPr lang="en-US" dirty="0" smtClean="0"/>
              <a:t>, Shih, </a:t>
            </a:r>
            <a:r>
              <a:rPr lang="en-US" dirty="0" err="1" smtClean="0"/>
              <a:t>Teevan</a:t>
            </a:r>
            <a:r>
              <a:rPr lang="en-US" dirty="0" smtClean="0"/>
              <a:t>, </a:t>
            </a:r>
            <a:r>
              <a:rPr lang="en-US" dirty="0" err="1" smtClean="0"/>
              <a:t>Karger</a:t>
            </a:r>
            <a:r>
              <a:rPr lang="en-US" dirty="0" smtClean="0"/>
              <a:t> (2003) </a:t>
            </a:r>
            <a:r>
              <a:rPr lang="en-US" i="1" dirty="0" smtClean="0"/>
              <a:t>Tackling the Poor Assumptions of Naive Bayes Text Classifiers</a:t>
            </a:r>
            <a:r>
              <a:rPr lang="en-US" dirty="0" smtClean="0"/>
              <a:t>. In ICML. </a:t>
            </a:r>
            <a:r>
              <a:rPr lang="en-US" dirty="0" err="1" smtClean="0"/>
              <a:t>Rennie</a:t>
            </a:r>
            <a:r>
              <a:rPr lang="en-US" dirty="0" smtClean="0"/>
              <a:t> et al. introduce four </a:t>
            </a:r>
            <a:r>
              <a:rPr lang="en-US" b="1" dirty="0" smtClean="0"/>
              <a:t>...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i="1" dirty="0" smtClean="0">
                <a:hlinkClick r:id="rId4"/>
              </a:rPr>
              <a:t>Tackling the </a:t>
            </a:r>
            <a:r>
              <a:rPr lang="en-US" b="1" dirty="0" smtClean="0">
                <a:hlinkClick r:id="rId4"/>
              </a:rPr>
              <a:t>- AAAI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305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hlinkClick r:id="rId3"/>
              </a:rPr>
              <a:t>Rennie, Shih, Teevan, and Karger (2003) </a:t>
            </a:r>
            <a:r>
              <a:rPr lang="en-US" b="1" i="1" dirty="0" smtClean="0">
                <a:hlinkClick r:id="rId3"/>
              </a:rPr>
              <a:t>Tackling </a:t>
            </a:r>
            <a:r>
              <a:rPr lang="en-US" b="1" i="1" smtClean="0">
                <a:hlinkClick r:id="rId3"/>
              </a:rPr>
              <a:t>the Poor</a:t>
            </a:r>
            <a:r>
              <a:rPr lang="en-US" b="1" i="1" smtClean="0">
                <a:hlinkClick r:id="rId4"/>
              </a:rPr>
              <a:t> </a:t>
            </a:r>
            <a:r>
              <a:rPr lang="en-US" b="1" i="1" dirty="0" smtClean="0">
                <a:hlinkClick r:id="rId4"/>
              </a:rPr>
              <a:t>Assumptions of Naive Bayes Text Classifiers</a:t>
            </a:r>
            <a:r>
              <a:rPr lang="en-US" b="1" dirty="0" smtClean="0">
                <a:hlinkClick r:id="rId3"/>
              </a:rPr>
              <a:t>.</a:t>
            </a:r>
            <a:endParaRPr lang="en-US" b="1" dirty="0" smtClean="0"/>
          </a:p>
          <a:p>
            <a:r>
              <a:rPr lang="en-US" i="1" dirty="0" err="1" smtClean="0"/>
              <a:t>lingpipe-blog.com</a:t>
            </a:r>
            <a:r>
              <a:rPr lang="en-US" i="1" dirty="0" smtClean="0"/>
              <a:t>/.../rennie-shih-teevan-and-karger-2003-</a:t>
            </a:r>
            <a:r>
              <a:rPr lang="en-US" b="1" i="1" dirty="0" smtClean="0"/>
              <a:t>tackling</a:t>
            </a:r>
            <a:r>
              <a:rPr lang="en-US" i="1" dirty="0" smtClean="0"/>
              <a:t>-</a:t>
            </a:r>
            <a:r>
              <a:rPr lang="en-US" b="1" i="1" dirty="0" smtClean="0"/>
              <a:t>p</a:t>
            </a:r>
            <a:r>
              <a:rPr lang="en-US" i="1" dirty="0" smtClean="0"/>
              <a:t>...</a:t>
            </a:r>
            <a:endParaRPr lang="en-US" dirty="0" smtClean="0"/>
          </a:p>
          <a:p>
            <a:r>
              <a:rPr lang="en-US" dirty="0" smtClean="0"/>
              <a:t>Feb 16, 2009 – </a:t>
            </a:r>
            <a:r>
              <a:rPr lang="en-US" dirty="0" err="1" smtClean="0"/>
              <a:t>Rennie</a:t>
            </a:r>
            <a:r>
              <a:rPr lang="en-US" dirty="0" smtClean="0"/>
              <a:t>, Shih, </a:t>
            </a:r>
            <a:r>
              <a:rPr lang="en-US" dirty="0" err="1" smtClean="0"/>
              <a:t>Teevan</a:t>
            </a:r>
            <a:r>
              <a:rPr lang="en-US" dirty="0" smtClean="0"/>
              <a:t>, </a:t>
            </a:r>
            <a:r>
              <a:rPr lang="en-US" dirty="0" err="1" smtClean="0"/>
              <a:t>Karger</a:t>
            </a:r>
            <a:r>
              <a:rPr lang="en-US" dirty="0" smtClean="0"/>
              <a:t> (2003) </a:t>
            </a:r>
            <a:r>
              <a:rPr lang="en-US" i="1" dirty="0" smtClean="0"/>
              <a:t>Tackling the Poor Assumptions of Naive Bayes Text Classifiers</a:t>
            </a:r>
            <a:r>
              <a:rPr lang="en-US" dirty="0" smtClean="0"/>
              <a:t>. In ICML. </a:t>
            </a:r>
            <a:r>
              <a:rPr lang="en-US" dirty="0" err="1" smtClean="0"/>
              <a:t>Rennie</a:t>
            </a:r>
            <a:r>
              <a:rPr lang="en-US" dirty="0" smtClean="0"/>
              <a:t> et al. introduce four </a:t>
            </a:r>
            <a:r>
              <a:rPr lang="en-US" b="1" dirty="0" smtClean="0"/>
              <a:t>...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i="1" dirty="0" smtClean="0">
                <a:hlinkClick r:id="rId4"/>
              </a:rPr>
              <a:t>Tackling the </a:t>
            </a:r>
            <a:r>
              <a:rPr lang="en-US" b="1" dirty="0" smtClean="0">
                <a:hlinkClick r:id="rId4"/>
              </a:rPr>
              <a:t>- AAAI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305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E72-BB8C-4643-8036-F914D928C77D}" type="datetime1">
              <a:rPr lang="en-US" smtClean="0"/>
              <a:pPr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55A1-8CDA-C446-8D19-96B46A181364}" type="datetime1">
              <a:rPr lang="en-US" smtClean="0"/>
              <a:pPr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0B8-0850-2D47-A3DF-A2A2FECFB66F}" type="datetime1">
              <a:rPr lang="en-US" smtClean="0"/>
              <a:pPr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292100"/>
            <a:ext cx="8648700" cy="804862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57300"/>
            <a:ext cx="8648700" cy="509905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with a 1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45250"/>
            <a:ext cx="2133600" cy="365125"/>
          </a:xfrm>
        </p:spPr>
        <p:txBody>
          <a:bodyPr/>
          <a:lstStyle/>
          <a:p>
            <a:fld id="{EC15F7A7-E32B-364C-8C79-32157FBE7F81}" type="datetime1">
              <a:rPr lang="en-US" smtClean="0"/>
              <a:pPr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52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45250"/>
            <a:ext cx="2133600" cy="365125"/>
          </a:xfrm>
        </p:spPr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6187"/>
            <a:ext cx="7772400" cy="1362075"/>
          </a:xfrm>
        </p:spPr>
        <p:txBody>
          <a:bodyPr anchor="t">
            <a:normAutofit/>
          </a:bodyPr>
          <a:lstStyle>
            <a:lvl1pPr algn="ctr">
              <a:defRPr sz="3200" b="1" cap="all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016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DF6F-4406-8A48-852C-2F82CC7CFB2A}" type="datetime1">
              <a:rPr lang="en-US" smtClean="0"/>
              <a:pPr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4EDE-255E-8F4C-BA2A-FEC2178B0AD7}" type="datetime1">
              <a:rPr lang="en-US" smtClean="0"/>
              <a:pPr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177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3969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3731"/>
            <a:ext cx="4040188" cy="455122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3969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3730"/>
            <a:ext cx="4041775" cy="455122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2575-8129-AD47-86D7-AC82F2DC32C4}" type="datetime1">
              <a:rPr lang="en-US" smtClean="0"/>
              <a:pPr/>
              <a:t>9/13/16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6462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EF22-B0D3-0C4E-BEF9-B303AB3D13E2}" type="datetime1">
              <a:rPr lang="en-US" smtClean="0"/>
              <a:pPr/>
              <a:t>9/13/16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AE77-7813-434F-A5F7-7DDCD7DA3507}" type="datetime1">
              <a:rPr lang="en-US" smtClean="0"/>
              <a:pPr/>
              <a:t>9/13/16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CE6-90DE-044F-B798-25256D6AE7BC}" type="datetime1">
              <a:rPr lang="en-US" smtClean="0"/>
              <a:pPr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9C1E-8AAB-AA48-9496-BA6107E42596}" type="datetime1">
              <a:rPr lang="en-US" smtClean="0"/>
              <a:pPr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D4E87-6CC2-E943-B741-3FE799E5BAB4}" type="datetime1">
              <a:rPr lang="en-US" smtClean="0"/>
              <a:pPr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AWS codes will be out soon</a:t>
            </a:r>
          </a:p>
          <a:p>
            <a:r>
              <a:rPr lang="en-US" dirty="0" smtClean="0"/>
              <a:t>10-805 project deadlines now posted </a:t>
            </a:r>
          </a:p>
          <a:p>
            <a:r>
              <a:rPr lang="en-US" dirty="0" smtClean="0"/>
              <a:t>Waitlist is at 28 + 10</a:t>
            </a:r>
          </a:p>
          <a:p>
            <a:pPr lvl="1"/>
            <a:r>
              <a:rPr lang="en-US" dirty="0" smtClean="0"/>
              <a:t>You need approval if you are an MS student on the 805 waitlist</a:t>
            </a:r>
          </a:p>
          <a:p>
            <a:r>
              <a:rPr lang="en-US" dirty="0" smtClean="0"/>
              <a:t>William has no offer hours next week</a:t>
            </a:r>
          </a:p>
        </p:txBody>
      </p:sp>
    </p:spTree>
    <p:extLst>
      <p:ext uri="{BB962C8B-B14F-4D97-AF65-F5344CB8AC3E}">
        <p14:creationId xmlns:p14="http://schemas.microsoft.com/office/powerpoint/2010/main" val="3584484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/>
              <a:t>Is there a stream-and-sort analog of this request-and-answer pattern?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83920" y="1717040"/>
            <a:ext cx="28448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  <a:r>
              <a:rPr lang="en-US" i="1" dirty="0" smtClean="0"/>
              <a:t>  w</a:t>
            </a:r>
            <a:r>
              <a:rPr lang="en-US" i="1" baseline="-25000" dirty="0" smtClean="0"/>
              <a:t>1,1 </a:t>
            </a:r>
            <a:r>
              <a:rPr lang="en-US" i="1" dirty="0" smtClean="0"/>
              <a:t>w</a:t>
            </a:r>
            <a:r>
              <a:rPr lang="en-US" i="1" baseline="-25000" dirty="0" smtClean="0"/>
              <a:t>1,2</a:t>
            </a:r>
            <a:r>
              <a:rPr lang="en-US" i="1" dirty="0" smtClean="0"/>
              <a:t> w</a:t>
            </a:r>
            <a:r>
              <a:rPr lang="en-US" i="1" baseline="-25000" dirty="0" smtClean="0"/>
              <a:t>1,3</a:t>
            </a:r>
            <a:r>
              <a:rPr lang="en-US" i="1" dirty="0" smtClean="0"/>
              <a:t> …. w</a:t>
            </a:r>
            <a:r>
              <a:rPr lang="en-US" i="1" baseline="-25000" dirty="0" smtClean="0"/>
              <a:t>1,k1</a:t>
            </a:r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2</a:t>
            </a:r>
            <a:r>
              <a:rPr lang="en-US" i="1" dirty="0" smtClean="0"/>
              <a:t>  w</a:t>
            </a:r>
            <a:r>
              <a:rPr lang="en-US" i="1" baseline="-25000" dirty="0" smtClean="0"/>
              <a:t>2,1 </a:t>
            </a:r>
            <a:r>
              <a:rPr lang="en-US" i="1" dirty="0" smtClean="0"/>
              <a:t>w</a:t>
            </a:r>
            <a:r>
              <a:rPr lang="en-US" i="1" baseline="-25000" dirty="0" smtClean="0"/>
              <a:t>2,2</a:t>
            </a:r>
            <a:r>
              <a:rPr lang="en-US" i="1" dirty="0" smtClean="0"/>
              <a:t> w</a:t>
            </a:r>
            <a:r>
              <a:rPr lang="en-US" i="1" baseline="-25000" dirty="0" smtClean="0"/>
              <a:t>2,3</a:t>
            </a:r>
            <a:r>
              <a:rPr lang="en-US" i="1" dirty="0" smtClean="0"/>
              <a:t>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3</a:t>
            </a:r>
            <a:r>
              <a:rPr lang="en-US" i="1" dirty="0" smtClean="0"/>
              <a:t>  w</a:t>
            </a:r>
            <a:r>
              <a:rPr lang="en-US" i="1" baseline="-25000" dirty="0" smtClean="0"/>
              <a:t>3,1 </a:t>
            </a:r>
            <a:r>
              <a:rPr lang="en-US" i="1" dirty="0" smtClean="0"/>
              <a:t>w</a:t>
            </a:r>
            <a:r>
              <a:rPr lang="en-US" i="1" baseline="-25000" dirty="0" smtClean="0"/>
              <a:t>3,2</a:t>
            </a:r>
            <a:r>
              <a:rPr lang="en-US" i="1" dirty="0" smtClean="0"/>
              <a:t> 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4</a:t>
            </a:r>
            <a:r>
              <a:rPr lang="en-US" i="1" dirty="0" smtClean="0"/>
              <a:t>  w</a:t>
            </a:r>
            <a:r>
              <a:rPr lang="en-US" i="1" baseline="-25000" dirty="0" smtClean="0"/>
              <a:t>4,1 </a:t>
            </a:r>
            <a:r>
              <a:rPr lang="en-US" i="1" dirty="0" smtClean="0"/>
              <a:t>w</a:t>
            </a:r>
            <a:r>
              <a:rPr lang="en-US" i="1" baseline="-25000" dirty="0" smtClean="0"/>
              <a:t>4,2</a:t>
            </a:r>
            <a:r>
              <a:rPr lang="en-US" i="1" dirty="0" smtClean="0"/>
              <a:t>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5</a:t>
            </a:r>
            <a:r>
              <a:rPr lang="en-US" i="1" dirty="0" smtClean="0"/>
              <a:t>  w</a:t>
            </a:r>
            <a:r>
              <a:rPr lang="en-US" i="1" baseline="-25000" dirty="0" smtClean="0"/>
              <a:t>5,1 </a:t>
            </a:r>
            <a:r>
              <a:rPr lang="en-US" i="1" dirty="0" smtClean="0"/>
              <a:t>w</a:t>
            </a:r>
            <a:r>
              <a:rPr lang="en-US" i="1" baseline="-25000" dirty="0" smtClean="0"/>
              <a:t>5,2</a:t>
            </a:r>
            <a:r>
              <a:rPr lang="en-US" i="1" dirty="0" smtClean="0"/>
              <a:t> ….</a:t>
            </a:r>
            <a:endParaRPr lang="en-US" i="1" baseline="-25000" dirty="0" smtClean="0"/>
          </a:p>
          <a:p>
            <a:r>
              <a:rPr lang="en-US" i="1" dirty="0" smtClean="0"/>
              <a:t>..</a:t>
            </a:r>
          </a:p>
          <a:p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554480" y="1288534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97680" y="1256268"/>
            <a:ext cx="484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Record of all event counts for each word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099560" y="1717040"/>
          <a:ext cx="68986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646"/>
                <a:gridCol w="51049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r>
                        <a:rPr lang="en-US" baseline="0" dirty="0" smtClean="0"/>
                        <a:t> associated with 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=sports]=1027,C[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</a:t>
                      </a:r>
                      <a:r>
                        <a:rPr lang="en-US" sz="1600" dirty="0" err="1" smtClean="0"/>
                        <a:t>worldNews</a:t>
                      </a:r>
                      <a:r>
                        <a:rPr lang="en-US" sz="1600" dirty="0" smtClean="0"/>
                        <a:t>]=564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=sports]=21,C[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worldNews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]=4464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Down Arrow 19"/>
          <p:cNvSpPr/>
          <p:nvPr/>
        </p:nvSpPr>
        <p:spPr>
          <a:xfrm>
            <a:off x="1940560" y="3942080"/>
            <a:ext cx="599440" cy="7518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883920" y="4866640"/>
            <a:ext cx="1947759" cy="1554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Classification logic</a:t>
            </a:r>
            <a:endParaRPr lang="en-US" dirty="0"/>
          </a:p>
        </p:txBody>
      </p:sp>
      <p:cxnSp>
        <p:nvCxnSpPr>
          <p:cNvPr id="24" name="Elbow Connector 23"/>
          <p:cNvCxnSpPr/>
          <p:nvPr/>
        </p:nvCxnSpPr>
        <p:spPr>
          <a:xfrm>
            <a:off x="2831679" y="6116320"/>
            <a:ext cx="2786801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4495464" y="4932343"/>
            <a:ext cx="236795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29280" y="4487387"/>
            <a:ext cx="248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1,1</a:t>
            </a:r>
            <a:r>
              <a:rPr lang="en-US" dirty="0" smtClean="0"/>
              <a:t> counters to id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W</a:t>
            </a:r>
            <a:r>
              <a:rPr lang="en-US" baseline="-25000" dirty="0" smtClean="0"/>
              <a:t>1,2</a:t>
            </a:r>
            <a:r>
              <a:rPr lang="en-US" dirty="0" smtClean="0"/>
              <a:t> counters to id</a:t>
            </a:r>
            <a:r>
              <a:rPr lang="en-US" baseline="-25000" dirty="0"/>
              <a:t>1</a:t>
            </a:r>
            <a:endParaRPr lang="en-US" baseline="-25000" dirty="0" smtClean="0"/>
          </a:p>
          <a:p>
            <a:r>
              <a:rPr lang="en-US" dirty="0" smtClean="0"/>
              <a:t>…</a:t>
            </a:r>
          </a:p>
          <a:p>
            <a:r>
              <a:rPr lang="en-US" dirty="0" err="1" smtClean="0"/>
              <a:t>W</a:t>
            </a:r>
            <a:r>
              <a:rPr lang="en-US" baseline="-25000" dirty="0" err="1" smtClean="0"/>
              <a:t>i,j</a:t>
            </a:r>
            <a:r>
              <a:rPr lang="en-US" dirty="0" smtClean="0"/>
              <a:t> counters to </a:t>
            </a:r>
            <a:r>
              <a:rPr lang="en-US" dirty="0" err="1" smtClean="0"/>
              <a:t>id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baseline="-25000" dirty="0" smtClean="0"/>
              <a:t>…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/>
              <a:t>Is there a stream-and-sort analog of this request-and-answer pattern?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83920" y="1717040"/>
            <a:ext cx="28448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  <a:r>
              <a:rPr lang="en-US" i="1" dirty="0" smtClean="0"/>
              <a:t>  found an </a:t>
            </a:r>
            <a:r>
              <a:rPr lang="en-US" i="1" dirty="0" err="1" smtClean="0"/>
              <a:t>aarvark</a:t>
            </a:r>
            <a:r>
              <a:rPr lang="en-US" i="1" dirty="0" smtClean="0"/>
              <a:t> in </a:t>
            </a:r>
            <a:r>
              <a:rPr lang="en-US" i="1" dirty="0" err="1" smtClean="0"/>
              <a:t>zynga’s</a:t>
            </a:r>
            <a:r>
              <a:rPr lang="en-US" i="1" dirty="0" smtClean="0"/>
              <a:t> </a:t>
            </a:r>
            <a:r>
              <a:rPr lang="en-US" i="1" dirty="0" err="1" smtClean="0"/>
              <a:t>farmville</a:t>
            </a:r>
            <a:r>
              <a:rPr lang="en-US" i="1" dirty="0" smtClean="0"/>
              <a:t> today!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2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3</a:t>
            </a:r>
            <a:r>
              <a:rPr lang="en-US" i="1" dirty="0" smtClean="0"/>
              <a:t>  ….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4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5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..</a:t>
            </a:r>
          </a:p>
          <a:p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554480" y="1288534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97680" y="1256268"/>
            <a:ext cx="484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Record of all event counts for each word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099560" y="1717040"/>
          <a:ext cx="68986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646"/>
                <a:gridCol w="51049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r>
                        <a:rPr lang="en-US" baseline="0" dirty="0" smtClean="0"/>
                        <a:t> associated with 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=sports]=1027,C[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</a:t>
                      </a:r>
                      <a:r>
                        <a:rPr lang="en-US" sz="1600" dirty="0" err="1" smtClean="0"/>
                        <a:t>worldNews</a:t>
                      </a:r>
                      <a:r>
                        <a:rPr lang="en-US" sz="1600" dirty="0" smtClean="0"/>
                        <a:t>]=564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=sports]=21,C[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worldNews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]=4464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Down Arrow 19"/>
          <p:cNvSpPr/>
          <p:nvPr/>
        </p:nvSpPr>
        <p:spPr>
          <a:xfrm>
            <a:off x="1940560" y="3942080"/>
            <a:ext cx="599440" cy="7518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883920" y="4866640"/>
            <a:ext cx="1947759" cy="1554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Classification logic</a:t>
            </a:r>
            <a:endParaRPr lang="en-US" dirty="0"/>
          </a:p>
        </p:txBody>
      </p:sp>
      <p:cxnSp>
        <p:nvCxnSpPr>
          <p:cNvPr id="24" name="Elbow Connector 23"/>
          <p:cNvCxnSpPr/>
          <p:nvPr/>
        </p:nvCxnSpPr>
        <p:spPr>
          <a:xfrm>
            <a:off x="2831679" y="6116320"/>
            <a:ext cx="2786801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4495464" y="4932343"/>
            <a:ext cx="236795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56560" y="4487387"/>
            <a:ext cx="22047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found	</a:t>
            </a:r>
            <a:r>
              <a:rPr lang="en-US" dirty="0" err="1" smtClean="0"/>
              <a:t>ctrs</a:t>
            </a:r>
            <a:r>
              <a:rPr lang="en-US" dirty="0" smtClean="0"/>
              <a:t> to </a:t>
            </a:r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</a:p>
          <a:p>
            <a:r>
              <a:rPr lang="en-US" i="1" dirty="0" smtClean="0"/>
              <a:t>aardvark</a:t>
            </a:r>
            <a:r>
              <a:rPr lang="en-US" dirty="0" smtClean="0"/>
              <a:t> 	</a:t>
            </a:r>
            <a:r>
              <a:rPr lang="en-US" dirty="0" err="1" smtClean="0"/>
              <a:t>ctrs</a:t>
            </a:r>
            <a:r>
              <a:rPr lang="en-US" dirty="0" smtClean="0"/>
              <a:t> to </a:t>
            </a:r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</a:p>
          <a:p>
            <a:r>
              <a:rPr lang="en-US" dirty="0" smtClean="0"/>
              <a:t>…</a:t>
            </a:r>
          </a:p>
          <a:p>
            <a:r>
              <a:rPr lang="en-US" i="1" dirty="0" smtClean="0"/>
              <a:t>today</a:t>
            </a:r>
            <a:r>
              <a:rPr lang="en-US" dirty="0" smtClean="0"/>
              <a:t> 	</a:t>
            </a:r>
            <a:r>
              <a:rPr lang="en-US" dirty="0" err="1" smtClean="0"/>
              <a:t>ctrs</a:t>
            </a:r>
            <a:r>
              <a:rPr lang="en-US" dirty="0" smtClean="0"/>
              <a:t> to </a:t>
            </a:r>
            <a:r>
              <a:rPr lang="en-US" i="1" dirty="0" smtClean="0"/>
              <a:t>id</a:t>
            </a:r>
            <a:r>
              <a:rPr lang="en-US" i="1" baseline="-25000" dirty="0"/>
              <a:t>1</a:t>
            </a:r>
            <a:endParaRPr lang="en-US" i="1" baseline="-25000" dirty="0" smtClean="0"/>
          </a:p>
          <a:p>
            <a:r>
              <a:rPr lang="en-US" baseline="-25000" dirty="0" smtClean="0"/>
              <a:t>…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/>
              <a:t>Is there a stream-and-sort analog of this request-and-answer pattern?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83920" y="1717040"/>
            <a:ext cx="28448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  <a:r>
              <a:rPr lang="en-US" i="1" dirty="0" smtClean="0"/>
              <a:t>  found an </a:t>
            </a:r>
            <a:r>
              <a:rPr lang="en-US" i="1" dirty="0" err="1" smtClean="0"/>
              <a:t>aarvark</a:t>
            </a:r>
            <a:r>
              <a:rPr lang="en-US" i="1" dirty="0" smtClean="0"/>
              <a:t> in </a:t>
            </a:r>
            <a:r>
              <a:rPr lang="en-US" i="1" dirty="0" err="1" smtClean="0"/>
              <a:t>zynga’s</a:t>
            </a:r>
            <a:r>
              <a:rPr lang="en-US" i="1" dirty="0" smtClean="0"/>
              <a:t> </a:t>
            </a:r>
            <a:r>
              <a:rPr lang="en-US" i="1" dirty="0" err="1" smtClean="0"/>
              <a:t>farmville</a:t>
            </a:r>
            <a:r>
              <a:rPr lang="en-US" i="1" dirty="0" smtClean="0"/>
              <a:t> today!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2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3</a:t>
            </a:r>
            <a:r>
              <a:rPr lang="en-US" i="1" dirty="0" smtClean="0"/>
              <a:t>  ….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4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5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..</a:t>
            </a:r>
          </a:p>
          <a:p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554480" y="1288534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97680" y="1256268"/>
            <a:ext cx="484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Record of all event counts for each word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099560" y="1717040"/>
          <a:ext cx="68986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646"/>
                <a:gridCol w="51049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r>
                        <a:rPr lang="en-US" baseline="0" dirty="0" smtClean="0"/>
                        <a:t> associated with 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=sports]=1027,C[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</a:t>
                      </a:r>
                      <a:r>
                        <a:rPr lang="en-US" sz="1600" dirty="0" err="1" smtClean="0"/>
                        <a:t>worldNews</a:t>
                      </a:r>
                      <a:r>
                        <a:rPr lang="en-US" sz="1600" dirty="0" smtClean="0"/>
                        <a:t>]=564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=sports]=21,C[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worldNews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]=4464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Down Arrow 19"/>
          <p:cNvSpPr/>
          <p:nvPr/>
        </p:nvSpPr>
        <p:spPr>
          <a:xfrm>
            <a:off x="1940560" y="3942080"/>
            <a:ext cx="599440" cy="7518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883920" y="4866640"/>
            <a:ext cx="1947759" cy="1554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Classification logic</a:t>
            </a:r>
            <a:endParaRPr lang="en-US" dirty="0"/>
          </a:p>
        </p:txBody>
      </p:sp>
      <p:cxnSp>
        <p:nvCxnSpPr>
          <p:cNvPr id="24" name="Elbow Connector 23"/>
          <p:cNvCxnSpPr/>
          <p:nvPr/>
        </p:nvCxnSpPr>
        <p:spPr>
          <a:xfrm>
            <a:off x="2831679" y="6116320"/>
            <a:ext cx="2786801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4495464" y="4932343"/>
            <a:ext cx="236795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56560" y="4487387"/>
            <a:ext cx="22047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found	~</a:t>
            </a:r>
            <a:r>
              <a:rPr lang="en-US" dirty="0" err="1" smtClean="0"/>
              <a:t>ctrs</a:t>
            </a:r>
            <a:r>
              <a:rPr lang="en-US" dirty="0" smtClean="0"/>
              <a:t> to </a:t>
            </a:r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</a:p>
          <a:p>
            <a:r>
              <a:rPr lang="en-US" i="1" dirty="0" smtClean="0"/>
              <a:t>aardvark</a:t>
            </a:r>
            <a:r>
              <a:rPr lang="en-US" dirty="0" smtClean="0"/>
              <a:t> 	~</a:t>
            </a:r>
            <a:r>
              <a:rPr lang="en-US" dirty="0" err="1" smtClean="0"/>
              <a:t>ctrs</a:t>
            </a:r>
            <a:r>
              <a:rPr lang="en-US" dirty="0" smtClean="0"/>
              <a:t> to </a:t>
            </a:r>
            <a:r>
              <a:rPr lang="en-US" i="1" dirty="0" smtClean="0"/>
              <a:t>id</a:t>
            </a:r>
            <a:r>
              <a:rPr lang="en-US" i="1" baseline="-25000" dirty="0"/>
              <a:t>1</a:t>
            </a:r>
            <a:endParaRPr lang="en-US" i="1" baseline="-25000" dirty="0" smtClean="0"/>
          </a:p>
          <a:p>
            <a:r>
              <a:rPr lang="en-US" dirty="0" smtClean="0"/>
              <a:t>…</a:t>
            </a:r>
          </a:p>
          <a:p>
            <a:r>
              <a:rPr lang="en-US" i="1" dirty="0" smtClean="0"/>
              <a:t>today</a:t>
            </a:r>
            <a:r>
              <a:rPr lang="en-US" dirty="0" smtClean="0"/>
              <a:t> 	~</a:t>
            </a:r>
            <a:r>
              <a:rPr lang="en-US" dirty="0" err="1" smtClean="0"/>
              <a:t>ctrs</a:t>
            </a:r>
            <a:r>
              <a:rPr lang="en-US" dirty="0" smtClean="0"/>
              <a:t> to </a:t>
            </a:r>
            <a:r>
              <a:rPr lang="en-US" i="1" dirty="0" smtClean="0"/>
              <a:t>id</a:t>
            </a:r>
            <a:r>
              <a:rPr lang="en-US" i="1" baseline="-25000" dirty="0"/>
              <a:t>1</a:t>
            </a:r>
            <a:endParaRPr lang="en-US" i="1" baseline="-25000" dirty="0" smtClean="0"/>
          </a:p>
          <a:p>
            <a:r>
              <a:rPr lang="en-US" baseline="-25000" dirty="0" smtClean="0"/>
              <a:t>…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11520" y="4118055"/>
            <a:ext cx="30988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~ is the last </a:t>
            </a:r>
            <a:r>
              <a:rPr lang="en-US" dirty="0" err="1" smtClean="0"/>
              <a:t>ascii</a:t>
            </a:r>
            <a:r>
              <a:rPr lang="en-US" dirty="0" smtClean="0"/>
              <a:t> character</a:t>
            </a:r>
          </a:p>
          <a:p>
            <a:endParaRPr lang="en-US" dirty="0" smtClean="0"/>
          </a:p>
          <a:p>
            <a:r>
              <a:rPr lang="en-US" dirty="0" smtClean="0"/>
              <a:t>% export LC_COLLATE=C</a:t>
            </a:r>
          </a:p>
          <a:p>
            <a:endParaRPr lang="en-US" dirty="0" smtClean="0"/>
          </a:p>
          <a:p>
            <a:r>
              <a:rPr lang="en-US" dirty="0" smtClean="0"/>
              <a:t>means that it will sort </a:t>
            </a:r>
            <a:r>
              <a:rPr lang="en-US" i="1" dirty="0" smtClean="0"/>
              <a:t>after </a:t>
            </a:r>
            <a:r>
              <a:rPr lang="en-US" dirty="0" smtClean="0"/>
              <a:t>anything else with </a:t>
            </a:r>
            <a:r>
              <a:rPr lang="en-US" dirty="0" err="1" smtClean="0"/>
              <a:t>unix</a:t>
            </a:r>
            <a:r>
              <a:rPr lang="en-US" dirty="0" smtClean="0"/>
              <a:t> sort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/>
              <a:t>Is there a stream-and-sort analog of this request-and-answer pattern?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83920" y="1717040"/>
            <a:ext cx="28448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  <a:r>
              <a:rPr lang="en-US" i="1" dirty="0" smtClean="0"/>
              <a:t>  found an aardvark in </a:t>
            </a:r>
            <a:r>
              <a:rPr lang="en-US" i="1" dirty="0" err="1" smtClean="0"/>
              <a:t>zynga’s</a:t>
            </a:r>
            <a:r>
              <a:rPr lang="en-US" i="1" dirty="0" smtClean="0"/>
              <a:t> </a:t>
            </a:r>
            <a:r>
              <a:rPr lang="en-US" i="1" dirty="0" err="1" smtClean="0"/>
              <a:t>farmville</a:t>
            </a:r>
            <a:r>
              <a:rPr lang="en-US" i="1" dirty="0" smtClean="0"/>
              <a:t> today!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2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3</a:t>
            </a:r>
            <a:r>
              <a:rPr lang="en-US" i="1" dirty="0" smtClean="0"/>
              <a:t>  ….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4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5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..</a:t>
            </a:r>
          </a:p>
          <a:p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554480" y="1288534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97680" y="1256268"/>
            <a:ext cx="484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Record of all event counts for each word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099560" y="1717040"/>
          <a:ext cx="68986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646"/>
                <a:gridCol w="51049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r>
                        <a:rPr lang="en-US" baseline="0" dirty="0" smtClean="0"/>
                        <a:t> associated with 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=sports]=1027,C[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</a:t>
                      </a:r>
                      <a:r>
                        <a:rPr lang="en-US" sz="1600" dirty="0" err="1" smtClean="0"/>
                        <a:t>worldNews</a:t>
                      </a:r>
                      <a:r>
                        <a:rPr lang="en-US" sz="1600" dirty="0" smtClean="0"/>
                        <a:t>]=564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=sports]=21,C[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worldNews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]=4464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Down Arrow 19"/>
          <p:cNvSpPr/>
          <p:nvPr/>
        </p:nvSpPr>
        <p:spPr>
          <a:xfrm>
            <a:off x="1940560" y="3942080"/>
            <a:ext cx="599440" cy="7518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883920" y="4866640"/>
            <a:ext cx="1947759" cy="1554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Classification logic</a:t>
            </a:r>
            <a:endParaRPr lang="en-US" dirty="0"/>
          </a:p>
        </p:txBody>
      </p:sp>
      <p:cxnSp>
        <p:nvCxnSpPr>
          <p:cNvPr id="24" name="Elbow Connector 23"/>
          <p:cNvCxnSpPr/>
          <p:nvPr/>
        </p:nvCxnSpPr>
        <p:spPr>
          <a:xfrm>
            <a:off x="2831679" y="6116320"/>
            <a:ext cx="2786801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4335781" y="4254500"/>
            <a:ext cx="2108199" cy="883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56560" y="4487387"/>
            <a:ext cx="2204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found	~</a:t>
            </a:r>
            <a:r>
              <a:rPr lang="en-US" dirty="0" err="1" smtClean="0"/>
              <a:t>ctr</a:t>
            </a:r>
            <a:r>
              <a:rPr lang="en-US" dirty="0" smtClean="0"/>
              <a:t> to </a:t>
            </a:r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</a:p>
          <a:p>
            <a:r>
              <a:rPr lang="en-US" i="1" dirty="0" smtClean="0"/>
              <a:t>aardvark</a:t>
            </a:r>
            <a:r>
              <a:rPr lang="en-US" dirty="0" smtClean="0"/>
              <a:t> 	~</a:t>
            </a:r>
            <a:r>
              <a:rPr lang="en-US" dirty="0" err="1" smtClean="0"/>
              <a:t>ctr</a:t>
            </a:r>
            <a:r>
              <a:rPr lang="en-US" dirty="0" smtClean="0"/>
              <a:t> to id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…</a:t>
            </a:r>
          </a:p>
          <a:p>
            <a:r>
              <a:rPr lang="en-US" i="1" dirty="0" smtClean="0"/>
              <a:t>today</a:t>
            </a:r>
            <a:r>
              <a:rPr lang="en-US" dirty="0" smtClean="0"/>
              <a:t> 	~</a:t>
            </a:r>
            <a:r>
              <a:rPr lang="en-US" dirty="0" err="1" smtClean="0"/>
              <a:t>ctr</a:t>
            </a:r>
            <a:r>
              <a:rPr lang="en-US" dirty="0" smtClean="0"/>
              <a:t> to </a:t>
            </a:r>
            <a:r>
              <a:rPr lang="en-US" dirty="0" err="1" smtClean="0"/>
              <a:t>id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baseline="-25000" dirty="0" smtClean="0"/>
              <a:t>…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435600" y="4025364"/>
            <a:ext cx="1834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Counter records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17881" y="6236454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618480" y="5867122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Combine and sort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8" idx="3"/>
          </p:cNvCxnSpPr>
          <p:nvPr/>
        </p:nvCxnSpPr>
        <p:spPr>
          <a:xfrm>
            <a:off x="7635379" y="6051788"/>
            <a:ext cx="54342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/>
              <a:t>A stream-and-sort analog of the request-and-answer pattern…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23520" y="1263750"/>
            <a:ext cx="2804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Record of all event counts for each word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11481" y="1910081"/>
          <a:ext cx="2448559" cy="180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769"/>
                <a:gridCol w="1472790"/>
              </a:tblGrid>
              <a:tr h="319474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endParaRPr lang="en-US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aardvark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C[</a:t>
                      </a:r>
                      <a:r>
                        <a:rPr lang="en-US" sz="1200" dirty="0" err="1" smtClean="0"/>
                        <a:t>w^Y</a:t>
                      </a:r>
                      <a:r>
                        <a:rPr lang="en-US" sz="1200" dirty="0" smtClean="0"/>
                        <a:t>=sports]=2</a:t>
                      </a:r>
                      <a:endParaRPr lang="en-US" sz="1200" dirty="0"/>
                    </a:p>
                  </a:txBody>
                  <a:tcPr/>
                </a:tc>
              </a:tr>
              <a:tr h="2726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agent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zynga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Elbow Connector 23"/>
          <p:cNvCxnSpPr/>
          <p:nvPr/>
        </p:nvCxnSpPr>
        <p:spPr>
          <a:xfrm>
            <a:off x="-140121" y="6309360"/>
            <a:ext cx="2786801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1363981" y="4447540"/>
            <a:ext cx="2108199" cy="883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15240" y="4680427"/>
            <a:ext cx="22047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found	~</a:t>
            </a:r>
            <a:r>
              <a:rPr lang="en-US" dirty="0" err="1" smtClean="0"/>
              <a:t>ctr</a:t>
            </a:r>
            <a:r>
              <a:rPr lang="en-US" dirty="0" smtClean="0"/>
              <a:t> to </a:t>
            </a:r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</a:p>
          <a:p>
            <a:r>
              <a:rPr lang="en-US" i="1" dirty="0" smtClean="0"/>
              <a:t>aardvark</a:t>
            </a:r>
            <a:r>
              <a:rPr lang="en-US" dirty="0" smtClean="0"/>
              <a:t> 	~</a:t>
            </a:r>
            <a:r>
              <a:rPr lang="en-US" dirty="0" err="1" smtClean="0"/>
              <a:t>ctr</a:t>
            </a:r>
            <a:r>
              <a:rPr lang="en-US" dirty="0" smtClean="0"/>
              <a:t> to </a:t>
            </a:r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</a:p>
          <a:p>
            <a:r>
              <a:rPr lang="en-US" dirty="0" smtClean="0"/>
              <a:t>…</a:t>
            </a:r>
          </a:p>
          <a:p>
            <a:r>
              <a:rPr lang="en-US" i="1" dirty="0" smtClean="0"/>
              <a:t>today</a:t>
            </a:r>
            <a:r>
              <a:rPr lang="en-US" dirty="0" smtClean="0"/>
              <a:t> 	~</a:t>
            </a:r>
            <a:r>
              <a:rPr lang="en-US" dirty="0" err="1" smtClean="0"/>
              <a:t>ctr</a:t>
            </a:r>
            <a:r>
              <a:rPr lang="en-US" dirty="0" smtClean="0"/>
              <a:t> to </a:t>
            </a:r>
            <a:r>
              <a:rPr lang="en-US" i="1" dirty="0" smtClean="0"/>
              <a:t>id</a:t>
            </a:r>
            <a:r>
              <a:rPr lang="en-US" i="1" baseline="-25000" dirty="0"/>
              <a:t>1</a:t>
            </a:r>
            <a:endParaRPr lang="en-US" i="1" baseline="-25000" dirty="0" smtClean="0"/>
          </a:p>
          <a:p>
            <a:r>
              <a:rPr lang="en-US" baseline="-25000" dirty="0" smtClean="0"/>
              <a:t>…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463800" y="4218404"/>
            <a:ext cx="1834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Counter records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081" y="6429494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46680" y="6060162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Combine and sort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8" idx="3"/>
          </p:cNvCxnSpPr>
          <p:nvPr/>
        </p:nvCxnSpPr>
        <p:spPr>
          <a:xfrm flipV="1">
            <a:off x="4663579" y="3515360"/>
            <a:ext cx="548502" cy="27294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334001" y="1019373"/>
          <a:ext cx="3291839" cy="4097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822"/>
                <a:gridCol w="1980017"/>
              </a:tblGrid>
              <a:tr h="319474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endParaRPr lang="en-US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dirty="0" smtClean="0"/>
                        <a:t> to id1</a:t>
                      </a:r>
                      <a:endParaRPr lang="en-US" sz="1600" dirty="0"/>
                    </a:p>
                  </a:txBody>
                  <a:tcPr/>
                </a:tc>
              </a:tr>
              <a:tr h="2726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=sports]=…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id345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id9854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id345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id34742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C[…]</a:t>
                      </a:r>
                      <a:endParaRPr lang="en-US" sz="1600" dirty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Down Arrow 26"/>
          <p:cNvSpPr/>
          <p:nvPr/>
        </p:nvSpPr>
        <p:spPr>
          <a:xfrm>
            <a:off x="6736080" y="5415280"/>
            <a:ext cx="467360" cy="52831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5212081" y="6060162"/>
            <a:ext cx="3616959" cy="5844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Request-handling logic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/>
              <a:t>A stream-and-sort analog of the request-and-answer pattern…</a:t>
            </a:r>
            <a:endParaRPr lang="en-US" sz="2400" dirty="0"/>
          </a:p>
        </p:txBody>
      </p:sp>
      <p:cxnSp>
        <p:nvCxnSpPr>
          <p:cNvPr id="24" name="Elbow Connector 23"/>
          <p:cNvCxnSpPr/>
          <p:nvPr/>
        </p:nvCxnSpPr>
        <p:spPr>
          <a:xfrm>
            <a:off x="-140121" y="6309360"/>
            <a:ext cx="2786801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6081" y="6429494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46680" y="6060162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Combine and sort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8" idx="3"/>
          </p:cNvCxnSpPr>
          <p:nvPr/>
        </p:nvCxnSpPr>
        <p:spPr>
          <a:xfrm flipV="1">
            <a:off x="4663579" y="3515360"/>
            <a:ext cx="548502" cy="27294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334001" y="1019373"/>
          <a:ext cx="3291839" cy="4097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822"/>
                <a:gridCol w="1980017"/>
              </a:tblGrid>
              <a:tr h="319474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endParaRPr lang="en-US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dirty="0" smtClean="0"/>
                        <a:t> to id1</a:t>
                      </a:r>
                      <a:endParaRPr lang="en-US" sz="1600" dirty="0"/>
                    </a:p>
                  </a:txBody>
                  <a:tcPr/>
                </a:tc>
              </a:tr>
              <a:tr h="2726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=sports]=…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id345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id9854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id345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id34742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C[…]</a:t>
                      </a:r>
                      <a:endParaRPr lang="en-US" sz="1600" dirty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Down Arrow 26"/>
          <p:cNvSpPr/>
          <p:nvPr/>
        </p:nvSpPr>
        <p:spPr>
          <a:xfrm>
            <a:off x="6736080" y="5415280"/>
            <a:ext cx="467360" cy="52831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5212081" y="6060162"/>
            <a:ext cx="3616959" cy="5844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Request-handling logic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0191" y="1181100"/>
            <a:ext cx="4606290" cy="31393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previousKey</a:t>
            </a:r>
            <a:r>
              <a:rPr lang="en-US" dirty="0" smtClean="0"/>
              <a:t> = </a:t>
            </a:r>
            <a:r>
              <a:rPr lang="en-US" dirty="0" err="1" smtClean="0"/>
              <a:t>somethingImpossible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For each (</a:t>
            </a:r>
            <a:r>
              <a:rPr lang="en-US" i="1" dirty="0" err="1" smtClean="0"/>
              <a:t>key,val</a:t>
            </a:r>
            <a:r>
              <a:rPr lang="en-US" dirty="0" smtClean="0"/>
              <a:t>) in input: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If </a:t>
            </a:r>
            <a:r>
              <a:rPr lang="en-US" i="1" dirty="0" smtClean="0"/>
              <a:t>key</a:t>
            </a:r>
            <a:r>
              <a:rPr lang="en-US" dirty="0" smtClean="0"/>
              <a:t>==</a:t>
            </a:r>
            <a:r>
              <a:rPr lang="en-US" dirty="0" err="1" smtClean="0"/>
              <a:t>previousKey</a:t>
            </a:r>
            <a:r>
              <a:rPr lang="en-US" dirty="0" smtClean="0"/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Answer(</a:t>
            </a:r>
            <a:r>
              <a:rPr lang="en-US" dirty="0" err="1" smtClean="0"/>
              <a:t>recordForPrevKey,</a:t>
            </a:r>
            <a:r>
              <a:rPr lang="en-US" i="1" dirty="0" err="1" smtClean="0"/>
              <a:t>val</a:t>
            </a:r>
            <a:r>
              <a:rPr lang="en-US" i="1" dirty="0" smtClean="0"/>
              <a:t>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Else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previousKey</a:t>
            </a:r>
            <a:r>
              <a:rPr lang="en-US" dirty="0" smtClean="0"/>
              <a:t> = </a:t>
            </a:r>
            <a:r>
              <a:rPr lang="en-US" i="1" dirty="0" smtClean="0"/>
              <a:t>key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recordForPrevKey</a:t>
            </a:r>
            <a:r>
              <a:rPr lang="en-US" dirty="0" smtClean="0"/>
              <a:t> = </a:t>
            </a:r>
            <a:r>
              <a:rPr lang="en-US" i="1" dirty="0" err="1" smtClean="0"/>
              <a:t>val</a:t>
            </a:r>
            <a:endParaRPr lang="en-US" i="1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define Answer</a:t>
            </a:r>
            <a:r>
              <a:rPr lang="en-US" i="1" dirty="0" smtClean="0"/>
              <a:t>(</a:t>
            </a:r>
            <a:r>
              <a:rPr lang="en-US" i="1" dirty="0" err="1" smtClean="0"/>
              <a:t>record,request</a:t>
            </a:r>
            <a:r>
              <a:rPr lang="en-US" i="1" dirty="0" smtClean="0"/>
              <a:t>):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find </a:t>
            </a:r>
            <a:r>
              <a:rPr lang="en-US" i="1" dirty="0" smtClean="0"/>
              <a:t>id</a:t>
            </a:r>
            <a:r>
              <a:rPr lang="en-US" dirty="0" smtClean="0"/>
              <a:t> where “</a:t>
            </a:r>
            <a:r>
              <a:rPr lang="en-US" i="1" dirty="0" smtClean="0"/>
              <a:t>request = </a:t>
            </a:r>
            <a:r>
              <a:rPr lang="en-US" dirty="0" smtClean="0"/>
              <a:t>~</a:t>
            </a:r>
            <a:r>
              <a:rPr lang="en-US" dirty="0" err="1" smtClean="0"/>
              <a:t>ctr</a:t>
            </a:r>
            <a:r>
              <a:rPr lang="en-US" dirty="0" smtClean="0"/>
              <a:t> to </a:t>
            </a:r>
            <a:r>
              <a:rPr lang="en-US" i="1" dirty="0" smtClean="0"/>
              <a:t>id</a:t>
            </a:r>
            <a:r>
              <a:rPr lang="en-US" dirty="0" smtClean="0"/>
              <a:t>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print “</a:t>
            </a:r>
            <a:r>
              <a:rPr lang="en-US" i="1" dirty="0" smtClean="0"/>
              <a:t>id ~</a:t>
            </a:r>
            <a:r>
              <a:rPr lang="en-US" dirty="0" err="1" smtClean="0"/>
              <a:t>ctr</a:t>
            </a:r>
            <a:r>
              <a:rPr lang="en-US" dirty="0" smtClean="0"/>
              <a:t> for </a:t>
            </a:r>
            <a:r>
              <a:rPr lang="en-US" i="1" dirty="0" smtClean="0"/>
              <a:t>request </a:t>
            </a:r>
            <a:r>
              <a:rPr lang="en-US" dirty="0" smtClean="0"/>
              <a:t>is </a:t>
            </a:r>
            <a:r>
              <a:rPr lang="en-US" i="1" dirty="0" smtClean="0"/>
              <a:t>record”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/>
              <a:t>A stream-and-sort analog of the request-and-answer pattern…</a:t>
            </a:r>
            <a:endParaRPr lang="en-US" sz="2400" dirty="0"/>
          </a:p>
        </p:txBody>
      </p:sp>
      <p:cxnSp>
        <p:nvCxnSpPr>
          <p:cNvPr id="24" name="Elbow Connector 23"/>
          <p:cNvCxnSpPr/>
          <p:nvPr/>
        </p:nvCxnSpPr>
        <p:spPr>
          <a:xfrm>
            <a:off x="-140121" y="6309360"/>
            <a:ext cx="2786801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6081" y="6429494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46680" y="6060162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Combine and sort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8" idx="3"/>
          </p:cNvCxnSpPr>
          <p:nvPr/>
        </p:nvCxnSpPr>
        <p:spPr>
          <a:xfrm flipV="1">
            <a:off x="4663579" y="3515360"/>
            <a:ext cx="548502" cy="27294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334001" y="1019373"/>
          <a:ext cx="3291839" cy="4097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822"/>
                <a:gridCol w="1980017"/>
              </a:tblGrid>
              <a:tr h="319474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endParaRPr lang="en-US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dirty="0" smtClean="0"/>
                        <a:t> to id1</a:t>
                      </a:r>
                      <a:endParaRPr lang="en-US" sz="1600" dirty="0"/>
                    </a:p>
                  </a:txBody>
                  <a:tcPr/>
                </a:tc>
              </a:tr>
              <a:tr h="2726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=sports]=…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id345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id9854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id345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id34742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C[…]</a:t>
                      </a:r>
                      <a:endParaRPr lang="en-US" sz="1600" dirty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Down Arrow 26"/>
          <p:cNvSpPr/>
          <p:nvPr/>
        </p:nvSpPr>
        <p:spPr>
          <a:xfrm>
            <a:off x="6736080" y="5415280"/>
            <a:ext cx="467360" cy="52831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5212081" y="6060162"/>
            <a:ext cx="2550159" cy="5844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Request-handling logic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0191" y="1181100"/>
            <a:ext cx="4606290" cy="31393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previousKey</a:t>
            </a:r>
            <a:r>
              <a:rPr lang="en-US" dirty="0" smtClean="0"/>
              <a:t> = </a:t>
            </a:r>
            <a:r>
              <a:rPr lang="en-US" dirty="0" err="1" smtClean="0"/>
              <a:t>somethingImpossible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For each (</a:t>
            </a:r>
            <a:r>
              <a:rPr lang="en-US" i="1" dirty="0" err="1" smtClean="0"/>
              <a:t>key,val</a:t>
            </a:r>
            <a:r>
              <a:rPr lang="en-US" dirty="0" smtClean="0"/>
              <a:t>) in input: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If </a:t>
            </a:r>
            <a:r>
              <a:rPr lang="en-US" i="1" dirty="0" smtClean="0"/>
              <a:t>key</a:t>
            </a:r>
            <a:r>
              <a:rPr lang="en-US" dirty="0" smtClean="0"/>
              <a:t>==</a:t>
            </a:r>
            <a:r>
              <a:rPr lang="en-US" dirty="0" err="1" smtClean="0"/>
              <a:t>previousKey</a:t>
            </a:r>
            <a:r>
              <a:rPr lang="en-US" dirty="0" smtClean="0"/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Answer(</a:t>
            </a:r>
            <a:r>
              <a:rPr lang="en-US" dirty="0" err="1" smtClean="0"/>
              <a:t>recordForPrevKey,</a:t>
            </a:r>
            <a:r>
              <a:rPr lang="en-US" i="1" dirty="0" err="1" smtClean="0"/>
              <a:t>val</a:t>
            </a:r>
            <a:r>
              <a:rPr lang="en-US" i="1" dirty="0" smtClean="0"/>
              <a:t>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Else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previousKey</a:t>
            </a:r>
            <a:r>
              <a:rPr lang="en-US" dirty="0" smtClean="0"/>
              <a:t> = </a:t>
            </a:r>
            <a:r>
              <a:rPr lang="en-US" i="1" dirty="0" smtClean="0"/>
              <a:t>key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recordForPrevKey</a:t>
            </a:r>
            <a:r>
              <a:rPr lang="en-US" dirty="0" smtClean="0"/>
              <a:t> = </a:t>
            </a:r>
            <a:r>
              <a:rPr lang="en-US" i="1" dirty="0" err="1" smtClean="0"/>
              <a:t>val</a:t>
            </a:r>
            <a:endParaRPr lang="en-US" i="1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define Answer</a:t>
            </a:r>
            <a:r>
              <a:rPr lang="en-US" i="1" dirty="0" smtClean="0"/>
              <a:t>(</a:t>
            </a:r>
            <a:r>
              <a:rPr lang="en-US" i="1" dirty="0" err="1" smtClean="0"/>
              <a:t>record,request</a:t>
            </a:r>
            <a:r>
              <a:rPr lang="en-US" i="1" dirty="0" smtClean="0"/>
              <a:t>):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find </a:t>
            </a:r>
            <a:r>
              <a:rPr lang="en-US" i="1" dirty="0" smtClean="0"/>
              <a:t>id</a:t>
            </a:r>
            <a:r>
              <a:rPr lang="en-US" dirty="0" smtClean="0"/>
              <a:t> where “</a:t>
            </a:r>
            <a:r>
              <a:rPr lang="en-US" i="1" dirty="0" smtClean="0"/>
              <a:t>request = </a:t>
            </a:r>
            <a:r>
              <a:rPr lang="en-US" dirty="0" smtClean="0"/>
              <a:t>~</a:t>
            </a:r>
            <a:r>
              <a:rPr lang="en-US" dirty="0" err="1" smtClean="0"/>
              <a:t>ctr</a:t>
            </a:r>
            <a:r>
              <a:rPr lang="en-US" dirty="0" smtClean="0"/>
              <a:t> to </a:t>
            </a:r>
            <a:r>
              <a:rPr lang="en-US" i="1" dirty="0" smtClean="0"/>
              <a:t>id</a:t>
            </a:r>
            <a:r>
              <a:rPr lang="en-US" dirty="0" smtClean="0"/>
              <a:t>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print “</a:t>
            </a:r>
            <a:r>
              <a:rPr lang="en-US" i="1" dirty="0" smtClean="0"/>
              <a:t>id ~</a:t>
            </a:r>
            <a:r>
              <a:rPr lang="en-US" dirty="0" err="1" smtClean="0"/>
              <a:t>ctr</a:t>
            </a:r>
            <a:r>
              <a:rPr lang="en-US" dirty="0" smtClean="0"/>
              <a:t> for </a:t>
            </a:r>
            <a:r>
              <a:rPr lang="en-US" i="1" dirty="0" smtClean="0"/>
              <a:t>request </a:t>
            </a:r>
            <a:r>
              <a:rPr lang="en-US" dirty="0" smtClean="0"/>
              <a:t>is </a:t>
            </a:r>
            <a:r>
              <a:rPr lang="en-US" i="1" dirty="0" smtClean="0"/>
              <a:t>record”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7909560" y="6140768"/>
            <a:ext cx="518160" cy="39981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50191" y="4663440"/>
            <a:ext cx="460629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Output:</a:t>
            </a:r>
          </a:p>
          <a:p>
            <a:r>
              <a:rPr lang="en-US" i="1" dirty="0" smtClean="0"/>
              <a:t>id1</a:t>
            </a:r>
            <a:r>
              <a:rPr lang="en-US" dirty="0" smtClean="0"/>
              <a:t> ~</a:t>
            </a:r>
            <a:r>
              <a:rPr lang="en-US" dirty="0" err="1" smtClean="0"/>
              <a:t>ctr</a:t>
            </a:r>
            <a:r>
              <a:rPr lang="en-US" dirty="0" smtClean="0"/>
              <a:t> for </a:t>
            </a:r>
            <a:r>
              <a:rPr lang="en-US" i="1" dirty="0" smtClean="0"/>
              <a:t>aardvark </a:t>
            </a:r>
            <a:r>
              <a:rPr lang="en-US" dirty="0" smtClean="0"/>
              <a:t>is C[</a:t>
            </a:r>
            <a:r>
              <a:rPr lang="en-US" dirty="0" err="1" smtClean="0"/>
              <a:t>w^Y</a:t>
            </a:r>
            <a:r>
              <a:rPr lang="en-US" dirty="0" smtClean="0"/>
              <a:t>=sports]=2</a:t>
            </a:r>
          </a:p>
          <a:p>
            <a:r>
              <a:rPr lang="en-US" dirty="0" smtClean="0"/>
              <a:t>…</a:t>
            </a:r>
          </a:p>
          <a:p>
            <a:r>
              <a:rPr lang="en-US" i="1" dirty="0" smtClean="0"/>
              <a:t>id1 </a:t>
            </a:r>
            <a:r>
              <a:rPr lang="en-US" dirty="0" smtClean="0"/>
              <a:t> ~</a:t>
            </a:r>
            <a:r>
              <a:rPr lang="en-US" dirty="0" err="1" smtClean="0"/>
              <a:t>ctr</a:t>
            </a:r>
            <a:r>
              <a:rPr lang="en-US" dirty="0" smtClean="0"/>
              <a:t> for </a:t>
            </a:r>
            <a:r>
              <a:rPr lang="en-US" i="1" dirty="0" err="1" smtClean="0"/>
              <a:t>zynga</a:t>
            </a:r>
            <a:r>
              <a:rPr lang="en-US" i="1" dirty="0" smtClean="0"/>
              <a:t> </a:t>
            </a:r>
            <a:r>
              <a:rPr lang="en-US" dirty="0" smtClean="0"/>
              <a:t>is ….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/>
              <a:t>A stream-and-sort analog of the request-and-answer pattern…</a:t>
            </a:r>
            <a:endParaRPr lang="en-US" sz="2400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94640" y="1181100"/>
          <a:ext cx="3291839" cy="4097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822"/>
                <a:gridCol w="1980017"/>
              </a:tblGrid>
              <a:tr h="319474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endParaRPr lang="en-US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dirty="0" smtClean="0"/>
                        <a:t> to id1</a:t>
                      </a:r>
                      <a:endParaRPr lang="en-US" sz="1600" dirty="0"/>
                    </a:p>
                  </a:txBody>
                  <a:tcPr/>
                </a:tc>
              </a:tr>
              <a:tr h="2726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=sports]=…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id345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id9854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id345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id34742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C[…]</a:t>
                      </a:r>
                      <a:endParaRPr lang="en-US" sz="1600" dirty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Down Arrow 26"/>
          <p:cNvSpPr/>
          <p:nvPr/>
        </p:nvSpPr>
        <p:spPr>
          <a:xfrm>
            <a:off x="1696719" y="5577007"/>
            <a:ext cx="467360" cy="52831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172720" y="6221889"/>
            <a:ext cx="2550159" cy="5844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Request-handling logic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2870199" y="6206649"/>
            <a:ext cx="1356362" cy="39981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06192" y="1524000"/>
            <a:ext cx="460629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Output:</a:t>
            </a:r>
          </a:p>
          <a:p>
            <a:r>
              <a:rPr lang="en-US" i="1" dirty="0" smtClean="0"/>
              <a:t>id1</a:t>
            </a:r>
            <a:r>
              <a:rPr lang="en-US" dirty="0" smtClean="0"/>
              <a:t> ~</a:t>
            </a:r>
            <a:r>
              <a:rPr lang="en-US" dirty="0" err="1" smtClean="0"/>
              <a:t>ctr</a:t>
            </a:r>
            <a:r>
              <a:rPr lang="en-US" dirty="0" smtClean="0"/>
              <a:t> for </a:t>
            </a:r>
            <a:r>
              <a:rPr lang="en-US" i="1" dirty="0" smtClean="0"/>
              <a:t>aardvark </a:t>
            </a:r>
            <a:r>
              <a:rPr lang="en-US" dirty="0" smtClean="0"/>
              <a:t>is C[</a:t>
            </a:r>
            <a:r>
              <a:rPr lang="en-US" dirty="0" err="1" smtClean="0"/>
              <a:t>w^Y</a:t>
            </a:r>
            <a:r>
              <a:rPr lang="en-US" dirty="0" smtClean="0"/>
              <a:t>=sports]=2</a:t>
            </a:r>
          </a:p>
          <a:p>
            <a:r>
              <a:rPr lang="en-US" dirty="0" smtClean="0"/>
              <a:t>…</a:t>
            </a:r>
          </a:p>
          <a:p>
            <a:r>
              <a:rPr lang="en-US" i="1" dirty="0" smtClean="0"/>
              <a:t>id1 </a:t>
            </a:r>
            <a:r>
              <a:rPr lang="en-US" dirty="0" smtClean="0"/>
              <a:t> ~</a:t>
            </a:r>
            <a:r>
              <a:rPr lang="en-US" dirty="0" err="1" smtClean="0"/>
              <a:t>ctr</a:t>
            </a:r>
            <a:r>
              <a:rPr lang="en-US" dirty="0" smtClean="0"/>
              <a:t> for </a:t>
            </a:r>
            <a:r>
              <a:rPr lang="en-US" i="1" dirty="0" err="1" smtClean="0"/>
              <a:t>zynga</a:t>
            </a:r>
            <a:r>
              <a:rPr lang="en-US" i="1" dirty="0" smtClean="0"/>
              <a:t> </a:t>
            </a:r>
            <a:r>
              <a:rPr lang="en-US" dirty="0" smtClean="0"/>
              <a:t>is ….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06192" y="3139440"/>
            <a:ext cx="28448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  <a:r>
              <a:rPr lang="en-US" i="1" dirty="0" smtClean="0"/>
              <a:t>  found an aardvark in </a:t>
            </a:r>
            <a:r>
              <a:rPr lang="en-US" i="1" dirty="0" err="1" smtClean="0"/>
              <a:t>zynga’s</a:t>
            </a:r>
            <a:r>
              <a:rPr lang="en-US" i="1" dirty="0" smtClean="0"/>
              <a:t> </a:t>
            </a:r>
            <a:r>
              <a:rPr lang="en-US" i="1" dirty="0" err="1" smtClean="0"/>
              <a:t>farmville</a:t>
            </a:r>
            <a:r>
              <a:rPr lang="en-US" i="1" dirty="0" smtClean="0"/>
              <a:t> today!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2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3</a:t>
            </a:r>
            <a:r>
              <a:rPr lang="en-US" i="1" dirty="0" smtClean="0"/>
              <a:t>  ….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4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5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..</a:t>
            </a:r>
          </a:p>
          <a:p>
            <a:endParaRPr lang="en-US" i="1" dirty="0"/>
          </a:p>
        </p:txBody>
      </p:sp>
      <p:sp>
        <p:nvSpPr>
          <p:cNvPr id="14" name="Down Arrow 13"/>
          <p:cNvSpPr/>
          <p:nvPr/>
        </p:nvSpPr>
        <p:spPr>
          <a:xfrm>
            <a:off x="4572000" y="5447764"/>
            <a:ext cx="375920" cy="657562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26561" y="6206649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Combine and sort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6431280" y="6206649"/>
            <a:ext cx="1239520" cy="3693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904482" y="6289992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????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8"/>
          <p:cNvGrpSpPr/>
          <p:nvPr/>
        </p:nvGrpSpPr>
        <p:grpSpPr>
          <a:xfrm>
            <a:off x="0" y="582692"/>
            <a:ext cx="8818880" cy="2585324"/>
            <a:chOff x="223520" y="4389794"/>
            <a:chExt cx="8818880" cy="2585324"/>
          </a:xfrm>
        </p:grpSpPr>
        <p:sp>
          <p:nvSpPr>
            <p:cNvPr id="11" name="TextBox 10"/>
            <p:cNvSpPr txBox="1"/>
            <p:nvPr/>
          </p:nvSpPr>
          <p:spPr>
            <a:xfrm>
              <a:off x="223520" y="4389794"/>
              <a:ext cx="2915920" cy="2585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1</a:t>
              </a:r>
              <a:r>
                <a:rPr lang="en-US" i="1" dirty="0" smtClean="0"/>
                <a:t>  w</a:t>
              </a:r>
              <a:r>
                <a:rPr lang="en-US" i="1" baseline="-25000" dirty="0" smtClean="0"/>
                <a:t>1,1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1,2</a:t>
              </a:r>
              <a:r>
                <a:rPr lang="en-US" i="1" dirty="0" smtClean="0"/>
                <a:t> w</a:t>
              </a:r>
              <a:r>
                <a:rPr lang="en-US" i="1" baseline="-25000" dirty="0" smtClean="0"/>
                <a:t>1,3</a:t>
              </a:r>
              <a:r>
                <a:rPr lang="en-US" i="1" dirty="0" smtClean="0"/>
                <a:t> …. w</a:t>
              </a:r>
              <a:r>
                <a:rPr lang="en-US" i="1" baseline="-25000" dirty="0" smtClean="0"/>
                <a:t>1,k1</a:t>
              </a:r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2</a:t>
              </a:r>
              <a:r>
                <a:rPr lang="en-US" i="1" dirty="0" smtClean="0"/>
                <a:t>  w</a:t>
              </a:r>
              <a:r>
                <a:rPr lang="en-US" i="1" baseline="-25000" dirty="0" smtClean="0"/>
                <a:t>2,1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2,2</a:t>
              </a:r>
              <a:r>
                <a:rPr lang="en-US" i="1" dirty="0" smtClean="0"/>
                <a:t> w</a:t>
              </a:r>
              <a:r>
                <a:rPr lang="en-US" i="1" baseline="-25000" dirty="0" smtClean="0"/>
                <a:t>2,3</a:t>
              </a:r>
              <a:r>
                <a:rPr lang="en-US" i="1" dirty="0" smtClean="0"/>
                <a:t> …. 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3</a:t>
              </a:r>
              <a:r>
                <a:rPr lang="en-US" i="1" dirty="0" smtClean="0"/>
                <a:t>  w</a:t>
              </a:r>
              <a:r>
                <a:rPr lang="en-US" i="1" baseline="-25000" dirty="0" smtClean="0"/>
                <a:t>3,1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3,2</a:t>
              </a:r>
              <a:r>
                <a:rPr lang="en-US" i="1" dirty="0" smtClean="0"/>
                <a:t>  …. 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4</a:t>
              </a:r>
              <a:r>
                <a:rPr lang="en-US" i="1" dirty="0" smtClean="0"/>
                <a:t>  w</a:t>
              </a:r>
              <a:r>
                <a:rPr lang="en-US" i="1" baseline="-25000" dirty="0" smtClean="0"/>
                <a:t>4,1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4,2</a:t>
              </a:r>
              <a:r>
                <a:rPr lang="en-US" i="1" dirty="0" smtClean="0"/>
                <a:t> …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endParaRPr lang="en-US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39440" y="4389795"/>
              <a:ext cx="5872480" cy="2585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C[X=w</a:t>
              </a:r>
              <a:r>
                <a:rPr lang="en-US" i="1" baseline="-25000" dirty="0" smtClean="0"/>
                <a:t>1,1</a:t>
              </a:r>
              <a:r>
                <a:rPr lang="en-US" i="1" dirty="0" smtClean="0"/>
                <a:t>^Y=sports]=5245, C[X=w</a:t>
              </a:r>
              <a:r>
                <a:rPr lang="en-US" i="1" baseline="-25000" dirty="0" smtClean="0"/>
                <a:t>1,1</a:t>
              </a:r>
              <a:r>
                <a:rPr lang="en-US" i="1" dirty="0" smtClean="0"/>
                <a:t>^Y=..],C[X=w</a:t>
              </a:r>
              <a:r>
                <a:rPr lang="en-US" i="1" baseline="-25000" dirty="0" smtClean="0"/>
                <a:t>1,2</a:t>
              </a:r>
              <a:r>
                <a:rPr lang="en-US" i="1" dirty="0" smtClean="0"/>
                <a:t>^…]</a:t>
              </a:r>
            </a:p>
            <a:p>
              <a:endParaRPr lang="en-US" i="1" dirty="0" smtClean="0"/>
            </a:p>
            <a:p>
              <a:r>
                <a:rPr lang="en-US" i="1" dirty="0" smtClean="0"/>
                <a:t>C[X=w</a:t>
              </a:r>
              <a:r>
                <a:rPr lang="en-US" i="1" baseline="-25000" dirty="0" smtClean="0"/>
                <a:t>2,1</a:t>
              </a:r>
              <a:r>
                <a:rPr lang="en-US" i="1" dirty="0" smtClean="0"/>
                <a:t>^Y=….]=1054,…, C[X=w</a:t>
              </a:r>
              <a:r>
                <a:rPr lang="en-US" i="1" baseline="-25000" dirty="0" smtClean="0"/>
                <a:t>2,k2</a:t>
              </a:r>
              <a:r>
                <a:rPr lang="en-US" i="1" dirty="0" smtClean="0"/>
                <a:t>^…]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r>
                <a:rPr lang="en-US" i="1" dirty="0" smtClean="0"/>
                <a:t>C[X=w</a:t>
              </a:r>
              <a:r>
                <a:rPr lang="en-US" i="1" baseline="-25000" dirty="0" smtClean="0"/>
                <a:t>3,1</a:t>
              </a:r>
              <a:r>
                <a:rPr lang="en-US" i="1" dirty="0" smtClean="0"/>
                <a:t>^Y=….]=…</a:t>
              </a:r>
              <a:endParaRPr lang="en-US" i="1" baseline="-25000" dirty="0" smtClean="0"/>
            </a:p>
            <a:p>
              <a:endParaRPr lang="en-US" dirty="0" smtClean="0"/>
            </a:p>
            <a:p>
              <a:r>
                <a:rPr lang="en-US" dirty="0" smtClean="0"/>
                <a:t>…</a:t>
              </a:r>
            </a:p>
            <a:p>
              <a:endParaRPr lang="en-US" i="1" dirty="0" smtClean="0"/>
            </a:p>
            <a:p>
              <a:endParaRPr lang="en-US" i="1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223520" y="485648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33680" y="537464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3680" y="587248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4000" y="647192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203200" y="3718560"/>
          <a:ext cx="847344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120"/>
                <a:gridCol w="71323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id1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found aardvark </a:t>
                      </a:r>
                      <a:r>
                        <a:rPr lang="en-US" i="1" dirty="0" err="1" smtClean="0"/>
                        <a:t>zynga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err="1" smtClean="0"/>
                        <a:t>farmville</a:t>
                      </a:r>
                      <a:r>
                        <a:rPr lang="en-US" i="1" dirty="0" smtClean="0"/>
                        <a:t> today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~</a:t>
                      </a:r>
                      <a:r>
                        <a:rPr lang="en-US" dirty="0" err="1" smtClean="0"/>
                        <a:t>ctr</a:t>
                      </a:r>
                      <a:r>
                        <a:rPr lang="en-US" dirty="0" smtClean="0"/>
                        <a:t> for </a:t>
                      </a:r>
                      <a:r>
                        <a:rPr lang="en-US" i="1" dirty="0" smtClean="0"/>
                        <a:t>aardvark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dirty="0" smtClean="0"/>
                        <a:t>is</a:t>
                      </a:r>
                      <a:r>
                        <a:rPr lang="en-US" i="1" baseline="-25000" dirty="0" smtClean="0"/>
                        <a:t> </a:t>
                      </a:r>
                      <a:r>
                        <a:rPr lang="en-US" sz="1800" dirty="0" smtClean="0"/>
                        <a:t>C[</a:t>
                      </a:r>
                      <a:r>
                        <a:rPr lang="en-US" sz="1800" dirty="0" err="1" smtClean="0"/>
                        <a:t>w^Y</a:t>
                      </a:r>
                      <a:r>
                        <a:rPr lang="en-US" sz="1800" dirty="0" smtClean="0"/>
                        <a:t>=sports]=2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~</a:t>
                      </a:r>
                      <a:r>
                        <a:rPr lang="en-US" dirty="0" err="1" smtClean="0"/>
                        <a:t>ctr</a:t>
                      </a:r>
                      <a:r>
                        <a:rPr lang="en-US" dirty="0" smtClean="0"/>
                        <a:t> for </a:t>
                      </a:r>
                      <a:r>
                        <a:rPr lang="en-US" i="1" dirty="0" smtClean="0"/>
                        <a:t>found </a:t>
                      </a:r>
                      <a:r>
                        <a:rPr lang="en-US" i="0" dirty="0" smtClean="0"/>
                        <a:t>is</a:t>
                      </a:r>
                      <a:r>
                        <a:rPr lang="en-US" i="1" baseline="-25000" dirty="0" smtClean="0"/>
                        <a:t> </a:t>
                      </a:r>
                      <a:r>
                        <a:rPr lang="en-US" sz="1800" dirty="0" smtClean="0"/>
                        <a:t>C[</a:t>
                      </a:r>
                      <a:r>
                        <a:rPr lang="en-US" sz="1800" dirty="0" err="1" smtClean="0"/>
                        <a:t>w^Y</a:t>
                      </a:r>
                      <a:r>
                        <a:rPr lang="en-US" sz="1800" dirty="0" smtClean="0"/>
                        <a:t>=sports]=1027,C[</a:t>
                      </a:r>
                      <a:r>
                        <a:rPr lang="en-US" sz="1800" dirty="0" err="1" smtClean="0"/>
                        <a:t>w^Y</a:t>
                      </a:r>
                      <a:r>
                        <a:rPr lang="en-US" sz="1800" dirty="0" smtClean="0"/>
                        <a:t>=</a:t>
                      </a:r>
                      <a:r>
                        <a:rPr lang="en-US" sz="1800" dirty="0" err="1" smtClean="0"/>
                        <a:t>worldNews</a:t>
                      </a:r>
                      <a:r>
                        <a:rPr lang="en-US" sz="1800" dirty="0" smtClean="0"/>
                        <a:t>]=564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id2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</a:t>
                      </a:r>
                      <a:r>
                        <a:rPr lang="en-US" i="1" baseline="-25000" dirty="0" smtClean="0"/>
                        <a:t>2,1 </a:t>
                      </a:r>
                      <a:r>
                        <a:rPr lang="en-US" i="1" dirty="0" smtClean="0"/>
                        <a:t>w</a:t>
                      </a:r>
                      <a:r>
                        <a:rPr lang="en-US" i="1" baseline="-25000" dirty="0" smtClean="0"/>
                        <a:t>2,2</a:t>
                      </a:r>
                      <a:r>
                        <a:rPr lang="en-US" i="1" dirty="0" smtClean="0"/>
                        <a:t> w</a:t>
                      </a:r>
                      <a:r>
                        <a:rPr lang="en-US" i="1" baseline="-25000" dirty="0" smtClean="0"/>
                        <a:t>2,3</a:t>
                      </a:r>
                      <a:r>
                        <a:rPr lang="en-US" i="1" dirty="0" smtClean="0"/>
                        <a:t> ….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~</a:t>
                      </a:r>
                      <a:r>
                        <a:rPr lang="en-US" dirty="0" err="1" smtClean="0"/>
                        <a:t>ctr</a:t>
                      </a:r>
                      <a:r>
                        <a:rPr lang="en-US" dirty="0" smtClean="0"/>
                        <a:t> for </a:t>
                      </a:r>
                      <a:r>
                        <a:rPr lang="en-US" i="1" dirty="0" smtClean="0"/>
                        <a:t>w</a:t>
                      </a:r>
                      <a:r>
                        <a:rPr lang="en-US" i="1" baseline="-25000" dirty="0" smtClean="0"/>
                        <a:t>2,1 </a:t>
                      </a:r>
                      <a:r>
                        <a:rPr lang="en-US" i="0" dirty="0" smtClean="0"/>
                        <a:t>is</a:t>
                      </a:r>
                      <a:r>
                        <a:rPr lang="en-US" i="1" baseline="-25000" dirty="0" smtClean="0"/>
                        <a:t> </a:t>
                      </a:r>
                      <a:r>
                        <a:rPr lang="en-US" sz="1800" dirty="0" smtClean="0"/>
                        <a:t>…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915920" y="213360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we’d wanted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783840" y="3349228"/>
            <a:ext cx="313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we ended up with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409259" y="3349228"/>
            <a:ext cx="269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 and it’s good enough!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summary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79146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java </a:t>
            </a:r>
            <a:r>
              <a:rPr lang="en-US" sz="2000" dirty="0" err="1" smtClean="0"/>
              <a:t>CountForNB</a:t>
            </a:r>
            <a:r>
              <a:rPr lang="en-US" sz="2000" dirty="0" smtClean="0"/>
              <a:t> train.dat … &gt; eventCounts.dat</a:t>
            </a:r>
          </a:p>
          <a:p>
            <a:r>
              <a:rPr lang="en-US" sz="2000" dirty="0" smtClean="0"/>
              <a:t>java </a:t>
            </a:r>
            <a:r>
              <a:rPr lang="en-US" sz="2000" dirty="0" err="1" smtClean="0"/>
              <a:t>CountsByWord</a:t>
            </a:r>
            <a:r>
              <a:rPr lang="en-US" sz="2000" dirty="0" smtClean="0"/>
              <a:t> eventCounts.dat | sort </a:t>
            </a:r>
          </a:p>
          <a:p>
            <a:r>
              <a:rPr lang="en-US" sz="2000" dirty="0" smtClean="0"/>
              <a:t>| java </a:t>
            </a:r>
            <a:r>
              <a:rPr lang="en-US" sz="2000" dirty="0" err="1" smtClean="0"/>
              <a:t>CollectRecords</a:t>
            </a:r>
            <a:r>
              <a:rPr lang="en-US" sz="2000" dirty="0" smtClean="0"/>
              <a:t>   &gt; </a:t>
            </a:r>
            <a:r>
              <a:rPr lang="en-US" sz="2000" dirty="0" err="1" smtClean="0"/>
              <a:t>words.dat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java </a:t>
            </a:r>
            <a:r>
              <a:rPr lang="en-US" sz="2000" dirty="0" err="1" smtClean="0"/>
              <a:t>requestWordCounts</a:t>
            </a:r>
            <a:r>
              <a:rPr lang="en-US" sz="2000" dirty="0" smtClean="0"/>
              <a:t>  test.dat</a:t>
            </a:r>
          </a:p>
          <a:p>
            <a:r>
              <a:rPr lang="en-US" sz="2000" dirty="0" smtClean="0"/>
              <a:t>| cat - </a:t>
            </a:r>
            <a:r>
              <a:rPr lang="en-US" sz="2000" dirty="0" err="1" smtClean="0"/>
              <a:t>words.dat</a:t>
            </a:r>
            <a:r>
              <a:rPr lang="en-US" sz="2000" dirty="0" smtClean="0"/>
              <a:t> | sort | java </a:t>
            </a:r>
            <a:r>
              <a:rPr lang="en-US" sz="2000" dirty="0" err="1" smtClean="0"/>
              <a:t>answerWordCountRequests</a:t>
            </a:r>
            <a:endParaRPr lang="en-US" sz="2000" dirty="0" smtClean="0"/>
          </a:p>
          <a:p>
            <a:r>
              <a:rPr lang="en-US" sz="2000" dirty="0" smtClean="0"/>
              <a:t>| cat - </a:t>
            </a:r>
            <a:r>
              <a:rPr lang="en-US" sz="2000" dirty="0" err="1" smtClean="0"/>
              <a:t>test.dat</a:t>
            </a:r>
            <a:r>
              <a:rPr lang="en-US" sz="2000" dirty="0" smtClean="0"/>
              <a:t>| sort | </a:t>
            </a:r>
            <a:r>
              <a:rPr lang="en-US" sz="2000" dirty="0" err="1" smtClean="0"/>
              <a:t>testNBUsingRequests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1840" y="4186595"/>
            <a:ext cx="28448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  <a:r>
              <a:rPr lang="en-US" i="1" dirty="0" smtClean="0"/>
              <a:t>  w</a:t>
            </a:r>
            <a:r>
              <a:rPr lang="en-US" i="1" baseline="-25000" dirty="0" smtClean="0"/>
              <a:t>1,1 </a:t>
            </a:r>
            <a:r>
              <a:rPr lang="en-US" i="1" dirty="0" smtClean="0"/>
              <a:t>w</a:t>
            </a:r>
            <a:r>
              <a:rPr lang="en-US" i="1" baseline="-25000" dirty="0" smtClean="0"/>
              <a:t>1,2</a:t>
            </a:r>
            <a:r>
              <a:rPr lang="en-US" i="1" dirty="0" smtClean="0"/>
              <a:t> w</a:t>
            </a:r>
            <a:r>
              <a:rPr lang="en-US" i="1" baseline="-25000" dirty="0" smtClean="0"/>
              <a:t>1,3</a:t>
            </a:r>
            <a:r>
              <a:rPr lang="en-US" i="1" dirty="0" smtClean="0"/>
              <a:t> …. w</a:t>
            </a:r>
            <a:r>
              <a:rPr lang="en-US" i="1" baseline="-25000" dirty="0" smtClean="0"/>
              <a:t>1,k1</a:t>
            </a:r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2</a:t>
            </a:r>
            <a:r>
              <a:rPr lang="en-US" i="1" dirty="0" smtClean="0"/>
              <a:t>  w</a:t>
            </a:r>
            <a:r>
              <a:rPr lang="en-US" i="1" baseline="-25000" dirty="0" smtClean="0"/>
              <a:t>2,1 </a:t>
            </a:r>
            <a:r>
              <a:rPr lang="en-US" i="1" dirty="0" smtClean="0"/>
              <a:t>w</a:t>
            </a:r>
            <a:r>
              <a:rPr lang="en-US" i="1" baseline="-25000" dirty="0" smtClean="0"/>
              <a:t>2,2</a:t>
            </a:r>
            <a:r>
              <a:rPr lang="en-US" i="1" dirty="0" smtClean="0"/>
              <a:t> w</a:t>
            </a:r>
            <a:r>
              <a:rPr lang="en-US" i="1" baseline="-25000" dirty="0" smtClean="0"/>
              <a:t>2,3</a:t>
            </a:r>
            <a:r>
              <a:rPr lang="en-US" i="1" dirty="0" smtClean="0"/>
              <a:t>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3</a:t>
            </a:r>
            <a:r>
              <a:rPr lang="en-US" i="1" dirty="0" smtClean="0"/>
              <a:t>  w</a:t>
            </a:r>
            <a:r>
              <a:rPr lang="en-US" i="1" baseline="-25000" dirty="0" smtClean="0"/>
              <a:t>3,1 </a:t>
            </a:r>
            <a:r>
              <a:rPr lang="en-US" i="1" dirty="0" smtClean="0"/>
              <a:t>w</a:t>
            </a:r>
            <a:r>
              <a:rPr lang="en-US" i="1" baseline="-25000" dirty="0" smtClean="0"/>
              <a:t>3,2</a:t>
            </a:r>
            <a:r>
              <a:rPr lang="en-US" i="1" dirty="0" smtClean="0"/>
              <a:t> 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4</a:t>
            </a:r>
            <a:r>
              <a:rPr lang="en-US" i="1" dirty="0" smtClean="0"/>
              <a:t>  w</a:t>
            </a:r>
            <a:r>
              <a:rPr lang="en-US" i="1" baseline="-25000" dirty="0" smtClean="0"/>
              <a:t>4,1 </a:t>
            </a:r>
            <a:r>
              <a:rPr lang="en-US" i="1" dirty="0" smtClean="0"/>
              <a:t>w</a:t>
            </a:r>
            <a:r>
              <a:rPr lang="en-US" i="1" baseline="-25000" dirty="0" smtClean="0"/>
              <a:t>4,2</a:t>
            </a:r>
            <a:r>
              <a:rPr lang="en-US" i="1" dirty="0" smtClean="0"/>
              <a:t>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5</a:t>
            </a:r>
            <a:r>
              <a:rPr lang="en-US" i="1" dirty="0" smtClean="0"/>
              <a:t>  w</a:t>
            </a:r>
            <a:r>
              <a:rPr lang="en-US" i="1" baseline="-25000" dirty="0" smtClean="0"/>
              <a:t>5,1 </a:t>
            </a:r>
            <a:r>
              <a:rPr lang="en-US" i="1" dirty="0" smtClean="0"/>
              <a:t>w</a:t>
            </a:r>
            <a:r>
              <a:rPr lang="en-US" i="1" baseline="-25000" dirty="0" smtClean="0"/>
              <a:t>5,2</a:t>
            </a:r>
            <a:r>
              <a:rPr lang="en-US" i="1" dirty="0" smtClean="0"/>
              <a:t> ….</a:t>
            </a:r>
            <a:endParaRPr lang="en-US" i="1" baseline="-25000" dirty="0" smtClean="0"/>
          </a:p>
          <a:p>
            <a:r>
              <a:rPr lang="en-US" i="1" dirty="0" smtClean="0"/>
              <a:t>..</a:t>
            </a:r>
          </a:p>
          <a:p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4186595"/>
            <a:ext cx="25095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X=w1^Y=sports</a:t>
            </a:r>
          </a:p>
          <a:p>
            <a:r>
              <a:rPr lang="en-US" i="1" dirty="0" smtClean="0"/>
              <a:t>X=w1^Y=</a:t>
            </a:r>
            <a:r>
              <a:rPr lang="en-US" i="1" dirty="0" err="1" smtClean="0"/>
              <a:t>worldNews</a:t>
            </a:r>
            <a:endParaRPr lang="en-US" i="1" dirty="0" smtClean="0"/>
          </a:p>
          <a:p>
            <a:r>
              <a:rPr lang="en-US" i="1" dirty="0" smtClean="0"/>
              <a:t>X=..</a:t>
            </a:r>
          </a:p>
          <a:p>
            <a:r>
              <a:rPr lang="en-US" i="1" dirty="0" smtClean="0"/>
              <a:t>X=w2^Y=…</a:t>
            </a:r>
          </a:p>
          <a:p>
            <a:r>
              <a:rPr lang="en-US" i="1" dirty="0" smtClean="0"/>
              <a:t>X=…</a:t>
            </a:r>
          </a:p>
          <a:p>
            <a:r>
              <a:rPr lang="en-US" i="1" dirty="0" smtClean="0"/>
              <a:t>…</a:t>
            </a:r>
          </a:p>
          <a:p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081520" y="4186595"/>
            <a:ext cx="80264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5245</a:t>
            </a:r>
          </a:p>
          <a:p>
            <a:pPr algn="r"/>
            <a:r>
              <a:rPr lang="en-US" i="1" dirty="0" smtClean="0"/>
              <a:t>1054</a:t>
            </a:r>
          </a:p>
          <a:p>
            <a:pPr algn="r"/>
            <a:r>
              <a:rPr lang="en-US" i="1" dirty="0" smtClean="0"/>
              <a:t>2120</a:t>
            </a:r>
          </a:p>
          <a:p>
            <a:pPr algn="r"/>
            <a:r>
              <a:rPr lang="en-US" i="1" dirty="0" smtClean="0"/>
              <a:t>37</a:t>
            </a:r>
          </a:p>
          <a:p>
            <a:pPr algn="r"/>
            <a:r>
              <a:rPr lang="en-US" i="1" dirty="0" smtClean="0"/>
              <a:t>3</a:t>
            </a:r>
          </a:p>
          <a:p>
            <a:pPr algn="r"/>
            <a:r>
              <a:rPr lang="en-US" i="1" dirty="0" smtClean="0"/>
              <a:t>…</a:t>
            </a:r>
          </a:p>
          <a:p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391920" y="3838694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train.dat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26977" y="3806428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counts.dat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Scalable out-of-core classification (of large test sets)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2814" y="2803407"/>
            <a:ext cx="37771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can we do better</a:t>
            </a:r>
          </a:p>
          <a:p>
            <a:pPr algn="ctr"/>
            <a:r>
              <a:rPr lang="en-US" sz="2400" dirty="0" smtClean="0"/>
              <a:t>that the current approach?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summary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79146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java </a:t>
            </a:r>
            <a:r>
              <a:rPr lang="en-US" sz="2000" dirty="0" err="1" smtClean="0"/>
              <a:t>CountForNB</a:t>
            </a:r>
            <a:r>
              <a:rPr lang="en-US" sz="2000" dirty="0" smtClean="0"/>
              <a:t> train.dat … &gt; eventCounts.dat</a:t>
            </a:r>
          </a:p>
          <a:p>
            <a:r>
              <a:rPr lang="en-US" sz="2000" dirty="0" smtClean="0"/>
              <a:t>java </a:t>
            </a:r>
            <a:r>
              <a:rPr lang="en-US" sz="2000" dirty="0" err="1" smtClean="0"/>
              <a:t>CountsByWord</a:t>
            </a:r>
            <a:r>
              <a:rPr lang="en-US" sz="2000" dirty="0" smtClean="0"/>
              <a:t> eventCounts.dat | sort </a:t>
            </a:r>
          </a:p>
          <a:p>
            <a:r>
              <a:rPr lang="en-US" sz="2000" dirty="0" smtClean="0"/>
              <a:t>| java </a:t>
            </a:r>
            <a:r>
              <a:rPr lang="en-US" sz="2000" dirty="0" err="1" smtClean="0"/>
              <a:t>CollectRecords</a:t>
            </a:r>
            <a:r>
              <a:rPr lang="en-US" sz="2000" dirty="0" smtClean="0"/>
              <a:t>   &gt; words.dat</a:t>
            </a:r>
          </a:p>
          <a:p>
            <a:endParaRPr lang="en-US" sz="2000" dirty="0" smtClean="0"/>
          </a:p>
          <a:p>
            <a:r>
              <a:rPr lang="en-US" sz="2000" dirty="0" smtClean="0"/>
              <a:t>java </a:t>
            </a:r>
            <a:r>
              <a:rPr lang="en-US" sz="2000" dirty="0" err="1" smtClean="0"/>
              <a:t>requestWordCounts</a:t>
            </a:r>
            <a:r>
              <a:rPr lang="en-US" sz="2000" dirty="0" smtClean="0"/>
              <a:t>  test.dat</a:t>
            </a:r>
          </a:p>
          <a:p>
            <a:r>
              <a:rPr lang="en-US" sz="2000" dirty="0" smtClean="0"/>
              <a:t>| cat - words.dat | sort | java </a:t>
            </a:r>
            <a:r>
              <a:rPr lang="en-US" sz="2000" dirty="0" err="1" smtClean="0"/>
              <a:t>answerWordCountRequests</a:t>
            </a:r>
            <a:endParaRPr lang="en-US" sz="2000" dirty="0" smtClean="0"/>
          </a:p>
          <a:p>
            <a:r>
              <a:rPr lang="en-US" sz="2000" dirty="0" smtClean="0"/>
              <a:t>| cat - test.dat| sort | </a:t>
            </a:r>
            <a:r>
              <a:rPr lang="en-US" sz="2000" dirty="0" err="1" smtClean="0"/>
              <a:t>testNBUsingRequests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98720" y="402336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words.dat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042160" y="4460240"/>
          <a:ext cx="68986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646"/>
                <a:gridCol w="51049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r>
                        <a:rPr lang="en-US" baseline="0" dirty="0" smtClean="0"/>
                        <a:t> associated with 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=sports]=1027,C[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</a:t>
                      </a:r>
                      <a:r>
                        <a:rPr lang="en-US" sz="1600" dirty="0" err="1" smtClean="0"/>
                        <a:t>worldNews</a:t>
                      </a:r>
                      <a:r>
                        <a:rPr lang="en-US" sz="1600" dirty="0" smtClean="0"/>
                        <a:t>]=564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=sports]=21,C[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worldNews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]=4464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summary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79146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java </a:t>
            </a:r>
            <a:r>
              <a:rPr lang="en-US" sz="2000" dirty="0" err="1" smtClean="0"/>
              <a:t>CountForNB</a:t>
            </a:r>
            <a:r>
              <a:rPr lang="en-US" sz="2000" dirty="0" smtClean="0"/>
              <a:t> train.dat … &gt; eventCounts.dat</a:t>
            </a:r>
          </a:p>
          <a:p>
            <a:r>
              <a:rPr lang="en-US" sz="2000" dirty="0" smtClean="0"/>
              <a:t>java </a:t>
            </a:r>
            <a:r>
              <a:rPr lang="en-US" sz="2000" dirty="0" err="1" smtClean="0"/>
              <a:t>CountsByWord</a:t>
            </a:r>
            <a:r>
              <a:rPr lang="en-US" sz="2000" dirty="0" smtClean="0"/>
              <a:t> eventCounts.dat | sort </a:t>
            </a:r>
          </a:p>
          <a:p>
            <a:r>
              <a:rPr lang="en-US" sz="2000" dirty="0" smtClean="0"/>
              <a:t>| java </a:t>
            </a:r>
            <a:r>
              <a:rPr lang="en-US" sz="2000" dirty="0" err="1" smtClean="0"/>
              <a:t>CollectRecords</a:t>
            </a:r>
            <a:r>
              <a:rPr lang="en-US" sz="2000" dirty="0" smtClean="0"/>
              <a:t>   &gt; words.dat</a:t>
            </a:r>
          </a:p>
          <a:p>
            <a:endParaRPr lang="en-US" sz="2000" dirty="0" smtClean="0"/>
          </a:p>
          <a:p>
            <a:r>
              <a:rPr lang="en-US" sz="2000" dirty="0" smtClean="0"/>
              <a:t>java </a:t>
            </a:r>
            <a:r>
              <a:rPr lang="en-US" sz="2000" dirty="0" err="1" smtClean="0"/>
              <a:t>requestWordCounts</a:t>
            </a:r>
            <a:r>
              <a:rPr lang="en-US" sz="2000" dirty="0" smtClean="0"/>
              <a:t>  test.dat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dirty="0" smtClean="0"/>
              <a:t>| cat -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words.dat</a:t>
            </a:r>
            <a:r>
              <a:rPr lang="en-US" sz="2000" dirty="0" smtClean="0"/>
              <a:t> | sort | java </a:t>
            </a:r>
            <a:r>
              <a:rPr lang="en-US" sz="2000" dirty="0" err="1" smtClean="0"/>
              <a:t>answerWordCountRequests</a:t>
            </a:r>
            <a:endParaRPr lang="en-US" sz="2000" dirty="0" smtClean="0"/>
          </a:p>
          <a:p>
            <a:r>
              <a:rPr lang="en-US" sz="2000" dirty="0" smtClean="0"/>
              <a:t>| cat - </a:t>
            </a:r>
            <a:r>
              <a:rPr lang="en-US" sz="2000" dirty="0" err="1" smtClean="0"/>
              <a:t>test.dat</a:t>
            </a:r>
            <a:r>
              <a:rPr lang="en-US" sz="2000" dirty="0" smtClean="0"/>
              <a:t>| sort | </a:t>
            </a:r>
            <a:r>
              <a:rPr lang="en-US" sz="2000" dirty="0" err="1" smtClean="0"/>
              <a:t>testNBUsingRequests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70200" y="4198839"/>
          <a:ext cx="2448559" cy="180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769"/>
                <a:gridCol w="1472790"/>
              </a:tblGrid>
              <a:tr h="319474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endParaRPr lang="en-US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aardvark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C[</a:t>
                      </a:r>
                      <a:r>
                        <a:rPr lang="en-US" sz="1200" dirty="0" err="1" smtClean="0"/>
                        <a:t>w^Y</a:t>
                      </a:r>
                      <a:r>
                        <a:rPr lang="en-US" sz="1200" dirty="0" smtClean="0"/>
                        <a:t>=sports]=2</a:t>
                      </a:r>
                      <a:endParaRPr lang="en-US" sz="1200" dirty="0"/>
                    </a:p>
                  </a:txBody>
                  <a:tcPr/>
                </a:tc>
              </a:tr>
              <a:tr h="2726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agent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zynga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4198839"/>
            <a:ext cx="220472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found	~</a:t>
            </a:r>
            <a:r>
              <a:rPr lang="en-US" dirty="0" err="1" smtClean="0"/>
              <a:t>ctr</a:t>
            </a:r>
            <a:r>
              <a:rPr lang="en-US" dirty="0" smtClean="0"/>
              <a:t> to </a:t>
            </a:r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</a:p>
          <a:p>
            <a:r>
              <a:rPr lang="en-US" i="1" dirty="0" smtClean="0"/>
              <a:t>aardvark</a:t>
            </a:r>
            <a:r>
              <a:rPr lang="en-US" dirty="0" smtClean="0"/>
              <a:t> 	~</a:t>
            </a:r>
            <a:r>
              <a:rPr lang="en-US" dirty="0" err="1" smtClean="0"/>
              <a:t>ctr</a:t>
            </a:r>
            <a:r>
              <a:rPr lang="en-US" dirty="0" smtClean="0"/>
              <a:t> to id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…</a:t>
            </a:r>
          </a:p>
          <a:p>
            <a:r>
              <a:rPr lang="en-US" i="1" dirty="0" smtClean="0"/>
              <a:t>today</a:t>
            </a:r>
            <a:r>
              <a:rPr lang="en-US" dirty="0" smtClean="0"/>
              <a:t> 	~</a:t>
            </a:r>
            <a:r>
              <a:rPr lang="en-US" dirty="0" err="1" smtClean="0"/>
              <a:t>ctr</a:t>
            </a:r>
            <a:r>
              <a:rPr lang="en-US" dirty="0" smtClean="0"/>
              <a:t> to </a:t>
            </a:r>
            <a:r>
              <a:rPr lang="en-US" dirty="0" err="1" smtClean="0"/>
              <a:t>id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baseline="-25000" dirty="0" smtClean="0"/>
              <a:t>…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618481" y="4198839"/>
          <a:ext cx="3291839" cy="40978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1822"/>
                <a:gridCol w="1980017"/>
              </a:tblGrid>
              <a:tr h="319474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endParaRPr lang="en-US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dirty="0" smtClean="0"/>
                        <a:t> to id1</a:t>
                      </a:r>
                      <a:endParaRPr lang="en-US" sz="1600" dirty="0"/>
                    </a:p>
                  </a:txBody>
                  <a:tcPr/>
                </a:tc>
              </a:tr>
              <a:tr h="2726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=sports]=…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id345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id9854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id345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id34742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C[…]</a:t>
                      </a:r>
                      <a:endParaRPr lang="en-US" sz="1600" dirty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923734" y="2744986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output looks like this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37576" y="3124438"/>
            <a:ext cx="1672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input looks like this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3829507"/>
            <a:ext cx="1229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words.dat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2" grpId="0"/>
      <p:bldP spid="12" grpId="1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summary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79146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java </a:t>
            </a:r>
            <a:r>
              <a:rPr lang="en-US" sz="2000" dirty="0" err="1" smtClean="0"/>
              <a:t>CountForNB</a:t>
            </a:r>
            <a:r>
              <a:rPr lang="en-US" sz="2000" dirty="0" smtClean="0"/>
              <a:t> train.dat … &gt; eventCounts.dat</a:t>
            </a:r>
          </a:p>
          <a:p>
            <a:r>
              <a:rPr lang="en-US" sz="2000" dirty="0" smtClean="0"/>
              <a:t>java </a:t>
            </a:r>
            <a:r>
              <a:rPr lang="en-US" sz="2000" dirty="0" err="1" smtClean="0"/>
              <a:t>CountsByWord</a:t>
            </a:r>
            <a:r>
              <a:rPr lang="en-US" sz="2000" dirty="0" smtClean="0"/>
              <a:t> eventCounts.dat | sort </a:t>
            </a:r>
          </a:p>
          <a:p>
            <a:r>
              <a:rPr lang="en-US" sz="2000" dirty="0" smtClean="0"/>
              <a:t>| java </a:t>
            </a:r>
            <a:r>
              <a:rPr lang="en-US" sz="2000" dirty="0" err="1" smtClean="0"/>
              <a:t>CollectRecords</a:t>
            </a:r>
            <a:r>
              <a:rPr lang="en-US" sz="2000" dirty="0" smtClean="0"/>
              <a:t>   &gt; words.dat</a:t>
            </a:r>
          </a:p>
          <a:p>
            <a:endParaRPr lang="en-US" sz="2000" dirty="0" smtClean="0"/>
          </a:p>
          <a:p>
            <a:r>
              <a:rPr lang="en-US" sz="2000" dirty="0" smtClean="0"/>
              <a:t>java </a:t>
            </a:r>
            <a:r>
              <a:rPr lang="en-US" sz="2000" dirty="0" err="1" smtClean="0"/>
              <a:t>requestWordCounts</a:t>
            </a:r>
            <a:r>
              <a:rPr lang="en-US" sz="2000" dirty="0" smtClean="0"/>
              <a:t>  test.dat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dirty="0" smtClean="0"/>
              <a:t>| cat -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words.dat</a:t>
            </a:r>
            <a:r>
              <a:rPr lang="en-US" sz="2000" dirty="0" smtClean="0"/>
              <a:t> | sort | java </a:t>
            </a:r>
            <a:r>
              <a:rPr lang="en-US" sz="2000" dirty="0" err="1" smtClean="0"/>
              <a:t>answerWordCountRequests</a:t>
            </a:r>
            <a:endParaRPr lang="en-US" sz="2000" dirty="0" smtClean="0"/>
          </a:p>
          <a:p>
            <a:r>
              <a:rPr lang="en-US" sz="2000" dirty="0" smtClean="0"/>
              <a:t>| cat - </a:t>
            </a:r>
            <a:r>
              <a:rPr lang="en-US" sz="2000" b="1" dirty="0" err="1" smtClean="0">
                <a:solidFill>
                  <a:srgbClr val="FF0000"/>
                </a:solidFill>
              </a:rPr>
              <a:t>test.dat</a:t>
            </a:r>
            <a:r>
              <a:rPr lang="en-US" sz="2000" dirty="0" smtClean="0"/>
              <a:t>| sort | </a:t>
            </a:r>
            <a:r>
              <a:rPr lang="en-US" sz="2000" dirty="0" err="1" smtClean="0"/>
              <a:t>testNBUsingRequests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3980716"/>
            <a:ext cx="4606290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Output:</a:t>
            </a:r>
          </a:p>
          <a:p>
            <a:r>
              <a:rPr lang="en-US" i="1" dirty="0" smtClean="0"/>
              <a:t>id1</a:t>
            </a:r>
            <a:r>
              <a:rPr lang="en-US" dirty="0" smtClean="0"/>
              <a:t> ~</a:t>
            </a:r>
            <a:r>
              <a:rPr lang="en-US" dirty="0" err="1" smtClean="0"/>
              <a:t>ctr</a:t>
            </a:r>
            <a:r>
              <a:rPr lang="en-US" dirty="0" smtClean="0"/>
              <a:t> for </a:t>
            </a:r>
            <a:r>
              <a:rPr lang="en-US" i="1" dirty="0" smtClean="0"/>
              <a:t>aardvark </a:t>
            </a:r>
            <a:r>
              <a:rPr lang="en-US" dirty="0" smtClean="0"/>
              <a:t>is C[</a:t>
            </a:r>
            <a:r>
              <a:rPr lang="en-US" dirty="0" err="1" smtClean="0"/>
              <a:t>w^Y</a:t>
            </a:r>
            <a:r>
              <a:rPr lang="en-US" dirty="0" smtClean="0"/>
              <a:t>=sports]=2</a:t>
            </a:r>
          </a:p>
          <a:p>
            <a:r>
              <a:rPr lang="en-US" dirty="0" smtClean="0"/>
              <a:t>…</a:t>
            </a:r>
          </a:p>
          <a:p>
            <a:r>
              <a:rPr lang="en-US" i="1" dirty="0" smtClean="0"/>
              <a:t>id1 </a:t>
            </a:r>
            <a:r>
              <a:rPr lang="en-US" dirty="0" smtClean="0"/>
              <a:t> ~</a:t>
            </a:r>
            <a:r>
              <a:rPr lang="en-US" dirty="0" err="1" smtClean="0"/>
              <a:t>ctr</a:t>
            </a:r>
            <a:r>
              <a:rPr lang="en-US" dirty="0" smtClean="0"/>
              <a:t> for </a:t>
            </a:r>
            <a:r>
              <a:rPr lang="en-US" i="1" dirty="0" err="1" smtClean="0"/>
              <a:t>zynga</a:t>
            </a:r>
            <a:r>
              <a:rPr lang="en-US" i="1" dirty="0" smtClean="0"/>
              <a:t> </a:t>
            </a:r>
            <a:r>
              <a:rPr lang="en-US" dirty="0" smtClean="0"/>
              <a:t>is ….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66690" y="4303882"/>
            <a:ext cx="2844800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  <a:r>
              <a:rPr lang="en-US" i="1" dirty="0" smtClean="0"/>
              <a:t>  found an aardvark in </a:t>
            </a:r>
            <a:r>
              <a:rPr lang="en-US" i="1" dirty="0" err="1" smtClean="0"/>
              <a:t>zynga’s</a:t>
            </a:r>
            <a:r>
              <a:rPr lang="en-US" i="1" dirty="0" smtClean="0"/>
              <a:t> </a:t>
            </a:r>
            <a:r>
              <a:rPr lang="en-US" i="1" dirty="0" err="1" smtClean="0"/>
              <a:t>farmville</a:t>
            </a:r>
            <a:r>
              <a:rPr lang="en-US" i="1" dirty="0" smtClean="0"/>
              <a:t> today!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2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3</a:t>
            </a:r>
            <a:r>
              <a:rPr lang="en-US" i="1" dirty="0" smtClean="0"/>
              <a:t>  ….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4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5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..</a:t>
            </a:r>
          </a:p>
          <a:p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7486650" y="2692400"/>
            <a:ext cx="1249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Output looks like this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97600" y="3985062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test.dat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summary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51280"/>
            <a:ext cx="79146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java </a:t>
            </a:r>
            <a:r>
              <a:rPr lang="en-US" sz="2000" dirty="0" err="1" smtClean="0"/>
              <a:t>CountForNB</a:t>
            </a:r>
            <a:r>
              <a:rPr lang="en-US" sz="2000" dirty="0" smtClean="0"/>
              <a:t> train.dat … &gt; eventCounts.dat</a:t>
            </a:r>
          </a:p>
          <a:p>
            <a:r>
              <a:rPr lang="en-US" sz="2000" dirty="0" smtClean="0"/>
              <a:t>java </a:t>
            </a:r>
            <a:r>
              <a:rPr lang="en-US" sz="2000" dirty="0" err="1" smtClean="0"/>
              <a:t>CountsByWord</a:t>
            </a:r>
            <a:r>
              <a:rPr lang="en-US" sz="2000" dirty="0" smtClean="0"/>
              <a:t> eventCounts.dat | sort </a:t>
            </a:r>
          </a:p>
          <a:p>
            <a:r>
              <a:rPr lang="en-US" sz="2000" dirty="0" smtClean="0"/>
              <a:t>| java </a:t>
            </a:r>
            <a:r>
              <a:rPr lang="en-US" sz="2000" dirty="0" err="1" smtClean="0"/>
              <a:t>CollectRecords</a:t>
            </a:r>
            <a:r>
              <a:rPr lang="en-US" sz="2000" dirty="0" smtClean="0"/>
              <a:t>   &gt; words.dat</a:t>
            </a:r>
          </a:p>
          <a:p>
            <a:endParaRPr lang="en-US" sz="2000" dirty="0" smtClean="0"/>
          </a:p>
          <a:p>
            <a:r>
              <a:rPr lang="en-US" sz="2000" dirty="0" smtClean="0"/>
              <a:t>java </a:t>
            </a:r>
            <a:r>
              <a:rPr lang="en-US" sz="2000" dirty="0" err="1" smtClean="0"/>
              <a:t>requestWordCounts</a:t>
            </a:r>
            <a:r>
              <a:rPr lang="en-US" sz="2000" dirty="0" smtClean="0"/>
              <a:t>  test.dat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dirty="0" smtClean="0"/>
              <a:t>| cat -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words.dat</a:t>
            </a:r>
            <a:r>
              <a:rPr lang="en-US" sz="2000" dirty="0" smtClean="0"/>
              <a:t> | sort | java </a:t>
            </a:r>
            <a:r>
              <a:rPr lang="en-US" sz="2000" dirty="0" err="1" smtClean="0"/>
              <a:t>answerWordCountRequests</a:t>
            </a:r>
            <a:endParaRPr lang="en-US" sz="2000" dirty="0" smtClean="0"/>
          </a:p>
          <a:p>
            <a:r>
              <a:rPr lang="en-US" sz="2000" smtClean="0"/>
              <a:t>| cat -</a:t>
            </a:r>
            <a:r>
              <a:rPr lang="en-US" sz="2000" b="1" smtClean="0">
                <a:solidFill>
                  <a:srgbClr val="FF0000"/>
                </a:solidFill>
              </a:rPr>
              <a:t>test.dat</a:t>
            </a:r>
            <a:r>
              <a:rPr lang="en-US" sz="2000" dirty="0" smtClean="0"/>
              <a:t>| sort | </a:t>
            </a:r>
            <a:r>
              <a:rPr lang="en-US" sz="2000" dirty="0" err="1" smtClean="0"/>
              <a:t>testNBUsingRequests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76570" y="3281680"/>
            <a:ext cx="231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Input looks like this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" y="3770769"/>
          <a:ext cx="8473440" cy="2966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1120"/>
                <a:gridCol w="71323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found aardvark </a:t>
                      </a:r>
                      <a:r>
                        <a:rPr lang="en-US" dirty="0" err="1" smtClean="0"/>
                        <a:t>zynga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farmville</a:t>
                      </a:r>
                      <a:r>
                        <a:rPr lang="en-US" dirty="0" smtClean="0"/>
                        <a:t> today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~</a:t>
                      </a:r>
                      <a:r>
                        <a:rPr lang="en-US" dirty="0" err="1" smtClean="0"/>
                        <a:t>ctr</a:t>
                      </a:r>
                      <a:r>
                        <a:rPr lang="en-US" dirty="0" smtClean="0"/>
                        <a:t> for aardvark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is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sz="1800" dirty="0" smtClean="0"/>
                        <a:t>C[</a:t>
                      </a:r>
                      <a:r>
                        <a:rPr lang="en-US" sz="1800" dirty="0" err="1" smtClean="0"/>
                        <a:t>w^Y</a:t>
                      </a:r>
                      <a:r>
                        <a:rPr lang="en-US" sz="1800" dirty="0" smtClean="0"/>
                        <a:t>=sports]=2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~</a:t>
                      </a:r>
                      <a:r>
                        <a:rPr lang="en-US" dirty="0" err="1" smtClean="0"/>
                        <a:t>ctr</a:t>
                      </a:r>
                      <a:r>
                        <a:rPr lang="en-US" dirty="0" smtClean="0"/>
                        <a:t> for found is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sz="1800" dirty="0" smtClean="0"/>
                        <a:t>C[</a:t>
                      </a:r>
                      <a:r>
                        <a:rPr lang="en-US" sz="1800" dirty="0" err="1" smtClean="0"/>
                        <a:t>w^Y</a:t>
                      </a:r>
                      <a:r>
                        <a:rPr lang="en-US" sz="1800" dirty="0" smtClean="0"/>
                        <a:t>=sports]=1027,C[</a:t>
                      </a:r>
                      <a:r>
                        <a:rPr lang="en-US" sz="1800" dirty="0" err="1" smtClean="0"/>
                        <a:t>w^Y</a:t>
                      </a:r>
                      <a:r>
                        <a:rPr lang="en-US" sz="1800" dirty="0" smtClean="0"/>
                        <a:t>=</a:t>
                      </a:r>
                      <a:r>
                        <a:rPr lang="en-US" sz="1800" dirty="0" err="1" smtClean="0"/>
                        <a:t>worldNews</a:t>
                      </a:r>
                      <a:r>
                        <a:rPr lang="en-US" sz="1800" dirty="0" smtClean="0"/>
                        <a:t>]=564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id2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2,1 </a:t>
                      </a: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2,2</a:t>
                      </a:r>
                      <a:r>
                        <a:rPr lang="en-US" dirty="0" smtClean="0"/>
                        <a:t> w</a:t>
                      </a:r>
                      <a:r>
                        <a:rPr lang="en-US" baseline="-25000" dirty="0" smtClean="0"/>
                        <a:t>2,3</a:t>
                      </a:r>
                      <a:r>
                        <a:rPr lang="en-US" dirty="0" smtClean="0"/>
                        <a:t> ….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~</a:t>
                      </a:r>
                      <a:r>
                        <a:rPr lang="en-US" dirty="0" err="1" smtClean="0"/>
                        <a:t>ctr</a:t>
                      </a:r>
                      <a:r>
                        <a:rPr lang="en-US" dirty="0" smtClean="0"/>
                        <a:t> for w</a:t>
                      </a:r>
                      <a:r>
                        <a:rPr lang="en-US" baseline="-25000" dirty="0" smtClean="0"/>
                        <a:t>2,1 </a:t>
                      </a:r>
                      <a:r>
                        <a:rPr lang="en-US" dirty="0" smtClean="0"/>
                        <a:t>is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sz="1800" dirty="0" smtClean="0"/>
                        <a:t>…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filled in the missing piece</a:t>
            </a:r>
          </a:p>
          <a:p>
            <a:pPr lvl="1"/>
            <a:r>
              <a:rPr lang="en-US" dirty="0" smtClean="0"/>
              <a:t>Training (event-counting) </a:t>
            </a:r>
          </a:p>
          <a:p>
            <a:pPr lvl="2"/>
            <a:r>
              <a:rPr lang="en-US" dirty="0" err="1" smtClean="0"/>
              <a:t>hashtable</a:t>
            </a:r>
            <a:r>
              <a:rPr lang="en-US" dirty="0" smtClean="0"/>
              <a:t> in-memory</a:t>
            </a:r>
          </a:p>
          <a:p>
            <a:pPr lvl="2"/>
            <a:r>
              <a:rPr lang="en-US" dirty="0" smtClean="0"/>
              <a:t>on-disk, low-memory</a:t>
            </a:r>
          </a:p>
          <a:p>
            <a:pPr lvl="1"/>
            <a:r>
              <a:rPr lang="en-US" dirty="0" smtClean="0"/>
              <a:t>Testing (classification)</a:t>
            </a:r>
          </a:p>
          <a:p>
            <a:pPr lvl="2"/>
            <a:r>
              <a:rPr lang="en-US" dirty="0" err="1" smtClean="0"/>
              <a:t>hashtable</a:t>
            </a:r>
            <a:r>
              <a:rPr lang="en-US" dirty="0" smtClean="0"/>
              <a:t> in-memory</a:t>
            </a:r>
          </a:p>
          <a:p>
            <a:pPr lvl="2"/>
            <a:r>
              <a:rPr lang="en-US" dirty="0" smtClean="0"/>
              <a:t>on-disk, low-memory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66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Rocchio’s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29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Rocchio’s</a:t>
            </a:r>
            <a:r>
              <a:rPr lang="en-US" dirty="0" smtClean="0"/>
              <a:t> algorithm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334415"/>
              </p:ext>
            </p:extLst>
          </p:nvPr>
        </p:nvGraphicFramePr>
        <p:xfrm>
          <a:off x="660400" y="1391180"/>
          <a:ext cx="7532688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3581400" imgH="2273300" progId="Equation.3">
                  <p:embed/>
                </p:oleObj>
              </mc:Choice>
              <mc:Fallback>
                <p:oleObj name="Equation" r:id="rId3" imgW="3581400" imgH="2273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1391180"/>
                        <a:ext cx="7532688" cy="478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660400" y="3735917"/>
            <a:ext cx="61129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95583" y="496797"/>
            <a:ext cx="149225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Many variants of these formulae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95582" y="1972113"/>
            <a:ext cx="1799167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…as long as </a:t>
            </a:r>
            <a:r>
              <a:rPr lang="en-US" i="1" dirty="0" smtClean="0"/>
              <a:t>u(</a:t>
            </a:r>
            <a:r>
              <a:rPr lang="en-US" i="1" dirty="0" err="1" smtClean="0"/>
              <a:t>w,d</a:t>
            </a:r>
            <a:r>
              <a:rPr lang="en-US" i="1" dirty="0" smtClean="0"/>
              <a:t>)=0</a:t>
            </a:r>
            <a:r>
              <a:rPr lang="en-US" dirty="0" smtClean="0"/>
              <a:t> for words not in </a:t>
            </a:r>
            <a:r>
              <a:rPr lang="en-US" i="1" dirty="0" smtClean="0"/>
              <a:t>d!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65333" y="3631937"/>
            <a:ext cx="2794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Store only non-zeros in </a:t>
            </a:r>
            <a:r>
              <a:rPr lang="en-US" b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d)</a:t>
            </a:r>
            <a:r>
              <a:rPr lang="en-US" dirty="0" smtClean="0"/>
              <a:t>, so size is O(|</a:t>
            </a:r>
            <a:r>
              <a:rPr lang="en-US" i="1" dirty="0" smtClean="0"/>
              <a:t>d</a:t>
            </a:r>
            <a:r>
              <a:rPr lang="en-US" dirty="0" smtClean="0"/>
              <a:t>| 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47833" y="5234255"/>
            <a:ext cx="31115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But size of </a:t>
            </a:r>
            <a:r>
              <a:rPr lang="en-US" b="1" dirty="0" smtClean="0"/>
              <a:t>u</a:t>
            </a:r>
            <a:r>
              <a:rPr lang="en-US" dirty="0" smtClean="0"/>
              <a:t>(</a:t>
            </a:r>
            <a:r>
              <a:rPr lang="en-US" i="1" dirty="0"/>
              <a:t>y</a:t>
            </a:r>
            <a:r>
              <a:rPr lang="en-US" i="1" dirty="0" smtClean="0"/>
              <a:t>)</a:t>
            </a:r>
            <a:r>
              <a:rPr lang="en-US" dirty="0" smtClean="0"/>
              <a:t> is O(|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V</a:t>
            </a:r>
            <a:r>
              <a:rPr lang="en-US" dirty="0" smtClean="0"/>
              <a:t>| )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341292"/>
              </p:ext>
            </p:extLst>
          </p:nvPr>
        </p:nvGraphicFramePr>
        <p:xfrm>
          <a:off x="6911975" y="5838973"/>
          <a:ext cx="1789113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5" imgW="850900" imgH="406400" progId="Equation.3">
                  <p:embed/>
                </p:oleObj>
              </mc:Choice>
              <mc:Fallback>
                <p:oleObj name="Equation" r:id="rId5" imgW="8509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1975" y="5838973"/>
                        <a:ext cx="1789113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54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Rocchio’s</a:t>
            </a:r>
            <a:r>
              <a:rPr lang="en-US" dirty="0" smtClean="0"/>
              <a:t> algorithm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689757"/>
              </p:ext>
            </p:extLst>
          </p:nvPr>
        </p:nvGraphicFramePr>
        <p:xfrm>
          <a:off x="77788" y="1423988"/>
          <a:ext cx="8669337" cy="469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4127500" imgH="2235200" progId="Equation.3">
                  <p:embed/>
                </p:oleObj>
              </mc:Choice>
              <mc:Fallback>
                <p:oleObj name="Equation" r:id="rId4" imgW="4127500" imgH="223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8" y="1423988"/>
                        <a:ext cx="8669337" cy="469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660400" y="4677833"/>
            <a:ext cx="61129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17168" y="292100"/>
            <a:ext cx="2810932" cy="30469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Given a table mapping </a:t>
            </a:r>
            <a:r>
              <a:rPr lang="en-US" sz="2400" i="1" dirty="0" smtClean="0"/>
              <a:t>w</a:t>
            </a:r>
            <a:r>
              <a:rPr lang="en-US" sz="2400" dirty="0" smtClean="0"/>
              <a:t> to </a:t>
            </a:r>
            <a:r>
              <a:rPr lang="en-US" sz="2400" i="1" dirty="0" smtClean="0"/>
              <a:t>DF(w)</a:t>
            </a:r>
            <a:r>
              <a:rPr lang="en-US" sz="2400" dirty="0" smtClean="0"/>
              <a:t>, we can compute </a:t>
            </a:r>
            <a:r>
              <a:rPr lang="en-US" sz="2400" b="1" dirty="0" smtClean="0"/>
              <a:t>v</a:t>
            </a:r>
            <a:r>
              <a:rPr lang="en-US" sz="2400" dirty="0" smtClean="0"/>
              <a:t>(</a:t>
            </a:r>
            <a:r>
              <a:rPr lang="en-US" sz="2400" i="1" dirty="0" smtClean="0"/>
              <a:t>d</a:t>
            </a:r>
            <a:r>
              <a:rPr lang="en-US" sz="2400" dirty="0" smtClean="0"/>
              <a:t>) from the words in </a:t>
            </a:r>
            <a:r>
              <a:rPr lang="en-US" sz="2400" i="1" dirty="0" smtClean="0"/>
              <a:t>d…</a:t>
            </a:r>
            <a:r>
              <a:rPr lang="en-US" sz="2400" dirty="0" smtClean="0"/>
              <a:t>and the rest of the learning algorithm is just adding…</a:t>
            </a:r>
            <a:endParaRPr lang="en-US" sz="2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00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 smtClean="0"/>
              <a:t>Rocchio</a:t>
            </a:r>
            <a:r>
              <a:rPr lang="en-US" dirty="0" smtClean="0"/>
              <a:t> v Bayes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3920" y="1717040"/>
            <a:ext cx="327533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  <a:r>
              <a:rPr lang="en-US" i="1" dirty="0" smtClean="0"/>
              <a:t> y1  w</a:t>
            </a:r>
            <a:r>
              <a:rPr lang="en-US" i="1" baseline="-25000" dirty="0" smtClean="0"/>
              <a:t>1,1 </a:t>
            </a:r>
            <a:r>
              <a:rPr lang="en-US" i="1" dirty="0" smtClean="0"/>
              <a:t>w</a:t>
            </a:r>
            <a:r>
              <a:rPr lang="en-US" i="1" baseline="-25000" dirty="0" smtClean="0"/>
              <a:t>1,2</a:t>
            </a:r>
            <a:r>
              <a:rPr lang="en-US" i="1" dirty="0" smtClean="0"/>
              <a:t> w</a:t>
            </a:r>
            <a:r>
              <a:rPr lang="en-US" i="1" baseline="-25000" dirty="0" smtClean="0"/>
              <a:t>1,3</a:t>
            </a:r>
            <a:r>
              <a:rPr lang="en-US" i="1" dirty="0" smtClean="0"/>
              <a:t> …. w</a:t>
            </a:r>
            <a:r>
              <a:rPr lang="en-US" i="1" baseline="-25000" dirty="0" smtClean="0"/>
              <a:t>1,k1</a:t>
            </a:r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2</a:t>
            </a:r>
            <a:r>
              <a:rPr lang="en-US" i="1" dirty="0" smtClean="0"/>
              <a:t> y2  w</a:t>
            </a:r>
            <a:r>
              <a:rPr lang="en-US" i="1" baseline="-25000" dirty="0" smtClean="0"/>
              <a:t>2,1 </a:t>
            </a:r>
            <a:r>
              <a:rPr lang="en-US" i="1" dirty="0" smtClean="0"/>
              <a:t>w</a:t>
            </a:r>
            <a:r>
              <a:rPr lang="en-US" i="1" baseline="-25000" dirty="0" smtClean="0"/>
              <a:t>2,2</a:t>
            </a:r>
            <a:r>
              <a:rPr lang="en-US" i="1" dirty="0" smtClean="0"/>
              <a:t> w</a:t>
            </a:r>
            <a:r>
              <a:rPr lang="en-US" i="1" baseline="-25000" dirty="0" smtClean="0"/>
              <a:t>2,3</a:t>
            </a:r>
            <a:r>
              <a:rPr lang="en-US" i="1" dirty="0" smtClean="0"/>
              <a:t>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3</a:t>
            </a:r>
            <a:r>
              <a:rPr lang="en-US" i="1" dirty="0" smtClean="0"/>
              <a:t> y3  w</a:t>
            </a:r>
            <a:r>
              <a:rPr lang="en-US" i="1" baseline="-25000" dirty="0" smtClean="0"/>
              <a:t>3,1 </a:t>
            </a:r>
            <a:r>
              <a:rPr lang="en-US" i="1" dirty="0" smtClean="0"/>
              <a:t>w</a:t>
            </a:r>
            <a:r>
              <a:rPr lang="en-US" i="1" baseline="-25000" dirty="0" smtClean="0"/>
              <a:t>3,2</a:t>
            </a:r>
            <a:r>
              <a:rPr lang="en-US" i="1" dirty="0" smtClean="0"/>
              <a:t> 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4</a:t>
            </a:r>
            <a:r>
              <a:rPr lang="en-US" i="1" dirty="0" smtClean="0"/>
              <a:t> y4  w</a:t>
            </a:r>
            <a:r>
              <a:rPr lang="en-US" i="1" baseline="-25000" dirty="0" smtClean="0"/>
              <a:t>4,1 </a:t>
            </a:r>
            <a:r>
              <a:rPr lang="en-US" i="1" dirty="0" smtClean="0"/>
              <a:t>w</a:t>
            </a:r>
            <a:r>
              <a:rPr lang="en-US" i="1" baseline="-25000" dirty="0" smtClean="0"/>
              <a:t>4,2</a:t>
            </a:r>
            <a:r>
              <a:rPr lang="en-US" i="1" dirty="0" smtClean="0"/>
              <a:t>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5</a:t>
            </a:r>
            <a:r>
              <a:rPr lang="en-US" i="1" dirty="0" smtClean="0"/>
              <a:t> y5 w</a:t>
            </a:r>
            <a:r>
              <a:rPr lang="en-US" i="1" baseline="-25000" dirty="0" smtClean="0"/>
              <a:t>5,1 </a:t>
            </a:r>
            <a:r>
              <a:rPr lang="en-US" i="1" dirty="0" smtClean="0"/>
              <a:t>w</a:t>
            </a:r>
            <a:r>
              <a:rPr lang="en-US" i="1" baseline="-25000" dirty="0" smtClean="0"/>
              <a:t>5,2</a:t>
            </a:r>
            <a:r>
              <a:rPr lang="en-US" i="1" dirty="0" smtClean="0"/>
              <a:t> ….</a:t>
            </a:r>
            <a:endParaRPr lang="en-US" i="1" baseline="-25000" dirty="0" smtClean="0"/>
          </a:p>
          <a:p>
            <a:r>
              <a:rPr lang="en-US" i="1" dirty="0" smtClean="0"/>
              <a:t>..</a:t>
            </a:r>
          </a:p>
          <a:p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704080" y="1717040"/>
            <a:ext cx="25095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X=w</a:t>
            </a:r>
            <a:r>
              <a:rPr lang="en-US" i="1" baseline="-25000" dirty="0" smtClean="0"/>
              <a:t>1</a:t>
            </a:r>
            <a:r>
              <a:rPr lang="en-US" i="1" dirty="0" smtClean="0"/>
              <a:t>^Y=sports</a:t>
            </a:r>
          </a:p>
          <a:p>
            <a:r>
              <a:rPr lang="en-US" i="1" dirty="0" smtClean="0"/>
              <a:t>X=w</a:t>
            </a:r>
            <a:r>
              <a:rPr lang="en-US" i="1" baseline="-25000" dirty="0" smtClean="0"/>
              <a:t>1</a:t>
            </a:r>
            <a:r>
              <a:rPr lang="en-US" i="1" dirty="0" smtClean="0"/>
              <a:t>^Y=</a:t>
            </a:r>
            <a:r>
              <a:rPr lang="en-US" i="1" dirty="0" err="1" smtClean="0"/>
              <a:t>worldNews</a:t>
            </a:r>
            <a:endParaRPr lang="en-US" i="1" dirty="0" smtClean="0"/>
          </a:p>
          <a:p>
            <a:r>
              <a:rPr lang="en-US" i="1" dirty="0" smtClean="0"/>
              <a:t>X=..</a:t>
            </a:r>
          </a:p>
          <a:p>
            <a:r>
              <a:rPr lang="en-US" i="1" dirty="0" smtClean="0"/>
              <a:t>X=w</a:t>
            </a:r>
            <a:r>
              <a:rPr lang="en-US" i="1" baseline="-25000" dirty="0" smtClean="0"/>
              <a:t>2</a:t>
            </a:r>
            <a:r>
              <a:rPr lang="en-US" i="1" dirty="0" smtClean="0"/>
              <a:t>^Y=…</a:t>
            </a:r>
          </a:p>
          <a:p>
            <a:r>
              <a:rPr lang="en-US" i="1" dirty="0" smtClean="0"/>
              <a:t>X=…</a:t>
            </a:r>
          </a:p>
          <a:p>
            <a:r>
              <a:rPr lang="en-US" i="1" dirty="0" smtClean="0"/>
              <a:t>…</a:t>
            </a:r>
          </a:p>
          <a:p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213600" y="1717040"/>
            <a:ext cx="80264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5245</a:t>
            </a:r>
          </a:p>
          <a:p>
            <a:pPr algn="r"/>
            <a:r>
              <a:rPr lang="en-US" i="1" dirty="0" smtClean="0"/>
              <a:t>1054</a:t>
            </a:r>
          </a:p>
          <a:p>
            <a:pPr algn="r"/>
            <a:r>
              <a:rPr lang="en-US" i="1" dirty="0" smtClean="0"/>
              <a:t>2120</a:t>
            </a:r>
          </a:p>
          <a:p>
            <a:pPr algn="r"/>
            <a:r>
              <a:rPr lang="en-US" i="1" dirty="0" smtClean="0"/>
              <a:t>37</a:t>
            </a:r>
          </a:p>
          <a:p>
            <a:pPr algn="r"/>
            <a:r>
              <a:rPr lang="en-US" i="1" dirty="0" smtClean="0"/>
              <a:t>3</a:t>
            </a:r>
          </a:p>
          <a:p>
            <a:pPr algn="r"/>
            <a:r>
              <a:rPr lang="en-US" i="1" dirty="0" smtClean="0"/>
              <a:t>…</a:t>
            </a:r>
          </a:p>
          <a:p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554480" y="1288534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Train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74640" y="1256268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 counts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23520" y="4389794"/>
            <a:ext cx="8818880" cy="2585324"/>
            <a:chOff x="223520" y="4389794"/>
            <a:chExt cx="8818880" cy="2585324"/>
          </a:xfrm>
        </p:grpSpPr>
        <p:sp>
          <p:nvSpPr>
            <p:cNvPr id="11" name="TextBox 10"/>
            <p:cNvSpPr txBox="1"/>
            <p:nvPr/>
          </p:nvSpPr>
          <p:spPr>
            <a:xfrm>
              <a:off x="223520" y="4389794"/>
              <a:ext cx="2915920" cy="2585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1</a:t>
              </a:r>
              <a:r>
                <a:rPr lang="en-US" i="1" dirty="0" smtClean="0"/>
                <a:t> y1 w</a:t>
              </a:r>
              <a:r>
                <a:rPr lang="en-US" i="1" baseline="-25000" dirty="0" smtClean="0"/>
                <a:t>1,1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1,2</a:t>
              </a:r>
              <a:r>
                <a:rPr lang="en-US" i="1" dirty="0" smtClean="0"/>
                <a:t> w</a:t>
              </a:r>
              <a:r>
                <a:rPr lang="en-US" i="1" baseline="-25000" dirty="0" smtClean="0"/>
                <a:t>1,3</a:t>
              </a:r>
              <a:r>
                <a:rPr lang="en-US" i="1" dirty="0" smtClean="0"/>
                <a:t> …. w</a:t>
              </a:r>
              <a:r>
                <a:rPr lang="en-US" i="1" baseline="-25000" dirty="0" smtClean="0"/>
                <a:t>1,k1</a:t>
              </a:r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2</a:t>
              </a:r>
              <a:r>
                <a:rPr lang="en-US" i="1" dirty="0" smtClean="0"/>
                <a:t> y2 w</a:t>
              </a:r>
              <a:r>
                <a:rPr lang="en-US" i="1" baseline="-25000" dirty="0" smtClean="0"/>
                <a:t>2,1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2,2</a:t>
              </a:r>
              <a:r>
                <a:rPr lang="en-US" i="1" dirty="0" smtClean="0"/>
                <a:t> w</a:t>
              </a:r>
              <a:r>
                <a:rPr lang="en-US" i="1" baseline="-25000" dirty="0" smtClean="0"/>
                <a:t>2,3</a:t>
              </a:r>
              <a:r>
                <a:rPr lang="en-US" i="1" dirty="0" smtClean="0"/>
                <a:t> …. 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3</a:t>
              </a:r>
              <a:r>
                <a:rPr lang="en-US" i="1" dirty="0" smtClean="0"/>
                <a:t> y3 w</a:t>
              </a:r>
              <a:r>
                <a:rPr lang="en-US" i="1" baseline="-25000" dirty="0" smtClean="0"/>
                <a:t>3,1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3,2</a:t>
              </a:r>
              <a:r>
                <a:rPr lang="en-US" i="1" dirty="0" smtClean="0"/>
                <a:t>  …. 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4</a:t>
              </a:r>
              <a:r>
                <a:rPr lang="en-US" i="1" dirty="0" smtClean="0"/>
                <a:t> y4 w</a:t>
              </a:r>
              <a:r>
                <a:rPr lang="en-US" i="1" baseline="-25000" dirty="0" smtClean="0"/>
                <a:t>4,1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4,2</a:t>
              </a:r>
              <a:r>
                <a:rPr lang="en-US" i="1" dirty="0" smtClean="0"/>
                <a:t> …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endParaRPr lang="en-US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39440" y="4389795"/>
              <a:ext cx="5872480" cy="2585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C[X=w</a:t>
              </a:r>
              <a:r>
                <a:rPr lang="en-US" i="1" baseline="-25000" dirty="0" smtClean="0"/>
                <a:t>1,1</a:t>
              </a:r>
              <a:r>
                <a:rPr lang="en-US" i="1" dirty="0" smtClean="0"/>
                <a:t>^Y=sports]=5245, C[X=w</a:t>
              </a:r>
              <a:r>
                <a:rPr lang="en-US" i="1" baseline="-25000" dirty="0" smtClean="0"/>
                <a:t>1,1</a:t>
              </a:r>
              <a:r>
                <a:rPr lang="en-US" i="1" dirty="0" smtClean="0"/>
                <a:t>^Y=..],C[X=w</a:t>
              </a:r>
              <a:r>
                <a:rPr lang="en-US" i="1" baseline="-25000" dirty="0" smtClean="0"/>
                <a:t>1,2</a:t>
              </a:r>
              <a:r>
                <a:rPr lang="en-US" i="1" dirty="0" smtClean="0"/>
                <a:t>^…]</a:t>
              </a:r>
            </a:p>
            <a:p>
              <a:endParaRPr lang="en-US" i="1" dirty="0" smtClean="0"/>
            </a:p>
            <a:p>
              <a:r>
                <a:rPr lang="en-US" i="1" dirty="0" smtClean="0"/>
                <a:t>C[X=w</a:t>
              </a:r>
              <a:r>
                <a:rPr lang="en-US" i="1" baseline="-25000" dirty="0" smtClean="0"/>
                <a:t>2,1</a:t>
              </a:r>
              <a:r>
                <a:rPr lang="en-US" i="1" dirty="0" smtClean="0"/>
                <a:t>^Y=….]=1054,…, C[X=w</a:t>
              </a:r>
              <a:r>
                <a:rPr lang="en-US" i="1" baseline="-25000" dirty="0" smtClean="0"/>
                <a:t>2,k2</a:t>
              </a:r>
              <a:r>
                <a:rPr lang="en-US" i="1" dirty="0" smtClean="0"/>
                <a:t>^…]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r>
                <a:rPr lang="en-US" i="1" dirty="0" smtClean="0"/>
                <a:t>C[X=w</a:t>
              </a:r>
              <a:r>
                <a:rPr lang="en-US" i="1" baseline="-25000" dirty="0" smtClean="0"/>
                <a:t>3,1</a:t>
              </a:r>
              <a:r>
                <a:rPr lang="en-US" i="1" dirty="0" smtClean="0"/>
                <a:t>^Y=….]=…</a:t>
              </a:r>
              <a:endParaRPr lang="en-US" i="1" baseline="-25000" dirty="0" smtClean="0"/>
            </a:p>
            <a:p>
              <a:endParaRPr lang="en-US" dirty="0" smtClean="0"/>
            </a:p>
            <a:p>
              <a:r>
                <a:rPr lang="en-US" dirty="0" smtClean="0"/>
                <a:t>…</a:t>
              </a:r>
            </a:p>
            <a:p>
              <a:endParaRPr lang="en-US" i="1" dirty="0" smtClean="0"/>
            </a:p>
            <a:p>
              <a:endParaRPr lang="en-US" i="1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223520" y="485648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33680" y="537464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3680" y="587248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4000" y="647192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ight Arrow 2"/>
          <p:cNvSpPr/>
          <p:nvPr/>
        </p:nvSpPr>
        <p:spPr>
          <a:xfrm rot="3408453">
            <a:off x="3280833" y="3672417"/>
            <a:ext cx="751417" cy="4656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6866544">
            <a:off x="4598407" y="3683342"/>
            <a:ext cx="751417" cy="4656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287857" y="3884084"/>
            <a:ext cx="3896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Recall Naïve Bayes test process?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48833" y="1524000"/>
            <a:ext cx="305647" cy="23600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12937" y="660400"/>
            <a:ext cx="3131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Imagine a similar process but for labeled documents…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1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Rocchio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3920" y="1717040"/>
            <a:ext cx="28448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id</a:t>
            </a:r>
            <a:r>
              <a:rPr lang="en-US" i="1" baseline="-25000" dirty="0" smtClean="0"/>
              <a:t>1 </a:t>
            </a:r>
            <a:r>
              <a:rPr lang="en-US" i="1" dirty="0" smtClean="0"/>
              <a:t>y1 w</a:t>
            </a:r>
            <a:r>
              <a:rPr lang="en-US" i="1" baseline="-25000" dirty="0" smtClean="0"/>
              <a:t>1,1 </a:t>
            </a:r>
            <a:r>
              <a:rPr lang="en-US" i="1" dirty="0" smtClean="0"/>
              <a:t>w</a:t>
            </a:r>
            <a:r>
              <a:rPr lang="en-US" i="1" baseline="-25000" dirty="0" smtClean="0"/>
              <a:t>1,2</a:t>
            </a:r>
            <a:r>
              <a:rPr lang="en-US" i="1" dirty="0" smtClean="0"/>
              <a:t> w</a:t>
            </a:r>
            <a:r>
              <a:rPr lang="en-US" i="1" baseline="-25000" dirty="0" smtClean="0"/>
              <a:t>1,3</a:t>
            </a:r>
            <a:r>
              <a:rPr lang="en-US" i="1" dirty="0" smtClean="0"/>
              <a:t> …. w</a:t>
            </a:r>
            <a:r>
              <a:rPr lang="en-US" i="1" baseline="-25000" dirty="0" smtClean="0"/>
              <a:t>1,k1</a:t>
            </a:r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2</a:t>
            </a:r>
            <a:r>
              <a:rPr lang="en-US" i="1" dirty="0" smtClean="0"/>
              <a:t> y2 w</a:t>
            </a:r>
            <a:r>
              <a:rPr lang="en-US" i="1" baseline="-25000" dirty="0" smtClean="0"/>
              <a:t>2,1 </a:t>
            </a:r>
            <a:r>
              <a:rPr lang="en-US" i="1" dirty="0" smtClean="0"/>
              <a:t>w</a:t>
            </a:r>
            <a:r>
              <a:rPr lang="en-US" i="1" baseline="-25000" dirty="0" smtClean="0"/>
              <a:t>2,2</a:t>
            </a:r>
            <a:r>
              <a:rPr lang="en-US" i="1" dirty="0" smtClean="0"/>
              <a:t> w</a:t>
            </a:r>
            <a:r>
              <a:rPr lang="en-US" i="1" baseline="-25000" dirty="0" smtClean="0"/>
              <a:t>2,3</a:t>
            </a:r>
            <a:r>
              <a:rPr lang="en-US" i="1" dirty="0" smtClean="0"/>
              <a:t>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3</a:t>
            </a:r>
            <a:r>
              <a:rPr lang="en-US" i="1" dirty="0" smtClean="0"/>
              <a:t> y3 w</a:t>
            </a:r>
            <a:r>
              <a:rPr lang="en-US" i="1" baseline="-25000" dirty="0" smtClean="0"/>
              <a:t>3,1 </a:t>
            </a:r>
            <a:r>
              <a:rPr lang="en-US" i="1" dirty="0" smtClean="0"/>
              <a:t>w</a:t>
            </a:r>
            <a:r>
              <a:rPr lang="en-US" i="1" baseline="-25000" dirty="0" smtClean="0"/>
              <a:t>3,2</a:t>
            </a:r>
            <a:r>
              <a:rPr lang="en-US" i="1" dirty="0" smtClean="0"/>
              <a:t> 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4</a:t>
            </a:r>
            <a:r>
              <a:rPr lang="en-US" i="1" dirty="0" smtClean="0"/>
              <a:t> y4 w</a:t>
            </a:r>
            <a:r>
              <a:rPr lang="en-US" i="1" baseline="-25000" dirty="0" smtClean="0"/>
              <a:t>4,1 </a:t>
            </a:r>
            <a:r>
              <a:rPr lang="en-US" i="1" dirty="0" smtClean="0"/>
              <a:t>w</a:t>
            </a:r>
            <a:r>
              <a:rPr lang="en-US" i="1" baseline="-25000" dirty="0" smtClean="0"/>
              <a:t>4,2</a:t>
            </a:r>
            <a:r>
              <a:rPr lang="en-US" i="1" dirty="0" smtClean="0"/>
              <a:t>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5</a:t>
            </a:r>
            <a:r>
              <a:rPr lang="en-US" i="1" dirty="0" smtClean="0"/>
              <a:t> y5 w</a:t>
            </a:r>
            <a:r>
              <a:rPr lang="en-US" i="1" baseline="-25000" dirty="0" smtClean="0"/>
              <a:t>5,1 </a:t>
            </a:r>
            <a:r>
              <a:rPr lang="en-US" i="1" dirty="0" smtClean="0"/>
              <a:t>w</a:t>
            </a:r>
            <a:r>
              <a:rPr lang="en-US" i="1" baseline="-25000" dirty="0" smtClean="0"/>
              <a:t>5,2</a:t>
            </a:r>
            <a:r>
              <a:rPr lang="en-US" i="1" dirty="0" smtClean="0"/>
              <a:t> ….</a:t>
            </a:r>
            <a:endParaRPr lang="en-US" i="1" baseline="-25000" dirty="0" smtClean="0"/>
          </a:p>
          <a:p>
            <a:r>
              <a:rPr lang="en-US" i="1" dirty="0" smtClean="0"/>
              <a:t>..</a:t>
            </a:r>
          </a:p>
          <a:p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704080" y="1717040"/>
            <a:ext cx="25095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aardvark</a:t>
            </a:r>
          </a:p>
          <a:p>
            <a:r>
              <a:rPr lang="en-US" i="1" dirty="0" smtClean="0"/>
              <a:t>agent</a:t>
            </a:r>
          </a:p>
          <a:p>
            <a:r>
              <a:rPr lang="en-US" i="1" dirty="0" smtClean="0"/>
              <a:t>…</a:t>
            </a:r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213600" y="1717040"/>
            <a:ext cx="80264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12</a:t>
            </a:r>
          </a:p>
          <a:p>
            <a:pPr algn="r"/>
            <a:r>
              <a:rPr lang="en-US" i="1" dirty="0" smtClean="0"/>
              <a:t>1054</a:t>
            </a:r>
          </a:p>
          <a:p>
            <a:pPr algn="r"/>
            <a:r>
              <a:rPr lang="en-US" i="1" dirty="0" smtClean="0"/>
              <a:t>2120</a:t>
            </a:r>
          </a:p>
          <a:p>
            <a:pPr algn="r"/>
            <a:r>
              <a:rPr lang="en-US" i="1" dirty="0" smtClean="0"/>
              <a:t>37</a:t>
            </a:r>
          </a:p>
          <a:p>
            <a:pPr algn="r"/>
            <a:r>
              <a:rPr lang="en-US" i="1" dirty="0" smtClean="0"/>
              <a:t>3</a:t>
            </a:r>
          </a:p>
          <a:p>
            <a:pPr algn="r"/>
            <a:r>
              <a:rPr lang="en-US" i="1" dirty="0" smtClean="0"/>
              <a:t>…</a:t>
            </a:r>
          </a:p>
          <a:p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554480" y="1288534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Train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74640" y="1256268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Rocchio</a:t>
            </a:r>
            <a:r>
              <a:rPr lang="en-US" dirty="0" smtClean="0"/>
              <a:t>: DF counts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23520" y="4389794"/>
            <a:ext cx="8818880" cy="2585324"/>
            <a:chOff x="223520" y="4389794"/>
            <a:chExt cx="8818880" cy="2585324"/>
          </a:xfrm>
        </p:grpSpPr>
        <p:sp>
          <p:nvSpPr>
            <p:cNvPr id="11" name="TextBox 10"/>
            <p:cNvSpPr txBox="1"/>
            <p:nvPr/>
          </p:nvSpPr>
          <p:spPr>
            <a:xfrm>
              <a:off x="223520" y="4389794"/>
              <a:ext cx="2915920" cy="2585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1</a:t>
              </a:r>
              <a:r>
                <a:rPr lang="en-US" i="1" dirty="0" smtClean="0"/>
                <a:t> y1 w</a:t>
              </a:r>
              <a:r>
                <a:rPr lang="en-US" i="1" baseline="-25000" dirty="0" smtClean="0"/>
                <a:t>1,1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1,2</a:t>
              </a:r>
              <a:r>
                <a:rPr lang="en-US" i="1" dirty="0" smtClean="0"/>
                <a:t> w</a:t>
              </a:r>
              <a:r>
                <a:rPr lang="en-US" i="1" baseline="-25000" dirty="0" smtClean="0"/>
                <a:t>1,3</a:t>
              </a:r>
              <a:r>
                <a:rPr lang="en-US" i="1" dirty="0" smtClean="0"/>
                <a:t> …. w</a:t>
              </a:r>
              <a:r>
                <a:rPr lang="en-US" i="1" baseline="-25000" dirty="0" smtClean="0"/>
                <a:t>1,k1</a:t>
              </a:r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2</a:t>
              </a:r>
              <a:r>
                <a:rPr lang="en-US" i="1" dirty="0" smtClean="0"/>
                <a:t> y2 w</a:t>
              </a:r>
              <a:r>
                <a:rPr lang="en-US" i="1" baseline="-25000" dirty="0" smtClean="0"/>
                <a:t>2,1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2,2</a:t>
              </a:r>
              <a:r>
                <a:rPr lang="en-US" i="1" dirty="0" smtClean="0"/>
                <a:t> w</a:t>
              </a:r>
              <a:r>
                <a:rPr lang="en-US" i="1" baseline="-25000" dirty="0" smtClean="0"/>
                <a:t>2,3</a:t>
              </a:r>
              <a:r>
                <a:rPr lang="en-US" i="1" dirty="0" smtClean="0"/>
                <a:t> …. 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3</a:t>
              </a:r>
              <a:r>
                <a:rPr lang="en-US" i="1" dirty="0" smtClean="0"/>
                <a:t> y3 w</a:t>
              </a:r>
              <a:r>
                <a:rPr lang="en-US" i="1" baseline="-25000" dirty="0" smtClean="0"/>
                <a:t>3,1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3,2</a:t>
              </a:r>
              <a:r>
                <a:rPr lang="en-US" i="1" dirty="0" smtClean="0"/>
                <a:t>  …. 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4</a:t>
              </a:r>
              <a:r>
                <a:rPr lang="en-US" i="1" dirty="0" smtClean="0"/>
                <a:t> y4 w</a:t>
              </a:r>
              <a:r>
                <a:rPr lang="en-US" i="1" baseline="-25000" dirty="0" smtClean="0"/>
                <a:t>4,1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4,2</a:t>
              </a:r>
              <a:r>
                <a:rPr lang="en-US" i="1" dirty="0" smtClean="0"/>
                <a:t> …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endParaRPr lang="en-US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39440" y="4389795"/>
              <a:ext cx="5872480" cy="2585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v</a:t>
              </a:r>
              <a:r>
                <a:rPr lang="en-US" b="1" i="1" dirty="0" smtClean="0"/>
                <a:t>(</a:t>
              </a:r>
              <a:r>
                <a:rPr lang="en-US" i="1" dirty="0"/>
                <a:t>w</a:t>
              </a:r>
              <a:r>
                <a:rPr lang="en-US" i="1" baseline="-25000" dirty="0"/>
                <a:t>1,1</a:t>
              </a:r>
              <a:r>
                <a:rPr lang="en-US" b="1" i="1" dirty="0" smtClean="0"/>
                <a:t>,</a:t>
              </a:r>
              <a:r>
                <a:rPr lang="en-US" i="1" dirty="0" smtClean="0"/>
                <a:t>id1), v</a:t>
              </a:r>
              <a:r>
                <a:rPr lang="en-US" b="1" i="1" dirty="0" smtClean="0"/>
                <a:t>(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1,2</a:t>
              </a:r>
              <a:r>
                <a:rPr lang="en-US" b="1" i="1" dirty="0" smtClean="0"/>
                <a:t>,</a:t>
              </a:r>
              <a:r>
                <a:rPr lang="en-US" i="1" dirty="0"/>
                <a:t>id1)</a:t>
              </a:r>
              <a:r>
                <a:rPr lang="en-US" i="1" dirty="0" smtClean="0"/>
                <a:t>…</a:t>
              </a:r>
              <a:r>
                <a:rPr lang="en-US" i="1" dirty="0"/>
                <a:t>v</a:t>
              </a:r>
              <a:r>
                <a:rPr lang="en-US" b="1" i="1" dirty="0"/>
                <a:t>(</a:t>
              </a:r>
              <a:r>
                <a:rPr lang="en-US" i="1" dirty="0"/>
                <a:t>w</a:t>
              </a:r>
              <a:r>
                <a:rPr lang="en-US" i="1" baseline="-25000" dirty="0"/>
                <a:t>1</a:t>
              </a:r>
              <a:r>
                <a:rPr lang="en-US" i="1" baseline="-25000" dirty="0" smtClean="0"/>
                <a:t>,k1</a:t>
              </a:r>
              <a:r>
                <a:rPr lang="en-US" b="1" i="1" dirty="0" smtClean="0"/>
                <a:t>,</a:t>
              </a:r>
              <a:r>
                <a:rPr lang="en-US" i="1" dirty="0" smtClean="0"/>
                <a:t>id1)</a:t>
              </a:r>
            </a:p>
            <a:p>
              <a:endParaRPr lang="en-US" b="1" i="1" dirty="0" smtClean="0"/>
            </a:p>
            <a:p>
              <a:r>
                <a:rPr lang="en-US" i="1" dirty="0" smtClean="0"/>
                <a:t> </a:t>
              </a:r>
              <a:r>
                <a:rPr lang="en-US" b="1" i="1" dirty="0"/>
                <a:t>v</a:t>
              </a:r>
              <a:r>
                <a:rPr lang="en-US" i="1" dirty="0"/>
                <a:t>(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2,1</a:t>
              </a:r>
              <a:r>
                <a:rPr lang="en-US" b="1" i="1" dirty="0"/>
                <a:t>,</a:t>
              </a:r>
              <a:r>
                <a:rPr lang="en-US" i="1" dirty="0" smtClean="0"/>
                <a:t>id2)</a:t>
              </a:r>
              <a:r>
                <a:rPr lang="en-US" i="1" dirty="0"/>
                <a:t>, v</a:t>
              </a:r>
              <a:r>
                <a:rPr lang="en-US" b="1" i="1" dirty="0"/>
                <a:t>(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2,2</a:t>
              </a:r>
              <a:r>
                <a:rPr lang="en-US" b="1" i="1" dirty="0"/>
                <a:t>,</a:t>
              </a:r>
              <a:r>
                <a:rPr lang="en-US" i="1" dirty="0" smtClean="0"/>
                <a:t>id2)</a:t>
              </a:r>
              <a:r>
                <a:rPr lang="en-US" i="1" dirty="0"/>
                <a:t>…</a:t>
              </a:r>
            </a:p>
            <a:p>
              <a:endParaRPr lang="en-US" i="1" dirty="0" smtClean="0"/>
            </a:p>
            <a:p>
              <a:r>
                <a:rPr lang="en-US" i="1" dirty="0" smtClean="0"/>
                <a:t>…</a:t>
              </a:r>
              <a:endParaRPr lang="en-US" i="1" baseline="-25000" dirty="0" smtClean="0"/>
            </a:p>
            <a:p>
              <a:endParaRPr lang="en-US" dirty="0" smtClean="0"/>
            </a:p>
            <a:p>
              <a:r>
                <a:rPr lang="en-US" dirty="0" smtClean="0"/>
                <a:t>…</a:t>
              </a:r>
            </a:p>
            <a:p>
              <a:endParaRPr lang="en-US" i="1" dirty="0" smtClean="0"/>
            </a:p>
            <a:p>
              <a:endParaRPr lang="en-US" i="1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223520" y="485648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33680" y="537464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3680" y="587248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4000" y="647192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ight Arrow 2"/>
          <p:cNvSpPr/>
          <p:nvPr/>
        </p:nvSpPr>
        <p:spPr>
          <a:xfrm rot="3408453">
            <a:off x="3280833" y="3672417"/>
            <a:ext cx="751417" cy="4656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6866544">
            <a:off x="4598407" y="3683342"/>
            <a:ext cx="751417" cy="4656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62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NB algorithms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888602"/>
              </p:ext>
            </p:extLst>
          </p:nvPr>
        </p:nvGraphicFramePr>
        <p:xfrm>
          <a:off x="1138294" y="1429926"/>
          <a:ext cx="6745112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076"/>
                <a:gridCol w="1693333"/>
                <a:gridCol w="1796815"/>
                <a:gridCol w="21448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Train 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Parallel?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Msgs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Wingdings"/>
                        </a:rPr>
                        <a:t></a:t>
                      </a:r>
                      <a:r>
                        <a:rPr lang="en-US" baseline="0" dirty="0" smtClean="0"/>
                        <a:t> Disk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HashMap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(for</a:t>
                      </a:r>
                      <a:r>
                        <a:rPr lang="en-US" baseline="0" dirty="0" smtClean="0"/>
                        <a:t> subset)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Msgs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Wingdings"/>
                        </a:rPr>
                        <a:t></a:t>
                      </a:r>
                      <a:r>
                        <a:rPr lang="en-US" baseline="0" dirty="0" smtClean="0"/>
                        <a:t> Disk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HashMap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(for</a:t>
                      </a:r>
                      <a:r>
                        <a:rPr lang="en-US" baseline="0" dirty="0" smtClean="0"/>
                        <a:t> subset)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Msgs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Wingdings"/>
                        </a:rPr>
                        <a:t></a:t>
                      </a:r>
                      <a:r>
                        <a:rPr lang="en-US" baseline="0" dirty="0" smtClean="0"/>
                        <a:t> Disk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err="1" smtClean="0"/>
                        <a:t>Msgs</a:t>
                      </a:r>
                      <a:r>
                        <a:rPr lang="en-US" i="0" dirty="0" smtClean="0"/>
                        <a:t> on Disk</a:t>
                      </a:r>
                    </a:p>
                    <a:p>
                      <a:r>
                        <a:rPr lang="en-US" i="0" smtClean="0"/>
                        <a:t>(coming….)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723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/>
              <a:t>recap: Is there a stream-and-sort analog of this request-and-answer pattern?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83920" y="1717040"/>
            <a:ext cx="28448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  <a:r>
              <a:rPr lang="en-US" i="1" dirty="0" smtClean="0"/>
              <a:t>  found an aardvark in </a:t>
            </a:r>
            <a:r>
              <a:rPr lang="en-US" i="1" dirty="0" err="1" smtClean="0"/>
              <a:t>zynga’s</a:t>
            </a:r>
            <a:r>
              <a:rPr lang="en-US" i="1" dirty="0" smtClean="0"/>
              <a:t> </a:t>
            </a:r>
            <a:r>
              <a:rPr lang="en-US" i="1" dirty="0" err="1" smtClean="0"/>
              <a:t>farmville</a:t>
            </a:r>
            <a:r>
              <a:rPr lang="en-US" i="1" dirty="0" smtClean="0"/>
              <a:t> today!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2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3</a:t>
            </a:r>
            <a:r>
              <a:rPr lang="en-US" i="1" dirty="0" smtClean="0"/>
              <a:t>  ….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4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5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..</a:t>
            </a:r>
          </a:p>
          <a:p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554480" y="1288534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97680" y="1256268"/>
            <a:ext cx="484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Record of all event counts for each word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099560" y="1717040"/>
          <a:ext cx="68986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646"/>
                <a:gridCol w="51049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r>
                        <a:rPr lang="en-US" baseline="0" dirty="0" smtClean="0"/>
                        <a:t> associated with 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=sports]=1027,C[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</a:t>
                      </a:r>
                      <a:r>
                        <a:rPr lang="en-US" sz="1600" dirty="0" err="1" smtClean="0"/>
                        <a:t>worldNews</a:t>
                      </a:r>
                      <a:r>
                        <a:rPr lang="en-US" sz="1600" dirty="0" smtClean="0"/>
                        <a:t>]=564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=sports]=21,C[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worldNews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]=4464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Down Arrow 19"/>
          <p:cNvSpPr/>
          <p:nvPr/>
        </p:nvSpPr>
        <p:spPr>
          <a:xfrm>
            <a:off x="1940560" y="3942080"/>
            <a:ext cx="599440" cy="7518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883920" y="4866640"/>
            <a:ext cx="1947759" cy="1554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Classification logic</a:t>
            </a:r>
            <a:endParaRPr lang="en-US" dirty="0"/>
          </a:p>
        </p:txBody>
      </p:sp>
      <p:cxnSp>
        <p:nvCxnSpPr>
          <p:cNvPr id="24" name="Elbow Connector 23"/>
          <p:cNvCxnSpPr/>
          <p:nvPr/>
        </p:nvCxnSpPr>
        <p:spPr>
          <a:xfrm>
            <a:off x="2831679" y="6116320"/>
            <a:ext cx="2786801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4335781" y="4254500"/>
            <a:ext cx="2108199" cy="883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56560" y="4487387"/>
            <a:ext cx="2204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found	~</a:t>
            </a:r>
            <a:r>
              <a:rPr lang="en-US" dirty="0" err="1" smtClean="0"/>
              <a:t>ctr</a:t>
            </a:r>
            <a:r>
              <a:rPr lang="en-US" dirty="0" smtClean="0"/>
              <a:t> to </a:t>
            </a:r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</a:p>
          <a:p>
            <a:r>
              <a:rPr lang="en-US" i="1" dirty="0" smtClean="0"/>
              <a:t>aardvark</a:t>
            </a:r>
            <a:r>
              <a:rPr lang="en-US" dirty="0" smtClean="0"/>
              <a:t> 	~</a:t>
            </a:r>
            <a:r>
              <a:rPr lang="en-US" dirty="0" err="1" smtClean="0"/>
              <a:t>ctr</a:t>
            </a:r>
            <a:r>
              <a:rPr lang="en-US" dirty="0" smtClean="0"/>
              <a:t> to id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…</a:t>
            </a:r>
          </a:p>
          <a:p>
            <a:r>
              <a:rPr lang="en-US" i="1" dirty="0" smtClean="0"/>
              <a:t>today</a:t>
            </a:r>
            <a:r>
              <a:rPr lang="en-US" dirty="0" smtClean="0"/>
              <a:t> 	~</a:t>
            </a:r>
            <a:r>
              <a:rPr lang="en-US" dirty="0" err="1" smtClean="0"/>
              <a:t>ctr</a:t>
            </a:r>
            <a:r>
              <a:rPr lang="en-US" dirty="0" smtClean="0"/>
              <a:t> to </a:t>
            </a:r>
            <a:r>
              <a:rPr lang="en-US" dirty="0" err="1" smtClean="0"/>
              <a:t>id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baseline="-25000" dirty="0" smtClean="0"/>
              <a:t>…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435600" y="4025364"/>
            <a:ext cx="1834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Counter records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17881" y="6236454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618480" y="5867122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Combine and sort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8" idx="3"/>
          </p:cNvCxnSpPr>
          <p:nvPr/>
        </p:nvCxnSpPr>
        <p:spPr>
          <a:xfrm>
            <a:off x="7635379" y="6051788"/>
            <a:ext cx="54342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045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/>
              <a:t>recap: Is there a stream-and-sort analog of this request-and-answer pattern?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83920" y="1717040"/>
            <a:ext cx="28448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  <a:r>
              <a:rPr lang="en-US" i="1" dirty="0" smtClean="0"/>
              <a:t>  found an aardvark in </a:t>
            </a:r>
            <a:r>
              <a:rPr lang="en-US" i="1" dirty="0" err="1" smtClean="0"/>
              <a:t>zynga’s</a:t>
            </a:r>
            <a:r>
              <a:rPr lang="en-US" i="1" dirty="0" smtClean="0"/>
              <a:t> </a:t>
            </a:r>
            <a:r>
              <a:rPr lang="en-US" i="1" dirty="0" err="1" smtClean="0"/>
              <a:t>farmville</a:t>
            </a:r>
            <a:r>
              <a:rPr lang="en-US" i="1" dirty="0" smtClean="0"/>
              <a:t> today!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2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3</a:t>
            </a:r>
            <a:r>
              <a:rPr lang="en-US" i="1" dirty="0" smtClean="0"/>
              <a:t>  ….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4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5</a:t>
            </a:r>
            <a:r>
              <a:rPr lang="en-US" i="1" dirty="0" smtClean="0"/>
              <a:t>  …</a:t>
            </a:r>
            <a:endParaRPr lang="en-US" i="1" baseline="-25000" dirty="0" smtClean="0"/>
          </a:p>
          <a:p>
            <a:r>
              <a:rPr lang="en-US" i="1" dirty="0" smtClean="0"/>
              <a:t>..</a:t>
            </a:r>
          </a:p>
          <a:p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554480" y="1288534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97680" y="1256268"/>
            <a:ext cx="484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Record of all event counts for each word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296590"/>
              </p:ext>
            </p:extLst>
          </p:nvPr>
        </p:nvGraphicFramePr>
        <p:xfrm>
          <a:off x="4099560" y="1717040"/>
          <a:ext cx="68986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646"/>
                <a:gridCol w="51049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DF(w)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67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Down Arrow 19"/>
          <p:cNvSpPr/>
          <p:nvPr/>
        </p:nvSpPr>
        <p:spPr>
          <a:xfrm>
            <a:off x="1940560" y="3942080"/>
            <a:ext cx="599440" cy="7518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883920" y="4866640"/>
            <a:ext cx="1947759" cy="1554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Classification logic</a:t>
            </a:r>
            <a:endParaRPr lang="en-US" dirty="0"/>
          </a:p>
        </p:txBody>
      </p:sp>
      <p:cxnSp>
        <p:nvCxnSpPr>
          <p:cNvPr id="24" name="Elbow Connector 23"/>
          <p:cNvCxnSpPr/>
          <p:nvPr/>
        </p:nvCxnSpPr>
        <p:spPr>
          <a:xfrm>
            <a:off x="2831679" y="6116320"/>
            <a:ext cx="2786801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4335781" y="4254500"/>
            <a:ext cx="2108199" cy="883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56560" y="4487387"/>
            <a:ext cx="2204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found	~</a:t>
            </a:r>
            <a:r>
              <a:rPr lang="en-US" dirty="0" err="1" smtClean="0"/>
              <a:t>ctr</a:t>
            </a:r>
            <a:r>
              <a:rPr lang="en-US" dirty="0" smtClean="0"/>
              <a:t> to </a:t>
            </a:r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</a:p>
          <a:p>
            <a:r>
              <a:rPr lang="en-US" i="1" dirty="0" smtClean="0"/>
              <a:t>aardvark</a:t>
            </a:r>
            <a:r>
              <a:rPr lang="en-US" dirty="0" smtClean="0"/>
              <a:t> 	~</a:t>
            </a:r>
            <a:r>
              <a:rPr lang="en-US" dirty="0" err="1" smtClean="0"/>
              <a:t>ctr</a:t>
            </a:r>
            <a:r>
              <a:rPr lang="en-US" dirty="0" smtClean="0"/>
              <a:t> to id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…</a:t>
            </a:r>
          </a:p>
          <a:p>
            <a:r>
              <a:rPr lang="en-US" i="1" dirty="0" smtClean="0"/>
              <a:t>today</a:t>
            </a:r>
            <a:r>
              <a:rPr lang="en-US" dirty="0" smtClean="0"/>
              <a:t> 	~</a:t>
            </a:r>
            <a:r>
              <a:rPr lang="en-US" dirty="0" err="1" smtClean="0"/>
              <a:t>ctr</a:t>
            </a:r>
            <a:r>
              <a:rPr lang="en-US" dirty="0" smtClean="0"/>
              <a:t> to </a:t>
            </a:r>
            <a:r>
              <a:rPr lang="en-US" dirty="0" err="1" smtClean="0"/>
              <a:t>id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baseline="-25000" dirty="0" smtClean="0"/>
              <a:t>…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435600" y="4025364"/>
            <a:ext cx="1834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Counter records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17881" y="6236454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618480" y="5867122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Combine and sort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8" idx="3"/>
          </p:cNvCxnSpPr>
          <p:nvPr/>
        </p:nvCxnSpPr>
        <p:spPr>
          <a:xfrm>
            <a:off x="7635379" y="6051788"/>
            <a:ext cx="54342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862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/>
              <a:t>recap: A stream-and-sort analog of the request-and-answer pattern…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23520" y="1263750"/>
            <a:ext cx="2804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Record of all event counts for each word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11481" y="1910081"/>
          <a:ext cx="2448559" cy="180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769"/>
                <a:gridCol w="1472790"/>
              </a:tblGrid>
              <a:tr h="319474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endParaRPr lang="en-US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aardvark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C[</a:t>
                      </a:r>
                      <a:r>
                        <a:rPr lang="en-US" sz="1200" dirty="0" err="1" smtClean="0"/>
                        <a:t>w^Y</a:t>
                      </a:r>
                      <a:r>
                        <a:rPr lang="en-US" sz="1200" dirty="0" smtClean="0"/>
                        <a:t>=sports]=2</a:t>
                      </a:r>
                      <a:endParaRPr lang="en-US" sz="1200" dirty="0"/>
                    </a:p>
                  </a:txBody>
                  <a:tcPr/>
                </a:tc>
              </a:tr>
              <a:tr h="2726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agent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zynga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Elbow Connector 23"/>
          <p:cNvCxnSpPr/>
          <p:nvPr/>
        </p:nvCxnSpPr>
        <p:spPr>
          <a:xfrm>
            <a:off x="-140121" y="6309360"/>
            <a:ext cx="2786801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1363981" y="4447540"/>
            <a:ext cx="2108199" cy="883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15240" y="4680427"/>
            <a:ext cx="22047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found	~</a:t>
            </a:r>
            <a:r>
              <a:rPr lang="en-US" dirty="0" err="1" smtClean="0"/>
              <a:t>ctr</a:t>
            </a:r>
            <a:r>
              <a:rPr lang="en-US" dirty="0" smtClean="0"/>
              <a:t> to </a:t>
            </a:r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</a:p>
          <a:p>
            <a:r>
              <a:rPr lang="en-US" i="1" dirty="0" smtClean="0"/>
              <a:t>aardvark</a:t>
            </a:r>
            <a:r>
              <a:rPr lang="en-US" dirty="0" smtClean="0"/>
              <a:t> 	~</a:t>
            </a:r>
            <a:r>
              <a:rPr lang="en-US" dirty="0" err="1" smtClean="0"/>
              <a:t>ctr</a:t>
            </a:r>
            <a:r>
              <a:rPr lang="en-US" dirty="0" smtClean="0"/>
              <a:t> to </a:t>
            </a:r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</a:p>
          <a:p>
            <a:r>
              <a:rPr lang="en-US" dirty="0" smtClean="0"/>
              <a:t>…</a:t>
            </a:r>
          </a:p>
          <a:p>
            <a:r>
              <a:rPr lang="en-US" i="1" dirty="0" smtClean="0"/>
              <a:t>today</a:t>
            </a:r>
            <a:r>
              <a:rPr lang="en-US" dirty="0" smtClean="0"/>
              <a:t> 	~</a:t>
            </a:r>
            <a:r>
              <a:rPr lang="en-US" dirty="0" err="1" smtClean="0"/>
              <a:t>ctr</a:t>
            </a:r>
            <a:r>
              <a:rPr lang="en-US" dirty="0" smtClean="0"/>
              <a:t> to </a:t>
            </a:r>
            <a:r>
              <a:rPr lang="en-US" i="1" dirty="0" smtClean="0"/>
              <a:t>id</a:t>
            </a:r>
            <a:r>
              <a:rPr lang="en-US" i="1" baseline="-25000" dirty="0"/>
              <a:t>1</a:t>
            </a:r>
            <a:endParaRPr lang="en-US" i="1" baseline="-25000" dirty="0" smtClean="0"/>
          </a:p>
          <a:p>
            <a:r>
              <a:rPr lang="en-US" baseline="-25000" dirty="0" smtClean="0"/>
              <a:t>…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463800" y="4218404"/>
            <a:ext cx="1834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Counter records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081" y="6429494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46680" y="6060162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Combine and sort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8" idx="3"/>
          </p:cNvCxnSpPr>
          <p:nvPr/>
        </p:nvCxnSpPr>
        <p:spPr>
          <a:xfrm flipV="1">
            <a:off x="4663579" y="3515360"/>
            <a:ext cx="548502" cy="27294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609944"/>
              </p:ext>
            </p:extLst>
          </p:nvPr>
        </p:nvGraphicFramePr>
        <p:xfrm>
          <a:off x="5334001" y="1019373"/>
          <a:ext cx="3291839" cy="4097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822"/>
                <a:gridCol w="1980017"/>
              </a:tblGrid>
              <a:tr h="319474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endParaRPr lang="en-US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dirty="0" smtClean="0"/>
                        <a:t> to id1</a:t>
                      </a:r>
                      <a:endParaRPr lang="en-US" sz="1600" dirty="0"/>
                    </a:p>
                  </a:txBody>
                  <a:tcPr/>
                </a:tc>
              </a:tr>
              <a:tr h="2726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id345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id9854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id345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id34742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C[…]</a:t>
                      </a:r>
                      <a:endParaRPr lang="en-US" sz="1600" dirty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Down Arrow 26"/>
          <p:cNvSpPr/>
          <p:nvPr/>
        </p:nvSpPr>
        <p:spPr>
          <a:xfrm>
            <a:off x="6736080" y="5415280"/>
            <a:ext cx="467360" cy="52831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5212081" y="6060162"/>
            <a:ext cx="3616959" cy="5844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Request-handling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49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/>
              <a:t>recap: A stream-and-sort analog of the request-and-answer pattern…</a:t>
            </a:r>
            <a:endParaRPr lang="en-US" sz="2400" dirty="0"/>
          </a:p>
        </p:txBody>
      </p:sp>
      <p:cxnSp>
        <p:nvCxnSpPr>
          <p:cNvPr id="24" name="Elbow Connector 23"/>
          <p:cNvCxnSpPr/>
          <p:nvPr/>
        </p:nvCxnSpPr>
        <p:spPr>
          <a:xfrm>
            <a:off x="-140121" y="6309360"/>
            <a:ext cx="2786801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6081" y="6429494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46680" y="6060162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Combine and sort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8" idx="3"/>
          </p:cNvCxnSpPr>
          <p:nvPr/>
        </p:nvCxnSpPr>
        <p:spPr>
          <a:xfrm flipV="1">
            <a:off x="4663579" y="3515360"/>
            <a:ext cx="548502" cy="27294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Down Arrow 26"/>
          <p:cNvSpPr/>
          <p:nvPr/>
        </p:nvSpPr>
        <p:spPr>
          <a:xfrm>
            <a:off x="6736080" y="5415280"/>
            <a:ext cx="467360" cy="52831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5212081" y="6060162"/>
            <a:ext cx="3616959" cy="5844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Request-handling logic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0191" y="1181100"/>
            <a:ext cx="4606290" cy="31393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previousKey</a:t>
            </a:r>
            <a:r>
              <a:rPr lang="en-US" dirty="0" smtClean="0"/>
              <a:t> = </a:t>
            </a:r>
            <a:r>
              <a:rPr lang="en-US" dirty="0" err="1" smtClean="0"/>
              <a:t>somethingImpossible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For each (</a:t>
            </a:r>
            <a:r>
              <a:rPr lang="en-US" i="1" dirty="0" err="1" smtClean="0"/>
              <a:t>key,val</a:t>
            </a:r>
            <a:r>
              <a:rPr lang="en-US" dirty="0" smtClean="0"/>
              <a:t>) in input: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If </a:t>
            </a:r>
            <a:r>
              <a:rPr lang="en-US" i="1" dirty="0" smtClean="0"/>
              <a:t>key</a:t>
            </a:r>
            <a:r>
              <a:rPr lang="en-US" dirty="0" smtClean="0"/>
              <a:t>==</a:t>
            </a:r>
            <a:r>
              <a:rPr lang="en-US" dirty="0" err="1" smtClean="0"/>
              <a:t>previousKey</a:t>
            </a:r>
            <a:r>
              <a:rPr lang="en-US" dirty="0" smtClean="0"/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Answer(</a:t>
            </a:r>
            <a:r>
              <a:rPr lang="en-US" dirty="0" err="1" smtClean="0"/>
              <a:t>recordForPrevKey,</a:t>
            </a:r>
            <a:r>
              <a:rPr lang="en-US" i="1" dirty="0" err="1" smtClean="0"/>
              <a:t>val</a:t>
            </a:r>
            <a:r>
              <a:rPr lang="en-US" i="1" dirty="0" smtClean="0"/>
              <a:t>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Else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previousKey</a:t>
            </a:r>
            <a:r>
              <a:rPr lang="en-US" dirty="0" smtClean="0"/>
              <a:t> = </a:t>
            </a:r>
            <a:r>
              <a:rPr lang="en-US" i="1" dirty="0" smtClean="0"/>
              <a:t>key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recordForPrevKey</a:t>
            </a:r>
            <a:r>
              <a:rPr lang="en-US" dirty="0" smtClean="0"/>
              <a:t> = </a:t>
            </a:r>
            <a:r>
              <a:rPr lang="en-US" i="1" dirty="0" err="1" smtClean="0"/>
              <a:t>val</a:t>
            </a:r>
            <a:endParaRPr lang="en-US" i="1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define Answer</a:t>
            </a:r>
            <a:r>
              <a:rPr lang="en-US" i="1" dirty="0" smtClean="0"/>
              <a:t>(</a:t>
            </a:r>
            <a:r>
              <a:rPr lang="en-US" i="1" dirty="0" err="1" smtClean="0"/>
              <a:t>record,request</a:t>
            </a:r>
            <a:r>
              <a:rPr lang="en-US" i="1" dirty="0" smtClean="0"/>
              <a:t>):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find </a:t>
            </a:r>
            <a:r>
              <a:rPr lang="en-US" i="1" dirty="0" smtClean="0"/>
              <a:t>id</a:t>
            </a:r>
            <a:r>
              <a:rPr lang="en-US" dirty="0" smtClean="0"/>
              <a:t> where “</a:t>
            </a:r>
            <a:r>
              <a:rPr lang="en-US" i="1" dirty="0" smtClean="0"/>
              <a:t>request = </a:t>
            </a:r>
            <a:r>
              <a:rPr lang="en-US" dirty="0" smtClean="0"/>
              <a:t>~</a:t>
            </a:r>
            <a:r>
              <a:rPr lang="en-US" dirty="0" err="1" smtClean="0"/>
              <a:t>ctr</a:t>
            </a:r>
            <a:r>
              <a:rPr lang="en-US" dirty="0" smtClean="0"/>
              <a:t> to </a:t>
            </a:r>
            <a:r>
              <a:rPr lang="en-US" i="1" dirty="0" smtClean="0"/>
              <a:t>id</a:t>
            </a:r>
            <a:r>
              <a:rPr lang="en-US" dirty="0" smtClean="0"/>
              <a:t>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print “</a:t>
            </a:r>
            <a:r>
              <a:rPr lang="en-US" i="1" dirty="0" smtClean="0"/>
              <a:t>id ~</a:t>
            </a:r>
            <a:r>
              <a:rPr lang="en-US" dirty="0" err="1" smtClean="0"/>
              <a:t>ctr</a:t>
            </a:r>
            <a:r>
              <a:rPr lang="en-US" dirty="0" smtClean="0"/>
              <a:t> for </a:t>
            </a:r>
            <a:r>
              <a:rPr lang="en-US" i="1" dirty="0" smtClean="0"/>
              <a:t>request </a:t>
            </a:r>
            <a:r>
              <a:rPr lang="en-US" dirty="0" smtClean="0"/>
              <a:t>is </a:t>
            </a:r>
            <a:r>
              <a:rPr lang="en-US" i="1" dirty="0" smtClean="0"/>
              <a:t>record”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960886"/>
              </p:ext>
            </p:extLst>
          </p:nvPr>
        </p:nvGraphicFramePr>
        <p:xfrm>
          <a:off x="5334001" y="1019373"/>
          <a:ext cx="3291839" cy="4097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822"/>
                <a:gridCol w="1980017"/>
              </a:tblGrid>
              <a:tr h="319474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endParaRPr lang="en-US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dirty="0" smtClean="0"/>
                        <a:t> to id1</a:t>
                      </a:r>
                      <a:endParaRPr lang="en-US" sz="1600" dirty="0"/>
                    </a:p>
                  </a:txBody>
                  <a:tcPr/>
                </a:tc>
              </a:tr>
              <a:tr h="2726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id345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id9854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id345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id34742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C[…]</a:t>
                      </a:r>
                      <a:endParaRPr lang="en-US" sz="1600" dirty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Rocchio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3920" y="1717040"/>
            <a:ext cx="28448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id</a:t>
            </a:r>
            <a:r>
              <a:rPr lang="en-US" i="1" baseline="-25000" dirty="0" smtClean="0"/>
              <a:t>1 </a:t>
            </a:r>
            <a:r>
              <a:rPr lang="en-US" i="1" dirty="0" smtClean="0"/>
              <a:t>y1 w</a:t>
            </a:r>
            <a:r>
              <a:rPr lang="en-US" i="1" baseline="-25000" dirty="0" smtClean="0"/>
              <a:t>1,1 </a:t>
            </a:r>
            <a:r>
              <a:rPr lang="en-US" i="1" dirty="0" smtClean="0"/>
              <a:t>w</a:t>
            </a:r>
            <a:r>
              <a:rPr lang="en-US" i="1" baseline="-25000" dirty="0" smtClean="0"/>
              <a:t>1,2</a:t>
            </a:r>
            <a:r>
              <a:rPr lang="en-US" i="1" dirty="0" smtClean="0"/>
              <a:t> w</a:t>
            </a:r>
            <a:r>
              <a:rPr lang="en-US" i="1" baseline="-25000" dirty="0" smtClean="0"/>
              <a:t>1,3</a:t>
            </a:r>
            <a:r>
              <a:rPr lang="en-US" i="1" dirty="0" smtClean="0"/>
              <a:t> …. w</a:t>
            </a:r>
            <a:r>
              <a:rPr lang="en-US" i="1" baseline="-25000" dirty="0" smtClean="0"/>
              <a:t>1,k1</a:t>
            </a:r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2</a:t>
            </a:r>
            <a:r>
              <a:rPr lang="en-US" i="1" dirty="0" smtClean="0"/>
              <a:t> y2 w</a:t>
            </a:r>
            <a:r>
              <a:rPr lang="en-US" i="1" baseline="-25000" dirty="0" smtClean="0"/>
              <a:t>2,1 </a:t>
            </a:r>
            <a:r>
              <a:rPr lang="en-US" i="1" dirty="0" smtClean="0"/>
              <a:t>w</a:t>
            </a:r>
            <a:r>
              <a:rPr lang="en-US" i="1" baseline="-25000" dirty="0" smtClean="0"/>
              <a:t>2,2</a:t>
            </a:r>
            <a:r>
              <a:rPr lang="en-US" i="1" dirty="0" smtClean="0"/>
              <a:t> w</a:t>
            </a:r>
            <a:r>
              <a:rPr lang="en-US" i="1" baseline="-25000" dirty="0" smtClean="0"/>
              <a:t>2,3</a:t>
            </a:r>
            <a:r>
              <a:rPr lang="en-US" i="1" dirty="0" smtClean="0"/>
              <a:t>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3</a:t>
            </a:r>
            <a:r>
              <a:rPr lang="en-US" i="1" dirty="0" smtClean="0"/>
              <a:t> y3 w</a:t>
            </a:r>
            <a:r>
              <a:rPr lang="en-US" i="1" baseline="-25000" dirty="0" smtClean="0"/>
              <a:t>3,1 </a:t>
            </a:r>
            <a:r>
              <a:rPr lang="en-US" i="1" dirty="0" smtClean="0"/>
              <a:t>w</a:t>
            </a:r>
            <a:r>
              <a:rPr lang="en-US" i="1" baseline="-25000" dirty="0" smtClean="0"/>
              <a:t>3,2</a:t>
            </a:r>
            <a:r>
              <a:rPr lang="en-US" i="1" dirty="0" smtClean="0"/>
              <a:t> 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4</a:t>
            </a:r>
            <a:r>
              <a:rPr lang="en-US" i="1" dirty="0" smtClean="0"/>
              <a:t> y4 w</a:t>
            </a:r>
            <a:r>
              <a:rPr lang="en-US" i="1" baseline="-25000" dirty="0" smtClean="0"/>
              <a:t>4,1 </a:t>
            </a:r>
            <a:r>
              <a:rPr lang="en-US" i="1" dirty="0" smtClean="0"/>
              <a:t>w</a:t>
            </a:r>
            <a:r>
              <a:rPr lang="en-US" i="1" baseline="-25000" dirty="0" smtClean="0"/>
              <a:t>4,2</a:t>
            </a:r>
            <a:r>
              <a:rPr lang="en-US" i="1" dirty="0" smtClean="0"/>
              <a:t>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5</a:t>
            </a:r>
            <a:r>
              <a:rPr lang="en-US" i="1" dirty="0" smtClean="0"/>
              <a:t> y5 w</a:t>
            </a:r>
            <a:r>
              <a:rPr lang="en-US" i="1" baseline="-25000" dirty="0" smtClean="0"/>
              <a:t>5,1 </a:t>
            </a:r>
            <a:r>
              <a:rPr lang="en-US" i="1" dirty="0" smtClean="0"/>
              <a:t>w</a:t>
            </a:r>
            <a:r>
              <a:rPr lang="en-US" i="1" baseline="-25000" dirty="0" smtClean="0"/>
              <a:t>5,2</a:t>
            </a:r>
            <a:r>
              <a:rPr lang="en-US" i="1" dirty="0" smtClean="0"/>
              <a:t> ….</a:t>
            </a:r>
            <a:endParaRPr lang="en-US" i="1" baseline="-25000" dirty="0" smtClean="0"/>
          </a:p>
          <a:p>
            <a:r>
              <a:rPr lang="en-US" i="1" dirty="0" smtClean="0"/>
              <a:t>..</a:t>
            </a:r>
          </a:p>
          <a:p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704080" y="1717040"/>
            <a:ext cx="25095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aardvark</a:t>
            </a:r>
          </a:p>
          <a:p>
            <a:r>
              <a:rPr lang="en-US" i="1" dirty="0" smtClean="0"/>
              <a:t>agent</a:t>
            </a:r>
          </a:p>
          <a:p>
            <a:r>
              <a:rPr lang="en-US" i="1" dirty="0" smtClean="0"/>
              <a:t>…</a:t>
            </a:r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213600" y="1717040"/>
            <a:ext cx="80264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12</a:t>
            </a:r>
          </a:p>
          <a:p>
            <a:pPr algn="r"/>
            <a:r>
              <a:rPr lang="en-US" i="1" dirty="0" smtClean="0"/>
              <a:t>1054</a:t>
            </a:r>
          </a:p>
          <a:p>
            <a:pPr algn="r"/>
            <a:r>
              <a:rPr lang="en-US" i="1" dirty="0" smtClean="0"/>
              <a:t>2120</a:t>
            </a:r>
          </a:p>
          <a:p>
            <a:pPr algn="r"/>
            <a:r>
              <a:rPr lang="en-US" i="1" dirty="0" smtClean="0"/>
              <a:t>37</a:t>
            </a:r>
          </a:p>
          <a:p>
            <a:pPr algn="r"/>
            <a:r>
              <a:rPr lang="en-US" i="1" dirty="0" smtClean="0"/>
              <a:t>3</a:t>
            </a:r>
          </a:p>
          <a:p>
            <a:pPr algn="r"/>
            <a:r>
              <a:rPr lang="en-US" i="1" dirty="0" smtClean="0"/>
              <a:t>…</a:t>
            </a:r>
          </a:p>
          <a:p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554480" y="1288534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Train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74640" y="1256268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Rocchio</a:t>
            </a:r>
            <a:r>
              <a:rPr lang="en-US" dirty="0" smtClean="0"/>
              <a:t>: DF counts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23520" y="4389794"/>
            <a:ext cx="8818880" cy="2585324"/>
            <a:chOff x="223520" y="4389794"/>
            <a:chExt cx="8818880" cy="2585324"/>
          </a:xfrm>
        </p:grpSpPr>
        <p:sp>
          <p:nvSpPr>
            <p:cNvPr id="11" name="TextBox 10"/>
            <p:cNvSpPr txBox="1"/>
            <p:nvPr/>
          </p:nvSpPr>
          <p:spPr>
            <a:xfrm>
              <a:off x="223520" y="4389794"/>
              <a:ext cx="2915920" cy="2585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1</a:t>
              </a:r>
              <a:r>
                <a:rPr lang="en-US" i="1" dirty="0" smtClean="0"/>
                <a:t> y1 w</a:t>
              </a:r>
              <a:r>
                <a:rPr lang="en-US" i="1" baseline="-25000" dirty="0" smtClean="0"/>
                <a:t>1,1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1,2</a:t>
              </a:r>
              <a:r>
                <a:rPr lang="en-US" i="1" dirty="0" smtClean="0"/>
                <a:t> w</a:t>
              </a:r>
              <a:r>
                <a:rPr lang="en-US" i="1" baseline="-25000" dirty="0" smtClean="0"/>
                <a:t>1,3</a:t>
              </a:r>
              <a:r>
                <a:rPr lang="en-US" i="1" dirty="0" smtClean="0"/>
                <a:t> …. w</a:t>
              </a:r>
              <a:r>
                <a:rPr lang="en-US" i="1" baseline="-25000" dirty="0" smtClean="0"/>
                <a:t>1,k1</a:t>
              </a:r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2</a:t>
              </a:r>
              <a:r>
                <a:rPr lang="en-US" i="1" dirty="0" smtClean="0"/>
                <a:t> y2 w</a:t>
              </a:r>
              <a:r>
                <a:rPr lang="en-US" i="1" baseline="-25000" dirty="0" smtClean="0"/>
                <a:t>2,1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2,2</a:t>
              </a:r>
              <a:r>
                <a:rPr lang="en-US" i="1" dirty="0" smtClean="0"/>
                <a:t> w</a:t>
              </a:r>
              <a:r>
                <a:rPr lang="en-US" i="1" baseline="-25000" dirty="0" smtClean="0"/>
                <a:t>2,3</a:t>
              </a:r>
              <a:r>
                <a:rPr lang="en-US" i="1" dirty="0" smtClean="0"/>
                <a:t> …. 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3</a:t>
              </a:r>
              <a:r>
                <a:rPr lang="en-US" i="1" dirty="0" smtClean="0"/>
                <a:t> y3 w</a:t>
              </a:r>
              <a:r>
                <a:rPr lang="en-US" i="1" baseline="-25000" dirty="0" smtClean="0"/>
                <a:t>3,1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3,2</a:t>
              </a:r>
              <a:r>
                <a:rPr lang="en-US" i="1" dirty="0" smtClean="0"/>
                <a:t>  …. 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4</a:t>
              </a:r>
              <a:r>
                <a:rPr lang="en-US" i="1" dirty="0" smtClean="0"/>
                <a:t> y4 w</a:t>
              </a:r>
              <a:r>
                <a:rPr lang="en-US" i="1" baseline="-25000" dirty="0" smtClean="0"/>
                <a:t>4,1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4,2</a:t>
              </a:r>
              <a:r>
                <a:rPr lang="en-US" i="1" dirty="0" smtClean="0"/>
                <a:t> …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endParaRPr lang="en-US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39440" y="4389795"/>
              <a:ext cx="5872480" cy="2585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v</a:t>
              </a:r>
              <a:r>
                <a:rPr lang="en-US" b="1" i="1" dirty="0" smtClean="0"/>
                <a:t>(</a:t>
              </a:r>
              <a:r>
                <a:rPr lang="en-US" i="1" dirty="0" smtClean="0"/>
                <a:t>id</a:t>
              </a:r>
              <a:r>
                <a:rPr lang="en-US" i="1" baseline="-25000" dirty="0" smtClean="0"/>
                <a:t>1 </a:t>
              </a:r>
              <a:r>
                <a:rPr lang="en-US" i="1" dirty="0" smtClean="0"/>
                <a:t>)</a:t>
              </a:r>
              <a:endParaRPr lang="en-US" i="1" dirty="0"/>
            </a:p>
            <a:p>
              <a:endParaRPr lang="en-US" b="1" i="1" dirty="0" smtClean="0"/>
            </a:p>
            <a:p>
              <a:r>
                <a:rPr lang="en-US" b="1" dirty="0"/>
                <a:t>v</a:t>
              </a:r>
              <a:r>
                <a:rPr lang="en-US" b="1" i="1" dirty="0"/>
                <a:t>(</a:t>
              </a:r>
              <a:r>
                <a:rPr lang="en-US" i="1" dirty="0" smtClean="0"/>
                <a:t>id</a:t>
              </a:r>
              <a:r>
                <a:rPr lang="en-US" i="1" baseline="-25000" dirty="0" smtClean="0"/>
                <a:t>2 </a:t>
              </a:r>
              <a:r>
                <a:rPr lang="en-US" i="1" dirty="0" smtClean="0"/>
                <a:t>)</a:t>
              </a:r>
            </a:p>
            <a:p>
              <a:endParaRPr lang="en-US" i="1" dirty="0"/>
            </a:p>
            <a:p>
              <a:r>
                <a:rPr lang="en-US" i="1" dirty="0" smtClean="0"/>
                <a:t>…</a:t>
              </a:r>
              <a:endParaRPr lang="en-US" i="1" baseline="-25000" dirty="0" smtClean="0"/>
            </a:p>
            <a:p>
              <a:endParaRPr lang="en-US" dirty="0" smtClean="0"/>
            </a:p>
            <a:p>
              <a:r>
                <a:rPr lang="en-US" dirty="0" smtClean="0"/>
                <a:t>…</a:t>
              </a:r>
            </a:p>
            <a:p>
              <a:endParaRPr lang="en-US" i="1" dirty="0" smtClean="0"/>
            </a:p>
            <a:p>
              <a:endParaRPr lang="en-US" i="1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223520" y="485648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33680" y="537464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3680" y="587248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4000" y="647192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ight Arrow 2"/>
          <p:cNvSpPr/>
          <p:nvPr/>
        </p:nvSpPr>
        <p:spPr>
          <a:xfrm rot="3408453">
            <a:off x="3280833" y="3672417"/>
            <a:ext cx="751417" cy="4656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6866544">
            <a:off x="4598407" y="3683342"/>
            <a:ext cx="751417" cy="4656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507489"/>
              </p:ext>
            </p:extLst>
          </p:nvPr>
        </p:nvGraphicFramePr>
        <p:xfrm>
          <a:off x="4411392" y="1086380"/>
          <a:ext cx="4732608" cy="2247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4" imgW="3238500" imgH="1536700" progId="Equation.3">
                  <p:embed/>
                </p:oleObj>
              </mc:Choice>
              <mc:Fallback>
                <p:oleObj name="Equation" r:id="rId4" imgW="3238500" imgH="153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392" y="1086380"/>
                        <a:ext cx="4732608" cy="224737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39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Rocchio</a:t>
            </a:r>
            <a:r>
              <a:rPr lang="en-US" dirty="0" smtClean="0"/>
              <a:t>….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23520" y="2283777"/>
            <a:ext cx="8818880" cy="2585324"/>
            <a:chOff x="223520" y="4389794"/>
            <a:chExt cx="8818880" cy="2585324"/>
          </a:xfrm>
        </p:grpSpPr>
        <p:sp>
          <p:nvSpPr>
            <p:cNvPr id="11" name="TextBox 10"/>
            <p:cNvSpPr txBox="1"/>
            <p:nvPr/>
          </p:nvSpPr>
          <p:spPr>
            <a:xfrm>
              <a:off x="223520" y="4389794"/>
              <a:ext cx="2915920" cy="2585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1</a:t>
              </a:r>
              <a:r>
                <a:rPr lang="en-US" i="1" dirty="0" smtClean="0"/>
                <a:t> y1 w</a:t>
              </a:r>
              <a:r>
                <a:rPr lang="en-US" i="1" baseline="-25000" dirty="0" smtClean="0"/>
                <a:t>1,1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1,2</a:t>
              </a:r>
              <a:r>
                <a:rPr lang="en-US" i="1" dirty="0" smtClean="0"/>
                <a:t> w</a:t>
              </a:r>
              <a:r>
                <a:rPr lang="en-US" i="1" baseline="-25000" dirty="0" smtClean="0"/>
                <a:t>1,3</a:t>
              </a:r>
              <a:r>
                <a:rPr lang="en-US" i="1" dirty="0" smtClean="0"/>
                <a:t> …. w</a:t>
              </a:r>
              <a:r>
                <a:rPr lang="en-US" i="1" baseline="-25000" dirty="0" smtClean="0"/>
                <a:t>1,k1</a:t>
              </a:r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2</a:t>
              </a:r>
              <a:r>
                <a:rPr lang="en-US" i="1" dirty="0" smtClean="0"/>
                <a:t> y2 w</a:t>
              </a:r>
              <a:r>
                <a:rPr lang="en-US" i="1" baseline="-25000" dirty="0" smtClean="0"/>
                <a:t>2,1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2,2</a:t>
              </a:r>
              <a:r>
                <a:rPr lang="en-US" i="1" dirty="0" smtClean="0"/>
                <a:t> w</a:t>
              </a:r>
              <a:r>
                <a:rPr lang="en-US" i="1" baseline="-25000" dirty="0" smtClean="0"/>
                <a:t>2,3</a:t>
              </a:r>
              <a:r>
                <a:rPr lang="en-US" i="1" dirty="0" smtClean="0"/>
                <a:t> …. 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3</a:t>
              </a:r>
              <a:r>
                <a:rPr lang="en-US" i="1" dirty="0" smtClean="0"/>
                <a:t> y3 w</a:t>
              </a:r>
              <a:r>
                <a:rPr lang="en-US" i="1" baseline="-25000" dirty="0" smtClean="0"/>
                <a:t>3,1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3,2</a:t>
              </a:r>
              <a:r>
                <a:rPr lang="en-US" i="1" dirty="0" smtClean="0"/>
                <a:t>  …. 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4</a:t>
              </a:r>
              <a:r>
                <a:rPr lang="en-US" i="1" dirty="0" smtClean="0"/>
                <a:t> y4 w</a:t>
              </a:r>
              <a:r>
                <a:rPr lang="en-US" i="1" baseline="-25000" dirty="0" smtClean="0"/>
                <a:t>4,1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4,2</a:t>
              </a:r>
              <a:r>
                <a:rPr lang="en-US" i="1" dirty="0" smtClean="0"/>
                <a:t> …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endParaRPr lang="en-US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39440" y="4389795"/>
              <a:ext cx="5872480" cy="2585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v(</a:t>
              </a:r>
              <a:r>
                <a:rPr lang="en-US" i="1" dirty="0"/>
                <a:t>w</a:t>
              </a:r>
              <a:r>
                <a:rPr lang="en-US" i="1" baseline="-25000" dirty="0"/>
                <a:t>1,1 </a:t>
              </a:r>
              <a:r>
                <a:rPr lang="en-US" i="1" dirty="0"/>
                <a:t>w</a:t>
              </a:r>
              <a:r>
                <a:rPr lang="en-US" i="1" baseline="-25000" dirty="0"/>
                <a:t>1,2</a:t>
              </a:r>
              <a:r>
                <a:rPr lang="en-US" i="1" dirty="0"/>
                <a:t> w</a:t>
              </a:r>
              <a:r>
                <a:rPr lang="en-US" i="1" baseline="-25000" dirty="0"/>
                <a:t>1,3</a:t>
              </a:r>
              <a:r>
                <a:rPr lang="en-US" i="1" dirty="0"/>
                <a:t> …. w</a:t>
              </a:r>
              <a:r>
                <a:rPr lang="en-US" i="1" baseline="-25000" dirty="0"/>
                <a:t>1,</a:t>
              </a:r>
              <a:r>
                <a:rPr lang="en-US" i="1" baseline="-25000" dirty="0" smtClean="0"/>
                <a:t>k1</a:t>
              </a:r>
              <a:r>
                <a:rPr lang="en-US" i="1" dirty="0" smtClean="0"/>
                <a:t> ), </a:t>
              </a:r>
              <a:r>
                <a:rPr lang="en-US" dirty="0" smtClean="0"/>
                <a:t>the document vector for </a:t>
              </a:r>
              <a:r>
                <a:rPr lang="en-US" i="1" dirty="0" smtClean="0"/>
                <a:t>id</a:t>
              </a:r>
              <a:r>
                <a:rPr lang="en-US" i="1" baseline="-25000" dirty="0" smtClean="0"/>
                <a:t>1</a:t>
              </a:r>
              <a:endParaRPr lang="en-US" i="1" baseline="-25000" dirty="0"/>
            </a:p>
            <a:p>
              <a:endParaRPr lang="en-US" b="1" i="1" dirty="0" smtClean="0"/>
            </a:p>
            <a:p>
              <a:r>
                <a:rPr lang="en-US" b="1" i="1" dirty="0"/>
                <a:t>v(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2,1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2,2</a:t>
              </a:r>
              <a:r>
                <a:rPr lang="en-US" i="1" dirty="0" smtClean="0"/>
                <a:t> w</a:t>
              </a:r>
              <a:r>
                <a:rPr lang="en-US" i="1" baseline="-25000" dirty="0" smtClean="0"/>
                <a:t>2,3</a:t>
              </a:r>
              <a:r>
                <a:rPr lang="en-US" i="1" dirty="0" smtClean="0"/>
                <a:t> </a:t>
              </a:r>
              <a:r>
                <a:rPr lang="en-US" i="1" dirty="0"/>
                <a:t>…</a:t>
              </a:r>
              <a:r>
                <a:rPr lang="en-US" i="1" dirty="0" smtClean="0"/>
                <a:t>.)= v(</a:t>
              </a:r>
              <a:r>
                <a:rPr lang="en-US" i="1" dirty="0"/>
                <a:t>w</a:t>
              </a:r>
              <a:r>
                <a:rPr lang="en-US" i="1" baseline="-25000" dirty="0"/>
                <a:t>2,1 </a:t>
              </a:r>
              <a:r>
                <a:rPr lang="en-US" i="1" dirty="0"/>
                <a:t>,d), </a:t>
              </a:r>
              <a:r>
                <a:rPr lang="en-US" i="1" dirty="0" smtClean="0"/>
                <a:t>v(</a:t>
              </a:r>
              <a:r>
                <a:rPr lang="en-US" i="1" dirty="0"/>
                <a:t>w</a:t>
              </a:r>
              <a:r>
                <a:rPr lang="en-US" i="1" baseline="-25000" dirty="0"/>
                <a:t>2,2 </a:t>
              </a:r>
              <a:r>
                <a:rPr lang="en-US" i="1" dirty="0"/>
                <a:t>,d), </a:t>
              </a:r>
              <a:r>
                <a:rPr lang="en-US" i="1" dirty="0" smtClean="0"/>
                <a:t>…</a:t>
              </a:r>
            </a:p>
            <a:p>
              <a:r>
                <a:rPr lang="en-US" i="1" dirty="0" smtClean="0"/>
                <a:t> </a:t>
              </a:r>
            </a:p>
            <a:p>
              <a:r>
                <a:rPr lang="en-US" i="1" dirty="0" smtClean="0"/>
                <a:t>…</a:t>
              </a:r>
              <a:endParaRPr lang="en-US" i="1" baseline="-25000" dirty="0" smtClean="0"/>
            </a:p>
            <a:p>
              <a:endParaRPr lang="en-US" dirty="0" smtClean="0"/>
            </a:p>
            <a:p>
              <a:r>
                <a:rPr lang="en-US" dirty="0" smtClean="0"/>
                <a:t>…</a:t>
              </a:r>
            </a:p>
            <a:p>
              <a:endParaRPr lang="en-US" i="1" dirty="0" smtClean="0"/>
            </a:p>
            <a:p>
              <a:endParaRPr lang="en-US" i="1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223520" y="485648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33680" y="537464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3680" y="587248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4000" y="647192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ight Arrow 2"/>
          <p:cNvSpPr/>
          <p:nvPr/>
        </p:nvSpPr>
        <p:spPr>
          <a:xfrm rot="3408453">
            <a:off x="3280833" y="1566400"/>
            <a:ext cx="751417" cy="4656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6866544">
            <a:off x="4598407" y="1577325"/>
            <a:ext cx="751417" cy="4656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07583" y="4530005"/>
            <a:ext cx="7461250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each (</a:t>
            </a:r>
            <a:r>
              <a:rPr lang="en-US" sz="2000" i="1" dirty="0" smtClean="0"/>
              <a:t>y,</a:t>
            </a:r>
            <a:r>
              <a:rPr lang="en-US" sz="2000" b="1" dirty="0" smtClean="0"/>
              <a:t> v)</a:t>
            </a:r>
            <a:r>
              <a:rPr lang="en-US" sz="2000" dirty="0" smtClean="0"/>
              <a:t>, go through the non-zero values in </a:t>
            </a:r>
            <a:r>
              <a:rPr lang="en-US" sz="2000" b="1" dirty="0" smtClean="0"/>
              <a:t>v …</a:t>
            </a:r>
            <a:r>
              <a:rPr lang="en-US" sz="2000" dirty="0" smtClean="0"/>
              <a:t>one for each </a:t>
            </a:r>
            <a:r>
              <a:rPr lang="en-US" sz="2000" i="1" dirty="0" smtClean="0"/>
              <a:t>w</a:t>
            </a:r>
            <a:r>
              <a:rPr lang="en-US" sz="2000" b="1" i="1" dirty="0"/>
              <a:t> </a:t>
            </a:r>
            <a:r>
              <a:rPr lang="en-US" sz="2000" dirty="0" smtClean="0"/>
              <a:t>in the document </a:t>
            </a:r>
            <a:r>
              <a:rPr lang="en-US" sz="2000" i="1" dirty="0" smtClean="0"/>
              <a:t>d</a:t>
            </a:r>
            <a:r>
              <a:rPr lang="en-US" sz="2000" dirty="0" smtClean="0"/>
              <a:t>…and increment a counter for that dimension of </a:t>
            </a:r>
            <a:r>
              <a:rPr lang="en-US" sz="2000" b="1" dirty="0" smtClean="0"/>
              <a:t>v</a:t>
            </a:r>
            <a:r>
              <a:rPr lang="en-US" sz="2000" dirty="0" smtClean="0"/>
              <a:t>(</a:t>
            </a:r>
            <a:r>
              <a:rPr lang="en-US" sz="2000" i="1" dirty="0" smtClean="0"/>
              <a:t>y</a:t>
            </a:r>
            <a:r>
              <a:rPr lang="en-US" sz="2000" dirty="0" smtClean="0"/>
              <a:t>) </a:t>
            </a:r>
            <a:endParaRPr lang="en-US" sz="2000" b="1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6433"/>
              </p:ext>
            </p:extLst>
          </p:nvPr>
        </p:nvGraphicFramePr>
        <p:xfrm>
          <a:off x="962025" y="292100"/>
          <a:ext cx="72580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4" imgW="3848100" imgH="698500" progId="Equation.3">
                  <p:embed/>
                </p:oleObj>
              </mc:Choice>
              <mc:Fallback>
                <p:oleObj name="Equation" r:id="rId4" imgW="38481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292100"/>
                        <a:ext cx="7258050" cy="13335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309384" y="5789083"/>
            <a:ext cx="7377416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r>
              <a:rPr lang="en-US" sz="2000" i="1" dirty="0" smtClean="0"/>
              <a:t>: </a:t>
            </a:r>
            <a:r>
              <a:rPr lang="en-US" sz="2000" dirty="0" smtClean="0"/>
              <a:t>increment</a:t>
            </a:r>
            <a:r>
              <a:rPr lang="en-US" sz="2000" dirty="0"/>
              <a:t> </a:t>
            </a:r>
            <a:r>
              <a:rPr lang="en-US" sz="2000" b="1" dirty="0"/>
              <a:t>v</a:t>
            </a:r>
            <a:r>
              <a:rPr lang="en-US" sz="2000" dirty="0" smtClean="0"/>
              <a:t>(</a:t>
            </a:r>
            <a:r>
              <a:rPr lang="en-US" sz="2000" i="1" dirty="0" smtClean="0"/>
              <a:t>y1</a:t>
            </a:r>
            <a:r>
              <a:rPr lang="en-US" sz="2000" dirty="0" smtClean="0"/>
              <a:t>)’s weight for </a:t>
            </a:r>
            <a:r>
              <a:rPr lang="en-US" sz="2000" i="1" dirty="0" smtClean="0"/>
              <a:t>w</a:t>
            </a:r>
            <a:r>
              <a:rPr lang="en-US" sz="2000" i="1" baseline="-25000" dirty="0" smtClean="0"/>
              <a:t>1,1</a:t>
            </a:r>
            <a:r>
              <a:rPr lang="en-US" sz="2000" i="1" dirty="0" smtClean="0"/>
              <a:t> </a:t>
            </a:r>
            <a:r>
              <a:rPr lang="en-US" sz="2000" dirty="0" smtClean="0"/>
              <a:t>by α</a:t>
            </a:r>
            <a:r>
              <a:rPr lang="en-US" sz="2000" i="1" dirty="0"/>
              <a:t>v(</a:t>
            </a:r>
            <a:r>
              <a:rPr lang="en-US" sz="2000" i="1" dirty="0" smtClean="0"/>
              <a:t>w</a:t>
            </a:r>
            <a:r>
              <a:rPr lang="en-US" sz="2000" i="1" baseline="-25000" dirty="0" smtClean="0"/>
              <a:t>1,1 </a:t>
            </a:r>
            <a:r>
              <a:rPr lang="en-US" sz="2000" i="1" dirty="0"/>
              <a:t>,d</a:t>
            </a:r>
            <a:r>
              <a:rPr lang="en-US" sz="2000" i="1" dirty="0" smtClean="0"/>
              <a:t>) </a:t>
            </a:r>
            <a:r>
              <a:rPr lang="en-US" sz="2000" dirty="0" smtClean="0"/>
              <a:t>/|C</a:t>
            </a:r>
            <a:r>
              <a:rPr lang="en-US" sz="2000" baseline="-25000" dirty="0" smtClean="0"/>
              <a:t>y</a:t>
            </a:r>
            <a:r>
              <a:rPr lang="en-US" sz="2000" dirty="0" smtClean="0"/>
              <a:t>|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309384" y="6296914"/>
            <a:ext cx="7284283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Message</a:t>
            </a:r>
            <a:r>
              <a:rPr lang="en-US" sz="2000" i="1" dirty="0" smtClean="0"/>
              <a:t>: </a:t>
            </a:r>
            <a:r>
              <a:rPr lang="en-US" sz="2000" dirty="0" smtClean="0"/>
              <a:t>increment</a:t>
            </a:r>
            <a:r>
              <a:rPr lang="en-US" sz="2000" dirty="0"/>
              <a:t> </a:t>
            </a:r>
            <a:r>
              <a:rPr lang="en-US" sz="2000" b="1" dirty="0"/>
              <a:t>v</a:t>
            </a:r>
            <a:r>
              <a:rPr lang="en-US" sz="2000" dirty="0" smtClean="0"/>
              <a:t>(</a:t>
            </a:r>
            <a:r>
              <a:rPr lang="en-US" sz="2000" i="1" dirty="0" smtClean="0"/>
              <a:t>y1</a:t>
            </a:r>
            <a:r>
              <a:rPr lang="en-US" sz="2000" dirty="0" smtClean="0"/>
              <a:t>)’s weight for </a:t>
            </a:r>
            <a:r>
              <a:rPr lang="en-US" sz="2000" i="1" dirty="0" smtClean="0"/>
              <a:t>w</a:t>
            </a:r>
            <a:r>
              <a:rPr lang="en-US" sz="2000" i="1" baseline="-25000" dirty="0" smtClean="0"/>
              <a:t>1,2</a:t>
            </a:r>
            <a:r>
              <a:rPr lang="en-US" sz="2000" i="1" dirty="0" smtClean="0"/>
              <a:t> </a:t>
            </a:r>
            <a:r>
              <a:rPr lang="en-US" sz="2000" dirty="0" smtClean="0"/>
              <a:t>by α</a:t>
            </a:r>
            <a:r>
              <a:rPr lang="en-US" sz="2000" i="1" dirty="0"/>
              <a:t>v(</a:t>
            </a:r>
            <a:r>
              <a:rPr lang="en-US" sz="2000" i="1" dirty="0" smtClean="0"/>
              <a:t>w</a:t>
            </a:r>
            <a:r>
              <a:rPr lang="en-US" sz="2000" i="1" baseline="-25000" dirty="0" smtClean="0"/>
              <a:t>1,2 </a:t>
            </a:r>
            <a:r>
              <a:rPr lang="en-US" sz="2000" i="1" dirty="0"/>
              <a:t>,d</a:t>
            </a:r>
            <a:r>
              <a:rPr lang="en-US" sz="2000" i="1" dirty="0" smtClean="0"/>
              <a:t>) </a:t>
            </a:r>
            <a:r>
              <a:rPr lang="en-US" sz="2000" dirty="0" smtClean="0"/>
              <a:t>/|C</a:t>
            </a:r>
            <a:r>
              <a:rPr lang="en-US" sz="2000" baseline="-25000" dirty="0" smtClean="0"/>
              <a:t>y</a:t>
            </a:r>
            <a:r>
              <a:rPr lang="en-US" sz="2000" dirty="0" smtClean="0"/>
              <a:t>|</a:t>
            </a:r>
            <a:endParaRPr lang="en-US" sz="2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9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animBg="1"/>
      <p:bldP spid="2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Rocchio</a:t>
            </a:r>
            <a:r>
              <a:rPr lang="en-US" dirty="0" smtClean="0"/>
              <a:t> at Test Time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3920" y="1717040"/>
            <a:ext cx="28448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id</a:t>
            </a:r>
            <a:r>
              <a:rPr lang="en-US" i="1" baseline="-25000" dirty="0" smtClean="0"/>
              <a:t>1 </a:t>
            </a:r>
            <a:r>
              <a:rPr lang="en-US" i="1" dirty="0" smtClean="0"/>
              <a:t>y1 w</a:t>
            </a:r>
            <a:r>
              <a:rPr lang="en-US" i="1" baseline="-25000" dirty="0" smtClean="0"/>
              <a:t>1,1 </a:t>
            </a:r>
            <a:r>
              <a:rPr lang="en-US" i="1" dirty="0" smtClean="0"/>
              <a:t>w</a:t>
            </a:r>
            <a:r>
              <a:rPr lang="en-US" i="1" baseline="-25000" dirty="0" smtClean="0"/>
              <a:t>1,2</a:t>
            </a:r>
            <a:r>
              <a:rPr lang="en-US" i="1" dirty="0" smtClean="0"/>
              <a:t> w</a:t>
            </a:r>
            <a:r>
              <a:rPr lang="en-US" i="1" baseline="-25000" dirty="0" smtClean="0"/>
              <a:t>1,3</a:t>
            </a:r>
            <a:r>
              <a:rPr lang="en-US" i="1" dirty="0" smtClean="0"/>
              <a:t> …. w</a:t>
            </a:r>
            <a:r>
              <a:rPr lang="en-US" i="1" baseline="-25000" dirty="0" smtClean="0"/>
              <a:t>1,k1</a:t>
            </a:r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2</a:t>
            </a:r>
            <a:r>
              <a:rPr lang="en-US" i="1" dirty="0" smtClean="0"/>
              <a:t> y2 w</a:t>
            </a:r>
            <a:r>
              <a:rPr lang="en-US" i="1" baseline="-25000" dirty="0" smtClean="0"/>
              <a:t>2,1 </a:t>
            </a:r>
            <a:r>
              <a:rPr lang="en-US" i="1" dirty="0" smtClean="0"/>
              <a:t>w</a:t>
            </a:r>
            <a:r>
              <a:rPr lang="en-US" i="1" baseline="-25000" dirty="0" smtClean="0"/>
              <a:t>2,2</a:t>
            </a:r>
            <a:r>
              <a:rPr lang="en-US" i="1" dirty="0" smtClean="0"/>
              <a:t> w</a:t>
            </a:r>
            <a:r>
              <a:rPr lang="en-US" i="1" baseline="-25000" dirty="0" smtClean="0"/>
              <a:t>2,3</a:t>
            </a:r>
            <a:r>
              <a:rPr lang="en-US" i="1" dirty="0" smtClean="0"/>
              <a:t>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3</a:t>
            </a:r>
            <a:r>
              <a:rPr lang="en-US" i="1" dirty="0" smtClean="0"/>
              <a:t> y3 w</a:t>
            </a:r>
            <a:r>
              <a:rPr lang="en-US" i="1" baseline="-25000" dirty="0" smtClean="0"/>
              <a:t>3,1 </a:t>
            </a:r>
            <a:r>
              <a:rPr lang="en-US" i="1" dirty="0" smtClean="0"/>
              <a:t>w</a:t>
            </a:r>
            <a:r>
              <a:rPr lang="en-US" i="1" baseline="-25000" dirty="0" smtClean="0"/>
              <a:t>3,2</a:t>
            </a:r>
            <a:r>
              <a:rPr lang="en-US" i="1" dirty="0" smtClean="0"/>
              <a:t> 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4</a:t>
            </a:r>
            <a:r>
              <a:rPr lang="en-US" i="1" dirty="0" smtClean="0"/>
              <a:t> y4 w</a:t>
            </a:r>
            <a:r>
              <a:rPr lang="en-US" i="1" baseline="-25000" dirty="0" smtClean="0"/>
              <a:t>4,1 </a:t>
            </a:r>
            <a:r>
              <a:rPr lang="en-US" i="1" dirty="0" smtClean="0"/>
              <a:t>w</a:t>
            </a:r>
            <a:r>
              <a:rPr lang="en-US" i="1" baseline="-25000" dirty="0" smtClean="0"/>
              <a:t>4,2</a:t>
            </a:r>
            <a:r>
              <a:rPr lang="en-US" i="1" dirty="0" smtClean="0"/>
              <a:t>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5</a:t>
            </a:r>
            <a:r>
              <a:rPr lang="en-US" i="1" dirty="0" smtClean="0"/>
              <a:t> y5 w</a:t>
            </a:r>
            <a:r>
              <a:rPr lang="en-US" i="1" baseline="-25000" dirty="0" smtClean="0"/>
              <a:t>5,1 </a:t>
            </a:r>
            <a:r>
              <a:rPr lang="en-US" i="1" dirty="0" smtClean="0"/>
              <a:t>w</a:t>
            </a:r>
            <a:r>
              <a:rPr lang="en-US" i="1" baseline="-25000" dirty="0" smtClean="0"/>
              <a:t>5,2</a:t>
            </a:r>
            <a:r>
              <a:rPr lang="en-US" i="1" dirty="0" smtClean="0"/>
              <a:t> ….</a:t>
            </a:r>
            <a:endParaRPr lang="en-US" i="1" baseline="-25000" dirty="0" smtClean="0"/>
          </a:p>
          <a:p>
            <a:r>
              <a:rPr lang="en-US" i="1" dirty="0" smtClean="0"/>
              <a:t>..</a:t>
            </a:r>
          </a:p>
          <a:p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704080" y="1717040"/>
            <a:ext cx="1349587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aardvark</a:t>
            </a:r>
          </a:p>
          <a:p>
            <a:r>
              <a:rPr lang="en-US" i="1" dirty="0" smtClean="0"/>
              <a:t>agent</a:t>
            </a:r>
          </a:p>
          <a:p>
            <a:r>
              <a:rPr lang="en-US" i="1" dirty="0" smtClean="0"/>
              <a:t>…</a:t>
            </a:r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053667" y="1717040"/>
            <a:ext cx="2958253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v(y1,w)=0.0012</a:t>
            </a:r>
          </a:p>
          <a:p>
            <a:pPr algn="r"/>
            <a:r>
              <a:rPr lang="en-US" i="1" dirty="0" smtClean="0"/>
              <a:t>v(y1,w)=0.013, v(y2,w)=…</a:t>
            </a:r>
          </a:p>
          <a:p>
            <a:pPr algn="r"/>
            <a:r>
              <a:rPr lang="en-US" i="1" dirty="0" smtClean="0"/>
              <a:t>....</a:t>
            </a:r>
          </a:p>
          <a:p>
            <a:pPr algn="r"/>
            <a:r>
              <a:rPr lang="en-US" i="1" dirty="0" smtClean="0"/>
              <a:t>…</a:t>
            </a:r>
          </a:p>
          <a:p>
            <a:pPr algn="r"/>
            <a:endParaRPr lang="en-US" i="1" dirty="0" smtClean="0"/>
          </a:p>
          <a:p>
            <a:pPr algn="r"/>
            <a:endParaRPr lang="en-US" i="1" dirty="0" smtClean="0"/>
          </a:p>
          <a:p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554480" y="1288534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Train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74640" y="1256268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Rocchio</a:t>
            </a:r>
            <a:r>
              <a:rPr lang="en-US" dirty="0" smtClean="0"/>
              <a:t>: DF counts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223520" y="4389794"/>
            <a:ext cx="8818880" cy="2585324"/>
            <a:chOff x="223520" y="4389794"/>
            <a:chExt cx="8818880" cy="2585324"/>
          </a:xfrm>
        </p:grpSpPr>
        <p:sp>
          <p:nvSpPr>
            <p:cNvPr id="11" name="TextBox 10"/>
            <p:cNvSpPr txBox="1"/>
            <p:nvPr/>
          </p:nvSpPr>
          <p:spPr>
            <a:xfrm>
              <a:off x="223520" y="4389794"/>
              <a:ext cx="2915920" cy="2585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1</a:t>
              </a:r>
              <a:r>
                <a:rPr lang="en-US" i="1" dirty="0" smtClean="0"/>
                <a:t> y1 w</a:t>
              </a:r>
              <a:r>
                <a:rPr lang="en-US" i="1" baseline="-25000" dirty="0" smtClean="0"/>
                <a:t>1,1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1,2</a:t>
              </a:r>
              <a:r>
                <a:rPr lang="en-US" i="1" dirty="0" smtClean="0"/>
                <a:t> w</a:t>
              </a:r>
              <a:r>
                <a:rPr lang="en-US" i="1" baseline="-25000" dirty="0" smtClean="0"/>
                <a:t>1,3</a:t>
              </a:r>
              <a:r>
                <a:rPr lang="en-US" i="1" dirty="0" smtClean="0"/>
                <a:t> …. w</a:t>
              </a:r>
              <a:r>
                <a:rPr lang="en-US" i="1" baseline="-25000" dirty="0" smtClean="0"/>
                <a:t>1,k1</a:t>
              </a:r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2</a:t>
              </a:r>
              <a:r>
                <a:rPr lang="en-US" i="1" dirty="0" smtClean="0"/>
                <a:t> y2 w</a:t>
              </a:r>
              <a:r>
                <a:rPr lang="en-US" i="1" baseline="-25000" dirty="0" smtClean="0"/>
                <a:t>2,1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2,2</a:t>
              </a:r>
              <a:r>
                <a:rPr lang="en-US" i="1" dirty="0" smtClean="0"/>
                <a:t> w</a:t>
              </a:r>
              <a:r>
                <a:rPr lang="en-US" i="1" baseline="-25000" dirty="0" smtClean="0"/>
                <a:t>2,3</a:t>
              </a:r>
              <a:r>
                <a:rPr lang="en-US" i="1" dirty="0" smtClean="0"/>
                <a:t> …. 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3</a:t>
              </a:r>
              <a:r>
                <a:rPr lang="en-US" i="1" dirty="0" smtClean="0"/>
                <a:t> y3 w</a:t>
              </a:r>
              <a:r>
                <a:rPr lang="en-US" i="1" baseline="-25000" dirty="0" smtClean="0"/>
                <a:t>3,1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3,2</a:t>
              </a:r>
              <a:r>
                <a:rPr lang="en-US" i="1" dirty="0" smtClean="0"/>
                <a:t>  …. 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4</a:t>
              </a:r>
              <a:r>
                <a:rPr lang="en-US" i="1" dirty="0" smtClean="0"/>
                <a:t> y4 w</a:t>
              </a:r>
              <a:r>
                <a:rPr lang="en-US" i="1" baseline="-25000" dirty="0" smtClean="0"/>
                <a:t>4,1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4,2</a:t>
              </a:r>
              <a:r>
                <a:rPr lang="en-US" i="1" dirty="0" smtClean="0"/>
                <a:t> …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endParaRPr lang="en-US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39440" y="4389795"/>
              <a:ext cx="5872480" cy="2585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v</a:t>
              </a:r>
              <a:r>
                <a:rPr lang="en-US" b="1" i="1" dirty="0" smtClean="0"/>
                <a:t>(</a:t>
              </a:r>
              <a:r>
                <a:rPr lang="en-US" i="1" dirty="0" smtClean="0"/>
                <a:t>id</a:t>
              </a:r>
              <a:r>
                <a:rPr lang="en-US" i="1" baseline="-25000" dirty="0" smtClean="0"/>
                <a:t>1 </a:t>
              </a:r>
              <a:r>
                <a:rPr lang="en-US" i="1" dirty="0" smtClean="0"/>
                <a:t>), v(w</a:t>
              </a:r>
              <a:r>
                <a:rPr lang="en-US" i="1" baseline="-25000" dirty="0" smtClean="0"/>
                <a:t>1,1</a:t>
              </a:r>
              <a:r>
                <a:rPr lang="en-US" i="1" dirty="0" smtClean="0"/>
                <a:t>,y1),v(w</a:t>
              </a:r>
              <a:r>
                <a:rPr lang="en-US" i="1" baseline="-25000" dirty="0" smtClean="0"/>
                <a:t>1,1</a:t>
              </a:r>
              <a:r>
                <a:rPr lang="en-US" i="1" dirty="0" smtClean="0"/>
                <a:t>,y1),….,v(w</a:t>
              </a:r>
              <a:r>
                <a:rPr lang="en-US" i="1" baseline="-25000" dirty="0" smtClean="0"/>
                <a:t>1,k1</a:t>
              </a:r>
              <a:r>
                <a:rPr lang="en-US" i="1" dirty="0" smtClean="0"/>
                <a:t>,yk),…,v(w</a:t>
              </a:r>
              <a:r>
                <a:rPr lang="en-US" i="1" baseline="-25000" dirty="0" smtClean="0"/>
                <a:t>1,k1</a:t>
              </a:r>
              <a:r>
                <a:rPr lang="en-US" i="1" dirty="0" smtClean="0"/>
                <a:t>,yk)</a:t>
              </a:r>
            </a:p>
            <a:p>
              <a:endParaRPr lang="en-US" b="1" i="1" dirty="0" smtClean="0"/>
            </a:p>
            <a:p>
              <a:r>
                <a:rPr lang="en-US" b="1" dirty="0"/>
                <a:t>v</a:t>
              </a:r>
              <a:r>
                <a:rPr lang="en-US" b="1" i="1" dirty="0"/>
                <a:t>(</a:t>
              </a:r>
              <a:r>
                <a:rPr lang="en-US" i="1" dirty="0" smtClean="0"/>
                <a:t>id</a:t>
              </a:r>
              <a:r>
                <a:rPr lang="en-US" i="1" baseline="-25000" dirty="0" smtClean="0"/>
                <a:t>2 </a:t>
              </a:r>
              <a:r>
                <a:rPr lang="en-US" i="1" dirty="0" smtClean="0"/>
                <a:t>),  v(w</a:t>
              </a:r>
              <a:r>
                <a:rPr lang="en-US" i="1" baseline="-25000" dirty="0" smtClean="0"/>
                <a:t>2,1</a:t>
              </a:r>
              <a:r>
                <a:rPr lang="en-US" i="1" dirty="0" smtClean="0"/>
                <a:t>,y1),v(w</a:t>
              </a:r>
              <a:r>
                <a:rPr lang="en-US" i="1" baseline="-25000" dirty="0" smtClean="0"/>
                <a:t>2,1</a:t>
              </a:r>
              <a:r>
                <a:rPr lang="en-US" i="1" dirty="0" smtClean="0"/>
                <a:t>,y1),….</a:t>
              </a:r>
            </a:p>
            <a:p>
              <a:endParaRPr lang="en-US" i="1" dirty="0"/>
            </a:p>
            <a:p>
              <a:r>
                <a:rPr lang="en-US" i="1" dirty="0" smtClean="0"/>
                <a:t>…</a:t>
              </a:r>
              <a:endParaRPr lang="en-US" i="1" baseline="-25000" dirty="0" smtClean="0"/>
            </a:p>
            <a:p>
              <a:endParaRPr lang="en-US" dirty="0" smtClean="0"/>
            </a:p>
            <a:p>
              <a:r>
                <a:rPr lang="en-US" dirty="0" smtClean="0"/>
                <a:t>…</a:t>
              </a:r>
            </a:p>
            <a:p>
              <a:endParaRPr lang="en-US" i="1" dirty="0" smtClean="0"/>
            </a:p>
            <a:p>
              <a:endParaRPr lang="en-US" i="1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223520" y="485648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33680" y="537464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3680" y="587248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4000" y="647192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ight Arrow 2"/>
          <p:cNvSpPr/>
          <p:nvPr/>
        </p:nvSpPr>
        <p:spPr>
          <a:xfrm rot="3408453">
            <a:off x="3280833" y="3672417"/>
            <a:ext cx="751417" cy="4656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6866544">
            <a:off x="4598407" y="3683342"/>
            <a:ext cx="751417" cy="4656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51938" name="Object 2"/>
          <p:cNvGraphicFramePr>
            <a:graphicFrameLocks noChangeAspect="1"/>
          </p:cNvGraphicFramePr>
          <p:nvPr/>
        </p:nvGraphicFramePr>
        <p:xfrm>
          <a:off x="1458913" y="327025"/>
          <a:ext cx="62293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4" imgW="3302000" imgH="355600" progId="Equation.3">
                  <p:embed/>
                </p:oleObj>
              </mc:Choice>
              <mc:Fallback>
                <p:oleObj name="Equation" r:id="rId4" imgW="33020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327025"/>
                        <a:ext cx="6229350" cy="67945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45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Rocchio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294717" cy="4781550"/>
          </a:xfrm>
        </p:spPr>
        <p:txBody>
          <a:bodyPr>
            <a:normAutofit/>
          </a:bodyPr>
          <a:lstStyle/>
          <a:p>
            <a:r>
              <a:rPr lang="en-US" dirty="0" smtClean="0"/>
              <a:t>Compute DF</a:t>
            </a:r>
          </a:p>
          <a:p>
            <a:pPr lvl="1"/>
            <a:r>
              <a:rPr lang="en-US" dirty="0" smtClean="0"/>
              <a:t>one scan thru docs</a:t>
            </a:r>
          </a:p>
          <a:p>
            <a:r>
              <a:rPr lang="en-US" dirty="0" smtClean="0"/>
              <a:t>Compute </a:t>
            </a:r>
            <a:r>
              <a:rPr lang="en-US" b="1" dirty="0" smtClean="0"/>
              <a:t>v</a:t>
            </a:r>
            <a:r>
              <a:rPr lang="en-US" dirty="0" smtClean="0"/>
              <a:t>(</a:t>
            </a:r>
            <a:r>
              <a:rPr lang="en-US" i="1" dirty="0" err="1" smtClean="0"/>
              <a:t>id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) </a:t>
            </a:r>
            <a:r>
              <a:rPr lang="en-US" dirty="0" smtClean="0"/>
              <a:t>for each document</a:t>
            </a:r>
          </a:p>
          <a:p>
            <a:pPr lvl="1"/>
            <a:r>
              <a:rPr lang="en-US" dirty="0" smtClean="0"/>
              <a:t>output size O(n)</a:t>
            </a:r>
          </a:p>
          <a:p>
            <a:endParaRPr lang="en-US" dirty="0"/>
          </a:p>
          <a:p>
            <a:r>
              <a:rPr lang="en-US" dirty="0" smtClean="0"/>
              <a:t>Add up vectors to get </a:t>
            </a:r>
            <a:r>
              <a:rPr lang="en-US" b="1" dirty="0" smtClean="0"/>
              <a:t>v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Classification ~= disk NB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time: O(n), n=corpus size</a:t>
            </a:r>
          </a:p>
          <a:p>
            <a:pPr lvl="1"/>
            <a:r>
              <a:rPr lang="en-US" dirty="0" smtClean="0"/>
              <a:t>like NB event-counts</a:t>
            </a:r>
          </a:p>
          <a:p>
            <a:r>
              <a:rPr lang="en-US" dirty="0" smtClean="0"/>
              <a:t>time: O(n)</a:t>
            </a:r>
          </a:p>
          <a:p>
            <a:pPr lvl="1"/>
            <a:r>
              <a:rPr lang="en-US" sz="2000" dirty="0" smtClean="0"/>
              <a:t>one scan, if DF fits in memory</a:t>
            </a:r>
          </a:p>
          <a:p>
            <a:pPr lvl="1"/>
            <a:r>
              <a:rPr lang="en-US" sz="2000" dirty="0" smtClean="0"/>
              <a:t>like first part of NB test procedure otherwise</a:t>
            </a:r>
          </a:p>
          <a:p>
            <a:r>
              <a:rPr lang="en-US" dirty="0" smtClean="0"/>
              <a:t>time: O(n)</a:t>
            </a:r>
          </a:p>
          <a:p>
            <a:pPr lvl="1"/>
            <a:r>
              <a:rPr lang="en-US" sz="2000" dirty="0" smtClean="0"/>
              <a:t>one scan if </a:t>
            </a:r>
            <a:r>
              <a:rPr lang="en-US" sz="2000" b="1" dirty="0" smtClean="0"/>
              <a:t>v</a:t>
            </a:r>
            <a:r>
              <a:rPr lang="en-US" sz="2000" dirty="0" smtClean="0"/>
              <a:t>(</a:t>
            </a:r>
            <a:r>
              <a:rPr lang="en-US" sz="2000" i="1" dirty="0" smtClean="0"/>
              <a:t>y</a:t>
            </a:r>
            <a:r>
              <a:rPr lang="en-US" sz="2000" dirty="0" smtClean="0"/>
              <a:t>)’s fit in memory</a:t>
            </a:r>
          </a:p>
          <a:p>
            <a:pPr lvl="1"/>
            <a:r>
              <a:rPr lang="en-US" sz="2000" dirty="0" smtClean="0"/>
              <a:t>like NB training otherwise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16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One? more </a:t>
            </a:r>
            <a:r>
              <a:rPr lang="en-US" dirty="0" err="1" smtClean="0"/>
              <a:t>Rocchio</a:t>
            </a:r>
            <a:r>
              <a:rPr lang="en-US" dirty="0" smtClean="0"/>
              <a:t> observation</a:t>
            </a:r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3334809" y="1703869"/>
            <a:ext cx="2741083" cy="893233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Documents/labels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586318" y="2872269"/>
            <a:ext cx="2451100" cy="893233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Documents/labels – 1</a:t>
            </a:r>
            <a:endParaRPr lang="en-US" dirty="0"/>
          </a:p>
        </p:txBody>
      </p:sp>
      <p:sp>
        <p:nvSpPr>
          <p:cNvPr id="10" name="Can 9"/>
          <p:cNvSpPr/>
          <p:nvPr/>
        </p:nvSpPr>
        <p:spPr>
          <a:xfrm>
            <a:off x="3479801" y="2872269"/>
            <a:ext cx="2451100" cy="893233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Documents/labels – 2</a:t>
            </a:r>
            <a:endParaRPr lang="en-US" dirty="0"/>
          </a:p>
        </p:txBody>
      </p:sp>
      <p:sp>
        <p:nvSpPr>
          <p:cNvPr id="11" name="Can 10"/>
          <p:cNvSpPr/>
          <p:nvPr/>
        </p:nvSpPr>
        <p:spPr>
          <a:xfrm>
            <a:off x="6278033" y="2872269"/>
            <a:ext cx="2451100" cy="893233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Documents/labels – 3</a:t>
            </a:r>
            <a:endParaRPr lang="en-US" dirty="0"/>
          </a:p>
        </p:txBody>
      </p:sp>
      <p:cxnSp>
        <p:nvCxnSpPr>
          <p:cNvPr id="12" name="Straight Connector 11"/>
          <p:cNvCxnSpPr>
            <a:stCxn id="5" idx="3"/>
            <a:endCxn id="10" idx="1"/>
          </p:cNvCxnSpPr>
          <p:nvPr/>
        </p:nvCxnSpPr>
        <p:spPr>
          <a:xfrm>
            <a:off x="4705351" y="2597102"/>
            <a:ext cx="0" cy="2751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  <a:endCxn id="11" idx="1"/>
          </p:cNvCxnSpPr>
          <p:nvPr/>
        </p:nvCxnSpPr>
        <p:spPr>
          <a:xfrm>
            <a:off x="4705351" y="2597102"/>
            <a:ext cx="2798232" cy="2751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3"/>
            <a:endCxn id="8" idx="1"/>
          </p:cNvCxnSpPr>
          <p:nvPr/>
        </p:nvCxnSpPr>
        <p:spPr>
          <a:xfrm flipH="1">
            <a:off x="1811868" y="2597102"/>
            <a:ext cx="2893483" cy="2751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an 21"/>
          <p:cNvSpPr/>
          <p:nvPr/>
        </p:nvSpPr>
        <p:spPr>
          <a:xfrm>
            <a:off x="586318" y="4398386"/>
            <a:ext cx="2451100" cy="56938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DFs -1 </a:t>
            </a:r>
            <a:endParaRPr lang="en-US" dirty="0"/>
          </a:p>
        </p:txBody>
      </p:sp>
      <p:sp>
        <p:nvSpPr>
          <p:cNvPr id="23" name="Can 22"/>
          <p:cNvSpPr/>
          <p:nvPr/>
        </p:nvSpPr>
        <p:spPr>
          <a:xfrm>
            <a:off x="3479801" y="4398386"/>
            <a:ext cx="2451100" cy="56938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DFs - 2</a:t>
            </a:r>
            <a:endParaRPr lang="en-US" dirty="0"/>
          </a:p>
        </p:txBody>
      </p:sp>
      <p:sp>
        <p:nvSpPr>
          <p:cNvPr id="24" name="Can 23"/>
          <p:cNvSpPr/>
          <p:nvPr/>
        </p:nvSpPr>
        <p:spPr>
          <a:xfrm>
            <a:off x="6278033" y="4398386"/>
            <a:ext cx="2451100" cy="56938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DFs -3</a:t>
            </a:r>
            <a:endParaRPr lang="en-US" dirty="0"/>
          </a:p>
        </p:txBody>
      </p:sp>
      <p:sp>
        <p:nvSpPr>
          <p:cNvPr id="26" name="Down Arrow 25"/>
          <p:cNvSpPr/>
          <p:nvPr/>
        </p:nvSpPr>
        <p:spPr>
          <a:xfrm>
            <a:off x="1647826" y="3845935"/>
            <a:ext cx="328083" cy="5524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4541309" y="3845935"/>
            <a:ext cx="328083" cy="5524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7339541" y="3845935"/>
            <a:ext cx="328083" cy="5524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 rot="10800000">
            <a:off x="1964268" y="4988937"/>
            <a:ext cx="5691715" cy="275167"/>
            <a:chOff x="1964268" y="4423835"/>
            <a:chExt cx="5691715" cy="27516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4857751" y="4423835"/>
              <a:ext cx="0" cy="27516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857751" y="4423835"/>
              <a:ext cx="2798232" cy="27516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964268" y="4423835"/>
              <a:ext cx="2893483" cy="27516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an 20"/>
          <p:cNvSpPr/>
          <p:nvPr/>
        </p:nvSpPr>
        <p:spPr>
          <a:xfrm>
            <a:off x="3536949" y="5297975"/>
            <a:ext cx="2451100" cy="56938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DFs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04061" y="1957352"/>
            <a:ext cx="2307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Split into documents subsets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604061" y="5079439"/>
            <a:ext cx="2234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Sort and add counts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475789" y="3883988"/>
            <a:ext cx="1604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Compute DFs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83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1097498" y="2254265"/>
            <a:ext cx="6242043" cy="1706018"/>
            <a:chOff x="1097498" y="1807649"/>
            <a:chExt cx="6242043" cy="1706018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097498" y="1807649"/>
              <a:ext cx="550328" cy="170601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1261540" y="1807649"/>
              <a:ext cx="3279769" cy="170601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1482730" y="1807649"/>
              <a:ext cx="5856811" cy="170601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One?? more </a:t>
            </a:r>
            <a:r>
              <a:rPr lang="en-US" dirty="0" err="1" smtClean="0"/>
              <a:t>Rocchio</a:t>
            </a:r>
            <a:r>
              <a:rPr lang="en-US" dirty="0" smtClean="0"/>
              <a:t> observation</a:t>
            </a:r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3334809" y="1585383"/>
            <a:ext cx="2741083" cy="893233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Documents/labels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586318" y="2753783"/>
            <a:ext cx="2451100" cy="893233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Documents/labels – 1</a:t>
            </a:r>
            <a:endParaRPr lang="en-US" dirty="0"/>
          </a:p>
        </p:txBody>
      </p:sp>
      <p:sp>
        <p:nvSpPr>
          <p:cNvPr id="10" name="Can 9"/>
          <p:cNvSpPr/>
          <p:nvPr/>
        </p:nvSpPr>
        <p:spPr>
          <a:xfrm>
            <a:off x="3479801" y="2753783"/>
            <a:ext cx="2451100" cy="893233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Documents/labels – 2</a:t>
            </a:r>
            <a:endParaRPr lang="en-US" dirty="0"/>
          </a:p>
        </p:txBody>
      </p:sp>
      <p:sp>
        <p:nvSpPr>
          <p:cNvPr id="11" name="Can 10"/>
          <p:cNvSpPr/>
          <p:nvPr/>
        </p:nvSpPr>
        <p:spPr>
          <a:xfrm>
            <a:off x="6278033" y="2753783"/>
            <a:ext cx="2451100" cy="893233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Documents/labels – 3</a:t>
            </a:r>
            <a:endParaRPr lang="en-US" dirty="0"/>
          </a:p>
        </p:txBody>
      </p:sp>
      <p:cxnSp>
        <p:nvCxnSpPr>
          <p:cNvPr id="12" name="Straight Connector 11"/>
          <p:cNvCxnSpPr>
            <a:stCxn id="5" idx="3"/>
            <a:endCxn id="10" idx="1"/>
          </p:cNvCxnSpPr>
          <p:nvPr/>
        </p:nvCxnSpPr>
        <p:spPr>
          <a:xfrm>
            <a:off x="4705351" y="2478616"/>
            <a:ext cx="0" cy="2751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  <a:endCxn id="11" idx="1"/>
          </p:cNvCxnSpPr>
          <p:nvPr/>
        </p:nvCxnSpPr>
        <p:spPr>
          <a:xfrm>
            <a:off x="4705351" y="2478616"/>
            <a:ext cx="2798232" cy="2751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3"/>
            <a:endCxn id="8" idx="1"/>
          </p:cNvCxnSpPr>
          <p:nvPr/>
        </p:nvCxnSpPr>
        <p:spPr>
          <a:xfrm flipH="1">
            <a:off x="1811868" y="2478616"/>
            <a:ext cx="2893483" cy="2751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an 21"/>
          <p:cNvSpPr/>
          <p:nvPr/>
        </p:nvSpPr>
        <p:spPr>
          <a:xfrm>
            <a:off x="1097497" y="4352614"/>
            <a:ext cx="1484835" cy="49667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v-1</a:t>
            </a:r>
            <a:endParaRPr lang="en-US" dirty="0"/>
          </a:p>
        </p:txBody>
      </p:sp>
      <p:sp>
        <p:nvSpPr>
          <p:cNvPr id="23" name="Can 22"/>
          <p:cNvSpPr/>
          <p:nvPr/>
        </p:nvSpPr>
        <p:spPr>
          <a:xfrm>
            <a:off x="4067704" y="4363197"/>
            <a:ext cx="1389592" cy="47550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v-2</a:t>
            </a:r>
            <a:endParaRPr lang="en-US" dirty="0"/>
          </a:p>
        </p:txBody>
      </p:sp>
      <p:sp>
        <p:nvSpPr>
          <p:cNvPr id="24" name="Can 23"/>
          <p:cNvSpPr/>
          <p:nvPr/>
        </p:nvSpPr>
        <p:spPr>
          <a:xfrm>
            <a:off x="6786219" y="4352614"/>
            <a:ext cx="1542864" cy="47550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v-3</a:t>
            </a:r>
            <a:endParaRPr lang="en-US" dirty="0"/>
          </a:p>
        </p:txBody>
      </p:sp>
      <p:sp>
        <p:nvSpPr>
          <p:cNvPr id="26" name="Down Arrow 25"/>
          <p:cNvSpPr/>
          <p:nvPr/>
        </p:nvSpPr>
        <p:spPr>
          <a:xfrm>
            <a:off x="1647826" y="3727449"/>
            <a:ext cx="328083" cy="5524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4541309" y="3727449"/>
            <a:ext cx="328083" cy="5524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7339541" y="3727449"/>
            <a:ext cx="328083" cy="5524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 rot="10800000">
            <a:off x="1964268" y="4870451"/>
            <a:ext cx="5691715" cy="275167"/>
            <a:chOff x="1964268" y="4423835"/>
            <a:chExt cx="5691715" cy="27516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4857751" y="4423835"/>
              <a:ext cx="0" cy="27516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857751" y="4423835"/>
              <a:ext cx="2798232" cy="27516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964268" y="4423835"/>
              <a:ext cx="2893483" cy="27516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an 20"/>
          <p:cNvSpPr/>
          <p:nvPr/>
        </p:nvSpPr>
        <p:spPr>
          <a:xfrm>
            <a:off x="528111" y="1684881"/>
            <a:ext cx="1119715" cy="56938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DFs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04061" y="1838866"/>
            <a:ext cx="2307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Split into documents subsets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604061" y="4967821"/>
            <a:ext cx="229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Sort and add vectors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187459" y="3727449"/>
            <a:ext cx="173404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Compute partial </a:t>
            </a:r>
            <a:r>
              <a:rPr lang="en-US" b="1" dirty="0" smtClean="0"/>
              <a:t>v</a:t>
            </a:r>
            <a:r>
              <a:rPr lang="en-US" dirty="0" smtClean="0"/>
              <a:t>(</a:t>
            </a:r>
            <a:r>
              <a:rPr lang="en-US" i="1" dirty="0" smtClean="0"/>
              <a:t>y)’s</a:t>
            </a:r>
            <a:endParaRPr lang="en-US" dirty="0"/>
          </a:p>
        </p:txBody>
      </p:sp>
      <p:sp>
        <p:nvSpPr>
          <p:cNvPr id="33" name="Can 32"/>
          <p:cNvSpPr/>
          <p:nvPr/>
        </p:nvSpPr>
        <p:spPr>
          <a:xfrm>
            <a:off x="3972457" y="5145619"/>
            <a:ext cx="1615546" cy="56938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)’s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49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Large-vocab Naïve Bayes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57300"/>
            <a:ext cx="8197850" cy="5057775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For each example </a:t>
            </a:r>
            <a:r>
              <a:rPr lang="en-US" sz="2400" i="1" dirty="0" smtClean="0"/>
              <a:t>id, y, 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,….,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d</a:t>
            </a:r>
            <a:r>
              <a:rPr lang="en-US" sz="2400" i="1" dirty="0" smtClean="0"/>
              <a:t> </a:t>
            </a:r>
            <a:r>
              <a:rPr lang="en-US" sz="2400" dirty="0" smtClean="0"/>
              <a:t>in </a:t>
            </a:r>
            <a:r>
              <a:rPr lang="en-US" sz="2400" i="1" dirty="0" smtClean="0"/>
              <a:t>train:</a:t>
            </a:r>
          </a:p>
          <a:p>
            <a:r>
              <a:rPr lang="en-US" sz="2400" dirty="0" smtClean="0"/>
              <a:t>Sort the event-counter update “messages”</a:t>
            </a:r>
          </a:p>
          <a:p>
            <a:r>
              <a:rPr lang="en-US" sz="2400" dirty="0" smtClean="0"/>
              <a:t>Scan and add the sorted messages and output the final counter values</a:t>
            </a:r>
          </a:p>
          <a:p>
            <a:r>
              <a:rPr lang="en-US" sz="2400" dirty="0" smtClean="0"/>
              <a:t>Initialize a </a:t>
            </a:r>
            <a:r>
              <a:rPr lang="en-US" sz="2400" dirty="0" err="1" smtClean="0"/>
              <a:t>HashSet</a:t>
            </a:r>
            <a:r>
              <a:rPr lang="en-US" sz="2400" dirty="0" smtClean="0"/>
              <a:t> NEEDED and a </a:t>
            </a:r>
            <a:r>
              <a:rPr lang="en-US" sz="2400" dirty="0" err="1" smtClean="0"/>
              <a:t>hashtable</a:t>
            </a:r>
            <a:r>
              <a:rPr lang="en-US" sz="2400" dirty="0" smtClean="0"/>
              <a:t> C</a:t>
            </a:r>
          </a:p>
          <a:p>
            <a:r>
              <a:rPr lang="en-US" sz="2400" dirty="0" smtClean="0"/>
              <a:t>For each example </a:t>
            </a:r>
            <a:r>
              <a:rPr lang="en-US" sz="2400" i="1" dirty="0" smtClean="0"/>
              <a:t>id, y, 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,….,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d</a:t>
            </a:r>
            <a:r>
              <a:rPr lang="en-US" sz="2400" i="1" dirty="0" smtClean="0"/>
              <a:t> </a:t>
            </a:r>
            <a:r>
              <a:rPr lang="en-US" sz="2400" dirty="0" smtClean="0"/>
              <a:t>in </a:t>
            </a:r>
            <a:r>
              <a:rPr lang="en-US" sz="2400" i="1" dirty="0" smtClean="0"/>
              <a:t>test:</a:t>
            </a:r>
          </a:p>
          <a:p>
            <a:pPr lvl="1"/>
            <a:r>
              <a:rPr lang="en-US" sz="2400" dirty="0" smtClean="0"/>
              <a:t>Add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,….,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d</a:t>
            </a:r>
            <a:r>
              <a:rPr lang="en-US" sz="2400" dirty="0" smtClean="0"/>
              <a:t> to NEEDED</a:t>
            </a:r>
          </a:p>
          <a:p>
            <a:r>
              <a:rPr lang="en-US" sz="2400" dirty="0" smtClean="0"/>
              <a:t>For each </a:t>
            </a:r>
            <a:r>
              <a:rPr lang="en-US" sz="2400" i="1" dirty="0" smtClean="0"/>
              <a:t>event, C(event) </a:t>
            </a:r>
            <a:r>
              <a:rPr lang="en-US" sz="2400" dirty="0" smtClean="0"/>
              <a:t>in the summed counters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i="1" dirty="0" smtClean="0"/>
              <a:t>event </a:t>
            </a:r>
            <a:r>
              <a:rPr lang="en-US" sz="2400" dirty="0" smtClean="0"/>
              <a:t>involves a NEEDED term </a:t>
            </a:r>
            <a:r>
              <a:rPr lang="en-US" sz="2400" i="1" dirty="0" smtClean="0"/>
              <a:t>x </a:t>
            </a:r>
            <a:r>
              <a:rPr lang="en-US" sz="2400" dirty="0" smtClean="0"/>
              <a:t>read it into C</a:t>
            </a:r>
          </a:p>
          <a:p>
            <a:r>
              <a:rPr lang="en-US" sz="2400" dirty="0" smtClean="0"/>
              <a:t>For each example </a:t>
            </a:r>
            <a:r>
              <a:rPr lang="en-US" sz="2400" i="1" dirty="0" smtClean="0"/>
              <a:t>id, y, 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,….,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d</a:t>
            </a:r>
            <a:r>
              <a:rPr lang="en-US" sz="2400" i="1" dirty="0" smtClean="0"/>
              <a:t> </a:t>
            </a:r>
            <a:r>
              <a:rPr lang="en-US" sz="2400" dirty="0" smtClean="0"/>
              <a:t>in </a:t>
            </a:r>
            <a:r>
              <a:rPr lang="en-US" sz="2400" i="1" dirty="0" smtClean="0"/>
              <a:t>test:</a:t>
            </a:r>
            <a:endParaRPr lang="en-US" sz="2400" dirty="0" smtClean="0"/>
          </a:p>
          <a:p>
            <a:pPr lvl="1"/>
            <a:r>
              <a:rPr lang="en-US" sz="2400" dirty="0" smtClean="0"/>
              <a:t>For each </a:t>
            </a:r>
            <a:r>
              <a:rPr lang="en-US" sz="2400" i="1" dirty="0" smtClean="0"/>
              <a:t>y’ </a:t>
            </a:r>
            <a:r>
              <a:rPr lang="en-US" sz="2400" dirty="0" smtClean="0"/>
              <a:t>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dom</a:t>
            </a:r>
            <a:r>
              <a:rPr lang="en-US" sz="2400" i="1" dirty="0" smtClean="0"/>
              <a:t>(Y):</a:t>
            </a:r>
          </a:p>
          <a:p>
            <a:pPr lvl="2"/>
            <a:r>
              <a:rPr lang="en-US" sz="2000" dirty="0" smtClean="0"/>
              <a:t>Compute log Pr</a:t>
            </a:r>
            <a:r>
              <a:rPr lang="en-US" sz="2000" i="1" dirty="0" smtClean="0"/>
              <a:t>(y’,x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,….,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d</a:t>
            </a:r>
            <a:r>
              <a:rPr lang="en-US" sz="2000" i="1" dirty="0" smtClean="0"/>
              <a:t>) = ….</a:t>
            </a:r>
          </a:p>
          <a:p>
            <a:pPr lvl="2"/>
            <a:endParaRPr lang="en-US" sz="1600" i="1" dirty="0" smtClean="0"/>
          </a:p>
          <a:p>
            <a:pPr lvl="2"/>
            <a:endParaRPr lang="en-US" sz="1600" i="1" dirty="0" smtClean="0"/>
          </a:p>
          <a:p>
            <a:pPr lvl="2"/>
            <a:endParaRPr lang="en-US" sz="1600" dirty="0" smtClean="0"/>
          </a:p>
          <a:p>
            <a:pPr lvl="1"/>
            <a:endParaRPr lang="en-US" sz="1800" dirty="0" smtClean="0"/>
          </a:p>
          <a:p>
            <a:endParaRPr lang="en-US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743200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70437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38925" y="1096962"/>
            <a:ext cx="250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[For assignment]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38925" y="2373868"/>
            <a:ext cx="250507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Model size: O</a:t>
            </a:r>
            <a:r>
              <a:rPr lang="en-US" i="1" dirty="0" smtClean="0"/>
              <a:t>(|V|)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38925" y="3417927"/>
            <a:ext cx="2505075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Time: O</a:t>
            </a:r>
            <a:r>
              <a:rPr lang="en-US" i="1" dirty="0" smtClean="0"/>
              <a:t>(n</a:t>
            </a:r>
            <a:r>
              <a:rPr lang="en-US" i="1" baseline="-25000" dirty="0" smtClean="0"/>
              <a:t>2</a:t>
            </a:r>
            <a:r>
              <a:rPr lang="en-US" i="1" dirty="0" smtClean="0"/>
              <a:t>), size of test</a:t>
            </a:r>
          </a:p>
          <a:p>
            <a:r>
              <a:rPr lang="en-US" dirty="0" smtClean="0"/>
              <a:t>Memory</a:t>
            </a:r>
            <a:r>
              <a:rPr lang="en-US" i="1" dirty="0" smtClean="0"/>
              <a:t>: </a:t>
            </a:r>
            <a:r>
              <a:rPr lang="en-US" dirty="0" smtClean="0"/>
              <a:t>same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05676" y="4733925"/>
            <a:ext cx="183832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Time: O</a:t>
            </a:r>
            <a:r>
              <a:rPr lang="en-US" i="1" dirty="0" smtClean="0"/>
              <a:t>(n</a:t>
            </a:r>
            <a:r>
              <a:rPr lang="en-US" i="1" baseline="-25000" dirty="0" smtClean="0"/>
              <a:t>2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Memory:  same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05676" y="5668744"/>
            <a:ext cx="183832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Time: O</a:t>
            </a:r>
            <a:r>
              <a:rPr lang="en-US" i="1" dirty="0" smtClean="0"/>
              <a:t>(n</a:t>
            </a:r>
            <a:r>
              <a:rPr lang="en-US" i="1" baseline="-25000" dirty="0" smtClean="0"/>
              <a:t>2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Memory:  same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92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O(1) more </a:t>
            </a:r>
            <a:r>
              <a:rPr lang="en-US" dirty="0" err="1" smtClean="0"/>
              <a:t>Rocchio</a:t>
            </a:r>
            <a:r>
              <a:rPr lang="en-US" dirty="0" smtClean="0"/>
              <a:t> observation</a:t>
            </a:r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3334809" y="1585383"/>
            <a:ext cx="2741083" cy="893233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Documents/labels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586318" y="2753783"/>
            <a:ext cx="2451100" cy="893233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Documents/labels – 1</a:t>
            </a:r>
            <a:endParaRPr lang="en-US" dirty="0"/>
          </a:p>
        </p:txBody>
      </p:sp>
      <p:sp>
        <p:nvSpPr>
          <p:cNvPr id="10" name="Can 9"/>
          <p:cNvSpPr/>
          <p:nvPr/>
        </p:nvSpPr>
        <p:spPr>
          <a:xfrm>
            <a:off x="3479801" y="2753783"/>
            <a:ext cx="2451100" cy="893233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Documents/labels – 2</a:t>
            </a:r>
            <a:endParaRPr lang="en-US" dirty="0"/>
          </a:p>
        </p:txBody>
      </p:sp>
      <p:sp>
        <p:nvSpPr>
          <p:cNvPr id="11" name="Can 10"/>
          <p:cNvSpPr/>
          <p:nvPr/>
        </p:nvSpPr>
        <p:spPr>
          <a:xfrm>
            <a:off x="6278033" y="2753783"/>
            <a:ext cx="2451100" cy="893233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Documents/labels – 3</a:t>
            </a:r>
            <a:endParaRPr lang="en-US" dirty="0"/>
          </a:p>
        </p:txBody>
      </p:sp>
      <p:cxnSp>
        <p:nvCxnSpPr>
          <p:cNvPr id="12" name="Straight Connector 11"/>
          <p:cNvCxnSpPr>
            <a:stCxn id="5" idx="3"/>
            <a:endCxn id="10" idx="1"/>
          </p:cNvCxnSpPr>
          <p:nvPr/>
        </p:nvCxnSpPr>
        <p:spPr>
          <a:xfrm>
            <a:off x="4705351" y="2478616"/>
            <a:ext cx="0" cy="2751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  <a:endCxn id="11" idx="1"/>
          </p:cNvCxnSpPr>
          <p:nvPr/>
        </p:nvCxnSpPr>
        <p:spPr>
          <a:xfrm>
            <a:off x="4705351" y="2478616"/>
            <a:ext cx="2798232" cy="2751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3"/>
            <a:endCxn id="8" idx="1"/>
          </p:cNvCxnSpPr>
          <p:nvPr/>
        </p:nvCxnSpPr>
        <p:spPr>
          <a:xfrm flipH="1">
            <a:off x="1811868" y="2478616"/>
            <a:ext cx="2893483" cy="2751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an 21"/>
          <p:cNvSpPr/>
          <p:nvPr/>
        </p:nvSpPr>
        <p:spPr>
          <a:xfrm>
            <a:off x="1097497" y="4352614"/>
            <a:ext cx="1484835" cy="49667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v-1</a:t>
            </a:r>
            <a:endParaRPr lang="en-US" dirty="0"/>
          </a:p>
        </p:txBody>
      </p:sp>
      <p:sp>
        <p:nvSpPr>
          <p:cNvPr id="23" name="Can 22"/>
          <p:cNvSpPr/>
          <p:nvPr/>
        </p:nvSpPr>
        <p:spPr>
          <a:xfrm>
            <a:off x="4067704" y="4363197"/>
            <a:ext cx="1389592" cy="47550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v-2</a:t>
            </a:r>
            <a:endParaRPr lang="en-US" dirty="0"/>
          </a:p>
        </p:txBody>
      </p:sp>
      <p:sp>
        <p:nvSpPr>
          <p:cNvPr id="24" name="Can 23"/>
          <p:cNvSpPr/>
          <p:nvPr/>
        </p:nvSpPr>
        <p:spPr>
          <a:xfrm>
            <a:off x="6786219" y="4352614"/>
            <a:ext cx="1542864" cy="47550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v-3</a:t>
            </a:r>
            <a:endParaRPr lang="en-US" dirty="0"/>
          </a:p>
        </p:txBody>
      </p:sp>
      <p:sp>
        <p:nvSpPr>
          <p:cNvPr id="26" name="Down Arrow 25"/>
          <p:cNvSpPr/>
          <p:nvPr/>
        </p:nvSpPr>
        <p:spPr>
          <a:xfrm>
            <a:off x="1647826" y="3727449"/>
            <a:ext cx="328083" cy="5524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4541309" y="3727449"/>
            <a:ext cx="328083" cy="5524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7339541" y="3727449"/>
            <a:ext cx="328083" cy="5524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 rot="10800000">
            <a:off x="1964268" y="4870451"/>
            <a:ext cx="5691715" cy="275167"/>
            <a:chOff x="1964268" y="4423835"/>
            <a:chExt cx="5691715" cy="27516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4857751" y="4423835"/>
              <a:ext cx="0" cy="27516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857751" y="4423835"/>
              <a:ext cx="2798232" cy="27516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964268" y="4423835"/>
              <a:ext cx="2893483" cy="27516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an 20"/>
          <p:cNvSpPr/>
          <p:nvPr/>
        </p:nvSpPr>
        <p:spPr>
          <a:xfrm>
            <a:off x="457200" y="3820083"/>
            <a:ext cx="1119715" cy="56938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DFs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04061" y="1838866"/>
            <a:ext cx="2307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Split into documents subsets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604061" y="4967821"/>
            <a:ext cx="229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Sort and add vectors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187459" y="3727449"/>
            <a:ext cx="173404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Compute partial </a:t>
            </a:r>
            <a:r>
              <a:rPr lang="en-US" b="1" dirty="0" smtClean="0"/>
              <a:t>v</a:t>
            </a:r>
            <a:r>
              <a:rPr lang="en-US" dirty="0" smtClean="0"/>
              <a:t>(</a:t>
            </a:r>
            <a:r>
              <a:rPr lang="en-US" i="1" dirty="0" smtClean="0"/>
              <a:t>y)’s</a:t>
            </a:r>
            <a:endParaRPr lang="en-US" dirty="0"/>
          </a:p>
        </p:txBody>
      </p:sp>
      <p:sp>
        <p:nvSpPr>
          <p:cNvPr id="33" name="Can 32"/>
          <p:cNvSpPr/>
          <p:nvPr/>
        </p:nvSpPr>
        <p:spPr>
          <a:xfrm>
            <a:off x="3972457" y="5145619"/>
            <a:ext cx="1615546" cy="56938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)’s</a:t>
            </a:r>
            <a:endParaRPr lang="en-US" dirty="0"/>
          </a:p>
        </p:txBody>
      </p:sp>
      <p:sp>
        <p:nvSpPr>
          <p:cNvPr id="34" name="Can 33"/>
          <p:cNvSpPr/>
          <p:nvPr/>
        </p:nvSpPr>
        <p:spPr>
          <a:xfrm>
            <a:off x="3404134" y="3817219"/>
            <a:ext cx="1119715" cy="56938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DFs</a:t>
            </a:r>
            <a:endParaRPr lang="en-US" dirty="0"/>
          </a:p>
        </p:txBody>
      </p:sp>
      <p:sp>
        <p:nvSpPr>
          <p:cNvPr id="35" name="Can 34"/>
          <p:cNvSpPr/>
          <p:nvPr/>
        </p:nvSpPr>
        <p:spPr>
          <a:xfrm>
            <a:off x="7769225" y="3841250"/>
            <a:ext cx="1119715" cy="56938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DFs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06500" y="5820833"/>
            <a:ext cx="7122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have shared access to the DFs, but only shared </a:t>
            </a:r>
            <a:r>
              <a:rPr lang="en-US" i="1" dirty="0" smtClean="0"/>
              <a:t>read</a:t>
            </a:r>
            <a:r>
              <a:rPr lang="en-US" dirty="0" smtClean="0"/>
              <a:t> access – we don’t need to share </a:t>
            </a:r>
            <a:r>
              <a:rPr lang="en-US" i="1" dirty="0" smtClean="0"/>
              <a:t>write </a:t>
            </a:r>
            <a:r>
              <a:rPr lang="en-US" dirty="0" smtClean="0"/>
              <a:t>access.  So we only need to copy the information across the different processes.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46667" y="5337153"/>
            <a:ext cx="194155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coming up - </a:t>
            </a:r>
            <a:r>
              <a:rPr lang="en-US" b="1" dirty="0" smtClean="0"/>
              <a:t>how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951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Abstractions For </a:t>
            </a:r>
            <a:br>
              <a:rPr lang="en-US" dirty="0" smtClean="0"/>
            </a:br>
            <a:r>
              <a:rPr lang="en-US" dirty="0" smtClean="0"/>
              <a:t>Stream and Sort</a:t>
            </a:r>
            <a:br>
              <a:rPr lang="en-US" dirty="0" smtClean="0"/>
            </a:br>
            <a:r>
              <a:rPr lang="en-US" dirty="0" smtClean="0"/>
              <a:t>and Map-Reduce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1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Abstractions On Top Of Map-Reduce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We’ve decomposed some algorithms into a map-reduce “workflow” (series of map-reduce steps)</a:t>
            </a:r>
          </a:p>
          <a:p>
            <a:pPr lvl="1"/>
            <a:r>
              <a:rPr lang="en-US" dirty="0" smtClean="0"/>
              <a:t>naive Bayes training</a:t>
            </a:r>
          </a:p>
          <a:p>
            <a:pPr lvl="1"/>
            <a:r>
              <a:rPr lang="en-US" dirty="0" smtClean="0"/>
              <a:t>naïve Bayes testing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How else can we express these sorts of computations? Are there some common special cases of map-reduce steps we can parameterize and reuse?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6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Abstractions On Top Of Map-Reduce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1" y="1257300"/>
            <a:ext cx="4418598" cy="51879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Some obvious streaming processes: </a:t>
            </a:r>
          </a:p>
          <a:p>
            <a:pPr lvl="1"/>
            <a:r>
              <a:rPr lang="en-US" sz="2400" dirty="0" smtClean="0"/>
              <a:t>for each row in a table</a:t>
            </a:r>
          </a:p>
          <a:p>
            <a:pPr lvl="2"/>
            <a:r>
              <a:rPr lang="en-US" sz="2400" dirty="0" smtClean="0"/>
              <a:t>Transform it and output the result</a:t>
            </a:r>
          </a:p>
          <a:p>
            <a:pPr lvl="2"/>
            <a:endParaRPr lang="en-US" sz="2400" dirty="0"/>
          </a:p>
          <a:p>
            <a:pPr lvl="2"/>
            <a:r>
              <a:rPr lang="en-US" sz="2400" dirty="0" smtClean="0"/>
              <a:t>Decide if you want to keep it with some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test, and copy out only the ones that pass the test</a:t>
            </a:r>
          </a:p>
          <a:p>
            <a:pPr marL="914400" lvl="2" indent="0">
              <a:buNone/>
            </a:pPr>
            <a:endParaRPr lang="en-US" sz="2400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43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518667" y="1548018"/>
            <a:ext cx="4526266" cy="2349278"/>
            <a:chOff x="4518667" y="1548018"/>
            <a:chExt cx="4526266" cy="2349278"/>
          </a:xfrm>
        </p:grpSpPr>
        <p:sp>
          <p:nvSpPr>
            <p:cNvPr id="6" name="TextBox 5"/>
            <p:cNvSpPr txBox="1"/>
            <p:nvPr/>
          </p:nvSpPr>
          <p:spPr>
            <a:xfrm>
              <a:off x="4941601" y="1548018"/>
              <a:ext cx="3986499" cy="132343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ambria Math"/>
                  <a:cs typeface="Cambria Math"/>
                </a:rPr>
                <a:t>Example</a:t>
              </a:r>
              <a:r>
                <a:rPr lang="en-US" sz="2000" dirty="0" smtClean="0">
                  <a:latin typeface="Cambria Math"/>
                  <a:cs typeface="Cambria Math"/>
                </a:rPr>
                <a:t>: stem words in a stream of word-count pairs:</a:t>
              </a:r>
            </a:p>
            <a:p>
              <a:endParaRPr lang="en-US" sz="2000" dirty="0">
                <a:latin typeface="Cambria Math"/>
                <a:cs typeface="Cambria Math"/>
              </a:endParaRPr>
            </a:p>
            <a:p>
              <a:r>
                <a:rPr lang="en-US" sz="2000" dirty="0" smtClean="0">
                  <a:latin typeface="Cambria Math"/>
                  <a:cs typeface="Cambria Math"/>
                </a:rPr>
                <a:t>(“aardvarks”,1) </a:t>
              </a:r>
              <a:r>
                <a:rPr lang="en-US" sz="2000" dirty="0" smtClean="0">
                  <a:latin typeface="Cambria Math"/>
                  <a:cs typeface="Cambria Math"/>
                  <a:sym typeface="Wingdings"/>
                </a:rPr>
                <a:t> (“aardvark”,1) </a:t>
              </a:r>
              <a:endParaRPr lang="en-US" sz="2000" dirty="0">
                <a:latin typeface="Cambria Math"/>
                <a:cs typeface="Cambria Math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18667" y="2973966"/>
              <a:ext cx="4526266" cy="9233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  <a:latin typeface="Book Antiqua"/>
                </a:rPr>
                <a:t>Proposed syntax: </a:t>
              </a:r>
            </a:p>
            <a:p>
              <a:endParaRPr lang="en-US" b="1" dirty="0" smtClean="0">
                <a:solidFill>
                  <a:srgbClr val="000000"/>
                </a:solidFill>
                <a:latin typeface="Book Antiqua"/>
              </a:endParaRPr>
            </a:p>
            <a:p>
              <a:r>
                <a:rPr lang="en-US" i="1" dirty="0" smtClean="0">
                  <a:solidFill>
                    <a:srgbClr val="000000"/>
                  </a:solidFill>
                  <a:latin typeface="Cambria Math"/>
                  <a:cs typeface="Cambria Math"/>
                </a:rPr>
                <a:t>table2</a:t>
              </a:r>
              <a:r>
                <a:rPr lang="en-US" dirty="0" smtClean="0">
                  <a:solidFill>
                    <a:srgbClr val="000000"/>
                  </a:solidFill>
                  <a:latin typeface="Cambria Math"/>
                  <a:cs typeface="Cambria Math"/>
                </a:rPr>
                <a:t> = MAP </a:t>
              </a:r>
              <a:r>
                <a:rPr lang="en-US" i="1" dirty="0" smtClean="0">
                  <a:solidFill>
                    <a:srgbClr val="000000"/>
                  </a:solidFill>
                  <a:latin typeface="Cambria Math"/>
                  <a:cs typeface="Cambria Math"/>
                </a:rPr>
                <a:t>table1</a:t>
              </a:r>
              <a:r>
                <a:rPr lang="en-US" dirty="0" smtClean="0">
                  <a:solidFill>
                    <a:srgbClr val="000000"/>
                  </a:solidFill>
                  <a:latin typeface="Cambria Math"/>
                  <a:cs typeface="Cambria Math"/>
                </a:rPr>
                <a:t>  TO </a:t>
              </a:r>
              <a:r>
                <a:rPr lang="en-US" dirty="0" err="1" smtClean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λ</a:t>
              </a:r>
              <a:r>
                <a:rPr lang="en-US" dirty="0" smtClean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 </a:t>
              </a:r>
              <a:r>
                <a:rPr lang="en-US" i="1" dirty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row</a:t>
              </a:r>
              <a:r>
                <a:rPr lang="en-US" dirty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 : </a:t>
              </a:r>
              <a:r>
                <a:rPr lang="en-US" i="1" dirty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f</a:t>
              </a:r>
              <a:r>
                <a:rPr lang="en-US" dirty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(</a:t>
              </a:r>
              <a:r>
                <a:rPr lang="en-US" i="1" dirty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row</a:t>
              </a:r>
              <a:r>
                <a:rPr lang="en-US" dirty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)) </a:t>
              </a:r>
              <a:r>
                <a:rPr lang="en-US" dirty="0" smtClean="0">
                  <a:solidFill>
                    <a:srgbClr val="000000"/>
                  </a:solidFill>
                  <a:latin typeface="Cambria Math"/>
                  <a:cs typeface="Cambria Math"/>
                </a:rPr>
                <a:t> </a:t>
              </a:r>
              <a:endParaRPr lang="en-US" dirty="0">
                <a:solidFill>
                  <a:srgbClr val="000000"/>
                </a:solidFill>
                <a:latin typeface="Cambria Math"/>
                <a:cs typeface="Cambria Math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718303" y="2973966"/>
              <a:ext cx="13266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f(row)</a:t>
              </a:r>
              <a:r>
                <a:rPr lang="en-US" i="1" dirty="0" smtClean="0">
                  <a:sym typeface="Wingdings"/>
                </a:rPr>
                <a:t>row’</a:t>
              </a:r>
              <a:endParaRPr lang="en-US" i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18667" y="4064398"/>
            <a:ext cx="4602864" cy="2380852"/>
            <a:chOff x="4518667" y="4064398"/>
            <a:chExt cx="4602864" cy="2380852"/>
          </a:xfrm>
        </p:grpSpPr>
        <p:sp>
          <p:nvSpPr>
            <p:cNvPr id="7" name="TextBox 6"/>
            <p:cNvSpPr txBox="1"/>
            <p:nvPr/>
          </p:nvSpPr>
          <p:spPr>
            <a:xfrm>
              <a:off x="4954301" y="4064398"/>
              <a:ext cx="3973799" cy="132343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ambria Math"/>
                  <a:cs typeface="Cambria Math"/>
                </a:rPr>
                <a:t>Example</a:t>
              </a:r>
              <a:r>
                <a:rPr lang="en-US" sz="2000" dirty="0" smtClean="0">
                  <a:latin typeface="Cambria Math"/>
                  <a:cs typeface="Cambria Math"/>
                </a:rPr>
                <a:t>: apply stop words</a:t>
              </a:r>
            </a:p>
            <a:p>
              <a:endParaRPr lang="en-US" sz="2000" dirty="0">
                <a:latin typeface="Cambria Math"/>
                <a:cs typeface="Cambria Math"/>
              </a:endParaRPr>
            </a:p>
            <a:p>
              <a:r>
                <a:rPr lang="en-US" sz="2000" dirty="0" smtClean="0">
                  <a:latin typeface="Cambria Math"/>
                  <a:cs typeface="Cambria Math"/>
                </a:rPr>
                <a:t>(“aardvark”,1) </a:t>
              </a:r>
              <a:r>
                <a:rPr lang="en-US" sz="2000" dirty="0" smtClean="0">
                  <a:latin typeface="Cambria Math"/>
                  <a:cs typeface="Cambria Math"/>
                  <a:sym typeface="Wingdings"/>
                </a:rPr>
                <a:t>  (“aardvark”,1)</a:t>
              </a:r>
            </a:p>
            <a:p>
              <a:r>
                <a:rPr lang="en-US" sz="2000" dirty="0" smtClean="0">
                  <a:latin typeface="Cambria Math"/>
                  <a:cs typeface="Cambria Math"/>
                  <a:sym typeface="Wingdings"/>
                </a:rPr>
                <a:t>(“the”,1)  </a:t>
              </a:r>
              <a:r>
                <a:rPr lang="en-US" sz="2000" i="1" dirty="0" smtClean="0">
                  <a:latin typeface="Cambria Math"/>
                  <a:cs typeface="Cambria Math"/>
                  <a:sym typeface="Wingdings"/>
                </a:rPr>
                <a:t>deleted</a:t>
              </a:r>
              <a:endParaRPr lang="en-US" sz="2000" dirty="0">
                <a:latin typeface="Cambria Math"/>
                <a:cs typeface="Cambria Math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18667" y="5521920"/>
              <a:ext cx="4526266" cy="9233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  <a:latin typeface="Book Antiqua"/>
                </a:rPr>
                <a:t>Proposed syntax: </a:t>
              </a:r>
            </a:p>
            <a:p>
              <a:endParaRPr lang="en-US" b="1" dirty="0" smtClean="0">
                <a:solidFill>
                  <a:srgbClr val="000000"/>
                </a:solidFill>
                <a:latin typeface="Book Antiqua"/>
              </a:endParaRPr>
            </a:p>
            <a:p>
              <a:r>
                <a:rPr lang="en-US" i="1" dirty="0" smtClean="0">
                  <a:solidFill>
                    <a:srgbClr val="000000"/>
                  </a:solidFill>
                  <a:latin typeface="Cambria Math"/>
                  <a:cs typeface="Cambria Math"/>
                </a:rPr>
                <a:t>table2</a:t>
              </a:r>
              <a:r>
                <a:rPr lang="en-US" dirty="0" smtClean="0">
                  <a:solidFill>
                    <a:srgbClr val="000000"/>
                  </a:solidFill>
                  <a:latin typeface="Cambria Math"/>
                  <a:cs typeface="Cambria Math"/>
                </a:rPr>
                <a:t> = FILTER </a:t>
              </a:r>
              <a:r>
                <a:rPr lang="en-US" i="1" dirty="0" smtClean="0">
                  <a:solidFill>
                    <a:srgbClr val="000000"/>
                  </a:solidFill>
                  <a:latin typeface="Cambria Math"/>
                  <a:cs typeface="Cambria Math"/>
                </a:rPr>
                <a:t>table1</a:t>
              </a:r>
              <a:r>
                <a:rPr lang="en-US" dirty="0" smtClean="0">
                  <a:solidFill>
                    <a:srgbClr val="000000"/>
                  </a:solidFill>
                  <a:latin typeface="Cambria Math"/>
                  <a:cs typeface="Cambria Math"/>
                </a:rPr>
                <a:t>  BY </a:t>
              </a:r>
              <a:r>
                <a:rPr lang="en-US" dirty="0" err="1" smtClean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λ</a:t>
              </a:r>
              <a:r>
                <a:rPr lang="en-US" dirty="0" smtClean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 </a:t>
              </a:r>
              <a:r>
                <a:rPr lang="en-US" i="1" dirty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row</a:t>
              </a:r>
              <a:r>
                <a:rPr lang="en-US" dirty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 : </a:t>
              </a:r>
              <a:r>
                <a:rPr lang="en-US" i="1" dirty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f</a:t>
              </a:r>
              <a:r>
                <a:rPr lang="en-US" dirty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(</a:t>
              </a:r>
              <a:r>
                <a:rPr lang="en-US" i="1" dirty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row</a:t>
              </a:r>
              <a:r>
                <a:rPr lang="en-US" dirty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)) </a:t>
              </a:r>
              <a:r>
                <a:rPr lang="en-US" dirty="0" smtClean="0">
                  <a:solidFill>
                    <a:srgbClr val="000000"/>
                  </a:solidFill>
                  <a:latin typeface="Cambria Math"/>
                  <a:cs typeface="Cambria Math"/>
                </a:rPr>
                <a:t> </a:t>
              </a:r>
              <a:endParaRPr lang="en-US" dirty="0">
                <a:solidFill>
                  <a:srgbClr val="000000"/>
                </a:solidFill>
                <a:latin typeface="Cambria Math"/>
                <a:cs typeface="Cambria Math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36217" y="5560894"/>
              <a:ext cx="19853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f(row)</a:t>
              </a:r>
              <a:r>
                <a:rPr lang="en-US" i="1" dirty="0" smtClean="0">
                  <a:sym typeface="Wingdings"/>
                </a:rPr>
                <a:t> {</a:t>
              </a:r>
              <a:r>
                <a:rPr lang="en-US" i="1" dirty="0" err="1" smtClean="0">
                  <a:sym typeface="Wingdings"/>
                </a:rPr>
                <a:t>true,false</a:t>
              </a:r>
              <a:r>
                <a:rPr lang="en-US" i="1" dirty="0" smtClean="0">
                  <a:sym typeface="Wingdings"/>
                </a:rPr>
                <a:t>}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7697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Abstractions On Top Of Map-Reduce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1" y="1257300"/>
            <a:ext cx="4418598" cy="51879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non-obvious? streaming processes: </a:t>
            </a:r>
          </a:p>
          <a:p>
            <a:pPr lvl="1"/>
            <a:r>
              <a:rPr lang="en-US" sz="2400" dirty="0" smtClean="0"/>
              <a:t>for each row in a table</a:t>
            </a:r>
          </a:p>
          <a:p>
            <a:pPr lvl="2"/>
            <a:r>
              <a:rPr lang="en-US" sz="2400" dirty="0" smtClean="0"/>
              <a:t>Transform it to a list of items</a:t>
            </a:r>
          </a:p>
          <a:p>
            <a:pPr lvl="2"/>
            <a:r>
              <a:rPr lang="en-US" sz="2400" dirty="0" smtClean="0"/>
              <a:t>Splice all the lists together to get the output table (</a:t>
            </a:r>
            <a:r>
              <a:rPr lang="en-US" sz="2400" b="1" dirty="0" smtClean="0"/>
              <a:t>flatten</a:t>
            </a:r>
            <a:r>
              <a:rPr lang="en-US" sz="2400" dirty="0" smtClean="0"/>
              <a:t>)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9400" y="4565625"/>
            <a:ext cx="6283587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 Math"/>
                <a:cs typeface="Cambria Math"/>
              </a:rPr>
              <a:t>Example</a:t>
            </a:r>
            <a:r>
              <a:rPr lang="en-US" sz="2000" dirty="0" smtClean="0">
                <a:latin typeface="Cambria Math"/>
                <a:cs typeface="Cambria Math"/>
              </a:rPr>
              <a:t>: tokenizing a line</a:t>
            </a:r>
          </a:p>
          <a:p>
            <a:endParaRPr lang="en-US" sz="2000" dirty="0">
              <a:latin typeface="Cambria Math"/>
              <a:cs typeface="Cambria Math"/>
            </a:endParaRPr>
          </a:p>
          <a:p>
            <a:r>
              <a:rPr lang="en-US" sz="2000" dirty="0" smtClean="0">
                <a:latin typeface="Cambria Math"/>
                <a:cs typeface="Cambria Math"/>
              </a:rPr>
              <a:t>“I found an aardvark” </a:t>
            </a:r>
            <a:r>
              <a:rPr lang="en-US" sz="2000" dirty="0" smtClean="0">
                <a:latin typeface="Cambria Math"/>
                <a:cs typeface="Cambria Math"/>
                <a:sym typeface="Wingdings"/>
              </a:rPr>
              <a:t> [“i”, “</a:t>
            </a:r>
            <a:r>
              <a:rPr lang="en-US" sz="2000" dirty="0" err="1" smtClean="0">
                <a:latin typeface="Cambria Math"/>
                <a:cs typeface="Cambria Math"/>
                <a:sym typeface="Wingdings"/>
              </a:rPr>
              <a:t>found”,”an”,”aardvark</a:t>
            </a:r>
            <a:r>
              <a:rPr lang="en-US" sz="2000" dirty="0" smtClean="0">
                <a:latin typeface="Cambria Math"/>
                <a:cs typeface="Cambria Math"/>
                <a:sym typeface="Wingdings"/>
              </a:rPr>
              <a:t>”]</a:t>
            </a:r>
          </a:p>
          <a:p>
            <a:r>
              <a:rPr lang="en-US" sz="2000" dirty="0" smtClean="0">
                <a:latin typeface="Cambria Math"/>
                <a:cs typeface="Cambria Math"/>
                <a:sym typeface="Wingdings"/>
              </a:rPr>
              <a:t>“We love zymurgy”  [“</a:t>
            </a:r>
            <a:r>
              <a:rPr lang="en-US" sz="2000" dirty="0" err="1" smtClean="0">
                <a:latin typeface="Cambria Math"/>
                <a:cs typeface="Cambria Math"/>
                <a:sym typeface="Wingdings"/>
              </a:rPr>
              <a:t>we”,”love”,”zymurgy</a:t>
            </a:r>
            <a:r>
              <a:rPr lang="en-US" sz="2000" dirty="0" smtClean="0">
                <a:latin typeface="Cambria Math"/>
                <a:cs typeface="Cambria Math"/>
                <a:sym typeface="Wingdings"/>
              </a:rPr>
              <a:t>”]</a:t>
            </a:r>
          </a:p>
          <a:p>
            <a:endParaRPr lang="en-US" sz="2000" dirty="0">
              <a:latin typeface="Cambria Math"/>
              <a:cs typeface="Cambria Math"/>
              <a:sym typeface="Wingdings"/>
            </a:endParaRPr>
          </a:p>
          <a:p>
            <a:r>
              <a:rPr lang="en-US" sz="2000" dirty="0" smtClean="0">
                <a:latin typeface="Cambria Math"/>
                <a:cs typeface="Cambria Math"/>
                <a:sym typeface="Wingdings"/>
              </a:rPr>
              <a:t>..but final table is one word per row</a:t>
            </a:r>
            <a:endParaRPr lang="en-US" sz="2000" dirty="0">
              <a:latin typeface="Cambria Math"/>
              <a:cs typeface="Cambria Math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0" y="4479615"/>
            <a:ext cx="1539760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 Math"/>
                <a:cs typeface="Cambria Math"/>
              </a:rPr>
              <a:t>“</a:t>
            </a:r>
            <a:r>
              <a:rPr lang="en-US" sz="2000" b="1" dirty="0" err="1" smtClean="0">
                <a:latin typeface="Cambria Math"/>
                <a:cs typeface="Cambria Math"/>
              </a:rPr>
              <a:t>i</a:t>
            </a:r>
            <a:r>
              <a:rPr lang="en-US" sz="2000" b="1" dirty="0" smtClean="0">
                <a:latin typeface="Cambria Math"/>
                <a:cs typeface="Cambria Math"/>
              </a:rPr>
              <a:t>”</a:t>
            </a:r>
          </a:p>
          <a:p>
            <a:r>
              <a:rPr lang="en-US" sz="2000" b="1" dirty="0" smtClean="0">
                <a:latin typeface="Cambria Math"/>
                <a:cs typeface="Cambria Math"/>
              </a:rPr>
              <a:t>“found”</a:t>
            </a:r>
          </a:p>
          <a:p>
            <a:r>
              <a:rPr lang="en-US" sz="2000" b="1" dirty="0" smtClean="0">
                <a:latin typeface="Cambria Math"/>
                <a:cs typeface="Cambria Math"/>
              </a:rPr>
              <a:t>“an”</a:t>
            </a:r>
          </a:p>
          <a:p>
            <a:r>
              <a:rPr lang="en-US" sz="2000" b="1" dirty="0" smtClean="0">
                <a:latin typeface="Cambria Math"/>
                <a:cs typeface="Cambria Math"/>
              </a:rPr>
              <a:t>“aardvark”</a:t>
            </a:r>
          </a:p>
          <a:p>
            <a:r>
              <a:rPr lang="en-US" sz="2000" b="1" dirty="0" smtClean="0">
                <a:latin typeface="Cambria Math"/>
                <a:cs typeface="Cambria Math"/>
              </a:rPr>
              <a:t>“we”</a:t>
            </a:r>
          </a:p>
          <a:p>
            <a:r>
              <a:rPr lang="en-US" sz="2000" b="1" dirty="0" smtClean="0">
                <a:latin typeface="Cambria Math"/>
                <a:cs typeface="Cambria Math"/>
              </a:rPr>
              <a:t>“love”</a:t>
            </a:r>
          </a:p>
          <a:p>
            <a:r>
              <a:rPr lang="en-US" sz="2000" b="1" dirty="0" smtClean="0">
                <a:latin typeface="Cambria Math"/>
                <a:cs typeface="Cambria Math"/>
              </a:rPr>
              <a:t>…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358690" y="3195980"/>
            <a:ext cx="4764338" cy="923330"/>
            <a:chOff x="4358690" y="3195980"/>
            <a:chExt cx="4764338" cy="923330"/>
          </a:xfrm>
        </p:grpSpPr>
        <p:sp>
          <p:nvSpPr>
            <p:cNvPr id="8" name="TextBox 7"/>
            <p:cNvSpPr txBox="1"/>
            <p:nvPr/>
          </p:nvSpPr>
          <p:spPr>
            <a:xfrm>
              <a:off x="4358690" y="3195980"/>
              <a:ext cx="4764338" cy="9233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  <a:latin typeface="Book Antiqua"/>
                </a:rPr>
                <a:t>Proposed syntax: </a:t>
              </a:r>
            </a:p>
            <a:p>
              <a:endParaRPr lang="en-US" b="1" dirty="0" smtClean="0">
                <a:solidFill>
                  <a:srgbClr val="000000"/>
                </a:solidFill>
                <a:latin typeface="Book Antiqua"/>
              </a:endParaRPr>
            </a:p>
            <a:p>
              <a:r>
                <a:rPr lang="en-US" i="1" dirty="0" smtClean="0">
                  <a:solidFill>
                    <a:srgbClr val="000000"/>
                  </a:solidFill>
                  <a:latin typeface="Cambria Math"/>
                  <a:cs typeface="Cambria Math"/>
                </a:rPr>
                <a:t>table2</a:t>
              </a:r>
              <a:r>
                <a:rPr lang="en-US" dirty="0" smtClean="0">
                  <a:solidFill>
                    <a:srgbClr val="000000"/>
                  </a:solidFill>
                  <a:latin typeface="Cambria Math"/>
                  <a:cs typeface="Cambria Math"/>
                </a:rPr>
                <a:t> = FLATMAP </a:t>
              </a:r>
              <a:r>
                <a:rPr lang="en-US" i="1" dirty="0" smtClean="0">
                  <a:solidFill>
                    <a:srgbClr val="000000"/>
                  </a:solidFill>
                  <a:latin typeface="Cambria Math"/>
                  <a:cs typeface="Cambria Math"/>
                </a:rPr>
                <a:t>table1</a:t>
              </a:r>
              <a:r>
                <a:rPr lang="en-US" dirty="0" smtClean="0">
                  <a:solidFill>
                    <a:srgbClr val="000000"/>
                  </a:solidFill>
                  <a:latin typeface="Cambria Math"/>
                  <a:cs typeface="Cambria Math"/>
                </a:rPr>
                <a:t>  TO </a:t>
              </a:r>
              <a:r>
                <a:rPr lang="en-US" dirty="0" err="1" smtClean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λ</a:t>
              </a:r>
              <a:r>
                <a:rPr lang="en-US" dirty="0" smtClean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 </a:t>
              </a:r>
              <a:r>
                <a:rPr lang="en-US" i="1" dirty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row</a:t>
              </a:r>
              <a:r>
                <a:rPr lang="en-US" dirty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 : </a:t>
              </a:r>
              <a:r>
                <a:rPr lang="en-US" i="1" dirty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f</a:t>
              </a:r>
              <a:r>
                <a:rPr lang="en-US" dirty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(</a:t>
              </a:r>
              <a:r>
                <a:rPr lang="en-US" i="1" dirty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row</a:t>
              </a:r>
              <a:r>
                <a:rPr lang="en-US" dirty="0">
                  <a:solidFill>
                    <a:srgbClr val="000000"/>
                  </a:solidFill>
                  <a:latin typeface="Cambria Math"/>
                  <a:ea typeface="Lucida Grande"/>
                  <a:cs typeface="Cambria Math"/>
                </a:rPr>
                <a:t>)) </a:t>
              </a:r>
              <a:r>
                <a:rPr lang="en-US" dirty="0" smtClean="0">
                  <a:solidFill>
                    <a:srgbClr val="000000"/>
                  </a:solidFill>
                  <a:latin typeface="Cambria Math"/>
                  <a:cs typeface="Cambria Math"/>
                </a:rPr>
                <a:t> </a:t>
              </a:r>
              <a:endParaRPr lang="en-US" dirty="0">
                <a:solidFill>
                  <a:srgbClr val="000000"/>
                </a:solidFill>
                <a:latin typeface="Cambria Math"/>
                <a:cs typeface="Cambria Math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30475" y="3212725"/>
              <a:ext cx="18925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f(row)</a:t>
              </a:r>
              <a:r>
                <a:rPr lang="en-US" i="1" dirty="0" smtClean="0">
                  <a:sym typeface="Wingdings"/>
                </a:rPr>
                <a:t>list of rows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93366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Abstractions On Top Of Map-Reduce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example: the Naïve Bayes test program…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70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NB Test Step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04080" y="1717040"/>
            <a:ext cx="25095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X=w</a:t>
            </a:r>
            <a:r>
              <a:rPr lang="en-US" i="1" baseline="-25000" dirty="0" smtClean="0">
                <a:solidFill>
                  <a:prstClr val="black"/>
                </a:solidFill>
                <a:latin typeface="Book Antiqua"/>
              </a:rPr>
              <a:t>1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^Y=sports</a:t>
            </a:r>
          </a:p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X=w</a:t>
            </a:r>
            <a:r>
              <a:rPr lang="en-US" i="1" baseline="-25000" dirty="0" smtClean="0">
                <a:solidFill>
                  <a:prstClr val="black"/>
                </a:solidFill>
                <a:latin typeface="Book Antiqua"/>
              </a:rPr>
              <a:t>1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^Y=</a:t>
            </a:r>
            <a:r>
              <a:rPr lang="en-US" i="1" dirty="0" err="1" smtClean="0">
                <a:solidFill>
                  <a:prstClr val="black"/>
                </a:solidFill>
                <a:latin typeface="Book Antiqua"/>
              </a:rPr>
              <a:t>worldNews</a:t>
            </a:r>
            <a:endParaRPr lang="en-US" i="1" dirty="0" smtClean="0">
              <a:solidFill>
                <a:prstClr val="black"/>
              </a:solidFill>
              <a:latin typeface="Book Antiqua"/>
            </a:endParaRPr>
          </a:p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X=..</a:t>
            </a:r>
          </a:p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X=w</a:t>
            </a:r>
            <a:r>
              <a:rPr lang="en-US" i="1" baseline="-25000" dirty="0" smtClean="0">
                <a:solidFill>
                  <a:prstClr val="black"/>
                </a:solidFill>
                <a:latin typeface="Book Antiqua"/>
              </a:rPr>
              <a:t>2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^Y=…</a:t>
            </a:r>
          </a:p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X=…</a:t>
            </a:r>
          </a:p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…</a:t>
            </a:r>
          </a:p>
          <a:p>
            <a:endParaRPr lang="en-US" i="1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13600" y="1717040"/>
            <a:ext cx="80264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5245</a:t>
            </a:r>
          </a:p>
          <a:p>
            <a:pPr algn="r"/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1054</a:t>
            </a:r>
          </a:p>
          <a:p>
            <a:pPr algn="r"/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2120</a:t>
            </a:r>
          </a:p>
          <a:p>
            <a:pPr algn="r"/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37</a:t>
            </a:r>
          </a:p>
          <a:p>
            <a:pPr algn="r"/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3</a:t>
            </a:r>
          </a:p>
          <a:p>
            <a:pPr algn="r"/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…</a:t>
            </a:r>
          </a:p>
          <a:p>
            <a:endParaRPr lang="en-US" i="1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4640" y="1256268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Book Antiqua"/>
              </a:rPr>
              <a:t>Event counts</a:t>
            </a:r>
            <a:endParaRPr lang="en-US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6085840" y="3748365"/>
            <a:ext cx="365760" cy="7118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4640" y="1748737"/>
            <a:ext cx="40944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Book Antiqua"/>
              </a:rPr>
              <a:t>How: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Stream and sort: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for each C[X=</a:t>
            </a:r>
            <a:r>
              <a:rPr lang="en-US" dirty="0" err="1" smtClean="0">
                <a:solidFill>
                  <a:prstClr val="black"/>
                </a:solidFill>
                <a:latin typeface="Book Antiqua"/>
              </a:rPr>
              <a:t>w^Y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=y]=n</a:t>
            </a:r>
          </a:p>
          <a:p>
            <a:pPr lvl="2">
              <a:buFont typeface="Arial" pitchFamily="34" charset="0"/>
              <a:buChar char="•"/>
            </a:pP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Book Antiqua"/>
              </a:rPr>
              <a:t>print “w  C[Y=y]=n”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Book Antiqua"/>
              </a:rPr>
              <a:t> sort and build a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list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 of values associated with each key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w</a:t>
            </a:r>
          </a:p>
          <a:p>
            <a:pPr lvl="1"/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Like an inverted index</a:t>
            </a:r>
            <a:endParaRPr lang="en-US" i="1" dirty="0">
              <a:solidFill>
                <a:prstClr val="black"/>
              </a:solidFill>
              <a:latin typeface="Book Antiqua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80290"/>
              </p:ext>
            </p:extLst>
          </p:nvPr>
        </p:nvGraphicFramePr>
        <p:xfrm>
          <a:off x="4200667" y="4535992"/>
          <a:ext cx="479235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013"/>
                <a:gridCol w="3546344"/>
              </a:tblGrid>
              <a:tr h="241625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r>
                        <a:rPr lang="en-US" baseline="0" dirty="0" smtClean="0"/>
                        <a:t> associated with W</a:t>
                      </a:r>
                      <a:endParaRPr lang="en-US" dirty="0"/>
                    </a:p>
                  </a:txBody>
                  <a:tcPr/>
                </a:tc>
              </a:tr>
              <a:tr h="2416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</a:tr>
              <a:tr h="2416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=sports]=1027,C[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</a:t>
                      </a:r>
                      <a:r>
                        <a:rPr lang="en-US" sz="1600" dirty="0" err="1" smtClean="0"/>
                        <a:t>worldNews</a:t>
                      </a:r>
                      <a:r>
                        <a:rPr lang="en-US" sz="1600" dirty="0" smtClean="0"/>
                        <a:t>]=564</a:t>
                      </a:r>
                      <a:endParaRPr lang="en-US" sz="1600" dirty="0"/>
                    </a:p>
                  </a:txBody>
                  <a:tcPr/>
                </a:tc>
              </a:tr>
              <a:tr h="241625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24162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=sports]=21,C[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worldNews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]=4464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917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640" y="274638"/>
            <a:ext cx="8392160" cy="906462"/>
          </a:xfrm>
        </p:spPr>
        <p:txBody>
          <a:bodyPr>
            <a:normAutofit/>
          </a:bodyPr>
          <a:lstStyle/>
          <a:p>
            <a:r>
              <a:rPr lang="en-US" dirty="0" smtClean="0"/>
              <a:t>NB Test Step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04080" y="1717040"/>
            <a:ext cx="25095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X=w</a:t>
            </a:r>
            <a:r>
              <a:rPr lang="en-US" i="1" baseline="-25000" dirty="0" smtClean="0">
                <a:solidFill>
                  <a:prstClr val="black"/>
                </a:solidFill>
                <a:latin typeface="Book Antiqua"/>
              </a:rPr>
              <a:t>1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^Y=sports</a:t>
            </a:r>
          </a:p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X=w</a:t>
            </a:r>
            <a:r>
              <a:rPr lang="en-US" i="1" baseline="-25000" dirty="0" smtClean="0">
                <a:solidFill>
                  <a:prstClr val="black"/>
                </a:solidFill>
                <a:latin typeface="Book Antiqua"/>
              </a:rPr>
              <a:t>1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^Y=</a:t>
            </a:r>
            <a:r>
              <a:rPr lang="en-US" i="1" dirty="0" err="1" smtClean="0">
                <a:solidFill>
                  <a:prstClr val="black"/>
                </a:solidFill>
                <a:latin typeface="Book Antiqua"/>
              </a:rPr>
              <a:t>worldNews</a:t>
            </a:r>
            <a:endParaRPr lang="en-US" i="1" dirty="0" smtClean="0">
              <a:solidFill>
                <a:prstClr val="black"/>
              </a:solidFill>
              <a:latin typeface="Book Antiqua"/>
            </a:endParaRPr>
          </a:p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X=..</a:t>
            </a:r>
          </a:p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X=w</a:t>
            </a:r>
            <a:r>
              <a:rPr lang="en-US" i="1" baseline="-25000" dirty="0" smtClean="0">
                <a:solidFill>
                  <a:prstClr val="black"/>
                </a:solidFill>
                <a:latin typeface="Book Antiqua"/>
              </a:rPr>
              <a:t>2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^Y=…</a:t>
            </a:r>
          </a:p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X=…</a:t>
            </a:r>
          </a:p>
          <a:p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…</a:t>
            </a:r>
          </a:p>
          <a:p>
            <a:endParaRPr lang="en-US" i="1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13600" y="1717040"/>
            <a:ext cx="80264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5245</a:t>
            </a:r>
          </a:p>
          <a:p>
            <a:pPr algn="r"/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1054</a:t>
            </a:r>
          </a:p>
          <a:p>
            <a:pPr algn="r"/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2120</a:t>
            </a:r>
          </a:p>
          <a:p>
            <a:pPr algn="r"/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37</a:t>
            </a:r>
          </a:p>
          <a:p>
            <a:pPr algn="r"/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3</a:t>
            </a:r>
          </a:p>
          <a:p>
            <a:pPr algn="r"/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…</a:t>
            </a:r>
          </a:p>
          <a:p>
            <a:endParaRPr lang="en-US" i="1" dirty="0">
              <a:solidFill>
                <a:prstClr val="black"/>
              </a:solidFill>
              <a:latin typeface="Book Antiqu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4640" y="1256268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Book Antiqua"/>
              </a:rPr>
              <a:t>Event counts</a:t>
            </a:r>
            <a:endParaRPr lang="en-US" dirty="0">
              <a:solidFill>
                <a:prstClr val="black"/>
              </a:solidFill>
              <a:latin typeface="Book Antiqua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901383"/>
              </p:ext>
            </p:extLst>
          </p:nvPr>
        </p:nvGraphicFramePr>
        <p:xfrm>
          <a:off x="4200667" y="4535992"/>
          <a:ext cx="479235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013"/>
                <a:gridCol w="3546344"/>
              </a:tblGrid>
              <a:tr h="241625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r>
                        <a:rPr lang="en-US" baseline="0" dirty="0" smtClean="0"/>
                        <a:t> associated with W</a:t>
                      </a:r>
                      <a:endParaRPr lang="en-US" dirty="0"/>
                    </a:p>
                  </a:txBody>
                  <a:tcPr/>
                </a:tc>
              </a:tr>
              <a:tr h="2416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</a:tr>
              <a:tr h="2416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=sports]=1027,C[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</a:t>
                      </a:r>
                      <a:r>
                        <a:rPr lang="en-US" sz="1600" dirty="0" err="1" smtClean="0"/>
                        <a:t>worldNews</a:t>
                      </a:r>
                      <a:r>
                        <a:rPr lang="en-US" sz="1600" dirty="0" smtClean="0"/>
                        <a:t>]=564</a:t>
                      </a:r>
                      <a:endParaRPr lang="en-US" sz="1600" dirty="0"/>
                    </a:p>
                  </a:txBody>
                  <a:tcPr/>
                </a:tc>
              </a:tr>
              <a:tr h="241625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24162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=sports]=21,C[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worldNews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]=4464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Down Arrow 19"/>
          <p:cNvSpPr/>
          <p:nvPr/>
        </p:nvSpPr>
        <p:spPr>
          <a:xfrm>
            <a:off x="6085840" y="3748365"/>
            <a:ext cx="365760" cy="7118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6878" y="1320919"/>
            <a:ext cx="4094480" cy="31393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prstClr val="black"/>
                </a:solidFill>
                <a:latin typeface="Book Antiqua"/>
              </a:rPr>
              <a:t>The general case:</a:t>
            </a:r>
          </a:p>
          <a:p>
            <a:r>
              <a:rPr lang="en-US" dirty="0" smtClean="0">
                <a:solidFill>
                  <a:prstClr val="black"/>
                </a:solidFill>
                <a:latin typeface="Book Antiqua"/>
              </a:rPr>
              <a:t>We’re taking rows from a table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Book Antiqua"/>
              </a:rPr>
              <a:t>In a particular format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(</a:t>
            </a:r>
            <a:r>
              <a:rPr lang="en-US" i="1" dirty="0" err="1" smtClean="0">
                <a:solidFill>
                  <a:prstClr val="black"/>
                </a:solidFill>
                <a:latin typeface="Book Antiqua"/>
              </a:rPr>
              <a:t>event,count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)</a:t>
            </a:r>
          </a:p>
          <a:p>
            <a:r>
              <a:rPr lang="en-US" dirty="0" smtClean="0">
                <a:solidFill>
                  <a:prstClr val="black"/>
                </a:solidFill>
                <a:latin typeface="Book Antiqua"/>
              </a:rPr>
              <a:t>Applying a function to get a new value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Book Antiqua"/>
              </a:rPr>
              <a:t>The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word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 for the event</a:t>
            </a:r>
          </a:p>
          <a:p>
            <a:r>
              <a:rPr lang="en-US" dirty="0" smtClean="0">
                <a:solidFill>
                  <a:prstClr val="black"/>
                </a:solidFill>
                <a:latin typeface="Book Antiqua"/>
              </a:rPr>
              <a:t>And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grouping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the rows of the table by this new value</a:t>
            </a:r>
          </a:p>
          <a:p>
            <a:endParaRPr lang="en-US" dirty="0">
              <a:solidFill>
                <a:prstClr val="black"/>
              </a:solidFill>
              <a:latin typeface="Book Antiqua"/>
            </a:endParaRPr>
          </a:p>
          <a:p>
            <a:pPr marL="285750" indent="-285750">
              <a:buFont typeface="Wingdings" charset="0"/>
              <a:buChar char="è"/>
            </a:pPr>
            <a:r>
              <a:rPr lang="en-US" b="1" dirty="0" smtClean="0">
                <a:solidFill>
                  <a:srgbClr val="3366FF"/>
                </a:solidFill>
                <a:latin typeface="Book Antiqua"/>
              </a:rPr>
              <a:t>Grouping operation</a:t>
            </a:r>
          </a:p>
          <a:p>
            <a:r>
              <a:rPr lang="en-US" i="1" dirty="0" smtClean="0">
                <a:solidFill>
                  <a:srgbClr val="3366FF"/>
                </a:solidFill>
                <a:latin typeface="Book Antiqua"/>
              </a:rPr>
              <a:t>Special case of a map-reduce</a:t>
            </a:r>
            <a:endParaRPr lang="en-US" i="1" dirty="0">
              <a:solidFill>
                <a:srgbClr val="3366FF"/>
              </a:solidFill>
              <a:latin typeface="Book Antiqu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494" y="4793875"/>
            <a:ext cx="3806912" cy="17543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Book Antiqua"/>
              </a:rPr>
              <a:t>Proposed syntax: </a:t>
            </a:r>
          </a:p>
          <a:p>
            <a:endParaRPr lang="en-US" b="1" dirty="0">
              <a:solidFill>
                <a:srgbClr val="000000"/>
              </a:solidFill>
              <a:latin typeface="Book Antiqu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mbria Math"/>
                <a:cs typeface="Cambria Math"/>
              </a:rPr>
              <a:t>GROUP 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cs typeface="Cambria Math"/>
              </a:rPr>
              <a:t>table</a:t>
            </a:r>
            <a:r>
              <a:rPr lang="en-US" dirty="0" smtClean="0">
                <a:solidFill>
                  <a:srgbClr val="000000"/>
                </a:solidFill>
                <a:latin typeface="Cambria Math"/>
                <a:cs typeface="Cambria Math"/>
              </a:rPr>
              <a:t>  BY  </a:t>
            </a:r>
            <a:r>
              <a:rPr lang="en-US" dirty="0" err="1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λ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row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 : 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f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row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) </a:t>
            </a:r>
          </a:p>
          <a:p>
            <a:endParaRPr lang="en-US" dirty="0">
              <a:solidFill>
                <a:srgbClr val="000000"/>
              </a:solidFill>
              <a:latin typeface="Cambria Math"/>
              <a:ea typeface="Lucida Grande"/>
              <a:cs typeface="Cambria Math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Could define 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f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  via: a function, a field of a defined 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record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 structure, …</a:t>
            </a:r>
            <a:endParaRPr lang="en-US" dirty="0">
              <a:solidFill>
                <a:srgbClr val="000000"/>
              </a:solidFill>
              <a:latin typeface="Cambria Math"/>
              <a:cs typeface="Cambria Math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5285" y="4856641"/>
            <a:ext cx="1467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f(row)</a:t>
            </a:r>
            <a:r>
              <a:rPr lang="en-US" i="1" dirty="0" smtClean="0">
                <a:sym typeface="Wingdings"/>
              </a:rPr>
              <a:t>field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9933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640" y="274638"/>
            <a:ext cx="8392160" cy="906462"/>
          </a:xfrm>
        </p:spPr>
        <p:txBody>
          <a:bodyPr>
            <a:normAutofit/>
          </a:bodyPr>
          <a:lstStyle/>
          <a:p>
            <a:r>
              <a:rPr lang="en-US" dirty="0" smtClean="0"/>
              <a:t>NB Test Step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76878" y="1320919"/>
            <a:ext cx="4094480" cy="31393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prstClr val="black"/>
                </a:solidFill>
                <a:latin typeface="Book Antiqua"/>
              </a:rPr>
              <a:t>The general case:</a:t>
            </a:r>
          </a:p>
          <a:p>
            <a:r>
              <a:rPr lang="en-US" dirty="0" smtClean="0">
                <a:solidFill>
                  <a:prstClr val="black"/>
                </a:solidFill>
                <a:latin typeface="Book Antiqua"/>
              </a:rPr>
              <a:t>We’re taking rows from a table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Book Antiqua"/>
              </a:rPr>
              <a:t>In a particular format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(</a:t>
            </a:r>
            <a:r>
              <a:rPr lang="en-US" i="1" dirty="0" err="1" smtClean="0">
                <a:solidFill>
                  <a:prstClr val="black"/>
                </a:solidFill>
                <a:latin typeface="Book Antiqua"/>
              </a:rPr>
              <a:t>event,count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)</a:t>
            </a:r>
          </a:p>
          <a:p>
            <a:r>
              <a:rPr lang="en-US" dirty="0" smtClean="0">
                <a:solidFill>
                  <a:prstClr val="black"/>
                </a:solidFill>
                <a:latin typeface="Book Antiqua"/>
              </a:rPr>
              <a:t>Applying a function to get a new value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Book Antiqua"/>
              </a:rPr>
              <a:t>The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word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 for the event</a:t>
            </a:r>
          </a:p>
          <a:p>
            <a:r>
              <a:rPr lang="en-US" dirty="0" smtClean="0">
                <a:solidFill>
                  <a:prstClr val="black"/>
                </a:solidFill>
                <a:latin typeface="Book Antiqua"/>
              </a:rPr>
              <a:t>And </a:t>
            </a:r>
            <a:r>
              <a:rPr lang="en-US" i="1" dirty="0" smtClean="0">
                <a:solidFill>
                  <a:prstClr val="black"/>
                </a:solidFill>
                <a:latin typeface="Book Antiqua"/>
              </a:rPr>
              <a:t>grouping </a:t>
            </a:r>
            <a:r>
              <a:rPr lang="en-US" dirty="0" smtClean="0">
                <a:solidFill>
                  <a:prstClr val="black"/>
                </a:solidFill>
                <a:latin typeface="Book Antiqua"/>
              </a:rPr>
              <a:t>the rows of the table by this new value</a:t>
            </a:r>
          </a:p>
          <a:p>
            <a:endParaRPr lang="en-US" dirty="0">
              <a:solidFill>
                <a:prstClr val="black"/>
              </a:solidFill>
              <a:latin typeface="Book Antiqua"/>
            </a:endParaRPr>
          </a:p>
          <a:p>
            <a:pPr marL="285750" indent="-285750">
              <a:buFont typeface="Wingdings" charset="0"/>
              <a:buChar char="è"/>
            </a:pPr>
            <a:r>
              <a:rPr lang="en-US" b="1" dirty="0" smtClean="0">
                <a:solidFill>
                  <a:srgbClr val="3366FF"/>
                </a:solidFill>
                <a:latin typeface="Book Antiqua"/>
              </a:rPr>
              <a:t>Grouping operation</a:t>
            </a:r>
          </a:p>
          <a:p>
            <a:r>
              <a:rPr lang="en-US" i="1" dirty="0" smtClean="0">
                <a:solidFill>
                  <a:srgbClr val="3366FF"/>
                </a:solidFill>
                <a:latin typeface="Book Antiqua"/>
              </a:rPr>
              <a:t>Special case of a map-reduce</a:t>
            </a:r>
            <a:endParaRPr lang="en-US" i="1" dirty="0">
              <a:solidFill>
                <a:srgbClr val="3366FF"/>
              </a:solidFill>
              <a:latin typeface="Book Antiqu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494" y="4793875"/>
            <a:ext cx="3806912" cy="17543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Book Antiqua"/>
              </a:rPr>
              <a:t>Proposed syntax: </a:t>
            </a:r>
          </a:p>
          <a:p>
            <a:endParaRPr lang="en-US" b="1" dirty="0">
              <a:solidFill>
                <a:srgbClr val="000000"/>
              </a:solidFill>
              <a:latin typeface="Book Antiqu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mbria Math"/>
                <a:cs typeface="Cambria Math"/>
              </a:rPr>
              <a:t>GROUP 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cs typeface="Cambria Math"/>
              </a:rPr>
              <a:t>table</a:t>
            </a:r>
            <a:r>
              <a:rPr lang="en-US" dirty="0" smtClean="0">
                <a:solidFill>
                  <a:srgbClr val="000000"/>
                </a:solidFill>
                <a:latin typeface="Cambria Math"/>
                <a:cs typeface="Cambria Math"/>
              </a:rPr>
              <a:t>  BY  </a:t>
            </a:r>
            <a:r>
              <a:rPr lang="en-US" dirty="0" err="1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λ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row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 : 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f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row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) </a:t>
            </a:r>
          </a:p>
          <a:p>
            <a:endParaRPr lang="en-US" dirty="0">
              <a:solidFill>
                <a:srgbClr val="000000"/>
              </a:solidFill>
              <a:latin typeface="Cambria Math"/>
              <a:ea typeface="Lucida Grande"/>
              <a:cs typeface="Cambria Math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Could define 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f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  via: a function, a field of a defined 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record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 structure, …</a:t>
            </a:r>
            <a:endParaRPr lang="en-US" dirty="0">
              <a:solidFill>
                <a:srgbClr val="000000"/>
              </a:solidFill>
              <a:latin typeface="Cambria Math"/>
              <a:cs typeface="Cambria Math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5285" y="4856641"/>
            <a:ext cx="1467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f(row)</a:t>
            </a:r>
            <a:r>
              <a:rPr lang="en-US" i="1" dirty="0" smtClean="0">
                <a:sym typeface="Wingdings"/>
              </a:rPr>
              <a:t>field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310781" y="1181100"/>
            <a:ext cx="373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Aside: you guys know how to implement this, right?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10781" y="2416926"/>
            <a:ext cx="373886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Output pairs (f(row),row) with a map/streaming process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Sort pairs by key – which is f(row)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Reduce and aggregate by </a:t>
            </a:r>
            <a:r>
              <a:rPr lang="en-US" i="1" dirty="0" smtClean="0"/>
              <a:t>appending together </a:t>
            </a:r>
            <a:r>
              <a:rPr lang="en-US" dirty="0" smtClean="0"/>
              <a:t>all the values associated with the same key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13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Abstractions On Top Of Map-Reduce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another example from the Naïve Bayes test program…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54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3920" y="1717040"/>
            <a:ext cx="28448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  <a:r>
              <a:rPr lang="en-US" i="1" dirty="0" smtClean="0"/>
              <a:t>  w</a:t>
            </a:r>
            <a:r>
              <a:rPr lang="en-US" i="1" baseline="-25000" dirty="0" smtClean="0"/>
              <a:t>1,1 </a:t>
            </a:r>
            <a:r>
              <a:rPr lang="en-US" i="1" dirty="0" smtClean="0"/>
              <a:t>w</a:t>
            </a:r>
            <a:r>
              <a:rPr lang="en-US" i="1" baseline="-25000" dirty="0" smtClean="0"/>
              <a:t>1,2</a:t>
            </a:r>
            <a:r>
              <a:rPr lang="en-US" i="1" dirty="0" smtClean="0"/>
              <a:t> w</a:t>
            </a:r>
            <a:r>
              <a:rPr lang="en-US" i="1" baseline="-25000" dirty="0" smtClean="0"/>
              <a:t>1,3</a:t>
            </a:r>
            <a:r>
              <a:rPr lang="en-US" i="1" dirty="0" smtClean="0"/>
              <a:t> …. w</a:t>
            </a:r>
            <a:r>
              <a:rPr lang="en-US" i="1" baseline="-25000" dirty="0" smtClean="0"/>
              <a:t>1,k1</a:t>
            </a:r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2</a:t>
            </a:r>
            <a:r>
              <a:rPr lang="en-US" i="1" dirty="0" smtClean="0"/>
              <a:t>  w</a:t>
            </a:r>
            <a:r>
              <a:rPr lang="en-US" i="1" baseline="-25000" dirty="0" smtClean="0"/>
              <a:t>2,1 </a:t>
            </a:r>
            <a:r>
              <a:rPr lang="en-US" i="1" dirty="0" smtClean="0"/>
              <a:t>w</a:t>
            </a:r>
            <a:r>
              <a:rPr lang="en-US" i="1" baseline="-25000" dirty="0" smtClean="0"/>
              <a:t>2,2</a:t>
            </a:r>
            <a:r>
              <a:rPr lang="en-US" i="1" dirty="0" smtClean="0"/>
              <a:t> w</a:t>
            </a:r>
            <a:r>
              <a:rPr lang="en-US" i="1" baseline="-25000" dirty="0" smtClean="0"/>
              <a:t>2,3</a:t>
            </a:r>
            <a:r>
              <a:rPr lang="en-US" i="1" dirty="0" smtClean="0"/>
              <a:t>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3</a:t>
            </a:r>
            <a:r>
              <a:rPr lang="en-US" i="1" dirty="0" smtClean="0"/>
              <a:t>  w</a:t>
            </a:r>
            <a:r>
              <a:rPr lang="en-US" i="1" baseline="-25000" dirty="0" smtClean="0"/>
              <a:t>3,1 </a:t>
            </a:r>
            <a:r>
              <a:rPr lang="en-US" i="1" dirty="0" smtClean="0"/>
              <a:t>w</a:t>
            </a:r>
            <a:r>
              <a:rPr lang="en-US" i="1" baseline="-25000" dirty="0" smtClean="0"/>
              <a:t>3,2</a:t>
            </a:r>
            <a:r>
              <a:rPr lang="en-US" i="1" dirty="0" smtClean="0"/>
              <a:t> 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4</a:t>
            </a:r>
            <a:r>
              <a:rPr lang="en-US" i="1" dirty="0" smtClean="0"/>
              <a:t>  w</a:t>
            </a:r>
            <a:r>
              <a:rPr lang="en-US" i="1" baseline="-25000" dirty="0" smtClean="0"/>
              <a:t>4,1 </a:t>
            </a:r>
            <a:r>
              <a:rPr lang="en-US" i="1" dirty="0" smtClean="0"/>
              <a:t>w</a:t>
            </a:r>
            <a:r>
              <a:rPr lang="en-US" i="1" baseline="-25000" dirty="0" smtClean="0"/>
              <a:t>4,2</a:t>
            </a:r>
            <a:r>
              <a:rPr lang="en-US" i="1" dirty="0" smtClean="0"/>
              <a:t>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5</a:t>
            </a:r>
            <a:r>
              <a:rPr lang="en-US" i="1" dirty="0" smtClean="0"/>
              <a:t>  w</a:t>
            </a:r>
            <a:r>
              <a:rPr lang="en-US" i="1" baseline="-25000" dirty="0" smtClean="0"/>
              <a:t>5,1 </a:t>
            </a:r>
            <a:r>
              <a:rPr lang="en-US" i="1" dirty="0" smtClean="0"/>
              <a:t>w</a:t>
            </a:r>
            <a:r>
              <a:rPr lang="en-US" i="1" baseline="-25000" dirty="0" smtClean="0"/>
              <a:t>5,2</a:t>
            </a:r>
            <a:r>
              <a:rPr lang="en-US" i="1" dirty="0" smtClean="0"/>
              <a:t> ….</a:t>
            </a:r>
            <a:endParaRPr lang="en-US" i="1" baseline="-25000" dirty="0" smtClean="0"/>
          </a:p>
          <a:p>
            <a:r>
              <a:rPr lang="en-US" i="1" dirty="0" smtClean="0"/>
              <a:t>..</a:t>
            </a:r>
          </a:p>
          <a:p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704080" y="1717040"/>
            <a:ext cx="25095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X=w</a:t>
            </a:r>
            <a:r>
              <a:rPr lang="en-US" i="1" baseline="-25000" dirty="0" smtClean="0"/>
              <a:t>1</a:t>
            </a:r>
            <a:r>
              <a:rPr lang="en-US" i="1" dirty="0" smtClean="0"/>
              <a:t>^Y=sports</a:t>
            </a:r>
          </a:p>
          <a:p>
            <a:r>
              <a:rPr lang="en-US" i="1" dirty="0" smtClean="0"/>
              <a:t>X=w</a:t>
            </a:r>
            <a:r>
              <a:rPr lang="en-US" i="1" baseline="-25000" dirty="0" smtClean="0"/>
              <a:t>1</a:t>
            </a:r>
            <a:r>
              <a:rPr lang="en-US" i="1" dirty="0" smtClean="0"/>
              <a:t>^Y=</a:t>
            </a:r>
            <a:r>
              <a:rPr lang="en-US" i="1" dirty="0" err="1" smtClean="0"/>
              <a:t>worldNews</a:t>
            </a:r>
            <a:endParaRPr lang="en-US" i="1" dirty="0" smtClean="0"/>
          </a:p>
          <a:p>
            <a:r>
              <a:rPr lang="en-US" i="1" dirty="0" smtClean="0"/>
              <a:t>X=..</a:t>
            </a:r>
          </a:p>
          <a:p>
            <a:r>
              <a:rPr lang="en-US" i="1" dirty="0" smtClean="0"/>
              <a:t>X=w</a:t>
            </a:r>
            <a:r>
              <a:rPr lang="en-US" i="1" baseline="-25000" dirty="0" smtClean="0"/>
              <a:t>2</a:t>
            </a:r>
            <a:r>
              <a:rPr lang="en-US" i="1" dirty="0" smtClean="0"/>
              <a:t>^Y=…</a:t>
            </a:r>
          </a:p>
          <a:p>
            <a:r>
              <a:rPr lang="en-US" i="1" dirty="0" smtClean="0"/>
              <a:t>X=…</a:t>
            </a:r>
          </a:p>
          <a:p>
            <a:r>
              <a:rPr lang="en-US" i="1" dirty="0" smtClean="0"/>
              <a:t>…</a:t>
            </a:r>
          </a:p>
          <a:p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213600" y="1717040"/>
            <a:ext cx="80264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5245</a:t>
            </a:r>
          </a:p>
          <a:p>
            <a:pPr algn="r"/>
            <a:r>
              <a:rPr lang="en-US" i="1" dirty="0" smtClean="0"/>
              <a:t>1054</a:t>
            </a:r>
          </a:p>
          <a:p>
            <a:pPr algn="r"/>
            <a:r>
              <a:rPr lang="en-US" i="1" dirty="0" smtClean="0"/>
              <a:t>2120</a:t>
            </a:r>
          </a:p>
          <a:p>
            <a:pPr algn="r"/>
            <a:r>
              <a:rPr lang="en-US" i="1" dirty="0" smtClean="0"/>
              <a:t>37</a:t>
            </a:r>
          </a:p>
          <a:p>
            <a:pPr algn="r"/>
            <a:r>
              <a:rPr lang="en-US" i="1" dirty="0" smtClean="0"/>
              <a:t>3</a:t>
            </a:r>
          </a:p>
          <a:p>
            <a:pPr algn="r"/>
            <a:r>
              <a:rPr lang="en-US" i="1" dirty="0" smtClean="0"/>
              <a:t>…</a:t>
            </a:r>
          </a:p>
          <a:p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554480" y="1288534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74640" y="1256268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 counts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23520" y="4020462"/>
            <a:ext cx="8818880" cy="2954656"/>
            <a:chOff x="223520" y="4020462"/>
            <a:chExt cx="8818880" cy="2954656"/>
          </a:xfrm>
        </p:grpSpPr>
        <p:sp>
          <p:nvSpPr>
            <p:cNvPr id="11" name="TextBox 10"/>
            <p:cNvSpPr txBox="1"/>
            <p:nvPr/>
          </p:nvSpPr>
          <p:spPr>
            <a:xfrm>
              <a:off x="223520" y="4389794"/>
              <a:ext cx="2915920" cy="2585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1</a:t>
              </a:r>
              <a:r>
                <a:rPr lang="en-US" i="1" dirty="0" smtClean="0"/>
                <a:t>  w</a:t>
              </a:r>
              <a:r>
                <a:rPr lang="en-US" i="1" baseline="-25000" dirty="0" smtClean="0"/>
                <a:t>1,1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1,2</a:t>
              </a:r>
              <a:r>
                <a:rPr lang="en-US" i="1" dirty="0" smtClean="0"/>
                <a:t> w</a:t>
              </a:r>
              <a:r>
                <a:rPr lang="en-US" i="1" baseline="-25000" dirty="0" smtClean="0"/>
                <a:t>1,3</a:t>
              </a:r>
              <a:r>
                <a:rPr lang="en-US" i="1" dirty="0" smtClean="0"/>
                <a:t> …. w</a:t>
              </a:r>
              <a:r>
                <a:rPr lang="en-US" i="1" baseline="-25000" dirty="0" smtClean="0"/>
                <a:t>1,k1</a:t>
              </a:r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2</a:t>
              </a:r>
              <a:r>
                <a:rPr lang="en-US" i="1" dirty="0" smtClean="0"/>
                <a:t>  w</a:t>
              </a:r>
              <a:r>
                <a:rPr lang="en-US" i="1" baseline="-25000" dirty="0" smtClean="0"/>
                <a:t>2,1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2,2</a:t>
              </a:r>
              <a:r>
                <a:rPr lang="en-US" i="1" dirty="0" smtClean="0"/>
                <a:t> w</a:t>
              </a:r>
              <a:r>
                <a:rPr lang="en-US" i="1" baseline="-25000" dirty="0" smtClean="0"/>
                <a:t>2,3</a:t>
              </a:r>
              <a:r>
                <a:rPr lang="en-US" i="1" dirty="0" smtClean="0"/>
                <a:t> …. 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3</a:t>
              </a:r>
              <a:r>
                <a:rPr lang="en-US" i="1" dirty="0" smtClean="0"/>
                <a:t>  w</a:t>
              </a:r>
              <a:r>
                <a:rPr lang="en-US" i="1" baseline="-25000" dirty="0" smtClean="0"/>
                <a:t>3,1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3,2</a:t>
              </a:r>
              <a:r>
                <a:rPr lang="en-US" i="1" dirty="0" smtClean="0"/>
                <a:t>  …. 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r>
                <a:rPr lang="en-US" i="1" dirty="0" smtClean="0"/>
                <a:t>id</a:t>
              </a:r>
              <a:r>
                <a:rPr lang="en-US" i="1" baseline="-25000" dirty="0" smtClean="0"/>
                <a:t>4</a:t>
              </a:r>
              <a:r>
                <a:rPr lang="en-US" i="1" dirty="0" smtClean="0"/>
                <a:t>  w</a:t>
              </a:r>
              <a:r>
                <a:rPr lang="en-US" i="1" baseline="-25000" dirty="0" smtClean="0"/>
                <a:t>4,1 </a:t>
              </a:r>
              <a:r>
                <a:rPr lang="en-US" i="1" dirty="0" smtClean="0"/>
                <a:t>w</a:t>
              </a:r>
              <a:r>
                <a:rPr lang="en-US" i="1" baseline="-25000" dirty="0" smtClean="0"/>
                <a:t>4,2</a:t>
              </a:r>
              <a:r>
                <a:rPr lang="en-US" i="1" dirty="0" smtClean="0"/>
                <a:t> …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endParaRPr lang="en-US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39440" y="4389795"/>
              <a:ext cx="5872480" cy="2585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C[X=w</a:t>
              </a:r>
              <a:r>
                <a:rPr lang="en-US" i="1" baseline="-25000" dirty="0" smtClean="0"/>
                <a:t>1,1</a:t>
              </a:r>
              <a:r>
                <a:rPr lang="en-US" i="1" dirty="0" smtClean="0"/>
                <a:t>^Y=sports]=5245, C[X=w</a:t>
              </a:r>
              <a:r>
                <a:rPr lang="en-US" i="1" baseline="-25000" dirty="0" smtClean="0"/>
                <a:t>1,1</a:t>
              </a:r>
              <a:r>
                <a:rPr lang="en-US" i="1" dirty="0" smtClean="0"/>
                <a:t>^Y=..],C[X=w</a:t>
              </a:r>
              <a:r>
                <a:rPr lang="en-US" i="1" baseline="-25000" dirty="0" smtClean="0"/>
                <a:t>1,2</a:t>
              </a:r>
              <a:r>
                <a:rPr lang="en-US" i="1" dirty="0" smtClean="0"/>
                <a:t>^…]</a:t>
              </a:r>
            </a:p>
            <a:p>
              <a:endParaRPr lang="en-US" i="1" dirty="0" smtClean="0"/>
            </a:p>
            <a:p>
              <a:r>
                <a:rPr lang="en-US" i="1" dirty="0" smtClean="0"/>
                <a:t>C[X=w</a:t>
              </a:r>
              <a:r>
                <a:rPr lang="en-US" i="1" baseline="-25000" dirty="0" smtClean="0"/>
                <a:t>2,1</a:t>
              </a:r>
              <a:r>
                <a:rPr lang="en-US" i="1" dirty="0" smtClean="0"/>
                <a:t>^Y=….]=1054,…, C[X=w</a:t>
              </a:r>
              <a:r>
                <a:rPr lang="en-US" i="1" baseline="-25000" dirty="0" smtClean="0"/>
                <a:t>2,k2</a:t>
              </a:r>
              <a:r>
                <a:rPr lang="en-US" i="1" dirty="0" smtClean="0"/>
                <a:t>^…]</a:t>
              </a:r>
              <a:endParaRPr lang="en-US" i="1" baseline="-25000" dirty="0" smtClean="0"/>
            </a:p>
            <a:p>
              <a:endParaRPr lang="en-US" i="1" dirty="0" smtClean="0"/>
            </a:p>
            <a:p>
              <a:r>
                <a:rPr lang="en-US" i="1" dirty="0" smtClean="0"/>
                <a:t>C[X=w</a:t>
              </a:r>
              <a:r>
                <a:rPr lang="en-US" i="1" baseline="-25000" dirty="0" smtClean="0"/>
                <a:t>3,1</a:t>
              </a:r>
              <a:r>
                <a:rPr lang="en-US" i="1" dirty="0" smtClean="0"/>
                <a:t>^Y=….]=…</a:t>
              </a:r>
              <a:endParaRPr lang="en-US" i="1" baseline="-25000" dirty="0" smtClean="0"/>
            </a:p>
            <a:p>
              <a:endParaRPr lang="en-US" dirty="0" smtClean="0"/>
            </a:p>
            <a:p>
              <a:r>
                <a:rPr lang="en-US" dirty="0" smtClean="0"/>
                <a:t>…</a:t>
              </a:r>
            </a:p>
            <a:p>
              <a:endParaRPr lang="en-US" i="1" dirty="0" smtClean="0"/>
            </a:p>
            <a:p>
              <a:endParaRPr lang="en-US" i="1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223520" y="485648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33680" y="537464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3680" y="587248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4000" y="6471920"/>
              <a:ext cx="878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139440" y="4020462"/>
              <a:ext cx="2174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What we’d like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54390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/>
              <a:t>Request-and-answer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83920" y="1717040"/>
            <a:ext cx="28448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  <a:r>
              <a:rPr lang="en-US" i="1" dirty="0" smtClean="0"/>
              <a:t>  w</a:t>
            </a:r>
            <a:r>
              <a:rPr lang="en-US" i="1" baseline="-25000" dirty="0" smtClean="0"/>
              <a:t>1,1 </a:t>
            </a:r>
            <a:r>
              <a:rPr lang="en-US" i="1" dirty="0" smtClean="0"/>
              <a:t>w</a:t>
            </a:r>
            <a:r>
              <a:rPr lang="en-US" i="1" baseline="-25000" dirty="0" smtClean="0"/>
              <a:t>1,2</a:t>
            </a:r>
            <a:r>
              <a:rPr lang="en-US" i="1" dirty="0" smtClean="0"/>
              <a:t> w</a:t>
            </a:r>
            <a:r>
              <a:rPr lang="en-US" i="1" baseline="-25000" dirty="0" smtClean="0"/>
              <a:t>1,3</a:t>
            </a:r>
            <a:r>
              <a:rPr lang="en-US" i="1" dirty="0" smtClean="0"/>
              <a:t> …. w</a:t>
            </a:r>
            <a:r>
              <a:rPr lang="en-US" i="1" baseline="-25000" dirty="0" smtClean="0"/>
              <a:t>1,k1</a:t>
            </a:r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2</a:t>
            </a:r>
            <a:r>
              <a:rPr lang="en-US" i="1" dirty="0" smtClean="0"/>
              <a:t>  w</a:t>
            </a:r>
            <a:r>
              <a:rPr lang="en-US" i="1" baseline="-25000" dirty="0" smtClean="0"/>
              <a:t>2,1 </a:t>
            </a:r>
            <a:r>
              <a:rPr lang="en-US" i="1" dirty="0" smtClean="0"/>
              <a:t>w</a:t>
            </a:r>
            <a:r>
              <a:rPr lang="en-US" i="1" baseline="-25000" dirty="0" smtClean="0"/>
              <a:t>2,2</a:t>
            </a:r>
            <a:r>
              <a:rPr lang="en-US" i="1" dirty="0" smtClean="0"/>
              <a:t> w</a:t>
            </a:r>
            <a:r>
              <a:rPr lang="en-US" i="1" baseline="-25000" dirty="0" smtClean="0"/>
              <a:t>2,3</a:t>
            </a:r>
            <a:r>
              <a:rPr lang="en-US" i="1" dirty="0" smtClean="0"/>
              <a:t>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3</a:t>
            </a:r>
            <a:r>
              <a:rPr lang="en-US" i="1" dirty="0" smtClean="0"/>
              <a:t>  w</a:t>
            </a:r>
            <a:r>
              <a:rPr lang="en-US" i="1" baseline="-25000" dirty="0" smtClean="0"/>
              <a:t>3,1 </a:t>
            </a:r>
            <a:r>
              <a:rPr lang="en-US" i="1" dirty="0" smtClean="0"/>
              <a:t>w</a:t>
            </a:r>
            <a:r>
              <a:rPr lang="en-US" i="1" baseline="-25000" dirty="0" smtClean="0"/>
              <a:t>3,2</a:t>
            </a:r>
            <a:r>
              <a:rPr lang="en-US" i="1" dirty="0" smtClean="0"/>
              <a:t> 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4</a:t>
            </a:r>
            <a:r>
              <a:rPr lang="en-US" i="1" dirty="0" smtClean="0"/>
              <a:t>  w</a:t>
            </a:r>
            <a:r>
              <a:rPr lang="en-US" i="1" baseline="-25000" dirty="0" smtClean="0"/>
              <a:t>4,1 </a:t>
            </a:r>
            <a:r>
              <a:rPr lang="en-US" i="1" dirty="0" smtClean="0"/>
              <a:t>w</a:t>
            </a:r>
            <a:r>
              <a:rPr lang="en-US" i="1" baseline="-25000" dirty="0" smtClean="0"/>
              <a:t>4,2</a:t>
            </a:r>
            <a:r>
              <a:rPr lang="en-US" i="1" dirty="0" smtClean="0"/>
              <a:t>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5</a:t>
            </a:r>
            <a:r>
              <a:rPr lang="en-US" i="1" dirty="0" smtClean="0"/>
              <a:t>  w</a:t>
            </a:r>
            <a:r>
              <a:rPr lang="en-US" i="1" baseline="-25000" dirty="0" smtClean="0"/>
              <a:t>5,1 </a:t>
            </a:r>
            <a:r>
              <a:rPr lang="en-US" i="1" dirty="0" smtClean="0"/>
              <a:t>w</a:t>
            </a:r>
            <a:r>
              <a:rPr lang="en-US" i="1" baseline="-25000" dirty="0" smtClean="0"/>
              <a:t>5,2</a:t>
            </a:r>
            <a:r>
              <a:rPr lang="en-US" i="1" dirty="0" smtClean="0"/>
              <a:t> ….</a:t>
            </a:r>
            <a:endParaRPr lang="en-US" i="1" baseline="-25000" dirty="0" smtClean="0"/>
          </a:p>
          <a:p>
            <a:r>
              <a:rPr lang="en-US" i="1" dirty="0" smtClean="0"/>
              <a:t>..</a:t>
            </a:r>
          </a:p>
          <a:p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554480" y="1288534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97680" y="1256268"/>
            <a:ext cx="484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Record of all event counts for each word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099560" y="1717040"/>
          <a:ext cx="68986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646"/>
                <a:gridCol w="51049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r>
                        <a:rPr lang="en-US" baseline="0" dirty="0" smtClean="0"/>
                        <a:t> associated with 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=sports]=1027,C[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</a:t>
                      </a:r>
                      <a:r>
                        <a:rPr lang="en-US" sz="1600" dirty="0" err="1" smtClean="0"/>
                        <a:t>worldNews</a:t>
                      </a:r>
                      <a:r>
                        <a:rPr lang="en-US" sz="1600" dirty="0" smtClean="0"/>
                        <a:t>]=564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=sports]=21,C[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worldNews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]=4464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Down Arrow 19"/>
          <p:cNvSpPr/>
          <p:nvPr/>
        </p:nvSpPr>
        <p:spPr>
          <a:xfrm>
            <a:off x="1940560" y="3942080"/>
            <a:ext cx="599440" cy="7518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166959" y="3942080"/>
            <a:ext cx="48289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2: stream through and for each test case</a:t>
            </a:r>
          </a:p>
          <a:p>
            <a:endParaRPr lang="en-US" i="1" dirty="0" smtClean="0"/>
          </a:p>
          <a:p>
            <a:r>
              <a:rPr lang="en-US" i="1" dirty="0" err="1" smtClean="0"/>
              <a:t>id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 w</a:t>
            </a:r>
            <a:r>
              <a:rPr lang="en-US" i="1" baseline="-25000" dirty="0" smtClean="0"/>
              <a:t>i,1 </a:t>
            </a:r>
            <a:r>
              <a:rPr lang="en-US" i="1" dirty="0" smtClean="0"/>
              <a:t>w</a:t>
            </a:r>
            <a:r>
              <a:rPr lang="en-US" i="1" baseline="-25000" dirty="0" smtClean="0"/>
              <a:t>i,2</a:t>
            </a:r>
            <a:r>
              <a:rPr lang="en-US" i="1" dirty="0" smtClean="0"/>
              <a:t> w</a:t>
            </a:r>
            <a:r>
              <a:rPr lang="en-US" i="1" baseline="-25000" dirty="0" smtClean="0"/>
              <a:t>i,3</a:t>
            </a:r>
            <a:r>
              <a:rPr lang="en-US" i="1" dirty="0" smtClean="0"/>
              <a:t> ….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i,ki</a:t>
            </a:r>
            <a:endParaRPr lang="en-US" i="1" baseline="-25000" dirty="0" smtClean="0"/>
          </a:p>
          <a:p>
            <a:endParaRPr lang="en-US" dirty="0" smtClean="0"/>
          </a:p>
          <a:p>
            <a:r>
              <a:rPr lang="en-US" dirty="0" smtClean="0"/>
              <a:t>request the event counters needed to classify </a:t>
            </a:r>
            <a:r>
              <a:rPr lang="en-US" i="1" dirty="0" err="1" smtClean="0"/>
              <a:t>id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/>
              <a:t>from the event-count DB, then classify using the answers</a:t>
            </a:r>
          </a:p>
          <a:p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883920" y="4866640"/>
            <a:ext cx="1947759" cy="1554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Classification logic</a:t>
            </a:r>
            <a:endParaRPr lang="en-US" dirty="0"/>
          </a:p>
        </p:txBody>
      </p:sp>
      <p:cxnSp>
        <p:nvCxnSpPr>
          <p:cNvPr id="24" name="Elbow Connector 23"/>
          <p:cNvCxnSpPr/>
          <p:nvPr/>
        </p:nvCxnSpPr>
        <p:spPr>
          <a:xfrm>
            <a:off x="2831679" y="6116320"/>
            <a:ext cx="5560481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7284383" y="4856143"/>
            <a:ext cx="221555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7350820" y="5085139"/>
            <a:ext cx="267196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2831680" y="6421120"/>
            <a:ext cx="585432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669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/>
              <a:t>Request-and-answer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Break down into stages</a:t>
            </a:r>
          </a:p>
          <a:p>
            <a:pPr lvl="1"/>
            <a:r>
              <a:rPr lang="en-US" sz="2400" dirty="0" smtClean="0"/>
              <a:t>Generate the data being requested (indexed by key, here a word)</a:t>
            </a:r>
          </a:p>
          <a:p>
            <a:pPr lvl="2"/>
            <a:r>
              <a:rPr lang="en-US" sz="2000" dirty="0" err="1" smtClean="0"/>
              <a:t>Eg</a:t>
            </a:r>
            <a:r>
              <a:rPr lang="en-US" sz="2000" dirty="0" smtClean="0"/>
              <a:t> with group … by</a:t>
            </a:r>
          </a:p>
          <a:p>
            <a:pPr lvl="1"/>
            <a:r>
              <a:rPr lang="en-US" sz="2400" dirty="0" smtClean="0"/>
              <a:t>Generate the requests as (key, requestor) pairs</a:t>
            </a:r>
          </a:p>
          <a:p>
            <a:pPr lvl="2"/>
            <a:r>
              <a:rPr lang="en-US" sz="2000" dirty="0" err="1" smtClean="0"/>
              <a:t>Eg</a:t>
            </a:r>
            <a:r>
              <a:rPr lang="en-US" sz="2000" dirty="0" smtClean="0"/>
              <a:t> with </a:t>
            </a:r>
            <a:r>
              <a:rPr lang="en-US" sz="2000" dirty="0" err="1" smtClean="0"/>
              <a:t>flatmap</a:t>
            </a:r>
            <a:r>
              <a:rPr lang="en-US" sz="2000" dirty="0" smtClean="0"/>
              <a:t> … to</a:t>
            </a:r>
          </a:p>
          <a:p>
            <a:pPr lvl="1"/>
            <a:r>
              <a:rPr lang="en-US" sz="2400" b="1" dirty="0" smtClean="0"/>
              <a:t>Join</a:t>
            </a:r>
            <a:r>
              <a:rPr lang="en-US" sz="2400" b="1" i="1" dirty="0" smtClean="0"/>
              <a:t> </a:t>
            </a:r>
            <a:r>
              <a:rPr lang="en-US" sz="2400" dirty="0" smtClean="0"/>
              <a:t>these two tables by key</a:t>
            </a:r>
          </a:p>
          <a:p>
            <a:pPr lvl="2"/>
            <a:r>
              <a:rPr lang="en-US" sz="2000" dirty="0" smtClean="0"/>
              <a:t>Join defined as (1) cross-product and (2) filter out pairs with different values for keys </a:t>
            </a:r>
          </a:p>
          <a:p>
            <a:pPr lvl="2"/>
            <a:r>
              <a:rPr lang="en-US" sz="2000" dirty="0" smtClean="0"/>
              <a:t>This replaces the step of concatenating two different tables of key-value pairs, and reducing them together</a:t>
            </a:r>
          </a:p>
          <a:p>
            <a:pPr lvl="1"/>
            <a:r>
              <a:rPr lang="en-US" sz="2400" dirty="0" err="1" smtClean="0"/>
              <a:t>Postprocess</a:t>
            </a:r>
            <a:r>
              <a:rPr lang="en-US" sz="2400" dirty="0" smtClean="0"/>
              <a:t> the joined result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16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485789"/>
              </p:ext>
            </p:extLst>
          </p:nvPr>
        </p:nvGraphicFramePr>
        <p:xfrm>
          <a:off x="3513421" y="136303"/>
          <a:ext cx="68986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646"/>
                <a:gridCol w="51049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=sports]=1027,C[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</a:t>
                      </a:r>
                      <a:r>
                        <a:rPr lang="en-US" sz="1600" dirty="0" err="1" smtClean="0"/>
                        <a:t>worldNews</a:t>
                      </a:r>
                      <a:r>
                        <a:rPr lang="en-US" sz="1600" dirty="0" smtClean="0"/>
                        <a:t>]=564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=sports]=21,C[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worldNews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]=4464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059542"/>
              </p:ext>
            </p:extLst>
          </p:nvPr>
        </p:nvGraphicFramePr>
        <p:xfrm>
          <a:off x="3131538" y="3330205"/>
          <a:ext cx="5532894" cy="3035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778"/>
                <a:gridCol w="2078058"/>
                <a:gridCol w="2078058"/>
              </a:tblGrid>
              <a:tr h="408273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Requests</a:t>
                      </a:r>
                      <a:endParaRPr lang="en-US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dirty="0" smtClean="0"/>
                        <a:t> to id1</a:t>
                      </a:r>
                    </a:p>
                  </a:txBody>
                  <a:tcPr/>
                </a:tc>
              </a:tr>
              <a:tr h="2726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id345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id9854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id345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id34742</a:t>
                      </a:r>
                      <a:endParaRPr lang="en-US" sz="1600" dirty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C[…]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baseline="0" dirty="0" smtClean="0"/>
                        <a:t> to id1</a:t>
                      </a:r>
                      <a:endParaRPr lang="en-US" sz="1600" dirty="0" smtClean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C[…]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701192"/>
              </p:ext>
            </p:extLst>
          </p:nvPr>
        </p:nvGraphicFramePr>
        <p:xfrm>
          <a:off x="166743" y="185231"/>
          <a:ext cx="315471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678"/>
                <a:gridCol w="19360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found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dirty="0" smtClean="0"/>
                        <a:t> to id1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~</a:t>
                      </a:r>
                      <a:r>
                        <a:rPr lang="en-US" sz="1600" dirty="0" err="1" smtClean="0"/>
                        <a:t>ctr</a:t>
                      </a:r>
                      <a:r>
                        <a:rPr lang="en-US" sz="1600" dirty="0" smtClean="0"/>
                        <a:t> to id1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~</a:t>
                      </a:r>
                      <a:r>
                        <a:rPr lang="en-US" sz="1800" dirty="0" err="1" smtClean="0"/>
                        <a:t>ctr</a:t>
                      </a:r>
                      <a:r>
                        <a:rPr lang="en-US" sz="1800" dirty="0" smtClean="0"/>
                        <a:t> to id1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~</a:t>
                      </a:r>
                      <a:r>
                        <a:rPr lang="en-US" sz="1800" dirty="0" err="1" smtClean="0"/>
                        <a:t>ctr</a:t>
                      </a:r>
                      <a:r>
                        <a:rPr lang="en-US" sz="1800" dirty="0" smtClean="0"/>
                        <a:t> to id2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13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030482"/>
              </p:ext>
            </p:extLst>
          </p:nvPr>
        </p:nvGraphicFramePr>
        <p:xfrm>
          <a:off x="3513421" y="136303"/>
          <a:ext cx="68986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646"/>
                <a:gridCol w="51049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=sports]=1027,C[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</a:t>
                      </a:r>
                      <a:r>
                        <a:rPr lang="en-US" sz="1600" dirty="0" err="1" smtClean="0"/>
                        <a:t>worldNews</a:t>
                      </a:r>
                      <a:r>
                        <a:rPr lang="en-US" sz="1600" dirty="0" smtClean="0"/>
                        <a:t>]=564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=sports]=21,C[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worldNews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]=4464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485534"/>
              </p:ext>
            </p:extLst>
          </p:nvPr>
        </p:nvGraphicFramePr>
        <p:xfrm>
          <a:off x="3113776" y="3312442"/>
          <a:ext cx="5532894" cy="3026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778"/>
                <a:gridCol w="2078058"/>
                <a:gridCol w="2078058"/>
              </a:tblGrid>
              <a:tr h="399393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Requests</a:t>
                      </a:r>
                      <a:endParaRPr lang="en-US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id1</a:t>
                      </a:r>
                    </a:p>
                  </a:txBody>
                  <a:tcPr/>
                </a:tc>
              </a:tr>
              <a:tr h="2726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id345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id9854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id345</a:t>
                      </a:r>
                      <a:endParaRPr lang="en-US" sz="1600" dirty="0"/>
                    </a:p>
                  </a:txBody>
                  <a:tcPr/>
                </a:tc>
              </a:tr>
              <a:tr h="274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id34742</a:t>
                      </a:r>
                      <a:endParaRPr lang="en-US" sz="1600" dirty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C[…]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id1</a:t>
                      </a:r>
                      <a:endParaRPr lang="en-US" sz="1600" dirty="0" smtClean="0"/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C[…]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636841"/>
              </p:ext>
            </p:extLst>
          </p:nvPr>
        </p:nvGraphicFramePr>
        <p:xfrm>
          <a:off x="166743" y="185231"/>
          <a:ext cx="315471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678"/>
                <a:gridCol w="19360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found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id1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id1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id1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id2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9494" y="4793875"/>
            <a:ext cx="3806912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Book Antiqua"/>
              </a:rPr>
              <a:t>Proposed syntax: </a:t>
            </a:r>
          </a:p>
          <a:p>
            <a:endParaRPr lang="en-US" b="1" dirty="0">
              <a:solidFill>
                <a:srgbClr val="000000"/>
              </a:solidFill>
              <a:latin typeface="Book Antiqu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mbria Math"/>
                <a:cs typeface="Cambria Math"/>
              </a:rPr>
              <a:t>JOIN 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cs typeface="Cambria Math"/>
              </a:rPr>
              <a:t>table1</a:t>
            </a:r>
            <a:r>
              <a:rPr lang="en-US" dirty="0" smtClean="0">
                <a:solidFill>
                  <a:srgbClr val="000000"/>
                </a:solidFill>
                <a:latin typeface="Cambria Math"/>
                <a:cs typeface="Cambria Math"/>
              </a:rPr>
              <a:t>  BY  </a:t>
            </a:r>
            <a:r>
              <a:rPr lang="en-US" dirty="0" err="1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λ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row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 : 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f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row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),</a:t>
            </a:r>
          </a:p>
          <a:p>
            <a:r>
              <a:rPr lang="en-US" dirty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	</a:t>
            </a:r>
            <a:r>
              <a:rPr lang="en-US" u="sng" dirty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 </a:t>
            </a:r>
            <a:r>
              <a:rPr lang="en-US" i="1" u="sng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table2 </a:t>
            </a:r>
            <a:r>
              <a:rPr lang="en-US" u="sng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BY </a:t>
            </a:r>
            <a:r>
              <a:rPr lang="en-US" dirty="0">
                <a:solidFill>
                  <a:srgbClr val="000000"/>
                </a:solidFill>
                <a:latin typeface="Cambria Math"/>
                <a:cs typeface="Cambria Math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λ</a:t>
            </a:r>
            <a:r>
              <a:rPr lang="en-US" dirty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row</a:t>
            </a:r>
            <a:r>
              <a:rPr lang="en-US" dirty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 : 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g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row</a:t>
            </a:r>
            <a:r>
              <a:rPr lang="en-US" dirty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)</a:t>
            </a:r>
            <a:endParaRPr lang="en-US" dirty="0" smtClean="0">
              <a:solidFill>
                <a:srgbClr val="000000"/>
              </a:solidFill>
              <a:latin typeface="Cambria Math"/>
              <a:ea typeface="Lucida Grande"/>
              <a:cs typeface="Cambria Math"/>
            </a:endParaRPr>
          </a:p>
          <a:p>
            <a:endParaRPr lang="en-US" dirty="0">
              <a:solidFill>
                <a:srgbClr val="000000"/>
              </a:solidFill>
              <a:latin typeface="Cambria Math"/>
              <a:ea typeface="Lucida Grande"/>
              <a:cs typeface="Cambria Math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745" y="2688498"/>
            <a:ext cx="9071332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Book Antiqua"/>
              </a:rPr>
              <a:t>Examples: </a:t>
            </a:r>
          </a:p>
          <a:p>
            <a:endParaRPr lang="en-US" b="1" dirty="0">
              <a:solidFill>
                <a:srgbClr val="000000"/>
              </a:solidFill>
              <a:latin typeface="Book Antiqu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mbria Math"/>
                <a:cs typeface="Cambria Math"/>
              </a:rPr>
              <a:t>JOIN </a:t>
            </a:r>
            <a:r>
              <a:rPr lang="en-US" i="1" dirty="0" err="1" smtClean="0">
                <a:solidFill>
                  <a:srgbClr val="000000"/>
                </a:solidFill>
                <a:latin typeface="Cambria Math"/>
                <a:cs typeface="Cambria Math"/>
              </a:rPr>
              <a:t>wordInDoc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cs typeface="Cambria Math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mbria Math"/>
                <a:cs typeface="Cambria Math"/>
              </a:rPr>
              <a:t>BY 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cs typeface="Cambria Math"/>
              </a:rPr>
              <a:t>word, </a:t>
            </a:r>
            <a:r>
              <a:rPr lang="en-US" i="1" dirty="0" err="1" smtClean="0">
                <a:solidFill>
                  <a:srgbClr val="000000"/>
                </a:solidFill>
                <a:latin typeface="Cambria Math"/>
                <a:cs typeface="Cambria Math"/>
              </a:rPr>
              <a:t>wordCounters</a:t>
            </a:r>
            <a:r>
              <a:rPr lang="en-US" i="1" u="sng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 </a:t>
            </a:r>
            <a:r>
              <a:rPr lang="en-US" u="sng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BY </a:t>
            </a:r>
            <a:r>
              <a:rPr lang="en-US" dirty="0">
                <a:solidFill>
                  <a:srgbClr val="000000"/>
                </a:solidFill>
                <a:latin typeface="Cambria Math"/>
                <a:cs typeface="Cambria Math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word  --- if word(row) defined correctly</a:t>
            </a:r>
          </a:p>
          <a:p>
            <a:endParaRPr lang="en-US" i="1" dirty="0">
              <a:solidFill>
                <a:srgbClr val="000000"/>
              </a:solidFill>
              <a:latin typeface="Cambria Math"/>
              <a:ea typeface="Lucida Grande"/>
              <a:cs typeface="Cambria Math"/>
            </a:endParaRPr>
          </a:p>
          <a:p>
            <a:r>
              <a:rPr lang="en-US" dirty="0">
                <a:solidFill>
                  <a:srgbClr val="000000"/>
                </a:solidFill>
                <a:latin typeface="Cambria Math"/>
                <a:cs typeface="Cambria Math"/>
              </a:rPr>
              <a:t>JOIN </a:t>
            </a:r>
            <a:r>
              <a:rPr lang="en-US" dirty="0" err="1">
                <a:solidFill>
                  <a:srgbClr val="000000"/>
                </a:solidFill>
                <a:latin typeface="Cambria Math"/>
                <a:cs typeface="Cambria Math"/>
              </a:rPr>
              <a:t>wordInDoc</a:t>
            </a:r>
            <a:r>
              <a:rPr lang="en-US" dirty="0">
                <a:solidFill>
                  <a:srgbClr val="000000"/>
                </a:solidFill>
                <a:latin typeface="Cambria Math"/>
                <a:cs typeface="Cambria Math"/>
              </a:rPr>
              <a:t> BY </a:t>
            </a:r>
            <a:r>
              <a:rPr lang="en-US" dirty="0" smtClean="0">
                <a:solidFill>
                  <a:srgbClr val="000000"/>
                </a:solidFill>
                <a:latin typeface="Cambria Math"/>
                <a:cs typeface="Cambria Math"/>
              </a:rPr>
              <a:t>lambda (</a:t>
            </a:r>
            <a:r>
              <a:rPr lang="en-US" dirty="0" err="1" smtClean="0">
                <a:solidFill>
                  <a:srgbClr val="000000"/>
                </a:solidFill>
                <a:latin typeface="Cambria Math"/>
                <a:cs typeface="Cambria Math"/>
              </a:rPr>
              <a:t>word,docid</a:t>
            </a:r>
            <a:r>
              <a:rPr lang="en-US" dirty="0" smtClean="0">
                <a:solidFill>
                  <a:srgbClr val="000000"/>
                </a:solidFill>
                <a:latin typeface="Cambria Math"/>
                <a:cs typeface="Cambria Math"/>
              </a:rPr>
              <a:t>):word, </a:t>
            </a:r>
          </a:p>
          <a:p>
            <a:r>
              <a:rPr lang="en-US" dirty="0">
                <a:solidFill>
                  <a:srgbClr val="000000"/>
                </a:solidFill>
                <a:latin typeface="Cambria Math"/>
                <a:cs typeface="Cambria Math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ambria Math"/>
                <a:cs typeface="Cambria Math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mbria Math"/>
                <a:cs typeface="Cambria Math"/>
              </a:rPr>
              <a:t>wordCounters</a:t>
            </a:r>
            <a:r>
              <a:rPr lang="en-US" u="sng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 </a:t>
            </a:r>
            <a:r>
              <a:rPr lang="en-US" u="sng" dirty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BY </a:t>
            </a:r>
            <a:r>
              <a:rPr lang="en-US" dirty="0" smtClean="0">
                <a:solidFill>
                  <a:srgbClr val="000000"/>
                </a:solidFill>
                <a:latin typeface="Cambria Math"/>
                <a:cs typeface="Cambria Math"/>
              </a:rPr>
              <a:t>lambda (</a:t>
            </a:r>
            <a:r>
              <a:rPr lang="en-US" dirty="0" err="1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word,counters</a:t>
            </a:r>
            <a:r>
              <a:rPr lang="en-US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):word – </a:t>
            </a:r>
            <a:r>
              <a:rPr lang="en-US" i="1" dirty="0" smtClean="0">
                <a:solidFill>
                  <a:srgbClr val="000000"/>
                </a:solidFill>
                <a:latin typeface="Cambria Math"/>
                <a:ea typeface="Lucida Grande"/>
                <a:cs typeface="Cambria Math"/>
              </a:rPr>
              <a:t>using python syntax for functions</a:t>
            </a:r>
            <a:endParaRPr lang="en-US" dirty="0">
              <a:solidFill>
                <a:srgbClr val="000000"/>
              </a:solidFill>
              <a:latin typeface="Cambria Math"/>
              <a:ea typeface="Lucida Grande"/>
              <a:cs typeface="Cambria Math"/>
            </a:endParaRPr>
          </a:p>
          <a:p>
            <a:endParaRPr lang="en-US" dirty="0">
              <a:solidFill>
                <a:srgbClr val="000000"/>
              </a:solidFill>
              <a:latin typeface="Cambria Math"/>
              <a:ea typeface="Lucida Grande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44404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 Implementation: [TF]IDF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199" y="1555750"/>
            <a:ext cx="8506883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= </a:t>
            </a:r>
            <a:r>
              <a:rPr lang="en-US" i="1" dirty="0" smtClean="0"/>
              <a:t>pairs (</a:t>
            </a:r>
            <a:r>
              <a:rPr lang="en-US" i="1" dirty="0" err="1" smtClean="0"/>
              <a:t>docid</a:t>
            </a:r>
            <a:r>
              <a:rPr lang="en-US" i="1" dirty="0" smtClean="0"/>
              <a:t> ,term) where term is a word appears in document with id </a:t>
            </a:r>
            <a:r>
              <a:rPr lang="en-US" i="1" dirty="0" err="1" smtClean="0"/>
              <a:t>docid</a:t>
            </a:r>
            <a:endParaRPr lang="en-US" i="1" dirty="0" smtClean="0"/>
          </a:p>
          <a:p>
            <a:r>
              <a:rPr lang="en-US" dirty="0" smtClean="0"/>
              <a:t>operators:</a:t>
            </a:r>
          </a:p>
          <a:p>
            <a:pPr>
              <a:buFont typeface="Arial"/>
              <a:buChar char="•"/>
            </a:pPr>
            <a:r>
              <a:rPr lang="en-US" dirty="0" smtClean="0"/>
              <a:t> DISTINCT,  MAP,  JOIN</a:t>
            </a:r>
          </a:p>
          <a:p>
            <a:pPr>
              <a:buFont typeface="Arial"/>
              <a:buChar char="•"/>
            </a:pPr>
            <a:r>
              <a:rPr lang="en-US" dirty="0" smtClean="0"/>
              <a:t> GROUP BY …. [RETAINING …] REDUCING TO </a:t>
            </a:r>
            <a:r>
              <a:rPr lang="en-US" i="1" dirty="0" smtClean="0"/>
              <a:t>a reduce step</a:t>
            </a:r>
            <a:endParaRPr lang="en-US" dirty="0" smtClean="0"/>
          </a:p>
          <a:p>
            <a:endParaRPr lang="en-US" i="1" dirty="0" smtClean="0"/>
          </a:p>
          <a:p>
            <a:r>
              <a:rPr lang="en-US" dirty="0" err="1" smtClean="0"/>
              <a:t>docFreq</a:t>
            </a:r>
            <a:r>
              <a:rPr lang="en-US" dirty="0" smtClean="0"/>
              <a:t> = DISTINCT data</a:t>
            </a:r>
          </a:p>
          <a:p>
            <a:r>
              <a:rPr lang="en-US" dirty="0" smtClean="0"/>
              <a:t>		  | GROUP BY </a:t>
            </a:r>
            <a:r>
              <a:rPr lang="en-US" dirty="0" err="1" smtClean="0"/>
              <a:t>λ(docid,term):term</a:t>
            </a:r>
            <a:r>
              <a:rPr lang="en-US" dirty="0" smtClean="0"/>
              <a:t>  REDUCING TO count   /*</a:t>
            </a:r>
            <a:r>
              <a:rPr lang="en-US" i="1" dirty="0" smtClean="0"/>
              <a:t> (</a:t>
            </a:r>
            <a:r>
              <a:rPr lang="en-US" i="1" dirty="0" err="1" smtClean="0"/>
              <a:t>term,df</a:t>
            </a:r>
            <a:r>
              <a:rPr lang="en-US" i="1" dirty="0" smtClean="0"/>
              <a:t>) */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docIds</a:t>
            </a:r>
            <a:r>
              <a:rPr lang="en-US" dirty="0" smtClean="0"/>
              <a:t> = MAP DATA BY=</a:t>
            </a:r>
            <a:r>
              <a:rPr lang="en-US" dirty="0" err="1" smtClean="0"/>
              <a:t>λ(docid,term):docid</a:t>
            </a:r>
            <a:r>
              <a:rPr lang="en-US" dirty="0" smtClean="0"/>
              <a:t> | DISTINCT</a:t>
            </a:r>
          </a:p>
          <a:p>
            <a:r>
              <a:rPr lang="en-US" dirty="0" err="1" smtClean="0"/>
              <a:t>numDocs</a:t>
            </a:r>
            <a:r>
              <a:rPr lang="en-US" dirty="0" smtClean="0"/>
              <a:t> = GROUP </a:t>
            </a:r>
            <a:r>
              <a:rPr lang="en-US" dirty="0" err="1" smtClean="0"/>
              <a:t>docIds</a:t>
            </a:r>
            <a:r>
              <a:rPr lang="en-US" dirty="0" smtClean="0"/>
              <a:t> BY λdocid:1 REDUCING TO count  /*</a:t>
            </a:r>
            <a:r>
              <a:rPr lang="en-US" i="1" dirty="0" smtClean="0"/>
              <a:t> (1,numDocs) */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dataPlusDF</a:t>
            </a:r>
            <a:r>
              <a:rPr lang="en-US" dirty="0" smtClean="0"/>
              <a:t> = </a:t>
            </a:r>
          </a:p>
          <a:p>
            <a:r>
              <a:rPr lang="en-US" dirty="0" smtClean="0"/>
              <a:t>  JOIN data BY  </a:t>
            </a:r>
            <a:r>
              <a:rPr lang="en-US" dirty="0" err="1" smtClean="0"/>
              <a:t>λ(docid</a:t>
            </a:r>
            <a:r>
              <a:rPr lang="en-US" dirty="0" smtClean="0"/>
              <a:t>, </a:t>
            </a:r>
            <a:r>
              <a:rPr lang="en-US" dirty="0" err="1" smtClean="0"/>
              <a:t>term):term</a:t>
            </a:r>
            <a:r>
              <a:rPr lang="en-US" dirty="0" smtClean="0"/>
              <a:t>, </a:t>
            </a:r>
            <a:r>
              <a:rPr lang="en-US" dirty="0" err="1" smtClean="0"/>
              <a:t>docFreq</a:t>
            </a:r>
            <a:r>
              <a:rPr lang="en-US" dirty="0" smtClean="0"/>
              <a:t> BY </a:t>
            </a:r>
            <a:r>
              <a:rPr lang="en-US" dirty="0" err="1" smtClean="0"/>
              <a:t>λ(term</a:t>
            </a:r>
            <a:r>
              <a:rPr lang="en-US" dirty="0" smtClean="0"/>
              <a:t>, </a:t>
            </a:r>
            <a:r>
              <a:rPr lang="en-US" dirty="0" err="1" smtClean="0"/>
              <a:t>df):term</a:t>
            </a:r>
            <a:endParaRPr lang="en-US" dirty="0" smtClean="0"/>
          </a:p>
          <a:p>
            <a:r>
              <a:rPr lang="en-US" dirty="0" smtClean="0"/>
              <a:t> | MAP </a:t>
            </a:r>
            <a:r>
              <a:rPr lang="en-US" dirty="0" err="1" smtClean="0"/>
              <a:t>λ((docid,term),(term,df))</a:t>
            </a:r>
            <a:r>
              <a:rPr lang="en-US" dirty="0" err="1" smtClean="0">
                <a:sym typeface="Wingdings"/>
              </a:rPr>
              <a:t>:(docId,term,df</a:t>
            </a:r>
            <a:r>
              <a:rPr lang="en-US" dirty="0" smtClean="0">
                <a:sym typeface="Wingdings"/>
              </a:rPr>
              <a:t>)  </a:t>
            </a:r>
            <a:r>
              <a:rPr lang="en-US" i="1" dirty="0" smtClean="0">
                <a:sym typeface="Wingdings"/>
              </a:rPr>
              <a:t> /* (</a:t>
            </a:r>
            <a:r>
              <a:rPr lang="en-US" i="1" dirty="0" err="1" smtClean="0">
                <a:sym typeface="Wingdings"/>
              </a:rPr>
              <a:t>docId,term,document</a:t>
            </a:r>
            <a:r>
              <a:rPr lang="en-US" i="1" dirty="0" smtClean="0">
                <a:sym typeface="Wingdings"/>
              </a:rPr>
              <a:t>-freq) */</a:t>
            </a:r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unnormalizedDocVecs</a:t>
            </a:r>
            <a:r>
              <a:rPr lang="en-US" dirty="0" smtClean="0">
                <a:sym typeface="Wingdings"/>
              </a:rPr>
              <a:t> = JOIN </a:t>
            </a:r>
            <a:r>
              <a:rPr lang="en-US" dirty="0" err="1" smtClean="0">
                <a:sym typeface="Wingdings"/>
              </a:rPr>
              <a:t>dataPlusDF</a:t>
            </a:r>
            <a:r>
              <a:rPr lang="en-US" dirty="0" smtClean="0">
                <a:sym typeface="Wingdings"/>
              </a:rPr>
              <a:t> by </a:t>
            </a:r>
            <a:r>
              <a:rPr lang="en-US" dirty="0" smtClean="0"/>
              <a:t>λrow:1, </a:t>
            </a:r>
            <a:r>
              <a:rPr lang="en-US" dirty="0" err="1" smtClean="0"/>
              <a:t>numDocs</a:t>
            </a:r>
            <a:r>
              <a:rPr lang="en-US" dirty="0" smtClean="0"/>
              <a:t> by λrow:1</a:t>
            </a:r>
          </a:p>
          <a:p>
            <a:r>
              <a:rPr lang="en-US" dirty="0" smtClean="0">
                <a:sym typeface="Wingdings"/>
              </a:rPr>
              <a:t>  | MAP </a:t>
            </a:r>
            <a:r>
              <a:rPr lang="en-US" dirty="0" err="1" smtClean="0"/>
              <a:t>λ(</a:t>
            </a:r>
            <a:r>
              <a:rPr lang="en-US" dirty="0" err="1" smtClean="0">
                <a:sym typeface="Wingdings"/>
              </a:rPr>
              <a:t>(docId,term,df),(dummy,numDocs</a:t>
            </a:r>
            <a:r>
              <a:rPr lang="en-US" dirty="0" smtClean="0">
                <a:sym typeface="Wingdings"/>
              </a:rPr>
              <a:t>)): (</a:t>
            </a:r>
            <a:r>
              <a:rPr lang="en-US" dirty="0" err="1" smtClean="0">
                <a:sym typeface="Wingdings"/>
              </a:rPr>
              <a:t>docId,term,log(numDocs/df</a:t>
            </a:r>
            <a:r>
              <a:rPr lang="en-US" dirty="0" smtClean="0">
                <a:sym typeface="Wingdings"/>
              </a:rPr>
              <a:t>))</a:t>
            </a:r>
          </a:p>
          <a:p>
            <a:r>
              <a:rPr lang="en-US" dirty="0" smtClean="0">
                <a:sym typeface="Wingdings"/>
              </a:rPr>
              <a:t>   </a:t>
            </a:r>
            <a:r>
              <a:rPr lang="en-US" i="1" dirty="0" smtClean="0">
                <a:sym typeface="Wingdings"/>
              </a:rPr>
              <a:t>/* (</a:t>
            </a:r>
            <a:r>
              <a:rPr lang="en-US" i="1" dirty="0" err="1" smtClean="0">
                <a:sym typeface="Wingdings"/>
              </a:rPr>
              <a:t>docId</a:t>
            </a:r>
            <a:r>
              <a:rPr lang="en-US" i="1" dirty="0" smtClean="0">
                <a:sym typeface="Wingdings"/>
              </a:rPr>
              <a:t>, term, weight-before-normalizing) : </a:t>
            </a:r>
            <a:r>
              <a:rPr lang="en-US" b="1" i="1" dirty="0" err="1" smtClean="0">
                <a:sym typeface="Wingdings"/>
              </a:rPr>
              <a:t>u</a:t>
            </a:r>
            <a:r>
              <a:rPr lang="en-US" b="1" i="1" dirty="0" smtClean="0">
                <a:sym typeface="Wingdings"/>
              </a:rPr>
              <a:t> </a:t>
            </a:r>
            <a:r>
              <a:rPr lang="en-US" i="1" dirty="0" smtClean="0">
                <a:sym typeface="Wingdings"/>
              </a:rPr>
              <a:t>*/</a:t>
            </a:r>
            <a:endParaRPr lang="en-US" dirty="0" smtClean="0"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3250" y="1181100"/>
            <a:ext cx="55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754519" y="1890889"/>
          <a:ext cx="227659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296"/>
                <a:gridCol w="11382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aardvark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03726" y="1768593"/>
          <a:ext cx="49640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607"/>
                <a:gridCol w="36124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(d123,found),(d134,found),…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aardvark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(d123,aardvark),…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82056" y="3224107"/>
          <a:ext cx="2482026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646"/>
                <a:gridCol w="137238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12451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03726" y="1768593"/>
          <a:ext cx="522593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911"/>
                <a:gridCol w="38030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(d123,found),(d134,found),</a:t>
                      </a:r>
                      <a:r>
                        <a:rPr lang="en-US" strike="noStrike" dirty="0" smtClean="0"/>
                        <a:t>… </a:t>
                      </a:r>
                      <a:r>
                        <a:rPr lang="en-US" strike="noStrike" baseline="0" dirty="0" smtClean="0"/>
                        <a:t> </a:t>
                      </a:r>
                      <a:r>
                        <a:rPr lang="en-US" strike="noStrike" dirty="0" smtClean="0">
                          <a:solidFill>
                            <a:srgbClr val="0000FF"/>
                          </a:solidFill>
                        </a:rPr>
                        <a:t>2456</a:t>
                      </a:r>
                      <a:endParaRPr lang="en-US" strike="noStrike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aardvark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 smtClean="0"/>
                        <a:t>(d123,aardvark),</a:t>
                      </a:r>
                      <a:r>
                        <a:rPr lang="en-US" strike="noStrike" dirty="0" smtClean="0"/>
                        <a:t>…  </a:t>
                      </a:r>
                      <a:r>
                        <a:rPr lang="en-US" strike="noStrike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strike="sngStrik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12816" y="4396741"/>
            <a:ext cx="5231983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question – how many reducers should I use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932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 Implementation: [TF]IDF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199" y="1555750"/>
            <a:ext cx="8506883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= </a:t>
            </a:r>
            <a:r>
              <a:rPr lang="en-US" i="1" dirty="0" smtClean="0"/>
              <a:t>pairs (</a:t>
            </a:r>
            <a:r>
              <a:rPr lang="en-US" i="1" dirty="0" err="1" smtClean="0"/>
              <a:t>docid</a:t>
            </a:r>
            <a:r>
              <a:rPr lang="en-US" i="1" dirty="0" smtClean="0"/>
              <a:t> ,term) where term is a word appears in document with id </a:t>
            </a:r>
            <a:r>
              <a:rPr lang="en-US" i="1" dirty="0" err="1" smtClean="0"/>
              <a:t>docid</a:t>
            </a:r>
            <a:endParaRPr lang="en-US" i="1" dirty="0" smtClean="0"/>
          </a:p>
          <a:p>
            <a:r>
              <a:rPr lang="en-US" dirty="0" smtClean="0"/>
              <a:t>operators:</a:t>
            </a:r>
          </a:p>
          <a:p>
            <a:pPr>
              <a:buFont typeface="Arial"/>
              <a:buChar char="•"/>
            </a:pPr>
            <a:r>
              <a:rPr lang="en-US" dirty="0" smtClean="0"/>
              <a:t> DISTINCT,  MAP,  JOIN</a:t>
            </a:r>
          </a:p>
          <a:p>
            <a:pPr>
              <a:buFont typeface="Arial"/>
              <a:buChar char="•"/>
            </a:pPr>
            <a:r>
              <a:rPr lang="en-US" dirty="0" smtClean="0"/>
              <a:t> GROUP BY …. [RETAINING …] REDUCING TO </a:t>
            </a:r>
            <a:r>
              <a:rPr lang="en-US" i="1" dirty="0" smtClean="0"/>
              <a:t>a reduce step</a:t>
            </a:r>
            <a:endParaRPr lang="en-US" dirty="0" smtClean="0"/>
          </a:p>
          <a:p>
            <a:endParaRPr lang="en-US" i="1" dirty="0" smtClean="0"/>
          </a:p>
          <a:p>
            <a:r>
              <a:rPr lang="en-US" dirty="0" err="1" smtClean="0"/>
              <a:t>docFreq</a:t>
            </a:r>
            <a:r>
              <a:rPr lang="en-US" dirty="0" smtClean="0"/>
              <a:t> = DISTINCT data</a:t>
            </a:r>
          </a:p>
          <a:p>
            <a:r>
              <a:rPr lang="en-US" dirty="0" smtClean="0"/>
              <a:t>		  | GROUP BY </a:t>
            </a:r>
            <a:r>
              <a:rPr lang="en-US" dirty="0" err="1" smtClean="0"/>
              <a:t>λ(docid,term):term</a:t>
            </a:r>
            <a:r>
              <a:rPr lang="en-US" dirty="0" smtClean="0"/>
              <a:t>  REDUCING TO count   /*</a:t>
            </a:r>
            <a:r>
              <a:rPr lang="en-US" i="1" dirty="0" smtClean="0"/>
              <a:t> (</a:t>
            </a:r>
            <a:r>
              <a:rPr lang="en-US" i="1" dirty="0" err="1" smtClean="0"/>
              <a:t>term,df</a:t>
            </a:r>
            <a:r>
              <a:rPr lang="en-US" i="1" dirty="0" smtClean="0"/>
              <a:t>) */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docIds</a:t>
            </a:r>
            <a:r>
              <a:rPr lang="en-US" dirty="0" smtClean="0"/>
              <a:t> = MAP DATA BY=</a:t>
            </a:r>
            <a:r>
              <a:rPr lang="en-US" dirty="0" err="1" smtClean="0"/>
              <a:t>λ(docid,term):docid</a:t>
            </a:r>
            <a:r>
              <a:rPr lang="en-US" dirty="0" smtClean="0"/>
              <a:t> | DISTINCT</a:t>
            </a:r>
          </a:p>
          <a:p>
            <a:r>
              <a:rPr lang="en-US" dirty="0" err="1" smtClean="0"/>
              <a:t>numDocs</a:t>
            </a:r>
            <a:r>
              <a:rPr lang="en-US" dirty="0" smtClean="0"/>
              <a:t> = GROUP </a:t>
            </a:r>
            <a:r>
              <a:rPr lang="en-US" dirty="0" err="1" smtClean="0"/>
              <a:t>docIds</a:t>
            </a:r>
            <a:r>
              <a:rPr lang="en-US" dirty="0" smtClean="0"/>
              <a:t> BY λdocid:1 REDUCING TO count  /*</a:t>
            </a:r>
            <a:r>
              <a:rPr lang="en-US" i="1" dirty="0" smtClean="0"/>
              <a:t> (1,numDocs) */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dataPlusDF</a:t>
            </a:r>
            <a:r>
              <a:rPr lang="en-US" dirty="0" smtClean="0"/>
              <a:t> = </a:t>
            </a:r>
          </a:p>
          <a:p>
            <a:r>
              <a:rPr lang="en-US" dirty="0" smtClean="0"/>
              <a:t>  JOIN data BY  </a:t>
            </a:r>
            <a:r>
              <a:rPr lang="en-US" dirty="0" err="1" smtClean="0"/>
              <a:t>λ(docid</a:t>
            </a:r>
            <a:r>
              <a:rPr lang="en-US" dirty="0" smtClean="0"/>
              <a:t>, </a:t>
            </a:r>
            <a:r>
              <a:rPr lang="en-US" dirty="0" err="1" smtClean="0"/>
              <a:t>term):term</a:t>
            </a:r>
            <a:r>
              <a:rPr lang="en-US" dirty="0" smtClean="0"/>
              <a:t>, </a:t>
            </a:r>
            <a:r>
              <a:rPr lang="en-US" dirty="0" err="1" smtClean="0"/>
              <a:t>docFreq</a:t>
            </a:r>
            <a:r>
              <a:rPr lang="en-US" dirty="0" smtClean="0"/>
              <a:t> BY </a:t>
            </a:r>
            <a:r>
              <a:rPr lang="en-US" dirty="0" err="1" smtClean="0"/>
              <a:t>λ(term</a:t>
            </a:r>
            <a:r>
              <a:rPr lang="en-US" dirty="0" smtClean="0"/>
              <a:t>, </a:t>
            </a:r>
            <a:r>
              <a:rPr lang="en-US" dirty="0" err="1" smtClean="0"/>
              <a:t>df):term</a:t>
            </a:r>
            <a:endParaRPr lang="en-US" dirty="0" smtClean="0"/>
          </a:p>
          <a:p>
            <a:r>
              <a:rPr lang="en-US" dirty="0" smtClean="0"/>
              <a:t> | MAP </a:t>
            </a:r>
            <a:r>
              <a:rPr lang="en-US" dirty="0" err="1" smtClean="0"/>
              <a:t>λ((docid,term),(term,df))</a:t>
            </a:r>
            <a:r>
              <a:rPr lang="en-US" dirty="0" err="1" smtClean="0">
                <a:sym typeface="Wingdings"/>
              </a:rPr>
              <a:t>:(docId,term,df</a:t>
            </a:r>
            <a:r>
              <a:rPr lang="en-US" dirty="0" smtClean="0">
                <a:sym typeface="Wingdings"/>
              </a:rPr>
              <a:t>)  </a:t>
            </a:r>
            <a:r>
              <a:rPr lang="en-US" i="1" dirty="0" smtClean="0">
                <a:sym typeface="Wingdings"/>
              </a:rPr>
              <a:t> /* (</a:t>
            </a:r>
            <a:r>
              <a:rPr lang="en-US" i="1" dirty="0" err="1" smtClean="0">
                <a:sym typeface="Wingdings"/>
              </a:rPr>
              <a:t>docId,term,document</a:t>
            </a:r>
            <a:r>
              <a:rPr lang="en-US" i="1" dirty="0" smtClean="0">
                <a:sym typeface="Wingdings"/>
              </a:rPr>
              <a:t>-freq) */</a:t>
            </a:r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unnormalizedDocVecs</a:t>
            </a:r>
            <a:r>
              <a:rPr lang="en-US" dirty="0" smtClean="0">
                <a:sym typeface="Wingdings"/>
              </a:rPr>
              <a:t> = JOIN </a:t>
            </a:r>
            <a:r>
              <a:rPr lang="en-US" dirty="0" err="1" smtClean="0">
                <a:sym typeface="Wingdings"/>
              </a:rPr>
              <a:t>dataPlusDF</a:t>
            </a:r>
            <a:r>
              <a:rPr lang="en-US" dirty="0" smtClean="0">
                <a:sym typeface="Wingdings"/>
              </a:rPr>
              <a:t> by </a:t>
            </a:r>
            <a:r>
              <a:rPr lang="en-US" dirty="0" smtClean="0"/>
              <a:t>λrow:1, </a:t>
            </a:r>
            <a:r>
              <a:rPr lang="en-US" dirty="0" err="1" smtClean="0"/>
              <a:t>numDocs</a:t>
            </a:r>
            <a:r>
              <a:rPr lang="en-US" dirty="0" smtClean="0"/>
              <a:t> by λrow:1</a:t>
            </a:r>
          </a:p>
          <a:p>
            <a:r>
              <a:rPr lang="en-US" dirty="0" smtClean="0">
                <a:sym typeface="Wingdings"/>
              </a:rPr>
              <a:t>  | MAP </a:t>
            </a:r>
            <a:r>
              <a:rPr lang="en-US" dirty="0" err="1" smtClean="0"/>
              <a:t>λ(</a:t>
            </a:r>
            <a:r>
              <a:rPr lang="en-US" dirty="0" err="1" smtClean="0">
                <a:sym typeface="Wingdings"/>
              </a:rPr>
              <a:t>(docId,term,df),(dummy,numDocs</a:t>
            </a:r>
            <a:r>
              <a:rPr lang="en-US" dirty="0" smtClean="0">
                <a:sym typeface="Wingdings"/>
              </a:rPr>
              <a:t>)): (</a:t>
            </a:r>
            <a:r>
              <a:rPr lang="en-US" dirty="0" err="1" smtClean="0">
                <a:sym typeface="Wingdings"/>
              </a:rPr>
              <a:t>docId,term,log(numDocs/df</a:t>
            </a:r>
            <a:r>
              <a:rPr lang="en-US" dirty="0" smtClean="0">
                <a:sym typeface="Wingdings"/>
              </a:rPr>
              <a:t>))</a:t>
            </a:r>
          </a:p>
          <a:p>
            <a:r>
              <a:rPr lang="en-US" dirty="0" smtClean="0">
                <a:sym typeface="Wingdings"/>
              </a:rPr>
              <a:t>   </a:t>
            </a:r>
            <a:r>
              <a:rPr lang="en-US" i="1" dirty="0" smtClean="0">
                <a:sym typeface="Wingdings"/>
              </a:rPr>
              <a:t>/* (</a:t>
            </a:r>
            <a:r>
              <a:rPr lang="en-US" i="1" dirty="0" err="1" smtClean="0">
                <a:sym typeface="Wingdings"/>
              </a:rPr>
              <a:t>docId</a:t>
            </a:r>
            <a:r>
              <a:rPr lang="en-US" i="1" dirty="0" smtClean="0">
                <a:sym typeface="Wingdings"/>
              </a:rPr>
              <a:t>, term, weight-before-normalizing) : </a:t>
            </a:r>
            <a:r>
              <a:rPr lang="en-US" b="1" i="1" dirty="0" err="1" smtClean="0">
                <a:sym typeface="Wingdings"/>
              </a:rPr>
              <a:t>u</a:t>
            </a:r>
            <a:r>
              <a:rPr lang="en-US" b="1" i="1" dirty="0" smtClean="0">
                <a:sym typeface="Wingdings"/>
              </a:rPr>
              <a:t> </a:t>
            </a:r>
            <a:r>
              <a:rPr lang="en-US" i="1" dirty="0" smtClean="0">
                <a:sym typeface="Wingdings"/>
              </a:rPr>
              <a:t>*/</a:t>
            </a:r>
            <a:endParaRPr lang="en-US" dirty="0" smtClean="0"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3250" y="1181100"/>
            <a:ext cx="55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754519" y="1890889"/>
          <a:ext cx="227659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296"/>
                <a:gridCol w="11382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aardvark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03726" y="1768593"/>
          <a:ext cx="49640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607"/>
                <a:gridCol w="36124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(d123,found),(d134,found),…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aardvark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(d123,aardvark),…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82056" y="3224107"/>
          <a:ext cx="2482026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646"/>
                <a:gridCol w="137238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12451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03726" y="1768593"/>
          <a:ext cx="522593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911"/>
                <a:gridCol w="38030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(d123,found),(d134,found),</a:t>
                      </a:r>
                      <a:r>
                        <a:rPr lang="en-US" strike="noStrike" dirty="0" smtClean="0"/>
                        <a:t>… </a:t>
                      </a:r>
                      <a:r>
                        <a:rPr lang="en-US" strike="noStrike" baseline="0" dirty="0" smtClean="0"/>
                        <a:t> </a:t>
                      </a:r>
                      <a:r>
                        <a:rPr lang="en-US" strike="noStrike" dirty="0" smtClean="0">
                          <a:solidFill>
                            <a:srgbClr val="0000FF"/>
                          </a:solidFill>
                        </a:rPr>
                        <a:t>2456</a:t>
                      </a:r>
                      <a:endParaRPr lang="en-US" strike="noStrike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aardvark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 smtClean="0"/>
                        <a:t>(d123,aardvark),</a:t>
                      </a:r>
                      <a:r>
                        <a:rPr lang="en-US" strike="noStrike" dirty="0" smtClean="0"/>
                        <a:t>…  </a:t>
                      </a:r>
                      <a:r>
                        <a:rPr lang="en-US" strike="noStrike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strike="sngStrik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12816" y="4396741"/>
            <a:ext cx="5231983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question – how many reducers should I use here?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66064" y="6449398"/>
            <a:ext cx="5231983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question – how many reducers should I use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431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 Implementation: TFIDF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199" y="1555750"/>
            <a:ext cx="85068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ym typeface="Wingdings"/>
              </a:rPr>
              <a:t>normalizers</a:t>
            </a:r>
            <a:r>
              <a:rPr lang="en-US" dirty="0" smtClean="0">
                <a:sym typeface="Wingdings"/>
              </a:rPr>
              <a:t> = </a:t>
            </a:r>
          </a:p>
          <a:p>
            <a:r>
              <a:rPr lang="en-US" dirty="0" smtClean="0">
                <a:sym typeface="Wingdings"/>
              </a:rPr>
              <a:t>    GROUP </a:t>
            </a:r>
            <a:r>
              <a:rPr lang="en-US" dirty="0" err="1" smtClean="0">
                <a:sym typeface="Wingdings"/>
              </a:rPr>
              <a:t>unnormalizedDocVecs</a:t>
            </a:r>
            <a:r>
              <a:rPr lang="en-US" dirty="0" smtClean="0">
                <a:sym typeface="Wingdings"/>
              </a:rPr>
              <a:t> BY </a:t>
            </a:r>
            <a:r>
              <a:rPr lang="en-US" dirty="0" err="1" smtClean="0"/>
              <a:t>λ</a:t>
            </a:r>
            <a:r>
              <a:rPr lang="en-US" dirty="0" err="1" smtClean="0">
                <a:sym typeface="Wingdings"/>
              </a:rPr>
              <a:t>(docId,term,w):docid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    RETAINING </a:t>
            </a:r>
            <a:r>
              <a:rPr lang="en-US" dirty="0" err="1" smtClean="0"/>
              <a:t>λ</a:t>
            </a:r>
            <a:r>
              <a:rPr lang="en-US" dirty="0" err="1" smtClean="0">
                <a:sym typeface="Wingdings"/>
              </a:rPr>
              <a:t>(docId,term,w</a:t>
            </a:r>
            <a:r>
              <a:rPr lang="en-US" dirty="0" smtClean="0">
                <a:sym typeface="Wingdings"/>
              </a:rPr>
              <a:t>): w</a:t>
            </a:r>
            <a:r>
              <a:rPr lang="en-US" baseline="30000" dirty="0" smtClean="0">
                <a:sym typeface="Wingdings"/>
              </a:rPr>
              <a:t>2</a:t>
            </a:r>
          </a:p>
          <a:p>
            <a:r>
              <a:rPr lang="en-US" dirty="0" smtClean="0">
                <a:sym typeface="Wingdings"/>
              </a:rPr>
              <a:t>    REDUCING TO sum </a:t>
            </a:r>
            <a:r>
              <a:rPr lang="en-US" i="1" dirty="0" smtClean="0">
                <a:sym typeface="Wingdings"/>
              </a:rPr>
              <a:t> /* (</a:t>
            </a:r>
            <a:r>
              <a:rPr lang="en-US" i="1" dirty="0" err="1" smtClean="0">
                <a:sym typeface="Wingdings"/>
              </a:rPr>
              <a:t>docid,sum</a:t>
            </a:r>
            <a:r>
              <a:rPr lang="en-US" i="1" dirty="0" smtClean="0">
                <a:sym typeface="Wingdings"/>
              </a:rPr>
              <a:t>-of-square-weights) */</a:t>
            </a:r>
          </a:p>
          <a:p>
            <a:endParaRPr lang="en-US" i="1" dirty="0" smtClean="0">
              <a:sym typeface="Wingdings"/>
            </a:endParaRPr>
          </a:p>
          <a:p>
            <a:endParaRPr lang="en-US" i="1" dirty="0" smtClean="0">
              <a:sym typeface="Wingdings"/>
            </a:endParaRPr>
          </a:p>
          <a:p>
            <a:endParaRPr lang="en-US" i="1" dirty="0" smtClean="0">
              <a:sym typeface="Wingdings"/>
            </a:endParaRPr>
          </a:p>
          <a:p>
            <a:endParaRPr lang="en-US" i="1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 smtClean="0"/>
          </a:p>
          <a:p>
            <a:r>
              <a:rPr lang="en-US" dirty="0" err="1" smtClean="0">
                <a:sym typeface="Wingdings"/>
              </a:rPr>
              <a:t>docVec</a:t>
            </a:r>
            <a:r>
              <a:rPr lang="en-US" dirty="0" smtClean="0">
                <a:sym typeface="Wingdings"/>
              </a:rPr>
              <a:t> = JOIN </a:t>
            </a:r>
            <a:r>
              <a:rPr lang="en-US" dirty="0" err="1" smtClean="0">
                <a:sym typeface="Wingdings"/>
              </a:rPr>
              <a:t>unnormalizedDocVecs</a:t>
            </a:r>
            <a:r>
              <a:rPr lang="en-US" dirty="0" smtClean="0">
                <a:sym typeface="Wingdings"/>
              </a:rPr>
              <a:t> BY </a:t>
            </a:r>
            <a:r>
              <a:rPr lang="en-US" dirty="0" err="1" smtClean="0"/>
              <a:t>λ</a:t>
            </a:r>
            <a:r>
              <a:rPr lang="en-US" dirty="0" err="1" smtClean="0">
                <a:sym typeface="Wingdings"/>
              </a:rPr>
              <a:t>(docId,term,w):docid</a:t>
            </a:r>
            <a:r>
              <a:rPr lang="en-US" dirty="0" smtClean="0">
                <a:sym typeface="Wingdings"/>
              </a:rPr>
              <a:t>,</a:t>
            </a:r>
          </a:p>
          <a:p>
            <a:r>
              <a:rPr lang="en-US" dirty="0" smtClean="0">
                <a:sym typeface="Wingdings"/>
              </a:rPr>
              <a:t>	                   </a:t>
            </a:r>
            <a:r>
              <a:rPr lang="en-US" dirty="0" err="1" smtClean="0">
                <a:sym typeface="Wingdings"/>
              </a:rPr>
              <a:t>normalizers</a:t>
            </a:r>
            <a:r>
              <a:rPr lang="en-US" dirty="0" smtClean="0">
                <a:sym typeface="Wingdings"/>
              </a:rPr>
              <a:t> BY </a:t>
            </a:r>
            <a:r>
              <a:rPr lang="en-US" dirty="0" err="1" smtClean="0"/>
              <a:t>λ</a:t>
            </a:r>
            <a:r>
              <a:rPr lang="en-US" dirty="0" err="1" smtClean="0">
                <a:sym typeface="Wingdings"/>
              </a:rPr>
              <a:t>(docId,norm):docid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                 | MAP </a:t>
            </a:r>
            <a:r>
              <a:rPr lang="en-US" dirty="0" err="1" smtClean="0"/>
              <a:t>λ(</a:t>
            </a:r>
            <a:r>
              <a:rPr lang="en-US" dirty="0" err="1" smtClean="0">
                <a:sym typeface="Wingdings"/>
              </a:rPr>
              <a:t>(docId,term,w</a:t>
            </a:r>
            <a:r>
              <a:rPr lang="en-US" dirty="0" smtClean="0">
                <a:sym typeface="Wingdings"/>
              </a:rPr>
              <a:t>), (</a:t>
            </a:r>
            <a:r>
              <a:rPr lang="en-US" dirty="0" err="1" smtClean="0">
                <a:sym typeface="Wingdings"/>
              </a:rPr>
              <a:t>docId,norm</a:t>
            </a:r>
            <a:r>
              <a:rPr lang="en-US" dirty="0" smtClean="0">
                <a:sym typeface="Wingdings"/>
              </a:rPr>
              <a:t>)): (</a:t>
            </a:r>
            <a:r>
              <a:rPr lang="en-US" dirty="0" err="1" smtClean="0">
                <a:sym typeface="Wingdings"/>
              </a:rPr>
              <a:t>docId,term,w/sqrt(norm</a:t>
            </a:r>
            <a:r>
              <a:rPr lang="en-US" dirty="0" smtClean="0">
                <a:sym typeface="Wingdings"/>
              </a:rPr>
              <a:t>))</a:t>
            </a:r>
          </a:p>
          <a:p>
            <a:r>
              <a:rPr lang="en-US" dirty="0" smtClean="0">
                <a:sym typeface="Wingdings"/>
              </a:rPr>
              <a:t>                  </a:t>
            </a:r>
            <a:r>
              <a:rPr lang="en-US" i="1" dirty="0" smtClean="0">
                <a:sym typeface="Wingdings"/>
              </a:rPr>
              <a:t>/* (</a:t>
            </a:r>
            <a:r>
              <a:rPr lang="en-US" i="1" dirty="0" err="1" smtClean="0">
                <a:sym typeface="Wingdings"/>
              </a:rPr>
              <a:t>docId</a:t>
            </a:r>
            <a:r>
              <a:rPr lang="en-US" i="1" dirty="0" smtClean="0">
                <a:sym typeface="Wingdings"/>
              </a:rPr>
              <a:t>, term, weight) */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23250" y="1181100"/>
            <a:ext cx="55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2/2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19482" y="2850444"/>
          <a:ext cx="723429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777"/>
                <a:gridCol w="59925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(d1234,found,</a:t>
                      </a:r>
                      <a:r>
                        <a:rPr lang="en-US" baseline="0" dirty="0" smtClean="0"/>
                        <a:t>1.542), (d1234,aardvark,13.23),…   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37.234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d3214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19482" y="2850444"/>
          <a:ext cx="723429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777"/>
                <a:gridCol w="59925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(d1234,found,</a:t>
                      </a:r>
                      <a:r>
                        <a:rPr lang="en-US" baseline="0" dirty="0" smtClean="0"/>
                        <a:t>1.542</a:t>
                      </a:r>
                      <a:r>
                        <a:rPr lang="en-US" baseline="0" dirty="0" smtClean="0">
                          <a:solidFill>
                            <a:srgbClr val="A6A6A6"/>
                          </a:solidFill>
                        </a:rPr>
                        <a:t>), (d1234,aardvark,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13.23</a:t>
                      </a:r>
                      <a:r>
                        <a:rPr lang="en-US" baseline="0" dirty="0" smtClean="0">
                          <a:solidFill>
                            <a:srgbClr val="A6A6A6"/>
                          </a:solidFill>
                        </a:rPr>
                        <a:t>),… 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37.234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d3214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                                                                                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29.654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67556" y="5526068"/>
          <a:ext cx="332081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716"/>
                <a:gridCol w="1117285"/>
                <a:gridCol w="12888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1.542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aardvark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13.23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902435" y="5526068"/>
          <a:ext cx="220353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716"/>
                <a:gridCol w="12888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37.234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37.234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03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ways to join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Reduce-side join</a:t>
            </a:r>
          </a:p>
          <a:p>
            <a:r>
              <a:rPr lang="en-US" dirty="0" smtClean="0"/>
              <a:t>Map-side join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9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ways to join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Reduce-side join for A,B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58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605245"/>
              </p:ext>
            </p:extLst>
          </p:nvPr>
        </p:nvGraphicFramePr>
        <p:xfrm>
          <a:off x="1103725" y="2041407"/>
          <a:ext cx="219827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682"/>
                <a:gridCol w="10065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FF"/>
                          </a:solidFill>
                        </a:rPr>
                        <a:t>2456</a:t>
                      </a:r>
                      <a:endParaRPr lang="en-US" strike="noStrike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aardvark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noStrike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trike="sngStrik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742526"/>
              </p:ext>
            </p:extLst>
          </p:nvPr>
        </p:nvGraphicFramePr>
        <p:xfrm>
          <a:off x="1103725" y="3650075"/>
          <a:ext cx="2198275" cy="2615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682"/>
                <a:gridCol w="1006593"/>
              </a:tblGrid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docId</a:t>
                      </a:r>
                      <a:endParaRPr lang="en-US" dirty="0"/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aardvark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noStrike" dirty="0" smtClean="0">
                          <a:solidFill>
                            <a:srgbClr val="0000FF"/>
                          </a:solidFill>
                        </a:rPr>
                        <a:t>d15</a:t>
                      </a:r>
                      <a:endParaRPr lang="en-US" strike="sngStrike" dirty="0"/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strike="sngStrike" dirty="0" smtClean="0"/>
                        <a:t>...</a:t>
                      </a:r>
                      <a:endParaRPr lang="en-US" u="none" strike="sngStrike" dirty="0"/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FF"/>
                          </a:solidFill>
                        </a:rPr>
                        <a:t>d7</a:t>
                      </a: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FF"/>
                          </a:solidFill>
                        </a:rPr>
                        <a:t>d23</a:t>
                      </a: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FF"/>
                          </a:solidFill>
                        </a:rPr>
                        <a:t>…</a:t>
                      </a: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trike="sngStrik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>
            <a:off x="545629" y="2107259"/>
            <a:ext cx="357482" cy="141750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583259" y="3774251"/>
            <a:ext cx="357482" cy="249145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1427" y="264696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1427" y="4837291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3706520" y="3524767"/>
            <a:ext cx="1044222" cy="47338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34481" y="2693130"/>
            <a:ext cx="1031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concat</a:t>
            </a:r>
            <a:r>
              <a:rPr lang="en-US" dirty="0" smtClean="0"/>
              <a:t> and sort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406716"/>
              </p:ext>
            </p:extLst>
          </p:nvPr>
        </p:nvGraphicFramePr>
        <p:xfrm>
          <a:off x="6274390" y="2317988"/>
          <a:ext cx="2653710" cy="3089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943"/>
                <a:gridCol w="1392767"/>
              </a:tblGrid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sz="1800" smtClean="0"/>
                        <a:t>(aardvark, 7)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trike="noStrike" smtClean="0">
                          <a:solidFill>
                            <a:schemeClr val="tx1"/>
                          </a:solidFill>
                        </a:rPr>
                        <a:t>(aardvark, d15)</a:t>
                      </a:r>
                      <a:endParaRPr lang="en-US" sz="18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2202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strike="sngStrike" dirty="0" smtClean="0"/>
                        <a:t>...</a:t>
                      </a:r>
                      <a:endParaRPr lang="en-US" u="none" strike="sngStrike" dirty="0"/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(found,2456)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(found,d7)</a:t>
                      </a:r>
                      <a:endParaRPr lang="en-US" dirty="0"/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(found,2456)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(found,d23)</a:t>
                      </a:r>
                      <a:endParaRPr lang="en-US" dirty="0"/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 smtClean="0"/>
                        <a:t>…</a:t>
                      </a:r>
                      <a:endParaRPr lang="en-US" strike="sngStrik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ight Arrow 13"/>
          <p:cNvSpPr/>
          <p:nvPr/>
        </p:nvSpPr>
        <p:spPr>
          <a:xfrm>
            <a:off x="5175957" y="3524767"/>
            <a:ext cx="1044222" cy="47338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188586" y="2770270"/>
            <a:ext cx="1031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the join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46542" y="3407847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en-US" b="1" dirty="0" smtClean="0">
                <a:solidFill>
                  <a:srgbClr val="FFFFFF"/>
                </a:solidFill>
              </a:rPr>
              <a:t>(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2513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ways to join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Reduce-side join for A,B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59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632825"/>
              </p:ext>
            </p:extLst>
          </p:nvPr>
        </p:nvGraphicFramePr>
        <p:xfrm>
          <a:off x="-702497" y="2107259"/>
          <a:ext cx="219827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682"/>
                <a:gridCol w="10065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2456</a:t>
                      </a:r>
                      <a:endParaRPr lang="en-US" strike="no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aardvark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trike="sng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trike="sng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409316"/>
              </p:ext>
            </p:extLst>
          </p:nvPr>
        </p:nvGraphicFramePr>
        <p:xfrm>
          <a:off x="-702497" y="3715927"/>
          <a:ext cx="2198275" cy="2615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682"/>
                <a:gridCol w="1006593"/>
              </a:tblGrid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docId</a:t>
                      </a:r>
                      <a:endParaRPr lang="en-US" dirty="0"/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aardvark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d15</a:t>
                      </a:r>
                      <a:endParaRPr lang="en-US" strike="sng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strike="noStrike" dirty="0" smtClean="0">
                          <a:solidFill>
                            <a:srgbClr val="000000"/>
                          </a:solidFill>
                        </a:rPr>
                        <a:t>...</a:t>
                      </a:r>
                      <a:endParaRPr lang="en-US" u="none" strike="no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d7</a:t>
                      </a: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d23</a:t>
                      </a: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…</a:t>
                      </a: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trike="sngStrik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>
            <a:off x="-1260593" y="2173111"/>
            <a:ext cx="357482" cy="141750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-1222963" y="3840103"/>
            <a:ext cx="357482" cy="249145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1624795" y="271281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1624795" y="4903143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1778001" y="3603412"/>
            <a:ext cx="1044222" cy="47338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05962" y="2771775"/>
            <a:ext cx="1031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concat</a:t>
            </a:r>
            <a:r>
              <a:rPr lang="en-US" dirty="0" smtClean="0"/>
              <a:t> and sort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726478"/>
              </p:ext>
            </p:extLst>
          </p:nvPr>
        </p:nvGraphicFramePr>
        <p:xfrm>
          <a:off x="6274390" y="2531910"/>
          <a:ext cx="2653710" cy="3089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943"/>
                <a:gridCol w="1392767"/>
              </a:tblGrid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sz="1800" smtClean="0"/>
                        <a:t>(aardvark, 7)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trike="noStrike" smtClean="0">
                          <a:solidFill>
                            <a:schemeClr val="tx1"/>
                          </a:solidFill>
                        </a:rPr>
                        <a:t>(aardvark, d15)</a:t>
                      </a:r>
                      <a:endParaRPr lang="en-US" sz="18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2202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strike="noStrike" dirty="0" smtClean="0"/>
                        <a:t>...</a:t>
                      </a:r>
                      <a:endParaRPr lang="en-US" u="none" strike="noStrike" dirty="0"/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(found,2456)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(found,d7)</a:t>
                      </a:r>
                      <a:endParaRPr lang="en-US" dirty="0"/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(found,2456)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(found,d23)</a:t>
                      </a:r>
                      <a:endParaRPr lang="en-US" dirty="0"/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noStrike" dirty="0" smtClean="0"/>
                        <a:t>…</a:t>
                      </a:r>
                      <a:endParaRPr lang="en-US" strike="noStrik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ight Arrow 13"/>
          <p:cNvSpPr/>
          <p:nvPr/>
        </p:nvSpPr>
        <p:spPr>
          <a:xfrm>
            <a:off x="5428073" y="3738689"/>
            <a:ext cx="792105" cy="47338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92355" y="3092358"/>
            <a:ext cx="1031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the join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46542" y="3621769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en-US" b="1" dirty="0" smtClean="0">
                <a:solidFill>
                  <a:srgbClr val="FFFFFF"/>
                </a:solidFill>
              </a:rPr>
              <a:t>(</a:t>
            </a:r>
            <a:endParaRPr lang="en-US" dirty="0">
              <a:latin typeface="Arial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68845"/>
              </p:ext>
            </p:extLst>
          </p:nvPr>
        </p:nvGraphicFramePr>
        <p:xfrm>
          <a:off x="2977682" y="1850812"/>
          <a:ext cx="21982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70"/>
                <a:gridCol w="355666"/>
                <a:gridCol w="6904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trike="no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2456</a:t>
                      </a:r>
                      <a:endParaRPr lang="en-US" strike="no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aardvark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strike="noStrike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b="0" strike="no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trike="sng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trike="sngStrik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579329"/>
              </p:ext>
            </p:extLst>
          </p:nvPr>
        </p:nvGraphicFramePr>
        <p:xfrm>
          <a:off x="2990310" y="3567205"/>
          <a:ext cx="2198276" cy="2882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762"/>
                <a:gridCol w="365074"/>
                <a:gridCol w="690440"/>
              </a:tblGrid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docId</a:t>
                      </a:r>
                      <a:endParaRPr lang="en-US" dirty="0"/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aardvark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trike="no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d15</a:t>
                      </a:r>
                      <a:endParaRPr lang="en-US" strike="sng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u="none" strike="sng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none" strike="noStrike" dirty="0" smtClean="0">
                          <a:solidFill>
                            <a:srgbClr val="000000"/>
                          </a:solidFill>
                        </a:rPr>
                        <a:t>...</a:t>
                      </a:r>
                      <a:endParaRPr lang="en-US" b="1" u="none" strike="no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d7</a:t>
                      </a: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d23</a:t>
                      </a: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…</a:t>
                      </a: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trike="sngStrik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646542" y="292100"/>
            <a:ext cx="3268858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tricky bit: need </a:t>
            </a:r>
            <a:r>
              <a:rPr lang="en-US" b="1" dirty="0" smtClean="0"/>
              <a:t>sort</a:t>
            </a:r>
            <a:r>
              <a:rPr lang="en-US" dirty="0" smtClean="0"/>
              <a:t> by </a:t>
            </a:r>
            <a:r>
              <a:rPr lang="en-US" b="1" dirty="0" smtClean="0"/>
              <a:t>first</a:t>
            </a:r>
            <a:r>
              <a:rPr lang="en-US" dirty="0" smtClean="0"/>
              <a:t> </a:t>
            </a:r>
            <a:r>
              <a:rPr lang="en-US" b="1" dirty="0" smtClean="0"/>
              <a:t>two</a:t>
            </a:r>
            <a:r>
              <a:rPr lang="en-US" dirty="0" smtClean="0"/>
              <a:t> values (aardvark, </a:t>
            </a:r>
            <a:r>
              <a:rPr lang="en-US" i="1" dirty="0" smtClean="0"/>
              <a:t>AB</a:t>
            </a:r>
            <a:r>
              <a:rPr lang="en-US" dirty="0" smtClean="0"/>
              <a:t>) – we want the DF’s to come first</a:t>
            </a:r>
          </a:p>
          <a:p>
            <a:endParaRPr lang="en-US" dirty="0"/>
          </a:p>
          <a:p>
            <a:r>
              <a:rPr lang="en-US" dirty="0" smtClean="0"/>
              <a:t>but all tuples with key “aardvark” should go to </a:t>
            </a:r>
            <a:r>
              <a:rPr lang="en-US" b="1" dirty="0" smtClean="0"/>
              <a:t>same worker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8885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04080" y="1717040"/>
            <a:ext cx="25095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X=w</a:t>
            </a:r>
            <a:r>
              <a:rPr lang="en-US" i="1" baseline="-25000" dirty="0" smtClean="0"/>
              <a:t>1</a:t>
            </a:r>
            <a:r>
              <a:rPr lang="en-US" i="1" dirty="0" smtClean="0"/>
              <a:t>^Y=sports</a:t>
            </a:r>
          </a:p>
          <a:p>
            <a:r>
              <a:rPr lang="en-US" i="1" dirty="0" smtClean="0"/>
              <a:t>X=w</a:t>
            </a:r>
            <a:r>
              <a:rPr lang="en-US" i="1" baseline="-25000" dirty="0" smtClean="0"/>
              <a:t>1</a:t>
            </a:r>
            <a:r>
              <a:rPr lang="en-US" i="1" dirty="0" smtClean="0"/>
              <a:t>^Y=</a:t>
            </a:r>
            <a:r>
              <a:rPr lang="en-US" i="1" dirty="0" err="1" smtClean="0"/>
              <a:t>worldNews</a:t>
            </a:r>
            <a:endParaRPr lang="en-US" i="1" dirty="0" smtClean="0"/>
          </a:p>
          <a:p>
            <a:r>
              <a:rPr lang="en-US" i="1" dirty="0" smtClean="0"/>
              <a:t>X=..</a:t>
            </a:r>
          </a:p>
          <a:p>
            <a:r>
              <a:rPr lang="en-US" i="1" dirty="0" smtClean="0"/>
              <a:t>X=w</a:t>
            </a:r>
            <a:r>
              <a:rPr lang="en-US" i="1" baseline="-25000" dirty="0" smtClean="0"/>
              <a:t>2</a:t>
            </a:r>
            <a:r>
              <a:rPr lang="en-US" i="1" dirty="0" smtClean="0"/>
              <a:t>^Y=…</a:t>
            </a:r>
          </a:p>
          <a:p>
            <a:r>
              <a:rPr lang="en-US" i="1" dirty="0" smtClean="0"/>
              <a:t>X=…</a:t>
            </a:r>
          </a:p>
          <a:p>
            <a:r>
              <a:rPr lang="en-US" i="1" dirty="0" smtClean="0"/>
              <a:t>…</a:t>
            </a:r>
          </a:p>
          <a:p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213600" y="1717040"/>
            <a:ext cx="80264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5245</a:t>
            </a:r>
          </a:p>
          <a:p>
            <a:pPr algn="r"/>
            <a:r>
              <a:rPr lang="en-US" i="1" dirty="0" smtClean="0"/>
              <a:t>1054</a:t>
            </a:r>
          </a:p>
          <a:p>
            <a:pPr algn="r"/>
            <a:r>
              <a:rPr lang="en-US" i="1" dirty="0" smtClean="0"/>
              <a:t>2120</a:t>
            </a:r>
          </a:p>
          <a:p>
            <a:pPr algn="r"/>
            <a:r>
              <a:rPr lang="en-US" i="1" dirty="0" smtClean="0"/>
              <a:t>37</a:t>
            </a:r>
          </a:p>
          <a:p>
            <a:pPr algn="r"/>
            <a:r>
              <a:rPr lang="en-US" i="1" dirty="0" smtClean="0"/>
              <a:t>3</a:t>
            </a:r>
          </a:p>
          <a:p>
            <a:pPr algn="r"/>
            <a:r>
              <a:rPr lang="en-US" i="1" dirty="0" smtClean="0"/>
              <a:t>…</a:t>
            </a:r>
          </a:p>
          <a:p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374640" y="1256268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 counts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524000" y="4460240"/>
          <a:ext cx="68986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646"/>
                <a:gridCol w="51049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r>
                        <a:rPr lang="en-US" baseline="0" dirty="0" smtClean="0"/>
                        <a:t> associated with 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=sports]=1027,C[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</a:t>
                      </a:r>
                      <a:r>
                        <a:rPr lang="en-US" sz="1600" dirty="0" err="1" smtClean="0"/>
                        <a:t>worldNews</a:t>
                      </a:r>
                      <a:r>
                        <a:rPr lang="en-US" sz="1600" dirty="0" smtClean="0"/>
                        <a:t>]=564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=sports]=21,C[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worldNews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]=4464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Down Arrow 19"/>
          <p:cNvSpPr/>
          <p:nvPr/>
        </p:nvSpPr>
        <p:spPr>
          <a:xfrm>
            <a:off x="6085840" y="3748365"/>
            <a:ext cx="365760" cy="7118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94640" y="1997948"/>
            <a:ext cx="409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1</a:t>
            </a:r>
            <a:r>
              <a:rPr lang="en-US" dirty="0" smtClean="0"/>
              <a:t>: group counters by word </a:t>
            </a:r>
            <a:r>
              <a:rPr lang="en-US" i="1" dirty="0" smtClean="0"/>
              <a:t>w</a:t>
            </a:r>
            <a:endParaRPr lang="en-US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94640" y="2367280"/>
            <a:ext cx="40944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How: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 </a:t>
            </a:r>
            <a:r>
              <a:rPr lang="en-US" dirty="0" smtClean="0"/>
              <a:t>Stream and sort: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 </a:t>
            </a:r>
            <a:r>
              <a:rPr lang="en-US" dirty="0" smtClean="0"/>
              <a:t>for each C[X=</a:t>
            </a:r>
            <a:r>
              <a:rPr lang="en-US" dirty="0" err="1" smtClean="0"/>
              <a:t>w^Y</a:t>
            </a:r>
            <a:r>
              <a:rPr lang="en-US" dirty="0" smtClean="0"/>
              <a:t>=y]=n</a:t>
            </a:r>
          </a:p>
          <a:p>
            <a:pPr lvl="2">
              <a:buFont typeface="Arial" pitchFamily="34" charset="0"/>
              <a:buChar char="•"/>
            </a:pPr>
            <a:r>
              <a:rPr lang="en-US" i="1" dirty="0" smtClean="0"/>
              <a:t> </a:t>
            </a:r>
            <a:r>
              <a:rPr lang="en-US" sz="2000" dirty="0" smtClean="0"/>
              <a:t>print “w  C[Y=y]=n”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sort and build a </a:t>
            </a:r>
            <a:r>
              <a:rPr lang="en-US" i="1" dirty="0" smtClean="0"/>
              <a:t>list</a:t>
            </a:r>
            <a:r>
              <a:rPr lang="en-US" dirty="0" smtClean="0"/>
              <a:t> of values associated with each key </a:t>
            </a:r>
            <a:r>
              <a:rPr lang="en-US" i="1" dirty="0" smtClean="0"/>
              <a:t>w</a:t>
            </a:r>
          </a:p>
          <a:p>
            <a:pPr lvl="1"/>
            <a:r>
              <a:rPr lang="en-US" i="1" dirty="0" smtClean="0"/>
              <a:t>Like an inverted index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ways to join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Reduce-side join for A,B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60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720631"/>
              </p:ext>
            </p:extLst>
          </p:nvPr>
        </p:nvGraphicFramePr>
        <p:xfrm>
          <a:off x="-702497" y="2107259"/>
          <a:ext cx="219827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682"/>
                <a:gridCol w="10065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2456</a:t>
                      </a:r>
                      <a:endParaRPr lang="en-US" strike="no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aardvark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trike="sng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trike="sng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465894"/>
              </p:ext>
            </p:extLst>
          </p:nvPr>
        </p:nvGraphicFramePr>
        <p:xfrm>
          <a:off x="-702497" y="3715927"/>
          <a:ext cx="2198275" cy="2615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682"/>
                <a:gridCol w="1006593"/>
              </a:tblGrid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docId</a:t>
                      </a:r>
                      <a:endParaRPr lang="en-US" dirty="0"/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aardvark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d15</a:t>
                      </a:r>
                      <a:endParaRPr lang="en-US" strike="sng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strike="noStrike" dirty="0" smtClean="0">
                          <a:solidFill>
                            <a:srgbClr val="000000"/>
                          </a:solidFill>
                        </a:rPr>
                        <a:t>...</a:t>
                      </a:r>
                      <a:endParaRPr lang="en-US" u="none" strike="no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d7</a:t>
                      </a: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d23</a:t>
                      </a: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…</a:t>
                      </a: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trike="sngStrik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>
            <a:off x="-1260593" y="2173111"/>
            <a:ext cx="357482" cy="141750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-1222963" y="3840103"/>
            <a:ext cx="357482" cy="249145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1624795" y="271281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1624795" y="4903143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1778001" y="3603412"/>
            <a:ext cx="1044222" cy="47338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05962" y="2771775"/>
            <a:ext cx="1031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concat</a:t>
            </a:r>
            <a:r>
              <a:rPr lang="en-US" dirty="0" smtClean="0"/>
              <a:t> and sort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364241"/>
              </p:ext>
            </p:extLst>
          </p:nvPr>
        </p:nvGraphicFramePr>
        <p:xfrm>
          <a:off x="2977682" y="1850812"/>
          <a:ext cx="21982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70"/>
                <a:gridCol w="355666"/>
                <a:gridCol w="6904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trike="no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2456</a:t>
                      </a:r>
                      <a:endParaRPr lang="en-US" strike="no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aardvark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strike="noStrike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b="0" strike="no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trike="sng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trike="sngStrik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293280"/>
              </p:ext>
            </p:extLst>
          </p:nvPr>
        </p:nvGraphicFramePr>
        <p:xfrm>
          <a:off x="2990310" y="3567205"/>
          <a:ext cx="2198276" cy="2882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762"/>
                <a:gridCol w="365074"/>
                <a:gridCol w="690440"/>
              </a:tblGrid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docId</a:t>
                      </a:r>
                      <a:endParaRPr lang="en-US" dirty="0"/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aardvark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trike="no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d15</a:t>
                      </a:r>
                      <a:endParaRPr lang="en-US" strike="sng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u="none" strike="sng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none" strike="noStrike" dirty="0" smtClean="0">
                          <a:solidFill>
                            <a:srgbClr val="000000"/>
                          </a:solidFill>
                        </a:rPr>
                        <a:t>...</a:t>
                      </a:r>
                      <a:endParaRPr lang="en-US" b="1" u="none" strike="noStrik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d7</a:t>
                      </a: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d23</a:t>
                      </a: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 smtClean="0">
                          <a:solidFill>
                            <a:srgbClr val="000000"/>
                          </a:solidFill>
                        </a:rPr>
                        <a:t>…</a:t>
                      </a:r>
                    </a:p>
                  </a:txBody>
                  <a:tcPr/>
                </a:tc>
              </a:tr>
              <a:tr h="373662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trike="sngStrik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646542" y="292100"/>
            <a:ext cx="3268858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tricky bit: need </a:t>
            </a:r>
            <a:r>
              <a:rPr lang="en-US" b="1" dirty="0" smtClean="0"/>
              <a:t>sort</a:t>
            </a:r>
            <a:r>
              <a:rPr lang="en-US" dirty="0" smtClean="0"/>
              <a:t> by </a:t>
            </a:r>
            <a:r>
              <a:rPr lang="en-US" b="1" dirty="0" smtClean="0"/>
              <a:t>first</a:t>
            </a:r>
            <a:r>
              <a:rPr lang="en-US" dirty="0" smtClean="0"/>
              <a:t> </a:t>
            </a:r>
            <a:r>
              <a:rPr lang="en-US" b="1" dirty="0" smtClean="0"/>
              <a:t>two</a:t>
            </a:r>
            <a:r>
              <a:rPr lang="en-US" dirty="0" smtClean="0"/>
              <a:t> values (aardvark, </a:t>
            </a:r>
            <a:r>
              <a:rPr lang="en-US" i="1" dirty="0" smtClean="0"/>
              <a:t>AB</a:t>
            </a:r>
            <a:r>
              <a:rPr lang="en-US" dirty="0" smtClean="0"/>
              <a:t>) – we want the DF’s to come first</a:t>
            </a:r>
          </a:p>
          <a:p>
            <a:endParaRPr lang="en-US" dirty="0"/>
          </a:p>
          <a:p>
            <a:r>
              <a:rPr lang="en-US" dirty="0" smtClean="0"/>
              <a:t>but all tuples with key “aardvark” should go to </a:t>
            </a:r>
            <a:r>
              <a:rPr lang="en-US" b="1" dirty="0" smtClean="0"/>
              <a:t>same worker</a:t>
            </a:r>
            <a:endParaRPr lang="en-US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5428074" y="169333"/>
            <a:ext cx="3500026" cy="1194741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580474" y="1462853"/>
            <a:ext cx="3500026" cy="954853"/>
          </a:xfrm>
          <a:prstGeom prst="roundRect">
            <a:avLst/>
          </a:prstGeom>
          <a:noFill/>
          <a:ln w="28575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580474" y="2712816"/>
            <a:ext cx="32248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custom sort (secondary sort key):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Writeable with your own Comparator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46542" y="4441478"/>
            <a:ext cx="29988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custom </a:t>
            </a:r>
            <a:r>
              <a:rPr lang="en-US" sz="2400" b="1" dirty="0" err="1" smtClean="0">
                <a:solidFill>
                  <a:srgbClr val="008000"/>
                </a:solidFill>
              </a:rPr>
              <a:t>Partitioner</a:t>
            </a:r>
            <a:r>
              <a:rPr lang="en-US" sz="2400" b="1" dirty="0" smtClean="0">
                <a:solidFill>
                  <a:srgbClr val="008000"/>
                </a:solidFill>
              </a:rPr>
              <a:t> (specified for job like the Mapper, Reducer, ..) </a:t>
            </a:r>
            <a:endParaRPr lang="en-US" sz="2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727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ways to join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Map-side join</a:t>
            </a:r>
          </a:p>
          <a:p>
            <a:pPr lvl="1"/>
            <a:r>
              <a:rPr lang="en-US" dirty="0" smtClean="0"/>
              <a:t>write the smaller relation out to disk</a:t>
            </a:r>
          </a:p>
          <a:p>
            <a:pPr lvl="1"/>
            <a:r>
              <a:rPr lang="en-US" dirty="0" smtClean="0"/>
              <a:t>send it to each Map worker</a:t>
            </a:r>
          </a:p>
          <a:p>
            <a:pPr lvl="2"/>
            <a:r>
              <a:rPr lang="en-US" dirty="0" err="1" smtClean="0"/>
              <a:t>DistributedCache</a:t>
            </a:r>
            <a:endParaRPr lang="en-US" dirty="0" smtClean="0"/>
          </a:p>
          <a:p>
            <a:pPr lvl="1"/>
            <a:r>
              <a:rPr lang="en-US" dirty="0" smtClean="0"/>
              <a:t>when you </a:t>
            </a:r>
            <a:r>
              <a:rPr lang="en-US" b="1" dirty="0" smtClean="0"/>
              <a:t>initialize </a:t>
            </a:r>
            <a:r>
              <a:rPr lang="en-US" dirty="0" smtClean="0"/>
              <a:t>each Mapper, load in the small relation</a:t>
            </a:r>
          </a:p>
          <a:p>
            <a:pPr lvl="2"/>
            <a:r>
              <a:rPr lang="en-US" dirty="0" smtClean="0"/>
              <a:t>Configure(…) is called at initialization time</a:t>
            </a:r>
          </a:p>
          <a:p>
            <a:pPr lvl="1"/>
            <a:r>
              <a:rPr lang="en-US" dirty="0" smtClean="0"/>
              <a:t>map through the larger relation and do the join</a:t>
            </a:r>
          </a:p>
          <a:p>
            <a:pPr lvl="1"/>
            <a:r>
              <a:rPr lang="en-US" dirty="0" smtClean="0"/>
              <a:t>faster but requires one relation to go in memory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60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/>
              <a:t>If these records were in a key-value DB we would know what to do….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83920" y="1717040"/>
            <a:ext cx="28448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  <a:r>
              <a:rPr lang="en-US" i="1" dirty="0" smtClean="0"/>
              <a:t>  w</a:t>
            </a:r>
            <a:r>
              <a:rPr lang="en-US" i="1" baseline="-25000" dirty="0" smtClean="0"/>
              <a:t>1,1 </a:t>
            </a:r>
            <a:r>
              <a:rPr lang="en-US" i="1" dirty="0" smtClean="0"/>
              <a:t>w</a:t>
            </a:r>
            <a:r>
              <a:rPr lang="en-US" i="1" baseline="-25000" dirty="0" smtClean="0"/>
              <a:t>1,2</a:t>
            </a:r>
            <a:r>
              <a:rPr lang="en-US" i="1" dirty="0" smtClean="0"/>
              <a:t> w</a:t>
            </a:r>
            <a:r>
              <a:rPr lang="en-US" i="1" baseline="-25000" dirty="0" smtClean="0"/>
              <a:t>1,3</a:t>
            </a:r>
            <a:r>
              <a:rPr lang="en-US" i="1" dirty="0" smtClean="0"/>
              <a:t> …. w</a:t>
            </a:r>
            <a:r>
              <a:rPr lang="en-US" i="1" baseline="-25000" dirty="0" smtClean="0"/>
              <a:t>1,k1</a:t>
            </a:r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2</a:t>
            </a:r>
            <a:r>
              <a:rPr lang="en-US" i="1" dirty="0" smtClean="0"/>
              <a:t>  w</a:t>
            </a:r>
            <a:r>
              <a:rPr lang="en-US" i="1" baseline="-25000" dirty="0" smtClean="0"/>
              <a:t>2,1 </a:t>
            </a:r>
            <a:r>
              <a:rPr lang="en-US" i="1" dirty="0" smtClean="0"/>
              <a:t>w</a:t>
            </a:r>
            <a:r>
              <a:rPr lang="en-US" i="1" baseline="-25000" dirty="0" smtClean="0"/>
              <a:t>2,2</a:t>
            </a:r>
            <a:r>
              <a:rPr lang="en-US" i="1" dirty="0" smtClean="0"/>
              <a:t> w</a:t>
            </a:r>
            <a:r>
              <a:rPr lang="en-US" i="1" baseline="-25000" dirty="0" smtClean="0"/>
              <a:t>2,3</a:t>
            </a:r>
            <a:r>
              <a:rPr lang="en-US" i="1" dirty="0" smtClean="0"/>
              <a:t>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3</a:t>
            </a:r>
            <a:r>
              <a:rPr lang="en-US" i="1" dirty="0" smtClean="0"/>
              <a:t>  w</a:t>
            </a:r>
            <a:r>
              <a:rPr lang="en-US" i="1" baseline="-25000" dirty="0" smtClean="0"/>
              <a:t>3,1 </a:t>
            </a:r>
            <a:r>
              <a:rPr lang="en-US" i="1" dirty="0" smtClean="0"/>
              <a:t>w</a:t>
            </a:r>
            <a:r>
              <a:rPr lang="en-US" i="1" baseline="-25000" dirty="0" smtClean="0"/>
              <a:t>3,2</a:t>
            </a:r>
            <a:r>
              <a:rPr lang="en-US" i="1" dirty="0" smtClean="0"/>
              <a:t> 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4</a:t>
            </a:r>
            <a:r>
              <a:rPr lang="en-US" i="1" dirty="0" smtClean="0"/>
              <a:t>  w</a:t>
            </a:r>
            <a:r>
              <a:rPr lang="en-US" i="1" baseline="-25000" dirty="0" smtClean="0"/>
              <a:t>4,1 </a:t>
            </a:r>
            <a:r>
              <a:rPr lang="en-US" i="1" dirty="0" smtClean="0"/>
              <a:t>w</a:t>
            </a:r>
            <a:r>
              <a:rPr lang="en-US" i="1" baseline="-25000" dirty="0" smtClean="0"/>
              <a:t>4,2</a:t>
            </a:r>
            <a:r>
              <a:rPr lang="en-US" i="1" dirty="0" smtClean="0"/>
              <a:t>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5</a:t>
            </a:r>
            <a:r>
              <a:rPr lang="en-US" i="1" dirty="0" smtClean="0"/>
              <a:t>  w</a:t>
            </a:r>
            <a:r>
              <a:rPr lang="en-US" i="1" baseline="-25000" dirty="0" smtClean="0"/>
              <a:t>5,1 </a:t>
            </a:r>
            <a:r>
              <a:rPr lang="en-US" i="1" dirty="0" smtClean="0"/>
              <a:t>w</a:t>
            </a:r>
            <a:r>
              <a:rPr lang="en-US" i="1" baseline="-25000" dirty="0" smtClean="0"/>
              <a:t>5,2</a:t>
            </a:r>
            <a:r>
              <a:rPr lang="en-US" i="1" dirty="0" smtClean="0"/>
              <a:t> ….</a:t>
            </a:r>
            <a:endParaRPr lang="en-US" i="1" baseline="-25000" dirty="0" smtClean="0"/>
          </a:p>
          <a:p>
            <a:r>
              <a:rPr lang="en-US" i="1" dirty="0" smtClean="0"/>
              <a:t>..</a:t>
            </a:r>
          </a:p>
          <a:p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554480" y="1288534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97680" y="1256268"/>
            <a:ext cx="484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Record of all event counts for each word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099560" y="1717040"/>
          <a:ext cx="68986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646"/>
                <a:gridCol w="51049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r>
                        <a:rPr lang="en-US" baseline="0" dirty="0" smtClean="0"/>
                        <a:t> associated with 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=sports]=1027,C[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</a:t>
                      </a:r>
                      <a:r>
                        <a:rPr lang="en-US" sz="1600" dirty="0" err="1" smtClean="0"/>
                        <a:t>worldNews</a:t>
                      </a:r>
                      <a:r>
                        <a:rPr lang="en-US" sz="1600" dirty="0" smtClean="0"/>
                        <a:t>]=564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=sports]=21,C[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worldNews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]=4464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Down Arrow 19"/>
          <p:cNvSpPr/>
          <p:nvPr/>
        </p:nvSpPr>
        <p:spPr>
          <a:xfrm>
            <a:off x="1940560" y="3942080"/>
            <a:ext cx="599440" cy="7518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166959" y="3942080"/>
            <a:ext cx="48289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2: stream through and for each test case</a:t>
            </a:r>
          </a:p>
          <a:p>
            <a:endParaRPr lang="en-US" i="1" dirty="0" smtClean="0"/>
          </a:p>
          <a:p>
            <a:r>
              <a:rPr lang="en-US" i="1" dirty="0" err="1" smtClean="0"/>
              <a:t>id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 w</a:t>
            </a:r>
            <a:r>
              <a:rPr lang="en-US" i="1" baseline="-25000" dirty="0" smtClean="0"/>
              <a:t>i,1 </a:t>
            </a:r>
            <a:r>
              <a:rPr lang="en-US" i="1" dirty="0" smtClean="0"/>
              <a:t>w</a:t>
            </a:r>
            <a:r>
              <a:rPr lang="en-US" i="1" baseline="-25000" dirty="0" smtClean="0"/>
              <a:t>i,2</a:t>
            </a:r>
            <a:r>
              <a:rPr lang="en-US" i="1" dirty="0" smtClean="0"/>
              <a:t> w</a:t>
            </a:r>
            <a:r>
              <a:rPr lang="en-US" i="1" baseline="-25000" dirty="0" smtClean="0"/>
              <a:t>i,3</a:t>
            </a:r>
            <a:r>
              <a:rPr lang="en-US" i="1" dirty="0" smtClean="0"/>
              <a:t> ….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i,ki</a:t>
            </a:r>
            <a:endParaRPr lang="en-US" i="1" baseline="-25000" dirty="0" smtClean="0"/>
          </a:p>
          <a:p>
            <a:endParaRPr lang="en-US" dirty="0" smtClean="0"/>
          </a:p>
          <a:p>
            <a:r>
              <a:rPr lang="en-US" dirty="0" smtClean="0"/>
              <a:t>request the event counters needed to classify </a:t>
            </a:r>
            <a:r>
              <a:rPr lang="en-US" i="1" dirty="0" err="1" smtClean="0"/>
              <a:t>id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/>
              <a:t>from the event-count DB, then classify using the answers</a:t>
            </a:r>
          </a:p>
          <a:p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883920" y="4866640"/>
            <a:ext cx="1947759" cy="1554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Classification logic</a:t>
            </a:r>
            <a:endParaRPr lang="en-US" dirty="0"/>
          </a:p>
        </p:txBody>
      </p:sp>
      <p:cxnSp>
        <p:nvCxnSpPr>
          <p:cNvPr id="24" name="Elbow Connector 23"/>
          <p:cNvCxnSpPr/>
          <p:nvPr/>
        </p:nvCxnSpPr>
        <p:spPr>
          <a:xfrm>
            <a:off x="2831679" y="6116320"/>
            <a:ext cx="5560481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7284383" y="4856143"/>
            <a:ext cx="221555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7350820" y="5085139"/>
            <a:ext cx="267196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2831680" y="6421120"/>
            <a:ext cx="585432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/>
              <a:t>Is there a stream-and-sort analog of this request-and-answer pattern?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83920" y="1717040"/>
            <a:ext cx="28448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  <a:r>
              <a:rPr lang="en-US" i="1" dirty="0" smtClean="0"/>
              <a:t>  w</a:t>
            </a:r>
            <a:r>
              <a:rPr lang="en-US" i="1" baseline="-25000" dirty="0" smtClean="0"/>
              <a:t>1,1 </a:t>
            </a:r>
            <a:r>
              <a:rPr lang="en-US" i="1" dirty="0" smtClean="0"/>
              <a:t>w</a:t>
            </a:r>
            <a:r>
              <a:rPr lang="en-US" i="1" baseline="-25000" dirty="0" smtClean="0"/>
              <a:t>1,2</a:t>
            </a:r>
            <a:r>
              <a:rPr lang="en-US" i="1" dirty="0" smtClean="0"/>
              <a:t> w</a:t>
            </a:r>
            <a:r>
              <a:rPr lang="en-US" i="1" baseline="-25000" dirty="0" smtClean="0"/>
              <a:t>1,3</a:t>
            </a:r>
            <a:r>
              <a:rPr lang="en-US" i="1" dirty="0" smtClean="0"/>
              <a:t> …. w</a:t>
            </a:r>
            <a:r>
              <a:rPr lang="en-US" i="1" baseline="-25000" dirty="0" smtClean="0"/>
              <a:t>1,k1</a:t>
            </a:r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2</a:t>
            </a:r>
            <a:r>
              <a:rPr lang="en-US" i="1" dirty="0" smtClean="0"/>
              <a:t>  w</a:t>
            </a:r>
            <a:r>
              <a:rPr lang="en-US" i="1" baseline="-25000" dirty="0" smtClean="0"/>
              <a:t>2,1 </a:t>
            </a:r>
            <a:r>
              <a:rPr lang="en-US" i="1" dirty="0" smtClean="0"/>
              <a:t>w</a:t>
            </a:r>
            <a:r>
              <a:rPr lang="en-US" i="1" baseline="-25000" dirty="0" smtClean="0"/>
              <a:t>2,2</a:t>
            </a:r>
            <a:r>
              <a:rPr lang="en-US" i="1" dirty="0" smtClean="0"/>
              <a:t> w</a:t>
            </a:r>
            <a:r>
              <a:rPr lang="en-US" i="1" baseline="-25000" dirty="0" smtClean="0"/>
              <a:t>2,3</a:t>
            </a:r>
            <a:r>
              <a:rPr lang="en-US" i="1" dirty="0" smtClean="0"/>
              <a:t>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3</a:t>
            </a:r>
            <a:r>
              <a:rPr lang="en-US" i="1" dirty="0" smtClean="0"/>
              <a:t>  w</a:t>
            </a:r>
            <a:r>
              <a:rPr lang="en-US" i="1" baseline="-25000" dirty="0" smtClean="0"/>
              <a:t>3,1 </a:t>
            </a:r>
            <a:r>
              <a:rPr lang="en-US" i="1" dirty="0" smtClean="0"/>
              <a:t>w</a:t>
            </a:r>
            <a:r>
              <a:rPr lang="en-US" i="1" baseline="-25000" dirty="0" smtClean="0"/>
              <a:t>3,2</a:t>
            </a:r>
            <a:r>
              <a:rPr lang="en-US" i="1" dirty="0" smtClean="0"/>
              <a:t>  …. 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4</a:t>
            </a:r>
            <a:r>
              <a:rPr lang="en-US" i="1" dirty="0" smtClean="0"/>
              <a:t>  w</a:t>
            </a:r>
            <a:r>
              <a:rPr lang="en-US" i="1" baseline="-25000" dirty="0" smtClean="0"/>
              <a:t>4,1 </a:t>
            </a:r>
            <a:r>
              <a:rPr lang="en-US" i="1" dirty="0" smtClean="0"/>
              <a:t>w</a:t>
            </a:r>
            <a:r>
              <a:rPr lang="en-US" i="1" baseline="-25000" dirty="0" smtClean="0"/>
              <a:t>4,2</a:t>
            </a:r>
            <a:r>
              <a:rPr lang="en-US" i="1" dirty="0" smtClean="0"/>
              <a:t> …</a:t>
            </a:r>
            <a:endParaRPr lang="en-US" i="1" baseline="-25000" dirty="0" smtClean="0"/>
          </a:p>
          <a:p>
            <a:r>
              <a:rPr lang="en-US" i="1" dirty="0" smtClean="0"/>
              <a:t>id</a:t>
            </a:r>
            <a:r>
              <a:rPr lang="en-US" i="1" baseline="-25000" dirty="0" smtClean="0"/>
              <a:t>5</a:t>
            </a:r>
            <a:r>
              <a:rPr lang="en-US" i="1" dirty="0" smtClean="0"/>
              <a:t>  w</a:t>
            </a:r>
            <a:r>
              <a:rPr lang="en-US" i="1" baseline="-25000" dirty="0" smtClean="0"/>
              <a:t>5,1 </a:t>
            </a:r>
            <a:r>
              <a:rPr lang="en-US" i="1" dirty="0" smtClean="0"/>
              <a:t>w</a:t>
            </a:r>
            <a:r>
              <a:rPr lang="en-US" i="1" baseline="-25000" dirty="0" smtClean="0"/>
              <a:t>5,2</a:t>
            </a:r>
            <a:r>
              <a:rPr lang="en-US" i="1" dirty="0" smtClean="0"/>
              <a:t> ….</a:t>
            </a:r>
            <a:endParaRPr lang="en-US" i="1" baseline="-25000" dirty="0" smtClean="0"/>
          </a:p>
          <a:p>
            <a:r>
              <a:rPr lang="en-US" i="1" dirty="0" smtClean="0"/>
              <a:t>..</a:t>
            </a:r>
          </a:p>
          <a:p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554480" y="1288534"/>
            <a:ext cx="21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97680" y="1256268"/>
            <a:ext cx="484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Record of all event counts for each word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099560" y="1717040"/>
          <a:ext cx="68986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646"/>
                <a:gridCol w="51049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</a:t>
                      </a:r>
                      <a:r>
                        <a:rPr lang="en-US" baseline="0" dirty="0" smtClean="0"/>
                        <a:t> associated with 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aardvark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=sports]=1027,C[</a:t>
                      </a:r>
                      <a:r>
                        <a:rPr lang="en-US" sz="1600" dirty="0" err="1" smtClean="0"/>
                        <a:t>w^Y</a:t>
                      </a:r>
                      <a:r>
                        <a:rPr lang="en-US" sz="1600" dirty="0" smtClean="0"/>
                        <a:t>=</a:t>
                      </a:r>
                      <a:r>
                        <a:rPr lang="en-US" sz="1600" dirty="0" err="1" smtClean="0"/>
                        <a:t>worldNews</a:t>
                      </a:r>
                      <a:r>
                        <a:rPr lang="en-US" sz="1600" dirty="0" smtClean="0"/>
                        <a:t>]=564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zynga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=sports]=21,C[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w^Y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worldNews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]=4464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Down Arrow 19"/>
          <p:cNvSpPr/>
          <p:nvPr/>
        </p:nvSpPr>
        <p:spPr>
          <a:xfrm>
            <a:off x="1940560" y="3942080"/>
            <a:ext cx="599440" cy="7518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166959" y="3942080"/>
            <a:ext cx="48289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2: stream through and for each test case</a:t>
            </a:r>
          </a:p>
          <a:p>
            <a:endParaRPr lang="en-US" i="1" dirty="0" smtClean="0"/>
          </a:p>
          <a:p>
            <a:r>
              <a:rPr lang="en-US" i="1" dirty="0" err="1" smtClean="0"/>
              <a:t>id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 w</a:t>
            </a:r>
            <a:r>
              <a:rPr lang="en-US" i="1" baseline="-25000" dirty="0" smtClean="0"/>
              <a:t>i,1 </a:t>
            </a:r>
            <a:r>
              <a:rPr lang="en-US" i="1" dirty="0" smtClean="0"/>
              <a:t>w</a:t>
            </a:r>
            <a:r>
              <a:rPr lang="en-US" i="1" baseline="-25000" dirty="0" smtClean="0"/>
              <a:t>i,2</a:t>
            </a:r>
            <a:r>
              <a:rPr lang="en-US" i="1" dirty="0" smtClean="0"/>
              <a:t> w</a:t>
            </a:r>
            <a:r>
              <a:rPr lang="en-US" i="1" baseline="-25000" dirty="0" smtClean="0"/>
              <a:t>i,3</a:t>
            </a:r>
            <a:r>
              <a:rPr lang="en-US" i="1" dirty="0" smtClean="0"/>
              <a:t> ….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i,ki</a:t>
            </a:r>
            <a:endParaRPr lang="en-US" i="1" baseline="-25000" dirty="0" smtClean="0"/>
          </a:p>
          <a:p>
            <a:endParaRPr lang="en-US" dirty="0" smtClean="0"/>
          </a:p>
          <a:p>
            <a:r>
              <a:rPr lang="en-US" b="1" dirty="0" smtClean="0"/>
              <a:t>request</a:t>
            </a:r>
            <a:r>
              <a:rPr lang="en-US" dirty="0" smtClean="0"/>
              <a:t> the event counters needed to classify </a:t>
            </a:r>
            <a:r>
              <a:rPr lang="en-US" i="1" dirty="0" err="1" smtClean="0"/>
              <a:t>id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/>
              <a:t>from the event-count DB, then classify using the </a:t>
            </a:r>
            <a:r>
              <a:rPr lang="en-US" b="1" dirty="0" smtClean="0"/>
              <a:t>answers</a:t>
            </a:r>
          </a:p>
          <a:p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883920" y="4866640"/>
            <a:ext cx="1947759" cy="1554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Classification logic</a:t>
            </a:r>
            <a:endParaRPr lang="en-US" dirty="0"/>
          </a:p>
        </p:txBody>
      </p:sp>
      <p:cxnSp>
        <p:nvCxnSpPr>
          <p:cNvPr id="24" name="Elbow Connector 23"/>
          <p:cNvCxnSpPr/>
          <p:nvPr/>
        </p:nvCxnSpPr>
        <p:spPr>
          <a:xfrm>
            <a:off x="2831679" y="6116320"/>
            <a:ext cx="5560481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7284383" y="4856143"/>
            <a:ext cx="221555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7350820" y="5085139"/>
            <a:ext cx="267196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2831680" y="6421120"/>
            <a:ext cx="585432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ym typeface="Wingdings" pitchFamily="2" charset="2"/>
              </a:rPr>
              <a:t>Recall: Stream and Sort Counting: sort messages so the recipient can stream through them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85925"/>
            <a:ext cx="17145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example 1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example 2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example 3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….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1190625" y="3028950"/>
            <a:ext cx="342900" cy="6191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3829050"/>
            <a:ext cx="1885950" cy="781050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Counting logic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609850" y="4210050"/>
            <a:ext cx="16319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09850" y="3367385"/>
            <a:ext cx="150495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“C[</a:t>
            </a:r>
            <a:r>
              <a:rPr lang="en-US" i="1" dirty="0" smtClean="0"/>
              <a:t>x] +=D”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19075" y="1238250"/>
            <a:ext cx="2257425" cy="4719637"/>
          </a:xfrm>
          <a:prstGeom prst="rect">
            <a:avLst/>
          </a:prstGeom>
          <a:noFill/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04850" y="5549384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Machine A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 rot="16200000">
            <a:off x="2556391" y="3653909"/>
            <a:ext cx="3848100" cy="35028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76950" y="1685925"/>
            <a:ext cx="17145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C[x1] += D1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C[x1] += D2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….</a:t>
            </a:r>
            <a:endParaRPr lang="en-US" dirty="0"/>
          </a:p>
        </p:txBody>
      </p:sp>
      <p:sp>
        <p:nvSpPr>
          <p:cNvPr id="27" name="Down Arrow 26"/>
          <p:cNvSpPr/>
          <p:nvPr/>
        </p:nvSpPr>
        <p:spPr>
          <a:xfrm>
            <a:off x="6810375" y="2748260"/>
            <a:ext cx="342900" cy="6191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076950" y="3397250"/>
            <a:ext cx="1885950" cy="1212850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Logic to combine counter updates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838825" y="1238250"/>
            <a:ext cx="2257425" cy="4719637"/>
          </a:xfrm>
          <a:prstGeom prst="rect">
            <a:avLst/>
          </a:prstGeom>
          <a:noFill/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324600" y="5549384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Machine C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4655582" y="2106612"/>
            <a:ext cx="1183243" cy="922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870752" y="5957887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Machine B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5706</TotalTime>
  <Words>7043</Words>
  <Application>Microsoft Macintosh PowerPoint</Application>
  <PresentationFormat>On-screen Show (4:3)</PresentationFormat>
  <Paragraphs>1637</Paragraphs>
  <Slides>61</Slides>
  <Notes>32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3" baseType="lpstr">
      <vt:lpstr>Office Theme</vt:lpstr>
      <vt:lpstr>Equation</vt:lpstr>
      <vt:lpstr>Announcements</vt:lpstr>
      <vt:lpstr>Scalable out-of-core classification (of large test sets)</vt:lpstr>
      <vt:lpstr>Review of NB algorithms</vt:lpstr>
      <vt:lpstr>Testing Large-vocab Naïve Bayes</vt:lpstr>
      <vt:lpstr>Can we do better?</vt:lpstr>
      <vt:lpstr>Can we do better?</vt:lpstr>
      <vt:lpstr>If these records were in a key-value DB we would know what to do….</vt:lpstr>
      <vt:lpstr>Is there a stream-and-sort analog of this request-and-answer pattern?</vt:lpstr>
      <vt:lpstr>Recall: Stream and Sort Counting: sort messages so the recipient can stream through them</vt:lpstr>
      <vt:lpstr>Is there a stream-and-sort analog of this request-and-answer pattern?</vt:lpstr>
      <vt:lpstr>Is there a stream-and-sort analog of this request-and-answer pattern?</vt:lpstr>
      <vt:lpstr>Is there a stream-and-sort analog of this request-and-answer pattern?</vt:lpstr>
      <vt:lpstr>Is there a stream-and-sort analog of this request-and-answer pattern?</vt:lpstr>
      <vt:lpstr>A stream-and-sort analog of the request-and-answer pattern…</vt:lpstr>
      <vt:lpstr>A stream-and-sort analog of the request-and-answer pattern…</vt:lpstr>
      <vt:lpstr>A stream-and-sort analog of the request-and-answer pattern…</vt:lpstr>
      <vt:lpstr>A stream-and-sort analog of the request-and-answer pattern…</vt:lpstr>
      <vt:lpstr>PowerPoint Presentation</vt:lpstr>
      <vt:lpstr>Implementation summary</vt:lpstr>
      <vt:lpstr>Implementation summary</vt:lpstr>
      <vt:lpstr>Implementation summary</vt:lpstr>
      <vt:lpstr>Implementation summary</vt:lpstr>
      <vt:lpstr>Implementation summary</vt:lpstr>
      <vt:lpstr>Summary</vt:lpstr>
      <vt:lpstr>Rocchio’s Algorithm</vt:lpstr>
      <vt:lpstr>Rocchio’s algorithm</vt:lpstr>
      <vt:lpstr>Rocchio’s algorithm</vt:lpstr>
      <vt:lpstr>Rocchio v Bayes</vt:lpstr>
      <vt:lpstr>Rocchio….</vt:lpstr>
      <vt:lpstr>recap: Is there a stream-and-sort analog of this request-and-answer pattern?</vt:lpstr>
      <vt:lpstr>recap: Is there a stream-and-sort analog of this request-and-answer pattern?</vt:lpstr>
      <vt:lpstr>recap: A stream-and-sort analog of the request-and-answer pattern…</vt:lpstr>
      <vt:lpstr>recap: A stream-and-sort analog of the request-and-answer pattern…</vt:lpstr>
      <vt:lpstr>Rocchio….</vt:lpstr>
      <vt:lpstr>Rocchio….</vt:lpstr>
      <vt:lpstr>Rocchio at Test Time</vt:lpstr>
      <vt:lpstr>Rocchio Summary</vt:lpstr>
      <vt:lpstr>One? more Rocchio observation</vt:lpstr>
      <vt:lpstr>One?? more Rocchio observation</vt:lpstr>
      <vt:lpstr>O(1) more Rocchio observation</vt:lpstr>
      <vt:lpstr>Abstractions For  Stream and Sort and Map-Reduce </vt:lpstr>
      <vt:lpstr>Abstractions On Top Of Map-Reduce</vt:lpstr>
      <vt:lpstr>Abstractions On Top Of Map-Reduce</vt:lpstr>
      <vt:lpstr>Abstractions On Top Of Map-Reduce</vt:lpstr>
      <vt:lpstr>Abstractions On Top Of Map-Reduce</vt:lpstr>
      <vt:lpstr>NB Test Step</vt:lpstr>
      <vt:lpstr>NB Test Step</vt:lpstr>
      <vt:lpstr>NB Test Step</vt:lpstr>
      <vt:lpstr>Abstractions On Top Of Map-Reduce</vt:lpstr>
      <vt:lpstr>Request-and-answer</vt:lpstr>
      <vt:lpstr>Request-and-answer</vt:lpstr>
      <vt:lpstr>PowerPoint Presentation</vt:lpstr>
      <vt:lpstr>PowerPoint Presentation</vt:lpstr>
      <vt:lpstr>Abstract Implementation: [TF]IDF</vt:lpstr>
      <vt:lpstr>Abstract Implementation: [TF]IDF</vt:lpstr>
      <vt:lpstr>Abstract Implementation: TFIDF</vt:lpstr>
      <vt:lpstr>Two ways to join</vt:lpstr>
      <vt:lpstr>Two ways to join</vt:lpstr>
      <vt:lpstr>Two ways to join</vt:lpstr>
      <vt:lpstr>Two ways to join</vt:lpstr>
      <vt:lpstr>Two ways to join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from Big Datasets</dc:title>
  <dc:creator>William Cohen</dc:creator>
  <cp:lastModifiedBy>William Cohen</cp:lastModifiedBy>
  <cp:revision>633</cp:revision>
  <dcterms:created xsi:type="dcterms:W3CDTF">2013-02-10T16:54:39Z</dcterms:created>
  <dcterms:modified xsi:type="dcterms:W3CDTF">2016-09-13T20:11:31Z</dcterms:modified>
</cp:coreProperties>
</file>