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notesSlides/notesSlide3.xml" ContentType="application/vnd.openxmlformats-officedocument.presentationml.notesSlide+xml"/>
  <Override PartName="/ppt/embeddings/oleObject1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oleObject13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4"/>
  </p:notesMasterIdLst>
  <p:handoutMasterIdLst>
    <p:handoutMasterId r:id="rId75"/>
  </p:handoutMasterIdLst>
  <p:sldIdLst>
    <p:sldId id="270" r:id="rId2"/>
    <p:sldId id="329" r:id="rId3"/>
    <p:sldId id="271" r:id="rId4"/>
    <p:sldId id="280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3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28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412B5"/>
    <a:srgbClr val="EA1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2" autoAdjust="0"/>
    <p:restoredTop sz="88433" autoAdjust="0"/>
  </p:normalViewPr>
  <p:slideViewPr>
    <p:cSldViewPr snapToGrid="0" snapToObjects="1">
      <p:cViewPr varScale="1">
        <p:scale>
          <a:sx n="165" d="100"/>
          <a:sy n="165" d="100"/>
        </p:scale>
        <p:origin x="-87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notesMaster" Target="notesMasters/notesMaster1.xml"/><Relationship Id="rId75" Type="http://schemas.openxmlformats.org/officeDocument/2006/relationships/handoutMaster" Target="handoutMasters/handoutMaster1.xml"/><Relationship Id="rId76" Type="http://schemas.openxmlformats.org/officeDocument/2006/relationships/printerSettings" Target="printerSettings/printerSettings1.bin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7454E-C6EA-7E48-8ABE-6ADE7097F990}" type="datetimeFigureOut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EBF3C2-0C9F-FE4F-A8A5-E09AC27E13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78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3C4F9-F37E-4225-8EDE-0041EBD1A368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CF8AD2-6882-4531-8560-2C8EEF2B5B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812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125A5-0E88-3442-8521-B55C6FB15B8F}" type="slidenum">
              <a:rPr lang="en-US"/>
              <a:pPr/>
              <a:t>48</a:t>
            </a:fld>
            <a:endParaRPr lang="en-US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Usually, information retrieval systems, for both the web and email, index data a bipartite graph, which includes words, or terms, on one hand – and files, on the other hand. </a:t>
            </a:r>
            <a:r>
              <a:rPr lang="he-IL" b="1"/>
              <a:t> </a:t>
            </a:r>
            <a:endParaRPr lang="en-US" b="1"/>
          </a:p>
          <a:p>
            <a:r>
              <a:rPr lang="en-US"/>
              <a:t>Given a query, which is a set of words, the retrieval engine ranks documents by their relevance, or similarity, to the query.</a:t>
            </a:r>
            <a:endParaRPr lang="he-IL"/>
          </a:p>
          <a:p>
            <a:endParaRPr lang="en-US"/>
          </a:p>
          <a:p>
            <a:r>
              <a:rPr lang="en-US"/>
              <a:t>However, email can be represented by a richer graph. With nodes representing persons, dates, meetings and email-addresses.</a:t>
            </a:r>
          </a:p>
          <a:p>
            <a:r>
              <a:rPr lang="he-IL"/>
              <a:t> </a:t>
            </a:r>
            <a:endParaRPr lang="en-US"/>
          </a:p>
          <a:p>
            <a:r>
              <a:rPr lang="en-US"/>
              <a:t>In this graph, persons are inter-connected via messages that they send or receive, and via the meetings they attend. Files are inter-connected through the social network of the recipients, similar content and so on.</a:t>
            </a:r>
          </a:p>
          <a:p>
            <a:endParaRPr lang="en-US"/>
          </a:p>
          <a:p>
            <a:r>
              <a:rPr lang="en-US"/>
              <a:t>So, we have a typed graph – where every node has a type. And, in addition, the edges in the graph are directed and have types as well. </a:t>
            </a:r>
          </a:p>
          <a:p>
            <a:r>
              <a:rPr lang="en-US"/>
              <a:t>For example,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sent to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from email to recipient. Or </a:t>
            </a:r>
            <a:r>
              <a:rPr lang="ja-JP" altLang="en-US">
                <a:latin typeface="Arial"/>
              </a:rPr>
              <a:t>“</a:t>
            </a:r>
            <a:r>
              <a:rPr lang="en-US"/>
              <a:t>has subject term</a:t>
            </a:r>
            <a:r>
              <a:rPr lang="ja-JP" altLang="en-US">
                <a:latin typeface="Arial"/>
              </a:rPr>
              <a:t>”</a:t>
            </a:r>
            <a:r>
              <a:rPr lang="en-US"/>
              <a:t> going from an email message and a term appearing in its subject line.</a:t>
            </a:r>
          </a:p>
          <a:p>
            <a:endParaRPr lang="en-US"/>
          </a:p>
          <a:p>
            <a:r>
              <a:rPr lang="en-US"/>
              <a:t>Given a schema of relations, a whole corpus of email can be represented as one joint graph. For email, you can easily extract this information by parsing the email header.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51288" cy="12490451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098" y="4343703"/>
            <a:ext cx="5482828" cy="41108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4F3A-A3A3-6B4E-A05D-94DB327C8E10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02903-1654-D348-84FF-EDBD3C9A98D7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D390AD-079F-EB47-84F6-BDBCE1567097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400" y="292100"/>
            <a:ext cx="8648700" cy="804862"/>
          </a:xfrm>
        </p:spPr>
        <p:txBody>
          <a:bodyPr>
            <a:normAutofit/>
          </a:bodyPr>
          <a:lstStyle>
            <a:lvl1pPr algn="l"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1257300"/>
            <a:ext cx="8648700" cy="5099050"/>
          </a:xfrm>
        </p:spPr>
        <p:txBody>
          <a:bodyPr/>
          <a:lstStyle>
            <a:lvl1pPr>
              <a:defRPr sz="32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4800" y="6445250"/>
            <a:ext cx="2133600" cy="365125"/>
          </a:xfrm>
        </p:spPr>
        <p:txBody>
          <a:bodyPr/>
          <a:lstStyle/>
          <a:p>
            <a:fld id="{3511F712-C04D-2142-B761-FBEE5A6A9A61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452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445250"/>
            <a:ext cx="2133600" cy="365125"/>
          </a:xfrm>
        </p:spPr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516187"/>
            <a:ext cx="7772400" cy="1362075"/>
          </a:xfrm>
        </p:spPr>
        <p:txBody>
          <a:bodyPr anchor="t">
            <a:normAutofit/>
          </a:bodyPr>
          <a:lstStyle>
            <a:lvl1pPr algn="ctr">
              <a:defRPr sz="3200" b="1" cap="all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01600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BE52D-CEAA-0148-ABA6-F692CEB4CAFC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9DD1E-809D-B642-ADBC-C5DE31B2E539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17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33969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3731"/>
            <a:ext cx="4040188" cy="4551222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033969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 i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3730"/>
            <a:ext cx="4041775" cy="4551223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BF8AE-E65E-5245-A570-CB7B84EDB8A6}" type="datetime1">
              <a:rPr lang="en-US" smtClean="0"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06462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0070C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CD733-15CD-B747-8194-27667723DEB0}" type="datetime1">
              <a:rPr lang="en-US" smtClean="0"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7208E-7BAB-894C-9B75-97122932FE13}" type="datetime1">
              <a:rPr lang="en-US" smtClean="0"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553B1-0429-804E-8001-364D34002653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32019-B2BC-064A-83DE-D1C9FC630928}" type="datetime1">
              <a:rPr lang="en-US" smtClean="0"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AA7BC-8447-6A41-9980-A372BC3C0A88}" type="datetime1">
              <a:rPr lang="en-US" smtClean="0"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BFDCA1-C2F8-BA4E-82CE-5B3B1AA6CE7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0070C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Cambria Math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Cambria Math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Cambria Math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wmf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oleObject" Target="../embeddings/oleObject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3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4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5.bin"/><Relationship Id="rId5" Type="http://schemas.openxmlformats.org/officeDocument/2006/relationships/image" Target="../media/image5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w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10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8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Unsupervised learning on graphs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728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>
                <a:latin typeface="Cambria Math"/>
                <a:cs typeface="Cambria Math"/>
              </a:rPr>
              <a:t>Spectral Clustering: Graph = Matrix</a:t>
            </a:r>
            <a:br>
              <a:rPr lang="en-US" sz="2900" dirty="0">
                <a:latin typeface="Cambria Math"/>
                <a:cs typeface="Cambria Math"/>
              </a:rPr>
            </a:br>
            <a:r>
              <a:rPr lang="en-US" sz="2600" dirty="0">
                <a:latin typeface="Cambria Math"/>
                <a:cs typeface="Cambria Math"/>
              </a:rPr>
              <a:t>W*v</a:t>
            </a:r>
            <a:r>
              <a:rPr lang="en-US" sz="2600" baseline="-25000" dirty="0">
                <a:latin typeface="Cambria Math"/>
                <a:cs typeface="Cambria Math"/>
              </a:rPr>
              <a:t>1</a:t>
            </a:r>
            <a:r>
              <a:rPr lang="en-US" sz="2600" dirty="0">
                <a:latin typeface="Cambria Math"/>
                <a:cs typeface="Cambria Math"/>
              </a:rPr>
              <a:t> = v</a:t>
            </a:r>
            <a:r>
              <a:rPr lang="en-US" sz="2600" baseline="-25000" dirty="0">
                <a:latin typeface="Cambria Math"/>
                <a:cs typeface="Cambria Math"/>
              </a:rPr>
              <a:t>2</a:t>
            </a:r>
            <a:r>
              <a:rPr lang="en-US" sz="2600" dirty="0">
                <a:latin typeface="Cambria Math"/>
                <a:cs typeface="Cambria Math"/>
              </a:rPr>
              <a:t> </a:t>
            </a:r>
            <a:r>
              <a:rPr lang="ja-JP" altLang="en-US" sz="2600" dirty="0">
                <a:latin typeface="Cambria Math"/>
                <a:cs typeface="Cambria Math"/>
              </a:rPr>
              <a:t>“</a:t>
            </a:r>
            <a:r>
              <a:rPr lang="en-US" sz="2600" dirty="0" err="1">
                <a:latin typeface="Cambria Math"/>
                <a:cs typeface="Cambria Math"/>
              </a:rPr>
              <a:t>propogates</a:t>
            </a:r>
            <a:r>
              <a:rPr lang="en-US" sz="2600" dirty="0">
                <a:latin typeface="Cambria Math"/>
                <a:cs typeface="Cambria Math"/>
              </a:rPr>
              <a:t> weights from neighbors</a:t>
            </a:r>
            <a:r>
              <a:rPr lang="ja-JP" altLang="en-US" sz="2600" dirty="0">
                <a:latin typeface="Cambria Math"/>
                <a:cs typeface="Cambria Math"/>
              </a:rPr>
              <a:t>”</a:t>
            </a:r>
            <a:endParaRPr lang="en-US" sz="2900" dirty="0">
              <a:latin typeface="Cambria Math"/>
              <a:cs typeface="Cambria Math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5800" y="1600200"/>
          <a:ext cx="7783513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3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00200"/>
                        <a:ext cx="7783513" cy="520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28" descr="6block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730500"/>
            <a:ext cx="54102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Box 29"/>
          <p:cNvSpPr txBox="1">
            <a:spLocks noChangeArrowheads="1"/>
          </p:cNvSpPr>
          <p:nvPr/>
        </p:nvSpPr>
        <p:spPr bwMode="auto">
          <a:xfrm>
            <a:off x="685800" y="3733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Q: 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6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0" descr="strong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5"/>
          <a:stretch>
            <a:fillRect/>
          </a:stretch>
        </p:blipFill>
        <p:spPr bwMode="auto">
          <a:xfrm>
            <a:off x="1752600" y="1447800"/>
            <a:ext cx="7178675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dirty="0">
                <a:latin typeface="Cambria Math"/>
                <a:cs typeface="Cambria Math"/>
              </a:rPr>
              <a:t>Spectral Clustering: Graph = Matrix</a:t>
            </a:r>
            <a:br>
              <a:rPr lang="en-US" sz="2900" dirty="0">
                <a:latin typeface="Cambria Math"/>
                <a:cs typeface="Cambria Math"/>
              </a:rPr>
            </a:br>
            <a:r>
              <a:rPr lang="en-US" sz="2600" dirty="0">
                <a:latin typeface="Cambria Math"/>
                <a:cs typeface="Cambria Math"/>
              </a:rPr>
              <a:t>W*v</a:t>
            </a:r>
            <a:r>
              <a:rPr lang="en-US" sz="2600" baseline="-25000" dirty="0">
                <a:latin typeface="Cambria Math"/>
                <a:cs typeface="Cambria Math"/>
              </a:rPr>
              <a:t>1</a:t>
            </a:r>
            <a:r>
              <a:rPr lang="en-US" sz="2600" dirty="0">
                <a:latin typeface="Cambria Math"/>
                <a:cs typeface="Cambria Math"/>
              </a:rPr>
              <a:t> = v</a:t>
            </a:r>
            <a:r>
              <a:rPr lang="en-US" sz="2600" baseline="-25000" dirty="0">
                <a:latin typeface="Cambria Math"/>
                <a:cs typeface="Cambria Math"/>
              </a:rPr>
              <a:t>2</a:t>
            </a:r>
            <a:r>
              <a:rPr lang="en-US" sz="2600" dirty="0">
                <a:latin typeface="Cambria Math"/>
                <a:cs typeface="Cambria Math"/>
              </a:rPr>
              <a:t> </a:t>
            </a:r>
            <a:r>
              <a:rPr lang="ja-JP" altLang="en-US" sz="2600" dirty="0">
                <a:latin typeface="Cambria Math"/>
                <a:cs typeface="Cambria Math"/>
              </a:rPr>
              <a:t>“</a:t>
            </a:r>
            <a:r>
              <a:rPr lang="en-US" sz="2600" dirty="0" err="1">
                <a:latin typeface="Cambria Math"/>
                <a:cs typeface="Cambria Math"/>
              </a:rPr>
              <a:t>propogates</a:t>
            </a:r>
            <a:r>
              <a:rPr lang="en-US" sz="2600" dirty="0">
                <a:latin typeface="Cambria Math"/>
                <a:cs typeface="Cambria Math"/>
              </a:rPr>
              <a:t> weights from neighbors</a:t>
            </a:r>
            <a:r>
              <a:rPr lang="ja-JP" altLang="en-US" sz="2600" dirty="0">
                <a:latin typeface="Cambria Math"/>
                <a:cs typeface="Cambria Math"/>
              </a:rPr>
              <a:t>”</a:t>
            </a:r>
            <a:endParaRPr lang="en-US" sz="2900" dirty="0">
              <a:latin typeface="Cambria Math"/>
              <a:cs typeface="Cambria Math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714375" y="1235075"/>
          <a:ext cx="7058025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058025" cy="473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Box 29"/>
          <p:cNvSpPr txBox="1">
            <a:spLocks noChangeArrowheads="1"/>
          </p:cNvSpPr>
          <p:nvPr/>
        </p:nvSpPr>
        <p:spPr bwMode="auto">
          <a:xfrm>
            <a:off x="609600" y="2209800"/>
            <a:ext cx="3429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/>
              <a:t>How  do I pick </a:t>
            </a:r>
            <a:r>
              <a:rPr lang="en-US" sz="2800" b="1"/>
              <a:t>v </a:t>
            </a:r>
            <a:r>
              <a:rPr lang="en-US" sz="2800"/>
              <a:t>to be an eigenvector for a block-stochastic matrix?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5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1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929"/>
            <a:chOff x="1687554" y="4039394"/>
            <a:chExt cx="4451272" cy="606359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8666" y="4269034"/>
              <a:ext cx="390160" cy="37671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rgbClr val="0000FF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rgbClr val="0000FF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522214" y="4957763"/>
            <a:ext cx="320036" cy="329311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8000"/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rgbClr val="008000"/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63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060" grpId="0"/>
      <p:bldP spid="2061" grpId="0"/>
      <p:bldP spid="20" grpId="0"/>
      <p:bldP spid="21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82738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762000" y="1219200"/>
          <a:ext cx="7391400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219200"/>
                        <a:ext cx="7391400" cy="493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TextBox 8"/>
          <p:cNvSpPr txBox="1">
            <a:spLocks noChangeArrowheads="1"/>
          </p:cNvSpPr>
          <p:nvPr/>
        </p:nvSpPr>
        <p:spPr bwMode="auto">
          <a:xfrm>
            <a:off x="1284288" y="6176963"/>
            <a:ext cx="27495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[Shi &amp; Meila, </a:t>
            </a:r>
            <a:r>
              <a:rPr lang="en-US">
                <a:solidFill>
                  <a:srgbClr val="000000"/>
                </a:solidFill>
              </a:rPr>
              <a:t>2002</a:t>
            </a:r>
            <a:r>
              <a:rPr lang="en-US"/>
              <a:t>]</a:t>
            </a:r>
          </a:p>
        </p:txBody>
      </p:sp>
      <p:pic>
        <p:nvPicPr>
          <p:cNvPr id="4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522214" y="5011738"/>
            <a:ext cx="320036" cy="329311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rgbClr val="008000"/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rgbClr val="008000"/>
                </a:solidFill>
                <a:ea typeface="+mn-ea"/>
              </a:rPr>
              <a:t>2</a:t>
            </a:r>
          </a:p>
        </p:txBody>
      </p:sp>
      <p:sp>
        <p:nvSpPr>
          <p:cNvPr id="4104" name="TextBox 20"/>
          <p:cNvSpPr txBox="1">
            <a:spLocks noChangeArrowheads="1"/>
          </p:cNvSpPr>
          <p:nvPr/>
        </p:nvSpPr>
        <p:spPr bwMode="auto">
          <a:xfrm>
            <a:off x="7562850" y="4394200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4105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-674688" y="3468688"/>
            <a:ext cx="32226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06" name="Straight Arrow Connector 25"/>
          <p:cNvCxnSpPr>
            <a:cxnSpLocks noChangeShapeType="1"/>
          </p:cNvCxnSpPr>
          <p:nvPr/>
        </p:nvCxnSpPr>
        <p:spPr bwMode="auto">
          <a:xfrm>
            <a:off x="936625" y="5080000"/>
            <a:ext cx="3635375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7" name="TextBox 27"/>
          <p:cNvSpPr txBox="1">
            <a:spLocks noChangeArrowheads="1"/>
          </p:cNvSpPr>
          <p:nvPr/>
        </p:nvSpPr>
        <p:spPr bwMode="auto">
          <a:xfrm>
            <a:off x="1392238" y="5148263"/>
            <a:ext cx="519112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08" name="Straight Connector 37"/>
          <p:cNvCxnSpPr>
            <a:cxnSpLocks noChangeShapeType="1"/>
          </p:cNvCxnSpPr>
          <p:nvPr/>
        </p:nvCxnSpPr>
        <p:spPr bwMode="auto">
          <a:xfrm rot="5400000" flipH="1" flipV="1">
            <a:off x="1589882" y="5044281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09" name="TextBox 38"/>
          <p:cNvSpPr txBox="1">
            <a:spLocks noChangeArrowheads="1"/>
          </p:cNvSpPr>
          <p:nvPr/>
        </p:nvSpPr>
        <p:spPr bwMode="auto">
          <a:xfrm>
            <a:off x="2282825" y="51482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0" name="Straight Connector 39"/>
          <p:cNvCxnSpPr>
            <a:cxnSpLocks noChangeShapeType="1"/>
          </p:cNvCxnSpPr>
          <p:nvPr/>
        </p:nvCxnSpPr>
        <p:spPr bwMode="auto">
          <a:xfrm rot="5400000" flipH="1" flipV="1">
            <a:off x="2481263" y="5045075"/>
            <a:ext cx="2047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1" name="TextBox 40"/>
          <p:cNvSpPr txBox="1">
            <a:spLocks noChangeArrowheads="1"/>
          </p:cNvSpPr>
          <p:nvPr/>
        </p:nvSpPr>
        <p:spPr bwMode="auto">
          <a:xfrm>
            <a:off x="3259138" y="5148263"/>
            <a:ext cx="28098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</a:t>
            </a:r>
          </a:p>
        </p:txBody>
      </p:sp>
      <p:cxnSp>
        <p:nvCxnSpPr>
          <p:cNvPr id="4112" name="Straight Connector 41"/>
          <p:cNvCxnSpPr>
            <a:cxnSpLocks noChangeShapeType="1"/>
          </p:cNvCxnSpPr>
          <p:nvPr/>
        </p:nvCxnSpPr>
        <p:spPr bwMode="auto">
          <a:xfrm rot="5400000" flipH="1" flipV="1">
            <a:off x="3312176" y="5050414"/>
            <a:ext cx="204788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3" name="TextBox 42"/>
          <p:cNvSpPr txBox="1">
            <a:spLocks noChangeArrowheads="1"/>
          </p:cNvSpPr>
          <p:nvPr/>
        </p:nvSpPr>
        <p:spPr bwMode="auto">
          <a:xfrm>
            <a:off x="3929063" y="5148263"/>
            <a:ext cx="452437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14" name="Straight Connector 43"/>
          <p:cNvCxnSpPr>
            <a:cxnSpLocks noChangeShapeType="1"/>
          </p:cNvCxnSpPr>
          <p:nvPr/>
        </p:nvCxnSpPr>
        <p:spPr bwMode="auto">
          <a:xfrm rot="5400000" flipH="1" flipV="1">
            <a:off x="4135294" y="5051208"/>
            <a:ext cx="2047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115" name="Straight Connector 45"/>
          <p:cNvCxnSpPr>
            <a:cxnSpLocks noChangeShapeType="1"/>
          </p:cNvCxnSpPr>
          <p:nvPr/>
        </p:nvCxnSpPr>
        <p:spPr bwMode="auto">
          <a:xfrm>
            <a:off x="798513" y="46656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6" name="TextBox 46"/>
          <p:cNvSpPr txBox="1">
            <a:spLocks noChangeArrowheads="1"/>
          </p:cNvSpPr>
          <p:nvPr/>
        </p:nvSpPr>
        <p:spPr bwMode="auto">
          <a:xfrm>
            <a:off x="225425" y="4462463"/>
            <a:ext cx="5207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-0.4</a:t>
            </a:r>
          </a:p>
        </p:txBody>
      </p:sp>
      <p:cxnSp>
        <p:nvCxnSpPr>
          <p:cNvPr id="4117" name="Straight Connector 47"/>
          <p:cNvCxnSpPr>
            <a:cxnSpLocks noChangeShapeType="1"/>
          </p:cNvCxnSpPr>
          <p:nvPr/>
        </p:nvCxnSpPr>
        <p:spPr bwMode="auto">
          <a:xfrm>
            <a:off x="798513" y="3979863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18" name="TextBox 48"/>
          <p:cNvSpPr txBox="1">
            <a:spLocks noChangeArrowheads="1"/>
          </p:cNvSpPr>
          <p:nvPr/>
        </p:nvSpPr>
        <p:spPr bwMode="auto">
          <a:xfrm>
            <a:off x="225425" y="3843338"/>
            <a:ext cx="52070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-0.2</a:t>
            </a:r>
          </a:p>
        </p:txBody>
      </p:sp>
      <p:cxnSp>
        <p:nvCxnSpPr>
          <p:cNvPr id="4119" name="Straight Connector 49"/>
          <p:cNvCxnSpPr>
            <a:cxnSpLocks noChangeShapeType="1"/>
          </p:cNvCxnSpPr>
          <p:nvPr/>
        </p:nvCxnSpPr>
        <p:spPr bwMode="auto">
          <a:xfrm>
            <a:off x="798513" y="3375025"/>
            <a:ext cx="2063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0" name="TextBox 50"/>
          <p:cNvSpPr txBox="1">
            <a:spLocks noChangeArrowheads="1"/>
          </p:cNvSpPr>
          <p:nvPr/>
        </p:nvSpPr>
        <p:spPr bwMode="auto">
          <a:xfrm>
            <a:off x="225425" y="323691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0.0</a:t>
            </a:r>
          </a:p>
        </p:txBody>
      </p:sp>
      <p:cxnSp>
        <p:nvCxnSpPr>
          <p:cNvPr id="4121" name="Straight Connector 51"/>
          <p:cNvCxnSpPr>
            <a:cxnSpLocks noChangeShapeType="1"/>
          </p:cNvCxnSpPr>
          <p:nvPr/>
        </p:nvCxnSpPr>
        <p:spPr bwMode="auto">
          <a:xfrm>
            <a:off x="798513" y="2746375"/>
            <a:ext cx="206375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2" name="TextBox 52"/>
          <p:cNvSpPr txBox="1">
            <a:spLocks noChangeArrowheads="1"/>
          </p:cNvSpPr>
          <p:nvPr/>
        </p:nvSpPr>
        <p:spPr bwMode="auto">
          <a:xfrm>
            <a:off x="225425" y="26082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0.2</a:t>
            </a:r>
          </a:p>
        </p:txBody>
      </p:sp>
      <p:cxnSp>
        <p:nvCxnSpPr>
          <p:cNvPr id="4123" name="Straight Connector 54"/>
          <p:cNvCxnSpPr>
            <a:cxnSpLocks noChangeShapeType="1"/>
          </p:cNvCxnSpPr>
          <p:nvPr/>
        </p:nvCxnSpPr>
        <p:spPr bwMode="auto">
          <a:xfrm>
            <a:off x="798513" y="2128838"/>
            <a:ext cx="2063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124" name="TextBox 55"/>
          <p:cNvSpPr txBox="1">
            <a:spLocks noChangeArrowheads="1"/>
          </p:cNvSpPr>
          <p:nvPr/>
        </p:nvSpPr>
        <p:spPr bwMode="auto">
          <a:xfrm>
            <a:off x="225425" y="1935163"/>
            <a:ext cx="4524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0.4</a:t>
            </a:r>
          </a:p>
        </p:txBody>
      </p:sp>
      <p:sp>
        <p:nvSpPr>
          <p:cNvPr id="4125" name="TextBox 56"/>
          <p:cNvSpPr txBox="1">
            <a:spLocks noChangeArrowheads="1"/>
          </p:cNvSpPr>
          <p:nvPr/>
        </p:nvSpPr>
        <p:spPr bwMode="auto">
          <a:xfrm>
            <a:off x="4144963" y="330041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6" name="TextBox 57"/>
          <p:cNvSpPr txBox="1">
            <a:spLocks noChangeArrowheads="1"/>
          </p:cNvSpPr>
          <p:nvPr/>
        </p:nvSpPr>
        <p:spPr bwMode="auto">
          <a:xfrm>
            <a:off x="3940175" y="3232150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7" name="TextBox 58"/>
          <p:cNvSpPr txBox="1">
            <a:spLocks noChangeArrowheads="1"/>
          </p:cNvSpPr>
          <p:nvPr/>
        </p:nvSpPr>
        <p:spPr bwMode="auto">
          <a:xfrm>
            <a:off x="4144963" y="316230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8" name="TextBox 59"/>
          <p:cNvSpPr txBox="1">
            <a:spLocks noChangeArrowheads="1"/>
          </p:cNvSpPr>
          <p:nvPr/>
        </p:nvSpPr>
        <p:spPr bwMode="auto">
          <a:xfrm>
            <a:off x="4387850" y="3090863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29" name="TextBox 60"/>
          <p:cNvSpPr txBox="1">
            <a:spLocks noChangeArrowheads="1"/>
          </p:cNvSpPr>
          <p:nvPr/>
        </p:nvSpPr>
        <p:spPr bwMode="auto">
          <a:xfrm>
            <a:off x="4183063" y="3022600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0" name="TextBox 61"/>
          <p:cNvSpPr txBox="1">
            <a:spLocks noChangeArrowheads="1"/>
          </p:cNvSpPr>
          <p:nvPr/>
        </p:nvSpPr>
        <p:spPr bwMode="auto">
          <a:xfrm>
            <a:off x="4387850" y="2954338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1" name="TextBox 62"/>
          <p:cNvSpPr txBox="1">
            <a:spLocks noChangeArrowheads="1"/>
          </p:cNvSpPr>
          <p:nvPr/>
        </p:nvSpPr>
        <p:spPr bwMode="auto">
          <a:xfrm>
            <a:off x="2911475" y="4362402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2" name="TextBox 63"/>
          <p:cNvSpPr txBox="1">
            <a:spLocks noChangeArrowheads="1"/>
          </p:cNvSpPr>
          <p:nvPr/>
        </p:nvSpPr>
        <p:spPr bwMode="auto">
          <a:xfrm>
            <a:off x="3005138" y="4552156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y</a:t>
            </a:r>
          </a:p>
        </p:txBody>
      </p:sp>
      <p:sp>
        <p:nvSpPr>
          <p:cNvPr id="4133" name="TextBox 64"/>
          <p:cNvSpPr txBox="1">
            <a:spLocks noChangeArrowheads="1"/>
          </p:cNvSpPr>
          <p:nvPr/>
        </p:nvSpPr>
        <p:spPr bwMode="auto">
          <a:xfrm>
            <a:off x="2773363" y="4225877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y</a:t>
            </a:r>
          </a:p>
        </p:txBody>
      </p:sp>
      <p:sp>
        <p:nvSpPr>
          <p:cNvPr id="4134" name="TextBox 65"/>
          <p:cNvSpPr txBox="1">
            <a:spLocks noChangeArrowheads="1"/>
          </p:cNvSpPr>
          <p:nvPr/>
        </p:nvSpPr>
        <p:spPr bwMode="auto">
          <a:xfrm>
            <a:off x="2636838" y="4500514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y</a:t>
            </a:r>
          </a:p>
        </p:txBody>
      </p:sp>
      <p:sp>
        <p:nvSpPr>
          <p:cNvPr id="4135" name="TextBox 66"/>
          <p:cNvSpPr txBox="1">
            <a:spLocks noChangeArrowheads="1"/>
          </p:cNvSpPr>
          <p:nvPr/>
        </p:nvSpPr>
        <p:spPr bwMode="auto">
          <a:xfrm>
            <a:off x="2845594" y="3949122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y</a:t>
            </a:r>
          </a:p>
        </p:txBody>
      </p:sp>
      <p:sp>
        <p:nvSpPr>
          <p:cNvPr id="4136" name="TextBox 67"/>
          <p:cNvSpPr txBox="1">
            <a:spLocks noChangeArrowheads="1"/>
          </p:cNvSpPr>
          <p:nvPr/>
        </p:nvSpPr>
        <p:spPr bwMode="auto">
          <a:xfrm>
            <a:off x="4144963" y="30257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7" name="TextBox 68"/>
          <p:cNvSpPr txBox="1">
            <a:spLocks noChangeArrowheads="1"/>
          </p:cNvSpPr>
          <p:nvPr/>
        </p:nvSpPr>
        <p:spPr bwMode="auto">
          <a:xfrm>
            <a:off x="3940175" y="2957513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8" name="TextBox 69"/>
          <p:cNvSpPr txBox="1">
            <a:spLocks noChangeArrowheads="1"/>
          </p:cNvSpPr>
          <p:nvPr/>
        </p:nvSpPr>
        <p:spPr bwMode="auto">
          <a:xfrm>
            <a:off x="4144963" y="2889250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39" name="TextBox 70"/>
          <p:cNvSpPr txBox="1">
            <a:spLocks noChangeArrowheads="1"/>
          </p:cNvSpPr>
          <p:nvPr/>
        </p:nvSpPr>
        <p:spPr bwMode="auto">
          <a:xfrm>
            <a:off x="4044950" y="2949575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0" name="TextBox 71"/>
          <p:cNvSpPr txBox="1">
            <a:spLocks noChangeArrowheads="1"/>
          </p:cNvSpPr>
          <p:nvPr/>
        </p:nvSpPr>
        <p:spPr bwMode="auto">
          <a:xfrm>
            <a:off x="3940175" y="3087688"/>
            <a:ext cx="31908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1" name="TextBox 72"/>
          <p:cNvSpPr txBox="1">
            <a:spLocks noChangeArrowheads="1"/>
          </p:cNvSpPr>
          <p:nvPr/>
        </p:nvSpPr>
        <p:spPr bwMode="auto">
          <a:xfrm>
            <a:off x="4283075" y="3228975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x</a:t>
            </a:r>
          </a:p>
        </p:txBody>
      </p:sp>
      <p:sp>
        <p:nvSpPr>
          <p:cNvPr id="4142" name="TextBox 73"/>
          <p:cNvSpPr txBox="1">
            <a:spLocks noChangeArrowheads="1"/>
          </p:cNvSpPr>
          <p:nvPr/>
        </p:nvSpPr>
        <p:spPr bwMode="auto">
          <a:xfrm>
            <a:off x="2061969" y="3755977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3" name="TextBox 74"/>
          <p:cNvSpPr txBox="1">
            <a:spLocks noChangeArrowheads="1"/>
          </p:cNvSpPr>
          <p:nvPr/>
        </p:nvSpPr>
        <p:spPr bwMode="auto">
          <a:xfrm>
            <a:off x="2220384" y="3827992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4" name="TextBox 75"/>
          <p:cNvSpPr txBox="1">
            <a:spLocks noChangeArrowheads="1"/>
          </p:cNvSpPr>
          <p:nvPr/>
        </p:nvSpPr>
        <p:spPr bwMode="auto">
          <a:xfrm>
            <a:off x="1925444" y="3619452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5" name="TextBox 76"/>
          <p:cNvSpPr txBox="1">
            <a:spLocks noChangeArrowheads="1"/>
          </p:cNvSpPr>
          <p:nvPr/>
        </p:nvSpPr>
        <p:spPr bwMode="auto">
          <a:xfrm>
            <a:off x="2117195" y="3416902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/>
              <a:t>z</a:t>
            </a:r>
          </a:p>
        </p:txBody>
      </p:sp>
      <p:sp>
        <p:nvSpPr>
          <p:cNvPr id="4146" name="TextBox 77"/>
          <p:cNvSpPr txBox="1">
            <a:spLocks noChangeArrowheads="1"/>
          </p:cNvSpPr>
          <p:nvPr/>
        </p:nvSpPr>
        <p:spPr bwMode="auto">
          <a:xfrm>
            <a:off x="1788919" y="3687715"/>
            <a:ext cx="319087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7" name="TextBox 78"/>
          <p:cNvSpPr txBox="1">
            <a:spLocks noChangeArrowheads="1"/>
          </p:cNvSpPr>
          <p:nvPr/>
        </p:nvSpPr>
        <p:spPr bwMode="auto">
          <a:xfrm>
            <a:off x="2220384" y="3759729"/>
            <a:ext cx="319087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8" name="TextBox 79"/>
          <p:cNvSpPr txBox="1">
            <a:spLocks noChangeArrowheads="1"/>
          </p:cNvSpPr>
          <p:nvPr/>
        </p:nvSpPr>
        <p:spPr bwMode="auto">
          <a:xfrm>
            <a:off x="2061969" y="3821065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49" name="TextBox 80"/>
          <p:cNvSpPr txBox="1">
            <a:spLocks noChangeArrowheads="1"/>
          </p:cNvSpPr>
          <p:nvPr/>
        </p:nvSpPr>
        <p:spPr bwMode="auto">
          <a:xfrm>
            <a:off x="1857181" y="3752802"/>
            <a:ext cx="319088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0" name="TextBox 81"/>
          <p:cNvSpPr txBox="1">
            <a:spLocks noChangeArrowheads="1"/>
          </p:cNvSpPr>
          <p:nvPr/>
        </p:nvSpPr>
        <p:spPr bwMode="auto">
          <a:xfrm>
            <a:off x="1977831" y="3614690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1" name="TextBox 82"/>
          <p:cNvSpPr txBox="1">
            <a:spLocks noChangeArrowheads="1"/>
          </p:cNvSpPr>
          <p:nvPr/>
        </p:nvSpPr>
        <p:spPr bwMode="auto">
          <a:xfrm>
            <a:off x="1807634" y="3961342"/>
            <a:ext cx="320675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2" name="TextBox 83"/>
          <p:cNvSpPr txBox="1">
            <a:spLocks noChangeArrowheads="1"/>
          </p:cNvSpPr>
          <p:nvPr/>
        </p:nvSpPr>
        <p:spPr bwMode="auto">
          <a:xfrm>
            <a:off x="2061969" y="3752802"/>
            <a:ext cx="3206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z</a:t>
            </a:r>
          </a:p>
        </p:txBody>
      </p:sp>
      <p:sp>
        <p:nvSpPr>
          <p:cNvPr id="4153" name="TextBox 85"/>
          <p:cNvSpPr txBox="1">
            <a:spLocks noChangeArrowheads="1"/>
          </p:cNvSpPr>
          <p:nvPr/>
        </p:nvSpPr>
        <p:spPr bwMode="auto">
          <a:xfrm>
            <a:off x="4240213" y="4599565"/>
            <a:ext cx="45085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rgbClr val="008000"/>
                </a:solidFill>
              </a:rPr>
              <a:t>e</a:t>
            </a:r>
            <a:r>
              <a:rPr lang="en-US" baseline="-25000" dirty="0" smtClean="0">
                <a:solidFill>
                  <a:srgbClr val="008000"/>
                </a:solidFill>
              </a:rPr>
              <a:t>2</a:t>
            </a:r>
            <a:endParaRPr lang="en-US" baseline="-25000" dirty="0">
              <a:solidFill>
                <a:srgbClr val="008000"/>
              </a:solidFill>
            </a:endParaRPr>
          </a:p>
        </p:txBody>
      </p:sp>
      <p:sp>
        <p:nvSpPr>
          <p:cNvPr id="4154" name="TextBox 86"/>
          <p:cNvSpPr txBox="1">
            <a:spLocks noChangeArrowheads="1"/>
          </p:cNvSpPr>
          <p:nvPr/>
        </p:nvSpPr>
        <p:spPr bwMode="auto">
          <a:xfrm>
            <a:off x="454025" y="1582738"/>
            <a:ext cx="452438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dirty="0" smtClean="0">
                <a:solidFill>
                  <a:srgbClr val="FF0000"/>
                </a:solidFill>
              </a:rPr>
              <a:t>e</a:t>
            </a:r>
            <a:r>
              <a:rPr lang="en-US" baseline="-25000" dirty="0" smtClean="0">
                <a:solidFill>
                  <a:srgbClr val="FF0000"/>
                </a:solidFill>
              </a:rPr>
              <a:t>3</a:t>
            </a:r>
            <a:endParaRPr lang="en-US" baseline="-250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454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5124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pic>
        <p:nvPicPr>
          <p:cNvPr id="51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03638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441450"/>
            <a:ext cx="3057525" cy="234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408362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If W is connected but roughly block diagonal with </a:t>
            </a:r>
            <a:r>
              <a:rPr lang="en-US" i="1"/>
              <a:t>k </a:t>
            </a:r>
            <a:r>
              <a:rPr lang="en-US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top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/>
              <a:t> the next </a:t>
            </a:r>
            <a:r>
              <a:rPr lang="en-US" i="1"/>
              <a:t>k </a:t>
            </a:r>
            <a:r>
              <a:rPr lang="en-US"/>
              <a:t>eigenvectors are roughly piecewise constant with </a:t>
            </a:r>
            <a:r>
              <a:rPr lang="ja-JP" altLang="en-US"/>
              <a:t>“</a:t>
            </a:r>
            <a:r>
              <a:rPr lang="en-US"/>
              <a:t>pieces</a:t>
            </a:r>
            <a:r>
              <a:rPr lang="ja-JP" altLang="en-US"/>
              <a:t>”</a:t>
            </a:r>
            <a:r>
              <a:rPr lang="en-US"/>
              <a:t> corresponding to blocks</a:t>
            </a:r>
            <a:r>
              <a:rPr lang="en-US" i="1"/>
              <a:t> </a:t>
            </a:r>
            <a:r>
              <a:rPr lang="en-US"/>
              <a:t> </a:t>
            </a:r>
            <a:endParaRPr lang="en-US" sz="14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951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6148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25425" y="1304925"/>
          <a:ext cx="83407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3" imgW="3009600" imgH="203040" progId="Equation.3">
                  <p:embed/>
                </p:oleObj>
              </mc:Choice>
              <mc:Fallback>
                <p:oleObj name="Equation" r:id="rId3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" y="1304925"/>
                        <a:ext cx="8340725" cy="558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9" name="TextBox 60"/>
          <p:cNvSpPr txBox="1">
            <a:spLocks noChangeArrowheads="1"/>
          </p:cNvSpPr>
          <p:nvPr/>
        </p:nvSpPr>
        <p:spPr bwMode="auto">
          <a:xfrm>
            <a:off x="387350" y="1989138"/>
            <a:ext cx="4252913" cy="354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If </a:t>
            </a:r>
            <a:r>
              <a:rPr lang="en-US" sz="2500" b="1"/>
              <a:t>W</a:t>
            </a:r>
            <a:r>
              <a:rPr lang="en-US" sz="2500"/>
              <a:t> is connected but roughly block diagonal with </a:t>
            </a:r>
            <a:r>
              <a:rPr lang="en-US" sz="2500" i="1"/>
              <a:t>k </a:t>
            </a:r>
            <a:r>
              <a:rPr lang="en-US" sz="2500"/>
              <a:t>blocks then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eigenvector is a constant vector 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the next </a:t>
            </a:r>
            <a:r>
              <a:rPr lang="en-US" sz="2500" i="1"/>
              <a:t>k </a:t>
            </a:r>
            <a:r>
              <a:rPr lang="en-US" sz="2500"/>
              <a:t>eigenvectors are roughly piecewise constant with </a:t>
            </a:r>
            <a:r>
              <a:rPr lang="ja-JP" altLang="en-US" sz="2500"/>
              <a:t>“</a:t>
            </a:r>
            <a:r>
              <a:rPr lang="en-US" sz="2500"/>
              <a:t>pieces</a:t>
            </a:r>
            <a:r>
              <a:rPr lang="ja-JP" altLang="en-US" sz="2500"/>
              <a:t>”</a:t>
            </a:r>
            <a:r>
              <a:rPr lang="en-US" sz="2500"/>
              <a:t> corresponding to blocks</a:t>
            </a:r>
            <a:r>
              <a:rPr lang="en-US" sz="2500" i="1"/>
              <a:t> </a:t>
            </a:r>
            <a:r>
              <a:rPr lang="en-US" sz="2500"/>
              <a:t> </a:t>
            </a:r>
            <a:endParaRPr lang="en-US" sz="160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708525" y="1989138"/>
            <a:ext cx="4046538" cy="3254375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500"/>
              <a:t>Spectral clustering: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Find the top </a:t>
            </a:r>
            <a:r>
              <a:rPr lang="en-US" sz="2500" i="1"/>
              <a:t>k+1 </a:t>
            </a:r>
            <a:r>
              <a:rPr lang="en-US" sz="2500"/>
              <a:t>eigenvectors </a:t>
            </a:r>
            <a:r>
              <a:rPr lang="en-US" sz="2500" b="1"/>
              <a:t>v</a:t>
            </a:r>
            <a:r>
              <a:rPr lang="en-US" sz="2500" baseline="-25000"/>
              <a:t>1</a:t>
            </a:r>
            <a:r>
              <a:rPr lang="en-US" sz="2500"/>
              <a:t>,…,</a:t>
            </a:r>
            <a:r>
              <a:rPr lang="en-US" sz="2500" b="1"/>
              <a:t>v</a:t>
            </a:r>
            <a:r>
              <a:rPr lang="en-US" sz="2500" baseline="-25000"/>
              <a:t>k+1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Discard the </a:t>
            </a:r>
            <a:r>
              <a:rPr lang="ja-JP" altLang="en-US" sz="2500"/>
              <a:t>“</a:t>
            </a:r>
            <a:r>
              <a:rPr lang="en-US" sz="2500"/>
              <a:t>top</a:t>
            </a:r>
            <a:r>
              <a:rPr lang="ja-JP" altLang="en-US" sz="2500"/>
              <a:t>”</a:t>
            </a:r>
            <a:r>
              <a:rPr lang="en-US" sz="2500"/>
              <a:t> one</a:t>
            </a:r>
          </a:p>
          <a:p>
            <a:pPr eaLnBrk="1" hangingPunct="1">
              <a:buFont typeface="Arial" charset="0"/>
              <a:buChar char="•"/>
            </a:pPr>
            <a:r>
              <a:rPr lang="en-US" sz="2500"/>
              <a:t> Replace every node </a:t>
            </a:r>
            <a:r>
              <a:rPr lang="en-US" sz="2500" i="1"/>
              <a:t>a </a:t>
            </a:r>
            <a:r>
              <a:rPr lang="en-US" sz="2500"/>
              <a:t>with </a:t>
            </a:r>
            <a:r>
              <a:rPr lang="en-US" sz="2500" i="1"/>
              <a:t>k</a:t>
            </a:r>
            <a:r>
              <a:rPr lang="en-US" sz="2500"/>
              <a:t>-dimensional vector </a:t>
            </a:r>
            <a:r>
              <a:rPr lang="en-US" sz="2500" i="1"/>
              <a:t>x</a:t>
            </a:r>
            <a:r>
              <a:rPr lang="en-US" sz="2500" i="1" baseline="-25000"/>
              <a:t>a</a:t>
            </a:r>
            <a:r>
              <a:rPr lang="en-US"/>
              <a:t> </a:t>
            </a:r>
            <a:r>
              <a:rPr lang="en-US" sz="2500"/>
              <a:t>= &lt;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2</a:t>
            </a:r>
            <a:r>
              <a:rPr lang="en-US" sz="2500"/>
              <a:t>(</a:t>
            </a:r>
            <a:r>
              <a:rPr lang="en-US" sz="2500" i="1"/>
              <a:t>a</a:t>
            </a:r>
            <a:r>
              <a:rPr lang="en-US" sz="2500"/>
              <a:t>)</a:t>
            </a:r>
            <a:r>
              <a:rPr lang="en-US" sz="2500">
                <a:solidFill>
                  <a:srgbClr val="000000"/>
                </a:solidFill>
              </a:rPr>
              <a:t>,…,</a:t>
            </a:r>
            <a:r>
              <a:rPr lang="en-US" sz="2500" b="1">
                <a:solidFill>
                  <a:srgbClr val="000000"/>
                </a:solidFill>
              </a:rPr>
              <a:t>v</a:t>
            </a:r>
            <a:r>
              <a:rPr lang="en-US" sz="2500" baseline="-25000">
                <a:solidFill>
                  <a:srgbClr val="000000"/>
                </a:solidFill>
              </a:rPr>
              <a:t>k+1</a:t>
            </a:r>
            <a:r>
              <a:rPr lang="en-US" sz="2500">
                <a:solidFill>
                  <a:srgbClr val="000000"/>
                </a:solidFill>
              </a:rPr>
              <a:t> (</a:t>
            </a:r>
            <a:r>
              <a:rPr lang="en-US" sz="2500" i="1">
                <a:solidFill>
                  <a:srgbClr val="000000"/>
                </a:solidFill>
              </a:rPr>
              <a:t>a</a:t>
            </a:r>
            <a:r>
              <a:rPr lang="en-US">
                <a:solidFill>
                  <a:srgbClr val="000000"/>
                </a:solidFill>
              </a:rPr>
              <a:t>) </a:t>
            </a:r>
            <a:r>
              <a:rPr lang="en-US" sz="1600"/>
              <a:t>&gt;</a:t>
            </a:r>
          </a:p>
          <a:p>
            <a:pPr eaLnBrk="1" hangingPunct="1">
              <a:buFont typeface="Arial" charset="0"/>
              <a:buChar char="•"/>
            </a:pPr>
            <a:r>
              <a:rPr lang="en-US" sz="1600"/>
              <a:t> </a:t>
            </a:r>
            <a:r>
              <a:rPr lang="en-US" sz="2500"/>
              <a:t>Cluster with </a:t>
            </a:r>
            <a:r>
              <a:rPr lang="en-US" sz="2500" i="1"/>
              <a:t>k</a:t>
            </a:r>
            <a:r>
              <a:rPr lang="en-US" sz="2500"/>
              <a:t>-means</a:t>
            </a:r>
            <a:endParaRPr lang="en-US" sz="1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>
          <a:xfrm>
            <a:off x="304800" y="533400"/>
            <a:ext cx="8229600" cy="8382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Spectral Clustering: Pros and Cons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228600" y="1447800"/>
            <a:ext cx="8382000" cy="4953000"/>
          </a:xfrm>
        </p:spPr>
        <p:txBody>
          <a:bodyPr lIns="81000" tIns="42120" rIns="81000" bIns="42120">
            <a:normAutofit lnSpcReduction="10000"/>
          </a:bodyPr>
          <a:lstStyle/>
          <a:p>
            <a:pPr eaLnBrk="1" hangingPunct="1"/>
            <a:r>
              <a:rPr lang="en-US" sz="2400" dirty="0">
                <a:latin typeface="+mn-lt"/>
                <a:cs typeface="Arial" charset="0"/>
              </a:rPr>
              <a:t>Elegant, and well-founded mathematically</a:t>
            </a:r>
          </a:p>
          <a:p>
            <a:pPr eaLnBrk="1" hangingPunct="1"/>
            <a:r>
              <a:rPr lang="en-US" sz="2400" dirty="0">
                <a:latin typeface="+mn-lt"/>
                <a:cs typeface="Arial" charset="0"/>
              </a:rPr>
              <a:t>Tends to avoid local minima</a:t>
            </a:r>
          </a:p>
          <a:p>
            <a:pPr lvl="1" eaLnBrk="1" hangingPunct="1"/>
            <a:r>
              <a:rPr lang="en-US" sz="2000" dirty="0">
                <a:latin typeface="+mn-lt"/>
                <a:cs typeface="Arial" charset="0"/>
              </a:rPr>
              <a:t>Optimal solution to relaxed version of </a:t>
            </a:r>
            <a:r>
              <a:rPr lang="en-US" sz="2000" dirty="0" err="1">
                <a:latin typeface="+mn-lt"/>
                <a:cs typeface="Arial" charset="0"/>
              </a:rPr>
              <a:t>mincut</a:t>
            </a:r>
            <a:r>
              <a:rPr lang="en-US" sz="2000" dirty="0">
                <a:latin typeface="+mn-lt"/>
                <a:cs typeface="Arial" charset="0"/>
              </a:rPr>
              <a:t> problem (Normalized cut, aka </a:t>
            </a:r>
            <a:r>
              <a:rPr lang="en-US" sz="2000" dirty="0" err="1">
                <a:latin typeface="+mn-lt"/>
                <a:cs typeface="Arial" charset="0"/>
              </a:rPr>
              <a:t>NCut</a:t>
            </a:r>
            <a:r>
              <a:rPr lang="en-US" sz="2000" dirty="0">
                <a:latin typeface="+mn-lt"/>
                <a:cs typeface="Arial" charset="0"/>
              </a:rPr>
              <a:t>)</a:t>
            </a:r>
          </a:p>
          <a:p>
            <a:pPr eaLnBrk="1" hangingPunct="1"/>
            <a:r>
              <a:rPr lang="en-US" sz="2400" dirty="0">
                <a:latin typeface="+mn-lt"/>
                <a:cs typeface="Arial" charset="0"/>
              </a:rPr>
              <a:t>Works quite well when relations are approximately transitive (like similarity, social connections)</a:t>
            </a:r>
          </a:p>
          <a:p>
            <a:pPr eaLnBrk="1" hangingPunct="1"/>
            <a:r>
              <a:rPr lang="en-US" sz="2400" dirty="0">
                <a:latin typeface="+mn-lt"/>
                <a:cs typeface="Arial" charset="0"/>
              </a:rPr>
              <a:t>Expensive for very large datasets</a:t>
            </a:r>
          </a:p>
          <a:p>
            <a:pPr lvl="1" eaLnBrk="1" hangingPunct="1"/>
            <a:r>
              <a:rPr lang="en-US" sz="2000" dirty="0">
                <a:latin typeface="+mn-lt"/>
                <a:cs typeface="Arial" charset="0"/>
              </a:rPr>
              <a:t>Computing eigenvectors is the bottleneck</a:t>
            </a:r>
          </a:p>
          <a:p>
            <a:pPr lvl="1" eaLnBrk="1" hangingPunct="1"/>
            <a:r>
              <a:rPr lang="en-US" sz="2000" dirty="0">
                <a:latin typeface="+mn-lt"/>
                <a:cs typeface="Arial" charset="0"/>
              </a:rPr>
              <a:t>Approximate eigenvector computation not always useful</a:t>
            </a:r>
          </a:p>
          <a:p>
            <a:pPr eaLnBrk="1" hangingPunct="1"/>
            <a:r>
              <a:rPr lang="en-US" sz="2400" dirty="0">
                <a:latin typeface="+mn-lt"/>
                <a:cs typeface="Arial" charset="0"/>
              </a:rPr>
              <a:t>Noisy datasets sometimes cause problems</a:t>
            </a:r>
          </a:p>
          <a:p>
            <a:pPr lvl="1" eaLnBrk="1" hangingPunct="1"/>
            <a:r>
              <a:rPr lang="en-US" sz="2000" dirty="0">
                <a:latin typeface="+mn-lt"/>
                <a:cs typeface="Arial" charset="0"/>
              </a:rPr>
              <a:t>Picking number of eigenvectors and </a:t>
            </a:r>
            <a:r>
              <a:rPr lang="en-US" sz="2000" i="1" dirty="0">
                <a:latin typeface="+mn-lt"/>
                <a:cs typeface="Arial" charset="0"/>
              </a:rPr>
              <a:t>k </a:t>
            </a:r>
            <a:r>
              <a:rPr lang="en-US" sz="2000" dirty="0">
                <a:latin typeface="+mn-lt"/>
                <a:cs typeface="Arial" charset="0"/>
              </a:rPr>
              <a:t>is tricky</a:t>
            </a:r>
          </a:p>
          <a:p>
            <a:pPr lvl="1" eaLnBrk="1" hangingPunct="1"/>
            <a:r>
              <a:rPr lang="ja-JP" altLang="en-US" sz="2000" dirty="0">
                <a:latin typeface="+mn-lt"/>
                <a:cs typeface="Arial" charset="0"/>
              </a:rPr>
              <a:t>“</a:t>
            </a:r>
            <a:r>
              <a:rPr lang="en-US" sz="2000" dirty="0">
                <a:latin typeface="+mn-lt"/>
                <a:cs typeface="Arial" charset="0"/>
              </a:rPr>
              <a:t>Informative</a:t>
            </a:r>
            <a:r>
              <a:rPr lang="ja-JP" altLang="en-US" sz="2000" dirty="0">
                <a:latin typeface="+mn-lt"/>
                <a:cs typeface="Arial" charset="0"/>
              </a:rPr>
              <a:t>”</a:t>
            </a:r>
            <a:r>
              <a:rPr lang="en-US" sz="2000" dirty="0">
                <a:latin typeface="+mn-lt"/>
                <a:cs typeface="Arial" charset="0"/>
              </a:rPr>
              <a:t> eigenvectors need not be in top few</a:t>
            </a:r>
          </a:p>
          <a:p>
            <a:pPr lvl="1" eaLnBrk="1" hangingPunct="1"/>
            <a:r>
              <a:rPr lang="en-US" sz="2000" dirty="0">
                <a:latin typeface="+mn-lt"/>
                <a:cs typeface="Arial" charset="0"/>
              </a:rPr>
              <a:t>Performance can drop suddenly from good to terrible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2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 idx="4294967295"/>
          </p:nvPr>
        </p:nvSpPr>
        <p:spPr>
          <a:xfrm>
            <a:off x="617538" y="136525"/>
            <a:ext cx="8275637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000" dirty="0">
                <a:latin typeface="Cambria Math"/>
                <a:cs typeface="Cambria Math"/>
              </a:rPr>
              <a:t>Experimental results: </a:t>
            </a:r>
            <a:br>
              <a:rPr lang="en-US" sz="20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best-case assignment of class labels to clusters</a:t>
            </a: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04" t="18028" r="34065" b="37422"/>
          <a:stretch>
            <a:fillRect/>
          </a:stretch>
        </p:blipFill>
        <p:spPr bwMode="auto">
          <a:xfrm>
            <a:off x="152400" y="1524000"/>
            <a:ext cx="6019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8612" name="Rectangle 4"/>
          <p:cNvSpPr>
            <a:spLocks noChangeArrowheads="1"/>
          </p:cNvSpPr>
          <p:nvPr/>
        </p:nvSpPr>
        <p:spPr bwMode="auto">
          <a:xfrm>
            <a:off x="152400" y="2895600"/>
            <a:ext cx="60198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70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4191000" y="3810000"/>
            <a:ext cx="4795838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95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 as 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49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3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838200" y="1752600"/>
            <a:ext cx="7924800" cy="2369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dirty="0"/>
              <a:t>smallest </a:t>
            </a:r>
            <a:r>
              <a:rPr lang="en-US" dirty="0" err="1"/>
              <a:t>eigenvecs</a:t>
            </a:r>
            <a:r>
              <a:rPr lang="en-US" dirty="0"/>
              <a:t> of D-A are largest </a:t>
            </a:r>
            <a:r>
              <a:rPr lang="en-US" dirty="0" err="1"/>
              <a:t>eigenvecs</a:t>
            </a:r>
            <a:r>
              <a:rPr lang="en-US" dirty="0"/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smallest </a:t>
            </a:r>
            <a:r>
              <a:rPr lang="en-US" dirty="0" err="1"/>
              <a:t>eigenvecs</a:t>
            </a:r>
            <a:r>
              <a:rPr lang="en-US" dirty="0"/>
              <a:t> of I-W are largest </a:t>
            </a:r>
            <a:r>
              <a:rPr lang="en-US" dirty="0" err="1"/>
              <a:t>eigenvecs</a:t>
            </a:r>
            <a:r>
              <a:rPr lang="en-US" dirty="0"/>
              <a:t> of W</a:t>
            </a:r>
          </a:p>
          <a:p>
            <a:pPr eaLnBrk="1" hangingPunct="1"/>
            <a:r>
              <a:rPr lang="en-US" dirty="0"/>
              <a:t>Suppose each </a:t>
            </a:r>
            <a:r>
              <a:rPr lang="en-US" i="1" dirty="0"/>
              <a:t>y(</a:t>
            </a:r>
            <a:r>
              <a:rPr lang="en-US" i="1" dirty="0" err="1"/>
              <a:t>i</a:t>
            </a:r>
            <a:r>
              <a:rPr lang="en-US" i="1" dirty="0"/>
              <a:t>)=+1 </a:t>
            </a:r>
            <a:r>
              <a:rPr lang="en-US" dirty="0"/>
              <a:t>or </a:t>
            </a:r>
            <a:r>
              <a:rPr lang="en-US" i="1" dirty="0"/>
              <a:t>-1</a:t>
            </a:r>
            <a:r>
              <a:rPr lang="en-US" b="1" dirty="0"/>
              <a:t>:</a:t>
            </a:r>
            <a:r>
              <a:rPr lang="en-US" i="1" dirty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Then  </a:t>
            </a:r>
            <a:r>
              <a:rPr lang="en-US" i="1" dirty="0"/>
              <a:t>y </a:t>
            </a:r>
            <a:r>
              <a:rPr lang="en-US" dirty="0"/>
              <a:t>is a cluster indicator that splits the nodes into </a:t>
            </a:r>
            <a:r>
              <a:rPr lang="en-US" dirty="0" smtClean="0"/>
              <a:t>two sets</a:t>
            </a:r>
            <a:endParaRPr lang="en-US" i="1" dirty="0"/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what 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(D-A)</a:t>
            </a:r>
            <a:r>
              <a:rPr lang="en-US" b="1" dirty="0"/>
              <a:t>y</a:t>
            </a:r>
            <a:r>
              <a:rPr lang="en-US" dirty="0"/>
              <a:t> ?</a:t>
            </a:r>
            <a:endParaRPr lang="en-US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Oval Callout 2"/>
          <p:cNvSpPr/>
          <p:nvPr/>
        </p:nvSpPr>
        <p:spPr>
          <a:xfrm>
            <a:off x="2547697" y="4564303"/>
            <a:ext cx="2409151" cy="1054485"/>
          </a:xfrm>
          <a:prstGeom prst="wedgeEllipseCallout">
            <a:avLst>
              <a:gd name="adj1" fmla="val -32440"/>
              <a:gd name="adj2" fmla="val -9881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D-A is the </a:t>
            </a:r>
            <a:r>
              <a:rPr lang="en-US" i="1" dirty="0" err="1" smtClean="0"/>
              <a:t>Laplacian</a:t>
            </a:r>
            <a:r>
              <a:rPr lang="en-US" dirty="0" smtClean="0"/>
              <a:t> of the graph A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16970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One-day extension for everyone on </a:t>
            </a:r>
            <a:r>
              <a:rPr lang="en-US" dirty="0" err="1" smtClean="0"/>
              <a:t>Autodiff</a:t>
            </a:r>
            <a:r>
              <a:rPr lang="en-US" dirty="0" smtClean="0"/>
              <a:t> </a:t>
            </a:r>
            <a:r>
              <a:rPr lang="en-US" dirty="0" smtClean="0"/>
              <a:t>HW</a:t>
            </a:r>
          </a:p>
          <a:p>
            <a:r>
              <a:rPr lang="en-US" dirty="0" smtClean="0">
                <a:sym typeface="Wingdings"/>
              </a:rPr>
              <a:t>Also, </a:t>
            </a:r>
            <a:r>
              <a:rPr lang="en-US" smtClean="0">
                <a:sym typeface="Wingdings"/>
              </a:rPr>
              <a:t>no quiz</a:t>
            </a:r>
            <a:endParaRPr lang="en-US" dirty="0" smtClean="0">
              <a:sym typeface="Wingding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811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1" name="Object 6"/>
          <p:cNvGraphicFramePr>
            <a:graphicFrameLocks noChangeAspect="1"/>
          </p:cNvGraphicFramePr>
          <p:nvPr/>
        </p:nvGraphicFramePr>
        <p:xfrm>
          <a:off x="838200" y="379413"/>
          <a:ext cx="7045325" cy="450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Equation" r:id="rId3" imgW="3796496" imgH="2425172" progId="Equation.3">
                  <p:embed/>
                </p:oleObj>
              </mc:Choice>
              <mc:Fallback>
                <p:oleObj name="Equation" r:id="rId3" imgW="3796496" imgH="242517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79413"/>
                        <a:ext cx="7045325" cy="4500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" name="TextBox 8"/>
          <p:cNvSpPr txBox="1">
            <a:spLocks noChangeArrowheads="1"/>
          </p:cNvSpPr>
          <p:nvPr/>
        </p:nvSpPr>
        <p:spPr bwMode="auto">
          <a:xfrm>
            <a:off x="5410200" y="4267200"/>
            <a:ext cx="21050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= size of CUT(</a:t>
            </a:r>
            <a:r>
              <a:rPr lang="en-US" b="1"/>
              <a:t>y</a:t>
            </a:r>
            <a:r>
              <a:rPr lang="en-US"/>
              <a:t>)</a:t>
            </a:r>
          </a:p>
        </p:txBody>
      </p:sp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914400" y="5410200"/>
            <a:ext cx="238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 </a:t>
            </a:r>
          </a:p>
        </p:txBody>
      </p:sp>
      <p:graphicFrame>
        <p:nvGraphicFramePr>
          <p:cNvPr id="175107" name="Object 3"/>
          <p:cNvGraphicFramePr>
            <a:graphicFrameLocks noChangeAspect="1"/>
          </p:cNvGraphicFramePr>
          <p:nvPr/>
        </p:nvGraphicFramePr>
        <p:xfrm>
          <a:off x="1219200" y="5105400"/>
          <a:ext cx="5221288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0" name="Equation" r:id="rId5" imgW="1942893" imgH="228738" progId="Equation.3">
                  <p:embed/>
                </p:oleObj>
              </mc:Choice>
              <mc:Fallback>
                <p:oleObj name="Equation" r:id="rId5" imgW="1942893" imgH="22873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5221288" cy="612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90600" y="5867400"/>
            <a:ext cx="7391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/>
              <a:t>NCUT: roughly minimize ratio of transitions between classes vs transitions within classes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3509818" y="1816485"/>
            <a:ext cx="0" cy="523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32970" y="1816485"/>
            <a:ext cx="1362363" cy="431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539066" y="2877127"/>
            <a:ext cx="0" cy="5233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024581" y="2877127"/>
            <a:ext cx="385619" cy="4310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6" name="Oval Callout 15"/>
          <p:cNvSpPr/>
          <p:nvPr/>
        </p:nvSpPr>
        <p:spPr>
          <a:xfrm>
            <a:off x="-130848" y="3254423"/>
            <a:ext cx="2409151" cy="1054485"/>
          </a:xfrm>
          <a:prstGeom prst="wedgeEllipseCallout">
            <a:avLst>
              <a:gd name="adj1" fmla="val 49349"/>
              <a:gd name="adj2" fmla="val 14133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I-W is the </a:t>
            </a:r>
            <a:r>
              <a:rPr lang="en-US" i="1" dirty="0" smtClean="0"/>
              <a:t>normalized</a:t>
            </a:r>
            <a:r>
              <a:rPr lang="en-US" dirty="0" smtClean="0"/>
              <a:t> </a:t>
            </a:r>
            <a:r>
              <a:rPr lang="en-US" i="1" dirty="0" err="1" smtClean="0"/>
              <a:t>Laplacian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134869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Spectral Clustering: Graph = Matrix</a:t>
            </a:r>
            <a:br>
              <a:rPr lang="en-US" dirty="0" smtClean="0"/>
            </a:br>
            <a:r>
              <a:rPr lang="en-US" sz="2900" dirty="0" smtClean="0"/>
              <a:t>W*v</a:t>
            </a:r>
            <a:r>
              <a:rPr lang="en-US" sz="2900" baseline="-25000" dirty="0" smtClean="0"/>
              <a:t>1</a:t>
            </a:r>
            <a:r>
              <a:rPr lang="en-US" sz="2900" dirty="0" smtClean="0"/>
              <a:t> = v</a:t>
            </a:r>
            <a:r>
              <a:rPr lang="en-US" sz="2900" baseline="-25000" dirty="0" smtClean="0"/>
              <a:t>2</a:t>
            </a:r>
            <a:r>
              <a:rPr lang="en-US" sz="2900" dirty="0" smtClean="0"/>
              <a:t> “</a:t>
            </a:r>
            <a:r>
              <a:rPr lang="en-US" sz="2900" dirty="0" err="1" smtClean="0"/>
              <a:t>propogates</a:t>
            </a:r>
            <a:r>
              <a:rPr lang="en-US" sz="2900" dirty="0" smtClean="0"/>
              <a:t> weights from neighbors”</a:t>
            </a:r>
            <a:endParaRPr lang="en-US" dirty="0" smtClean="0"/>
          </a:p>
        </p:txBody>
      </p:sp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714375" y="1235075"/>
          <a:ext cx="778351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1" name="Equation" r:id="rId3" imgW="3009418" imgH="203384" progId="Equation.3">
                  <p:embed/>
                </p:oleObj>
              </mc:Choice>
              <mc:Fallback>
                <p:oleObj name="Equation" r:id="rId3" imgW="3009418" imgH="2033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35075"/>
                        <a:ext cx="7783513" cy="5222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304800" y="1752600"/>
            <a:ext cx="8458200" cy="347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 dirty="0"/>
              <a:t> </a:t>
            </a:r>
            <a:r>
              <a:rPr lang="en-US" dirty="0"/>
              <a:t>smallest </a:t>
            </a:r>
            <a:r>
              <a:rPr lang="en-US" dirty="0" err="1"/>
              <a:t>eigenvecs</a:t>
            </a:r>
            <a:r>
              <a:rPr lang="en-US" dirty="0"/>
              <a:t> of D-A are largest </a:t>
            </a:r>
            <a:r>
              <a:rPr lang="en-US" dirty="0" err="1"/>
              <a:t>eigenvecs</a:t>
            </a:r>
            <a:r>
              <a:rPr lang="en-US" dirty="0"/>
              <a:t> of A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smallest </a:t>
            </a:r>
            <a:r>
              <a:rPr lang="en-US" dirty="0" err="1"/>
              <a:t>eigenvecs</a:t>
            </a:r>
            <a:r>
              <a:rPr lang="en-US" dirty="0"/>
              <a:t> of I-W are largest </a:t>
            </a:r>
            <a:r>
              <a:rPr lang="en-US" dirty="0" err="1"/>
              <a:t>eigenvecs</a:t>
            </a:r>
            <a:r>
              <a:rPr lang="en-US" dirty="0"/>
              <a:t> of W</a:t>
            </a:r>
          </a:p>
          <a:p>
            <a:pPr eaLnBrk="1" hangingPunct="1"/>
            <a:r>
              <a:rPr lang="en-US" dirty="0"/>
              <a:t>Suppose each </a:t>
            </a:r>
            <a:r>
              <a:rPr lang="en-US" i="1" dirty="0"/>
              <a:t>y(</a:t>
            </a:r>
            <a:r>
              <a:rPr lang="en-US" i="1" dirty="0" err="1"/>
              <a:t>i</a:t>
            </a:r>
            <a:r>
              <a:rPr lang="en-US" i="1" dirty="0"/>
              <a:t>)=+1 </a:t>
            </a:r>
            <a:r>
              <a:rPr lang="en-US" dirty="0"/>
              <a:t>or </a:t>
            </a:r>
            <a:r>
              <a:rPr lang="en-US" i="1" dirty="0"/>
              <a:t>-1</a:t>
            </a:r>
            <a:r>
              <a:rPr lang="en-US" b="1" dirty="0"/>
              <a:t>:</a:t>
            </a:r>
            <a:r>
              <a:rPr lang="en-US" i="1" dirty="0"/>
              <a:t>  </a:t>
            </a:r>
          </a:p>
          <a:p>
            <a:pPr eaLnBrk="1" hangingPunct="1">
              <a:buFont typeface="Arial" charset="0"/>
              <a:buChar char="•"/>
            </a:pPr>
            <a:r>
              <a:rPr lang="en-US" i="1" dirty="0"/>
              <a:t> </a:t>
            </a:r>
            <a:r>
              <a:rPr lang="en-US" dirty="0"/>
              <a:t>Then  </a:t>
            </a:r>
            <a:r>
              <a:rPr lang="en-US" i="1" dirty="0"/>
              <a:t>y </a:t>
            </a:r>
            <a:r>
              <a:rPr lang="en-US" dirty="0"/>
              <a:t>is a cluster indicator that cuts the nodes into two </a:t>
            </a:r>
            <a:endParaRPr lang="en-US" i="1" dirty="0"/>
          </a:p>
          <a:p>
            <a:pPr eaLnBrk="1" hangingPunct="1">
              <a:buFont typeface="Arial" charset="0"/>
              <a:buChar char="•"/>
            </a:pPr>
            <a:r>
              <a:rPr lang="en-US" i="1" dirty="0" smtClean="0"/>
              <a:t> </a:t>
            </a:r>
            <a:r>
              <a:rPr lang="en-US" dirty="0" smtClean="0"/>
              <a:t>what </a:t>
            </a:r>
            <a:r>
              <a:rPr lang="en-US" dirty="0"/>
              <a:t>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(D-A)</a:t>
            </a:r>
            <a:r>
              <a:rPr lang="en-US" b="1" dirty="0"/>
              <a:t>y</a:t>
            </a:r>
            <a:r>
              <a:rPr lang="en-US" dirty="0"/>
              <a:t> ?  </a:t>
            </a:r>
            <a:r>
              <a:rPr lang="en-US" u="sng" dirty="0"/>
              <a:t>The cost of the graph cut defined by </a:t>
            </a:r>
            <a:r>
              <a:rPr lang="en-US" b="1" u="sng" dirty="0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what </a:t>
            </a:r>
            <a:r>
              <a:rPr lang="en-US" dirty="0"/>
              <a:t>is </a:t>
            </a:r>
            <a:r>
              <a:rPr lang="en-US" b="1" dirty="0" err="1"/>
              <a:t>y</a:t>
            </a:r>
            <a:r>
              <a:rPr lang="en-US" baseline="30000" dirty="0" err="1"/>
              <a:t>T</a:t>
            </a:r>
            <a:r>
              <a:rPr lang="en-US" dirty="0"/>
              <a:t>(I-W)</a:t>
            </a:r>
            <a:r>
              <a:rPr lang="en-US" b="1" dirty="0"/>
              <a:t>y</a:t>
            </a:r>
            <a:r>
              <a:rPr lang="en-US" dirty="0"/>
              <a:t> ?  </a:t>
            </a:r>
            <a:r>
              <a:rPr lang="en-US" u="sng" dirty="0"/>
              <a:t>Also a cost of a graph cut defined by </a:t>
            </a:r>
            <a:r>
              <a:rPr lang="en-US" b="1" u="sng" dirty="0"/>
              <a:t>y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 smtClean="0"/>
              <a:t> How </a:t>
            </a:r>
            <a:r>
              <a:rPr lang="en-US" dirty="0"/>
              <a:t>to minimize it?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 Turns </a:t>
            </a:r>
            <a:r>
              <a:rPr lang="en-US" sz="2000" dirty="0"/>
              <a:t>out: to minimize </a:t>
            </a:r>
            <a:r>
              <a:rPr lang="en-US" sz="2000" b="1" dirty="0" err="1"/>
              <a:t>y</a:t>
            </a:r>
            <a:r>
              <a:rPr lang="en-US" sz="2000" baseline="30000" dirty="0" err="1"/>
              <a:t>T</a:t>
            </a:r>
            <a:r>
              <a:rPr lang="en-US" sz="2000" dirty="0"/>
              <a:t> X </a:t>
            </a:r>
            <a:r>
              <a:rPr lang="en-US" sz="2000" b="1" dirty="0"/>
              <a:t>y</a:t>
            </a:r>
            <a:r>
              <a:rPr lang="en-US" sz="2000" dirty="0"/>
              <a:t> / (</a:t>
            </a:r>
            <a:r>
              <a:rPr lang="en-US" sz="2000" b="1" dirty="0" err="1"/>
              <a:t>y</a:t>
            </a:r>
            <a:r>
              <a:rPr lang="en-US" sz="2000" baseline="30000" dirty="0" err="1"/>
              <a:t>T</a:t>
            </a:r>
            <a:r>
              <a:rPr lang="en-US" sz="2000" b="1" dirty="0" err="1"/>
              <a:t>y</a:t>
            </a:r>
            <a:r>
              <a:rPr lang="en-US" sz="2000" dirty="0"/>
              <a:t>) find </a:t>
            </a:r>
            <a:r>
              <a:rPr lang="en-US" sz="2000" i="1" dirty="0"/>
              <a:t>smallest</a:t>
            </a:r>
            <a:r>
              <a:rPr lang="en-US" sz="2000" dirty="0"/>
              <a:t> eigenvector of X</a:t>
            </a:r>
            <a:endParaRPr lang="en-US" dirty="0"/>
          </a:p>
          <a:p>
            <a:pPr lvl="1" eaLnBrk="1" hangingPunct="1">
              <a:buFont typeface="Arial" charset="0"/>
              <a:buChar char="•"/>
            </a:pPr>
            <a:r>
              <a:rPr lang="en-US" sz="2000" dirty="0" smtClean="0"/>
              <a:t> But</a:t>
            </a:r>
            <a:r>
              <a:rPr lang="en-US" sz="2000" dirty="0"/>
              <a:t>: this will not be +1/-1, so it’s a “relaxed” solution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221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400">
                <a:latin typeface="Comic Sans MS" charset="0"/>
                <a:cs typeface="Arial" charset="0"/>
              </a:rPr>
              <a:t>W*v</a:t>
            </a:r>
            <a:r>
              <a:rPr lang="en-US" sz="2400" baseline="-25000">
                <a:latin typeface="Comic Sans MS" charset="0"/>
                <a:cs typeface="Arial" charset="0"/>
              </a:rPr>
              <a:t>1</a:t>
            </a:r>
            <a:r>
              <a:rPr lang="en-US" sz="2400">
                <a:latin typeface="Comic Sans MS" charset="0"/>
                <a:cs typeface="Arial" charset="0"/>
              </a:rPr>
              <a:t> = v</a:t>
            </a:r>
            <a:r>
              <a:rPr lang="en-US" sz="2400" baseline="-25000">
                <a:latin typeface="Comic Sans MS" charset="0"/>
                <a:cs typeface="Arial" charset="0"/>
              </a:rPr>
              <a:t>2</a:t>
            </a:r>
            <a:r>
              <a:rPr lang="en-US" sz="2400">
                <a:latin typeface="Comic Sans MS" charset="0"/>
                <a:cs typeface="Arial" charset="0"/>
              </a:rPr>
              <a:t> </a:t>
            </a:r>
            <a:r>
              <a:rPr lang="ja-JP" altLang="en-US" sz="2400">
                <a:latin typeface="Comic Sans MS" charset="0"/>
                <a:cs typeface="Arial" charset="0"/>
              </a:rPr>
              <a:t>“</a:t>
            </a:r>
            <a:r>
              <a:rPr lang="en-US" sz="2400">
                <a:latin typeface="Comic Sans MS" charset="0"/>
                <a:cs typeface="Arial" charset="0"/>
              </a:rPr>
              <a:t>propogates weights from neighbors</a:t>
            </a:r>
            <a:r>
              <a:rPr lang="ja-JP" altLang="en-US" sz="29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512"/>
            <a:chOff x="1687554" y="4039394"/>
            <a:chExt cx="4451272" cy="605895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209" y="4269034"/>
              <a:ext cx="426617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4588" y="4957763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597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Another way to think about spectral clustering….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Most normal people think about spectral clustering like that - as relaxed optimization</a:t>
            </a:r>
          </a:p>
          <a:p>
            <a:r>
              <a:rPr lang="en-US" dirty="0" smtClean="0"/>
              <a:t>…me, not so much</a:t>
            </a:r>
          </a:p>
          <a:p>
            <a:r>
              <a:rPr lang="en-US" dirty="0" smtClean="0"/>
              <a:t>I like the connection to “averaging”…because…. it leads to a nice fast variation of spectral clustering called </a:t>
            </a:r>
            <a:r>
              <a:rPr lang="en-US" i="1" dirty="0" smtClean="0"/>
              <a:t>power iteration clustering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9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Power Iteration Clustering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893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>
                <a:latin typeface="Comic Sans MS" charset="0"/>
                <a:cs typeface="Arial" charset="0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34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r>
              <a:rPr lang="en-US">
                <a:latin typeface="Comic Sans MS" charset="0"/>
                <a:cs typeface="Arial" charset="0"/>
              </a:rPr>
              <a:t/>
            </a:r>
            <a:br>
              <a:rPr lang="en-US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Transitively Closed Components = </a:t>
            </a:r>
            <a:r>
              <a:rPr lang="ja-JP" altLang="en-US" sz="2800">
                <a:latin typeface="Comic Sans MS" charset="0"/>
                <a:cs typeface="Arial" charset="0"/>
              </a:rPr>
              <a:t>“</a:t>
            </a:r>
            <a:r>
              <a:rPr lang="en-US" sz="2800">
                <a:latin typeface="Comic Sans MS" charset="0"/>
                <a:cs typeface="Arial" charset="0"/>
              </a:rPr>
              <a:t>Blocks</a:t>
            </a:r>
            <a:r>
              <a:rPr lang="ja-JP" altLang="en-US" sz="2800">
                <a:latin typeface="Comic Sans MS" charset="0"/>
                <a:cs typeface="Arial" charset="0"/>
              </a:rPr>
              <a:t>”</a:t>
            </a:r>
            <a:endParaRPr lang="en-US">
              <a:latin typeface="Comic Sans MS" charset="0"/>
              <a:cs typeface="Arial" charset="0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Of course we can</a:t>
            </a:r>
            <a:r>
              <a:rPr lang="ja-JP" altLang="en-US" dirty="0"/>
              <a:t>’</a:t>
            </a:r>
            <a:r>
              <a:rPr lang="en-US" dirty="0"/>
              <a:t>t see the </a:t>
            </a:r>
            <a:r>
              <a:rPr lang="ja-JP" altLang="en-US" dirty="0"/>
              <a:t>“</a:t>
            </a:r>
            <a:r>
              <a:rPr lang="en-US" dirty="0"/>
              <a:t>blocks</a:t>
            </a:r>
            <a:r>
              <a:rPr lang="ja-JP" altLang="en-US" dirty="0"/>
              <a:t>”</a:t>
            </a:r>
            <a:r>
              <a:rPr lang="en-US" dirty="0"/>
              <a:t> unless the nodes</a:t>
            </a:r>
          </a:p>
          <a:p>
            <a:pPr eaLnBrk="1" hangingPunct="1"/>
            <a:r>
              <a:rPr lang="en-US" dirty="0"/>
              <a:t>are sorted by cluster…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9507" y="1182211"/>
            <a:ext cx="411859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sometimes called a </a:t>
            </a:r>
            <a:r>
              <a:rPr lang="en-US" b="1" dirty="0" smtClean="0"/>
              <a:t>block-stochastic matrix: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node has a latent “block”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fixed probability qi for links between elements of block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fixed probability q0 for links between elements of different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01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>
                <a:latin typeface="Comic Sans MS" charset="0"/>
                <a:cs typeface="Arial" charset="0"/>
              </a:rPr>
              <a:t>Spectral Clustering: Graph = Matrix</a:t>
            </a:r>
            <a:br>
              <a:rPr lang="en-US" sz="2400">
                <a:latin typeface="Comic Sans MS" charset="0"/>
                <a:cs typeface="Arial" charset="0"/>
              </a:rPr>
            </a:br>
            <a:r>
              <a:rPr lang="en-US" sz="2800">
                <a:latin typeface="Comic Sans MS" charset="0"/>
                <a:cs typeface="Arial" charset="0"/>
              </a:rPr>
              <a:t>Vector = Node </a:t>
            </a:r>
            <a:r>
              <a:rPr lang="en-US" sz="2800">
                <a:latin typeface="Comic Sans MS" charset="0"/>
                <a:cs typeface="Arial" charset="0"/>
                <a:sym typeface="Wingdings" charset="0"/>
              </a:rPr>
              <a:t> Weight</a:t>
            </a:r>
            <a:endParaRPr lang="en-US" sz="2400">
              <a:latin typeface="Comic Sans MS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752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M*v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478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W</a:t>
            </a:r>
            <a:endParaRPr lang="en-US" sz="2000" b="1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ym typeface="Wingdings"/>
              </a:rPr>
              <a:t>There’s no class Thursday </a:t>
            </a:r>
          </a:p>
          <a:p>
            <a:r>
              <a:rPr lang="en-US" dirty="0" smtClean="0"/>
              <a:t>There’s class Tuesday </a:t>
            </a:r>
            <a:r>
              <a:rPr lang="en-US" dirty="0" smtClean="0">
                <a:sym typeface="Wingdings"/>
              </a:rPr>
              <a:t></a:t>
            </a:r>
          </a:p>
          <a:p>
            <a:pPr lvl="1"/>
            <a:r>
              <a:rPr lang="en-US" dirty="0" smtClean="0">
                <a:sym typeface="Wingdings"/>
              </a:rPr>
              <a:t>I’m swapping the LDA and parameter-server lectures, so LDA will be Tuesday</a:t>
            </a:r>
          </a:p>
          <a:p>
            <a:r>
              <a:rPr lang="en-US" dirty="0" smtClean="0">
                <a:sym typeface="Wingdings"/>
              </a:rPr>
              <a:t>I don’t have office hours next Monday 11/21</a:t>
            </a:r>
          </a:p>
          <a:p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Tues 12/6 – the last Tuesday – will be project reports from 10-805 groups</a:t>
            </a:r>
          </a:p>
          <a:p>
            <a:pPr lvl="1"/>
            <a:r>
              <a:rPr lang="en-US" dirty="0" smtClean="0">
                <a:sym typeface="Wingdings"/>
              </a:rPr>
              <a:t>5 reports, 12 </a:t>
            </a:r>
            <a:r>
              <a:rPr lang="en-US" dirty="0" err="1" smtClean="0">
                <a:sym typeface="Wingdings"/>
              </a:rPr>
              <a:t>mins</a:t>
            </a:r>
            <a:r>
              <a:rPr lang="en-US" dirty="0" smtClean="0">
                <a:sym typeface="Wingdings"/>
              </a:rPr>
              <a:t> speaking each</a:t>
            </a:r>
          </a:p>
          <a:p>
            <a:pPr lvl="1"/>
            <a:r>
              <a:rPr lang="en-US" dirty="0" smtClean="0">
                <a:sym typeface="Wingdings"/>
              </a:rPr>
              <a:t>send me slides (</a:t>
            </a:r>
            <a:r>
              <a:rPr lang="en-US" dirty="0" err="1" smtClean="0">
                <a:sym typeface="Wingdings"/>
              </a:rPr>
              <a:t>pdf</a:t>
            </a:r>
            <a:r>
              <a:rPr lang="en-US" dirty="0" smtClean="0">
                <a:sym typeface="Wingdings"/>
              </a:rPr>
              <a:t> preferably) by 10am</a:t>
            </a:r>
          </a:p>
          <a:p>
            <a:pPr lvl="1"/>
            <a:r>
              <a:rPr lang="en-US" dirty="0" smtClean="0">
                <a:sym typeface="Wingdings"/>
              </a:rPr>
              <a:t>yeah I know you’re not done till 12/11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703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Repeated averaging with neighbors as a clustering method</a:t>
            </a:r>
          </a:p>
        </p:txBody>
      </p:sp>
      <p:sp>
        <p:nvSpPr>
          <p:cNvPr id="71680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dirty="0">
                <a:cs typeface="Cambria Math"/>
              </a:rPr>
              <a:t>Pick a vector v</a:t>
            </a:r>
            <a:r>
              <a:rPr lang="en-US" sz="2400" baseline="30000" dirty="0">
                <a:cs typeface="Cambria Math"/>
              </a:rPr>
              <a:t>0 </a:t>
            </a:r>
            <a:r>
              <a:rPr lang="en-US" sz="1800" dirty="0">
                <a:cs typeface="Cambria Math"/>
              </a:rPr>
              <a:t>(maybe at random)</a:t>
            </a:r>
          </a:p>
          <a:p>
            <a:pPr eaLnBrk="1" hangingPunct="1"/>
            <a:r>
              <a:rPr lang="en-US" sz="2400" dirty="0">
                <a:cs typeface="Cambria Math"/>
              </a:rPr>
              <a:t>Compute v</a:t>
            </a:r>
            <a:r>
              <a:rPr lang="en-US" sz="2400" baseline="30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 = Wv</a:t>
            </a:r>
            <a:r>
              <a:rPr lang="en-US" sz="2400" baseline="30000" dirty="0">
                <a:cs typeface="Cambria Math"/>
              </a:rPr>
              <a:t>0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i.e., replace v</a:t>
            </a:r>
            <a:r>
              <a:rPr lang="en-US" sz="2000" baseline="30000" dirty="0">
                <a:cs typeface="Cambria Math"/>
              </a:rPr>
              <a:t>0</a:t>
            </a:r>
            <a:r>
              <a:rPr lang="en-US" sz="2000" dirty="0">
                <a:cs typeface="Cambria Math"/>
              </a:rPr>
              <a:t>[x] with </a:t>
            </a:r>
            <a:r>
              <a:rPr lang="en-US" sz="2000" i="1" dirty="0">
                <a:cs typeface="Cambria Math"/>
              </a:rPr>
              <a:t>weighted average</a:t>
            </a:r>
            <a:r>
              <a:rPr lang="en-US" sz="2000" dirty="0">
                <a:cs typeface="Cambria Math"/>
              </a:rPr>
              <a:t> of v</a:t>
            </a:r>
            <a:r>
              <a:rPr lang="en-US" sz="2000" baseline="30000" dirty="0">
                <a:cs typeface="Cambria Math"/>
              </a:rPr>
              <a:t>0</a:t>
            </a:r>
            <a:r>
              <a:rPr lang="en-US" sz="2000" dirty="0">
                <a:cs typeface="Cambria Math"/>
              </a:rPr>
              <a:t>[y] for the neighbors y of x</a:t>
            </a:r>
          </a:p>
          <a:p>
            <a:pPr eaLnBrk="1" hangingPunct="1"/>
            <a:r>
              <a:rPr lang="en-US" sz="2400" dirty="0">
                <a:cs typeface="Cambria Math"/>
              </a:rPr>
              <a:t>Plot v</a:t>
            </a:r>
            <a:r>
              <a:rPr lang="en-US" sz="2400" baseline="30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[x] for each x</a:t>
            </a:r>
          </a:p>
          <a:p>
            <a:pPr eaLnBrk="1" hangingPunct="1"/>
            <a:r>
              <a:rPr lang="en-US" sz="2400" dirty="0">
                <a:cs typeface="Cambria Math"/>
              </a:rPr>
              <a:t>Repeat for v</a:t>
            </a:r>
            <a:r>
              <a:rPr lang="en-US" sz="2400" baseline="30000" dirty="0">
                <a:cs typeface="Cambria Math"/>
              </a:rPr>
              <a:t>2</a:t>
            </a:r>
            <a:r>
              <a:rPr lang="en-US" sz="2400" dirty="0">
                <a:cs typeface="Cambria Math"/>
              </a:rPr>
              <a:t>, v</a:t>
            </a:r>
            <a:r>
              <a:rPr lang="en-US" sz="2400" baseline="30000" dirty="0">
                <a:cs typeface="Cambria Math"/>
              </a:rPr>
              <a:t>3</a:t>
            </a:r>
            <a:r>
              <a:rPr lang="en-US" sz="2400" dirty="0">
                <a:cs typeface="Cambria Math"/>
              </a:rPr>
              <a:t>, …</a:t>
            </a:r>
          </a:p>
          <a:p>
            <a:pPr eaLnBrk="1" hangingPunct="1"/>
            <a:endParaRPr lang="en-US" sz="2800" dirty="0">
              <a:cs typeface="Cambria Math"/>
            </a:endParaRPr>
          </a:p>
          <a:p>
            <a:pPr eaLnBrk="1" hangingPunct="1"/>
            <a:r>
              <a:rPr lang="en-US" sz="2400" dirty="0">
                <a:cs typeface="Cambria Math"/>
              </a:rPr>
              <a:t>Variants widely used for </a:t>
            </a:r>
            <a:r>
              <a:rPr lang="en-US" sz="2400" i="1" dirty="0">
                <a:cs typeface="Cambria Math"/>
              </a:rPr>
              <a:t>semi-supervised</a:t>
            </a:r>
            <a:r>
              <a:rPr lang="en-US" sz="2400" dirty="0">
                <a:cs typeface="Cambria Math"/>
              </a:rPr>
              <a:t> learning</a:t>
            </a:r>
          </a:p>
          <a:p>
            <a:pPr lvl="1" eaLnBrk="1" hangingPunct="1"/>
            <a:r>
              <a:rPr lang="en-US" sz="2000" dirty="0" smtClean="0">
                <a:cs typeface="Cambria Math"/>
              </a:rPr>
              <a:t>HF/</a:t>
            </a:r>
            <a:r>
              <a:rPr lang="en-US" sz="2000" dirty="0" err="1" smtClean="0">
                <a:cs typeface="Cambria Math"/>
              </a:rPr>
              <a:t>CoEM</a:t>
            </a:r>
            <a:r>
              <a:rPr lang="en-US" sz="2000" dirty="0" smtClean="0">
                <a:cs typeface="Cambria Math"/>
              </a:rPr>
              <a:t>/</a:t>
            </a:r>
            <a:r>
              <a:rPr lang="en-US" sz="2000" dirty="0" err="1" smtClean="0">
                <a:cs typeface="Cambria Math"/>
              </a:rPr>
              <a:t>wvRN</a:t>
            </a:r>
            <a:r>
              <a:rPr lang="en-US" sz="2000" dirty="0" smtClean="0">
                <a:cs typeface="Cambria Math"/>
              </a:rPr>
              <a:t> - average + clamping </a:t>
            </a:r>
            <a:r>
              <a:rPr lang="en-US" sz="2000" dirty="0">
                <a:cs typeface="Cambria Math"/>
              </a:rPr>
              <a:t>of labels for nodes with known labels</a:t>
            </a:r>
          </a:p>
          <a:p>
            <a:pPr eaLnBrk="1" hangingPunct="1"/>
            <a:r>
              <a:rPr lang="en-US" sz="2400" dirty="0">
                <a:cs typeface="Cambria Math"/>
              </a:rPr>
              <a:t>Without clamping, will converge to constant 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endParaRPr lang="en-US" sz="2400" baseline="30000" dirty="0">
              <a:cs typeface="Cambria Math"/>
            </a:endParaRPr>
          </a:p>
          <a:p>
            <a:pPr eaLnBrk="1" hangingPunct="1"/>
            <a:r>
              <a:rPr lang="en-US" sz="2400" dirty="0">
                <a:cs typeface="Cambria Math"/>
              </a:rPr>
              <a:t>What are the </a:t>
            </a:r>
            <a:r>
              <a:rPr lang="en-US" sz="2400" i="1" dirty="0">
                <a:cs typeface="Cambria Math"/>
              </a:rPr>
              <a:t>dynamics</a:t>
            </a:r>
            <a:r>
              <a:rPr lang="en-US" sz="2400" dirty="0">
                <a:cs typeface="Cambria Math"/>
              </a:rPr>
              <a:t> of this process?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531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8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9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844"/>
          <a:stretch>
            <a:fillRect/>
          </a:stretch>
        </p:blipFill>
        <p:spPr bwMode="auto">
          <a:xfrm>
            <a:off x="1073150" y="1460500"/>
            <a:ext cx="305911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36517" r="57526" b="47408"/>
          <a:stretch>
            <a:fillRect/>
          </a:stretch>
        </p:blipFill>
        <p:spPr bwMode="auto">
          <a:xfrm>
            <a:off x="866775" y="3860800"/>
            <a:ext cx="3359150" cy="205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16750" r="57526" b="63144"/>
          <a:stretch>
            <a:fillRect/>
          </a:stretch>
        </p:blipFill>
        <p:spPr bwMode="auto">
          <a:xfrm>
            <a:off x="4641850" y="1528763"/>
            <a:ext cx="3057525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714375" y="1323975"/>
          <a:ext cx="7362825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7" name="Equation" r:id="rId4" imgW="3009600" imgH="203040" progId="Equation.3">
                  <p:embed/>
                </p:oleObj>
              </mc:Choice>
              <mc:Fallback>
                <p:oleObj name="Equation" r:id="rId4" imgW="3009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323975"/>
                        <a:ext cx="7362825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9" name="TextBox 8"/>
          <p:cNvSpPr txBox="1">
            <a:spLocks noChangeArrowheads="1"/>
          </p:cNvSpPr>
          <p:nvPr/>
        </p:nvSpPr>
        <p:spPr bwMode="auto">
          <a:xfrm>
            <a:off x="1931988" y="6122988"/>
            <a:ext cx="210185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800"/>
              <a:t>[Shi &amp; Meila, </a:t>
            </a:r>
            <a:r>
              <a:rPr lang="en-US" sz="1800">
                <a:solidFill>
                  <a:srgbClr val="000000"/>
                </a:solidFill>
              </a:rPr>
              <a:t>2002</a:t>
            </a:r>
            <a:r>
              <a:rPr lang="en-US" sz="1800"/>
              <a:t>]</a:t>
            </a:r>
          </a:p>
        </p:txBody>
      </p:sp>
      <p:pic>
        <p:nvPicPr>
          <p:cNvPr id="308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4" t="52592" r="57526" b="24660"/>
          <a:stretch>
            <a:fillRect/>
          </a:stretch>
        </p:blipFill>
        <p:spPr bwMode="auto">
          <a:xfrm>
            <a:off x="4433888" y="3790950"/>
            <a:ext cx="3360737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43050" y="4075113"/>
            <a:ext cx="352425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009973"/>
                </a:solidFill>
              </a:rPr>
              <a:t>λ</a:t>
            </a:r>
            <a:r>
              <a:rPr lang="en-US" sz="1600" baseline="-25000">
                <a:solidFill>
                  <a:srgbClr val="009973"/>
                </a:solidFill>
              </a:rPr>
              <a:t>2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543050" y="4556125"/>
            <a:ext cx="352425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λ</a:t>
            </a:r>
            <a:r>
              <a:rPr lang="en-US" sz="1600" baseline="-2500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060" name="TextBox 15"/>
          <p:cNvSpPr txBox="1">
            <a:spLocks noChangeArrowheads="1"/>
          </p:cNvSpPr>
          <p:nvPr/>
        </p:nvSpPr>
        <p:spPr bwMode="auto">
          <a:xfrm>
            <a:off x="1536700" y="4957763"/>
            <a:ext cx="354013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/>
              <a:t>λ</a:t>
            </a:r>
            <a:r>
              <a:rPr lang="en-US" sz="1600" baseline="-25000"/>
              <a:t>4</a:t>
            </a:r>
          </a:p>
        </p:txBody>
      </p:sp>
      <p:sp>
        <p:nvSpPr>
          <p:cNvPr id="2061" name="TextBox 16"/>
          <p:cNvSpPr txBox="1">
            <a:spLocks noChangeArrowheads="1"/>
          </p:cNvSpPr>
          <p:nvPr/>
        </p:nvSpPr>
        <p:spPr bwMode="auto">
          <a:xfrm>
            <a:off x="2239963" y="5300663"/>
            <a:ext cx="754062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l-GR" sz="1600"/>
              <a:t>λ</a:t>
            </a:r>
            <a:r>
              <a:rPr lang="el-GR" sz="1600" baseline="-25000"/>
              <a:t>5</a:t>
            </a:r>
            <a:r>
              <a:rPr lang="en-US" sz="1600" baseline="30000"/>
              <a:t>,</a:t>
            </a:r>
            <a:r>
              <a:rPr lang="el-GR" sz="1600" baseline="-25000"/>
              <a:t>6</a:t>
            </a:r>
            <a:r>
              <a:rPr lang="en-US" sz="1600" baseline="-25000"/>
              <a:t>,7,….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1517650" y="3722688"/>
            <a:ext cx="4008438" cy="544512"/>
            <a:chOff x="1687554" y="4039394"/>
            <a:chExt cx="4451272" cy="605895"/>
          </a:xfrm>
        </p:grpSpPr>
        <p:sp>
          <p:nvSpPr>
            <p:cNvPr id="3090" name="TextBox 12"/>
            <p:cNvSpPr txBox="1">
              <a:spLocks noChangeArrowheads="1"/>
            </p:cNvSpPr>
            <p:nvPr/>
          </p:nvSpPr>
          <p:spPr bwMode="auto">
            <a:xfrm>
              <a:off x="1687554" y="4039394"/>
              <a:ext cx="413433" cy="376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>
                  <a:solidFill>
                    <a:srgbClr val="2D2DB9"/>
                  </a:solidFill>
                </a:rPr>
                <a:t>λ</a:t>
              </a:r>
              <a:r>
                <a:rPr lang="en-US" sz="1600" baseline="-25000">
                  <a:solidFill>
                    <a:srgbClr val="2D2DB9"/>
                  </a:solidFill>
                </a:rPr>
                <a:t>1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12209" y="4269034"/>
              <a:ext cx="426617" cy="37625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r">
                <a:defRPr/>
              </a:pPr>
              <a:r>
                <a:rPr lang="en-US" sz="1600" dirty="0">
                  <a:solidFill>
                    <a:schemeClr val="accent6"/>
                  </a:solidFill>
                  <a:ea typeface="+mn-ea"/>
                </a:rPr>
                <a:t>e</a:t>
              </a:r>
              <a:r>
                <a:rPr lang="en-US" sz="1600" baseline="-25000" dirty="0">
                  <a:solidFill>
                    <a:schemeClr val="accent6"/>
                  </a:solidFill>
                  <a:ea typeface="+mn-ea"/>
                </a:rPr>
                <a:t>1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7494588" y="4957763"/>
            <a:ext cx="347662" cy="328612"/>
          </a:xfrm>
          <a:prstGeom prst="rect">
            <a:avLst/>
          </a:prstGeom>
          <a:noFill/>
        </p:spPr>
        <p:txBody>
          <a:bodyPr wrap="none" lIns="82287" tIns="41143" rIns="82287" bIns="41143">
            <a:spAutoFit/>
          </a:bodyPr>
          <a:lstStyle/>
          <a:p>
            <a:pPr algn="r">
              <a:defRPr/>
            </a:pPr>
            <a:r>
              <a:rPr lang="en-US" sz="16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e</a:t>
            </a:r>
            <a:r>
              <a:rPr lang="en-US" sz="1300" baseline="-25000" dirty="0">
                <a:solidFill>
                  <a:schemeClr val="accent1">
                    <a:lumMod val="75000"/>
                  </a:schemeClr>
                </a:solidFill>
                <a:ea typeface="+mn-ea"/>
              </a:rPr>
              <a:t>2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7562850" y="4340225"/>
            <a:ext cx="347663" cy="32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600">
                <a:solidFill>
                  <a:srgbClr val="FF0000"/>
                </a:solidFill>
              </a:rPr>
              <a:t>e</a:t>
            </a:r>
            <a:r>
              <a:rPr lang="en-US" sz="1300" baseline="-25000">
                <a:solidFill>
                  <a:srgbClr val="FF0000"/>
                </a:solidFill>
              </a:rPr>
              <a:t>3</a:t>
            </a:r>
          </a:p>
        </p:txBody>
      </p: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>
            <a:off x="1004888" y="5026025"/>
            <a:ext cx="3154362" cy="0"/>
          </a:xfrm>
          <a:prstGeom prst="line">
            <a:avLst/>
          </a:prstGeom>
          <a:noFill/>
          <a:ln w="19050">
            <a:solidFill>
              <a:srgbClr val="FFC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141288" y="4476750"/>
            <a:ext cx="1268412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ja-JP" altLang="en-US" sz="1800"/>
              <a:t>“</a:t>
            </a:r>
            <a:r>
              <a:rPr lang="en-US" sz="1800"/>
              <a:t>eigengap</a:t>
            </a:r>
            <a:r>
              <a:rPr lang="ja-JP" altLang="en-US" sz="1800"/>
              <a:t>”</a:t>
            </a:r>
            <a:endParaRPr lang="en-US" sz="180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13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 idx="4294967295"/>
          </p:nvPr>
        </p:nvSpPr>
        <p:spPr>
          <a:xfrm>
            <a:off x="216899" y="298398"/>
            <a:ext cx="8915400" cy="838200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6627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43156" b="35074"/>
          <a:stretch>
            <a:fillRect/>
          </a:stretch>
        </p:blipFill>
        <p:spPr>
          <a:xfrm>
            <a:off x="73025" y="1509713"/>
            <a:ext cx="4194175" cy="2071687"/>
          </a:xfrm>
        </p:spPr>
      </p:pic>
      <p:sp>
        <p:nvSpPr>
          <p:cNvPr id="26628" name="TextBox 7"/>
          <p:cNvSpPr txBox="1">
            <a:spLocks noChangeArrowheads="1"/>
          </p:cNvSpPr>
          <p:nvPr/>
        </p:nvSpPr>
        <p:spPr bwMode="auto">
          <a:xfrm>
            <a:off x="4775783" y="1247886"/>
            <a:ext cx="411480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dirty="0"/>
              <a:t> Create a graph, connecting all points in the 2-D initial space to all other points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 Weighted by distance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Run power iteration </a:t>
            </a:r>
            <a:r>
              <a:rPr lang="en-US" smtClean="0"/>
              <a:t>(averaging) for </a:t>
            </a:r>
            <a:r>
              <a:rPr lang="en-US" dirty="0"/>
              <a:t>10 steps</a:t>
            </a:r>
          </a:p>
          <a:p>
            <a:pPr eaLnBrk="1" hangingPunct="1">
              <a:buFont typeface="Arial" charset="0"/>
              <a:buChar char="•"/>
            </a:pPr>
            <a:r>
              <a:rPr lang="en-US" dirty="0"/>
              <a:t> Plot node id x </a:t>
            </a:r>
            <a:r>
              <a:rPr lang="en-US" dirty="0" err="1"/>
              <a:t>vs</a:t>
            </a:r>
            <a:r>
              <a:rPr lang="en-US" dirty="0"/>
              <a:t> v</a:t>
            </a:r>
            <a:r>
              <a:rPr lang="en-US" baseline="30000" dirty="0"/>
              <a:t>10</a:t>
            </a:r>
            <a:r>
              <a:rPr lang="en-US" dirty="0"/>
              <a:t>(x)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>
                <a:ea typeface="ＭＳ Ｐゴシック" charset="0"/>
              </a:rPr>
              <a:t> nodes are </a:t>
            </a:r>
            <a:r>
              <a:rPr lang="en-US" dirty="0" smtClean="0">
                <a:ea typeface="ＭＳ Ｐゴシック" charset="0"/>
              </a:rPr>
              <a:t>ordered and colored  </a:t>
            </a:r>
            <a:r>
              <a:rPr lang="en-US" dirty="0">
                <a:ea typeface="ＭＳ Ｐゴシック" charset="0"/>
              </a:rPr>
              <a:t>by actual cluster number</a:t>
            </a:r>
          </a:p>
        </p:txBody>
      </p:sp>
      <p:grpSp>
        <p:nvGrpSpPr>
          <p:cNvPr id="2" name="Group 73"/>
          <p:cNvGrpSpPr>
            <a:grpSpLocks/>
          </p:cNvGrpSpPr>
          <p:nvPr/>
        </p:nvGrpSpPr>
        <p:grpSpPr bwMode="auto">
          <a:xfrm>
            <a:off x="1752600" y="5392738"/>
            <a:ext cx="720725" cy="779462"/>
            <a:chOff x="1752600" y="4724400"/>
            <a:chExt cx="720414" cy="779621"/>
          </a:xfrm>
        </p:grpSpPr>
        <p:sp>
          <p:nvSpPr>
            <p:cNvPr id="26680" name="TextBox 8"/>
            <p:cNvSpPr txBox="1">
              <a:spLocks noChangeArrowheads="1"/>
            </p:cNvSpPr>
            <p:nvPr/>
          </p:nvSpPr>
          <p:spPr bwMode="auto">
            <a:xfrm>
              <a:off x="2209800" y="48006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1" name="TextBox 9"/>
            <p:cNvSpPr txBox="1">
              <a:spLocks noChangeArrowheads="1"/>
            </p:cNvSpPr>
            <p:nvPr/>
          </p:nvSpPr>
          <p:spPr bwMode="auto">
            <a:xfrm>
              <a:off x="2133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2" name="TextBox 10"/>
            <p:cNvSpPr txBox="1">
              <a:spLocks noChangeArrowheads="1"/>
            </p:cNvSpPr>
            <p:nvPr/>
          </p:nvSpPr>
          <p:spPr bwMode="auto">
            <a:xfrm>
              <a:off x="2057400" y="5257800"/>
              <a:ext cx="152400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3" name="TextBox 11"/>
            <p:cNvSpPr txBox="1">
              <a:spLocks noChangeArrowheads="1"/>
            </p:cNvSpPr>
            <p:nvPr/>
          </p:nvSpPr>
          <p:spPr bwMode="auto">
            <a:xfrm>
              <a:off x="1905000" y="47244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sp>
          <p:nvSpPr>
            <p:cNvPr id="26684" name="TextBox 12"/>
            <p:cNvSpPr txBox="1">
              <a:spLocks noChangeArrowheads="1"/>
            </p:cNvSpPr>
            <p:nvPr/>
          </p:nvSpPr>
          <p:spPr bwMode="auto">
            <a:xfrm>
              <a:off x="1752600" y="5029200"/>
              <a:ext cx="263214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000" b="1">
                  <a:solidFill>
                    <a:srgbClr val="0000FF"/>
                  </a:solidFill>
                </a:rPr>
                <a:t>b</a:t>
              </a:r>
            </a:p>
          </p:txBody>
        </p:sp>
        <p:cxnSp>
          <p:nvCxnSpPr>
            <p:cNvPr id="26685" name="Straight Connector 14"/>
            <p:cNvCxnSpPr>
              <a:cxnSpLocks noChangeShapeType="1"/>
            </p:cNvCxnSpPr>
            <p:nvPr/>
          </p:nvCxnSpPr>
          <p:spPr bwMode="auto">
            <a:xfrm>
              <a:off x="2133600" y="4876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6" name="Straight Connector 15"/>
            <p:cNvCxnSpPr>
              <a:cxnSpLocks noChangeShapeType="1"/>
            </p:cNvCxnSpPr>
            <p:nvPr/>
          </p:nvCxnSpPr>
          <p:spPr bwMode="auto">
            <a:xfrm rot="5400000">
              <a:off x="1866900" y="49149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7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294811" y="5038010"/>
              <a:ext cx="58579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8" name="Straight Connector 20"/>
            <p:cNvCxnSpPr>
              <a:cxnSpLocks noChangeShapeType="1"/>
              <a:stCxn id="26683" idx="2"/>
              <a:endCxn id="26682" idx="0"/>
            </p:cNvCxnSpPr>
            <p:nvPr/>
          </p:nvCxnSpPr>
          <p:spPr bwMode="auto">
            <a:xfrm rot="16200000" flipH="1">
              <a:off x="1941514" y="5065713"/>
              <a:ext cx="287179" cy="969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89" name="Straight Connector 26"/>
            <p:cNvCxnSpPr>
              <a:cxnSpLocks noChangeShapeType="1"/>
            </p:cNvCxnSpPr>
            <p:nvPr/>
          </p:nvCxnSpPr>
          <p:spPr bwMode="auto">
            <a:xfrm flipV="1">
              <a:off x="1981200" y="5028406"/>
              <a:ext cx="284007" cy="153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90" name="Straight Connector 36"/>
            <p:cNvCxnSpPr>
              <a:cxnSpLocks noChangeShapeType="1"/>
            </p:cNvCxnSpPr>
            <p:nvPr/>
          </p:nvCxnSpPr>
          <p:spPr bwMode="auto">
            <a:xfrm>
              <a:off x="1905000" y="5257800"/>
              <a:ext cx="152400" cy="76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80"/>
          <p:cNvGrpSpPr>
            <a:grpSpLocks/>
          </p:cNvGrpSpPr>
          <p:nvPr/>
        </p:nvGrpSpPr>
        <p:grpSpPr bwMode="auto">
          <a:xfrm>
            <a:off x="457200" y="4346575"/>
            <a:ext cx="3048000" cy="969963"/>
            <a:chOff x="457200" y="3678238"/>
            <a:chExt cx="3048000" cy="969962"/>
          </a:xfrm>
        </p:grpSpPr>
        <p:grpSp>
          <p:nvGrpSpPr>
            <p:cNvPr id="26658" name="Group 74"/>
            <p:cNvGrpSpPr>
              <a:grpSpLocks/>
            </p:cNvGrpSpPr>
            <p:nvPr/>
          </p:nvGrpSpPr>
          <p:grpSpPr bwMode="auto">
            <a:xfrm>
              <a:off x="457200" y="3810000"/>
              <a:ext cx="3048000" cy="838200"/>
              <a:chOff x="457200" y="3810000"/>
              <a:chExt cx="3048000" cy="838200"/>
            </a:xfrm>
          </p:grpSpPr>
          <p:sp>
            <p:nvSpPr>
              <p:cNvPr id="26660" name="TextBox 37"/>
              <p:cNvSpPr txBox="1">
                <a:spLocks noChangeArrowheads="1"/>
              </p:cNvSpPr>
              <p:nvPr/>
            </p:nvSpPr>
            <p:spPr bwMode="auto">
              <a:xfrm>
                <a:off x="2133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1" name="TextBox 38"/>
              <p:cNvSpPr txBox="1">
                <a:spLocks noChangeArrowheads="1"/>
              </p:cNvSpPr>
              <p:nvPr/>
            </p:nvSpPr>
            <p:spPr bwMode="auto">
              <a:xfrm>
                <a:off x="2514600" y="3962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2" name="TextBox 39"/>
              <p:cNvSpPr txBox="1">
                <a:spLocks noChangeArrowheads="1"/>
              </p:cNvSpPr>
              <p:nvPr/>
            </p:nvSpPr>
            <p:spPr bwMode="auto">
              <a:xfrm>
                <a:off x="1295400" y="4267200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3" name="TextBox 40"/>
              <p:cNvSpPr txBox="1">
                <a:spLocks noChangeArrowheads="1"/>
              </p:cNvSpPr>
              <p:nvPr/>
            </p:nvSpPr>
            <p:spPr bwMode="auto">
              <a:xfrm>
                <a:off x="1787214" y="38276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64" name="TextBox 41"/>
              <p:cNvSpPr txBox="1">
                <a:spLocks noChangeArrowheads="1"/>
              </p:cNvSpPr>
              <p:nvPr/>
            </p:nvSpPr>
            <p:spPr bwMode="auto">
              <a:xfrm>
                <a:off x="1634814" y="4132421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65" name="Straight Connector 42"/>
              <p:cNvCxnSpPr>
                <a:cxnSpLocks noChangeShapeType="1"/>
              </p:cNvCxnSpPr>
              <p:nvPr/>
            </p:nvCxnSpPr>
            <p:spPr bwMode="auto">
              <a:xfrm>
                <a:off x="2015814" y="39800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6" name="Straight Connector 43"/>
              <p:cNvCxnSpPr>
                <a:cxnSpLocks noChangeShapeType="1"/>
              </p:cNvCxnSpPr>
              <p:nvPr/>
            </p:nvCxnSpPr>
            <p:spPr bwMode="auto">
              <a:xfrm rot="5400000">
                <a:off x="1749114" y="4018121"/>
                <a:ext cx="1524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7" name="Straight Connector 44"/>
              <p:cNvCxnSpPr>
                <a:cxnSpLocks noChangeShapeType="1"/>
              </p:cNvCxnSpPr>
              <p:nvPr/>
            </p:nvCxnSpPr>
            <p:spPr bwMode="auto">
              <a:xfrm>
                <a:off x="2362200" y="4114800"/>
                <a:ext cx="193985" cy="4096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8" name="Straight Connector 47"/>
              <p:cNvCxnSpPr>
                <a:cxnSpLocks noChangeShapeType="1"/>
              </p:cNvCxnSpPr>
              <p:nvPr/>
            </p:nvCxnSpPr>
            <p:spPr bwMode="auto">
              <a:xfrm rot="10800000" flipV="1">
                <a:off x="1524000" y="4361020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69" name="Straight Connector 50"/>
              <p:cNvCxnSpPr>
                <a:cxnSpLocks noChangeShapeType="1"/>
              </p:cNvCxnSpPr>
              <p:nvPr/>
            </p:nvCxnSpPr>
            <p:spPr bwMode="auto">
              <a:xfrm>
                <a:off x="2057400" y="3962400"/>
                <a:ext cx="457200" cy="762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0" name="Straight Connector 53"/>
              <p:cNvCxnSpPr>
                <a:cxnSpLocks noChangeShapeType="1"/>
              </p:cNvCxnSpPr>
              <p:nvPr/>
            </p:nvCxnSpPr>
            <p:spPr bwMode="auto">
              <a:xfrm flipV="1">
                <a:off x="1447800" y="3962401"/>
                <a:ext cx="381000" cy="3809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1" name="TextBox 56"/>
              <p:cNvSpPr txBox="1">
                <a:spLocks noChangeArrowheads="1"/>
              </p:cNvSpPr>
              <p:nvPr/>
            </p:nvSpPr>
            <p:spPr bwMode="auto">
              <a:xfrm>
                <a:off x="2895600" y="3810000"/>
                <a:ext cx="762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2" name="TextBox 57"/>
              <p:cNvSpPr txBox="1">
                <a:spLocks noChangeArrowheads="1"/>
              </p:cNvSpPr>
              <p:nvPr/>
            </p:nvSpPr>
            <p:spPr bwMode="auto">
              <a:xfrm>
                <a:off x="3241986" y="38100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3" name="Straight Connector 58"/>
              <p:cNvCxnSpPr>
                <a:cxnSpLocks noChangeShapeType="1"/>
              </p:cNvCxnSpPr>
              <p:nvPr/>
            </p:nvCxnSpPr>
            <p:spPr bwMode="auto">
              <a:xfrm rot="10800000">
                <a:off x="3048001" y="3962400"/>
                <a:ext cx="263215" cy="1762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4" name="Straight Connector 59"/>
              <p:cNvCxnSpPr>
                <a:cxnSpLocks noChangeShapeType="1"/>
              </p:cNvCxnSpPr>
              <p:nvPr/>
            </p:nvCxnSpPr>
            <p:spPr bwMode="auto">
              <a:xfrm rot="10800000" flipV="1">
                <a:off x="2743200" y="4038600"/>
                <a:ext cx="193986" cy="4532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6675" name="TextBox 62"/>
              <p:cNvSpPr txBox="1">
                <a:spLocks noChangeArrowheads="1"/>
              </p:cNvSpPr>
              <p:nvPr/>
            </p:nvSpPr>
            <p:spPr bwMode="auto">
              <a:xfrm>
                <a:off x="457200" y="4343400"/>
                <a:ext cx="263214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sp>
            <p:nvSpPr>
              <p:cNvPr id="26676" name="TextBox 63"/>
              <p:cNvSpPr txBox="1">
                <a:spLocks noChangeArrowheads="1"/>
              </p:cNvSpPr>
              <p:nvPr/>
            </p:nvSpPr>
            <p:spPr bwMode="auto">
              <a:xfrm>
                <a:off x="879786" y="4401979"/>
                <a:ext cx="152400" cy="246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algn="r" eaLnBrk="1" hangingPunct="1"/>
                <a:r>
                  <a:rPr lang="en-US" sz="1000" b="1">
                    <a:solidFill>
                      <a:srgbClr val="92D050"/>
                    </a:solidFill>
                  </a:rPr>
                  <a:t>g</a:t>
                </a:r>
              </a:p>
            </p:txBody>
          </p:sp>
          <p:cxnSp>
            <p:nvCxnSpPr>
              <p:cNvPr id="26677" name="Straight Connector 65"/>
              <p:cNvCxnSpPr>
                <a:cxnSpLocks noChangeShapeType="1"/>
              </p:cNvCxnSpPr>
              <p:nvPr/>
            </p:nvCxnSpPr>
            <p:spPr bwMode="auto">
              <a:xfrm rot="10800000" flipV="1">
                <a:off x="1108386" y="4495799"/>
                <a:ext cx="263214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8" name="Straight Connector 66"/>
              <p:cNvCxnSpPr>
                <a:cxnSpLocks noChangeShapeType="1"/>
                <a:stCxn id="26676" idx="1"/>
                <a:endCxn id="26675" idx="3"/>
              </p:cNvCxnSpPr>
              <p:nvPr/>
            </p:nvCxnSpPr>
            <p:spPr bwMode="auto">
              <a:xfrm rot="10800000">
                <a:off x="720414" y="4466512"/>
                <a:ext cx="159372" cy="5857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6679" name="Straight Connector 69"/>
              <p:cNvCxnSpPr>
                <a:cxnSpLocks noChangeShapeType="1"/>
                <a:stCxn id="26675" idx="3"/>
              </p:cNvCxnSpPr>
              <p:nvPr/>
            </p:nvCxnSpPr>
            <p:spPr bwMode="auto">
              <a:xfrm flipV="1">
                <a:off x="720414" y="4343400"/>
                <a:ext cx="574986" cy="1231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6659" name="Freeform 72"/>
            <p:cNvSpPr>
              <a:spLocks noChangeArrowheads="1"/>
            </p:cNvSpPr>
            <p:nvPr/>
          </p:nvSpPr>
          <p:spPr bwMode="auto">
            <a:xfrm>
              <a:off x="514350" y="3678238"/>
              <a:ext cx="2833688" cy="765969"/>
            </a:xfrm>
            <a:custGeom>
              <a:avLst/>
              <a:gdLst>
                <a:gd name="T0" fmla="*/ 171450 w 2833688"/>
                <a:gd name="T1" fmla="*/ 708025 h 765969"/>
                <a:gd name="T2" fmla="*/ 200025 w 2833688"/>
                <a:gd name="T3" fmla="*/ 660400 h 765969"/>
                <a:gd name="T4" fmla="*/ 1371600 w 2833688"/>
                <a:gd name="T5" fmla="*/ 74612 h 765969"/>
                <a:gd name="T6" fmla="*/ 2833688 w 2833688"/>
                <a:gd name="T7" fmla="*/ 212725 h 765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33688"/>
                <a:gd name="T13" fmla="*/ 0 h 765969"/>
                <a:gd name="T14" fmla="*/ 2833688 w 2833688"/>
                <a:gd name="T15" fmla="*/ 765969 h 765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33688" h="765969">
                  <a:moveTo>
                    <a:pt x="171450" y="708025"/>
                  </a:moveTo>
                  <a:cubicBezTo>
                    <a:pt x="85725" y="736997"/>
                    <a:pt x="0" y="765969"/>
                    <a:pt x="200025" y="660400"/>
                  </a:cubicBezTo>
                  <a:cubicBezTo>
                    <a:pt x="400050" y="554831"/>
                    <a:pt x="932656" y="149224"/>
                    <a:pt x="1371600" y="74612"/>
                  </a:cubicBezTo>
                  <a:cubicBezTo>
                    <a:pt x="1810544" y="0"/>
                    <a:pt x="2595563" y="189706"/>
                    <a:pt x="2833688" y="212725"/>
                  </a:cubicBezTo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r"/>
              <a:endParaRPr lang="en-US"/>
            </a:p>
          </p:txBody>
        </p:sp>
      </p:grpSp>
      <p:sp>
        <p:nvSpPr>
          <p:cNvPr id="80" name="Freeform 79"/>
          <p:cNvSpPr>
            <a:spLocks noChangeArrowheads="1"/>
          </p:cNvSpPr>
          <p:nvPr/>
        </p:nvSpPr>
        <p:spPr bwMode="auto">
          <a:xfrm>
            <a:off x="1828800" y="4706938"/>
            <a:ext cx="1500188" cy="388937"/>
          </a:xfrm>
          <a:custGeom>
            <a:avLst/>
            <a:gdLst>
              <a:gd name="T0" fmla="*/ 0 w 1500188"/>
              <a:gd name="T1" fmla="*/ 290509 h 388938"/>
              <a:gd name="T2" fmla="*/ 519113 w 1500188"/>
              <a:gd name="T3" fmla="*/ 361946 h 388938"/>
              <a:gd name="T4" fmla="*/ 928688 w 1500188"/>
              <a:gd name="T5" fmla="*/ 328609 h 388938"/>
              <a:gd name="T6" fmla="*/ 1500188 w 1500188"/>
              <a:gd name="T7" fmla="*/ 0 h 388938"/>
              <a:gd name="T8" fmla="*/ 0 60000 65536"/>
              <a:gd name="T9" fmla="*/ 0 60000 65536"/>
              <a:gd name="T10" fmla="*/ 0 60000 65536"/>
              <a:gd name="T11" fmla="*/ 0 60000 65536"/>
              <a:gd name="T12" fmla="*/ 0 w 1500188"/>
              <a:gd name="T13" fmla="*/ 0 h 388938"/>
              <a:gd name="T14" fmla="*/ 1500188 w 1500188"/>
              <a:gd name="T15" fmla="*/ 388938 h 38893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0188" h="388938">
                <a:moveTo>
                  <a:pt x="0" y="290513"/>
                </a:moveTo>
                <a:cubicBezTo>
                  <a:pt x="182166" y="323056"/>
                  <a:pt x="364332" y="355600"/>
                  <a:pt x="519113" y="361950"/>
                </a:cubicBezTo>
                <a:cubicBezTo>
                  <a:pt x="673894" y="368300"/>
                  <a:pt x="765176" y="388938"/>
                  <a:pt x="928688" y="328613"/>
                </a:cubicBezTo>
                <a:cubicBezTo>
                  <a:pt x="1092200" y="268288"/>
                  <a:pt x="1404938" y="55563"/>
                  <a:pt x="1500188" y="0"/>
                </a:cubicBez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3" name="Freeform 82"/>
          <p:cNvSpPr>
            <a:spLocks noChangeArrowheads="1"/>
          </p:cNvSpPr>
          <p:nvPr/>
        </p:nvSpPr>
        <p:spPr bwMode="auto">
          <a:xfrm>
            <a:off x="1800225" y="5040313"/>
            <a:ext cx="190500" cy="433387"/>
          </a:xfrm>
          <a:custGeom>
            <a:avLst/>
            <a:gdLst>
              <a:gd name="T0" fmla="*/ 190500 w 190500"/>
              <a:gd name="T1" fmla="*/ 433384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84" name="Freeform 83"/>
          <p:cNvSpPr>
            <a:spLocks noChangeArrowheads="1"/>
          </p:cNvSpPr>
          <p:nvPr/>
        </p:nvSpPr>
        <p:spPr bwMode="auto">
          <a:xfrm flipH="1">
            <a:off x="2324100" y="4859338"/>
            <a:ext cx="266700" cy="738187"/>
          </a:xfrm>
          <a:custGeom>
            <a:avLst/>
            <a:gdLst>
              <a:gd name="T0" fmla="*/ 1024555 w 190500"/>
              <a:gd name="T1" fmla="*/ 6213339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grpSp>
        <p:nvGrpSpPr>
          <p:cNvPr id="5" name="Group 132"/>
          <p:cNvGrpSpPr>
            <a:grpSpLocks/>
          </p:cNvGrpSpPr>
          <p:nvPr/>
        </p:nvGrpSpPr>
        <p:grpSpPr bwMode="auto">
          <a:xfrm>
            <a:off x="3352800" y="5240338"/>
            <a:ext cx="2270125" cy="581025"/>
            <a:chOff x="4063572" y="4800600"/>
            <a:chExt cx="2269878" cy="581799"/>
          </a:xfrm>
        </p:grpSpPr>
        <p:sp>
          <p:nvSpPr>
            <p:cNvPr id="26640" name="TextBox 108"/>
            <p:cNvSpPr txBox="1">
              <a:spLocks noChangeArrowheads="1"/>
            </p:cNvSpPr>
            <p:nvPr/>
          </p:nvSpPr>
          <p:spPr bwMode="auto">
            <a:xfrm>
              <a:off x="40635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1" name="Straight Connector 110"/>
            <p:cNvCxnSpPr>
              <a:cxnSpLocks noChangeShapeType="1"/>
              <a:stCxn id="26640" idx="3"/>
            </p:cNvCxnSpPr>
            <p:nvPr/>
          </p:nvCxnSpPr>
          <p:spPr bwMode="auto">
            <a:xfrm>
              <a:off x="42995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2" name="TextBox 112"/>
            <p:cNvSpPr txBox="1">
              <a:spLocks noChangeArrowheads="1"/>
            </p:cNvSpPr>
            <p:nvPr/>
          </p:nvSpPr>
          <p:spPr bwMode="auto">
            <a:xfrm>
              <a:off x="4520772" y="48006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3" name="Straight Connector 113"/>
            <p:cNvCxnSpPr>
              <a:cxnSpLocks noChangeShapeType="1"/>
              <a:stCxn id="26642" idx="3"/>
            </p:cNvCxnSpPr>
            <p:nvPr/>
          </p:nvCxnSpPr>
          <p:spPr bwMode="auto">
            <a:xfrm>
              <a:off x="4756734" y="49391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4" name="TextBox 114"/>
            <p:cNvSpPr txBox="1">
              <a:spLocks noChangeArrowheads="1"/>
            </p:cNvSpPr>
            <p:nvPr/>
          </p:nvSpPr>
          <p:spPr bwMode="auto">
            <a:xfrm>
              <a:off x="49779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5" name="Straight Connector 115"/>
            <p:cNvCxnSpPr>
              <a:cxnSpLocks noChangeShapeType="1"/>
              <a:stCxn id="26644" idx="3"/>
            </p:cNvCxnSpPr>
            <p:nvPr/>
          </p:nvCxnSpPr>
          <p:spPr bwMode="auto">
            <a:xfrm>
              <a:off x="52139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6" name="TextBox 116"/>
            <p:cNvSpPr txBox="1">
              <a:spLocks noChangeArrowheads="1"/>
            </p:cNvSpPr>
            <p:nvPr/>
          </p:nvSpPr>
          <p:spPr bwMode="auto">
            <a:xfrm>
              <a:off x="5435172" y="48284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7" name="Straight Connector 117"/>
            <p:cNvCxnSpPr>
              <a:cxnSpLocks noChangeShapeType="1"/>
              <a:stCxn id="26646" idx="3"/>
            </p:cNvCxnSpPr>
            <p:nvPr/>
          </p:nvCxnSpPr>
          <p:spPr bwMode="auto">
            <a:xfrm>
              <a:off x="5671134" y="49669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48" name="TextBox 118"/>
            <p:cNvSpPr txBox="1">
              <a:spLocks noChangeArrowheads="1"/>
            </p:cNvSpPr>
            <p:nvPr/>
          </p:nvSpPr>
          <p:spPr bwMode="auto">
            <a:xfrm>
              <a:off x="4419600" y="5105400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49" name="Straight Connector 119"/>
            <p:cNvCxnSpPr>
              <a:cxnSpLocks noChangeShapeType="1"/>
              <a:stCxn id="26648" idx="3"/>
            </p:cNvCxnSpPr>
            <p:nvPr/>
          </p:nvCxnSpPr>
          <p:spPr bwMode="auto">
            <a:xfrm>
              <a:off x="4655562" y="5243900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0" name="TextBox 120"/>
            <p:cNvSpPr txBox="1">
              <a:spLocks noChangeArrowheads="1"/>
            </p:cNvSpPr>
            <p:nvPr/>
          </p:nvSpPr>
          <p:spPr bwMode="auto">
            <a:xfrm>
              <a:off x="49530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1" name="Straight Connector 121"/>
            <p:cNvCxnSpPr>
              <a:cxnSpLocks noChangeShapeType="1"/>
              <a:stCxn id="26650" idx="3"/>
            </p:cNvCxnSpPr>
            <p:nvPr/>
          </p:nvCxnSpPr>
          <p:spPr bwMode="auto">
            <a:xfrm>
              <a:off x="51889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2" name="TextBox 122"/>
            <p:cNvSpPr txBox="1">
              <a:spLocks noChangeArrowheads="1"/>
            </p:cNvSpPr>
            <p:nvPr/>
          </p:nvSpPr>
          <p:spPr bwMode="auto">
            <a:xfrm>
              <a:off x="5486400" y="5057001"/>
              <a:ext cx="23596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200">
                  <a:solidFill>
                    <a:srgbClr val="FF0000"/>
                  </a:solidFill>
                </a:rPr>
                <a:t>r</a:t>
              </a:r>
            </a:p>
          </p:txBody>
        </p:sp>
        <p:cxnSp>
          <p:nvCxnSpPr>
            <p:cNvPr id="26653" name="Straight Connector 123"/>
            <p:cNvCxnSpPr>
              <a:cxnSpLocks noChangeShapeType="1"/>
              <a:stCxn id="26652" idx="3"/>
            </p:cNvCxnSpPr>
            <p:nvPr/>
          </p:nvCxnSpPr>
          <p:spPr bwMode="auto">
            <a:xfrm>
              <a:off x="5722362" y="5195501"/>
              <a:ext cx="196266" cy="139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6654" name="TextBox 124"/>
            <p:cNvSpPr txBox="1">
              <a:spLocks noChangeArrowheads="1"/>
            </p:cNvSpPr>
            <p:nvPr/>
          </p:nvSpPr>
          <p:spPr bwMode="auto">
            <a:xfrm>
              <a:off x="5943600" y="4876800"/>
              <a:ext cx="38985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1600" b="1">
                  <a:solidFill>
                    <a:srgbClr val="FF0000"/>
                  </a:solidFill>
                </a:rPr>
                <a:t>…</a:t>
              </a:r>
            </a:p>
          </p:txBody>
        </p:sp>
        <p:cxnSp>
          <p:nvCxnSpPr>
            <p:cNvPr id="26655" name="Straight Connector 126"/>
            <p:cNvCxnSpPr>
              <a:cxnSpLocks noChangeShapeType="1"/>
              <a:endCxn id="26648" idx="1"/>
            </p:cNvCxnSpPr>
            <p:nvPr/>
          </p:nvCxnSpPr>
          <p:spPr bwMode="auto">
            <a:xfrm rot="16200000" flipH="1">
              <a:off x="4236050" y="5060350"/>
              <a:ext cx="2147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6" name="Straight Connector 128"/>
            <p:cNvCxnSpPr>
              <a:cxnSpLocks noChangeShapeType="1"/>
            </p:cNvCxnSpPr>
            <p:nvPr/>
          </p:nvCxnSpPr>
          <p:spPr bwMode="auto">
            <a:xfrm>
              <a:off x="4724400" y="49530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657" name="Straight Connector 130"/>
            <p:cNvCxnSpPr>
              <a:cxnSpLocks noChangeShapeType="1"/>
            </p:cNvCxnSpPr>
            <p:nvPr/>
          </p:nvCxnSpPr>
          <p:spPr bwMode="auto">
            <a:xfrm flipV="1">
              <a:off x="5715000" y="5029200"/>
              <a:ext cx="304800" cy="15240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4" name="Freeform 133"/>
          <p:cNvSpPr>
            <a:spLocks noChangeArrowheads="1"/>
          </p:cNvSpPr>
          <p:nvPr/>
        </p:nvSpPr>
        <p:spPr bwMode="auto">
          <a:xfrm flipH="1" flipV="1">
            <a:off x="2743200" y="4859338"/>
            <a:ext cx="647700" cy="457200"/>
          </a:xfrm>
          <a:custGeom>
            <a:avLst/>
            <a:gdLst>
              <a:gd name="T0" fmla="*/ 86554424 w 190500"/>
              <a:gd name="T1" fmla="*/ 566270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135" name="Freeform 134"/>
          <p:cNvSpPr>
            <a:spLocks noChangeArrowheads="1"/>
          </p:cNvSpPr>
          <p:nvPr/>
        </p:nvSpPr>
        <p:spPr bwMode="auto">
          <a:xfrm flipH="1" flipV="1">
            <a:off x="3429000" y="4706938"/>
            <a:ext cx="495300" cy="609600"/>
          </a:xfrm>
          <a:custGeom>
            <a:avLst/>
            <a:gdLst>
              <a:gd name="T0" fmla="*/ 22634022 w 190500"/>
              <a:gd name="T1" fmla="*/ 2386256 h 433388"/>
              <a:gd name="T2" fmla="*/ 0 w 190500"/>
              <a:gd name="T3" fmla="*/ 0 h 433388"/>
              <a:gd name="T4" fmla="*/ 0 60000 65536"/>
              <a:gd name="T5" fmla="*/ 0 60000 65536"/>
              <a:gd name="T6" fmla="*/ 0 w 190500"/>
              <a:gd name="T7" fmla="*/ 0 h 433388"/>
              <a:gd name="T8" fmla="*/ 190500 w 190500"/>
              <a:gd name="T9" fmla="*/ 433388 h 43338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0500" h="433388">
                <a:moveTo>
                  <a:pt x="190500" y="433388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6637" name="TextBox 135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6638" name="TextBox 136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6639" name="TextBox 137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80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  <p:bldP spid="84" grpId="0" animBg="1"/>
      <p:bldP spid="134" grpId="0" animBg="1"/>
      <p:bldP spid="13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34302"/>
          <a:stretch>
            <a:fillRect/>
          </a:stretch>
        </p:blipFill>
        <p:spPr>
          <a:xfrm>
            <a:off x="0" y="1524000"/>
            <a:ext cx="8324850" cy="2133600"/>
          </a:xfrm>
        </p:spPr>
      </p:pic>
      <p:sp>
        <p:nvSpPr>
          <p:cNvPr id="27652" name="TextBox 7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3" name="TextBox 8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4" name="TextBox 9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5" name="TextBox 10"/>
          <p:cNvSpPr txBox="1">
            <a:spLocks noChangeArrowheads="1"/>
          </p:cNvSpPr>
          <p:nvPr/>
        </p:nvSpPr>
        <p:spPr bwMode="auto">
          <a:xfrm>
            <a:off x="2286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6" name="TextBox 11"/>
          <p:cNvSpPr txBox="1">
            <a:spLocks noChangeArrowheads="1"/>
          </p:cNvSpPr>
          <p:nvPr/>
        </p:nvSpPr>
        <p:spPr bwMode="auto">
          <a:xfrm>
            <a:off x="2667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57" name="TextBox 12"/>
          <p:cNvSpPr txBox="1">
            <a:spLocks noChangeArrowheads="1"/>
          </p:cNvSpPr>
          <p:nvPr/>
        </p:nvSpPr>
        <p:spPr bwMode="auto">
          <a:xfrm>
            <a:off x="3200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7658" name="TextBox 13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7659" name="TextBox 14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7660" name="TextBox 15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cxnSp>
        <p:nvCxnSpPr>
          <p:cNvPr id="17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22852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Straight Arrow Connector 5"/>
          <p:cNvCxnSpPr>
            <a:cxnSpLocks noChangeShapeType="1"/>
          </p:cNvCxnSpPr>
          <p:nvPr/>
        </p:nvCxnSpPr>
        <p:spPr bwMode="auto">
          <a:xfrm rot="5400000">
            <a:off x="1316832" y="2361406"/>
            <a:ext cx="16764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TextBox 6"/>
          <p:cNvSpPr txBox="1">
            <a:spLocks noChangeArrowheads="1"/>
          </p:cNvSpPr>
          <p:nvPr/>
        </p:nvSpPr>
        <p:spPr bwMode="auto">
          <a:xfrm rot="-5400000">
            <a:off x="7916069" y="2186781"/>
            <a:ext cx="99695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smaller</a:t>
            </a:r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 rot="-5400000">
            <a:off x="1328738" y="2095500"/>
            <a:ext cx="804862" cy="414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larger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33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sp>
        <p:nvSpPr>
          <p:cNvPr id="28676" name="TextBox 10"/>
          <p:cNvSpPr txBox="1">
            <a:spLocks noChangeArrowheads="1"/>
          </p:cNvSpPr>
          <p:nvPr/>
        </p:nvSpPr>
        <p:spPr bwMode="auto">
          <a:xfrm>
            <a:off x="23622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77" name="TextBox 11"/>
          <p:cNvSpPr txBox="1">
            <a:spLocks noChangeArrowheads="1"/>
          </p:cNvSpPr>
          <p:nvPr/>
        </p:nvSpPr>
        <p:spPr bwMode="auto">
          <a:xfrm>
            <a:off x="27432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78" name="TextBox 12"/>
          <p:cNvSpPr txBox="1">
            <a:spLocks noChangeArrowheads="1"/>
          </p:cNvSpPr>
          <p:nvPr/>
        </p:nvSpPr>
        <p:spPr bwMode="auto">
          <a:xfrm>
            <a:off x="32766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79" name="TextBox 13"/>
          <p:cNvSpPr txBox="1">
            <a:spLocks noChangeArrowheads="1"/>
          </p:cNvSpPr>
          <p:nvPr/>
        </p:nvSpPr>
        <p:spPr bwMode="auto">
          <a:xfrm>
            <a:off x="6170613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0" name="TextBox 14"/>
          <p:cNvSpPr txBox="1">
            <a:spLocks noChangeArrowheads="1"/>
          </p:cNvSpPr>
          <p:nvPr/>
        </p:nvSpPr>
        <p:spPr bwMode="auto">
          <a:xfrm>
            <a:off x="6551613" y="1295400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1" name="TextBox 15"/>
          <p:cNvSpPr txBox="1">
            <a:spLocks noChangeArrowheads="1"/>
          </p:cNvSpPr>
          <p:nvPr/>
        </p:nvSpPr>
        <p:spPr bwMode="auto">
          <a:xfrm>
            <a:off x="7085013" y="1295400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2" name="TextBox 16"/>
          <p:cNvSpPr txBox="1">
            <a:spLocks noChangeArrowheads="1"/>
          </p:cNvSpPr>
          <p:nvPr/>
        </p:nvSpPr>
        <p:spPr bwMode="auto">
          <a:xfrm>
            <a:off x="4191000" y="1295400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3" name="TextBox 17"/>
          <p:cNvSpPr txBox="1">
            <a:spLocks noChangeArrowheads="1"/>
          </p:cNvSpPr>
          <p:nvPr/>
        </p:nvSpPr>
        <p:spPr bwMode="auto">
          <a:xfrm>
            <a:off x="4572000" y="1295400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4" name="TextBox 18"/>
          <p:cNvSpPr txBox="1">
            <a:spLocks noChangeArrowheads="1"/>
          </p:cNvSpPr>
          <p:nvPr/>
        </p:nvSpPr>
        <p:spPr bwMode="auto">
          <a:xfrm>
            <a:off x="5105400" y="1295400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5" name="TextBox 22"/>
          <p:cNvSpPr txBox="1">
            <a:spLocks noChangeArrowheads="1"/>
          </p:cNvSpPr>
          <p:nvPr/>
        </p:nvSpPr>
        <p:spPr bwMode="auto">
          <a:xfrm>
            <a:off x="2362200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6" name="TextBox 23"/>
          <p:cNvSpPr txBox="1">
            <a:spLocks noChangeArrowheads="1"/>
          </p:cNvSpPr>
          <p:nvPr/>
        </p:nvSpPr>
        <p:spPr bwMode="auto">
          <a:xfrm>
            <a:off x="2743200" y="3609975"/>
            <a:ext cx="5762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87" name="TextBox 24"/>
          <p:cNvSpPr txBox="1">
            <a:spLocks noChangeArrowheads="1"/>
          </p:cNvSpPr>
          <p:nvPr/>
        </p:nvSpPr>
        <p:spPr bwMode="auto">
          <a:xfrm>
            <a:off x="3276600" y="3609975"/>
            <a:ext cx="915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88" name="TextBox 25"/>
          <p:cNvSpPr txBox="1">
            <a:spLocks noChangeArrowheads="1"/>
          </p:cNvSpPr>
          <p:nvPr/>
        </p:nvSpPr>
        <p:spPr bwMode="auto">
          <a:xfrm>
            <a:off x="531813" y="3609975"/>
            <a:ext cx="4730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0000FF"/>
                </a:solidFill>
              </a:rPr>
              <a:t>blue</a:t>
            </a:r>
          </a:p>
        </p:txBody>
      </p:sp>
      <p:sp>
        <p:nvSpPr>
          <p:cNvPr id="28689" name="TextBox 26"/>
          <p:cNvSpPr txBox="1">
            <a:spLocks noChangeArrowheads="1"/>
          </p:cNvSpPr>
          <p:nvPr/>
        </p:nvSpPr>
        <p:spPr bwMode="auto">
          <a:xfrm>
            <a:off x="912813" y="3609975"/>
            <a:ext cx="5762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92D050"/>
                </a:solidFill>
              </a:rPr>
              <a:t>green</a:t>
            </a:r>
          </a:p>
        </p:txBody>
      </p:sp>
      <p:sp>
        <p:nvSpPr>
          <p:cNvPr id="28690" name="TextBox 27"/>
          <p:cNvSpPr txBox="1">
            <a:spLocks noChangeArrowheads="1"/>
          </p:cNvSpPr>
          <p:nvPr/>
        </p:nvSpPr>
        <p:spPr bwMode="auto">
          <a:xfrm>
            <a:off x="1446213" y="3609975"/>
            <a:ext cx="9159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1200" u="sng">
                <a:solidFill>
                  <a:srgbClr val="FF3300"/>
                </a:solidFill>
              </a:rPr>
              <a:t>___red___</a:t>
            </a:r>
          </a:p>
        </p:txBody>
      </p:sp>
      <p:sp>
        <p:nvSpPr>
          <p:cNvPr id="28691" name="Rectangle 28"/>
          <p:cNvSpPr>
            <a:spLocks noChangeArrowheads="1"/>
          </p:cNvSpPr>
          <p:nvPr/>
        </p:nvSpPr>
        <p:spPr bwMode="auto">
          <a:xfrm>
            <a:off x="4267200" y="3657600"/>
            <a:ext cx="4648200" cy="2667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772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Repeated averaging with neighbors on a sample problem…</a:t>
            </a:r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4" t="39078" r="5969" b="6174"/>
          <a:stretch>
            <a:fillRect/>
          </a:stretch>
        </p:blipFill>
        <p:spPr>
          <a:xfrm>
            <a:off x="73025" y="1509713"/>
            <a:ext cx="8324850" cy="4387850"/>
          </a:xfrm>
        </p:spPr>
      </p:pic>
      <p:cxnSp>
        <p:nvCxnSpPr>
          <p:cNvPr id="8" name="Straight Arrow Connector 4"/>
          <p:cNvCxnSpPr>
            <a:cxnSpLocks noChangeShapeType="1"/>
          </p:cNvCxnSpPr>
          <p:nvPr/>
        </p:nvCxnSpPr>
        <p:spPr bwMode="auto">
          <a:xfrm rot="5400000">
            <a:off x="7925594" y="4647406"/>
            <a:ext cx="16764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TextBox 6"/>
          <p:cNvSpPr txBox="1">
            <a:spLocks noChangeArrowheads="1"/>
          </p:cNvSpPr>
          <p:nvPr/>
        </p:nvSpPr>
        <p:spPr bwMode="auto">
          <a:xfrm rot="-5400000">
            <a:off x="7739856" y="4548982"/>
            <a:ext cx="1349375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very small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5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PIC: Power Iteration Clustering</a:t>
            </a:r>
            <a:br>
              <a:rPr lang="en-US" sz="28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run power iteration (repeated averaging w/ neighbors) with early stopping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304800" y="4114800"/>
            <a:ext cx="8137525" cy="438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V</a:t>
            </a:r>
            <a:r>
              <a:rPr lang="en-US" sz="2000" baseline="30000" dirty="0">
                <a:solidFill>
                  <a:srgbClr val="333333"/>
                </a:solidFill>
                <a:latin typeface="Cambria Math"/>
                <a:cs typeface="Cambria Math"/>
              </a:rPr>
              <a:t>0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: random start, or </a:t>
            </a:r>
            <a:r>
              <a:rPr lang="ja-JP" alt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“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degree matrix</a:t>
            </a:r>
            <a:r>
              <a:rPr lang="ja-JP" alt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”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 D, or …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Easy to implement and efficient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Very easily parallelized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1700" dirty="0">
              <a:solidFill>
                <a:srgbClr val="333333"/>
              </a:solidFill>
              <a:latin typeface="Cambria Math"/>
              <a:cs typeface="Cambria Math"/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Experimentally, often </a:t>
            </a:r>
            <a:r>
              <a:rPr lang="en-US" sz="2000" b="1" dirty="0">
                <a:solidFill>
                  <a:srgbClr val="333333"/>
                </a:solidFill>
                <a:latin typeface="Cambria Math"/>
                <a:cs typeface="Cambria Math"/>
              </a:rPr>
              <a:t>better than</a:t>
            </a: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 traditional spectral methods</a:t>
            </a: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endParaRPr lang="en-US" sz="2000" dirty="0">
              <a:solidFill>
                <a:srgbClr val="333333"/>
              </a:solidFill>
              <a:latin typeface="Cambria Math"/>
              <a:cs typeface="Cambria Math"/>
            </a:endParaRPr>
          </a:p>
          <a:p>
            <a:pPr lvl="1" indent="-342900" defTabSz="457200">
              <a:lnSpc>
                <a:spcPct val="95000"/>
              </a:lnSpc>
              <a:buFontTx/>
              <a:buChar char="–"/>
              <a:tabLst>
                <a:tab pos="628650" algn="l"/>
                <a:tab pos="1085850" algn="l"/>
                <a:tab pos="1543050" algn="l"/>
                <a:tab pos="2000250" algn="l"/>
                <a:tab pos="2457450" algn="l"/>
                <a:tab pos="2914650" algn="l"/>
                <a:tab pos="3371850" algn="l"/>
                <a:tab pos="3829050" algn="l"/>
                <a:tab pos="4286250" algn="l"/>
                <a:tab pos="4743450" algn="l"/>
                <a:tab pos="5200650" algn="l"/>
                <a:tab pos="5657850" algn="l"/>
                <a:tab pos="6115050" algn="l"/>
                <a:tab pos="6572250" algn="l"/>
                <a:tab pos="7029450" algn="l"/>
                <a:tab pos="7486650" algn="l"/>
                <a:tab pos="7943850" algn="l"/>
                <a:tab pos="8401050" algn="l"/>
                <a:tab pos="8858250" algn="l"/>
                <a:tab pos="9315450" algn="l"/>
                <a:tab pos="9410700" algn="l"/>
              </a:tabLst>
            </a:pPr>
            <a:r>
              <a:rPr lang="en-US" sz="2000" dirty="0">
                <a:solidFill>
                  <a:srgbClr val="333333"/>
                </a:solidFill>
                <a:latin typeface="Cambria Math"/>
                <a:cs typeface="Cambria Math"/>
              </a:rPr>
              <a:t>Surprising since the embedded space is 1-dimensional</a:t>
            </a:r>
            <a:r>
              <a:rPr lang="en-US" sz="2000" dirty="0">
                <a:solidFill>
                  <a:srgbClr val="333333"/>
                </a:solidFill>
                <a:latin typeface="Comic Sans MS" charset="0"/>
              </a:rPr>
              <a:t>!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487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Experiments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Network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natural graph structure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PolBooks</a:t>
            </a:r>
            <a:r>
              <a:rPr lang="en-US" sz="2000" dirty="0">
                <a:cs typeface="Cambria Math"/>
              </a:rPr>
              <a:t>: 105 political books, 3 classes, linked by </a:t>
            </a:r>
            <a:r>
              <a:rPr lang="en-US" sz="2000" dirty="0" err="1">
                <a:cs typeface="Cambria Math"/>
              </a:rPr>
              <a:t>copurchaser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 err="1">
                <a:cs typeface="Cambria Math"/>
              </a:rPr>
              <a:t>UMBCBlog</a:t>
            </a:r>
            <a:r>
              <a:rPr lang="en-US" sz="2000" dirty="0">
                <a:cs typeface="Cambria Math"/>
              </a:rPr>
              <a:t>: 404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AGBlog</a:t>
            </a:r>
            <a:r>
              <a:rPr lang="en-US" sz="2000" dirty="0">
                <a:cs typeface="Cambria Math"/>
              </a:rPr>
              <a:t>: 1222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eaLnBrk="1" hangingPunct="1"/>
            <a:r>
              <a:rPr lang="ja-JP" altLang="en-US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Manifold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cosine distance between classification instances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Iris: 150 flowers, 3 classes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20ngA: 200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20ngB: 400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20ngC: 20ngB + 200 docs from </a:t>
            </a:r>
            <a:r>
              <a:rPr lang="en-US" sz="2000" dirty="0" err="1">
                <a:cs typeface="Cambria Math"/>
              </a:rPr>
              <a:t>talk.politics.guns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20ngD: 20ngC + 200 docs from </a:t>
            </a:r>
            <a:r>
              <a:rPr lang="en-US" sz="2000" dirty="0" err="1">
                <a:cs typeface="Cambria Math"/>
              </a:rPr>
              <a:t>rec.sport.baseball</a:t>
            </a:r>
            <a:endParaRPr lang="en-US" sz="2000" dirty="0"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74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 idx="4294967295"/>
          </p:nvPr>
        </p:nvSpPr>
        <p:spPr>
          <a:xfrm>
            <a:off x="533400" y="457200"/>
            <a:ext cx="8275638" cy="1141413"/>
          </a:xfrm>
        </p:spPr>
        <p:txBody>
          <a:bodyPr lIns="81000" tIns="42120" rIns="81000" bIns="42120"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Experimental results: 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best-case assignment of class labels to clusters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5" t="17802" r="12090" b="31288"/>
          <a:stretch>
            <a:fillRect/>
          </a:stretch>
        </p:blipFill>
        <p:spPr bwMode="auto">
          <a:xfrm>
            <a:off x="0" y="1508125"/>
            <a:ext cx="8963025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2" name="Rectangle 4"/>
          <p:cNvSpPr>
            <a:spLocks noChangeArrowheads="1"/>
          </p:cNvSpPr>
          <p:nvPr/>
        </p:nvSpPr>
        <p:spPr bwMode="auto">
          <a:xfrm>
            <a:off x="152400" y="3124200"/>
            <a:ext cx="8382000" cy="228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pic>
        <p:nvPicPr>
          <p:cNvPr id="6983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99" t="31586" r="17500" b="22038"/>
          <a:stretch>
            <a:fillRect/>
          </a:stretch>
        </p:blipFill>
        <p:spPr bwMode="auto">
          <a:xfrm>
            <a:off x="6172200" y="5162550"/>
            <a:ext cx="266700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8374" name="Rectangle 6"/>
          <p:cNvSpPr>
            <a:spLocks noChangeArrowheads="1"/>
          </p:cNvSpPr>
          <p:nvPr/>
        </p:nvSpPr>
        <p:spPr bwMode="auto">
          <a:xfrm>
            <a:off x="228600" y="4267200"/>
            <a:ext cx="8382000" cy="304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52400" y="3352800"/>
            <a:ext cx="8382000" cy="457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06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8372" grpId="0" animBg="1"/>
      <p:bldP spid="698374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7" t="54018" r="59669" b="13162"/>
          <a:stretch>
            <a:fillRect/>
          </a:stretch>
        </p:blipFill>
        <p:spPr bwMode="auto">
          <a:xfrm>
            <a:off x="0" y="304800"/>
            <a:ext cx="51054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31" t="54018" r="35901" b="13162"/>
          <a:stretch>
            <a:fillRect/>
          </a:stretch>
        </p:blipFill>
        <p:spPr bwMode="auto">
          <a:xfrm>
            <a:off x="1211263" y="3581400"/>
            <a:ext cx="38941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50" t="54018" r="11250" b="13162"/>
          <a:stretch>
            <a:fillRect/>
          </a:stretch>
        </p:blipFill>
        <p:spPr bwMode="auto">
          <a:xfrm>
            <a:off x="5097463" y="1524000"/>
            <a:ext cx="404653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1981200" y="5334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05000" y="3810000"/>
            <a:ext cx="990600" cy="609600"/>
          </a:xfrm>
          <a:prstGeom prst="rect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21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Spectral clustering as iterative averaging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248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Experiments: run time and scalability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85" t="19881" r="22716" b="39600"/>
          <a:stretch>
            <a:fillRect/>
          </a:stretch>
        </p:blipFill>
        <p:spPr bwMode="auto">
          <a:xfrm>
            <a:off x="455613" y="1577975"/>
            <a:ext cx="7585075" cy="336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3611563" y="4933950"/>
            <a:ext cx="1966912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96" tIns="41148" rIns="82296" bIns="41148">
            <a:spAutoFit/>
          </a:bodyPr>
          <a:lstStyle>
            <a:lvl1pPr defTabSz="411163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defTabSz="411163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111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200">
                <a:latin typeface="Times New Roman" charset="0"/>
              </a:rPr>
              <a:t>Time in millisec</a:t>
            </a:r>
          </a:p>
        </p:txBody>
      </p:sp>
      <p:sp>
        <p:nvSpPr>
          <p:cNvPr id="700421" name="Rectangle 5"/>
          <p:cNvSpPr>
            <a:spLocks noChangeArrowheads="1"/>
          </p:cNvSpPr>
          <p:nvPr/>
        </p:nvSpPr>
        <p:spPr bwMode="auto">
          <a:xfrm>
            <a:off x="152400" y="3124200"/>
            <a:ext cx="8382000" cy="5334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5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042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2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5484"/>
            <a:ext cx="9144000" cy="4572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95833" y="5937484"/>
            <a:ext cx="6342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Varying the number of clusters for PIC and PIC4 (starts with random 4-d point rather than a random 1-d point).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66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95833" y="5937484"/>
            <a:ext cx="63420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Varying the amount of noise for PIC and PIC4 (starts with random 4-d point rather than a random 1-d point).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6" name="Picture 5" descr="Screen Shot 2013-03-25 at 11.25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3597"/>
            <a:ext cx="9144000" cy="4279871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23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53563" y="5063355"/>
            <a:ext cx="6342039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alibri"/>
                <a:cs typeface="Calibri"/>
              </a:rPr>
              <a:t>More “real” network datasets from various domains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3" name="Picture 2" descr="Screen Shot 2013-03-25 at 11.24.4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7018"/>
            <a:ext cx="9144000" cy="2858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7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06462"/>
          </a:xfrm>
        </p:spPr>
        <p:txBody>
          <a:bodyPr/>
          <a:lstStyle/>
          <a:p>
            <a:r>
              <a:rPr lang="en-US" dirty="0" smtClean="0"/>
              <a:t>More experiments</a:t>
            </a:r>
            <a:endParaRPr lang="en-US" dirty="0"/>
          </a:p>
        </p:txBody>
      </p:sp>
      <p:pic>
        <p:nvPicPr>
          <p:cNvPr id="4" name="Picture 3" descr="Screen Shot 2013-03-25 at 11.25.0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06" y="0"/>
            <a:ext cx="7540162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50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3-03-25 at 11.25.1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6" y="0"/>
            <a:ext cx="7762555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550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on Graphs For Non-Graph Datasets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9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I’m talking about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Lots of large data </a:t>
            </a:r>
            <a:r>
              <a:rPr lang="en-US" i="1" dirty="0" smtClean="0"/>
              <a:t>is </a:t>
            </a:r>
            <a:r>
              <a:rPr lang="en-US" dirty="0" smtClean="0"/>
              <a:t>graphs</a:t>
            </a:r>
          </a:p>
          <a:p>
            <a:pPr lvl="1"/>
            <a:r>
              <a:rPr lang="en-US" dirty="0" smtClean="0"/>
              <a:t>Facebook, Twitter, citation data, and other </a:t>
            </a:r>
            <a:r>
              <a:rPr lang="en-US" i="1" dirty="0" smtClean="0"/>
              <a:t>social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The web, the blogosphere, the semantic web, Freebase, </a:t>
            </a:r>
            <a:r>
              <a:rPr lang="en-US" dirty="0"/>
              <a:t>W</a:t>
            </a:r>
            <a:r>
              <a:rPr lang="en-US" dirty="0" smtClean="0"/>
              <a:t>ikipedia, Twitter, and other </a:t>
            </a:r>
            <a:r>
              <a:rPr lang="en-US" i="1" dirty="0" smtClean="0"/>
              <a:t>information</a:t>
            </a:r>
            <a:r>
              <a:rPr lang="en-US" dirty="0" smtClean="0"/>
              <a:t> networks</a:t>
            </a:r>
          </a:p>
          <a:p>
            <a:pPr lvl="1"/>
            <a:r>
              <a:rPr lang="en-US" dirty="0" smtClean="0"/>
              <a:t>Text corpora (like RCV1), large datasets with discrete feature values, and other </a:t>
            </a:r>
            <a:r>
              <a:rPr lang="en-US" i="1" dirty="0" smtClean="0"/>
              <a:t>bipartite </a:t>
            </a:r>
            <a:r>
              <a:rPr lang="en-US" dirty="0" smtClean="0"/>
              <a:t>networks</a:t>
            </a:r>
          </a:p>
          <a:p>
            <a:pPr lvl="2"/>
            <a:r>
              <a:rPr lang="en-US" dirty="0" smtClean="0"/>
              <a:t>nodes = documents or words</a:t>
            </a:r>
          </a:p>
          <a:p>
            <a:pPr lvl="2"/>
            <a:r>
              <a:rPr lang="en-US" dirty="0" smtClean="0"/>
              <a:t>links connect document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word or word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document</a:t>
            </a:r>
            <a:endParaRPr lang="en-US" dirty="0" smtClean="0"/>
          </a:p>
          <a:p>
            <a:pPr lvl="1"/>
            <a:r>
              <a:rPr lang="en-US" dirty="0" smtClean="0"/>
              <a:t>Computer networks, biological networks (proteins, ecosystems, brains, …), …</a:t>
            </a:r>
          </a:p>
          <a:p>
            <a:pPr lvl="1"/>
            <a:r>
              <a:rPr lang="en-US" dirty="0" smtClean="0"/>
              <a:t>Heterogeneous networks with multiple types of nodes</a:t>
            </a:r>
          </a:p>
          <a:p>
            <a:pPr lvl="2"/>
            <a:r>
              <a:rPr lang="en-US" dirty="0" smtClean="0"/>
              <a:t>people, groups, documents</a:t>
            </a:r>
          </a:p>
        </p:txBody>
      </p:sp>
      <p:sp>
        <p:nvSpPr>
          <p:cNvPr id="4" name="Rectangle 3"/>
          <p:cNvSpPr/>
          <p:nvPr/>
        </p:nvSpPr>
        <p:spPr>
          <a:xfrm>
            <a:off x="585304" y="3014870"/>
            <a:ext cx="8205305" cy="139147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407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381000" y="1311275"/>
            <a:ext cx="82296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endParaRPr lang="en-US" sz="1200" b="0">
              <a:latin typeface="Verdana" charset="0"/>
            </a:endParaRPr>
          </a:p>
        </p:txBody>
      </p:sp>
      <p:graphicFrame>
        <p:nvGraphicFramePr>
          <p:cNvPr id="186374" name="Object 6"/>
          <p:cNvGraphicFramePr>
            <a:graphicFrameLocks noChangeAspect="1"/>
          </p:cNvGraphicFramePr>
          <p:nvPr/>
        </p:nvGraphicFramePr>
        <p:xfrm>
          <a:off x="2657475" y="2528888"/>
          <a:ext cx="90646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Bitmap Image" r:id="rId4" imgW="4761905" imgH="2619048" progId="Paint.Picture">
                  <p:embed/>
                </p:oleObj>
              </mc:Choice>
              <mc:Fallback>
                <p:oleObj name="Bitmap Image" r:id="rId4" imgW="4761905" imgH="26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7475" y="2528888"/>
                        <a:ext cx="90646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63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5" y="3541713"/>
            <a:ext cx="904875" cy="5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6376" name="Text Box 8"/>
          <p:cNvSpPr txBox="1">
            <a:spLocks noChangeArrowheads="1"/>
          </p:cNvSpPr>
          <p:nvPr/>
        </p:nvSpPr>
        <p:spPr bwMode="auto">
          <a:xfrm>
            <a:off x="4808538" y="3668713"/>
            <a:ext cx="15875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proposal</a:t>
            </a:r>
          </a:p>
        </p:txBody>
      </p:sp>
      <p:sp>
        <p:nvSpPr>
          <p:cNvPr id="186377" name="Text Box 9"/>
          <p:cNvSpPr txBox="1">
            <a:spLocks noChangeArrowheads="1"/>
          </p:cNvSpPr>
          <p:nvPr/>
        </p:nvSpPr>
        <p:spPr bwMode="auto">
          <a:xfrm>
            <a:off x="5376863" y="4175125"/>
            <a:ext cx="1019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CMU</a:t>
            </a:r>
          </a:p>
        </p:txBody>
      </p:sp>
      <p:sp>
        <p:nvSpPr>
          <p:cNvPr id="186378" name="Text Box 10"/>
          <p:cNvSpPr txBox="1">
            <a:spLocks noChangeArrowheads="1"/>
          </p:cNvSpPr>
          <p:nvPr/>
        </p:nvSpPr>
        <p:spPr bwMode="auto">
          <a:xfrm>
            <a:off x="4191000" y="1857375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CALO</a:t>
            </a:r>
          </a:p>
        </p:txBody>
      </p:sp>
      <p:sp>
        <p:nvSpPr>
          <p:cNvPr id="186379" name="Text Box 11"/>
          <p:cNvSpPr txBox="1">
            <a:spLocks noChangeArrowheads="1"/>
          </p:cNvSpPr>
          <p:nvPr/>
        </p:nvSpPr>
        <p:spPr bwMode="auto">
          <a:xfrm>
            <a:off x="5260975" y="3289300"/>
            <a:ext cx="1585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graph</a:t>
            </a:r>
          </a:p>
        </p:txBody>
      </p:sp>
      <p:sp>
        <p:nvSpPr>
          <p:cNvPr id="186380" name="Text Box 12"/>
          <p:cNvSpPr txBox="1">
            <a:spLocks noChangeArrowheads="1"/>
          </p:cNvSpPr>
          <p:nvPr/>
        </p:nvSpPr>
        <p:spPr bwMode="auto">
          <a:xfrm>
            <a:off x="4468813" y="290830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Wingdings" charset="0"/>
              <a:buNone/>
            </a:pPr>
            <a:r>
              <a:rPr lang="en-US">
                <a:latin typeface="Courier New" charset="0"/>
                <a:ea typeface="Arial Unicode MS" charset="0"/>
                <a:cs typeface="Courier New" charset="0"/>
              </a:rPr>
              <a:t>William</a:t>
            </a:r>
          </a:p>
        </p:txBody>
      </p:sp>
      <p:sp>
        <p:nvSpPr>
          <p:cNvPr id="186383" name="Line 15"/>
          <p:cNvSpPr>
            <a:spLocks noChangeShapeType="1"/>
          </p:cNvSpPr>
          <p:nvPr/>
        </p:nvSpPr>
        <p:spPr bwMode="auto">
          <a:xfrm>
            <a:off x="3676650" y="2782888"/>
            <a:ext cx="1246188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6" name="Line 28"/>
          <p:cNvSpPr>
            <a:spLocks noChangeShapeType="1"/>
          </p:cNvSpPr>
          <p:nvPr/>
        </p:nvSpPr>
        <p:spPr bwMode="auto">
          <a:xfrm flipV="1">
            <a:off x="4495800" y="3290888"/>
            <a:ext cx="457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7" name="Line 29"/>
          <p:cNvSpPr>
            <a:spLocks noChangeShapeType="1"/>
          </p:cNvSpPr>
          <p:nvPr/>
        </p:nvSpPr>
        <p:spPr bwMode="auto">
          <a:xfrm>
            <a:off x="3657600" y="2681288"/>
            <a:ext cx="990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8" name="Line 30"/>
          <p:cNvSpPr>
            <a:spLocks noChangeShapeType="1"/>
          </p:cNvSpPr>
          <p:nvPr/>
        </p:nvSpPr>
        <p:spPr bwMode="auto">
          <a:xfrm>
            <a:off x="4495800" y="382428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399" name="Line 31"/>
          <p:cNvSpPr>
            <a:spLocks noChangeShapeType="1"/>
          </p:cNvSpPr>
          <p:nvPr/>
        </p:nvSpPr>
        <p:spPr bwMode="auto">
          <a:xfrm>
            <a:off x="4495800" y="3900488"/>
            <a:ext cx="1066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6400" name="Line 32"/>
          <p:cNvSpPr>
            <a:spLocks noChangeShapeType="1"/>
          </p:cNvSpPr>
          <p:nvPr/>
        </p:nvSpPr>
        <p:spPr bwMode="auto">
          <a:xfrm flipV="1">
            <a:off x="4495800" y="3519488"/>
            <a:ext cx="990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6401" name="Line 33"/>
          <p:cNvSpPr>
            <a:spLocks noChangeShapeType="1"/>
          </p:cNvSpPr>
          <p:nvPr/>
        </p:nvSpPr>
        <p:spPr bwMode="auto">
          <a:xfrm flipV="1">
            <a:off x="3733800" y="2147888"/>
            <a:ext cx="838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/>
          <a:lstStyle/>
          <a:p>
            <a:endParaRPr lang="en-US"/>
          </a:p>
        </p:txBody>
      </p:sp>
      <p:sp>
        <p:nvSpPr>
          <p:cNvPr id="186406" name="Rectangle 38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6324600" cy="1219200"/>
          </a:xfrm>
          <a:noFill/>
          <a:ln/>
        </p:spPr>
        <p:txBody>
          <a:bodyPr>
            <a:normAutofit fontScale="90000"/>
          </a:bodyPr>
          <a:lstStyle/>
          <a:p>
            <a:r>
              <a:rPr lang="en-US" dirty="0" smtClean="0"/>
              <a:t>Simplest Case: Bi-partite Graphs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35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Motivation: Experimental Datasets </a:t>
            </a:r>
            <a:r>
              <a:rPr lang="en-US" dirty="0" smtClean="0">
                <a:latin typeface="Cambria Math"/>
                <a:cs typeface="Cambria Math"/>
              </a:rPr>
              <a:t>`Used for PIC are…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ja-JP" altLang="en-US" sz="2400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Network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natural graph structure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PolBooks</a:t>
            </a:r>
            <a:r>
              <a:rPr lang="en-US" sz="2000" dirty="0">
                <a:cs typeface="Cambria Math"/>
              </a:rPr>
              <a:t>: 105 political books, 3 classes, linked by </a:t>
            </a:r>
            <a:r>
              <a:rPr lang="en-US" sz="2000" dirty="0" err="1">
                <a:cs typeface="Cambria Math"/>
              </a:rPr>
              <a:t>copurchaser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 err="1">
                <a:cs typeface="Cambria Math"/>
              </a:rPr>
              <a:t>UMBCBlog</a:t>
            </a:r>
            <a:r>
              <a:rPr lang="en-US" sz="2000" dirty="0">
                <a:cs typeface="Cambria Math"/>
              </a:rPr>
              <a:t>: 404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 err="1">
                <a:cs typeface="Cambria Math"/>
              </a:rPr>
              <a:t>AGBlog</a:t>
            </a:r>
            <a:r>
              <a:rPr lang="en-US" sz="2000" dirty="0">
                <a:cs typeface="Cambria Math"/>
              </a:rPr>
              <a:t>: 1222 political blogs, 2 classes, </a:t>
            </a:r>
            <a:r>
              <a:rPr lang="en-US" sz="2000" dirty="0" err="1">
                <a:cs typeface="Cambria Math"/>
              </a:rPr>
              <a:t>blogroll</a:t>
            </a:r>
            <a:r>
              <a:rPr lang="en-US" sz="2000" dirty="0">
                <a:cs typeface="Cambria Math"/>
              </a:rPr>
              <a:t> links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Also: Zachary</a:t>
            </a:r>
            <a:r>
              <a:rPr lang="ja-JP" altLang="en-US" sz="2000" dirty="0">
                <a:cs typeface="Cambria Math"/>
              </a:rPr>
              <a:t>’</a:t>
            </a:r>
            <a:r>
              <a:rPr lang="en-US" sz="2000" dirty="0">
                <a:cs typeface="Cambria Math"/>
              </a:rPr>
              <a:t>s karate club, citation networks, ...</a:t>
            </a:r>
          </a:p>
          <a:p>
            <a:pPr eaLnBrk="1" hangingPunct="1"/>
            <a:r>
              <a:rPr lang="ja-JP" altLang="en-US" dirty="0">
                <a:cs typeface="Cambria Math"/>
              </a:rPr>
              <a:t>“</a:t>
            </a:r>
            <a:r>
              <a:rPr lang="en-US" sz="2400" dirty="0">
                <a:cs typeface="Cambria Math"/>
              </a:rPr>
              <a:t>Manifold</a:t>
            </a:r>
            <a:r>
              <a:rPr lang="ja-JP" altLang="en-US" sz="2400" dirty="0">
                <a:cs typeface="Cambria Math"/>
              </a:rPr>
              <a:t>”</a:t>
            </a:r>
            <a:r>
              <a:rPr lang="en-US" sz="2400" dirty="0">
                <a:cs typeface="Cambria Math"/>
              </a:rPr>
              <a:t> problems: cosine distance between </a:t>
            </a:r>
            <a:r>
              <a:rPr lang="en-US" sz="2400" b="1" u="sng" dirty="0">
                <a:cs typeface="Cambria Math"/>
              </a:rPr>
              <a:t>all pairs </a:t>
            </a:r>
            <a:r>
              <a:rPr lang="en-US" sz="2400" dirty="0">
                <a:cs typeface="Cambria Math"/>
              </a:rPr>
              <a:t>of classification instances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Iris: 150 flowers, 3 classes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PenDigits01,17: 200 handwritten digits, 2 classes (0-1 or 1-7)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20ngA: 200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cs typeface="Cambria Math"/>
              </a:rPr>
              <a:t>20ngB: 400 docs, </a:t>
            </a:r>
            <a:r>
              <a:rPr lang="en-US" sz="2000" dirty="0" err="1">
                <a:cs typeface="Cambria Math"/>
              </a:rPr>
              <a:t>misc.forsale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vs</a:t>
            </a:r>
            <a:r>
              <a:rPr lang="en-US" sz="2000" dirty="0">
                <a:cs typeface="Cambria Math"/>
              </a:rPr>
              <a:t> </a:t>
            </a:r>
            <a:r>
              <a:rPr lang="en-US" sz="2000" dirty="0" err="1">
                <a:cs typeface="Cambria Math"/>
              </a:rPr>
              <a:t>soc.religion.christian</a:t>
            </a:r>
            <a:endParaRPr lang="en-US" sz="2000" dirty="0">
              <a:cs typeface="Cambria Math"/>
            </a:endParaRPr>
          </a:p>
          <a:p>
            <a:pPr lvl="1" eaLnBrk="1" hangingPunct="1"/>
            <a:r>
              <a:rPr lang="en-US" sz="2000" dirty="0">
                <a:latin typeface="Comic Sans MS" charset="0"/>
                <a:cs typeface="Arial" charset="0"/>
              </a:rPr>
              <a:t>…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029200" y="4114800"/>
            <a:ext cx="2887663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Gets expensive fast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37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Spectral Clustering: Graph = Matrix</a:t>
            </a: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7421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2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3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4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5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6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7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8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29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0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31" name="Straight Connector 47"/>
          <p:cNvCxnSpPr>
            <a:cxnSpLocks noChangeShapeType="1"/>
            <a:stCxn id="4" idx="3"/>
            <a:endCxn id="8" idx="0"/>
          </p:cNvCxnSpPr>
          <p:nvPr/>
        </p:nvCxnSpPr>
        <p:spPr bwMode="auto">
          <a:xfrm rot="5400000">
            <a:off x="5241131" y="3547269"/>
            <a:ext cx="1304925" cy="515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2700" dirty="0">
                <a:latin typeface="Cambria Math"/>
                <a:cs typeface="Cambria Math"/>
              </a:rPr>
              <a:t>Spectral Clustering: Graph = Matrix</a:t>
            </a:r>
            <a:br>
              <a:rPr lang="en-US" sz="2700" dirty="0">
                <a:latin typeface="Cambria Math"/>
                <a:cs typeface="Cambria Math"/>
              </a:rPr>
            </a:br>
            <a:r>
              <a:rPr lang="en-US" sz="2400" dirty="0" smtClean="0">
                <a:latin typeface="Cambria Math"/>
                <a:cs typeface="Cambria Math"/>
              </a:rPr>
              <a:t>A*</a:t>
            </a:r>
            <a:r>
              <a:rPr lang="en-US" sz="2400" dirty="0">
                <a:latin typeface="Cambria Math"/>
                <a:cs typeface="Cambria Math"/>
              </a:rPr>
              <a:t>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844352" y="1404938"/>
            <a:ext cx="462536" cy="575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 dirty="0" smtClean="0"/>
              <a:t>A</a:t>
            </a:r>
            <a:endParaRPr lang="en-US" b="1" dirty="0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1502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/>
              <a:t>W</a:t>
            </a:r>
            <a:endParaRPr lang="en-US" sz="2000" b="1" dirty="0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  <p:sp>
        <p:nvSpPr>
          <p:cNvPr id="36" name="TextBox 47"/>
          <p:cNvSpPr txBox="1">
            <a:spLocks noChangeArrowheads="1"/>
          </p:cNvSpPr>
          <p:nvPr/>
        </p:nvSpPr>
        <p:spPr bwMode="auto">
          <a:xfrm>
            <a:off x="2253085" y="5994400"/>
            <a:ext cx="1785515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/>
              <a:t>W = D</a:t>
            </a:r>
            <a:r>
              <a:rPr lang="en-US" sz="2800" baseline="30000" dirty="0" smtClean="0"/>
              <a:t>-1</a:t>
            </a:r>
            <a:r>
              <a:rPr lang="en-US" sz="2800" b="1" dirty="0" smtClean="0"/>
              <a:t>*A</a:t>
            </a:r>
            <a:endParaRPr lang="en-US" sz="2000" b="1" dirty="0"/>
          </a:p>
        </p:txBody>
      </p:sp>
      <p:sp>
        <p:nvSpPr>
          <p:cNvPr id="37" name="TextBox 47"/>
          <p:cNvSpPr txBox="1">
            <a:spLocks noChangeArrowheads="1"/>
          </p:cNvSpPr>
          <p:nvPr/>
        </p:nvSpPr>
        <p:spPr bwMode="auto">
          <a:xfrm>
            <a:off x="5119728" y="6032500"/>
            <a:ext cx="2830472" cy="513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 dirty="0" smtClean="0"/>
              <a:t>D</a:t>
            </a:r>
            <a:r>
              <a:rPr lang="en-US" sz="2800" dirty="0" smtClean="0"/>
              <a:t>[</a:t>
            </a:r>
            <a:r>
              <a:rPr lang="en-US" sz="2800" dirty="0" err="1"/>
              <a:t>i</a:t>
            </a:r>
            <a:r>
              <a:rPr lang="en-US" sz="2800" dirty="0" err="1" smtClean="0"/>
              <a:t>,i</a:t>
            </a:r>
            <a:r>
              <a:rPr lang="en-US" sz="2800" dirty="0" smtClean="0"/>
              <a:t>]=1/degree(</a:t>
            </a:r>
            <a:r>
              <a:rPr lang="en-US" sz="2800" dirty="0" err="1" smtClean="0"/>
              <a:t>i</a:t>
            </a:r>
            <a:r>
              <a:rPr lang="en-US" sz="2800" dirty="0" smtClean="0"/>
              <a:t>)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1089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Recall PIC</a:t>
            </a:r>
            <a:r>
              <a:rPr lang="ja-JP" altLang="en-US" sz="2800" dirty="0">
                <a:cs typeface="Cambria Math"/>
              </a:rPr>
              <a:t>’</a:t>
            </a:r>
            <a:r>
              <a:rPr lang="en-US" sz="2800" dirty="0">
                <a:cs typeface="Cambria Math"/>
              </a:rPr>
              <a:t>s update is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= W * v</a:t>
            </a:r>
            <a:r>
              <a:rPr lang="en-US" sz="2400" baseline="30000" dirty="0">
                <a:cs typeface="Cambria Math"/>
              </a:rPr>
              <a:t>t-1 = </a:t>
            </a:r>
            <a:r>
              <a:rPr lang="en-US" sz="2400" dirty="0">
                <a:cs typeface="Cambria Math"/>
              </a:rPr>
              <a:t>= D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A * v</a:t>
            </a:r>
            <a:r>
              <a:rPr lang="en-US" sz="2400" baseline="30000" dirty="0">
                <a:cs typeface="Cambria Math"/>
              </a:rPr>
              <a:t>t-1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…where D is the [diagonal] degree matrix: </a:t>
            </a:r>
            <a:r>
              <a:rPr lang="en-US" sz="2400" dirty="0">
                <a:cs typeface="Cambria Math"/>
              </a:rPr>
              <a:t>D=A*</a:t>
            </a:r>
            <a:r>
              <a:rPr lang="en-US" sz="2400" b="1" dirty="0">
                <a:cs typeface="Cambria Math"/>
              </a:rPr>
              <a:t>1</a:t>
            </a:r>
          </a:p>
          <a:p>
            <a:pPr eaLnBrk="1" hangingPunct="1"/>
            <a:r>
              <a:rPr lang="en-US" sz="2800" dirty="0">
                <a:cs typeface="Cambria Math"/>
              </a:rPr>
              <a:t>My favorite distance metric for text is length-normalized TFIDF: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Def</a:t>
            </a:r>
            <a:r>
              <a:rPr lang="ja-JP" altLang="en-US" sz="2400" dirty="0">
                <a:cs typeface="Cambria Math"/>
              </a:rPr>
              <a:t>’</a:t>
            </a:r>
            <a:r>
              <a:rPr lang="en-US" sz="2400" dirty="0">
                <a:cs typeface="Cambria Math"/>
              </a:rPr>
              <a:t>n: A(</a:t>
            </a:r>
            <a:r>
              <a:rPr lang="en-US" sz="2400" dirty="0" err="1">
                <a:cs typeface="Cambria Math"/>
              </a:rPr>
              <a:t>i,j</a:t>
            </a:r>
            <a:r>
              <a:rPr lang="en-US" sz="2400" dirty="0">
                <a:cs typeface="Cambria Math"/>
              </a:rPr>
              <a:t>)=&lt;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-25000" dirty="0" err="1">
                <a:cs typeface="Cambria Math"/>
              </a:rPr>
              <a:t>i</a:t>
            </a:r>
            <a:r>
              <a:rPr lang="en-US" sz="2400" dirty="0" err="1">
                <a:cs typeface="Cambria Math"/>
              </a:rPr>
              <a:t>,v</a:t>
            </a:r>
            <a:r>
              <a:rPr lang="en-US" sz="2400" baseline="-25000" dirty="0" err="1">
                <a:cs typeface="Cambria Math"/>
              </a:rPr>
              <a:t>j</a:t>
            </a:r>
            <a:r>
              <a:rPr lang="en-US" sz="2400" dirty="0">
                <a:cs typeface="Cambria Math"/>
              </a:rPr>
              <a:t>&gt;/||v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||*||</a:t>
            </a:r>
            <a:r>
              <a:rPr lang="en-US" sz="2400" dirty="0" err="1">
                <a:cs typeface="Cambria Math"/>
              </a:rPr>
              <a:t>v</a:t>
            </a:r>
            <a:r>
              <a:rPr lang="en-US" sz="2400" baseline="-25000" dirty="0" err="1">
                <a:cs typeface="Cambria Math"/>
              </a:rPr>
              <a:t>j</a:t>
            </a:r>
            <a:r>
              <a:rPr lang="en-US" sz="2400" dirty="0">
                <a:cs typeface="Cambria Math"/>
              </a:rPr>
              <a:t>||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N(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 … </a:t>
            </a:r>
            <a:r>
              <a:rPr lang="en-US" sz="2000" dirty="0">
                <a:cs typeface="Cambria Math"/>
              </a:rPr>
              <a:t>and N(</a:t>
            </a:r>
            <a:r>
              <a:rPr lang="en-US" sz="2000" dirty="0" err="1">
                <a:cs typeface="Cambria Math"/>
              </a:rPr>
              <a:t>i,j</a:t>
            </a:r>
            <a:r>
              <a:rPr lang="en-US" sz="2000" dirty="0">
                <a:cs typeface="Cambria Math"/>
              </a:rPr>
              <a:t>)=0 for </a:t>
            </a:r>
            <a:r>
              <a:rPr lang="en-US" sz="2000" dirty="0" err="1">
                <a:cs typeface="Cambria Math"/>
              </a:rPr>
              <a:t>i</a:t>
            </a:r>
            <a:r>
              <a:rPr lang="en-US" sz="2000" dirty="0">
                <a:cs typeface="Cambria Math"/>
              </a:rPr>
              <a:t>!=j</a:t>
            </a:r>
            <a:endParaRPr lang="en-US" sz="2400" dirty="0">
              <a:cs typeface="Cambria Math"/>
            </a:endParaRPr>
          </a:p>
          <a:p>
            <a:pPr lvl="1" eaLnBrk="1" hangingPunct="1"/>
            <a:r>
              <a:rPr lang="en-US" sz="2400" dirty="0">
                <a:cs typeface="Cambria Math"/>
              </a:rPr>
              <a:t>Let F(</a:t>
            </a:r>
            <a:r>
              <a:rPr lang="en-US" sz="2400" dirty="0" err="1">
                <a:cs typeface="Cambria Math"/>
              </a:rPr>
              <a:t>i,k</a:t>
            </a:r>
            <a:r>
              <a:rPr lang="en-US" sz="2400" dirty="0">
                <a:cs typeface="Cambria Math"/>
              </a:rPr>
              <a:t>)=TFIDF weight of word </a:t>
            </a:r>
            <a:r>
              <a:rPr lang="en-US" sz="2400" dirty="0" err="1">
                <a:cs typeface="Cambria Math"/>
              </a:rPr>
              <a:t>w</a:t>
            </a:r>
            <a:r>
              <a:rPr lang="en-US" sz="2400" baseline="-25000" dirty="0" err="1">
                <a:cs typeface="Cambria Math"/>
              </a:rPr>
              <a:t>k</a:t>
            </a:r>
            <a:r>
              <a:rPr lang="en-US" sz="2400" dirty="0">
                <a:cs typeface="Cambria Math"/>
              </a:rPr>
              <a:t> in document v</a:t>
            </a:r>
            <a:r>
              <a:rPr lang="en-US" sz="2400" baseline="-25000" dirty="0">
                <a:cs typeface="Cambria Math"/>
              </a:rPr>
              <a:t>i</a:t>
            </a:r>
          </a:p>
          <a:p>
            <a:pPr lvl="1" eaLnBrk="1" hangingPunct="1"/>
            <a:r>
              <a:rPr lang="en-US" dirty="0">
                <a:cs typeface="Cambria Math"/>
              </a:rPr>
              <a:t>Then: A = N</a:t>
            </a:r>
            <a:r>
              <a:rPr lang="en-US" baseline="30000" dirty="0">
                <a:cs typeface="Cambria Math"/>
              </a:rPr>
              <a:t>-</a:t>
            </a:r>
            <a:r>
              <a:rPr lang="en-US" baseline="30000" dirty="0" smtClean="0">
                <a:cs typeface="Cambria Math"/>
              </a:rPr>
              <a:t>1</a:t>
            </a:r>
            <a:r>
              <a:rPr lang="en-US" dirty="0" smtClean="0">
                <a:cs typeface="Cambria Math"/>
              </a:rPr>
              <a:t>F</a:t>
            </a:r>
            <a:r>
              <a:rPr lang="en-US" baseline="30000" dirty="0" smtClean="0">
                <a:cs typeface="Cambria Math"/>
              </a:rPr>
              <a:t>T</a:t>
            </a:r>
            <a:r>
              <a:rPr lang="en-US" dirty="0" smtClean="0">
                <a:cs typeface="Cambria Math"/>
              </a:rPr>
              <a:t>FN</a:t>
            </a:r>
            <a:r>
              <a:rPr lang="en-US" baseline="30000" dirty="0">
                <a:cs typeface="Cambria Math"/>
              </a:rPr>
              <a:t>-1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019800" y="3505200"/>
            <a:ext cx="3124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i="1"/>
              <a:t>&lt;u,v&gt;=</a:t>
            </a:r>
            <a:r>
              <a:rPr lang="en-US" sz="2000"/>
              <a:t>inner product</a:t>
            </a:r>
          </a:p>
          <a:p>
            <a:pPr algn="r" eaLnBrk="1" hangingPunct="1"/>
            <a:r>
              <a:rPr lang="en-US" sz="2000" i="1"/>
              <a:t>||u|| </a:t>
            </a:r>
            <a:r>
              <a:rPr lang="en-US" sz="2000"/>
              <a:t>is L2-norm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66752" y="1723519"/>
            <a:ext cx="18248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000" b="1" i="1" dirty="0"/>
              <a:t>1 </a:t>
            </a:r>
            <a:r>
              <a:rPr lang="en-US" sz="2000" dirty="0"/>
              <a:t>is a column vector of 1</a:t>
            </a:r>
            <a:r>
              <a:rPr lang="ja-JP" altLang="en-US" sz="2000" dirty="0"/>
              <a:t>’</a:t>
            </a:r>
            <a:r>
              <a:rPr lang="en-US" sz="2000" dirty="0"/>
              <a:t>s</a:t>
            </a:r>
            <a:endParaRPr lang="en-US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68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Recall PIC</a:t>
            </a:r>
            <a:r>
              <a:rPr lang="ja-JP" altLang="en-US" sz="2800" dirty="0">
                <a:cs typeface="Cambria Math"/>
              </a:rPr>
              <a:t>’</a:t>
            </a:r>
            <a:r>
              <a:rPr lang="en-US" sz="2800" dirty="0">
                <a:cs typeface="Cambria Math"/>
              </a:rPr>
              <a:t>s update is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= W * v</a:t>
            </a:r>
            <a:r>
              <a:rPr lang="en-US" sz="2400" baseline="30000" dirty="0">
                <a:cs typeface="Cambria Math"/>
              </a:rPr>
              <a:t>t-1 = </a:t>
            </a:r>
            <a:r>
              <a:rPr lang="en-US" sz="2400" dirty="0">
                <a:cs typeface="Cambria Math"/>
              </a:rPr>
              <a:t>= D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A * v</a:t>
            </a:r>
            <a:r>
              <a:rPr lang="en-US" sz="2400" baseline="30000" dirty="0">
                <a:cs typeface="Cambria Math"/>
              </a:rPr>
              <a:t>t-1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…where D is the [diagonal] degree matrix: </a:t>
            </a:r>
            <a:r>
              <a:rPr lang="en-US" sz="2400" dirty="0">
                <a:cs typeface="Cambria Math"/>
              </a:rPr>
              <a:t>D=A*</a:t>
            </a:r>
            <a:r>
              <a:rPr lang="en-US" sz="2400" b="1" dirty="0">
                <a:cs typeface="Cambria Math"/>
              </a:rPr>
              <a:t>1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F(</a:t>
            </a:r>
            <a:r>
              <a:rPr lang="en-US" sz="2400" dirty="0" err="1">
                <a:cs typeface="Cambria Math"/>
              </a:rPr>
              <a:t>i,k</a:t>
            </a:r>
            <a:r>
              <a:rPr lang="en-US" sz="2400" dirty="0">
                <a:cs typeface="Cambria Math"/>
              </a:rPr>
              <a:t>)=TFIDF weight of word </a:t>
            </a:r>
            <a:r>
              <a:rPr lang="en-US" sz="2400" dirty="0" err="1">
                <a:cs typeface="Cambria Math"/>
              </a:rPr>
              <a:t>w</a:t>
            </a:r>
            <a:r>
              <a:rPr lang="en-US" sz="2400" baseline="-25000" dirty="0" err="1">
                <a:cs typeface="Cambria Math"/>
              </a:rPr>
              <a:t>k</a:t>
            </a:r>
            <a:r>
              <a:rPr lang="en-US" sz="2400" dirty="0">
                <a:cs typeface="Cambria Math"/>
              </a:rPr>
              <a:t> in document v</a:t>
            </a:r>
            <a:r>
              <a:rPr lang="en-US" sz="2400" baseline="-25000" dirty="0">
                <a:cs typeface="Cambria Math"/>
              </a:rPr>
              <a:t>i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Compute N(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 … </a:t>
            </a:r>
            <a:r>
              <a:rPr lang="en-US" sz="2000" dirty="0">
                <a:cs typeface="Cambria Math"/>
              </a:rPr>
              <a:t>and N(</a:t>
            </a:r>
            <a:r>
              <a:rPr lang="en-US" sz="2000" dirty="0" err="1">
                <a:cs typeface="Cambria Math"/>
              </a:rPr>
              <a:t>i,j</a:t>
            </a:r>
            <a:r>
              <a:rPr lang="en-US" sz="2000" dirty="0">
                <a:cs typeface="Cambria Math"/>
              </a:rPr>
              <a:t>)=0 for </a:t>
            </a:r>
            <a:r>
              <a:rPr lang="en-US" sz="2000" dirty="0" err="1">
                <a:cs typeface="Cambria Math"/>
              </a:rPr>
              <a:t>i</a:t>
            </a:r>
            <a:r>
              <a:rPr lang="en-US" sz="2000" dirty="0">
                <a:cs typeface="Cambria Math"/>
              </a:rPr>
              <a:t>!=j</a:t>
            </a:r>
            <a:endParaRPr lang="en-US" sz="2400" dirty="0">
              <a:cs typeface="Cambria Math"/>
            </a:endParaRPr>
          </a:p>
          <a:p>
            <a:pPr lvl="1" eaLnBrk="1" hangingPunct="1"/>
            <a:r>
              <a:rPr lang="en-US" sz="2400" b="1" dirty="0">
                <a:cs typeface="Cambria Math"/>
              </a:rPr>
              <a:t>Don</a:t>
            </a:r>
            <a:r>
              <a:rPr lang="ja-JP" altLang="en-US" sz="2400" b="1" dirty="0">
                <a:cs typeface="Cambria Math"/>
              </a:rPr>
              <a:t>’</a:t>
            </a:r>
            <a:r>
              <a:rPr lang="en-US" sz="2400" b="1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compute A 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D(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*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where 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is an all-1</a:t>
            </a:r>
            <a:r>
              <a:rPr lang="ja-JP" altLang="en-US" sz="2400" dirty="0">
                <a:cs typeface="Cambria Math"/>
              </a:rPr>
              <a:t>’</a:t>
            </a:r>
            <a:r>
              <a:rPr lang="en-US" sz="2400" dirty="0">
                <a:cs typeface="Cambria Math"/>
              </a:rPr>
              <a:t>s vector</a:t>
            </a:r>
          </a:p>
          <a:p>
            <a:pPr lvl="2" eaLnBrk="1" hangingPunct="1"/>
            <a:r>
              <a:rPr lang="en-US" sz="2000" dirty="0">
                <a:cs typeface="Cambria Math"/>
              </a:rPr>
              <a:t>Computed as D=N</a:t>
            </a:r>
            <a:r>
              <a:rPr lang="en-US" sz="2000" baseline="30000" dirty="0">
                <a:cs typeface="Cambria Math"/>
              </a:rPr>
              <a:t>-1(</a:t>
            </a:r>
            <a:r>
              <a:rPr lang="en-US" sz="2000" dirty="0">
                <a:cs typeface="Cambria Math"/>
              </a:rPr>
              <a:t>F</a:t>
            </a:r>
            <a:r>
              <a:rPr lang="en-US" sz="2000" baseline="30000" dirty="0">
                <a:cs typeface="Cambria Math"/>
              </a:rPr>
              <a:t>T(</a:t>
            </a:r>
            <a:r>
              <a:rPr lang="en-US" sz="2000" dirty="0">
                <a:cs typeface="Cambria Math"/>
              </a:rPr>
              <a:t>F(N</a:t>
            </a:r>
            <a:r>
              <a:rPr lang="en-US" sz="2000" baseline="30000" dirty="0">
                <a:cs typeface="Cambria Math"/>
              </a:rPr>
              <a:t>-1</a:t>
            </a:r>
            <a:r>
              <a:rPr lang="en-US" dirty="0">
                <a:cs typeface="Cambria Math"/>
              </a:rPr>
              <a:t>*</a:t>
            </a:r>
            <a:r>
              <a:rPr lang="en-US" sz="2000" b="1" dirty="0">
                <a:cs typeface="Cambria Math"/>
              </a:rPr>
              <a:t>1</a:t>
            </a:r>
            <a:r>
              <a:rPr lang="en-US" sz="2000" dirty="0">
                <a:cs typeface="Cambria Math"/>
              </a:rPr>
              <a:t>))) for efficiency</a:t>
            </a:r>
          </a:p>
          <a:p>
            <a:pPr lvl="1" eaLnBrk="1" hangingPunct="1"/>
            <a:r>
              <a:rPr lang="en-US" dirty="0">
                <a:cs typeface="Cambria Math"/>
              </a:rPr>
              <a:t>New update:</a:t>
            </a:r>
          </a:p>
          <a:p>
            <a:pPr lvl="2" eaLnBrk="1" hangingPunct="1"/>
            <a:r>
              <a:rPr lang="en-US" sz="3200" dirty="0" err="1">
                <a:cs typeface="Cambria Math"/>
              </a:rPr>
              <a:t>v</a:t>
            </a:r>
            <a:r>
              <a:rPr lang="en-US" sz="3200" baseline="30000" dirty="0" err="1">
                <a:cs typeface="Cambria Math"/>
              </a:rPr>
              <a:t>t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-1</a:t>
            </a:r>
            <a:r>
              <a:rPr lang="en-US" sz="3200" dirty="0">
                <a:cs typeface="Cambria Math"/>
              </a:rPr>
              <a:t>A * v</a:t>
            </a:r>
            <a:r>
              <a:rPr lang="en-US" sz="3200" baseline="30000" dirty="0">
                <a:cs typeface="Cambria Math"/>
              </a:rPr>
              <a:t>t-1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-1</a:t>
            </a:r>
            <a:r>
              <a:rPr lang="en-US" sz="3200" dirty="0">
                <a:cs typeface="Cambria Math"/>
              </a:rPr>
              <a:t> N</a:t>
            </a:r>
            <a:r>
              <a:rPr lang="en-US" sz="3200" baseline="30000" dirty="0">
                <a:cs typeface="Cambria Math"/>
              </a:rPr>
              <a:t>-</a:t>
            </a:r>
            <a:r>
              <a:rPr lang="en-US" sz="3200" baseline="30000" dirty="0" smtClean="0">
                <a:cs typeface="Cambria Math"/>
              </a:rPr>
              <a:t>1</a:t>
            </a:r>
            <a:r>
              <a:rPr lang="en-US" sz="3200" dirty="0" smtClean="0">
                <a:cs typeface="Cambria Math"/>
              </a:rPr>
              <a:t>F</a:t>
            </a:r>
            <a:r>
              <a:rPr lang="en-US" sz="3200" baseline="30000" dirty="0" smtClean="0">
                <a:cs typeface="Cambria Math"/>
              </a:rPr>
              <a:t>T</a:t>
            </a:r>
            <a:r>
              <a:rPr lang="en-US" sz="3200" dirty="0" smtClean="0">
                <a:cs typeface="Cambria Math"/>
              </a:rPr>
              <a:t>FN</a:t>
            </a:r>
            <a:r>
              <a:rPr lang="en-US" sz="3200" baseline="30000" dirty="0">
                <a:cs typeface="Cambria Math"/>
              </a:rPr>
              <a:t>-1 </a:t>
            </a:r>
            <a:r>
              <a:rPr lang="en-US" dirty="0">
                <a:cs typeface="Cambria Math"/>
              </a:rPr>
              <a:t>*</a:t>
            </a:r>
            <a:r>
              <a:rPr lang="en-US" sz="3200" dirty="0">
                <a:cs typeface="Cambria Math"/>
              </a:rPr>
              <a:t>v</a:t>
            </a:r>
            <a:r>
              <a:rPr lang="en-US" sz="3200" baseline="30000" dirty="0">
                <a:cs typeface="Cambria Math"/>
              </a:rPr>
              <a:t>t-</a:t>
            </a:r>
            <a:r>
              <a:rPr lang="en-US" sz="3200" baseline="30000" dirty="0" smtClean="0">
                <a:cs typeface="Cambria Math"/>
              </a:rPr>
              <a:t>1</a:t>
            </a:r>
            <a:endParaRPr lang="en-US" dirty="0">
              <a:cs typeface="Cambria Math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1066800"/>
            <a:ext cx="41148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Equivalent to using TFIDF/cosine on all pairs of examples but requires only </a:t>
            </a:r>
            <a:r>
              <a:rPr lang="en-US" i="1"/>
              <a:t>sparse </a:t>
            </a:r>
            <a:r>
              <a:rPr lang="en-US"/>
              <a:t>matrices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Lazy computation of distances and normalizers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1676400"/>
            <a:ext cx="9247139" cy="495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dirty="0">
                <a:cs typeface="Cambria Math"/>
              </a:rPr>
              <a:t>Recall PIC</a:t>
            </a:r>
            <a:r>
              <a:rPr lang="ja-JP" altLang="en-US" sz="2800" dirty="0">
                <a:cs typeface="Cambria Math"/>
              </a:rPr>
              <a:t>’</a:t>
            </a:r>
            <a:r>
              <a:rPr lang="en-US" sz="2800" dirty="0">
                <a:cs typeface="Cambria Math"/>
              </a:rPr>
              <a:t>s update is</a:t>
            </a:r>
          </a:p>
          <a:p>
            <a:pPr lvl="1" eaLnBrk="1" hangingPunct="1"/>
            <a:r>
              <a:rPr lang="en-US" sz="2400" dirty="0" err="1">
                <a:cs typeface="Cambria Math"/>
              </a:rPr>
              <a:t>v</a:t>
            </a:r>
            <a:r>
              <a:rPr lang="en-US" sz="2400" baseline="30000" dirty="0" err="1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= W * v</a:t>
            </a:r>
            <a:r>
              <a:rPr lang="en-US" sz="2400" baseline="30000" dirty="0">
                <a:cs typeface="Cambria Math"/>
              </a:rPr>
              <a:t>t-1 = </a:t>
            </a:r>
            <a:r>
              <a:rPr lang="en-US" sz="2400" dirty="0">
                <a:cs typeface="Cambria Math"/>
              </a:rPr>
              <a:t>= D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A * v</a:t>
            </a:r>
            <a:r>
              <a:rPr lang="en-US" sz="2400" baseline="30000" dirty="0">
                <a:cs typeface="Cambria Math"/>
              </a:rPr>
              <a:t>t-1</a:t>
            </a:r>
          </a:p>
          <a:p>
            <a:pPr lvl="1" eaLnBrk="1" hangingPunct="1"/>
            <a:r>
              <a:rPr lang="en-US" sz="2000" dirty="0">
                <a:cs typeface="Cambria Math"/>
              </a:rPr>
              <a:t>…where D is the [diagonal] degree matrix: </a:t>
            </a:r>
            <a:r>
              <a:rPr lang="en-US" sz="2400" dirty="0">
                <a:cs typeface="Cambria Math"/>
              </a:rPr>
              <a:t>D=A*</a:t>
            </a:r>
            <a:r>
              <a:rPr lang="en-US" sz="2400" b="1" dirty="0">
                <a:cs typeface="Cambria Math"/>
              </a:rPr>
              <a:t>1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F(</a:t>
            </a:r>
            <a:r>
              <a:rPr lang="en-US" sz="2400" dirty="0" err="1">
                <a:cs typeface="Cambria Math"/>
              </a:rPr>
              <a:t>i,k</a:t>
            </a:r>
            <a:r>
              <a:rPr lang="en-US" sz="2400" dirty="0">
                <a:cs typeface="Cambria Math"/>
              </a:rPr>
              <a:t>)=TFIDF weight of word </a:t>
            </a:r>
            <a:r>
              <a:rPr lang="en-US" sz="2400" dirty="0" err="1">
                <a:cs typeface="Cambria Math"/>
              </a:rPr>
              <a:t>w</a:t>
            </a:r>
            <a:r>
              <a:rPr lang="en-US" sz="2400" baseline="-25000" dirty="0" err="1">
                <a:cs typeface="Cambria Math"/>
              </a:rPr>
              <a:t>k</a:t>
            </a:r>
            <a:r>
              <a:rPr lang="en-US" sz="2400" dirty="0">
                <a:cs typeface="Cambria Math"/>
              </a:rPr>
              <a:t> in document v</a:t>
            </a:r>
            <a:r>
              <a:rPr lang="en-US" sz="2400" baseline="-25000" dirty="0">
                <a:cs typeface="Cambria Math"/>
              </a:rPr>
              <a:t>i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Compute N(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)=||v</a:t>
            </a:r>
            <a:r>
              <a:rPr lang="en-US" sz="2400" baseline="-25000" dirty="0">
                <a:cs typeface="Cambria Math"/>
              </a:rPr>
              <a:t>i</a:t>
            </a:r>
            <a:r>
              <a:rPr lang="en-US" sz="2400" dirty="0">
                <a:cs typeface="Cambria Math"/>
              </a:rPr>
              <a:t>|| … </a:t>
            </a:r>
            <a:r>
              <a:rPr lang="en-US" sz="2000" dirty="0">
                <a:cs typeface="Cambria Math"/>
              </a:rPr>
              <a:t>and N(</a:t>
            </a:r>
            <a:r>
              <a:rPr lang="en-US" sz="2000" dirty="0" err="1">
                <a:cs typeface="Cambria Math"/>
              </a:rPr>
              <a:t>i,j</a:t>
            </a:r>
            <a:r>
              <a:rPr lang="en-US" sz="2000" dirty="0">
                <a:cs typeface="Cambria Math"/>
              </a:rPr>
              <a:t>)=0 for </a:t>
            </a:r>
            <a:r>
              <a:rPr lang="en-US" sz="2000" dirty="0" err="1">
                <a:cs typeface="Cambria Math"/>
              </a:rPr>
              <a:t>i</a:t>
            </a:r>
            <a:r>
              <a:rPr lang="en-US" sz="2000" dirty="0">
                <a:cs typeface="Cambria Math"/>
              </a:rPr>
              <a:t>!=j</a:t>
            </a:r>
            <a:endParaRPr lang="en-US" sz="2400" dirty="0">
              <a:cs typeface="Cambria Math"/>
            </a:endParaRPr>
          </a:p>
          <a:p>
            <a:pPr lvl="1" eaLnBrk="1" hangingPunct="1"/>
            <a:r>
              <a:rPr lang="en-US" sz="2400" b="1" dirty="0">
                <a:cs typeface="Cambria Math"/>
              </a:rPr>
              <a:t>Don</a:t>
            </a:r>
            <a:r>
              <a:rPr lang="ja-JP" altLang="en-US" sz="2400" b="1" dirty="0">
                <a:cs typeface="Cambria Math"/>
              </a:rPr>
              <a:t>’</a:t>
            </a:r>
            <a:r>
              <a:rPr lang="en-US" sz="2400" b="1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 compute A 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Let D(</a:t>
            </a:r>
            <a:r>
              <a:rPr lang="en-US" sz="2400" dirty="0" err="1">
                <a:cs typeface="Cambria Math"/>
              </a:rPr>
              <a:t>i,i</a:t>
            </a:r>
            <a:r>
              <a:rPr lang="en-US" sz="2400" dirty="0">
                <a:cs typeface="Cambria Math"/>
              </a:rPr>
              <a:t>)= 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F</a:t>
            </a:r>
            <a:r>
              <a:rPr lang="en-US" sz="2400" baseline="30000" dirty="0">
                <a:cs typeface="Cambria Math"/>
              </a:rPr>
              <a:t>T</a:t>
            </a:r>
            <a:r>
              <a:rPr lang="en-US" sz="2400" dirty="0">
                <a:cs typeface="Cambria Math"/>
              </a:rPr>
              <a:t>FN</a:t>
            </a:r>
            <a:r>
              <a:rPr lang="en-US" sz="2400" baseline="30000" dirty="0">
                <a:cs typeface="Cambria Math"/>
              </a:rPr>
              <a:t>-1</a:t>
            </a:r>
            <a:r>
              <a:rPr lang="en-US" sz="2400" dirty="0">
                <a:cs typeface="Cambria Math"/>
              </a:rPr>
              <a:t>*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where </a:t>
            </a:r>
            <a:r>
              <a:rPr lang="en-US" sz="2400" b="1" dirty="0">
                <a:cs typeface="Cambria Math"/>
              </a:rPr>
              <a:t>1 </a:t>
            </a:r>
            <a:r>
              <a:rPr lang="en-US" sz="2400" dirty="0">
                <a:cs typeface="Cambria Math"/>
              </a:rPr>
              <a:t>is an all-1</a:t>
            </a:r>
            <a:r>
              <a:rPr lang="ja-JP" altLang="en-US" sz="2400" dirty="0">
                <a:cs typeface="Cambria Math"/>
              </a:rPr>
              <a:t>’</a:t>
            </a:r>
            <a:r>
              <a:rPr lang="en-US" sz="2400" dirty="0">
                <a:cs typeface="Cambria Math"/>
              </a:rPr>
              <a:t>s vector</a:t>
            </a:r>
          </a:p>
          <a:p>
            <a:pPr lvl="2" eaLnBrk="1" hangingPunct="1"/>
            <a:r>
              <a:rPr lang="en-US" sz="2000" dirty="0">
                <a:cs typeface="Cambria Math"/>
              </a:rPr>
              <a:t>Computed as D=N</a:t>
            </a:r>
            <a:r>
              <a:rPr lang="en-US" sz="2000" baseline="30000" dirty="0">
                <a:cs typeface="Cambria Math"/>
              </a:rPr>
              <a:t>-1(</a:t>
            </a:r>
            <a:r>
              <a:rPr lang="en-US" sz="2000" dirty="0">
                <a:cs typeface="Cambria Math"/>
              </a:rPr>
              <a:t>F</a:t>
            </a:r>
            <a:r>
              <a:rPr lang="en-US" sz="2000" baseline="30000" dirty="0">
                <a:cs typeface="Cambria Math"/>
              </a:rPr>
              <a:t>T(</a:t>
            </a:r>
            <a:r>
              <a:rPr lang="en-US" sz="2000" dirty="0">
                <a:cs typeface="Cambria Math"/>
              </a:rPr>
              <a:t>F(N</a:t>
            </a:r>
            <a:r>
              <a:rPr lang="en-US" sz="2000" baseline="30000" dirty="0">
                <a:cs typeface="Cambria Math"/>
              </a:rPr>
              <a:t>-1</a:t>
            </a:r>
            <a:r>
              <a:rPr lang="en-US" dirty="0">
                <a:cs typeface="Cambria Math"/>
              </a:rPr>
              <a:t>*</a:t>
            </a:r>
            <a:r>
              <a:rPr lang="en-US" sz="2000" b="1" dirty="0">
                <a:cs typeface="Cambria Math"/>
              </a:rPr>
              <a:t>1</a:t>
            </a:r>
            <a:r>
              <a:rPr lang="en-US" sz="2000" dirty="0">
                <a:cs typeface="Cambria Math"/>
              </a:rPr>
              <a:t>))) for efficiency</a:t>
            </a:r>
          </a:p>
          <a:p>
            <a:pPr lvl="1" eaLnBrk="1" hangingPunct="1"/>
            <a:r>
              <a:rPr lang="en-US" dirty="0">
                <a:cs typeface="Cambria Math"/>
              </a:rPr>
              <a:t>New update:</a:t>
            </a:r>
          </a:p>
          <a:p>
            <a:pPr lvl="2" eaLnBrk="1" hangingPunct="1"/>
            <a:r>
              <a:rPr lang="en-US" sz="3200" dirty="0" err="1">
                <a:cs typeface="Cambria Math"/>
              </a:rPr>
              <a:t>v</a:t>
            </a:r>
            <a:r>
              <a:rPr lang="en-US" sz="3200" baseline="30000" dirty="0" err="1">
                <a:cs typeface="Cambria Math"/>
              </a:rPr>
              <a:t>t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-1</a:t>
            </a:r>
            <a:r>
              <a:rPr lang="en-US" sz="3200" dirty="0">
                <a:cs typeface="Cambria Math"/>
              </a:rPr>
              <a:t>A * v</a:t>
            </a:r>
            <a:r>
              <a:rPr lang="en-US" sz="3200" baseline="30000" dirty="0">
                <a:cs typeface="Cambria Math"/>
              </a:rPr>
              <a:t>t-1</a:t>
            </a:r>
            <a:r>
              <a:rPr lang="en-US" sz="3200" dirty="0">
                <a:cs typeface="Cambria Math"/>
              </a:rPr>
              <a:t> = D</a:t>
            </a:r>
            <a:r>
              <a:rPr lang="en-US" sz="3200" baseline="30000" dirty="0">
                <a:cs typeface="Cambria Math"/>
              </a:rPr>
              <a:t>-</a:t>
            </a:r>
            <a:r>
              <a:rPr lang="en-US" sz="3200" baseline="30000" dirty="0" smtClean="0">
                <a:cs typeface="Cambria Math"/>
              </a:rPr>
              <a:t>1</a:t>
            </a:r>
            <a:r>
              <a:rPr lang="en-US" sz="3200" dirty="0" smtClean="0">
                <a:cs typeface="Cambria Math"/>
              </a:rPr>
              <a:t>(N</a:t>
            </a:r>
            <a:r>
              <a:rPr lang="en-US" sz="3200" baseline="30000" dirty="0">
                <a:cs typeface="Cambria Math"/>
              </a:rPr>
              <a:t>-</a:t>
            </a:r>
            <a:r>
              <a:rPr lang="en-US" sz="3200" baseline="30000" dirty="0" smtClean="0">
                <a:cs typeface="Cambria Math"/>
              </a:rPr>
              <a:t>1</a:t>
            </a:r>
            <a:r>
              <a:rPr lang="en-US" sz="3200" dirty="0" smtClean="0">
                <a:cs typeface="Cambria Math"/>
              </a:rPr>
              <a:t>(F</a:t>
            </a:r>
            <a:r>
              <a:rPr lang="en-US" sz="3200" baseline="30000" dirty="0" smtClean="0">
                <a:cs typeface="Cambria Math"/>
              </a:rPr>
              <a:t>T</a:t>
            </a:r>
            <a:r>
              <a:rPr lang="en-US" sz="3200" dirty="0" smtClean="0">
                <a:cs typeface="Cambria Math"/>
              </a:rPr>
              <a:t>(F(N</a:t>
            </a:r>
            <a:r>
              <a:rPr lang="en-US" sz="3200" baseline="30000" dirty="0">
                <a:cs typeface="Cambria Math"/>
              </a:rPr>
              <a:t>-1 </a:t>
            </a:r>
            <a:r>
              <a:rPr lang="en-US" dirty="0">
                <a:cs typeface="Cambria Math"/>
              </a:rPr>
              <a:t>*</a:t>
            </a:r>
            <a:r>
              <a:rPr lang="en-US" sz="3200" dirty="0">
                <a:cs typeface="Cambria Math"/>
              </a:rPr>
              <a:t>v</a:t>
            </a:r>
            <a:r>
              <a:rPr lang="en-US" sz="3200" baseline="30000" dirty="0">
                <a:cs typeface="Cambria Math"/>
              </a:rPr>
              <a:t>t-</a:t>
            </a:r>
            <a:r>
              <a:rPr lang="en-US" sz="3200" baseline="30000" dirty="0" smtClean="0">
                <a:cs typeface="Cambria Math"/>
              </a:rPr>
              <a:t>1</a:t>
            </a:r>
            <a:r>
              <a:rPr lang="en-US" sz="3200" dirty="0" smtClean="0">
                <a:cs typeface="Cambria Math"/>
              </a:rPr>
              <a:t> ))))</a:t>
            </a:r>
            <a:endParaRPr lang="en-US" dirty="0">
              <a:cs typeface="Cambria Math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00600" y="1066800"/>
            <a:ext cx="4114800" cy="1570038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/>
              <a:t>Equivalent to using TFIDF/cosine on all pairs of examples but requires only </a:t>
            </a:r>
            <a:r>
              <a:rPr lang="en-US" i="1"/>
              <a:t>sparse </a:t>
            </a:r>
            <a:r>
              <a:rPr lang="en-US"/>
              <a:t>matrices</a:t>
            </a: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402667" y="5357091"/>
            <a:ext cx="4665133" cy="46166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Only uses matrix-vector products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58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Experimental results</a:t>
            </a:r>
          </a:p>
        </p:txBody>
      </p:sp>
      <p:sp>
        <p:nvSpPr>
          <p:cNvPr id="49155" name="Content Placeholder 3"/>
          <p:cNvSpPr>
            <a:spLocks noGrp="1"/>
          </p:cNvSpPr>
          <p:nvPr>
            <p:ph idx="1"/>
          </p:nvPr>
        </p:nvSpPr>
        <p:spPr>
          <a:xfrm>
            <a:off x="304800" y="1524000"/>
            <a:ext cx="8382000" cy="49530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Cambria Math"/>
              </a:rPr>
              <a:t>RCV1 text classification dataset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800k + newswire stories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Category labels from </a:t>
            </a:r>
            <a:r>
              <a:rPr lang="en-US" sz="2400" i="1" dirty="0">
                <a:cs typeface="Cambria Math"/>
              </a:rPr>
              <a:t>industry</a:t>
            </a:r>
            <a:r>
              <a:rPr lang="en-US" sz="2400" dirty="0">
                <a:cs typeface="Cambria Math"/>
              </a:rPr>
              <a:t> vocabulary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Took single-label documents and categories with at least 500 instances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Result: 193,844 documents, 103 categories</a:t>
            </a:r>
          </a:p>
          <a:p>
            <a:pPr eaLnBrk="1" hangingPunct="1"/>
            <a:r>
              <a:rPr lang="en-US" sz="2800" dirty="0">
                <a:cs typeface="Cambria Math"/>
              </a:rPr>
              <a:t>Generated 100 random category pairs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Each is all documents from two categories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Range in size and difficulty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Pick category 1, with m</a:t>
            </a:r>
            <a:r>
              <a:rPr lang="en-US" sz="2400" baseline="-25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 examples</a:t>
            </a:r>
          </a:p>
          <a:p>
            <a:pPr lvl="1" eaLnBrk="1" hangingPunct="1"/>
            <a:r>
              <a:rPr lang="en-US" sz="2400" dirty="0">
                <a:cs typeface="Cambria Math"/>
              </a:rPr>
              <a:t>Pick category 2 such that 0.5m</a:t>
            </a:r>
            <a:r>
              <a:rPr lang="en-US" sz="2400" baseline="-25000" dirty="0">
                <a:cs typeface="Cambria Math"/>
              </a:rPr>
              <a:t>1</a:t>
            </a:r>
            <a:r>
              <a:rPr lang="en-US" sz="2400" dirty="0">
                <a:cs typeface="Cambria Math"/>
              </a:rPr>
              <a:t>&lt;m</a:t>
            </a:r>
            <a:r>
              <a:rPr lang="en-US" sz="2400" baseline="-25000" dirty="0">
                <a:cs typeface="Cambria Math"/>
              </a:rPr>
              <a:t>2</a:t>
            </a:r>
            <a:r>
              <a:rPr lang="en-US" sz="2400" dirty="0">
                <a:cs typeface="Cambria Math"/>
              </a:rPr>
              <a:t>&lt;2m</a:t>
            </a:r>
            <a:r>
              <a:rPr lang="en-US" sz="2400" baseline="-25000" dirty="0">
                <a:cs typeface="Cambria Math"/>
              </a:rPr>
              <a:t>1</a:t>
            </a:r>
            <a:endParaRPr lang="en-US" baseline="-25000" dirty="0">
              <a:cs typeface="Cambria Math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0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01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11" t="40953" r="20000" b="32922"/>
          <a:stretch>
            <a:fillRect/>
          </a:stretch>
        </p:blipFill>
        <p:spPr bwMode="auto">
          <a:xfrm>
            <a:off x="0" y="1524000"/>
            <a:ext cx="8526463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457200" y="4876800"/>
            <a:ext cx="8382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800"/>
              <a:t>NCUTevd: Ncut with exact eigenvectors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NCUTiram: Implicit restarted Arnoldi method</a:t>
            </a:r>
          </a:p>
          <a:p>
            <a:pPr eaLnBrk="1" hangingPunct="1">
              <a:buFont typeface="Arial" charset="0"/>
              <a:buChar char="•"/>
            </a:pPr>
            <a:r>
              <a:rPr lang="en-US" sz="2800"/>
              <a:t>No stat. signif.  diffs between NCUTevd and PIC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240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120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309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22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7" t="36011" r="11951" b="27274"/>
          <a:stretch>
            <a:fillRect/>
          </a:stretch>
        </p:blipFill>
        <p:spPr bwMode="auto">
          <a:xfrm>
            <a:off x="0" y="1524000"/>
            <a:ext cx="902652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75" t="37846" r="37761" b="27422"/>
          <a:stretch>
            <a:fillRect/>
          </a:stretch>
        </p:blipFill>
        <p:spPr bwMode="auto">
          <a:xfrm>
            <a:off x="1371600" y="1524000"/>
            <a:ext cx="5638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68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pic>
        <p:nvPicPr>
          <p:cNvPr id="5325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6" t="19064" r="4402" b="13152"/>
          <a:stretch>
            <a:fillRect/>
          </a:stretch>
        </p:blipFill>
        <p:spPr bwMode="auto">
          <a:xfrm>
            <a:off x="609600" y="1295400"/>
            <a:ext cx="7543800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81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r>
              <a:rPr lang="en-US" dirty="0">
                <a:latin typeface="Cambria Math"/>
                <a:cs typeface="Cambria Math"/>
              </a:rPr>
              <a:t/>
            </a:r>
            <a:br>
              <a:rPr lang="en-US" dirty="0">
                <a:latin typeface="Cambria Math"/>
                <a:cs typeface="Cambria Math"/>
              </a:rPr>
            </a:br>
            <a:r>
              <a:rPr lang="en-US" sz="2800" dirty="0">
                <a:latin typeface="Cambria Math"/>
                <a:cs typeface="Cambria Math"/>
              </a:rPr>
              <a:t>Transitively Closed Components = </a:t>
            </a:r>
            <a:r>
              <a:rPr lang="ja-JP" altLang="en-US" sz="2800" dirty="0">
                <a:latin typeface="Cambria Math"/>
                <a:cs typeface="Cambria Math"/>
              </a:rPr>
              <a:t>“</a:t>
            </a:r>
            <a:r>
              <a:rPr lang="en-US" sz="2800" dirty="0">
                <a:latin typeface="Cambria Math"/>
                <a:cs typeface="Cambria Math"/>
              </a:rPr>
              <a:t>Blocks</a:t>
            </a:r>
            <a:r>
              <a:rPr lang="ja-JP" altLang="en-US" sz="2800" dirty="0">
                <a:latin typeface="Cambria Math"/>
                <a:cs typeface="Cambria Math"/>
              </a:rPr>
              <a:t>”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6080125" y="2744788"/>
            <a:ext cx="481013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A</a:t>
            </a:r>
          </a:p>
        </p:txBody>
      </p:sp>
      <p:sp>
        <p:nvSpPr>
          <p:cNvPr id="5" name="Oval 4"/>
          <p:cNvSpPr/>
          <p:nvPr/>
        </p:nvSpPr>
        <p:spPr bwMode="auto">
          <a:xfrm>
            <a:off x="5257800" y="3017838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B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737225" y="1920875"/>
            <a:ext cx="481013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C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6218238" y="4184650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F</a:t>
            </a:r>
          </a:p>
        </p:txBody>
      </p:sp>
      <p:sp>
        <p:nvSpPr>
          <p:cNvPr id="8" name="Oval 7"/>
          <p:cNvSpPr/>
          <p:nvPr/>
        </p:nvSpPr>
        <p:spPr bwMode="auto">
          <a:xfrm>
            <a:off x="5394325" y="44577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D</a:t>
            </a:r>
          </a:p>
        </p:txBody>
      </p:sp>
      <p:sp>
        <p:nvSpPr>
          <p:cNvPr id="9" name="Oval 8"/>
          <p:cNvSpPr/>
          <p:nvPr/>
        </p:nvSpPr>
        <p:spPr bwMode="auto">
          <a:xfrm>
            <a:off x="6561138" y="4868863"/>
            <a:ext cx="479425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E</a:t>
            </a:r>
          </a:p>
        </p:txBody>
      </p:sp>
      <p:sp>
        <p:nvSpPr>
          <p:cNvPr id="11" name="Oval 10"/>
          <p:cNvSpPr/>
          <p:nvPr/>
        </p:nvSpPr>
        <p:spPr bwMode="auto">
          <a:xfrm>
            <a:off x="8069263" y="30178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G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7246938" y="32924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I</a:t>
            </a:r>
          </a:p>
        </p:txBody>
      </p:sp>
      <p:sp>
        <p:nvSpPr>
          <p:cNvPr id="13" name="Oval 12"/>
          <p:cNvSpPr/>
          <p:nvPr/>
        </p:nvSpPr>
        <p:spPr bwMode="auto">
          <a:xfrm>
            <a:off x="8412163" y="3703638"/>
            <a:ext cx="481012" cy="48101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7589838" y="3978275"/>
            <a:ext cx="479425" cy="479425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J</a:t>
            </a:r>
          </a:p>
        </p:txBody>
      </p:sp>
      <p:cxnSp>
        <p:nvCxnSpPr>
          <p:cNvPr id="18445" name="Straight Connector 15"/>
          <p:cNvCxnSpPr>
            <a:cxnSpLocks noChangeShapeType="1"/>
            <a:stCxn id="5" idx="0"/>
            <a:endCxn id="6" idx="3"/>
          </p:cNvCxnSpPr>
          <p:nvPr/>
        </p:nvCxnSpPr>
        <p:spPr bwMode="auto">
          <a:xfrm rot="5400000" flipH="1" flipV="1">
            <a:off x="5309394" y="2518569"/>
            <a:ext cx="687388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6" name="Straight Connector 18"/>
          <p:cNvCxnSpPr>
            <a:cxnSpLocks noChangeShapeType="1"/>
            <a:stCxn id="4" idx="2"/>
            <a:endCxn id="5" idx="7"/>
          </p:cNvCxnSpPr>
          <p:nvPr/>
        </p:nvCxnSpPr>
        <p:spPr bwMode="auto">
          <a:xfrm rot="10800000" flipV="1">
            <a:off x="5667375" y="2982913"/>
            <a:ext cx="414338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7" name="Straight Connector 25"/>
          <p:cNvCxnSpPr>
            <a:cxnSpLocks noChangeShapeType="1"/>
            <a:stCxn id="4" idx="5"/>
            <a:endCxn id="12" idx="1"/>
          </p:cNvCxnSpPr>
          <p:nvPr/>
        </p:nvCxnSpPr>
        <p:spPr bwMode="auto">
          <a:xfrm rot="16200000" flipH="1">
            <a:off x="6799263" y="2843212"/>
            <a:ext cx="209550" cy="828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8" name="Straight Connector 28"/>
          <p:cNvCxnSpPr>
            <a:cxnSpLocks noChangeShapeType="1"/>
            <a:stCxn id="12" idx="6"/>
            <a:endCxn id="13" idx="1"/>
          </p:cNvCxnSpPr>
          <p:nvPr/>
        </p:nvCxnSpPr>
        <p:spPr bwMode="auto">
          <a:xfrm>
            <a:off x="7726363" y="3532188"/>
            <a:ext cx="757237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49" name="Straight Connector 32"/>
          <p:cNvCxnSpPr>
            <a:cxnSpLocks noChangeShapeType="1"/>
            <a:stCxn id="11" idx="2"/>
            <a:endCxn id="12" idx="7"/>
          </p:cNvCxnSpPr>
          <p:nvPr/>
        </p:nvCxnSpPr>
        <p:spPr bwMode="auto">
          <a:xfrm rot="10800000" flipV="1">
            <a:off x="7656513" y="3257550"/>
            <a:ext cx="414337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0" name="Straight Connector 34"/>
          <p:cNvCxnSpPr>
            <a:cxnSpLocks noChangeShapeType="1"/>
            <a:stCxn id="14" idx="0"/>
            <a:endCxn id="12" idx="5"/>
          </p:cNvCxnSpPr>
          <p:nvPr/>
        </p:nvCxnSpPr>
        <p:spPr bwMode="auto">
          <a:xfrm rot="16200000" flipV="1">
            <a:off x="7604920" y="3752056"/>
            <a:ext cx="277812" cy="174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1" name="Straight Connector 37"/>
          <p:cNvCxnSpPr>
            <a:cxnSpLocks noChangeShapeType="1"/>
            <a:stCxn id="8" idx="6"/>
            <a:endCxn id="7" idx="3"/>
          </p:cNvCxnSpPr>
          <p:nvPr/>
        </p:nvCxnSpPr>
        <p:spPr bwMode="auto">
          <a:xfrm flipV="1">
            <a:off x="5873750" y="4592638"/>
            <a:ext cx="415925" cy="104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2" name="Straight Connector 39"/>
          <p:cNvCxnSpPr>
            <a:cxnSpLocks noChangeShapeType="1"/>
            <a:stCxn id="7" idx="5"/>
            <a:endCxn id="9" idx="0"/>
          </p:cNvCxnSpPr>
          <p:nvPr/>
        </p:nvCxnSpPr>
        <p:spPr bwMode="auto">
          <a:xfrm rot="16200000" flipH="1">
            <a:off x="6576219" y="4644232"/>
            <a:ext cx="276225" cy="173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3" name="Straight Connector 43"/>
          <p:cNvCxnSpPr>
            <a:cxnSpLocks noChangeShapeType="1"/>
            <a:stCxn id="4" idx="4"/>
            <a:endCxn id="7" idx="0"/>
          </p:cNvCxnSpPr>
          <p:nvPr/>
        </p:nvCxnSpPr>
        <p:spPr bwMode="auto">
          <a:xfrm rot="16200000" flipH="1">
            <a:off x="5908675" y="3635376"/>
            <a:ext cx="960437" cy="138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54" name="Straight Connector 45"/>
          <p:cNvCxnSpPr>
            <a:cxnSpLocks noChangeShapeType="1"/>
            <a:stCxn id="14" idx="7"/>
            <a:endCxn id="13" idx="2"/>
          </p:cNvCxnSpPr>
          <p:nvPr/>
        </p:nvCxnSpPr>
        <p:spPr bwMode="auto">
          <a:xfrm rot="5400000" flipH="1" flipV="1">
            <a:off x="8153400" y="3789363"/>
            <a:ext cx="104775" cy="412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5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23565"/>
                <a:gridCol w="38734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cxnSp>
        <p:nvCxnSpPr>
          <p:cNvPr id="18601" name="Straight Connector 26"/>
          <p:cNvCxnSpPr>
            <a:cxnSpLocks noChangeShapeType="1"/>
            <a:stCxn id="6" idx="5"/>
            <a:endCxn id="4" idx="0"/>
          </p:cNvCxnSpPr>
          <p:nvPr/>
        </p:nvCxnSpPr>
        <p:spPr bwMode="auto">
          <a:xfrm rot="16200000" flipH="1">
            <a:off x="6026944" y="2450306"/>
            <a:ext cx="412750" cy="173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2" name="Straight Connector 30"/>
          <p:cNvCxnSpPr>
            <a:cxnSpLocks noChangeShapeType="1"/>
            <a:stCxn id="8" idx="5"/>
            <a:endCxn id="9" idx="2"/>
          </p:cNvCxnSpPr>
          <p:nvPr/>
        </p:nvCxnSpPr>
        <p:spPr bwMode="auto">
          <a:xfrm rot="16200000" flipH="1">
            <a:off x="6061869" y="4609306"/>
            <a:ext cx="241300" cy="757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603" name="Straight Connector 33"/>
          <p:cNvCxnSpPr>
            <a:cxnSpLocks noChangeShapeType="1"/>
            <a:stCxn id="11" idx="4"/>
            <a:endCxn id="14" idx="7"/>
          </p:cNvCxnSpPr>
          <p:nvPr/>
        </p:nvCxnSpPr>
        <p:spPr bwMode="auto">
          <a:xfrm rot="5400000">
            <a:off x="7880350" y="3617913"/>
            <a:ext cx="549275" cy="311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Rectangle 35"/>
          <p:cNvSpPr>
            <a:spLocks noChangeArrowheads="1"/>
          </p:cNvSpPr>
          <p:nvPr/>
        </p:nvSpPr>
        <p:spPr bwMode="auto">
          <a:xfrm>
            <a:off x="866775" y="2263775"/>
            <a:ext cx="1028700" cy="960438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1965325" y="3224213"/>
            <a:ext cx="1165225" cy="10287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3062288" y="4252913"/>
            <a:ext cx="1303337" cy="130175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2287" tIns="41143" rIns="82287" bIns="41143"/>
          <a:lstStyle/>
          <a:p>
            <a:pPr algn="r"/>
            <a:endParaRPr lang="en-US"/>
          </a:p>
        </p:txBody>
      </p:sp>
      <p:sp>
        <p:nvSpPr>
          <p:cNvPr id="18607" name="TextBox 40"/>
          <p:cNvSpPr txBox="1">
            <a:spLocks noChangeArrowheads="1"/>
          </p:cNvSpPr>
          <p:nvPr/>
        </p:nvSpPr>
        <p:spPr bwMode="auto">
          <a:xfrm>
            <a:off x="304800" y="5715000"/>
            <a:ext cx="73882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Of course we can</a:t>
            </a:r>
            <a:r>
              <a:rPr lang="ja-JP" altLang="en-US" dirty="0"/>
              <a:t>’</a:t>
            </a:r>
            <a:r>
              <a:rPr lang="en-US" dirty="0"/>
              <a:t>t see the </a:t>
            </a:r>
            <a:r>
              <a:rPr lang="ja-JP" altLang="en-US" dirty="0"/>
              <a:t>“</a:t>
            </a:r>
            <a:r>
              <a:rPr lang="en-US" dirty="0"/>
              <a:t>blocks</a:t>
            </a:r>
            <a:r>
              <a:rPr lang="ja-JP" altLang="en-US" dirty="0"/>
              <a:t>”</a:t>
            </a:r>
            <a:r>
              <a:rPr lang="en-US" dirty="0"/>
              <a:t> unless the nodes</a:t>
            </a:r>
          </a:p>
          <a:p>
            <a:pPr eaLnBrk="1" hangingPunct="1"/>
            <a:r>
              <a:rPr lang="en-US" dirty="0"/>
              <a:t>are sorted by cluster…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809507" y="1182211"/>
            <a:ext cx="4118593" cy="203132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sometimes called a </a:t>
            </a:r>
            <a:r>
              <a:rPr lang="en-US" b="1" dirty="0" smtClean="0"/>
              <a:t>block-stochastic matrix: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each node has a latent “block”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fixed probability qi for links between elements of block </a:t>
            </a:r>
            <a:r>
              <a:rPr lang="en-US" dirty="0" err="1" smtClean="0"/>
              <a:t>i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fixed probability q0 for links between elements of different blocks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5987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9" grpId="0" animBg="1"/>
      <p:bldP spid="2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mbria Math"/>
                <a:cs typeface="Cambria Math"/>
              </a:rPr>
              <a:t>Results</a:t>
            </a: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>
                <a:cs typeface="Cambria Math"/>
              </a:rPr>
              <a:t>Linear run-time implies </a:t>
            </a:r>
            <a:r>
              <a:rPr lang="en-US" i="1" dirty="0">
                <a:cs typeface="Cambria Math"/>
              </a:rPr>
              <a:t>constant </a:t>
            </a:r>
            <a:r>
              <a:rPr lang="en-US" dirty="0">
                <a:cs typeface="Cambria Math"/>
              </a:rPr>
              <a:t>number of iterations</a:t>
            </a:r>
          </a:p>
          <a:p>
            <a:pPr eaLnBrk="1" hangingPunct="1"/>
            <a:r>
              <a:rPr lang="en-US" dirty="0">
                <a:cs typeface="Cambria Math"/>
              </a:rPr>
              <a:t>Number of iterations to </a:t>
            </a:r>
            <a:r>
              <a:rPr lang="ja-JP" altLang="en-US" dirty="0">
                <a:cs typeface="Cambria Math"/>
              </a:rPr>
              <a:t>“</a:t>
            </a:r>
            <a:r>
              <a:rPr lang="en-US" dirty="0">
                <a:cs typeface="Cambria Math"/>
              </a:rPr>
              <a:t>acceleration-convergence</a:t>
            </a:r>
            <a:r>
              <a:rPr lang="ja-JP" altLang="en-US" dirty="0">
                <a:cs typeface="Cambria Math"/>
              </a:rPr>
              <a:t>”</a:t>
            </a:r>
            <a:r>
              <a:rPr lang="en-US" dirty="0">
                <a:cs typeface="Cambria Math"/>
              </a:rPr>
              <a:t> is hard to analyze:</a:t>
            </a:r>
          </a:p>
          <a:p>
            <a:pPr lvl="1" eaLnBrk="1" hangingPunct="1"/>
            <a:r>
              <a:rPr lang="en-US" dirty="0">
                <a:cs typeface="Cambria Math"/>
              </a:rPr>
              <a:t>Faster than a single complete run of power iteration to convergence</a:t>
            </a:r>
          </a:p>
          <a:p>
            <a:pPr lvl="1" eaLnBrk="1" hangingPunct="1"/>
            <a:r>
              <a:rPr lang="en-US" dirty="0">
                <a:cs typeface="Cambria Math"/>
              </a:rPr>
              <a:t>On our datasets</a:t>
            </a:r>
          </a:p>
          <a:p>
            <a:pPr lvl="2" eaLnBrk="1" hangingPunct="1"/>
            <a:r>
              <a:rPr lang="en-US" dirty="0">
                <a:cs typeface="Cambria Math"/>
              </a:rPr>
              <a:t>10-20 iterations is typical</a:t>
            </a:r>
          </a:p>
          <a:p>
            <a:pPr lvl="2" eaLnBrk="1" hangingPunct="1"/>
            <a:r>
              <a:rPr lang="en-US" dirty="0">
                <a:cs typeface="Cambria Math"/>
              </a:rPr>
              <a:t>30-35 is exceptional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65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8" t="54477" r="50693" b="21625"/>
          <a:stretch>
            <a:fillRect/>
          </a:stretch>
        </p:blipFill>
        <p:spPr bwMode="auto">
          <a:xfrm>
            <a:off x="228600" y="0"/>
            <a:ext cx="89154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07" t="54688" r="11951" b="23586"/>
          <a:stretch>
            <a:fillRect/>
          </a:stretch>
        </p:blipFill>
        <p:spPr bwMode="auto">
          <a:xfrm>
            <a:off x="457200" y="3429000"/>
            <a:ext cx="858043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87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“Manifold Trick” for Graph-based SSL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8243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 fontScale="90000"/>
          </a:bodyPr>
          <a:lstStyle/>
          <a:p>
            <a:pPr eaLnBrk="1" hangingPunct="1"/>
            <a:r>
              <a:rPr lang="en-US" sz="2800" dirty="0">
                <a:latin typeface="Cambria Math"/>
                <a:cs typeface="Cambria Math"/>
              </a:rPr>
              <a:t>PIC: Power Iteration Clustering</a:t>
            </a:r>
            <a:br>
              <a:rPr lang="en-US" sz="2800" dirty="0">
                <a:latin typeface="Cambria Math"/>
                <a:cs typeface="Cambria Math"/>
              </a:rPr>
            </a:br>
            <a:r>
              <a:rPr lang="en-US" sz="2000" dirty="0">
                <a:latin typeface="Cambria Math"/>
                <a:cs typeface="Cambria Math"/>
              </a:rPr>
              <a:t>run power iteration (repeated averaging w/ neighbors) with early stopping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2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 idx="4294967295"/>
          </p:nvPr>
        </p:nvSpPr>
        <p:spPr>
          <a:xfrm>
            <a:off x="304800" y="609600"/>
            <a:ext cx="6477000" cy="914400"/>
          </a:xfrm>
        </p:spPr>
        <p:txBody>
          <a:bodyPr lIns="81000" tIns="42120" rIns="81000" bIns="42120">
            <a:normAutofit/>
          </a:bodyPr>
          <a:lstStyle/>
          <a:p>
            <a:pPr eaLnBrk="1" hangingPunct="1"/>
            <a:r>
              <a:rPr lang="en-US" sz="2800" dirty="0" smtClean="0">
                <a:latin typeface="Cambria Math"/>
                <a:cs typeface="Cambria Math"/>
              </a:rPr>
              <a:t>Harmonic Functions/</a:t>
            </a:r>
            <a:r>
              <a:rPr lang="en-US" sz="2800" dirty="0" err="1" smtClean="0">
                <a:latin typeface="Cambria Math"/>
                <a:cs typeface="Cambria Math"/>
              </a:rPr>
              <a:t>CoEM</a:t>
            </a:r>
            <a:r>
              <a:rPr lang="en-US" sz="2800" dirty="0" smtClean="0">
                <a:latin typeface="Cambria Math"/>
                <a:cs typeface="Cambria Math"/>
              </a:rPr>
              <a:t>/</a:t>
            </a:r>
            <a:r>
              <a:rPr lang="en-US" sz="2800" dirty="0" err="1" smtClean="0">
                <a:latin typeface="Cambria Math"/>
                <a:cs typeface="Cambria Math"/>
              </a:rPr>
              <a:t>wvRN</a:t>
            </a:r>
            <a:endParaRPr lang="en-US" sz="2800" dirty="0">
              <a:latin typeface="Cambria Math"/>
              <a:cs typeface="Cambria Math"/>
            </a:endParaRP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6" t="50920" r="22501" b="29340"/>
          <a:stretch>
            <a:fillRect/>
          </a:stretch>
        </p:blipFill>
        <p:spPr bwMode="auto">
          <a:xfrm>
            <a:off x="60325" y="1851025"/>
            <a:ext cx="87280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03826" y="2341217"/>
            <a:ext cx="6051826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then replace </a:t>
            </a:r>
            <a:r>
              <a:rPr lang="en-US" b="1" dirty="0" smtClean="0">
                <a:solidFill>
                  <a:srgbClr val="000000"/>
                </a:solidFill>
                <a:latin typeface="Cambria Math"/>
                <a:cs typeface="Cambria Math"/>
              </a:rPr>
              <a:t>v</a:t>
            </a:r>
            <a:r>
              <a:rPr lang="en-US" baseline="30000" dirty="0" smtClean="0">
                <a:solidFill>
                  <a:srgbClr val="000000"/>
                </a:solidFill>
                <a:latin typeface="Cambria Math"/>
                <a:cs typeface="Cambria Math"/>
              </a:rPr>
              <a:t>t+1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(</a:t>
            </a:r>
            <a:r>
              <a:rPr lang="en-US" dirty="0" err="1" smtClean="0">
                <a:solidFill>
                  <a:srgbClr val="000000"/>
                </a:solidFill>
                <a:latin typeface="Cambria Math"/>
                <a:cs typeface="Cambria Math"/>
              </a:rPr>
              <a:t>i</a:t>
            </a:r>
            <a:r>
              <a:rPr lang="en-US" dirty="0" smtClean="0">
                <a:solidFill>
                  <a:srgbClr val="000000"/>
                </a:solidFill>
                <a:latin typeface="Cambria Math"/>
                <a:cs typeface="Cambria Math"/>
              </a:rPr>
              <a:t>) with seed values +1/-1 for labeled data</a:t>
            </a:r>
            <a:endParaRPr lang="en-US" dirty="0">
              <a:solidFill>
                <a:srgbClr val="000000"/>
              </a:solidFill>
              <a:latin typeface="Cambria Math"/>
              <a:cs typeface="Cambria Math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94693" y="2794000"/>
            <a:ext cx="300382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for 5-10 iterations</a:t>
            </a:r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5495" y="3246783"/>
            <a:ext cx="7624417" cy="45278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Classify data using final values from </a:t>
            </a:r>
            <a:r>
              <a:rPr lang="en-US" b="1" dirty="0" smtClean="0">
                <a:solidFill>
                  <a:schemeClr val="tx1"/>
                </a:solidFill>
                <a:latin typeface="Cambria Math"/>
                <a:cs typeface="Cambria Math"/>
              </a:rPr>
              <a:t>v</a:t>
            </a:r>
            <a:r>
              <a:rPr lang="en-US" dirty="0" smtClean="0">
                <a:solidFill>
                  <a:schemeClr val="tx1"/>
                </a:solidFill>
                <a:latin typeface="Cambria Math"/>
                <a:cs typeface="Cambria Math"/>
              </a:rPr>
              <a:t> </a:t>
            </a:r>
            <a:endParaRPr lang="en-US" dirty="0">
              <a:solidFill>
                <a:schemeClr val="tx1"/>
              </a:solidFill>
              <a:latin typeface="Cambria Math"/>
              <a:cs typeface="Cambria Math"/>
            </a:endParaRPr>
          </a:p>
        </p:txBody>
      </p:sp>
      <p:cxnSp>
        <p:nvCxnSpPr>
          <p:cNvPr id="4" name="Straight Connector 3"/>
          <p:cNvCxnSpPr>
            <a:endCxn id="2" idx="1"/>
          </p:cNvCxnSpPr>
          <p:nvPr/>
        </p:nvCxnSpPr>
        <p:spPr>
          <a:xfrm flipV="1">
            <a:off x="2146300" y="2567609"/>
            <a:ext cx="857526" cy="12479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0"/>
          <p:cNvSpPr>
            <a:spLocks noGrp="1"/>
          </p:cNvSpPr>
          <p:nvPr>
            <p:ph type="title"/>
          </p:nvPr>
        </p:nvSpPr>
        <p:spPr>
          <a:xfrm>
            <a:off x="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ambria Math"/>
                <a:cs typeface="Cambria Math"/>
              </a:rPr>
              <a:t>Implicit Manifolds on the NELL datasets</a:t>
            </a:r>
            <a:endParaRPr lang="en-US" dirty="0">
              <a:latin typeface="Cambria Math"/>
              <a:cs typeface="Cambria Math"/>
            </a:endParaRP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381000" y="2971800"/>
            <a:ext cx="749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Paris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1524000" y="4724400"/>
            <a:ext cx="1365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live in  </a:t>
            </a:r>
            <a:r>
              <a:rPr lang="en-US" u="sng"/>
              <a:t>arg1</a:t>
            </a:r>
          </a:p>
        </p:txBody>
      </p:sp>
      <p:sp>
        <p:nvSpPr>
          <p:cNvPr id="22533" name="Line 6"/>
          <p:cNvSpPr>
            <a:spLocks noChangeShapeType="1"/>
          </p:cNvSpPr>
          <p:nvPr/>
        </p:nvSpPr>
        <p:spPr bwMode="auto">
          <a:xfrm>
            <a:off x="838200" y="3429000"/>
            <a:ext cx="1011238" cy="12080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Line 9"/>
          <p:cNvSpPr>
            <a:spLocks noChangeShapeType="1"/>
          </p:cNvSpPr>
          <p:nvPr/>
        </p:nvSpPr>
        <p:spPr bwMode="auto">
          <a:xfrm flipV="1">
            <a:off x="2895600" y="3429000"/>
            <a:ext cx="914400" cy="1108075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18" name="Line 10"/>
          <p:cNvSpPr>
            <a:spLocks noChangeShapeType="1"/>
          </p:cNvSpPr>
          <p:nvPr/>
        </p:nvSpPr>
        <p:spPr bwMode="auto">
          <a:xfrm flipV="1">
            <a:off x="4191000" y="5029200"/>
            <a:ext cx="762000" cy="762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V="1">
            <a:off x="6484938" y="3776663"/>
            <a:ext cx="684212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352800" y="2743200"/>
            <a:ext cx="1658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San Francisco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Austin</a:t>
            </a:r>
          </a:p>
        </p:txBody>
      </p:sp>
      <p:sp>
        <p:nvSpPr>
          <p:cNvPr id="23" name="Rectangle 5"/>
          <p:cNvSpPr>
            <a:spLocks noChangeArrowheads="1"/>
          </p:cNvSpPr>
          <p:nvPr/>
        </p:nvSpPr>
        <p:spPr bwMode="auto">
          <a:xfrm>
            <a:off x="4953000" y="4800600"/>
            <a:ext cx="207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traits such as </a:t>
            </a: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010400" y="3352800"/>
            <a:ext cx="9159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anxiety</a:t>
            </a:r>
          </a:p>
        </p:txBody>
      </p:sp>
      <p:sp>
        <p:nvSpPr>
          <p:cNvPr id="22540" name="Rectangle 5"/>
          <p:cNvSpPr>
            <a:spLocks noChangeArrowheads="1"/>
          </p:cNvSpPr>
          <p:nvPr/>
        </p:nvSpPr>
        <p:spPr bwMode="auto">
          <a:xfrm>
            <a:off x="2057400" y="1828800"/>
            <a:ext cx="16716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/>
              <a:t>mayor of  </a:t>
            </a:r>
            <a:r>
              <a:rPr lang="en-US" u="sng"/>
              <a:t>arg1</a:t>
            </a:r>
          </a:p>
        </p:txBody>
      </p:sp>
      <p:sp>
        <p:nvSpPr>
          <p:cNvPr id="22541" name="Line 9"/>
          <p:cNvSpPr>
            <a:spLocks noChangeShapeType="1"/>
          </p:cNvSpPr>
          <p:nvPr/>
        </p:nvSpPr>
        <p:spPr bwMode="auto">
          <a:xfrm flipV="1">
            <a:off x="1066800" y="2286000"/>
            <a:ext cx="1293813" cy="762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2" name="Rectangle 4"/>
          <p:cNvSpPr>
            <a:spLocks noChangeArrowheads="1"/>
          </p:cNvSpPr>
          <p:nvPr/>
        </p:nvSpPr>
        <p:spPr bwMode="auto">
          <a:xfrm>
            <a:off x="1295400" y="3200400"/>
            <a:ext cx="1338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Pittsburgh</a:t>
            </a:r>
          </a:p>
        </p:txBody>
      </p:sp>
      <p:sp>
        <p:nvSpPr>
          <p:cNvPr id="22543" name="Line 9"/>
          <p:cNvSpPr>
            <a:spLocks noChangeShapeType="1"/>
          </p:cNvSpPr>
          <p:nvPr/>
        </p:nvSpPr>
        <p:spPr bwMode="auto">
          <a:xfrm flipV="1">
            <a:off x="2057400" y="2286000"/>
            <a:ext cx="76200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4" name="Line 9"/>
          <p:cNvSpPr>
            <a:spLocks noChangeShapeType="1"/>
          </p:cNvSpPr>
          <p:nvPr/>
        </p:nvSpPr>
        <p:spPr bwMode="auto">
          <a:xfrm>
            <a:off x="1905000" y="3657600"/>
            <a:ext cx="6096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45" name="Rectangle 4"/>
          <p:cNvSpPr>
            <a:spLocks noChangeArrowheads="1"/>
          </p:cNvSpPr>
          <p:nvPr/>
        </p:nvSpPr>
        <p:spPr bwMode="auto">
          <a:xfrm>
            <a:off x="228600" y="5638800"/>
            <a:ext cx="94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/>
              <a:t>Seattle</a:t>
            </a:r>
          </a:p>
        </p:txBody>
      </p:sp>
      <p:sp>
        <p:nvSpPr>
          <p:cNvPr id="22546" name="Line 9"/>
          <p:cNvSpPr>
            <a:spLocks noChangeShapeType="1"/>
          </p:cNvSpPr>
          <p:nvPr/>
        </p:nvSpPr>
        <p:spPr bwMode="auto">
          <a:xfrm flipV="1">
            <a:off x="1066800" y="5105400"/>
            <a:ext cx="838200" cy="6508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3581400" y="5181600"/>
            <a:ext cx="800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</a:rPr>
              <a:t>denial</a:t>
            </a:r>
          </a:p>
        </p:txBody>
      </p:sp>
      <p:sp>
        <p:nvSpPr>
          <p:cNvPr id="33" name="Line 10"/>
          <p:cNvSpPr>
            <a:spLocks noChangeShapeType="1"/>
          </p:cNvSpPr>
          <p:nvPr/>
        </p:nvSpPr>
        <p:spPr bwMode="auto">
          <a:xfrm>
            <a:off x="3581400" y="22098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4" name="Line 10"/>
          <p:cNvSpPr>
            <a:spLocks noChangeShapeType="1"/>
          </p:cNvSpPr>
          <p:nvPr/>
        </p:nvSpPr>
        <p:spPr bwMode="auto">
          <a:xfrm>
            <a:off x="3124200" y="4724400"/>
            <a:ext cx="533400" cy="457200"/>
          </a:xfrm>
          <a:prstGeom prst="line">
            <a:avLst/>
          </a:prstGeom>
          <a:noFill/>
          <a:ln w="57150">
            <a:solidFill>
              <a:schemeClr val="tx1">
                <a:lumMod val="50000"/>
                <a:lumOff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5029200" y="1905000"/>
            <a:ext cx="1774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u="sng" dirty="0">
                <a:solidFill>
                  <a:schemeClr val="bg1">
                    <a:lumMod val="50000"/>
                  </a:schemeClr>
                </a:solidFill>
                <a:ea typeface="+mn-ea"/>
              </a:rPr>
              <a:t>arg1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 is home of</a:t>
            </a:r>
          </a:p>
        </p:txBody>
      </p:sp>
      <p:sp>
        <p:nvSpPr>
          <p:cNvPr id="36" name="Line 10"/>
          <p:cNvSpPr>
            <a:spLocks noChangeShapeType="1"/>
          </p:cNvSpPr>
          <p:nvPr/>
        </p:nvSpPr>
        <p:spPr bwMode="auto">
          <a:xfrm flipV="1">
            <a:off x="5029200" y="2362200"/>
            <a:ext cx="914400" cy="609600"/>
          </a:xfrm>
          <a:prstGeom prst="line">
            <a:avLst/>
          </a:prstGeom>
          <a:noFill/>
          <a:ln w="9525">
            <a:solidFill>
              <a:schemeClr val="bg1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7239000" y="5486400"/>
            <a:ext cx="1325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  <a:ea typeface="+mn-ea"/>
              </a:rPr>
              <a:t>selfishness</a:t>
            </a:r>
          </a:p>
        </p:txBody>
      </p:sp>
      <p:sp>
        <p:nvSpPr>
          <p:cNvPr id="38" name="Line 12"/>
          <p:cNvSpPr>
            <a:spLocks noChangeShapeType="1"/>
          </p:cNvSpPr>
          <p:nvPr/>
        </p:nvSpPr>
        <p:spPr bwMode="auto">
          <a:xfrm>
            <a:off x="6172200" y="5222875"/>
            <a:ext cx="1066800" cy="4159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 flipV="1">
            <a:off x="7543800" y="2590800"/>
            <a:ext cx="684213" cy="80327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>
            <a:off x="7848600" y="3698875"/>
            <a:ext cx="762000" cy="644525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1" name="Line 12"/>
          <p:cNvSpPr>
            <a:spLocks noChangeShapeType="1"/>
          </p:cNvSpPr>
          <p:nvPr/>
        </p:nvSpPr>
        <p:spPr bwMode="auto">
          <a:xfrm flipV="1">
            <a:off x="6934200" y="1905000"/>
            <a:ext cx="762000" cy="228600"/>
          </a:xfrm>
          <a:prstGeom prst="line">
            <a:avLst/>
          </a:prstGeom>
          <a:noFill/>
          <a:ln w="9525">
            <a:solidFill>
              <a:schemeClr val="bg1">
                <a:lumMod val="6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609600" y="6400800"/>
            <a:ext cx="8153400" cy="228600"/>
          </a:xfrm>
          <a:prstGeom prst="rightArrow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19200" y="6096000"/>
            <a:ext cx="22113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near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6296025" y="6096000"/>
            <a:ext cx="254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Nodes </a:t>
            </a:r>
            <a:r>
              <a:rPr lang="ja-JP" altLang="en-US"/>
              <a:t>“</a:t>
            </a:r>
            <a:r>
              <a:rPr lang="en-US"/>
              <a:t>far from</a:t>
            </a:r>
            <a:r>
              <a:rPr lang="ja-JP" altLang="en-US"/>
              <a:t>”</a:t>
            </a:r>
            <a:r>
              <a:rPr lang="en-US"/>
              <a:t> seeds</a:t>
            </a:r>
          </a:p>
        </p:txBody>
      </p:sp>
      <p:sp>
        <p:nvSpPr>
          <p:cNvPr id="43" name="Rectangle 4"/>
          <p:cNvSpPr>
            <a:spLocks noChangeArrowheads="1"/>
          </p:cNvSpPr>
          <p:nvPr/>
        </p:nvSpPr>
        <p:spPr bwMode="auto">
          <a:xfrm>
            <a:off x="7391400" y="4876800"/>
            <a:ext cx="1300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arrogance</a:t>
            </a:r>
          </a:p>
        </p:txBody>
      </p:sp>
      <p:sp>
        <p:nvSpPr>
          <p:cNvPr id="45" name="Line 9"/>
          <p:cNvSpPr>
            <a:spLocks noChangeShapeType="1"/>
          </p:cNvSpPr>
          <p:nvPr/>
        </p:nvSpPr>
        <p:spPr bwMode="auto">
          <a:xfrm flipH="1" flipV="1">
            <a:off x="7086600" y="4876800"/>
            <a:ext cx="304800" cy="1524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5105400" y="4572000"/>
            <a:ext cx="2070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>
                <a:solidFill>
                  <a:srgbClr val="0070C0"/>
                </a:solidFill>
              </a:rPr>
              <a:t>traits such as </a:t>
            </a:r>
            <a:r>
              <a:rPr lang="en-US" u="sng">
                <a:solidFill>
                  <a:srgbClr val="0070C0"/>
                </a:solidFill>
              </a:rPr>
              <a:t>arg1</a:t>
            </a:r>
          </a:p>
        </p:txBody>
      </p:sp>
      <p:sp>
        <p:nvSpPr>
          <p:cNvPr id="47" name="Line 9"/>
          <p:cNvSpPr>
            <a:spLocks noChangeShapeType="1"/>
          </p:cNvSpPr>
          <p:nvPr/>
        </p:nvSpPr>
        <p:spPr bwMode="auto">
          <a:xfrm flipH="1">
            <a:off x="4267200" y="4876800"/>
            <a:ext cx="914400" cy="6858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8" name="Line 9"/>
          <p:cNvSpPr>
            <a:spLocks noChangeShapeType="1"/>
          </p:cNvSpPr>
          <p:nvPr/>
        </p:nvSpPr>
        <p:spPr bwMode="auto">
          <a:xfrm>
            <a:off x="7010400" y="5029200"/>
            <a:ext cx="304800" cy="457200"/>
          </a:xfrm>
          <a:prstGeom prst="line">
            <a:avLst/>
          </a:prstGeom>
          <a:noFill/>
          <a:ln w="57150">
            <a:solidFill>
              <a:schemeClr val="accent6">
                <a:lumMod val="40000"/>
                <a:lumOff val="6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49" name="Rectangle 4"/>
          <p:cNvSpPr>
            <a:spLocks noChangeArrowheads="1"/>
          </p:cNvSpPr>
          <p:nvPr/>
        </p:nvSpPr>
        <p:spPr bwMode="auto">
          <a:xfrm>
            <a:off x="3581400" y="5486400"/>
            <a:ext cx="8509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denial</a:t>
            </a: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7239000" y="5334000"/>
            <a:ext cx="1600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b="1">
                <a:solidFill>
                  <a:srgbClr val="0070C0"/>
                </a:solidFill>
              </a:rPr>
              <a:t>selfishness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64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30" grpId="0"/>
      <p:bldP spid="31" grpId="0"/>
      <p:bldP spid="43" grpId="0"/>
      <p:bldP spid="45" grpId="0" animBg="1"/>
      <p:bldP spid="46" grpId="0"/>
      <p:bldP spid="49" grpId="0"/>
      <p:bldP spid="50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4" name="Picture 3" descr="Screen Shot 2012-03-16 at 3.50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470" y="1181100"/>
            <a:ext cx="6072511" cy="5420347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58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8" y="1208023"/>
            <a:ext cx="7802575" cy="545570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88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2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4379"/>
            <a:ext cx="8244802" cy="55536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849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0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913"/>
            <a:ext cx="8328848" cy="58480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2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800" dirty="0">
                <a:latin typeface="Cambria Math"/>
                <a:cs typeface="Cambria Math"/>
              </a:rPr>
              <a:t>Vector = Node </a:t>
            </a:r>
            <a:r>
              <a:rPr lang="en-US" sz="2800" dirty="0">
                <a:latin typeface="Cambria Math"/>
                <a:cs typeface="Cambria Math"/>
                <a:sym typeface="Wingdings" charset="0"/>
              </a:rPr>
              <a:t> Weight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8664575" y="3429000"/>
            <a:ext cx="479425" cy="481013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dirty="0">
                <a:ea typeface="+mn-ea"/>
              </a:rPr>
              <a:t>H</a:t>
            </a: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19606" name="Group 29"/>
          <p:cNvGrpSpPr>
            <a:grpSpLocks/>
          </p:cNvGrpSpPr>
          <p:nvPr/>
        </p:nvGrpSpPr>
        <p:grpSpPr bwMode="auto">
          <a:xfrm>
            <a:off x="6011863" y="1920875"/>
            <a:ext cx="2881312" cy="2947988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10" y="3047399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B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235" y="213439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C</a:t>
              </a: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7250" y="4647722"/>
              <a:ext cx="534030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F</a:t>
              </a: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362" y="4953424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D</a:t>
              </a: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88125" y="5410953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E</a:t>
              </a: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777" y="3353101"/>
              <a:ext cx="534029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51887" y="3658805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I</a:t>
              </a: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2762" y="4419983"/>
              <a:ext cx="532015" cy="533441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19657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8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59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0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712482" cy="2494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1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2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3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4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5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6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995105" y="4286000"/>
              <a:ext cx="104697" cy="3203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7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8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669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19645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19646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19647" name="TextBox 48"/>
          <p:cNvSpPr txBox="1">
            <a:spLocks noChangeArrowheads="1"/>
          </p:cNvSpPr>
          <p:nvPr/>
        </p:nvSpPr>
        <p:spPr bwMode="auto">
          <a:xfrm>
            <a:off x="4794250" y="1373188"/>
            <a:ext cx="3937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endParaRPr lang="en-US" b="1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471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3" name="Picture 2" descr="Screen Shot 2012-03-16 at 3.51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688"/>
            <a:ext cx="9144000" cy="433619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3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6" name="Picture 5" descr="Screen Shot 2012-03-16 at 3.50.4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77624"/>
            <a:ext cx="9144000" cy="9121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7200" y="1211248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smoothing trick: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6150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Manifold Trick for SSL</a:t>
            </a:r>
            <a:endParaRPr lang="en-US" dirty="0"/>
          </a:p>
        </p:txBody>
      </p:sp>
      <p:pic>
        <p:nvPicPr>
          <p:cNvPr id="5" name="Picture 4" descr="Screen Shot 2012-03-16 at 3.51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07" y="1391479"/>
            <a:ext cx="8482205" cy="5296362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3910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304800" y="5334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dirty="0">
                <a:latin typeface="Cambria Math"/>
                <a:cs typeface="Cambria Math"/>
              </a:rPr>
              <a:t>Spectral Clustering: Graph = Matrix</a:t>
            </a:r>
            <a:br>
              <a:rPr lang="en-US" sz="22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M*v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10016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  <a:gridCol w="355456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1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_</a:t>
                      </a:r>
                      <a:endParaRPr lang="en-US" sz="1600" b="1" dirty="0"/>
                    </a:p>
                  </a:txBody>
                  <a:tcPr marL="82316" marR="82316" marT="41137" marB="41137"/>
                </a:tc>
              </a:tr>
            </a:tbl>
          </a:graphicData>
        </a:graphic>
      </p:graphicFrame>
      <p:grpSp>
        <p:nvGrpSpPr>
          <p:cNvPr id="20630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0722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3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4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5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6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7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8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29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0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1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2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3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34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633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3034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37" marB="41137"/>
                </a:tc>
              </a:tr>
              <a:tr h="33034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37" marB="41137"/>
                </a:tc>
              </a:tr>
            </a:tbl>
          </a:graphicData>
        </a:graphic>
      </p:graphicFrame>
      <p:sp>
        <p:nvSpPr>
          <p:cNvPr id="20669" name="TextBox 42"/>
          <p:cNvSpPr txBox="1">
            <a:spLocks noChangeArrowheads="1"/>
          </p:cNvSpPr>
          <p:nvPr/>
        </p:nvSpPr>
        <p:spPr bwMode="auto">
          <a:xfrm>
            <a:off x="3679825" y="6172200"/>
            <a:ext cx="41275" cy="45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/>
              <a:t>M</a:t>
            </a:r>
          </a:p>
        </p:txBody>
      </p:sp>
      <p:sp>
        <p:nvSpPr>
          <p:cNvPr id="20670" name="TextBox 47"/>
          <p:cNvSpPr txBox="1">
            <a:spLocks noChangeArrowheads="1"/>
          </p:cNvSpPr>
          <p:nvPr/>
        </p:nvSpPr>
        <p:spPr bwMode="auto">
          <a:xfrm>
            <a:off x="3798888" y="1404938"/>
            <a:ext cx="508000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M</a:t>
            </a:r>
            <a:endParaRPr lang="en-US" b="1"/>
          </a:p>
        </p:txBody>
      </p:sp>
      <p:sp>
        <p:nvSpPr>
          <p:cNvPr id="20671" name="TextBox 48"/>
          <p:cNvSpPr txBox="1">
            <a:spLocks noChangeArrowheads="1"/>
          </p:cNvSpPr>
          <p:nvPr/>
        </p:nvSpPr>
        <p:spPr bwMode="auto">
          <a:xfrm>
            <a:off x="4762500" y="1373188"/>
            <a:ext cx="56515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1</a:t>
            </a:r>
            <a:endParaRPr lang="en-US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941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583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57593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2*1+3*1+0*1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3*1+3*1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3*1+2*1</a:t>
                      </a:r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37" marB="41137"/>
                </a:tc>
              </a:tr>
              <a:tr h="336583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37" marB="4113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37" marB="41137"/>
                </a:tc>
              </a:tr>
            </a:tbl>
          </a:graphicData>
        </a:graphic>
      </p:graphicFrame>
      <p:sp>
        <p:nvSpPr>
          <p:cNvPr id="20710" name="TextBox 44"/>
          <p:cNvSpPr txBox="1">
            <a:spLocks noChangeArrowheads="1"/>
          </p:cNvSpPr>
          <p:nvPr/>
        </p:nvSpPr>
        <p:spPr bwMode="auto">
          <a:xfrm>
            <a:off x="5765800" y="1373188"/>
            <a:ext cx="56673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v</a:t>
            </a:r>
            <a:r>
              <a:rPr lang="en-US" sz="3200" b="1" baseline="-25000"/>
              <a:t>2</a:t>
            </a:r>
            <a:endParaRPr lang="en-US" b="1" baseline="-25000"/>
          </a:p>
        </p:txBody>
      </p:sp>
      <p:sp>
        <p:nvSpPr>
          <p:cNvPr id="20711" name="TextBox 53"/>
          <p:cNvSpPr txBox="1">
            <a:spLocks noChangeArrowheads="1"/>
          </p:cNvSpPr>
          <p:nvPr/>
        </p:nvSpPr>
        <p:spPr bwMode="auto">
          <a:xfrm>
            <a:off x="4344988" y="1373188"/>
            <a:ext cx="32702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*</a:t>
            </a:r>
            <a:endParaRPr lang="en-US" b="1" baseline="-25000"/>
          </a:p>
        </p:txBody>
      </p:sp>
      <p:sp>
        <p:nvSpPr>
          <p:cNvPr id="20712" name="TextBox 54"/>
          <p:cNvSpPr txBox="1">
            <a:spLocks noChangeArrowheads="1"/>
          </p:cNvSpPr>
          <p:nvPr/>
        </p:nvSpPr>
        <p:spPr bwMode="auto">
          <a:xfrm>
            <a:off x="5394325" y="1373188"/>
            <a:ext cx="403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3200" b="1"/>
              <a:t>=</a:t>
            </a:r>
            <a:endParaRPr lang="en-US" b="1" baseline="-250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5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28600" y="533400"/>
            <a:ext cx="8229600" cy="838200"/>
          </a:xfrm>
        </p:spPr>
        <p:txBody>
          <a:bodyPr/>
          <a:lstStyle/>
          <a:p>
            <a:pPr eaLnBrk="1" hangingPunct="1"/>
            <a:r>
              <a:rPr lang="en-US" sz="2400" dirty="0">
                <a:latin typeface="Cambria Math"/>
                <a:cs typeface="Cambria Math"/>
              </a:rPr>
              <a:t>Spectral Clustering: Graph = Matrix</a:t>
            </a:r>
            <a:br>
              <a:rPr lang="en-US" sz="2400" dirty="0">
                <a:latin typeface="Cambria Math"/>
                <a:cs typeface="Cambria Math"/>
              </a:rPr>
            </a:br>
            <a:r>
              <a:rPr lang="en-US" sz="2400" dirty="0">
                <a:latin typeface="Cambria Math"/>
                <a:cs typeface="Cambria Math"/>
              </a:rPr>
              <a:t>W*v</a:t>
            </a:r>
            <a:r>
              <a:rPr lang="en-US" sz="2400" baseline="-25000" dirty="0">
                <a:latin typeface="Cambria Math"/>
                <a:cs typeface="Cambria Math"/>
              </a:rPr>
              <a:t>1</a:t>
            </a:r>
            <a:r>
              <a:rPr lang="en-US" sz="2400" dirty="0">
                <a:latin typeface="Cambria Math"/>
                <a:cs typeface="Cambria Math"/>
              </a:rPr>
              <a:t> = v</a:t>
            </a:r>
            <a:r>
              <a:rPr lang="en-US" sz="2400" baseline="-25000" dirty="0">
                <a:latin typeface="Cambria Math"/>
                <a:cs typeface="Cambria Math"/>
              </a:rPr>
              <a:t>2</a:t>
            </a:r>
            <a:r>
              <a:rPr lang="en-US" sz="2400" dirty="0">
                <a:latin typeface="Cambria Math"/>
                <a:cs typeface="Cambria Math"/>
              </a:rPr>
              <a:t> </a:t>
            </a:r>
            <a:r>
              <a:rPr lang="ja-JP" altLang="en-US" sz="2400" dirty="0">
                <a:latin typeface="Cambria Math"/>
                <a:cs typeface="Cambria Math"/>
              </a:rPr>
              <a:t>“</a:t>
            </a:r>
            <a:r>
              <a:rPr lang="en-US" sz="2400" dirty="0" err="1">
                <a:latin typeface="Cambria Math"/>
                <a:cs typeface="Cambria Math"/>
              </a:rPr>
              <a:t>propogates</a:t>
            </a:r>
            <a:r>
              <a:rPr lang="en-US" sz="2400" dirty="0">
                <a:latin typeface="Cambria Math"/>
                <a:cs typeface="Cambria Math"/>
              </a:rPr>
              <a:t> weights from neighbors</a:t>
            </a:r>
            <a:r>
              <a:rPr lang="ja-JP" altLang="en-US" sz="2400" dirty="0">
                <a:latin typeface="Cambria Math"/>
                <a:cs typeface="Cambria Math"/>
              </a:rPr>
              <a:t>”</a:t>
            </a:r>
            <a:endParaRPr lang="en-US" sz="2400" dirty="0">
              <a:latin typeface="Cambria Math"/>
              <a:cs typeface="Cambria Math"/>
            </a:endParaRPr>
          </a:p>
        </p:txBody>
      </p:sp>
      <p:sp>
        <p:nvSpPr>
          <p:cNvPr id="13" name="Oval 12"/>
          <p:cNvSpPr/>
          <p:nvPr/>
        </p:nvSpPr>
        <p:spPr bwMode="auto">
          <a:xfrm>
            <a:off x="9715500" y="3360738"/>
            <a:ext cx="388938" cy="411162"/>
          </a:xfrm>
          <a:prstGeom prst="ellipse">
            <a:avLst/>
          </a:prstGeom>
          <a:solidFill>
            <a:schemeClr val="accent3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82287" tIns="41143" rIns="82287" bIns="41143"/>
          <a:lstStyle/>
          <a:p>
            <a:pPr algn="r">
              <a:defRPr/>
            </a:pPr>
            <a:r>
              <a:rPr lang="en-US" sz="1600" dirty="0">
                <a:ea typeface="+mn-ea"/>
              </a:rPr>
              <a:t>H</a:t>
            </a:r>
            <a:endParaRPr lang="en-US" dirty="0">
              <a:ea typeface="+mn-ea"/>
            </a:endParaRPr>
          </a:p>
        </p:txBody>
      </p: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525463" y="1920875"/>
          <a:ext cx="3970338" cy="38830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6151"/>
                <a:gridCol w="356151"/>
                <a:gridCol w="356151"/>
                <a:gridCol w="356151"/>
                <a:gridCol w="356151"/>
                <a:gridCol w="349901"/>
                <a:gridCol w="362401"/>
                <a:gridCol w="376875"/>
                <a:gridCol w="388104"/>
                <a:gridCol w="356151"/>
                <a:gridCol w="356151"/>
              </a:tblGrid>
              <a:tr h="29559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G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  <a:tr h="358743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J</a:t>
                      </a:r>
                      <a:endParaRPr lang="en-US" sz="1400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endParaRPr lang="en-US" sz="1200" b="1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.5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.3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_</a:t>
                      </a:r>
                      <a:endParaRPr lang="en-US" sz="1200" b="1" dirty="0"/>
                    </a:p>
                  </a:txBody>
                  <a:tcPr marL="82317" marR="82317" marT="41133" marB="41133"/>
                </a:tc>
              </a:tr>
            </a:tbl>
          </a:graphicData>
        </a:graphic>
      </p:graphicFrame>
      <p:grpSp>
        <p:nvGrpSpPr>
          <p:cNvPr id="21654" name="Group 29"/>
          <p:cNvGrpSpPr>
            <a:grpSpLocks/>
          </p:cNvGrpSpPr>
          <p:nvPr/>
        </p:nvGrpSpPr>
        <p:grpSpPr bwMode="auto">
          <a:xfrm>
            <a:off x="7589838" y="2058988"/>
            <a:ext cx="2468562" cy="2536825"/>
            <a:chOff x="5841206" y="2134394"/>
            <a:chExt cx="3657600" cy="3810000"/>
          </a:xfrm>
        </p:grpSpPr>
        <p:sp>
          <p:nvSpPr>
            <p:cNvPr id="4" name="Oval 3"/>
            <p:cNvSpPr/>
            <p:nvPr/>
          </p:nvSpPr>
          <p:spPr bwMode="auto">
            <a:xfrm>
              <a:off x="6756193" y="3047553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A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5841206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B</a:t>
              </a:r>
              <a:endParaRPr lang="en-US" dirty="0">
                <a:ea typeface="+mn-ea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375144" y="213439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C</a:t>
              </a:r>
              <a:endParaRPr lang="en-US" dirty="0">
                <a:ea typeface="+mn-ea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909084" y="464975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F</a:t>
              </a:r>
              <a:endParaRPr lang="en-US" dirty="0">
                <a:ea typeface="+mn-ea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5994095" y="4952554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D</a:t>
              </a:r>
              <a:endParaRPr lang="en-US" dirty="0">
                <a:ea typeface="+mn-ea"/>
              </a:endParaRPr>
            </a:p>
          </p:txBody>
        </p:sp>
        <p:sp>
          <p:nvSpPr>
            <p:cNvPr id="9" name="Oval 8"/>
            <p:cNvSpPr/>
            <p:nvPr/>
          </p:nvSpPr>
          <p:spPr bwMode="auto">
            <a:xfrm>
              <a:off x="7290133" y="5410326"/>
              <a:ext cx="531587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E</a:t>
              </a:r>
              <a:endParaRPr lang="en-US" dirty="0">
                <a:ea typeface="+mn-ea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8964868" y="3352735"/>
              <a:ext cx="533938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G</a:t>
              </a: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8049879" y="3657916"/>
              <a:ext cx="533940" cy="534068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sz="1600" dirty="0">
                  <a:ea typeface="+mn-ea"/>
                </a:rPr>
                <a:t>I</a:t>
              </a:r>
              <a:endParaRPr lang="en-US" dirty="0">
                <a:ea typeface="+mn-ea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8430928" y="4420870"/>
              <a:ext cx="533940" cy="531684"/>
            </a:xfrm>
            <a:prstGeom prst="ellipse">
              <a:avLst/>
            </a:prstGeom>
            <a:solidFill>
              <a:schemeClr val="accent3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r">
                <a:defRPr/>
              </a:pPr>
              <a:r>
                <a:rPr lang="en-US" dirty="0">
                  <a:ea typeface="+mn-ea"/>
                </a:rPr>
                <a:t>J</a:t>
              </a:r>
            </a:p>
          </p:txBody>
        </p:sp>
        <p:cxnSp>
          <p:nvCxnSpPr>
            <p:cNvPr id="21746" name="Straight Connector 15"/>
            <p:cNvCxnSpPr>
              <a:cxnSpLocks noChangeShapeType="1"/>
              <a:stCxn id="5" idx="0"/>
              <a:endCxn id="6" idx="3"/>
            </p:cNvCxnSpPr>
            <p:nvPr/>
          </p:nvCxnSpPr>
          <p:spPr bwMode="auto">
            <a:xfrm rot="5400000" flipH="1" flipV="1">
              <a:off x="5898356" y="2799230"/>
              <a:ext cx="7639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7" name="Straight Connector 18"/>
            <p:cNvCxnSpPr>
              <a:cxnSpLocks noChangeShapeType="1"/>
              <a:stCxn id="4" idx="2"/>
              <a:endCxn id="5" idx="7"/>
            </p:cNvCxnSpPr>
            <p:nvPr/>
          </p:nvCxnSpPr>
          <p:spPr bwMode="auto">
            <a:xfrm rot="10800000" flipV="1">
              <a:off x="6296492" y="33154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8" name="Straight Connector 25"/>
            <p:cNvCxnSpPr>
              <a:cxnSpLocks noChangeShapeType="1"/>
              <a:stCxn id="4" idx="5"/>
              <a:endCxn id="12" idx="1"/>
            </p:cNvCxnSpPr>
            <p:nvPr/>
          </p:nvCxnSpPr>
          <p:spPr bwMode="auto">
            <a:xfrm rot="16200000" flipH="1">
              <a:off x="7553791" y="3161179"/>
              <a:ext cx="232430" cy="9182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49" name="Straight Connector 28"/>
            <p:cNvCxnSpPr>
              <a:cxnSpLocks noChangeShapeType="1"/>
              <a:stCxn id="12" idx="6"/>
              <a:endCxn id="13" idx="1"/>
            </p:cNvCxnSpPr>
            <p:nvPr/>
          </p:nvCxnSpPr>
          <p:spPr bwMode="auto">
            <a:xfrm>
              <a:off x="8584406" y="3925094"/>
              <a:ext cx="490560" cy="2562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0" name="Straight Connector 32"/>
            <p:cNvCxnSpPr>
              <a:cxnSpLocks noChangeShapeType="1"/>
              <a:stCxn id="11" idx="2"/>
              <a:endCxn id="12" idx="7"/>
            </p:cNvCxnSpPr>
            <p:nvPr/>
          </p:nvCxnSpPr>
          <p:spPr bwMode="auto">
            <a:xfrm rot="10800000" flipV="1">
              <a:off x="8506292" y="3620293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1" name="Straight Connector 34"/>
            <p:cNvCxnSpPr>
              <a:cxnSpLocks noChangeShapeType="1"/>
              <a:stCxn id="14" idx="0"/>
              <a:endCxn id="12" idx="5"/>
            </p:cNvCxnSpPr>
            <p:nvPr/>
          </p:nvCxnSpPr>
          <p:spPr bwMode="auto">
            <a:xfrm rot="16200000" flipV="1">
              <a:off x="8449142" y="4170829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2" name="Straight Connector 37"/>
            <p:cNvCxnSpPr>
              <a:cxnSpLocks noChangeShapeType="1"/>
              <a:stCxn id="8" idx="6"/>
              <a:endCxn id="7" idx="3"/>
            </p:cNvCxnSpPr>
            <p:nvPr/>
          </p:nvCxnSpPr>
          <p:spPr bwMode="auto">
            <a:xfrm flipV="1">
              <a:off x="6527006" y="5104279"/>
              <a:ext cx="459115" cy="1162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3" name="Straight Connector 39"/>
            <p:cNvCxnSpPr>
              <a:cxnSpLocks noChangeShapeType="1"/>
              <a:stCxn id="7" idx="5"/>
              <a:endCxn id="9" idx="0"/>
            </p:cNvCxnSpPr>
            <p:nvPr/>
          </p:nvCxnSpPr>
          <p:spPr bwMode="auto">
            <a:xfrm rot="16200000" flipH="1">
              <a:off x="7306141" y="5161428"/>
              <a:ext cx="3067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4" name="Straight Connector 43"/>
            <p:cNvCxnSpPr>
              <a:cxnSpLocks noChangeShapeType="1"/>
              <a:stCxn id="4" idx="4"/>
              <a:endCxn id="7" idx="0"/>
            </p:cNvCxnSpPr>
            <p:nvPr/>
          </p:nvCxnSpPr>
          <p:spPr bwMode="auto">
            <a:xfrm rot="16200000" flipH="1">
              <a:off x="6565106" y="4039394"/>
              <a:ext cx="106680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5" name="Straight Connector 45"/>
            <p:cNvCxnSpPr>
              <a:cxnSpLocks noChangeShapeType="1"/>
              <a:stCxn id="14" idx="7"/>
              <a:endCxn id="13" idx="2"/>
            </p:cNvCxnSpPr>
            <p:nvPr/>
          </p:nvCxnSpPr>
          <p:spPr bwMode="auto">
            <a:xfrm rot="5400000" flipH="1" flipV="1">
              <a:off x="8889695" y="4397397"/>
              <a:ext cx="98709" cy="1035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6" name="Straight Connector 26"/>
            <p:cNvCxnSpPr>
              <a:cxnSpLocks noChangeShapeType="1"/>
              <a:stCxn id="6" idx="5"/>
              <a:endCxn id="4" idx="0"/>
            </p:cNvCxnSpPr>
            <p:nvPr/>
          </p:nvCxnSpPr>
          <p:spPr bwMode="auto">
            <a:xfrm rot="16200000" flipH="1">
              <a:off x="6696541" y="2723028"/>
              <a:ext cx="459115" cy="1924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7" name="Straight Connector 30"/>
            <p:cNvCxnSpPr>
              <a:cxnSpLocks noChangeShapeType="1"/>
              <a:stCxn id="8" idx="5"/>
              <a:endCxn id="9" idx="2"/>
            </p:cNvCxnSpPr>
            <p:nvPr/>
          </p:nvCxnSpPr>
          <p:spPr bwMode="auto">
            <a:xfrm rot="16200000" flipH="1">
              <a:off x="6734641" y="5123328"/>
              <a:ext cx="268615" cy="8401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58" name="Straight Connector 33"/>
            <p:cNvCxnSpPr>
              <a:cxnSpLocks noChangeShapeType="1"/>
              <a:stCxn id="11" idx="4"/>
              <a:endCxn id="14" idx="7"/>
            </p:cNvCxnSpPr>
            <p:nvPr/>
          </p:nvCxnSpPr>
          <p:spPr bwMode="auto">
            <a:xfrm rot="5400000">
              <a:off x="8753942" y="4020344"/>
              <a:ext cx="611515" cy="344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4640263" y="1920875"/>
          <a:ext cx="711200" cy="3870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600"/>
                <a:gridCol w="355600"/>
              </a:tblGrid>
              <a:tr h="35184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2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3</a:t>
                      </a:r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350" marR="82350" marT="41143" marB="41143"/>
                </a:tc>
              </a:tr>
              <a:tr h="35184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350" marR="82350" marT="41143" marB="41143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350" marR="82350" marT="41143" marB="41143"/>
                </a:tc>
              </a:tr>
            </a:tbl>
          </a:graphicData>
        </a:graphic>
      </p:graphicFrame>
      <p:sp>
        <p:nvSpPr>
          <p:cNvPr id="21693" name="TextBox 47"/>
          <p:cNvSpPr txBox="1">
            <a:spLocks noChangeArrowheads="1"/>
          </p:cNvSpPr>
          <p:nvPr/>
        </p:nvSpPr>
        <p:spPr bwMode="auto">
          <a:xfrm>
            <a:off x="4038600" y="1371600"/>
            <a:ext cx="50482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W</a:t>
            </a:r>
            <a:endParaRPr lang="en-US" sz="2000" b="1"/>
          </a:p>
        </p:txBody>
      </p:sp>
      <p:sp>
        <p:nvSpPr>
          <p:cNvPr id="21694" name="TextBox 48"/>
          <p:cNvSpPr txBox="1">
            <a:spLocks noChangeArrowheads="1"/>
          </p:cNvSpPr>
          <p:nvPr/>
        </p:nvSpPr>
        <p:spPr bwMode="auto">
          <a:xfrm>
            <a:off x="4827588" y="1373188"/>
            <a:ext cx="500062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1</a:t>
            </a:r>
            <a:endParaRPr lang="en-US" sz="2000" b="1" baseline="-25000"/>
          </a:p>
        </p:txBody>
      </p:sp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5645150" y="1920875"/>
          <a:ext cx="1876425" cy="38877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0786"/>
                <a:gridCol w="1405639"/>
              </a:tblGrid>
              <a:tr h="336659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521197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2*.5+3*.5+0*.3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3*.3+3*.5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r>
                        <a:rPr lang="en-US" sz="1400" b="0" dirty="0" smtClean="0"/>
                        <a:t>3*.33+2*.5</a:t>
                      </a:r>
                      <a:endParaRPr lang="en-US" sz="1400" b="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E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F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/>
                    </a:p>
                  </a:txBody>
                  <a:tcPr marL="82289" marR="82289" marT="41147" marB="41147"/>
                </a:tc>
              </a:tr>
              <a:tr h="33665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</a:t>
                      </a:r>
                      <a:endParaRPr lang="en-US" sz="1600" dirty="0"/>
                    </a:p>
                  </a:txBody>
                  <a:tcPr marL="82289" marR="82289" marT="41147" marB="41147"/>
                </a:tc>
                <a:tc>
                  <a:txBody>
                    <a:bodyPr/>
                    <a:lstStyle/>
                    <a:p>
                      <a:endParaRPr lang="en-US" sz="1600" b="1" dirty="0"/>
                    </a:p>
                  </a:txBody>
                  <a:tcPr marL="82289" marR="82289" marT="41147" marB="41147"/>
                </a:tc>
              </a:tr>
            </a:tbl>
          </a:graphicData>
        </a:graphic>
      </p:graphicFrame>
      <p:sp>
        <p:nvSpPr>
          <p:cNvPr id="21733" name="TextBox 44"/>
          <p:cNvSpPr txBox="1">
            <a:spLocks noChangeArrowheads="1"/>
          </p:cNvSpPr>
          <p:nvPr/>
        </p:nvSpPr>
        <p:spPr bwMode="auto">
          <a:xfrm>
            <a:off x="5715000" y="1373188"/>
            <a:ext cx="500063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v</a:t>
            </a:r>
            <a:r>
              <a:rPr lang="en-US" sz="2800" b="1" baseline="-25000"/>
              <a:t>2</a:t>
            </a:r>
            <a:endParaRPr lang="en-US" sz="2000" b="1" baseline="-25000"/>
          </a:p>
        </p:txBody>
      </p:sp>
      <p:sp>
        <p:nvSpPr>
          <p:cNvPr id="21734" name="TextBox 53"/>
          <p:cNvSpPr txBox="1">
            <a:spLocks noChangeArrowheads="1"/>
          </p:cNvSpPr>
          <p:nvPr/>
        </p:nvSpPr>
        <p:spPr bwMode="auto">
          <a:xfrm>
            <a:off x="4495800" y="1371600"/>
            <a:ext cx="306388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*</a:t>
            </a:r>
            <a:endParaRPr lang="en-US" sz="2000" b="1" baseline="-25000"/>
          </a:p>
        </p:txBody>
      </p:sp>
      <p:sp>
        <p:nvSpPr>
          <p:cNvPr id="21735" name="TextBox 54"/>
          <p:cNvSpPr txBox="1">
            <a:spLocks noChangeArrowheads="1"/>
          </p:cNvSpPr>
          <p:nvPr/>
        </p:nvSpPr>
        <p:spPr bwMode="auto">
          <a:xfrm>
            <a:off x="5334000" y="1373188"/>
            <a:ext cx="376238" cy="512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287" tIns="41143" rIns="82287" bIns="41143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r" eaLnBrk="1" hangingPunct="1"/>
            <a:r>
              <a:rPr lang="en-US" sz="2800" b="1"/>
              <a:t>=</a:t>
            </a:r>
            <a:endParaRPr lang="en-US" sz="2000" b="1" baseline="-25000"/>
          </a:p>
        </p:txBody>
      </p:sp>
      <p:sp>
        <p:nvSpPr>
          <p:cNvPr id="47" name="TextBox 46"/>
          <p:cNvSpPr txBox="1"/>
          <p:nvPr/>
        </p:nvSpPr>
        <p:spPr>
          <a:xfrm>
            <a:off x="304800" y="1524000"/>
            <a:ext cx="3360738" cy="2984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lIns="82287" tIns="41143" rIns="82287" bIns="41143">
            <a:spAutoFit/>
          </a:bodyPr>
          <a:lstStyle/>
          <a:p>
            <a:pPr algn="r">
              <a:defRPr/>
            </a:pPr>
            <a:r>
              <a:rPr lang="en-US" sz="1400" i="1" dirty="0">
                <a:ea typeface="+mn-ea"/>
              </a:rPr>
              <a:t>W: normalized</a:t>
            </a:r>
            <a:r>
              <a:rPr lang="en-US" sz="1400" dirty="0">
                <a:ea typeface="+mn-ea"/>
              </a:rPr>
              <a:t> so columns sum to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BFDCA1-C2F8-BA4E-82CE-5B3B1AA6CE7D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3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default-template.potx</Template>
  <TotalTime>3529</TotalTime>
  <Words>4104</Words>
  <Application>Microsoft Macintosh PowerPoint</Application>
  <PresentationFormat>On-screen Show (4:3)</PresentationFormat>
  <Paragraphs>1453</Paragraphs>
  <Slides>72</Slides>
  <Notes>13</Notes>
  <HiddenSlides>4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72</vt:i4>
      </vt:variant>
    </vt:vector>
  </HeadingPairs>
  <TitlesOfParts>
    <vt:vector size="75" baseType="lpstr">
      <vt:lpstr>default-template</vt:lpstr>
      <vt:lpstr>Equation</vt:lpstr>
      <vt:lpstr>Bitmap Image</vt:lpstr>
      <vt:lpstr>Unsupervised learning on graphs</vt:lpstr>
      <vt:lpstr>Announcements….</vt:lpstr>
      <vt:lpstr>Announcements….</vt:lpstr>
      <vt:lpstr>Spectral clustering as iterative averaging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Graph = Matrix W*v1 = v2 “propogates weights from neighbors”</vt:lpstr>
      <vt:lpstr>Spectral Clustering: Pros and Cons</vt:lpstr>
      <vt:lpstr>Experimental results:  best-case assignment of class labels to clusters</vt:lpstr>
      <vt:lpstr>Spectral clustering as Optimization</vt:lpstr>
      <vt:lpstr>Spectral Clustering: Graph = Matrix W*v1 = v2 “propogates weights from neighbors”</vt:lpstr>
      <vt:lpstr>PowerPoint Presentation</vt:lpstr>
      <vt:lpstr>Spectral Clustering: Graph = Matrix W*v1 = v2 “propogates weights from neighbors”</vt:lpstr>
      <vt:lpstr>Spectral Clustering: Graph = Matrix W*v1 = v2 “propogates weights from neighbors”</vt:lpstr>
      <vt:lpstr>Another way to think about spectral clustering….</vt:lpstr>
      <vt:lpstr>Power Iteration Clustering</vt:lpstr>
      <vt:lpstr>Spectral Clustering: Graph = Matrix</vt:lpstr>
      <vt:lpstr>Spectral Clustering: Graph = Matrix Transitively Closed Components = “Blocks”</vt:lpstr>
      <vt:lpstr>Spectral Clustering: Graph = Matrix Vector = Node  Weight</vt:lpstr>
      <vt:lpstr>Spectral Clustering: Graph = Matrix M*v1 = v2 “propogates weights from neighbors”</vt:lpstr>
      <vt:lpstr>Spectral Clustering: Graph = Matrix W*v1 = v2 “propogates weights from neighbors”</vt:lpstr>
      <vt:lpstr>Repeated averaging with neighbors as a clustering method</vt:lpstr>
      <vt:lpstr>Spectral Clustering: Graph = Matrix W*v1 = v2 “propogates weights from neighbors”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Repeated averaging with neighbors on a sample problem…</vt:lpstr>
      <vt:lpstr>PIC: Power Iteration Clustering run power iteration (repeated averaging w/ neighbors) with early stopping</vt:lpstr>
      <vt:lpstr>Experiments</vt:lpstr>
      <vt:lpstr>Experimental results:  best-case assignment of class labels to clusters</vt:lpstr>
      <vt:lpstr>PowerPoint Presentation</vt:lpstr>
      <vt:lpstr>Experiments: run time and scalability</vt:lpstr>
      <vt:lpstr>More experiments</vt:lpstr>
      <vt:lpstr>More experiments</vt:lpstr>
      <vt:lpstr>More experiments</vt:lpstr>
      <vt:lpstr>More experiments</vt:lpstr>
      <vt:lpstr>PowerPoint Presentation</vt:lpstr>
      <vt:lpstr>Learning on Graphs For Non-Graph Datasets</vt:lpstr>
      <vt:lpstr>Why I’m talking about graphs</vt:lpstr>
      <vt:lpstr>Simplest Case: Bi-partite Graphs</vt:lpstr>
      <vt:lpstr>Motivation: Experimental Datasets `Used for PIC are…</vt:lpstr>
      <vt:lpstr>Spectral Clustering: Graph = Matrix A*v1 = v2 “propogates weights from neighbors”</vt:lpstr>
      <vt:lpstr>Spectral Clustering: Graph = Matrix W*v1 = v2 “propogates weights from neighbors”</vt:lpstr>
      <vt:lpstr>Lazy computation of distances and normalizers</vt:lpstr>
      <vt:lpstr>Lazy computation of distances and normalizers</vt:lpstr>
      <vt:lpstr>Lazy computation of distances and normalizers</vt:lpstr>
      <vt:lpstr>Experimental results</vt:lpstr>
      <vt:lpstr>Results</vt:lpstr>
      <vt:lpstr>Results</vt:lpstr>
      <vt:lpstr>Results</vt:lpstr>
      <vt:lpstr>Results</vt:lpstr>
      <vt:lpstr>Results</vt:lpstr>
      <vt:lpstr>PowerPoint Presentation</vt:lpstr>
      <vt:lpstr>The “Manifold Trick” for Graph-based SSL</vt:lpstr>
      <vt:lpstr>PIC: Power Iteration Clustering run power iteration (repeated averaging w/ neighbors) with early stopping</vt:lpstr>
      <vt:lpstr>Harmonic Functions/CoEM/wvRN</vt:lpstr>
      <vt:lpstr>Implicit Manifolds on the NELL datasets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  <vt:lpstr>Using the Manifold Trick for SSL</vt:lpstr>
    </vt:vector>
  </TitlesOfParts>
  <Company>Carnegie Mellon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from Big Datasets</dc:title>
  <dc:creator>William Cohen</dc:creator>
  <cp:lastModifiedBy>William Cohen</cp:lastModifiedBy>
  <cp:revision>365</cp:revision>
  <dcterms:created xsi:type="dcterms:W3CDTF">2012-02-26T21:25:59Z</dcterms:created>
  <dcterms:modified xsi:type="dcterms:W3CDTF">2016-11-17T16:51:41Z</dcterms:modified>
</cp:coreProperties>
</file>