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418" r:id="rId2"/>
    <p:sldId id="322" r:id="rId3"/>
    <p:sldId id="417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73" r:id="rId59"/>
    <p:sldId id="474" r:id="rId60"/>
    <p:sldId id="475" r:id="rId61"/>
    <p:sldId id="476" r:id="rId62"/>
    <p:sldId id="477" r:id="rId63"/>
    <p:sldId id="478" r:id="rId64"/>
    <p:sldId id="479" r:id="rId65"/>
    <p:sldId id="480" r:id="rId66"/>
    <p:sldId id="481" r:id="rId67"/>
    <p:sldId id="482" r:id="rId68"/>
    <p:sldId id="483" r:id="rId69"/>
    <p:sldId id="484" r:id="rId70"/>
    <p:sldId id="485" r:id="rId71"/>
    <p:sldId id="486" r:id="rId72"/>
    <p:sldId id="487" r:id="rId73"/>
    <p:sldId id="488" r:id="rId74"/>
    <p:sldId id="489" r:id="rId75"/>
    <p:sldId id="490" r:id="rId76"/>
    <p:sldId id="491" r:id="rId77"/>
    <p:sldId id="492" r:id="rId78"/>
    <p:sldId id="493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6" autoAdjust="0"/>
    <p:restoredTop sz="88433" autoAdjust="0"/>
  </p:normalViewPr>
  <p:slideViewPr>
    <p:cSldViewPr snapToGrid="0" snapToObjects="1">
      <p:cViewPr varScale="1">
        <p:scale>
          <a:sx n="90" d="100"/>
          <a:sy n="90" d="100"/>
        </p:scale>
        <p:origin x="-2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0EECE-483D-2F46-B110-83EF25AEDEC6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519F-AFDD-C741-8033-4AF14BD5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0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0F31-70F2-8049-99DC-AF2C19393595}" type="datetime1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84A-BA9E-A749-901C-E2549C5AC09A}" type="datetime1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FB66-C690-2946-8011-DF4BD5B6CD0B}" type="datetime1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5D0BF86E-C796-C44B-AF8D-33456E11B45C}" type="datetime1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2D5C-4498-D24C-AF7F-92FA10C2EE8E}" type="datetime1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1F76-073C-CB43-8BA0-2B5A330A7924}" type="datetime1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F533-63D1-1C4A-8A42-451F4C0B78F4}" type="datetime1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2FB1-A3F1-0F40-A3E8-B6081AB3AD5D}" type="datetime1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20DE-CB1A-814A-A965-1E0BAF89A330}" type="datetime1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B0C3-67C7-C046-A887-95EA5FA1A4EF}" type="datetime1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DD60-D88B-0D40-8B21-4F35D9C3EB7B}" type="datetime1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8B69-5661-0F42-A284-36DED4F1D45F}" type="datetime1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feature=player_detailpage&amp;v=XaqR3G_NVo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feature=player_detailpage&amp;v=_r0gV2hQYf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How to implement Naïve </a:t>
            </a:r>
            <a:r>
              <a:rPr lang="en-US" sz="2000" dirty="0" err="1" smtClean="0"/>
              <a:t>Bayes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u="sng" dirty="0" smtClean="0"/>
              <a:t>Assuming</a:t>
            </a:r>
            <a:r>
              <a:rPr lang="en-US" sz="2000" dirty="0" smtClean="0"/>
              <a:t> the event counters do </a:t>
            </a:r>
            <a:r>
              <a:rPr lang="en-US" sz="2000" i="1" dirty="0" smtClean="0"/>
              <a:t>not </a:t>
            </a:r>
            <a:r>
              <a:rPr lang="en-US" sz="20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Why? </a:t>
            </a:r>
          </a:p>
          <a:p>
            <a:r>
              <a:rPr lang="en-US" sz="2000" dirty="0" smtClean="0"/>
              <a:t>Heaps’ Law: If </a:t>
            </a:r>
            <a:r>
              <a:rPr lang="en-US" sz="2000" i="1" dirty="0" smtClean="0"/>
              <a:t>V</a:t>
            </a:r>
            <a:r>
              <a:rPr lang="en-US" sz="2000" dirty="0" smtClean="0"/>
              <a:t> is the size of the vocabulary and the </a:t>
            </a:r>
            <a:r>
              <a:rPr lang="en-US" sz="2000" i="1" dirty="0" smtClean="0"/>
              <a:t>n </a:t>
            </a:r>
            <a:r>
              <a:rPr lang="en-US" sz="2000" dirty="0" smtClean="0"/>
              <a:t>is the length of the corpus in words: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Typical constants:</a:t>
            </a:r>
          </a:p>
          <a:p>
            <a:pPr lvl="1"/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</a:t>
            </a:r>
            <a:r>
              <a:rPr lang="en-US" sz="2000" dirty="0" smtClean="0"/>
              <a:t> 1/10  </a:t>
            </a:r>
            <a:r>
              <a:rPr lang="en-US" sz="2000" dirty="0" smtClean="0">
                <a:sym typeface="Symbol" pitchFamily="18" charset="2"/>
              </a:rPr>
              <a:t>  1/</a:t>
            </a:r>
            <a:r>
              <a:rPr lang="en-US" sz="2000" dirty="0" smtClean="0"/>
              <a:t>100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  </a:t>
            </a:r>
            <a:r>
              <a:rPr lang="en-US" sz="2000" dirty="0" smtClean="0"/>
              <a:t>0.4</a:t>
            </a:r>
            <a:r>
              <a:rPr lang="en-US" sz="2000" dirty="0" smtClean="0">
                <a:sym typeface="Symbol" pitchFamily="18" charset="2"/>
              </a:rPr>
              <a:t></a:t>
            </a:r>
            <a:r>
              <a:rPr lang="en-US" sz="2000" dirty="0" smtClean="0"/>
              <a:t>0.6   (approx. square-root)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2000" dirty="0" smtClean="0"/>
              <a:t>Proper names, </a:t>
            </a:r>
            <a:r>
              <a:rPr lang="en-US" sz="2000" dirty="0" err="1" smtClean="0"/>
              <a:t>missspellings</a:t>
            </a:r>
            <a:r>
              <a:rPr lang="en-US" sz="2000" dirty="0" smtClean="0"/>
              <a:t>, neologisms, …</a:t>
            </a:r>
          </a:p>
          <a:p>
            <a:r>
              <a:rPr lang="en-US" sz="2000" dirty="0" smtClean="0"/>
              <a:t>Summary:</a:t>
            </a:r>
          </a:p>
          <a:p>
            <a:pPr lvl="1"/>
            <a:r>
              <a:rPr lang="en-US" sz="2000" dirty="0" smtClean="0"/>
              <a:t>For text classification for a corpus with O(n) words, expect to use O(</a:t>
            </a:r>
            <a:r>
              <a:rPr lang="en-US" sz="2000" dirty="0" err="1" smtClean="0"/>
              <a:t>sqrt</a:t>
            </a:r>
            <a:r>
              <a:rPr lang="en-US" sz="2000" dirty="0" smtClean="0"/>
              <a:t>(n)) storage for vocabulary.</a:t>
            </a:r>
          </a:p>
          <a:p>
            <a:pPr lvl="1"/>
            <a:r>
              <a:rPr lang="en-US" sz="2000" dirty="0" smtClean="0"/>
              <a:t>Scaling might be worse for other cases (e.g., hypertext, phrases, …)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2114550" y="2754904"/>
          <a:ext cx="5181600" cy="49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2374560" imgH="228600" progId="Equation.3">
                  <p:embed/>
                </p:oleObj>
              </mc:Choice>
              <mc:Fallback>
                <p:oleObj name="Equation" r:id="rId4" imgW="237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754904"/>
                        <a:ext cx="5181600" cy="498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9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 (or at least a key-value store)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442066"/>
            <a:ext cx="4686300" cy="312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3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73236" y="4355068"/>
            <a:ext cx="2409815" cy="953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9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3" y="698588"/>
            <a:ext cx="7302500" cy="4508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425" y="4239564"/>
            <a:ext cx="3725195" cy="248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495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93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133" y="2387600"/>
            <a:ext cx="5367867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single large file can be spread out among many non-adjacent blocks/sectors…</a:t>
            </a:r>
          </a:p>
          <a:p>
            <a:endParaRPr lang="en-US" dirty="0"/>
          </a:p>
          <a:p>
            <a:r>
              <a:rPr lang="en-US" dirty="0" smtClean="0"/>
              <a:t>and then you need to seek around to scan the contents of the file…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270641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smtClean="0">
                <a:sym typeface="Wingdings" pitchFamily="2" charset="2"/>
              </a:rPr>
              <a:t>scan*seek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Counts are stored on disk, not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…So, accessing a count might involve some seeks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Caveat: many DBs are good at caching frequently-used values, so seeks might be infrequent …..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O(n*scan*???)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123951" y="3000376"/>
            <a:ext cx="6657975" cy="904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3192463"/>
            <a:ext cx="1866900" cy="20383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table, database, etc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2295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9900" y="3182719"/>
            <a:ext cx="17145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1425" y="541972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Hashtable</a:t>
            </a:r>
            <a:r>
              <a:rPr lang="en-US" dirty="0" smtClean="0"/>
              <a:t> issue: memory is too small</a:t>
            </a:r>
          </a:p>
          <a:p>
            <a:pPr algn="ctr"/>
            <a:r>
              <a:rPr lang="en-US" dirty="0" smtClean="0"/>
              <a:t>Database issue: seeks are slow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to date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Computational complexity: what and how to count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Memory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disk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Cost of scanning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dirty="0" smtClean="0"/>
              <a:t>seeks for disk (and memory)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Probability review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Classification with a “density estimator”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 as a density estimator/classifier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fit 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C(</a:t>
            </a:r>
            <a:r>
              <a:rPr lang="en-US" sz="2400" i="1" dirty="0" smtClean="0"/>
              <a:t>Y=label), </a:t>
            </a:r>
            <a:r>
              <a:rPr lang="en-US" sz="2400" dirty="0" smtClean="0"/>
              <a:t>C( </a:t>
            </a:r>
            <a:r>
              <a:rPr lang="en-US" sz="2400" i="1" dirty="0" smtClean="0"/>
              <a:t>X=word ^ Y=label),…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95775" y="6153150"/>
            <a:ext cx="45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have enough memory….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9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5529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Counting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0673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943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650" y="3367385"/>
            <a:ext cx="1504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“increment C[</a:t>
            </a:r>
            <a:r>
              <a:rPr lang="en-US" i="1" dirty="0" smtClean="0"/>
              <a:t>x] </a:t>
            </a:r>
            <a:r>
              <a:rPr lang="en-US" dirty="0" smtClean="0"/>
              <a:t>by </a:t>
            </a:r>
            <a:r>
              <a:rPr lang="en-US" i="1" dirty="0" smtClean="0"/>
              <a:t>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53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0673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53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0768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49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23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23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0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39077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65046" y="4386946"/>
            <a:ext cx="4169154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issues: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Machines and memory cost $$!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Routing increment requests to right machine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/>
              <a:t>Sending </a:t>
            </a:r>
            <a:r>
              <a:rPr lang="en-US" sz="2000" dirty="0" smtClean="0"/>
              <a:t>increment requests across the network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/>
              <a:t>Communication complexity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73236" y="4355068"/>
            <a:ext cx="2409815" cy="953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Note: If the increment requests were ordered seeks would not be needed!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314825"/>
            <a:ext cx="787717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Distributing data in memory across machines is not </a:t>
            </a:r>
            <a:r>
              <a:rPr lang="en-US" sz="2400" i="1" dirty="0" smtClean="0"/>
              <a:t>as cheap</a:t>
            </a:r>
            <a:r>
              <a:rPr lang="en-US" sz="2400" dirty="0" smtClean="0"/>
              <a:t> as accessing memory locally because of </a:t>
            </a:r>
            <a:r>
              <a:rPr lang="en-US" sz="2400" b="1" dirty="0" smtClean="0"/>
              <a:t>communication costs.</a:t>
            </a:r>
          </a:p>
          <a:p>
            <a:r>
              <a:rPr lang="en-US" sz="2400" dirty="0" smtClean="0"/>
              <a:t>2) The problem we’re dealing with is not </a:t>
            </a:r>
            <a:r>
              <a:rPr lang="en-US" sz="2400" b="1" dirty="0" smtClean="0"/>
              <a:t>size.</a:t>
            </a:r>
            <a:r>
              <a:rPr lang="en-US" sz="2400" dirty="0" smtClean="0"/>
              <a:t>  It’s the interaction between </a:t>
            </a:r>
            <a:r>
              <a:rPr lang="en-US" sz="2400" b="1" dirty="0" smtClean="0"/>
              <a:t>size</a:t>
            </a:r>
            <a:r>
              <a:rPr lang="en-US" sz="2400" dirty="0" smtClean="0"/>
              <a:t> and </a:t>
            </a:r>
            <a:r>
              <a:rPr lang="en-US" sz="2400" b="1" dirty="0" smtClean="0"/>
              <a:t>locality: </a:t>
            </a:r>
            <a:r>
              <a:rPr lang="en-US" sz="2400" dirty="0" smtClean="0"/>
              <a:t>we have a large structure that’s being accessed in a </a:t>
            </a:r>
            <a:r>
              <a:rPr lang="en-US" sz="2400" b="1" dirty="0" smtClean="0"/>
              <a:t>non-local </a:t>
            </a:r>
            <a:r>
              <a:rPr lang="en-US" sz="2400" dirty="0" smtClean="0"/>
              <a:t>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Possible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>
                <a:solidFill>
                  <a:srgbClr val="0070C0"/>
                </a:solidFill>
              </a:rPr>
              <a:t>memory-based distributed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database?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cost: Communication costs: O(n) … but that’s “ok”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Extra complexity: routing requests correctly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Compress the counter hash table?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integers as keys instead of strings?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 approximate counts?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Discard infrequent/unhelpful words?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Trade off time for space somehow?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Observation: if the counter updates were better-ordered we could avoid using disk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1100" y="5312410"/>
            <a:ext cx="468630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5991225" y="3712210"/>
            <a:ext cx="619125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0350" y="3807281"/>
            <a:ext cx="18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ideas which we’ll discuss more later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2100" y="2085975"/>
            <a:ext cx="355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O(n*scan) </a:t>
            </a:r>
            <a:r>
              <a:rPr lang="en-US" dirty="0" smtClean="0">
                <a:sym typeface="Wingdings" pitchFamily="2" charset="2"/>
              </a:rPr>
              <a:t> O(n*</a:t>
            </a:r>
            <a:r>
              <a:rPr lang="en-US" dirty="0" err="1" smtClean="0">
                <a:sym typeface="Wingdings" pitchFamily="2" charset="2"/>
              </a:rPr>
              <a:t>scan+n</a:t>
            </a:r>
            <a:r>
              <a:rPr lang="en-US" dirty="0" smtClean="0">
                <a:sym typeface="Wingdings" pitchFamily="2" charset="2"/>
              </a:rPr>
              <a:t>*send)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610350" y="2898987"/>
            <a:ext cx="2367703" cy="3298613"/>
          </a:xfrm>
          <a:custGeom>
            <a:avLst/>
            <a:gdLst>
              <a:gd name="connsiteX0" fmla="*/ 0 w 1825413"/>
              <a:gd name="connsiteY0" fmla="*/ 413173 h 3298613"/>
              <a:gd name="connsiteX1" fmla="*/ 1564640 w 1825413"/>
              <a:gd name="connsiteY1" fmla="*/ 413173 h 3298613"/>
              <a:gd name="connsiteX2" fmla="*/ 1564640 w 1825413"/>
              <a:gd name="connsiteY2" fmla="*/ 2892213 h 3298613"/>
              <a:gd name="connsiteX3" fmla="*/ 375920 w 1825413"/>
              <a:gd name="connsiteY3" fmla="*/ 2851573 h 329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13" h="3298613">
                <a:moveTo>
                  <a:pt x="0" y="413173"/>
                </a:moveTo>
                <a:cubicBezTo>
                  <a:pt x="651933" y="206586"/>
                  <a:pt x="1303867" y="0"/>
                  <a:pt x="1564640" y="413173"/>
                </a:cubicBezTo>
                <a:cubicBezTo>
                  <a:pt x="1825413" y="826346"/>
                  <a:pt x="1762760" y="2485813"/>
                  <a:pt x="1564640" y="2892213"/>
                </a:cubicBezTo>
                <a:cubicBezTo>
                  <a:pt x="1366520" y="3298613"/>
                  <a:pt x="871220" y="3075093"/>
                  <a:pt x="375920" y="2851573"/>
                </a:cubicBezTo>
              </a:path>
            </a:pathLst>
          </a:cu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285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One way trade off time for space:</a:t>
            </a:r>
          </a:p>
          <a:p>
            <a:pPr lvl="1"/>
            <a:r>
              <a:rPr lang="en-US" sz="2800" dirty="0" smtClean="0"/>
              <a:t>Assume you </a:t>
            </a:r>
            <a:r>
              <a:rPr lang="en-US" sz="2800" b="1" dirty="0" smtClean="0"/>
              <a:t>need</a:t>
            </a:r>
            <a:r>
              <a:rPr lang="en-US" sz="2800" dirty="0" smtClean="0"/>
              <a:t> </a:t>
            </a:r>
            <a:r>
              <a:rPr lang="en-US" sz="2800" i="1" dirty="0" smtClean="0"/>
              <a:t>K </a:t>
            </a:r>
            <a:r>
              <a:rPr lang="en-US" sz="2800" dirty="0" smtClean="0"/>
              <a:t>times as much memory as you actually </a:t>
            </a:r>
            <a:r>
              <a:rPr lang="en-US" sz="2800" b="1" dirty="0" smtClean="0"/>
              <a:t>have</a:t>
            </a:r>
          </a:p>
          <a:p>
            <a:pPr lvl="1"/>
            <a:r>
              <a:rPr lang="en-US" sz="2800" dirty="0" smtClean="0"/>
              <a:t>Method:</a:t>
            </a:r>
          </a:p>
          <a:p>
            <a:pPr lvl="2"/>
            <a:r>
              <a:rPr lang="en-US" sz="2400" dirty="0" smtClean="0"/>
              <a:t>Construct a hash function </a:t>
            </a:r>
            <a:r>
              <a:rPr lang="en-US" sz="2400" i="1" dirty="0" smtClean="0"/>
              <a:t>h(event)</a:t>
            </a:r>
            <a:endParaRPr lang="en-US" sz="2400" i="1" dirty="0" smtClean="0">
              <a:sym typeface="Wingdings" pitchFamily="2" charset="2"/>
            </a:endParaRPr>
          </a:p>
          <a:p>
            <a:pPr lvl="2"/>
            <a:r>
              <a:rPr lang="en-US" sz="2400" dirty="0" smtClean="0">
                <a:sym typeface="Wingdings" pitchFamily="2" charset="2"/>
              </a:rPr>
              <a:t>For </a:t>
            </a:r>
            <a:r>
              <a:rPr lang="en-US" sz="2400" i="1" dirty="0" err="1" smtClean="0">
                <a:sym typeface="Wingdings" pitchFamily="2" charset="2"/>
              </a:rPr>
              <a:t>i</a:t>
            </a:r>
            <a:r>
              <a:rPr lang="en-US" sz="2400" i="1" dirty="0" smtClean="0">
                <a:sym typeface="Wingdings" pitchFamily="2" charset="2"/>
              </a:rPr>
              <a:t>=0,…,K-1</a:t>
            </a:r>
            <a:r>
              <a:rPr lang="en-US" sz="2400" dirty="0" smtClean="0">
                <a:sym typeface="Wingdings" pitchFamily="2" charset="2"/>
              </a:rPr>
              <a:t>: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Scan thru the </a:t>
            </a:r>
            <a:r>
              <a:rPr lang="en-US" sz="2000" i="1" dirty="0" smtClean="0">
                <a:sym typeface="Wingdings" pitchFamily="2" charset="2"/>
              </a:rPr>
              <a:t>train</a:t>
            </a:r>
            <a:r>
              <a:rPr lang="en-US" sz="2000" dirty="0" smtClean="0">
                <a:sym typeface="Wingdings" pitchFamily="2" charset="2"/>
              </a:rPr>
              <a:t> dataset</a:t>
            </a:r>
          </a:p>
          <a:p>
            <a:pPr lvl="3"/>
            <a:r>
              <a:rPr lang="en-US" sz="2000" dirty="0" smtClean="0">
                <a:sym typeface="Wingdings" pitchFamily="2" charset="2"/>
              </a:rPr>
              <a:t>Increment counters for </a:t>
            </a:r>
            <a:r>
              <a:rPr lang="en-US" sz="2000" i="1" dirty="0" smtClean="0">
                <a:sym typeface="Wingdings" pitchFamily="2" charset="2"/>
              </a:rPr>
              <a:t>event </a:t>
            </a:r>
            <a:r>
              <a:rPr lang="en-US" sz="2000" dirty="0" smtClean="0">
                <a:sym typeface="Wingdings" pitchFamily="2" charset="2"/>
              </a:rPr>
              <a:t>only if </a:t>
            </a:r>
            <a:r>
              <a:rPr lang="en-US" sz="2000" i="1" dirty="0" smtClean="0">
                <a:sym typeface="Wingdings" pitchFamily="2" charset="2"/>
              </a:rPr>
              <a:t>h(event) mod K == </a:t>
            </a:r>
            <a:r>
              <a:rPr lang="en-US" sz="2000" i="1" dirty="0" err="1" smtClean="0">
                <a:sym typeface="Wingdings" pitchFamily="2" charset="2"/>
              </a:rPr>
              <a:t>i</a:t>
            </a:r>
            <a:endParaRPr lang="en-US" sz="2000" i="1" dirty="0" smtClean="0">
              <a:sym typeface="Wingdings" pitchFamily="2" charset="2"/>
            </a:endParaRPr>
          </a:p>
          <a:p>
            <a:pPr lvl="3"/>
            <a:r>
              <a:rPr lang="en-US" sz="2000" dirty="0" smtClean="0">
                <a:sym typeface="Wingdings" pitchFamily="2" charset="2"/>
              </a:rPr>
              <a:t>Save this counter set to disk at the end of the scan</a:t>
            </a:r>
          </a:p>
          <a:p>
            <a:pPr lvl="2"/>
            <a:r>
              <a:rPr lang="en-US" sz="2400" dirty="0" smtClean="0"/>
              <a:t>After K scans you have a complete counter set</a:t>
            </a:r>
          </a:p>
          <a:p>
            <a:r>
              <a:rPr lang="en-US" sz="2400" dirty="0" smtClean="0"/>
              <a:t>Comment: </a:t>
            </a:r>
          </a:p>
          <a:p>
            <a:pPr lvl="1"/>
            <a:r>
              <a:rPr lang="en-US" sz="2400" dirty="0" smtClean="0"/>
              <a:t>this works for </a:t>
            </a:r>
            <a:r>
              <a:rPr lang="en-US" sz="2400" i="1" dirty="0" smtClean="0"/>
              <a:t>any</a:t>
            </a:r>
            <a:r>
              <a:rPr lang="en-US" sz="2400" dirty="0" smtClean="0"/>
              <a:t> counting task, not just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/>
            <a:r>
              <a:rPr lang="en-US" sz="2400" dirty="0" smtClean="0"/>
              <a:t>What we’re really doing here is organizing our “messages” to get more locality….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5086351" y="428624"/>
            <a:ext cx="3152775" cy="54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8450" y="97154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Counting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Data To Enable Large-scale Counting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3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vocabulary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approach:</a:t>
            </a:r>
          </a:p>
          <a:p>
            <a:pPr lvl="1"/>
            <a:r>
              <a:rPr lang="en-US" dirty="0" smtClean="0"/>
              <a:t>Start with</a:t>
            </a:r>
          </a:p>
          <a:p>
            <a:pPr lvl="2"/>
            <a:r>
              <a:rPr lang="en-US" dirty="0" smtClean="0"/>
              <a:t>Q: “what can we do for large sets quickly”?</a:t>
            </a:r>
          </a:p>
          <a:p>
            <a:pPr lvl="2"/>
            <a:r>
              <a:rPr lang="en-US" dirty="0" smtClean="0"/>
              <a:t>A:  sorting</a:t>
            </a:r>
          </a:p>
          <a:p>
            <a:pPr lvl="3"/>
            <a:r>
              <a:rPr lang="en-US" dirty="0" smtClean="0"/>
              <a:t>It’s </a:t>
            </a:r>
            <a:r>
              <a:rPr lang="en-US" i="1" dirty="0" smtClean="0"/>
              <a:t>O(n log n), </a:t>
            </a:r>
            <a:r>
              <a:rPr lang="en-US" dirty="0" smtClean="0"/>
              <a:t>not much worse than linear</a:t>
            </a:r>
          </a:p>
          <a:p>
            <a:pPr lvl="3"/>
            <a:r>
              <a:rPr lang="en-US" dirty="0" smtClean="0"/>
              <a:t>You can do it for very large datasets using a </a:t>
            </a:r>
            <a:r>
              <a:rPr lang="en-US" i="1" dirty="0" smtClean="0"/>
              <a:t>merge sort</a:t>
            </a:r>
          </a:p>
          <a:p>
            <a:pPr lvl="4"/>
            <a:r>
              <a:rPr lang="en-US" dirty="0" smtClean="0"/>
              <a:t>sort </a:t>
            </a:r>
            <a:r>
              <a:rPr lang="en-US" i="1" dirty="0" smtClean="0"/>
              <a:t>k </a:t>
            </a:r>
            <a:r>
              <a:rPr lang="en-US" dirty="0" smtClean="0"/>
              <a:t>subsets that fit in memory, </a:t>
            </a:r>
          </a:p>
          <a:p>
            <a:pPr lvl="4"/>
            <a:r>
              <a:rPr lang="en-US" dirty="0" smtClean="0"/>
              <a:t>merge results, which can be done in linear time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4375" y="1762125"/>
            <a:ext cx="3429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1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809625"/>
            <a:ext cx="4324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1435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219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24313"/>
            <a:ext cx="3981450" cy="224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958" t="26170" r="42084" b="35626"/>
          <a:stretch>
            <a:fillRect/>
          </a:stretch>
        </p:blipFill>
        <p:spPr bwMode="auto">
          <a:xfrm>
            <a:off x="952499" y="704850"/>
            <a:ext cx="714184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499" y="5715000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Alternative visualization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1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Counts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pPr lvl="2"/>
            <a:r>
              <a:rPr lang="en-US" dirty="0"/>
              <a:t>C(“</a:t>
            </a:r>
            <a:r>
              <a:rPr lang="en-US" i="1" dirty="0"/>
              <a:t>Y=y ^ X</a:t>
            </a:r>
            <a:r>
              <a:rPr lang="en-US" i="1" dirty="0" smtClean="0"/>
              <a:t>=ANY</a:t>
            </a:r>
            <a:r>
              <a:rPr lang="en-US" dirty="0" smtClean="0"/>
              <a:t>”</a:t>
            </a:r>
            <a:r>
              <a:rPr lang="en-US" dirty="0"/>
              <a:t>) +</a:t>
            </a:r>
            <a:r>
              <a:rPr lang="en-US" dirty="0" smtClean="0"/>
              <a:t>+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49279"/>
              </p:ext>
            </p:extLst>
          </p:nvPr>
        </p:nvGraphicFramePr>
        <p:xfrm>
          <a:off x="684213" y="4683125"/>
          <a:ext cx="66579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3530600" imgH="520700" progId="Equation.3">
                  <p:embed/>
                </p:oleObj>
              </mc:Choice>
              <mc:Fallback>
                <p:oleObj name="Equation" r:id="rId3" imgW="3530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83125"/>
                        <a:ext cx="665797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/>
              <a:t>x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smtClean="0"/>
              <a:t>m=1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More on Sorting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ouble Bracket 3"/>
          <p:cNvSpPr/>
          <p:nvPr/>
        </p:nvSpPr>
        <p:spPr>
          <a:xfrm>
            <a:off x="374623" y="292364"/>
            <a:ext cx="8524958" cy="6368062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Merge Sort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use: input array </a:t>
            </a:r>
            <a:r>
              <a:rPr lang="en-US" sz="2400" i="1" dirty="0" smtClean="0"/>
              <a:t>A[n]</a:t>
            </a:r>
            <a:r>
              <a:rPr lang="en-US" sz="2400" dirty="0" smtClean="0"/>
              <a:t>; buffer array </a:t>
            </a:r>
            <a:r>
              <a:rPr lang="en-US" sz="2400" i="1" dirty="0" smtClean="0"/>
              <a:t>B[n]</a:t>
            </a:r>
          </a:p>
          <a:p>
            <a:r>
              <a:rPr lang="en-US" sz="2400" i="1" dirty="0" smtClean="0"/>
              <a:t>assert: A[ ] contains sorted runs of length r=1</a:t>
            </a:r>
          </a:p>
          <a:p>
            <a:r>
              <a:rPr lang="en-US" sz="2400" dirty="0" smtClean="0"/>
              <a:t>for run-length </a:t>
            </a:r>
            <a:r>
              <a:rPr lang="en-US" sz="2400" i="1" dirty="0" smtClean="0"/>
              <a:t>r=1,</a:t>
            </a:r>
            <a:r>
              <a:rPr lang="en-US" sz="2400" dirty="0" smtClean="0"/>
              <a:t>2,4,8,…</a:t>
            </a:r>
          </a:p>
          <a:p>
            <a:pPr lvl="2"/>
            <a:r>
              <a:rPr lang="en-US" sz="2400" dirty="0" smtClean="0"/>
              <a:t>merge adjacent length-</a:t>
            </a:r>
            <a:r>
              <a:rPr lang="en-US" sz="2400" i="1" dirty="0" smtClean="0"/>
              <a:t>r </a:t>
            </a:r>
            <a:r>
              <a:rPr lang="en-US" sz="2400" dirty="0" smtClean="0"/>
              <a:t>runs in </a:t>
            </a:r>
            <a:r>
              <a:rPr lang="en-US" sz="2400" i="1" dirty="0" smtClean="0"/>
              <a:t>A[ ]</a:t>
            </a:r>
            <a:r>
              <a:rPr lang="en-US" sz="2400" dirty="0" smtClean="0"/>
              <a:t>,  copying the result into the buffer </a:t>
            </a:r>
            <a:r>
              <a:rPr lang="en-US" sz="2400" i="1" dirty="0" smtClean="0"/>
              <a:t>B[ ]</a:t>
            </a:r>
          </a:p>
          <a:p>
            <a:pPr lvl="2"/>
            <a:r>
              <a:rPr lang="en-US" sz="2400" i="1" dirty="0" smtClean="0"/>
              <a:t>assert: B[ ] contains sorted runs of length 2*r</a:t>
            </a:r>
          </a:p>
          <a:p>
            <a:pPr lvl="2"/>
            <a:r>
              <a:rPr lang="en-US" sz="2400" dirty="0" smtClean="0"/>
              <a:t>swap roles of A and B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Double Bracket 5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29 at 11.2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74"/>
            <a:ext cx="9144000" cy="5533053"/>
          </a:xfrm>
          <a:prstGeom prst="rect">
            <a:avLst/>
          </a:prstGeom>
        </p:spPr>
      </p:pic>
      <p:sp>
        <p:nvSpPr>
          <p:cNvPr id="3" name="Double Bracket 2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5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Wikipedia on </a:t>
            </a:r>
            <a:br>
              <a:rPr lang="en-US" dirty="0" smtClean="0"/>
            </a:br>
            <a:r>
              <a:rPr lang="en-US" dirty="0" smtClean="0"/>
              <a:t>Old-School Merge Sort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553634"/>
            <a:ext cx="4076700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53634"/>
            <a:ext cx="363502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 four tape drives A,B,C,D</a:t>
            </a:r>
          </a:p>
          <a:p>
            <a:endParaRPr lang="en-US" dirty="0" smtClean="0"/>
          </a:p>
          <a:p>
            <a:r>
              <a:rPr lang="en-US" dirty="0" smtClean="0"/>
              <a:t>1. merge runs from A,B and write them alternately into C,D</a:t>
            </a:r>
          </a:p>
          <a:p>
            <a:endParaRPr lang="en-US" dirty="0" smtClean="0"/>
          </a:p>
          <a:p>
            <a:r>
              <a:rPr lang="en-US" dirty="0" smtClean="0"/>
              <a:t>2. merge runs from C,D and write them alternately into A,B</a:t>
            </a:r>
          </a:p>
          <a:p>
            <a:endParaRPr lang="en-US" dirty="0"/>
          </a:p>
          <a:p>
            <a:r>
              <a:rPr lang="en-US" dirty="0" smtClean="0"/>
              <a:t>3. And so on….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Requires only constant memory.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Unix Sort</a:t>
            </a:r>
            <a:endParaRPr lang="en-US" dirty="0"/>
          </a:p>
        </p:txBody>
      </p:sp>
      <p:pic>
        <p:nvPicPr>
          <p:cNvPr id="4" name="Picture 3" descr="Screen Shot 2014-01-29 at 11.25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2"/>
          <a:stretch/>
        </p:blipFill>
        <p:spPr>
          <a:xfrm>
            <a:off x="0" y="1742058"/>
            <a:ext cx="3715926" cy="3308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1037" y="1373481"/>
            <a:ext cx="476955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Load as </a:t>
            </a:r>
            <a:r>
              <a:rPr lang="en-US" sz="2400" i="1" dirty="0" smtClean="0"/>
              <a:t>much as you can </a:t>
            </a:r>
            <a:r>
              <a:rPr lang="en-US" sz="2400" dirty="0" smtClean="0"/>
              <a:t>[actually --buffer-size=SIZE] into memory and do an </a:t>
            </a:r>
            <a:r>
              <a:rPr lang="en-US" sz="2400" i="1" dirty="0" smtClean="0"/>
              <a:t>in-memory sort</a:t>
            </a:r>
            <a:r>
              <a:rPr lang="en-US" sz="2400" dirty="0" smtClean="0"/>
              <a:t> [usually quicksort].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If you have more to do, then spill this sorted buffer out on to disk, and get a another buffer’s worth of data.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Finally, merge your spill buffers.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5300" y="2831630"/>
            <a:ext cx="3314700" cy="9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5300" y="4254030"/>
            <a:ext cx="3314700" cy="94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uble Bracket 7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Out of Memory With Pipes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ouble Bracket 5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017" y="4262000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ourier" pitchFamily="49" charset="0"/>
              </a:rPr>
              <a:t>generate lines </a:t>
            </a:r>
            <a:r>
              <a:rPr lang="en-US" dirty="0" smtClean="0">
                <a:latin typeface="Courier" pitchFamily="49" charset="0"/>
              </a:rPr>
              <a:t>| sort | </a:t>
            </a:r>
            <a:r>
              <a:rPr lang="en-US" i="1" dirty="0" smtClean="0">
                <a:latin typeface="Courier" pitchFamily="49" charset="0"/>
              </a:rPr>
              <a:t>process lines</a:t>
            </a:r>
            <a:endParaRPr lang="en-US" i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9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Unix Pipes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are all started at the same time</a:t>
            </a:r>
          </a:p>
          <a:p>
            <a:r>
              <a:rPr lang="en-US" dirty="0" smtClean="0"/>
              <a:t>Data streaming thru the pipeline is held in a queue:   </a:t>
            </a:r>
            <a:r>
              <a:rPr lang="en-US" i="1" dirty="0" smtClean="0"/>
              <a:t>writer </a:t>
            </a:r>
            <a:r>
              <a:rPr lang="en-US" i="1" dirty="0" smtClean="0">
                <a:sym typeface="Wingdings"/>
              </a:rPr>
              <a:t> […queue…]  reader</a:t>
            </a:r>
          </a:p>
          <a:p>
            <a:r>
              <a:rPr lang="en-US" dirty="0" smtClean="0"/>
              <a:t>If the queue is </a:t>
            </a:r>
            <a:r>
              <a:rPr lang="en-US" i="1" dirty="0" smtClean="0"/>
              <a:t>full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writing process </a:t>
            </a:r>
            <a:r>
              <a:rPr lang="en-US" dirty="0" smtClean="0"/>
              <a:t>is blocked</a:t>
            </a:r>
          </a:p>
          <a:p>
            <a:r>
              <a:rPr lang="en-US" dirty="0" smtClean="0"/>
              <a:t>If the queue is </a:t>
            </a:r>
            <a:r>
              <a:rPr lang="en-US" i="1" dirty="0" smtClean="0"/>
              <a:t>empty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reading process </a:t>
            </a:r>
            <a:r>
              <a:rPr lang="en-US" dirty="0" smtClean="0"/>
              <a:t>is blocked</a:t>
            </a:r>
          </a:p>
          <a:p>
            <a:pPr lvl="1"/>
            <a:endParaRPr lang="en-US" dirty="0"/>
          </a:p>
          <a:p>
            <a:r>
              <a:rPr lang="en-US" sz="2400" dirty="0" smtClean="0"/>
              <a:t>(I think) queues are usually smallish: 64k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6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stream-and-sort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 is </a:t>
            </a:r>
            <a:r>
              <a:rPr lang="en-US" i="1" dirty="0" smtClean="0"/>
              <a:t>stream </a:t>
            </a:r>
            <a:r>
              <a:rPr lang="en-US" i="1" dirty="0" smtClean="0">
                <a:sym typeface="Wingdings"/>
              </a:rPr>
              <a:t> […queue…]  sort</a:t>
            </a:r>
          </a:p>
          <a:p>
            <a:r>
              <a:rPr lang="en-US" dirty="0" smtClean="0">
                <a:sym typeface="Wingdings"/>
              </a:rPr>
              <a:t>Algorithm you get:</a:t>
            </a:r>
          </a:p>
          <a:p>
            <a:pPr lvl="1"/>
            <a:r>
              <a:rPr lang="en-US" i="1" dirty="0">
                <a:sym typeface="Wingdings"/>
              </a:rPr>
              <a:t>s</a:t>
            </a:r>
            <a:r>
              <a:rPr lang="en-US" i="1" dirty="0" smtClean="0">
                <a:sym typeface="Wingdings"/>
              </a:rPr>
              <a:t>ort</a:t>
            </a:r>
            <a:r>
              <a:rPr lang="en-US" dirty="0" smtClean="0">
                <a:sym typeface="Wingdings"/>
              </a:rPr>
              <a:t> reads </a:t>
            </a:r>
            <a:r>
              <a:rPr lang="en-US" i="1" dirty="0" smtClean="0">
                <a:sym typeface="Wingdings"/>
              </a:rPr>
              <a:t>--buffer-size </a:t>
            </a:r>
            <a:r>
              <a:rPr lang="en-US" dirty="0" smtClean="0">
                <a:sym typeface="Wingdings"/>
              </a:rPr>
              <a:t>lines in, sorts them, spills them to disk</a:t>
            </a:r>
          </a:p>
          <a:p>
            <a:pPr lvl="1"/>
            <a:r>
              <a:rPr lang="en-US" i="1" dirty="0" smtClean="0">
                <a:sym typeface="Wingdings"/>
              </a:rPr>
              <a:t>sort </a:t>
            </a:r>
            <a:r>
              <a:rPr lang="en-US" dirty="0" smtClean="0">
                <a:sym typeface="Wingdings"/>
              </a:rPr>
              <a:t>merges spill files after </a:t>
            </a:r>
            <a:r>
              <a:rPr lang="en-US" i="1" dirty="0" smtClean="0">
                <a:sym typeface="Wingdings"/>
              </a:rPr>
              <a:t>stream</a:t>
            </a:r>
            <a:r>
              <a:rPr lang="en-US" dirty="0" smtClean="0">
                <a:sym typeface="Wingdings"/>
              </a:rPr>
              <a:t> closes</a:t>
            </a:r>
          </a:p>
          <a:p>
            <a:pPr lvl="1"/>
            <a:endParaRPr lang="en-US" i="1" dirty="0" smtClean="0">
              <a:sym typeface="Wingdings"/>
            </a:endParaRPr>
          </a:p>
          <a:p>
            <a:pPr lvl="1"/>
            <a:r>
              <a:rPr lang="en-US" i="1" dirty="0" smtClean="0">
                <a:sym typeface="Wingdings"/>
              </a:rPr>
              <a:t>stream</a:t>
            </a:r>
            <a:r>
              <a:rPr lang="en-US" dirty="0" smtClean="0">
                <a:sym typeface="Wingdings"/>
              </a:rPr>
              <a:t> is blocked when sort falls behind</a:t>
            </a:r>
          </a:p>
          <a:p>
            <a:pPr lvl="1"/>
            <a:r>
              <a:rPr lang="en-US" dirty="0" smtClean="0">
                <a:sym typeface="Wingdings"/>
              </a:rPr>
              <a:t>and </a:t>
            </a:r>
            <a:r>
              <a:rPr lang="en-US" i="1" dirty="0" smtClean="0">
                <a:sym typeface="Wingdings"/>
              </a:rPr>
              <a:t>sort </a:t>
            </a:r>
            <a:r>
              <a:rPr lang="en-US" dirty="0" smtClean="0">
                <a:sym typeface="Wingdings"/>
              </a:rPr>
              <a:t>is blocked if it gets ahead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0" y="118773"/>
            <a:ext cx="9054913" cy="664215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Stream-And-Sort Design Pattern for Naive Bayes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C(“</a:t>
            </a:r>
            <a:r>
              <a:rPr lang="en-US" sz="2000" i="1" dirty="0" smtClean="0"/>
              <a:t>Y=y ^ X=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”) 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ScaLing</a:t>
            </a:r>
            <a:r>
              <a:rPr lang="en-US" dirty="0" smtClean="0"/>
              <a:t> To Large Vocabularies: WHY?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the sorted messages and compute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00425" y="2743201"/>
            <a:ext cx="5286375" cy="1619248"/>
            <a:chOff x="3400425" y="2743201"/>
            <a:chExt cx="5286375" cy="1619248"/>
          </a:xfrm>
        </p:grpSpPr>
        <p:sp>
          <p:nvSpPr>
            <p:cNvPr id="15" name="TextBox 14"/>
            <p:cNvSpPr txBox="1"/>
            <p:nvPr/>
          </p:nvSpPr>
          <p:spPr>
            <a:xfrm>
              <a:off x="5305425" y="2876550"/>
              <a:ext cx="3381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Think of these as “messages” to another component to increment the counters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781427" y="2743201"/>
              <a:ext cx="1523999" cy="295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3400425" y="3257551"/>
              <a:ext cx="1905000" cy="66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714876" y="3799878"/>
              <a:ext cx="742953" cy="562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7687" y="6088618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0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1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Locality is good</a:t>
            </a: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1295400"/>
            <a:ext cx="6959532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234950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7213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Print Y=ANY += 1</a:t>
            </a:r>
          </a:p>
          <a:p>
            <a:pPr lvl="1"/>
            <a:r>
              <a:rPr lang="en-US" sz="2400" dirty="0" smtClean="0"/>
              <a:t>Print Y=</a:t>
            </a:r>
            <a:r>
              <a:rPr lang="en-US" sz="2400" i="1" dirty="0" smtClean="0"/>
              <a:t>y </a:t>
            </a:r>
            <a:r>
              <a:rPr lang="en-US" sz="2400" dirty="0" smtClean="0"/>
              <a:t>+= 1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Print  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7756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50" y="4001184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err="1" smtClean="0"/>
              <a:t>nlogn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50" y="4792444"/>
            <a:ext cx="2164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7560" y="2759611"/>
            <a:ext cx="21640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(Assuming a constant number of labels apply to each document)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050" y="5553075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585" y="6130409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min( </a:t>
            </a:r>
            <a:r>
              <a:rPr lang="en-US" i="1" dirty="0" smtClean="0"/>
              <a:t>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6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Stream-And-</a:t>
            </a:r>
            <a:r>
              <a:rPr lang="en-US" smtClean="0"/>
              <a:t>Sort +</a:t>
            </a:r>
            <a:br>
              <a:rPr lang="en-US" smtClean="0"/>
            </a:br>
            <a:r>
              <a:rPr lang="en-US" smtClean="0"/>
              <a:t>Local </a:t>
            </a:r>
            <a:r>
              <a:rPr lang="en-US" dirty="0" smtClean="0"/>
              <a:t>Partial Counting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19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b="1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</a:t>
            </a:r>
            <a:r>
              <a:rPr lang="en-US" dirty="0" smtClean="0"/>
              <a:t>=ANY”) ++;   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pPr lvl="2"/>
            <a:r>
              <a:rPr lang="en-US" dirty="0" smtClean="0"/>
              <a:t>…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18957"/>
              </p:ext>
            </p:extLst>
          </p:nvPr>
        </p:nvGraphicFramePr>
        <p:xfrm>
          <a:off x="684213" y="4683125"/>
          <a:ext cx="66579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3530600" imgH="520700" progId="Equation.3">
                  <p:embed/>
                </p:oleObj>
              </mc:Choice>
              <mc:Fallback>
                <p:oleObj name="Equation" r:id="rId3" imgW="3530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83125"/>
                        <a:ext cx="665797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 dirty="0" err="1" smtClean="0"/>
              <a:t>mq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=1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78344" y="5764629"/>
            <a:ext cx="34370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1466294"/>
            <a:ext cx="880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 pitchFamily="49" charset="0"/>
              </a:rPr>
              <a:t>java </a:t>
            </a:r>
            <a:r>
              <a:rPr lang="en-US" sz="2000" dirty="0" err="1" smtClean="0">
                <a:latin typeface="Courier" pitchFamily="49" charset="0"/>
              </a:rPr>
              <a:t>MyTrainer</a:t>
            </a:r>
            <a:r>
              <a:rPr lang="en-US" sz="2000" i="1" dirty="0" err="1" smtClean="0">
                <a:latin typeface="Courier" pitchFamily="49" charset="0"/>
              </a:rPr>
              <a:t>train</a:t>
            </a:r>
            <a:r>
              <a:rPr lang="en-US" sz="2000" i="1" dirty="0" smtClean="0">
                <a:latin typeface="Courier" pitchFamily="49" charset="0"/>
              </a:rPr>
              <a:t> </a:t>
            </a:r>
            <a:r>
              <a:rPr lang="en-US" sz="2000" dirty="0" smtClean="0">
                <a:latin typeface="Courier" pitchFamily="49" charset="0"/>
              </a:rPr>
              <a:t>| sort | java </a:t>
            </a:r>
            <a:r>
              <a:rPr lang="en-US" sz="2000" dirty="0" err="1" smtClean="0">
                <a:latin typeface="Courier" pitchFamily="49" charset="0"/>
              </a:rPr>
              <a:t>MyCountAdder</a:t>
            </a:r>
            <a:r>
              <a:rPr lang="en-US" sz="2000" dirty="0" smtClean="0">
                <a:latin typeface="Courier" pitchFamily="49" charset="0"/>
              </a:rPr>
              <a:t> &gt; </a:t>
            </a:r>
            <a:r>
              <a:rPr lang="en-US" sz="2000" i="1" dirty="0" smtClean="0">
                <a:latin typeface="Courier" pitchFamily="49" charset="0"/>
              </a:rPr>
              <a:t>model</a:t>
            </a:r>
            <a:r>
              <a:rPr lang="en-US" sz="2000" dirty="0" smtClean="0">
                <a:latin typeface="Courier" pitchFamily="49" charset="0"/>
              </a:rPr>
              <a:t> </a:t>
            </a:r>
            <a:endParaRPr lang="en-US" sz="20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18804"/>
            <a:ext cx="1914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3250" y="2018804"/>
            <a:ext cx="19145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err="1" smtClean="0"/>
              <a:t>nlogn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9726" y="2018804"/>
            <a:ext cx="2743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</a:p>
          <a:p>
            <a:r>
              <a:rPr lang="en-US" dirty="0" smtClean="0"/>
              <a:t>Input size=n</a:t>
            </a:r>
          </a:p>
          <a:p>
            <a:r>
              <a:rPr lang="en-US" dirty="0" smtClean="0"/>
              <a:t>Output size=m</a:t>
            </a:r>
          </a:p>
          <a:p>
            <a:endParaRPr lang="en-US" dirty="0" smtClean="0"/>
          </a:p>
          <a:p>
            <a:r>
              <a:rPr lang="en-US" dirty="0" smtClean="0"/>
              <a:t>m&lt;&lt;n … say O(</a:t>
            </a:r>
            <a:r>
              <a:rPr lang="en-US" dirty="0" err="1" smtClean="0"/>
              <a:t>sqrt</a:t>
            </a:r>
            <a:r>
              <a:rPr lang="en-US" dirty="0" smtClean="0"/>
              <a:t>(n))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990850" y="1772109"/>
            <a:ext cx="542925" cy="2905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4550" y="3496135"/>
            <a:ext cx="2600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useful optimization: decrease the </a:t>
            </a:r>
            <a:r>
              <a:rPr lang="en-US" sz="2000" i="1" dirty="0" smtClean="0"/>
              <a:t>size </a:t>
            </a:r>
            <a:r>
              <a:rPr lang="en-US" sz="2000" dirty="0" smtClean="0"/>
              <a:t>of the input to the sort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19726" y="37623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Reduces the size from O(n) to O(m)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057775"/>
            <a:ext cx="673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Compress the output by using simpler messages </a:t>
            </a:r>
          </a:p>
          <a:p>
            <a:pPr marL="800100" lvl="1" indent="-342900"/>
            <a:r>
              <a:rPr lang="en-US" dirty="0" smtClean="0"/>
              <a:t>(“C[</a:t>
            </a:r>
            <a:r>
              <a:rPr lang="en-US" i="1" dirty="0" smtClean="0"/>
              <a:t>event] += 1”) </a:t>
            </a:r>
            <a:r>
              <a:rPr lang="en-US" dirty="0" smtClean="0">
                <a:sym typeface="Wingdings" pitchFamily="2" charset="2"/>
              </a:rPr>
              <a:t> “</a:t>
            </a:r>
            <a:r>
              <a:rPr lang="en-US" i="1" dirty="0" smtClean="0">
                <a:sym typeface="Wingdings" pitchFamily="2" charset="2"/>
              </a:rPr>
              <a:t>event 1”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Compress the output more – e.g. </a:t>
            </a:r>
            <a:r>
              <a:rPr lang="en-US" dirty="0" err="1" smtClean="0">
                <a:sym typeface="Wingdings" pitchFamily="2" charset="2"/>
              </a:rPr>
              <a:t>stringinteger</a:t>
            </a:r>
            <a:r>
              <a:rPr lang="en-US" dirty="0" smtClean="0">
                <a:sym typeface="Wingdings" pitchFamily="2" charset="2"/>
              </a:rPr>
              <a:t> code</a:t>
            </a:r>
          </a:p>
          <a:p>
            <a:pPr marL="800100" lvl="1" indent="-342900"/>
            <a:r>
              <a:rPr lang="en-US" dirty="0" smtClean="0">
                <a:sym typeface="Wingdings" pitchFamily="2" charset="2"/>
              </a:rPr>
              <a:t>Tradeoff – ease of debugging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efficiency – are messages meaningful or meaningful in context?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Optimization: partial local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4130675" cy="51720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each example </a:t>
            </a:r>
            <a:r>
              <a:rPr lang="en-US" sz="1800" i="1" dirty="0" smtClean="0"/>
              <a:t>id, y, 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,….,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d</a:t>
            </a:r>
            <a:r>
              <a:rPr lang="en-US" sz="1800" i="1" dirty="0" smtClean="0"/>
              <a:t> </a:t>
            </a:r>
            <a:r>
              <a:rPr lang="en-US" sz="1800" dirty="0" smtClean="0"/>
              <a:t>in </a:t>
            </a:r>
            <a:r>
              <a:rPr lang="en-US" sz="1800" i="1" dirty="0" smtClean="0"/>
              <a:t>train:</a:t>
            </a:r>
          </a:p>
          <a:p>
            <a:pPr lvl="1"/>
            <a:r>
              <a:rPr lang="en-US" sz="1800" dirty="0" smtClean="0"/>
              <a:t>Print “</a:t>
            </a:r>
            <a:r>
              <a:rPr lang="en-US" sz="1800" i="1" dirty="0" smtClean="0"/>
              <a:t>Y=y </a:t>
            </a:r>
            <a:r>
              <a:rPr lang="en-US" sz="1800" dirty="0" smtClean="0"/>
              <a:t>+= 1”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i="1" dirty="0" smtClean="0"/>
              <a:t>j </a:t>
            </a:r>
            <a:r>
              <a:rPr lang="en-US" sz="1800" dirty="0" smtClean="0"/>
              <a:t>in </a:t>
            </a:r>
            <a:r>
              <a:rPr lang="en-US" sz="1800" i="1" dirty="0" smtClean="0"/>
              <a:t>1..d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Print  “</a:t>
            </a:r>
            <a:r>
              <a:rPr lang="en-US" sz="1800" i="1" dirty="0" smtClean="0"/>
              <a:t>Y=y ^ X=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j</a:t>
            </a:r>
            <a:r>
              <a:rPr lang="en-US" sz="1800" dirty="0" smtClean="0"/>
              <a:t> += 1”</a:t>
            </a:r>
          </a:p>
          <a:p>
            <a:r>
              <a:rPr lang="en-US" sz="1800" dirty="0" smtClean="0"/>
              <a:t>Sort the event-counter update “messages”</a:t>
            </a:r>
          </a:p>
          <a:p>
            <a:r>
              <a:rPr lang="en-US" sz="1800" dirty="0" smtClean="0"/>
              <a:t>Scan and add the sorted messages and output the final counter values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00050" y="6060043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pitchFamily="49" charset="0"/>
              </a:rPr>
              <a:t>java </a:t>
            </a:r>
            <a:r>
              <a:rPr lang="en-US" dirty="0" err="1" smtClean="0">
                <a:latin typeface="Courier" pitchFamily="49" charset="0"/>
              </a:rPr>
              <a:t>MyTrainer</a:t>
            </a:r>
            <a:r>
              <a:rPr lang="en-US" i="1" dirty="0" err="1" smtClean="0">
                <a:latin typeface="Courier" pitchFamily="49" charset="0"/>
              </a:rPr>
              <a:t>train</a:t>
            </a:r>
            <a:r>
              <a:rPr lang="en-US" i="1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| sort | java </a:t>
            </a:r>
            <a:r>
              <a:rPr lang="en-US" dirty="0" err="1" smtClean="0">
                <a:latin typeface="Courier" pitchFamily="49" charset="0"/>
              </a:rPr>
              <a:t>MyCountAdder</a:t>
            </a:r>
            <a:r>
              <a:rPr lang="en-US" dirty="0" smtClean="0">
                <a:latin typeface="Courier" pitchFamily="49" charset="0"/>
              </a:rPr>
              <a:t> &gt; </a:t>
            </a:r>
            <a:r>
              <a:rPr lang="en-US" i="1" dirty="0" smtClean="0">
                <a:latin typeface="Courier" pitchFamily="49" charset="0"/>
              </a:rPr>
              <a:t>model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03750" y="1409700"/>
            <a:ext cx="4130675" cy="517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hashtable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example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id, y, x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,….,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C[</a:t>
            </a:r>
            <a:r>
              <a:rPr lang="en-US" i="1" dirty="0" smtClean="0"/>
              <a:t>Y=y</a:t>
            </a:r>
            <a:r>
              <a:rPr lang="en-US" dirty="0" smtClean="0"/>
              <a:t>] += 1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1..d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C[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Y=y ^ X=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lang="en-US" dirty="0" smtClean="0"/>
              <a:t>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+= 1</a:t>
            </a:r>
          </a:p>
          <a:p>
            <a:pPr marL="685800" lvl="1" indent="-228600">
              <a:spcBef>
                <a:spcPct val="20000"/>
              </a:spcBef>
              <a:buFont typeface="Arial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memory is getting full: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output all values from C </a:t>
            </a:r>
            <a:r>
              <a:rPr lang="en-US" i="1" dirty="0" smtClean="0"/>
              <a:t>as messages and re-initialize C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 the event-counter update “messages”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 and add the sorted messages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Large-vocab 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err="1" smtClean="0"/>
              <a:t>C.inc</a:t>
            </a:r>
            <a:r>
              <a:rPr lang="en-US" sz="2400" dirty="0" smtClean="0"/>
              <a:t>(“</a:t>
            </a:r>
            <a:r>
              <a:rPr lang="en-US" sz="2400" i="1" dirty="0" smtClean="0"/>
              <a:t>Y=y”)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err="1" smtClean="0"/>
              <a:t>C.inc</a:t>
            </a:r>
            <a:r>
              <a:rPr lang="en-US" sz="2400" dirty="0" smtClean="0"/>
              <a:t>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</a:t>
            </a:r>
          </a:p>
          <a:p>
            <a:pPr lvl="2"/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err="1" smtClean="0"/>
              <a:t>EventCounter</a:t>
            </a:r>
            <a:r>
              <a:rPr lang="en-US" sz="2400" dirty="0" smtClean="0"/>
              <a:t> {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void </a:t>
            </a:r>
            <a:r>
              <a:rPr lang="en-US" sz="2400" dirty="0" err="1" smtClean="0"/>
              <a:t>inc</a:t>
            </a:r>
            <a:r>
              <a:rPr lang="en-US" sz="2400" dirty="0" smtClean="0"/>
              <a:t>(String event)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// increment the right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slot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if (</a:t>
            </a:r>
            <a:r>
              <a:rPr lang="en-US" sz="2400" dirty="0" err="1" smtClean="0"/>
              <a:t>hashtable.size</a:t>
            </a:r>
            <a:r>
              <a:rPr lang="en-US" sz="2400" dirty="0" smtClean="0"/>
              <a:t>()&gt;BUFFER_SIZE) {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  for (</a:t>
            </a:r>
            <a:r>
              <a:rPr lang="en-US" sz="2400" dirty="0" err="1" smtClean="0"/>
              <a:t>e,n</a:t>
            </a:r>
            <a:r>
              <a:rPr lang="en-US" sz="2400" dirty="0" smtClean="0"/>
              <a:t>) in </a:t>
            </a:r>
            <a:r>
              <a:rPr lang="en-US" sz="2400" dirty="0" err="1" smtClean="0"/>
              <a:t>hashtable.entries</a:t>
            </a:r>
            <a:r>
              <a:rPr lang="en-US" sz="2400" dirty="0" smtClean="0"/>
              <a:t> : print e + “\t” + 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hashtable.clear</a:t>
            </a:r>
            <a:r>
              <a:rPr lang="en-US" sz="2400" dirty="0" smtClean="0"/>
              <a:t>();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}</a:t>
            </a:r>
          </a:p>
          <a:p>
            <a:pPr marL="0" indent="0">
              <a:buNone/>
            </a:pPr>
            <a:r>
              <a:rPr lang="en-US" sz="2400" dirty="0" smtClean="0"/>
              <a:t>      }</a:t>
            </a:r>
          </a:p>
          <a:p>
            <a:pPr marL="0" indent="0">
              <a:buNone/>
            </a:pPr>
            <a:r>
              <a:rPr lang="en-US" sz="24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9412" y="4026972"/>
            <a:ext cx="10493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buffering help?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238251"/>
            <a:ext cx="7874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small-</a:t>
            </a:r>
            <a:r>
              <a:rPr lang="en-US" sz="1600" dirty="0" err="1"/>
              <a:t>events.txt</a:t>
            </a:r>
            <a:r>
              <a:rPr lang="en-US" sz="1600" dirty="0"/>
              <a:t>:  </a:t>
            </a:r>
            <a:r>
              <a:rPr lang="en-US" sz="1600" dirty="0" err="1"/>
              <a:t>nb.jar</a:t>
            </a:r>
            <a:endParaRPr lang="en-US" sz="1600" dirty="0"/>
          </a:p>
          <a:p>
            <a:r>
              <a:rPr lang="en-US" sz="1600" dirty="0"/>
              <a:t>        time java -</a:t>
            </a:r>
            <a:r>
              <a:rPr lang="en-US" sz="1600" dirty="0" err="1"/>
              <a:t>cp</a:t>
            </a:r>
            <a:r>
              <a:rPr lang="en-US" sz="1600" dirty="0"/>
              <a:t> </a:t>
            </a:r>
            <a:r>
              <a:rPr lang="en-US" sz="1600" dirty="0" err="1"/>
              <a:t>nb.jar</a:t>
            </a:r>
            <a:r>
              <a:rPr lang="en-US" sz="1600" dirty="0"/>
              <a:t> </a:t>
            </a:r>
            <a:r>
              <a:rPr lang="en-US" sz="1600" dirty="0" err="1"/>
              <a:t>com.wcohen.SmallStreamNB</a:t>
            </a:r>
            <a:r>
              <a:rPr lang="en-US" sz="1600" dirty="0"/>
              <a:t> </a:t>
            </a:r>
            <a:r>
              <a:rPr lang="en-US" sz="1600" dirty="0" smtClean="0"/>
              <a:t>&lt; RCV1</a:t>
            </a:r>
            <a:r>
              <a:rPr lang="en-US" sz="1600" dirty="0"/>
              <a:t>.small_train.txt </a:t>
            </a:r>
            <a:r>
              <a:rPr lang="en-US" sz="1600" dirty="0" smtClean="0"/>
              <a:t>\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| </a:t>
            </a:r>
            <a:r>
              <a:rPr lang="en-US" sz="1600" dirty="0"/>
              <a:t>sort -k1,1 </a:t>
            </a:r>
            <a:r>
              <a:rPr lang="en-US" sz="1600" dirty="0" smtClean="0"/>
              <a:t>\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| </a:t>
            </a:r>
            <a:r>
              <a:rPr lang="en-US" sz="1600" dirty="0"/>
              <a:t>java -</a:t>
            </a:r>
            <a:r>
              <a:rPr lang="en-US" sz="1600" dirty="0" err="1"/>
              <a:t>cp</a:t>
            </a:r>
            <a:r>
              <a:rPr lang="en-US" sz="1600" dirty="0"/>
              <a:t> </a:t>
            </a:r>
            <a:r>
              <a:rPr lang="en-US" sz="1600" dirty="0" err="1"/>
              <a:t>nb.jar</a:t>
            </a:r>
            <a:r>
              <a:rPr lang="en-US" sz="1600" dirty="0"/>
              <a:t> </a:t>
            </a:r>
            <a:r>
              <a:rPr lang="en-US" sz="1600" dirty="0" err="1"/>
              <a:t>com.wcohen.StreamSumReducer</a:t>
            </a:r>
            <a:r>
              <a:rPr lang="en-US" sz="1600" dirty="0"/>
              <a:t>&gt; small-</a:t>
            </a:r>
            <a:r>
              <a:rPr lang="en-US" sz="1600" dirty="0" err="1" smtClean="0"/>
              <a:t>events.txt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test-small: small-</a:t>
            </a:r>
            <a:r>
              <a:rPr lang="en-US" sz="1600" dirty="0" err="1"/>
              <a:t>events.txt</a:t>
            </a:r>
            <a:r>
              <a:rPr lang="en-US" sz="1600" dirty="0"/>
              <a:t> </a:t>
            </a:r>
            <a:r>
              <a:rPr lang="en-US" sz="1600" dirty="0" err="1"/>
              <a:t>nb.jar</a:t>
            </a:r>
            <a:endParaRPr lang="en-US" sz="1600" dirty="0"/>
          </a:p>
          <a:p>
            <a:r>
              <a:rPr lang="en-US" sz="1600" dirty="0"/>
              <a:t>        time java -</a:t>
            </a:r>
            <a:r>
              <a:rPr lang="en-US" sz="1600" dirty="0" err="1"/>
              <a:t>cp</a:t>
            </a:r>
            <a:r>
              <a:rPr lang="en-US" sz="1600" dirty="0"/>
              <a:t> </a:t>
            </a:r>
            <a:r>
              <a:rPr lang="en-US" sz="1600" dirty="0" err="1"/>
              <a:t>nb.jar</a:t>
            </a:r>
            <a:r>
              <a:rPr lang="en-US" sz="1600" dirty="0"/>
              <a:t> </a:t>
            </a:r>
            <a:r>
              <a:rPr lang="en-US" sz="1600" dirty="0" err="1"/>
              <a:t>com.wcohen.SmallStreamNB</a:t>
            </a:r>
            <a:r>
              <a:rPr lang="en-US" sz="1600" dirty="0"/>
              <a:t> </a:t>
            </a:r>
            <a:r>
              <a:rPr lang="en-US" sz="1600" dirty="0" smtClean="0"/>
              <a:t>\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RCV1</a:t>
            </a:r>
            <a:r>
              <a:rPr lang="en-US" sz="1600" dirty="0"/>
              <a:t>.small_test.txt </a:t>
            </a:r>
            <a:r>
              <a:rPr lang="en-US" sz="1600" dirty="0" smtClean="0"/>
              <a:t>MCAT</a:t>
            </a:r>
            <a:r>
              <a:rPr lang="en-US" sz="1600" dirty="0"/>
              <a:t>,CCAT,GCAT,ECAT 2000 &lt; small-</a:t>
            </a:r>
            <a:r>
              <a:rPr lang="en-US" sz="1600" dirty="0" err="1"/>
              <a:t>events.txt</a:t>
            </a:r>
            <a:r>
              <a:rPr lang="en-US" sz="1600" dirty="0"/>
              <a:t> </a:t>
            </a:r>
            <a:r>
              <a:rPr lang="en-US" sz="1600" dirty="0" smtClean="0"/>
              <a:t> \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| </a:t>
            </a:r>
            <a:r>
              <a:rPr lang="en-US" sz="1600" dirty="0"/>
              <a:t>cut -f3 | sort | </a:t>
            </a:r>
            <a:r>
              <a:rPr lang="en-US" sz="1600" dirty="0" err="1"/>
              <a:t>uniq</a:t>
            </a:r>
            <a:r>
              <a:rPr lang="en-US" sz="1600" dirty="0"/>
              <a:t> -c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60864"/>
              </p:ext>
            </p:extLst>
          </p:nvPr>
        </p:nvGraphicFramePr>
        <p:xfrm>
          <a:off x="1301750" y="37465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BUFFER_SIZE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none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limit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9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Stream-And-Sort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up: classify Wikipedia pages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words on page: </a:t>
            </a:r>
            <a:r>
              <a:rPr lang="en-US" i="1" dirty="0" err="1" smtClean="0"/>
              <a:t>src</a:t>
            </a:r>
            <a:r>
              <a:rPr lang="en-US" i="1" dirty="0" smtClean="0"/>
              <a:t> w</a:t>
            </a:r>
            <a:r>
              <a:rPr lang="en-US" i="1" baseline="-25000" dirty="0" smtClean="0"/>
              <a:t>1</a:t>
            </a:r>
            <a:r>
              <a:rPr lang="en-US" i="1" dirty="0" smtClean="0"/>
              <a:t> w</a:t>
            </a:r>
            <a:r>
              <a:rPr lang="en-US" i="1" baseline="-25000" dirty="0" smtClean="0"/>
              <a:t>2</a:t>
            </a:r>
            <a:r>
              <a:rPr lang="en-US" i="1" dirty="0" smtClean="0"/>
              <a:t> ….</a:t>
            </a:r>
          </a:p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2"/>
            <a:r>
              <a:rPr lang="en-US" dirty="0" smtClean="0"/>
              <a:t>how about </a:t>
            </a:r>
            <a:r>
              <a:rPr lang="en-US" b="1" dirty="0" err="1" smtClean="0"/>
              <a:t>inlinks</a:t>
            </a:r>
            <a:r>
              <a:rPr lang="en-US" dirty="0" smtClean="0"/>
              <a:t> to the page?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we run this same program on the words on a page?</a:t>
            </a:r>
          </a:p>
          <a:p>
            <a:pPr lvl="1"/>
            <a:r>
              <a:rPr lang="en-US" sz="2800" dirty="0" smtClean="0"/>
              <a:t>Features:</a:t>
            </a:r>
          </a:p>
          <a:p>
            <a:pPr lvl="2"/>
            <a:r>
              <a:rPr lang="en-US" sz="2400" dirty="0" smtClean="0"/>
              <a:t>words on page: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….</a:t>
            </a:r>
          </a:p>
          <a:p>
            <a:pPr lvl="2"/>
            <a:r>
              <a:rPr lang="en-US" sz="2400" dirty="0" err="1" smtClean="0"/>
              <a:t>outlinks</a:t>
            </a:r>
            <a:r>
              <a:rPr lang="en-US" sz="2400" dirty="0" smtClean="0"/>
              <a:t> from page: 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 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248400" y="3129280"/>
            <a:ext cx="467360" cy="447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29120" y="2915920"/>
            <a:ext cx="1625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Out2In.java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167120" y="3556000"/>
            <a:ext cx="416560" cy="1026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6480" y="4582160"/>
            <a:ext cx="295656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1,2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1,3 </a:t>
            </a:r>
            <a:r>
              <a:rPr lang="en-US" i="1" dirty="0" smtClean="0"/>
              <a:t>….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 src</a:t>
            </a:r>
            <a:r>
              <a:rPr lang="en-US" i="1" baseline="-25000" dirty="0" smtClean="0"/>
              <a:t>2,1</a:t>
            </a:r>
            <a:r>
              <a:rPr lang="en-US" i="1" dirty="0" smtClean="0"/>
              <a:t> 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55520" y="5228491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inverted index </a:t>
            </a:r>
            <a:r>
              <a:rPr lang="en-US" dirty="0" smtClean="0"/>
              <a:t>for the documents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1.11111E-6 C 0.00782 -0.02431 -0.01319 -0.04838 -0.03454 -0.05926 C -0.0559 -0.07014 -0.07743 -0.06783 -0.09895 -0.0652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301 C -0.00226 -0.02732 -0.02326 -0.05139 -0.04462 -0.06227 C -0.06597 -0.07315 -0.0875 -0.07084 -0.10903 -0.0682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Naïve </a:t>
            </a:r>
            <a:r>
              <a:rPr lang="en-US" dirty="0" err="1" smtClean="0"/>
              <a:t>Bayes</a:t>
            </a:r>
            <a:r>
              <a:rPr lang="en-US" dirty="0" smtClean="0"/>
              <a:t> classifier –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Dataset: each example has</a:t>
            </a:r>
          </a:p>
          <a:p>
            <a:pPr lvl="1"/>
            <a:r>
              <a:rPr lang="en-US" sz="2800" dirty="0" smtClean="0"/>
              <a:t>A unique id </a:t>
            </a:r>
            <a:r>
              <a:rPr lang="en-US" sz="2800" i="1" dirty="0" err="1" smtClean="0"/>
              <a:t>id</a:t>
            </a:r>
            <a:endParaRPr lang="en-US" sz="2800" dirty="0" smtClean="0"/>
          </a:p>
          <a:p>
            <a:pPr lvl="2"/>
            <a:r>
              <a:rPr lang="en-US" sz="2400" dirty="0" smtClean="0"/>
              <a:t>Why? For debugging the feature extractor</a:t>
            </a:r>
          </a:p>
          <a:p>
            <a:pPr lvl="1"/>
            <a:r>
              <a:rPr lang="en-US" sz="2800" i="1" dirty="0" smtClean="0"/>
              <a:t>d</a:t>
            </a:r>
            <a:r>
              <a:rPr lang="en-US" sz="2800" dirty="0" smtClean="0"/>
              <a:t> attributes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,…,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d</a:t>
            </a:r>
            <a:endParaRPr lang="en-US" sz="2800" i="1" baseline="-25000" dirty="0" smtClean="0"/>
          </a:p>
          <a:p>
            <a:pPr lvl="2"/>
            <a:r>
              <a:rPr lang="en-US" sz="2400" dirty="0" smtClean="0"/>
              <a:t>Each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takes a discrete value in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</a:p>
          <a:p>
            <a:pPr lvl="1"/>
            <a:r>
              <a:rPr lang="en-US" sz="2800" dirty="0" smtClean="0"/>
              <a:t>One class label </a:t>
            </a:r>
            <a:r>
              <a:rPr lang="en-US" sz="2800" i="1" dirty="0" smtClean="0"/>
              <a:t>Y </a:t>
            </a:r>
            <a:r>
              <a:rPr lang="en-US" sz="2800" dirty="0" smtClean="0"/>
              <a:t>in </a:t>
            </a:r>
            <a:r>
              <a:rPr lang="en-US" sz="2800" i="1" dirty="0" err="1" smtClean="0"/>
              <a:t>dom</a:t>
            </a:r>
            <a:r>
              <a:rPr lang="en-US" sz="2800" i="1" dirty="0" smtClean="0"/>
              <a:t>(Y)</a:t>
            </a:r>
          </a:p>
          <a:p>
            <a:r>
              <a:rPr lang="en-US" sz="2800" dirty="0" smtClean="0"/>
              <a:t>You have a </a:t>
            </a:r>
            <a:r>
              <a:rPr lang="en-US" sz="2800" i="1" dirty="0" smtClean="0"/>
              <a:t>train</a:t>
            </a:r>
            <a:r>
              <a:rPr lang="en-US" sz="2800" dirty="0" smtClean="0"/>
              <a:t> dataset and a </a:t>
            </a:r>
            <a:r>
              <a:rPr lang="en-US" sz="2800" i="1" dirty="0" smtClean="0"/>
              <a:t>test</a:t>
            </a:r>
            <a:r>
              <a:rPr lang="en-US" sz="2800" dirty="0" smtClean="0"/>
              <a:t> dataset</a:t>
            </a:r>
          </a:p>
          <a:p>
            <a:r>
              <a:rPr lang="en-US" sz="2800" dirty="0" smtClean="0"/>
              <a:t>Assume: </a:t>
            </a:r>
          </a:p>
          <a:p>
            <a:pPr lvl="1"/>
            <a:r>
              <a:rPr lang="en-US" sz="2800" dirty="0" smtClean="0"/>
              <a:t>the dataset doesn’t fit in memory</a:t>
            </a:r>
          </a:p>
          <a:p>
            <a:pPr lvl="1"/>
            <a:r>
              <a:rPr lang="en-US" sz="2800" dirty="0" smtClean="0"/>
              <a:t>the model doesn’t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 l="50000" t="8150" r="23651" b="42875"/>
          <a:stretch>
            <a:fillRect/>
          </a:stretch>
        </p:blipFill>
        <p:spPr bwMode="auto">
          <a:xfrm>
            <a:off x="279400" y="1973943"/>
            <a:ext cx="4818743" cy="48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000" t="55524" r="29891" b="8309"/>
          <a:stretch>
            <a:fillRect/>
          </a:stretch>
        </p:blipFill>
        <p:spPr bwMode="auto">
          <a:xfrm>
            <a:off x="5250543" y="2206172"/>
            <a:ext cx="367755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>
              <a:buNone/>
            </a:pPr>
            <a:r>
              <a:rPr lang="en-US" dirty="0" smtClean="0"/>
              <a:t>Algorithm: </a:t>
            </a:r>
          </a:p>
          <a:p>
            <a:r>
              <a:rPr lang="en-US" dirty="0" smtClean="0"/>
              <a:t>For each word </a:t>
            </a:r>
            <a:r>
              <a:rPr lang="en-US" i="1" dirty="0" smtClean="0"/>
              <a:t>w </a:t>
            </a:r>
            <a:r>
              <a:rPr lang="en-US" dirty="0" smtClean="0"/>
              <a:t>in a corpus print </a:t>
            </a:r>
            <a:r>
              <a:rPr lang="en-US" i="1" dirty="0" smtClean="0"/>
              <a:t>w </a:t>
            </a:r>
            <a:r>
              <a:rPr lang="en-US" dirty="0" smtClean="0"/>
              <a:t>and the words in a window around it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wi</a:t>
            </a:r>
            <a:r>
              <a:rPr lang="en-US" i="1" dirty="0" smtClean="0"/>
              <a:t> </a:t>
            </a:r>
            <a:r>
              <a:rPr lang="en-US" dirty="0" smtClean="0"/>
              <a:t>context .= </a:t>
            </a:r>
            <a:r>
              <a:rPr lang="en-US" i="1" dirty="0" smtClean="0"/>
              <a:t>(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-k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i-1</a:t>
            </a:r>
            <a:r>
              <a:rPr lang="en-US" i="1" dirty="0" smtClean="0"/>
              <a:t>,w</a:t>
            </a:r>
            <a:r>
              <a:rPr lang="en-US" i="1" baseline="-25000" dirty="0" smtClean="0"/>
              <a:t>i+1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i+k</a:t>
            </a:r>
            <a:r>
              <a:rPr lang="en-US" i="1" baseline="-25000" dirty="0" smtClean="0"/>
              <a:t> </a:t>
            </a:r>
            <a:r>
              <a:rPr lang="en-US" sz="2800" i="1" dirty="0" smtClean="0"/>
              <a:t>)”</a:t>
            </a:r>
          </a:p>
          <a:p>
            <a:r>
              <a:rPr lang="en-US" dirty="0" smtClean="0"/>
              <a:t>Sort the messages and collect all contexts for each </a:t>
            </a:r>
            <a:r>
              <a:rPr lang="en-US" i="1" dirty="0" smtClean="0"/>
              <a:t>w – </a:t>
            </a:r>
            <a:r>
              <a:rPr lang="en-US" dirty="0" smtClean="0"/>
              <a:t>thus creating an instance associated with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Cluster the dataset</a:t>
            </a:r>
          </a:p>
          <a:p>
            <a:pPr lvl="1"/>
            <a:r>
              <a:rPr lang="en-US" dirty="0" smtClean="0"/>
              <a:t>Or train a classifier and classify it</a:t>
            </a:r>
          </a:p>
          <a:p>
            <a:pPr lvl="1"/>
            <a:endParaRPr lang="en-US" i="1" baseline="-25000" dirty="0" smtClean="0"/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/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409892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w </a:t>
            </a:r>
            <a:r>
              <a:rPr lang="en-US" dirty="0" smtClean="0"/>
              <a:t>c.=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ctxOfPrevKey.append</a:t>
            </a:r>
            <a:r>
              <a:rPr lang="en-US" dirty="0" smtClean="0"/>
              <a:t>(</a:t>
            </a:r>
            <a:endParaRPr lang="en-US" i="1" dirty="0" smtClean="0"/>
          </a:p>
          <a:p>
            <a:pPr lvl="3"/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 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=[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,..,w</a:t>
            </a:r>
            <a:r>
              <a:rPr lang="en-US" i="1" baseline="-25000" dirty="0" smtClean="0"/>
              <a:t>k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ctxOfPrevKey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2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79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unambiguous geographical names</a:t>
            </a:r>
          </a:p>
          <a:p>
            <a:r>
              <a:rPr lang="en-US" dirty="0" smtClean="0"/>
              <a:t>GeoNames.org: for each place in its database, stores</a:t>
            </a:r>
          </a:p>
          <a:p>
            <a:pPr lvl="1"/>
            <a:r>
              <a:rPr lang="en-US" dirty="0" smtClean="0"/>
              <a:t>Several alternative names</a:t>
            </a:r>
          </a:p>
          <a:p>
            <a:pPr lvl="1"/>
            <a:r>
              <a:rPr lang="en-US" dirty="0" smtClean="0"/>
              <a:t>Latitude/Longitude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Lets you put places on a map (e.g., Google Maps)</a:t>
            </a:r>
          </a:p>
          <a:p>
            <a:r>
              <a:rPr lang="en-US" dirty="0" smtClean="0"/>
              <a:t>Problem: many names are ambiguous, especially if you allow an approximate match</a:t>
            </a:r>
          </a:p>
          <a:p>
            <a:pPr lvl="1"/>
            <a:r>
              <a:rPr lang="en-US" dirty="0" smtClean="0"/>
              <a:t>Paris, London, … even  Carnegie Mellon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048000" y="2362200"/>
            <a:ext cx="2854960" cy="1295400"/>
          </a:xfrm>
          <a:prstGeom prst="wedgeEllipseCallout">
            <a:avLst>
              <a:gd name="adj1" fmla="val -36269"/>
              <a:gd name="adj2" fmla="val 9824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Point Park (</a:t>
            </a:r>
            <a:r>
              <a:rPr lang="en-US" sz="1400" dirty="0" err="1">
                <a:solidFill>
                  <a:schemeClr val="tx1"/>
                </a:solidFill>
              </a:rPr>
              <a:t>College|University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96000" y="2438400"/>
            <a:ext cx="1600200" cy="1219200"/>
          </a:xfrm>
          <a:prstGeom prst="wedgeEllipseCallout">
            <a:avLst>
              <a:gd name="adj1" fmla="val 53979"/>
              <a:gd name="adj2" fmla="val 4073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Carnegie Mellon [University [School]]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841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almost unambiguous geographical names</a:t>
            </a:r>
          </a:p>
          <a:p>
            <a:r>
              <a:rPr lang="en-US" dirty="0" smtClean="0"/>
              <a:t>GeoNames.org: for each place in the database </a:t>
            </a:r>
          </a:p>
          <a:p>
            <a:pPr lvl="1"/>
            <a:r>
              <a:rPr lang="en-US" dirty="0" smtClean="0"/>
              <a:t>print all plausible soft-match substrings in each alternative name, paired with the lat/long, e.g.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University at lat1,lon1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at lat1,lon1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Mellon University at lat1,lon1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School at lat2,lon2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at lat2,lon2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Mellon School at lat2,lon2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Sort and collect… and filter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0556" y="1457325"/>
            <a:ext cx="458152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place </a:t>
            </a:r>
            <a:r>
              <a:rPr lang="en-US" dirty="0" smtClean="0"/>
              <a:t>at </a:t>
            </a:r>
            <a:r>
              <a:rPr lang="en-US" i="1" dirty="0" err="1" smtClean="0"/>
              <a:t>lat,lon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place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 and </a:t>
            </a:r>
            <a:r>
              <a:rPr lang="en-US" dirty="0" err="1" smtClean="0"/>
              <a:t>locOfPrevKey.stdDev</a:t>
            </a:r>
            <a:r>
              <a:rPr lang="en-US" dirty="0" smtClean="0"/>
              <a:t>() &lt; 1 mile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locOfPrevKey.avg()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ahead: Parallelizing Stream And Sort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1" y="1257300"/>
            <a:ext cx="2975350" cy="51418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9400" y="4299235"/>
            <a:ext cx="1724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0.5G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2Gb</a:t>
            </a:r>
          </a:p>
          <a:p>
            <a:r>
              <a:rPr lang="en-US" dirty="0" smtClean="0"/>
              <a:t>XL: 8Gb</a:t>
            </a:r>
          </a:p>
          <a:p>
            <a:r>
              <a:rPr lang="en-US" dirty="0" smtClean="0"/>
              <a:t>10xlarge: 160Gb</a:t>
            </a:r>
          </a:p>
          <a:p>
            <a:r>
              <a:rPr lang="en-US" dirty="0" smtClean="0"/>
              <a:t>x1.32xlarge:</a:t>
            </a:r>
          </a:p>
          <a:p>
            <a:r>
              <a:rPr lang="en-US" dirty="0" smtClean="0"/>
              <a:t>2Tb, 128 cores</a:t>
            </a:r>
          </a:p>
        </p:txBody>
      </p:sp>
      <p:pic>
        <p:nvPicPr>
          <p:cNvPr id="2" name="Picture 1" descr="Screen Shot 2013-01-22 at 4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43" y="292099"/>
            <a:ext cx="5813557" cy="61070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3513" y="4994299"/>
            <a:ext cx="1067865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$0.03/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03513" y="5332853"/>
            <a:ext cx="1067865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$0.104/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03513" y="5937419"/>
            <a:ext cx="1067865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$2.34/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7064" y="4217194"/>
            <a:ext cx="146338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$0.00652/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5913" y="6407033"/>
            <a:ext cx="1067865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$13.33/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344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1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49"/>
            <a:ext cx="1518356" cy="912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82035" y="4302831"/>
            <a:ext cx="641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0974" y="4865511"/>
            <a:ext cx="1169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“C[</a:t>
            </a:r>
            <a:r>
              <a:rPr lang="en-US" sz="1400" i="1" dirty="0" smtClean="0"/>
              <a:t>x] +=D”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275" y="4467453"/>
            <a:ext cx="2182912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36658" y="2609255"/>
            <a:ext cx="503534" cy="89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23206" y="3160889"/>
            <a:ext cx="416986" cy="60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13324" y="3648075"/>
            <a:ext cx="426868" cy="47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17169" y="4392736"/>
            <a:ext cx="4230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3206" y="4589295"/>
            <a:ext cx="416986" cy="236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64206" y="4865511"/>
            <a:ext cx="375986" cy="47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2229" y="222955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640192" y="2849212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700007" y="349223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42080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406037" y="2229556"/>
            <a:ext cx="1524000" cy="845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77926" y="2541233"/>
            <a:ext cx="1452111" cy="1124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86714" y="2748260"/>
            <a:ext cx="1543323" cy="164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08280" y="3243361"/>
            <a:ext cx="1543323" cy="1872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rot="16200000">
            <a:off x="3785962" y="3099381"/>
            <a:ext cx="2671154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rgbClr val="95B3D7"/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49"/>
            <a:ext cx="1518356" cy="912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82035" y="4302831"/>
            <a:ext cx="641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0974" y="4865511"/>
            <a:ext cx="1169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“C[</a:t>
            </a:r>
            <a:r>
              <a:rPr lang="en-US" sz="1400" i="1" dirty="0" smtClean="0"/>
              <a:t>x] +=D”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4381147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0072" y="5526101"/>
            <a:ext cx="196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Machine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275" y="4467453"/>
            <a:ext cx="2182912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35407" y="1238250"/>
            <a:ext cx="3260843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58325" y="5549384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Combiner Machine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36658" y="2609255"/>
            <a:ext cx="503534" cy="89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23206" y="3160889"/>
            <a:ext cx="416986" cy="60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13324" y="3648075"/>
            <a:ext cx="426868" cy="47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17169" y="4392736"/>
            <a:ext cx="4230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3206" y="4589295"/>
            <a:ext cx="416986" cy="236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64206" y="4865511"/>
            <a:ext cx="375986" cy="47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2229" y="222955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640192" y="2849212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700007" y="349223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42080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406037" y="2229556"/>
            <a:ext cx="1524000" cy="845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77926" y="2541233"/>
            <a:ext cx="1452111" cy="1124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86714" y="2748260"/>
            <a:ext cx="1543323" cy="164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08280" y="3243361"/>
            <a:ext cx="1543323" cy="1872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rot="16200000">
            <a:off x="3785962" y="3099381"/>
            <a:ext cx="2671154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0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17595" y="4392736"/>
            <a:ext cx="4006423" cy="2587344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endCxn id="67" idx="1"/>
          </p:cNvCxnSpPr>
          <p:nvPr/>
        </p:nvCxnSpPr>
        <p:spPr>
          <a:xfrm>
            <a:off x="4272731" y="4057558"/>
            <a:ext cx="1915209" cy="7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02620" y="5022453"/>
            <a:ext cx="2085320" cy="79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882824" y="1984963"/>
            <a:ext cx="2347499" cy="2407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833" y="1537466"/>
            <a:ext cx="15678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07527" y="2435110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833" y="2969876"/>
            <a:ext cx="1388489" cy="60974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2694" y="3286539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075" y="1238251"/>
            <a:ext cx="4006423" cy="300487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1094" y="1145893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139" y="3223051"/>
            <a:ext cx="1719836" cy="32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7114" y="2154596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66260" y="2523294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57223" y="2848917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0739" y="3346630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6260" y="3478005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03753" y="3662621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23" idx="3"/>
          </p:cNvCxnSpPr>
          <p:nvPr/>
        </p:nvCxnSpPr>
        <p:spPr>
          <a:xfrm flipV="1">
            <a:off x="4225498" y="2229557"/>
            <a:ext cx="1704539" cy="51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46442" y="2748260"/>
            <a:ext cx="1883595" cy="184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4224018" y="3243362"/>
            <a:ext cx="1627585" cy="24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835407" y="1187082"/>
            <a:ext cx="3260843" cy="2899111"/>
            <a:chOff x="4835407" y="1187082"/>
            <a:chExt cx="3260843" cy="3715239"/>
          </a:xfrm>
        </p:grpSpPr>
        <p:sp>
          <p:nvSpPr>
            <p:cNvPr id="25" name="TextBox 24"/>
            <p:cNvSpPr txBox="1"/>
            <p:nvPr/>
          </p:nvSpPr>
          <p:spPr>
            <a:xfrm>
              <a:off x="6076950" y="1685925"/>
              <a:ext cx="1714500" cy="8002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C[x1]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C[x1]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6810375" y="2565616"/>
              <a:ext cx="342900" cy="61912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059882" y="3215843"/>
              <a:ext cx="1714500" cy="7275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Logic to combine counter updates</a:t>
              </a:r>
              <a:endParaRPr 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35407" y="1238251"/>
              <a:ext cx="3260843" cy="3664070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3050" y="1187082"/>
              <a:ext cx="2322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Combiner Machine 1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3989702" y="3141597"/>
              <a:ext cx="2696416" cy="3502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5353" y="4124809"/>
            <a:ext cx="15678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106047" y="5022453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353" y="5557219"/>
            <a:ext cx="1388489" cy="6097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21214" y="5873882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222" y="6334379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1790567" y="5766302"/>
            <a:ext cx="1808020" cy="320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85634" y="4741939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964780" y="5110637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55743" y="5436260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59259" y="5933973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4780" y="6065348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2273" y="6249964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119346" y="4488158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87940" y="4427463"/>
            <a:ext cx="1714500" cy="8002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C[x1] += D1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….</a:t>
            </a:r>
            <a:endParaRPr lang="en-US" sz="1400" dirty="0"/>
          </a:p>
        </p:txBody>
      </p:sp>
      <p:sp>
        <p:nvSpPr>
          <p:cNvPr id="68" name="Down Arrow 67"/>
          <p:cNvSpPr/>
          <p:nvPr/>
        </p:nvSpPr>
        <p:spPr>
          <a:xfrm>
            <a:off x="6921365" y="5134911"/>
            <a:ext cx="342900" cy="4122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187940" y="5567097"/>
            <a:ext cx="1714500" cy="4845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combine counter updates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4946397" y="4243130"/>
            <a:ext cx="3260843" cy="2326248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07670" y="6243527"/>
            <a:ext cx="232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Combiner Machine 2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 rot="16200000">
            <a:off x="4261707" y="5188417"/>
            <a:ext cx="1941642" cy="3502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Confession: </a:t>
            </a:r>
            <a:br>
              <a:rPr lang="en-US" dirty="0" smtClean="0"/>
            </a:br>
            <a:r>
              <a:rPr lang="en-US" dirty="0" smtClean="0"/>
              <a:t>This Naïve Bayes Has a Problem….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743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with huge feature sets</a:t>
            </a:r>
          </a:p>
          <a:p>
            <a:pPr lvl="1"/>
            <a:r>
              <a:rPr lang="en-US" dirty="0" smtClean="0"/>
              <a:t>i.e. ones that don’t fit in memory</a:t>
            </a:r>
          </a:p>
          <a:p>
            <a:r>
              <a:rPr lang="en-US" dirty="0" smtClean="0"/>
              <a:t>Pros and cons of possible approaches</a:t>
            </a:r>
          </a:p>
          <a:p>
            <a:pPr lvl="1"/>
            <a:r>
              <a:rPr lang="en-US" dirty="0" smtClean="0"/>
              <a:t>Traditional “DB” (actually, key-value store)</a:t>
            </a:r>
          </a:p>
          <a:p>
            <a:pPr lvl="1"/>
            <a:r>
              <a:rPr lang="en-US" dirty="0" smtClean="0"/>
              <a:t>Memory-based distributed DB</a:t>
            </a:r>
          </a:p>
          <a:p>
            <a:pPr lvl="1"/>
            <a:r>
              <a:rPr lang="en-US" dirty="0" smtClean="0"/>
              <a:t>Stream-and-sort counting</a:t>
            </a:r>
          </a:p>
          <a:p>
            <a:r>
              <a:rPr lang="en-US" dirty="0" smtClean="0"/>
              <a:t>Optimizations</a:t>
            </a:r>
          </a:p>
          <a:p>
            <a:r>
              <a:rPr lang="en-US" dirty="0" smtClean="0"/>
              <a:t>Other tasks for stream-and-sort</a:t>
            </a:r>
          </a:p>
          <a:p>
            <a:r>
              <a:rPr lang="en-US" b="1" dirty="0" smtClean="0"/>
              <a:t>Finally</a:t>
            </a:r>
            <a:r>
              <a:rPr lang="en-US" dirty="0" smtClean="0"/>
              <a:t>: A “detail” about large-vocabulary Naïve Bayes…..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You have a </a:t>
            </a:r>
            <a:r>
              <a:rPr lang="en-US" i="1" dirty="0" smtClean="0"/>
              <a:t>train</a:t>
            </a:r>
            <a:r>
              <a:rPr lang="en-US" dirty="0" smtClean="0"/>
              <a:t> dataset and a </a:t>
            </a:r>
            <a:r>
              <a:rPr lang="en-US" i="1" dirty="0" smtClean="0"/>
              <a:t>test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Initialize an “event counter” (</a:t>
            </a:r>
            <a:r>
              <a:rPr lang="en-US" dirty="0" err="1" smtClean="0"/>
              <a:t>hashtable</a:t>
            </a:r>
            <a:r>
              <a:rPr lang="en-US" dirty="0" smtClean="0"/>
              <a:t>) C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train:</a:t>
            </a:r>
          </a:p>
          <a:p>
            <a:pPr lvl="1"/>
            <a:r>
              <a:rPr lang="en-US" dirty="0" smtClean="0"/>
              <a:t>C(“</a:t>
            </a:r>
            <a:r>
              <a:rPr lang="en-US" i="1" dirty="0" smtClean="0"/>
              <a:t>Y=y”) ++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j </a:t>
            </a:r>
            <a:r>
              <a:rPr lang="en-US" dirty="0" smtClean="0"/>
              <a:t>in </a:t>
            </a:r>
            <a:r>
              <a:rPr lang="en-US" i="1" dirty="0" smtClean="0"/>
              <a:t>1..d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C(“</a:t>
            </a:r>
            <a:r>
              <a:rPr lang="en-US" i="1" dirty="0" smtClean="0"/>
              <a:t>Y=y ^ X=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”) ++</a:t>
            </a:r>
          </a:p>
          <a:p>
            <a:pPr lvl="2"/>
            <a:r>
              <a:rPr lang="en-US" dirty="0" smtClean="0"/>
              <a:t>….</a:t>
            </a:r>
          </a:p>
          <a:p>
            <a:r>
              <a:rPr lang="en-US" dirty="0" smtClean="0"/>
              <a:t>For each example </a:t>
            </a:r>
            <a:r>
              <a:rPr lang="en-US" i="1" dirty="0" smtClean="0"/>
              <a:t>id, y, 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test: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/>
              <a:t>y’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i="1" dirty="0" err="1" smtClean="0"/>
              <a:t>dom</a:t>
            </a:r>
            <a:r>
              <a:rPr lang="en-US" i="1" dirty="0" smtClean="0"/>
              <a:t>(Y):</a:t>
            </a:r>
          </a:p>
          <a:p>
            <a:pPr lvl="2"/>
            <a:r>
              <a:rPr lang="en-US" dirty="0" smtClean="0"/>
              <a:t>Compute log Pr</a:t>
            </a:r>
            <a:r>
              <a:rPr lang="en-US" i="1" dirty="0" smtClean="0"/>
              <a:t>(y’,x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,….,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) = </a:t>
            </a:r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the best </a:t>
            </a:r>
            <a:r>
              <a:rPr lang="en-US" i="1" dirty="0" smtClean="0"/>
              <a:t>y’</a:t>
            </a:r>
            <a:endParaRPr lang="en-US" dirty="0" smtClean="0"/>
          </a:p>
        </p:txBody>
      </p:sp>
      <p:graphicFrame>
        <p:nvGraphicFramePr>
          <p:cNvPr id="279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79026"/>
              </p:ext>
            </p:extLst>
          </p:nvPr>
        </p:nvGraphicFramePr>
        <p:xfrm>
          <a:off x="684213" y="4683125"/>
          <a:ext cx="66579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3530600" imgH="520700" progId="Equation.3">
                  <p:embed/>
                </p:oleObj>
              </mc:Choice>
              <mc:Fallback>
                <p:oleObj name="Equation" r:id="rId3" imgW="3530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83125"/>
                        <a:ext cx="665797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267" y="3198951"/>
            <a:ext cx="24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1/|V|</a:t>
            </a:r>
          </a:p>
          <a:p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1/|</a:t>
            </a:r>
            <a:r>
              <a:rPr lang="en-US" i="1" dirty="0" err="1" smtClean="0"/>
              <a:t>dom</a:t>
            </a:r>
            <a:r>
              <a:rPr lang="en-US" i="1" dirty="0" smtClean="0"/>
              <a:t>(Y)|</a:t>
            </a:r>
          </a:p>
          <a:p>
            <a:r>
              <a:rPr lang="en-US" i="1"/>
              <a:t>mq</a:t>
            </a:r>
            <a:r>
              <a:rPr lang="en-US" i="1" baseline="-25000"/>
              <a:t>x</a:t>
            </a:r>
            <a:r>
              <a:rPr lang="en-US" i="1" smtClean="0"/>
              <a:t>=</a:t>
            </a:r>
            <a:r>
              <a:rPr lang="en-US" i="1" dirty="0" smtClean="0"/>
              <a:t>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910" y="1960880"/>
            <a:ext cx="21640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</a:t>
            </a:r>
            <a:r>
              <a:rPr lang="en-US" i="1" dirty="0" smtClean="0"/>
              <a:t>n), n=</a:t>
            </a:r>
            <a:r>
              <a:rPr lang="en-US" dirty="0" smtClean="0"/>
              <a:t>size of </a:t>
            </a:r>
            <a:r>
              <a:rPr lang="en-US" i="1" dirty="0" smtClean="0"/>
              <a:t>train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91910" y="5764629"/>
            <a:ext cx="21640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Complexity: O(|</a:t>
            </a:r>
            <a:r>
              <a:rPr lang="en-US" i="1" dirty="0" err="1" smtClean="0"/>
              <a:t>dom</a:t>
            </a:r>
            <a:r>
              <a:rPr lang="en-US" i="1" dirty="0" smtClean="0"/>
              <a:t>(Y)|*n’), n’=</a:t>
            </a:r>
            <a:r>
              <a:rPr lang="en-US" dirty="0" smtClean="0"/>
              <a:t>size of </a:t>
            </a:r>
            <a:r>
              <a:rPr lang="en-US" i="1" dirty="0" smtClean="0"/>
              <a:t>test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27137" y="0"/>
            <a:ext cx="548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 smtClean="0"/>
              <a:t>hashtable</a:t>
            </a:r>
            <a:r>
              <a:rPr lang="en-US" dirty="0" smtClean="0"/>
              <a:t> holding all counts fits in memory</a:t>
            </a:r>
            <a:endParaRPr lang="en-US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828280" y="1681480"/>
            <a:ext cx="52832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72975" y="119530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975" y="439928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reads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55392" y="5190420"/>
            <a:ext cx="996017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Using</a:t>
            </a:r>
            <a:r>
              <a:rPr lang="en-US" dirty="0" smtClean="0"/>
              <a:t> 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80162"/>
              </p:ext>
            </p:extLst>
          </p:nvPr>
        </p:nvGraphicFramePr>
        <p:xfrm>
          <a:off x="1528763" y="4227513"/>
          <a:ext cx="658653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3492500" imgH="520700" progId="Equation.3">
                  <p:embed/>
                </p:oleObj>
              </mc:Choice>
              <mc:Fallback>
                <p:oleObj name="Equation" r:id="rId3" imgW="3492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4227513"/>
                        <a:ext cx="6586537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8925" y="1096962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[For assignment]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8925" y="2373868"/>
            <a:ext cx="2505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O</a:t>
            </a:r>
            <a:r>
              <a:rPr lang="en-US" i="1" dirty="0" smtClean="0"/>
              <a:t>(|V|)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8925" y="3417927"/>
            <a:ext cx="25050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), size of test</a:t>
            </a:r>
          </a:p>
          <a:p>
            <a:r>
              <a:rPr lang="en-US" dirty="0" smtClean="0"/>
              <a:t>Memory</a:t>
            </a:r>
            <a:r>
              <a:rPr lang="en-US" i="1" dirty="0" smtClean="0"/>
              <a:t>: </a:t>
            </a:r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5676" y="4733925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5676" y="5668744"/>
            <a:ext cx="18383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Time: O</a:t>
            </a:r>
            <a:r>
              <a:rPr lang="en-US" i="1" dirty="0" smtClean="0"/>
              <a:t>(n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Memory: 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Large-Vocabulary Naïve </a:t>
            </a:r>
            <a:r>
              <a:rPr lang="en-US" sz="3200" dirty="0" err="1" smtClean="0"/>
              <a:t>Bayes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Learning/Counting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Using Counts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Assignment:</a:t>
            </a:r>
          </a:p>
          <a:p>
            <a:pPr lvl="1"/>
            <a:r>
              <a:rPr lang="en-US" b="1" dirty="0" smtClean="0"/>
              <a:t>Scan through counts to find those needed for test set</a:t>
            </a:r>
          </a:p>
          <a:p>
            <a:pPr lvl="1"/>
            <a:r>
              <a:rPr lang="en-US" b="1" dirty="0" smtClean="0"/>
              <a:t>Classify with counts in memory</a:t>
            </a:r>
          </a:p>
          <a:p>
            <a:r>
              <a:rPr lang="en-US" dirty="0" smtClean="0"/>
              <a:t>Put counts in a database</a:t>
            </a:r>
          </a:p>
          <a:p>
            <a:r>
              <a:rPr lang="en-US" dirty="0" smtClean="0"/>
              <a:t>Use partial counts and repeated scans of the test data?</a:t>
            </a:r>
          </a:p>
          <a:p>
            <a:r>
              <a:rPr lang="en-US" dirty="0" smtClean="0"/>
              <a:t>Re-organize the counts and test set so that you can classify in a stream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Counts on disk with a key-value store</a:t>
            </a:r>
          </a:p>
          <a:p>
            <a:r>
              <a:rPr lang="en-US" sz="2000" dirty="0" smtClean="0"/>
              <a:t>Counts as messages to a set of distributed processes</a:t>
            </a:r>
          </a:p>
          <a:p>
            <a:r>
              <a:rPr lang="en-US" sz="2000" dirty="0" smtClean="0"/>
              <a:t>Repeated scans to build up partial counts</a:t>
            </a:r>
          </a:p>
          <a:p>
            <a:r>
              <a:rPr lang="en-US" sz="2000" dirty="0" smtClean="0"/>
              <a:t>Counts as messages in a stream-and-sort system</a:t>
            </a:r>
          </a:p>
          <a:p>
            <a:r>
              <a:rPr lang="en-US" sz="2000" b="1" dirty="0" smtClean="0"/>
              <a:t>Assignment:  Counts as messages but buffered in memory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next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u="sng" dirty="0" smtClean="0"/>
              <a:t>Assuming</a:t>
            </a:r>
            <a:r>
              <a:rPr lang="en-US" sz="2400" dirty="0" smtClean="0"/>
              <a:t> the event counters do </a:t>
            </a:r>
            <a:r>
              <a:rPr lang="en-US" sz="2400" i="1" dirty="0" smtClean="0"/>
              <a:t>not </a:t>
            </a:r>
            <a:r>
              <a:rPr lang="en-US" sz="2400" dirty="0" smtClean="0"/>
              <a:t>fit in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Zipf’s</a:t>
            </a:r>
            <a:r>
              <a:rPr lang="en-US" sz="2400" dirty="0" smtClean="0"/>
              <a:t> law: many words that you see, you don’t see often.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My Documents\My Pictures\zipf-stat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06610"/>
            <a:ext cx="7534275" cy="508943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[Via Bruce Croft]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5487</Words>
  <Application>Microsoft Macintosh PowerPoint</Application>
  <PresentationFormat>On-screen Show (4:3)</PresentationFormat>
  <Paragraphs>1000</Paragraphs>
  <Slides>78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Equation</vt:lpstr>
      <vt:lpstr>Microsoft Equation</vt:lpstr>
      <vt:lpstr>Recap</vt:lpstr>
      <vt:lpstr>Summary to date</vt:lpstr>
      <vt:lpstr>Naïve Bayes: Counts in Memory</vt:lpstr>
      <vt:lpstr>ScaLing To Large Vocabularies: WHY?</vt:lpstr>
      <vt:lpstr>Complexity of Naïve Bayes</vt:lpstr>
      <vt:lpstr>The Naïve Bayes classifier – v1</vt:lpstr>
      <vt:lpstr>What’s next</vt:lpstr>
      <vt:lpstr>What’s next</vt:lpstr>
      <vt:lpstr>[Via Bruce Croft]</vt:lpstr>
      <vt:lpstr>What’s next</vt:lpstr>
      <vt:lpstr>Alternatives….</vt:lpstr>
      <vt:lpstr>What’s next</vt:lpstr>
      <vt:lpstr>Numbers (Jeff Dean says) Everyone Should Know </vt:lpstr>
      <vt:lpstr>PowerPoint Presentation</vt:lpstr>
      <vt:lpstr>PowerPoint Presentation</vt:lpstr>
      <vt:lpstr>What’s next</vt:lpstr>
      <vt:lpstr>What’s next</vt:lpstr>
      <vt:lpstr>Counting</vt:lpstr>
      <vt:lpstr>Counting</vt:lpstr>
      <vt:lpstr>Distributed Counting</vt:lpstr>
      <vt:lpstr>Distributed Counting</vt:lpstr>
      <vt:lpstr>Numbers (Jeff Dean says) Everyone Should Know </vt:lpstr>
      <vt:lpstr>What’s next</vt:lpstr>
      <vt:lpstr>What’s next</vt:lpstr>
      <vt:lpstr>Large-vocabulary Naïve Bayes</vt:lpstr>
      <vt:lpstr>How To Organize Data To Enable Large-scale Counting</vt:lpstr>
      <vt:lpstr>Large vocabulary counting</vt:lpstr>
      <vt:lpstr>PowerPoint Presentation</vt:lpstr>
      <vt:lpstr>PowerPoint Presentation</vt:lpstr>
      <vt:lpstr>Aside: More on Sorting</vt:lpstr>
      <vt:lpstr>Bottom-Up Merge Sort</vt:lpstr>
      <vt:lpstr>PowerPoint Presentation</vt:lpstr>
      <vt:lpstr>Wikipedia on  Old-School Merge Sort</vt:lpstr>
      <vt:lpstr>Unix Sort</vt:lpstr>
      <vt:lpstr>Sorting Out of Memory With Pipes</vt:lpstr>
      <vt:lpstr>How Unix Pipes Work</vt:lpstr>
      <vt:lpstr>How stream-and-sort works</vt:lpstr>
      <vt:lpstr>The Stream-And-Sort Design Pattern for Naive Bayes</vt:lpstr>
      <vt:lpstr>Large-vocabulary Naïve Bayes</vt:lpstr>
      <vt:lpstr>Large-vocabulary Naïve Bayes</vt:lpstr>
      <vt:lpstr>Large-vocabulary Naïve Bayes</vt:lpstr>
      <vt:lpstr>Large-vocabulary Naïve Bayes</vt:lpstr>
      <vt:lpstr>Distributed Counting  Stream and Sort Counting</vt:lpstr>
      <vt:lpstr>Distributed Counting  Stream and Sort Counting</vt:lpstr>
      <vt:lpstr>Stream and Sort Counting  Distributed Counting</vt:lpstr>
      <vt:lpstr>Locality is good</vt:lpstr>
      <vt:lpstr>Large-vocabulary Naïve Bayes</vt:lpstr>
      <vt:lpstr>Stream-And-Sort + Local Partial Counting</vt:lpstr>
      <vt:lpstr>Today</vt:lpstr>
      <vt:lpstr>Optimizations</vt:lpstr>
      <vt:lpstr>Optimization: partial local counting</vt:lpstr>
      <vt:lpstr>Review: Large-vocab Naïve Bayes</vt:lpstr>
      <vt:lpstr>Distributed Counting  Stream and Sort Counting</vt:lpstr>
      <vt:lpstr>How much does buffering help?</vt:lpstr>
      <vt:lpstr>More Stream-And-Sort Examples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PowerPoint Presentation</vt:lpstr>
      <vt:lpstr>Some other stream and sort tasks</vt:lpstr>
      <vt:lpstr>Some other stream and sort tasks</vt:lpstr>
      <vt:lpstr>Looking ahead: Parallelizing Stream And Sort</vt:lpstr>
      <vt:lpstr>Stream and Sort Counting  Distributed Counting</vt:lpstr>
      <vt:lpstr>Stream and Sort Counting  Distributed Counting</vt:lpstr>
      <vt:lpstr>Stream and Sort Counting  Distributed Counting</vt:lpstr>
      <vt:lpstr>Stream and Sort Counting  Distributed Counting</vt:lpstr>
      <vt:lpstr>Confession:  This Naïve Bayes Has a Problem….</vt:lpstr>
      <vt:lpstr>Today</vt:lpstr>
      <vt:lpstr>Complexity of Naïve Bayes</vt:lpstr>
      <vt:lpstr>Using Large-vocabulary Naïve Bayes</vt:lpstr>
      <vt:lpstr>Using Large-vocabulary Naïve Bayes</vt:lpstr>
      <vt:lpstr>Large-Vocabulary Naïve Bayes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574</cp:revision>
  <dcterms:created xsi:type="dcterms:W3CDTF">2012-01-03T16:05:59Z</dcterms:created>
  <dcterms:modified xsi:type="dcterms:W3CDTF">2016-09-01T15:34:01Z</dcterms:modified>
</cp:coreProperties>
</file>