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0"/>
  </p:notesMasterIdLst>
  <p:sldIdLst>
    <p:sldId id="256" r:id="rId3"/>
    <p:sldId id="344" r:id="rId4"/>
    <p:sldId id="451" r:id="rId5"/>
    <p:sldId id="376" r:id="rId6"/>
    <p:sldId id="303" r:id="rId7"/>
    <p:sldId id="374" r:id="rId8"/>
    <p:sldId id="375" r:id="rId9"/>
    <p:sldId id="373" r:id="rId10"/>
    <p:sldId id="477" r:id="rId11"/>
    <p:sldId id="478" r:id="rId12"/>
    <p:sldId id="479" r:id="rId13"/>
    <p:sldId id="480" r:id="rId14"/>
    <p:sldId id="481" r:id="rId15"/>
    <p:sldId id="488" r:id="rId16"/>
    <p:sldId id="482" r:id="rId17"/>
    <p:sldId id="483" r:id="rId18"/>
    <p:sldId id="494" r:id="rId19"/>
    <p:sldId id="493" r:id="rId20"/>
    <p:sldId id="495" r:id="rId21"/>
    <p:sldId id="484" r:id="rId22"/>
    <p:sldId id="485" r:id="rId23"/>
    <p:sldId id="486" r:id="rId24"/>
    <p:sldId id="487" r:id="rId25"/>
    <p:sldId id="496" r:id="rId26"/>
    <p:sldId id="489" r:id="rId27"/>
    <p:sldId id="490" r:id="rId28"/>
    <p:sldId id="491" r:id="rId29"/>
    <p:sldId id="492" r:id="rId30"/>
    <p:sldId id="334" r:id="rId31"/>
    <p:sldId id="456" r:id="rId32"/>
    <p:sldId id="457" r:id="rId33"/>
    <p:sldId id="452" r:id="rId34"/>
    <p:sldId id="458" r:id="rId35"/>
    <p:sldId id="453" r:id="rId36"/>
    <p:sldId id="459" r:id="rId37"/>
    <p:sldId id="449" r:id="rId38"/>
    <p:sldId id="497" r:id="rId39"/>
    <p:sldId id="476" r:id="rId40"/>
    <p:sldId id="475" r:id="rId41"/>
    <p:sldId id="474" r:id="rId42"/>
    <p:sldId id="327" r:id="rId43"/>
    <p:sldId id="364" r:id="rId44"/>
    <p:sldId id="369" r:id="rId45"/>
    <p:sldId id="370" r:id="rId46"/>
    <p:sldId id="371" r:id="rId47"/>
    <p:sldId id="365" r:id="rId48"/>
    <p:sldId id="461" r:id="rId49"/>
    <p:sldId id="462" r:id="rId50"/>
    <p:sldId id="463" r:id="rId51"/>
    <p:sldId id="464" r:id="rId52"/>
    <p:sldId id="465" r:id="rId53"/>
    <p:sldId id="466" r:id="rId54"/>
    <p:sldId id="467" r:id="rId55"/>
    <p:sldId id="468" r:id="rId56"/>
    <p:sldId id="469" r:id="rId57"/>
    <p:sldId id="328" r:id="rId58"/>
    <p:sldId id="460" r:id="rId59"/>
    <p:sldId id="329" r:id="rId60"/>
    <p:sldId id="422" r:id="rId61"/>
    <p:sldId id="366" r:id="rId62"/>
    <p:sldId id="470" r:id="rId63"/>
    <p:sldId id="450" r:id="rId64"/>
    <p:sldId id="421" r:id="rId65"/>
    <p:sldId id="471" r:id="rId66"/>
    <p:sldId id="472" r:id="rId67"/>
    <p:sldId id="473" r:id="rId68"/>
    <p:sldId id="423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2B5"/>
    <a:srgbClr val="EA1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88433" autoAdjust="0"/>
  </p:normalViewPr>
  <p:slideViewPr>
    <p:cSldViewPr snapToGrid="0" snapToObjects="1">
      <p:cViewPr varScale="1">
        <p:scale>
          <a:sx n="152" d="100"/>
          <a:sy n="152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BFs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8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3,2M</a:t>
            </a:r>
            <a:r>
              <a:rPr lang="en-US" baseline="0" dirty="0" smtClean="0"/>
              <a:t> emails</a:t>
            </a:r>
          </a:p>
          <a:p>
            <a:r>
              <a:rPr lang="en-US" baseline="0" dirty="0" smtClean="0"/>
              <a:t>400k users</a:t>
            </a:r>
          </a:p>
          <a:p>
            <a:r>
              <a:rPr lang="en-US" baseline="0" dirty="0" smtClean="0"/>
              <a:t>40M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 hash table would do this in constant time and storage</a:t>
            </a:r>
          </a:p>
          <a:p>
            <a:r>
              <a:rPr lang="en-US" dirty="0" smtClean="0"/>
              <a:t>the hash trick does this </a:t>
            </a:r>
            <a:r>
              <a:rPr lang="en-US" smtClean="0"/>
              <a:t>as</a:t>
            </a:r>
            <a:r>
              <a:rPr lang="en-US" baseline="0" smtClean="0"/>
              <a:t>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 hash table would do this in constant time and storage</a:t>
            </a:r>
          </a:p>
          <a:p>
            <a:r>
              <a:rPr lang="en-US" dirty="0" smtClean="0"/>
              <a:t>the hash trick does this </a:t>
            </a:r>
            <a:r>
              <a:rPr lang="en-US" smtClean="0"/>
              <a:t>as</a:t>
            </a:r>
            <a:r>
              <a:rPr lang="en-US" baseline="0" smtClean="0"/>
              <a:t>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F2E00-D426-0941-B533-5C8FC051038F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F2E00-D426-0941-B533-5C8FC051038F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A97F9-DF0A-A346-B83D-6DF8DE56559B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A97F9-DF0A-A346-B83D-6DF8DE56559B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Rectangle 21"/>
          <p:cNvSpPr>
            <a:spLocks noChangeArrowheads="1"/>
          </p:cNvSpPr>
          <p:nvPr userDrawn="1"/>
        </p:nvSpPr>
        <p:spPr bwMode="auto">
          <a:xfrm>
            <a:off x="0" y="4763"/>
            <a:ext cx="9144000" cy="3000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910" name="Rectangle 22"/>
          <p:cNvSpPr>
            <a:spLocks noChangeArrowheads="1"/>
          </p:cNvSpPr>
          <p:nvPr userDrawn="1"/>
        </p:nvSpPr>
        <p:spPr bwMode="auto">
          <a:xfrm>
            <a:off x="0" y="4763"/>
            <a:ext cx="609600" cy="3000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34950" indent="-23495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99FF"/>
              </a:buClr>
              <a:buSzPct val="110000"/>
              <a:buFont typeface="Wingdings" charset="0"/>
              <a:buNone/>
            </a:pPr>
            <a:endParaRPr lang="en-GB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590800" y="6248400"/>
            <a:ext cx="39624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BE"/>
                </a:solidFill>
              </a:rPr>
              <a:t>Fundamentals of Analyzing and Mining Data Streams</a:t>
            </a:r>
          </a:p>
        </p:txBody>
      </p:sp>
      <p:sp>
        <p:nvSpPr>
          <p:cNvPr id="3790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>
              <a:defRPr/>
            </a:lvl1pPr>
          </a:lstStyle>
          <a:p>
            <a:fld id="{5699A314-A83B-B748-8D3C-69599F2C7C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534400" cy="3352800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5344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2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05B53F-E4EB-724C-833E-0790D87A29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86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4E1D0F-9DBF-3F41-8E99-B75933A02C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1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C5616-F79B-2649-BE7B-31E7F92E81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40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0C5183-EA7E-7345-9F1A-B8D7E584BF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E6B619-29FC-4A4F-B2F6-74570A0094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7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B0348F-9BFB-0F44-B843-DDB8620662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AAB04C-297A-564C-B805-554907EBBA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9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1A48CA-384D-494C-AB88-86F58FF9D7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9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9C8B4E-C8CE-EE4B-91A6-7652F96369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00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3627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16CD33-F0C3-0F4A-86D6-B68A37C57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3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1.jpeg"/><Relationship Id="rId15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A Quick Intro to Data Stream Algorithmics – </a:t>
            </a:r>
            <a:r>
              <a:rPr lang="en-US" i="1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CS262 </a:t>
            </a:r>
            <a:r>
              <a:rPr lang="en-US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630933-E753-B942-B57D-56B2B928184A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84" name="Rectangle 20"/>
          <p:cNvSpPr>
            <a:spLocks noChangeArrowheads="1"/>
          </p:cNvSpPr>
          <p:nvPr userDrawn="1"/>
        </p:nvSpPr>
        <p:spPr bwMode="auto">
          <a:xfrm>
            <a:off x="0" y="4763"/>
            <a:ext cx="9144000" cy="3000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885" name="Rectangle 21"/>
          <p:cNvSpPr>
            <a:spLocks noChangeArrowheads="1"/>
          </p:cNvSpPr>
          <p:nvPr userDrawn="1"/>
        </p:nvSpPr>
        <p:spPr bwMode="auto">
          <a:xfrm>
            <a:off x="0" y="4763"/>
            <a:ext cx="609600" cy="3000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34950" indent="-234950" algn="ctr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99FF"/>
              </a:buClr>
              <a:buSzPct val="110000"/>
              <a:buFont typeface="Wingdings" charset="0"/>
              <a:buNone/>
            </a:pPr>
            <a:endParaRPr lang="en-GB" sz="240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36887" name="Picture 2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38913"/>
            <a:ext cx="11430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6889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3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43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7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Randomized Algorithms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053754" cy="4165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Hash each feature </a:t>
            </a:r>
            <a:r>
              <a:rPr lang="en-US" i="1" dirty="0" smtClean="0"/>
              <a:t>multiple times </a:t>
            </a:r>
            <a:r>
              <a:rPr lang="en-US" dirty="0" smtClean="0"/>
              <a:t>with different hash functions</a:t>
            </a:r>
          </a:p>
          <a:p>
            <a:r>
              <a:rPr lang="en-US" dirty="0" smtClean="0"/>
              <a:t>Now, each </a:t>
            </a:r>
            <a:r>
              <a:rPr lang="en-US" i="1" dirty="0" smtClean="0"/>
              <a:t>w </a:t>
            </a:r>
            <a:r>
              <a:rPr lang="en-US" dirty="0" smtClean="0"/>
              <a:t>has </a:t>
            </a:r>
            <a:r>
              <a:rPr lang="en-US" i="1" dirty="0" smtClean="0"/>
              <a:t>k </a:t>
            </a:r>
            <a:r>
              <a:rPr lang="en-US" dirty="0" smtClean="0"/>
              <a:t>chances to </a:t>
            </a:r>
            <a:r>
              <a:rPr lang="en-US" i="1" dirty="0" smtClean="0"/>
              <a:t>not</a:t>
            </a:r>
            <a:r>
              <a:rPr lang="en-US" dirty="0" smtClean="0"/>
              <a:t> collide with another useful </a:t>
            </a:r>
            <a:r>
              <a:rPr lang="en-US" i="1" dirty="0" smtClean="0"/>
              <a:t>w’</a:t>
            </a:r>
            <a:r>
              <a:rPr lang="en-US" dirty="0" smtClean="0"/>
              <a:t>  </a:t>
            </a:r>
            <a:endParaRPr lang="en-US" i="1" dirty="0"/>
          </a:p>
          <a:p>
            <a:r>
              <a:rPr lang="en-US" dirty="0" smtClean="0"/>
              <a:t>An easy way to get multiple hash functions</a:t>
            </a:r>
          </a:p>
          <a:p>
            <a:pPr lvl="1"/>
            <a:r>
              <a:rPr lang="en-US" dirty="0" smtClean="0"/>
              <a:t>Generate some random strings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L</a:t>
            </a:r>
            <a:endParaRPr lang="en-US" i="1" baseline="-25000" dirty="0" smtClean="0"/>
          </a:p>
          <a:p>
            <a:pPr lvl="1"/>
            <a:r>
              <a:rPr lang="en-US" dirty="0" smtClean="0"/>
              <a:t>Let the k-</a:t>
            </a:r>
            <a:r>
              <a:rPr lang="en-US" dirty="0" err="1" smtClean="0"/>
              <a:t>th</a:t>
            </a:r>
            <a:r>
              <a:rPr lang="en-US" dirty="0" smtClean="0"/>
              <a:t> hash function for </a:t>
            </a:r>
            <a:r>
              <a:rPr lang="en-US" i="1" dirty="0" smtClean="0"/>
              <a:t>w</a:t>
            </a:r>
            <a:r>
              <a:rPr lang="en-US" dirty="0" smtClean="0"/>
              <a:t> be the ordinary hash of concatenation </a:t>
            </a:r>
            <a:r>
              <a:rPr lang="en-US" i="1" dirty="0" err="1" smtClean="0"/>
              <a:t>w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s</a:t>
            </a:r>
            <a:r>
              <a:rPr lang="en-US" i="1" baseline="-25000" dirty="0" err="1"/>
              <a:t>k</a:t>
            </a:r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533307"/>
              </p:ext>
            </p:extLst>
          </p:nvPr>
        </p:nvGraphicFramePr>
        <p:xfrm>
          <a:off x="1828800" y="5422900"/>
          <a:ext cx="48752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" imgW="1447800" imgH="393700" progId="Equation.3">
                  <p:embed/>
                </p:oleObj>
              </mc:Choice>
              <mc:Fallback>
                <p:oleObj name="Equation" r:id="rId3" imgW="144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22900"/>
                        <a:ext cx="4875213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1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053754" cy="4165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Hash each feature </a:t>
            </a:r>
            <a:r>
              <a:rPr lang="en-US" i="1" dirty="0" smtClean="0"/>
              <a:t>multiple times </a:t>
            </a:r>
            <a:r>
              <a:rPr lang="en-US" dirty="0" smtClean="0"/>
              <a:t>with different hash functions</a:t>
            </a:r>
          </a:p>
          <a:p>
            <a:r>
              <a:rPr lang="en-US" dirty="0" smtClean="0"/>
              <a:t>Now, each </a:t>
            </a:r>
            <a:r>
              <a:rPr lang="en-US" i="1" dirty="0" smtClean="0"/>
              <a:t>w </a:t>
            </a:r>
            <a:r>
              <a:rPr lang="en-US" dirty="0" smtClean="0"/>
              <a:t>has </a:t>
            </a:r>
            <a:r>
              <a:rPr lang="en-US" i="1" dirty="0" smtClean="0"/>
              <a:t>k </a:t>
            </a:r>
            <a:r>
              <a:rPr lang="en-US" dirty="0" smtClean="0"/>
              <a:t>chances to </a:t>
            </a:r>
            <a:r>
              <a:rPr lang="en-US" i="1" dirty="0" smtClean="0"/>
              <a:t>not</a:t>
            </a:r>
            <a:r>
              <a:rPr lang="en-US" dirty="0" smtClean="0"/>
              <a:t> collide with another useful </a:t>
            </a:r>
            <a:r>
              <a:rPr lang="en-US" i="1" dirty="0" smtClean="0"/>
              <a:t>w’</a:t>
            </a:r>
            <a:r>
              <a:rPr lang="en-US" dirty="0" smtClean="0"/>
              <a:t>  </a:t>
            </a:r>
            <a:endParaRPr lang="en-US" i="1" dirty="0"/>
          </a:p>
          <a:p>
            <a:r>
              <a:rPr lang="en-US" dirty="0" smtClean="0"/>
              <a:t>An easy way to get multiple hash functions</a:t>
            </a:r>
          </a:p>
          <a:p>
            <a:pPr lvl="1"/>
            <a:r>
              <a:rPr lang="en-US" dirty="0" smtClean="0"/>
              <a:t>Generate some random strings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L</a:t>
            </a:r>
            <a:endParaRPr lang="en-US" i="1" baseline="-25000" dirty="0" smtClean="0"/>
          </a:p>
          <a:p>
            <a:pPr lvl="1"/>
            <a:r>
              <a:rPr lang="en-US" dirty="0" smtClean="0"/>
              <a:t>Let the k-</a:t>
            </a:r>
            <a:r>
              <a:rPr lang="en-US" dirty="0" err="1" smtClean="0"/>
              <a:t>th</a:t>
            </a:r>
            <a:r>
              <a:rPr lang="en-US" dirty="0" smtClean="0"/>
              <a:t> hash function for </a:t>
            </a:r>
            <a:r>
              <a:rPr lang="en-US" i="1" dirty="0" smtClean="0"/>
              <a:t>w</a:t>
            </a:r>
            <a:r>
              <a:rPr lang="en-US" dirty="0" smtClean="0"/>
              <a:t> be the ordinary hash of concatenation </a:t>
            </a:r>
            <a:r>
              <a:rPr lang="en-US" i="1" dirty="0" err="1" smtClean="0"/>
              <a:t>w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s</a:t>
            </a:r>
            <a:r>
              <a:rPr lang="en-US" i="1" baseline="-25000" dirty="0" err="1"/>
              <a:t>k</a:t>
            </a:r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813939"/>
              </p:ext>
            </p:extLst>
          </p:nvPr>
        </p:nvGraphicFramePr>
        <p:xfrm>
          <a:off x="1828800" y="5422900"/>
          <a:ext cx="48752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8" name="Equation" r:id="rId3" imgW="1447800" imgH="393700" progId="Equation.3">
                  <p:embed/>
                </p:oleObj>
              </mc:Choice>
              <mc:Fallback>
                <p:oleObj name="Equation" r:id="rId3" imgW="144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22900"/>
                        <a:ext cx="4875213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58750" y="1158875"/>
            <a:ext cx="8769350" cy="2135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66641"/>
              </p:ext>
            </p:extLst>
          </p:nvPr>
        </p:nvGraphicFramePr>
        <p:xfrm>
          <a:off x="949326" y="1631633"/>
          <a:ext cx="2114548" cy="731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8637"/>
                <a:gridCol w="528637"/>
                <a:gridCol w="528637"/>
                <a:gridCol w="528637"/>
              </a:tblGrid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9400" y="1631633"/>
            <a:ext cx="59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8916" y="1950731"/>
            <a:ext cx="60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</a:t>
            </a:r>
            <a:r>
              <a:rPr lang="en-US" b="1" dirty="0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188" y="12188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49087"/>
              </p:ext>
            </p:extLst>
          </p:nvPr>
        </p:nvGraphicFramePr>
        <p:xfrm>
          <a:off x="4268789" y="1339226"/>
          <a:ext cx="2114548" cy="1463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8637"/>
                <a:gridCol w="528637"/>
                <a:gridCol w="528637"/>
                <a:gridCol w="528637"/>
              </a:tblGrid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98863" y="1339226"/>
            <a:ext cx="59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08379" y="2031410"/>
            <a:ext cx="60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</a:t>
            </a:r>
            <a:r>
              <a:rPr lang="en-US" b="1" dirty="0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24429"/>
              </p:ext>
            </p:extLst>
          </p:nvPr>
        </p:nvGraphicFramePr>
        <p:xfrm>
          <a:off x="6515101" y="1584971"/>
          <a:ext cx="2114548" cy="365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8637"/>
                <a:gridCol w="528637"/>
                <a:gridCol w="528637"/>
                <a:gridCol w="528637"/>
              </a:tblGrid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2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34845"/>
              </p:ext>
            </p:extLst>
          </p:nvPr>
        </p:nvGraphicFramePr>
        <p:xfrm>
          <a:off x="6515101" y="2229833"/>
          <a:ext cx="2114548" cy="365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8637"/>
                <a:gridCol w="528637"/>
                <a:gridCol w="528637"/>
                <a:gridCol w="528637"/>
              </a:tblGrid>
              <a:tr h="3214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1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merican Typewriter"/>
                          <a:cs typeface="American Typewriter"/>
                        </a:rPr>
                        <a:t>0</a:t>
                      </a:r>
                      <a:endParaRPr lang="en-US" b="0" dirty="0">
                        <a:latin typeface="American Typewriter"/>
                        <a:cs typeface="American Typewrite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31800" y="1158875"/>
            <a:ext cx="24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!=</a:t>
            </a:r>
            <a:r>
              <a:rPr lang="en-US" b="1" dirty="0" smtClean="0"/>
              <a:t>b  </a:t>
            </a:r>
            <a:r>
              <a:rPr lang="en-US" dirty="0" smtClean="0"/>
              <a:t>are </a:t>
            </a:r>
            <a:r>
              <a:rPr lang="en-US" smtClean="0"/>
              <a:t>binary vectors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3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would this work?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Claim: with 100,000 features and 100,000,000 buckets:</a:t>
            </a:r>
          </a:p>
          <a:p>
            <a:pPr lvl="1"/>
            <a:r>
              <a:rPr lang="en-US" dirty="0" smtClean="0"/>
              <a:t>k=1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err="1" smtClean="0"/>
              <a:t>Pr</a:t>
            </a:r>
            <a:r>
              <a:rPr lang="en-US" dirty="0" smtClean="0"/>
              <a:t>(any feature duplication) ≈1</a:t>
            </a:r>
          </a:p>
          <a:p>
            <a:pPr lvl="1"/>
            <a:r>
              <a:rPr lang="en-US" dirty="0" smtClean="0"/>
              <a:t>k=2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err="1" smtClean="0"/>
              <a:t>Pr</a:t>
            </a:r>
            <a:r>
              <a:rPr lang="en-US" dirty="0" smtClean="0"/>
              <a:t>(any feature duplication)</a:t>
            </a:r>
            <a:r>
              <a:rPr lang="en-US" dirty="0"/>
              <a:t> </a:t>
            </a:r>
            <a:r>
              <a:rPr lang="en-US" dirty="0" smtClean="0"/>
              <a:t>≈0.4</a:t>
            </a:r>
          </a:p>
          <a:p>
            <a:pPr lvl="1"/>
            <a:r>
              <a:rPr lang="en-US" dirty="0" smtClean="0"/>
              <a:t>k=3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Pr</a:t>
            </a:r>
            <a:r>
              <a:rPr lang="en-US" dirty="0" smtClean="0">
                <a:sym typeface="Wingdings"/>
              </a:rPr>
              <a:t>(any feature duplication)</a:t>
            </a:r>
            <a:r>
              <a:rPr lang="en-US" dirty="0"/>
              <a:t> </a:t>
            </a:r>
            <a:r>
              <a:rPr lang="en-US" dirty="0" smtClean="0"/>
              <a:t>≈0.01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01655"/>
              </p:ext>
            </p:extLst>
          </p:nvPr>
        </p:nvGraphicFramePr>
        <p:xfrm>
          <a:off x="1828800" y="2040873"/>
          <a:ext cx="48752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2" name="Equation" r:id="rId3" imgW="1447800" imgH="393700" progId="Equation.3">
                  <p:embed/>
                </p:oleObj>
              </mc:Choice>
              <mc:Fallback>
                <p:oleObj name="Equation" r:id="rId3" imgW="144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40873"/>
                        <a:ext cx="4875213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73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Trick -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memory: don’t store hash keys</a:t>
            </a:r>
          </a:p>
          <a:p>
            <a:r>
              <a:rPr lang="en-US" dirty="0" smtClean="0"/>
              <a:t>Allow collisions</a:t>
            </a:r>
          </a:p>
          <a:p>
            <a:pPr lvl="1"/>
            <a:r>
              <a:rPr lang="en-US" dirty="0" smtClean="0"/>
              <a:t>even though it distorts your data some</a:t>
            </a:r>
          </a:p>
          <a:p>
            <a:r>
              <a:rPr lang="en-US" dirty="0" smtClean="0"/>
              <a:t>Let the learner (downstream) take up the slack</a:t>
            </a:r>
          </a:p>
          <a:p>
            <a:pPr lvl="1"/>
            <a:endParaRPr lang="en-US" dirty="0"/>
          </a:p>
          <a:p>
            <a:r>
              <a:rPr lang="en-US" dirty="0" smtClean="0"/>
              <a:t>Here’s another famous trick that exploits these insights….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4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6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Interface to a Bloom filter</a:t>
            </a:r>
          </a:p>
          <a:p>
            <a:pPr lvl="1"/>
            <a:r>
              <a:rPr lang="en-US" dirty="0" err="1" smtClean="0"/>
              <a:t>BloomFilter(int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, double </a:t>
            </a:r>
            <a:r>
              <a:rPr lang="en-US" dirty="0" err="1" smtClean="0"/>
              <a:t>p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b</a:t>
            </a:r>
            <a:r>
              <a:rPr lang="en-US" dirty="0" err="1" smtClean="0"/>
              <a:t>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 // insert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</a:t>
            </a:r>
            <a:r>
              <a:rPr lang="en-US" dirty="0" smtClean="0"/>
              <a:t> </a:t>
            </a:r>
            <a:r>
              <a:rPr lang="en-US" dirty="0" err="1" smtClean="0"/>
              <a:t>bd.contains(String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// If </a:t>
            </a:r>
            <a:r>
              <a:rPr lang="en-US" dirty="0" err="1" smtClean="0"/>
              <a:t>s</a:t>
            </a:r>
            <a:r>
              <a:rPr lang="en-US" dirty="0" smtClean="0"/>
              <a:t> was added return true;</a:t>
            </a:r>
          </a:p>
          <a:p>
            <a:pPr lvl="2"/>
            <a:r>
              <a:rPr lang="en-US" dirty="0" smtClean="0"/>
              <a:t>// else with probability at least </a:t>
            </a:r>
            <a:r>
              <a:rPr lang="en-US" i="1" dirty="0" smtClean="0"/>
              <a:t>1-p </a:t>
            </a:r>
            <a:r>
              <a:rPr lang="en-US" dirty="0" smtClean="0"/>
              <a:t>return false;</a:t>
            </a:r>
          </a:p>
          <a:p>
            <a:pPr lvl="2"/>
            <a:r>
              <a:rPr lang="en-US" dirty="0" smtClean="0"/>
              <a:t>// else with probability at most </a:t>
            </a:r>
            <a:r>
              <a:rPr lang="en-US" i="1" dirty="0" smtClean="0"/>
              <a:t>p</a:t>
            </a:r>
            <a:r>
              <a:rPr lang="en-US" dirty="0" smtClean="0"/>
              <a:t> return true;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I.e., a noisy “set” where you can test membership (and that’s it)</a:t>
            </a:r>
          </a:p>
        </p:txBody>
      </p:sp>
    </p:spTree>
    <p:extLst>
      <p:ext uri="{BB962C8B-B14F-4D97-AF65-F5344CB8AC3E}">
        <p14:creationId xmlns:p14="http://schemas.microsoft.com/office/powerpoint/2010/main" val="104117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implementation</a:t>
            </a:r>
          </a:p>
          <a:p>
            <a:pPr lvl="1"/>
            <a:r>
              <a:rPr lang="en-US" dirty="0" smtClean="0"/>
              <a:t>Allocate M bits, bit[0]…,bit[1-M]</a:t>
            </a:r>
          </a:p>
          <a:p>
            <a:pPr lvl="1"/>
            <a:r>
              <a:rPr lang="en-US" dirty="0" smtClean="0"/>
              <a:t>Pick K hash functions hash(1,2),hash(2,s),….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: hash(</a:t>
            </a:r>
            <a:r>
              <a:rPr lang="en-US" dirty="0" err="1" smtClean="0"/>
              <a:t>i,s</a:t>
            </a:r>
            <a:r>
              <a:rPr lang="en-US" dirty="0" smtClean="0"/>
              <a:t>) = hash(s+ </a:t>
            </a:r>
            <a:r>
              <a:rPr lang="en-US" dirty="0" err="1" smtClean="0"/>
              <a:t>randomString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To add string </a:t>
            </a:r>
            <a:r>
              <a:rPr lang="en-US" dirty="0" err="1" smtClean="0"/>
              <a:t>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/>
              <a:t>,</a:t>
            </a:r>
            <a:r>
              <a:rPr lang="en-US" dirty="0" smtClean="0"/>
              <a:t> set </a:t>
            </a:r>
            <a:r>
              <a:rPr lang="en-US" dirty="0" err="1" smtClean="0"/>
              <a:t>bit[hash(i,s</a:t>
            </a:r>
            <a:r>
              <a:rPr lang="en-US" dirty="0" smtClean="0"/>
              <a:t>)] = 1</a:t>
            </a:r>
          </a:p>
          <a:p>
            <a:pPr lvl="1"/>
            <a:r>
              <a:rPr lang="en-US" dirty="0" smtClean="0"/>
              <a:t>To check </a:t>
            </a:r>
            <a:r>
              <a:rPr lang="en-US" dirty="0" err="1" smtClean="0"/>
              <a:t>contains(s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 smtClean="0"/>
              <a:t>, test </a:t>
            </a:r>
            <a:r>
              <a:rPr lang="en-US" dirty="0" err="1" smtClean="0"/>
              <a:t>bit[hash(i,s</a:t>
            </a:r>
            <a:r>
              <a:rPr lang="en-US" dirty="0" smtClean="0"/>
              <a:t>)]</a:t>
            </a:r>
          </a:p>
          <a:p>
            <a:pPr lvl="2"/>
            <a:r>
              <a:rPr lang="en-US" dirty="0" smtClean="0"/>
              <a:t>Return “true” if they’re all set; otherwise, return “false”</a:t>
            </a:r>
          </a:p>
          <a:p>
            <a:pPr lvl="1"/>
            <a:r>
              <a:rPr lang="en-US" dirty="0" smtClean="0"/>
              <a:t>We’ll discuss how to set M and K soon, but for now:</a:t>
            </a:r>
          </a:p>
          <a:p>
            <a:pPr lvl="2"/>
            <a:r>
              <a:rPr lang="en-US" dirty="0" smtClean="0"/>
              <a:t>Let M = 1.5*</a:t>
            </a:r>
            <a:r>
              <a:rPr lang="en-US" dirty="0" err="1" smtClean="0"/>
              <a:t>maxSize</a:t>
            </a:r>
            <a:r>
              <a:rPr lang="en-US" dirty="0" smtClean="0"/>
              <a:t>  </a:t>
            </a:r>
            <a:r>
              <a:rPr lang="en-US" i="1" dirty="0" smtClean="0"/>
              <a:t>// less than two bits per item!</a:t>
            </a:r>
          </a:p>
          <a:p>
            <a:pPr lvl="2"/>
            <a:r>
              <a:rPr lang="en-US" dirty="0" smtClean="0"/>
              <a:t>Let K = 2*log(1/p)       </a:t>
            </a:r>
            <a:r>
              <a:rPr lang="en-US" i="1" dirty="0" smtClean="0"/>
              <a:t>// about right with this M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267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23495"/>
              </p:ext>
            </p:extLst>
          </p:nvPr>
        </p:nvGraphicFramePr>
        <p:xfrm>
          <a:off x="1524000" y="1803477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367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bf.add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42322"/>
              </p:ext>
            </p:extLst>
          </p:nvPr>
        </p:nvGraphicFramePr>
        <p:xfrm>
          <a:off x="1676400" y="3900021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09" y="3157984"/>
            <a:ext cx="165245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0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5455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9582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bf.add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70306"/>
              </p:ext>
            </p:extLst>
          </p:nvPr>
        </p:nvGraphicFramePr>
        <p:xfrm>
          <a:off x="1828800" y="6091023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143727" y="5348986"/>
            <a:ext cx="152420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968164" cy="742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7855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1982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63153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3165"/>
              </p:ext>
            </p:extLst>
          </p:nvPr>
        </p:nvGraphicFramePr>
        <p:xfrm>
          <a:off x="1524000" y="1803477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154" y="2634764"/>
            <a:ext cx="445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 (“</a:t>
            </a:r>
            <a:r>
              <a:rPr lang="en-US" sz="2800" dirty="0" err="1" smtClean="0">
                <a:solidFill>
                  <a:srgbClr val="FF0000"/>
                </a:solidFill>
              </a:rPr>
              <a:t>fred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98784"/>
              </p:ext>
            </p:extLst>
          </p:nvPr>
        </p:nvGraphicFramePr>
        <p:xfrm>
          <a:off x="1676400" y="3900021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2473311" y="3157984"/>
            <a:ext cx="556376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1889296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5038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5455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554" y="4825766"/>
            <a:ext cx="433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</a:t>
            </a:r>
            <a:r>
              <a:rPr lang="en-US" sz="2800" dirty="0" smtClean="0">
                <a:solidFill>
                  <a:srgbClr val="3366FF"/>
                </a:solidFill>
              </a:rPr>
              <a:t>barney rubble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26758"/>
              </p:ext>
            </p:extLst>
          </p:nvPr>
        </p:nvGraphicFramePr>
        <p:xfrm>
          <a:off x="1828800" y="6091023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143727" y="5348986"/>
            <a:ext cx="15242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7855" y="5348986"/>
            <a:ext cx="0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2145" y="5348986"/>
            <a:ext cx="968164" cy="74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7438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7855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1982" y="5588671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16836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2154" y="2634764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wilma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447640"/>
              </p:ext>
            </p:extLst>
          </p:nvPr>
        </p:nvGraphicFramePr>
        <p:xfrm>
          <a:off x="1676400" y="3900021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1927401" y="3157984"/>
            <a:ext cx="1185642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25455" y="3157984"/>
            <a:ext cx="1665457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59745" y="3157984"/>
            <a:ext cx="2880847" cy="830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5116" y="3397669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1068" y="3423380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8121" y="3412240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15256"/>
              </p:ext>
            </p:extLst>
          </p:nvPr>
        </p:nvGraphicFramePr>
        <p:xfrm>
          <a:off x="1524000" y="1803477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06415" y="4558408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bf.contains</a:t>
            </a:r>
            <a:r>
              <a:rPr lang="en-US" sz="2800" dirty="0" smtClean="0"/>
              <a:t>(“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wilma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flintstone</a:t>
            </a:r>
            <a:r>
              <a:rPr lang="en-US" sz="2800" dirty="0" smtClean="0"/>
              <a:t>”):</a:t>
            </a:r>
            <a:endParaRPr lang="en-US" sz="2800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46874"/>
              </p:ext>
            </p:extLst>
          </p:nvPr>
        </p:nvGraphicFramePr>
        <p:xfrm>
          <a:off x="1780661" y="5823665"/>
          <a:ext cx="60960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412B5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C412B5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3366FF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 Math"/>
                          <a:cs typeface="Cambria Math"/>
                        </a:rPr>
                        <a:t>0</a:t>
                      </a:r>
                      <a:endParaRPr lang="en-US" sz="2400" dirty="0">
                        <a:latin typeface="Cambria Math"/>
                        <a:cs typeface="Cambria Math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0" name="Straight Arrow Connector 39"/>
          <p:cNvCxnSpPr>
            <a:stCxn id="38" idx="2"/>
          </p:cNvCxnSpPr>
          <p:nvPr/>
        </p:nvCxnSpPr>
        <p:spPr>
          <a:xfrm flipH="1">
            <a:off x="2031662" y="5081628"/>
            <a:ext cx="1185642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29716" y="5081628"/>
            <a:ext cx="1665457" cy="83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64006" y="5081628"/>
            <a:ext cx="2108376" cy="8301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09377" y="5321313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h1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5329" y="5347024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h2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32538" y="5348612"/>
            <a:ext cx="4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h3</a:t>
            </a:r>
            <a:endParaRPr lang="en-US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53891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8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 methods</a:t>
            </a:r>
            <a:r>
              <a:rPr lang="en-US" smtClean="0"/>
              <a:t>: today</a:t>
            </a:r>
            <a:endParaRPr lang="en-US" dirty="0" smtClean="0"/>
          </a:p>
          <a:p>
            <a:pPr lvl="1"/>
            <a:r>
              <a:rPr lang="en-US" dirty="0" smtClean="0"/>
              <a:t>SGD with the hash trick (recap)</a:t>
            </a:r>
          </a:p>
          <a:p>
            <a:pPr lvl="1"/>
            <a:r>
              <a:rPr lang="en-US" dirty="0" smtClean="0"/>
              <a:t>Bloom filters</a:t>
            </a:r>
          </a:p>
          <a:p>
            <a:r>
              <a:rPr lang="en-US" dirty="0" smtClean="0"/>
              <a:t>Later:</a:t>
            </a:r>
          </a:p>
          <a:p>
            <a:pPr lvl="1"/>
            <a:r>
              <a:rPr lang="en-US" dirty="0" smtClean="0"/>
              <a:t>count-min sketches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ocality sensitive hashing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3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</a:t>
            </a:r>
            <a:r>
              <a:rPr lang="en-US" dirty="0" smtClean="0"/>
              <a:t>filters: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 </a:t>
            </a:r>
            <a:r>
              <a:rPr lang="en-US" sz="2400" dirty="0" smtClean="0"/>
              <a:t>(</a:t>
            </a:r>
            <a:r>
              <a:rPr lang="en-US" sz="2400" i="1" dirty="0" smtClean="0"/>
              <a:t>m </a:t>
            </a:r>
            <a:r>
              <a:rPr lang="en-US" sz="2400" dirty="0" smtClean="0"/>
              <a:t>bits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i="1" dirty="0" smtClean="0"/>
              <a:t>k</a:t>
            </a:r>
            <a:r>
              <a:rPr lang="en-US" sz="2400" dirty="0" smtClean="0"/>
              <a:t> hashers):</a:t>
            </a:r>
          </a:p>
          <a:p>
            <a:pPr lvl="1"/>
            <a:r>
              <a:rPr lang="en-US" sz="2400" dirty="0" smtClean="0"/>
              <a:t>Assume </a:t>
            </a:r>
            <a:r>
              <a:rPr lang="en-US" sz="2400" dirty="0" err="1" smtClean="0"/>
              <a:t>hash(i,s</a:t>
            </a:r>
            <a:r>
              <a:rPr lang="en-US" sz="2400" dirty="0" smtClean="0"/>
              <a:t>) is a random function</a:t>
            </a:r>
          </a:p>
          <a:p>
            <a:pPr lvl="1"/>
            <a:r>
              <a:rPr lang="en-US" sz="2400" dirty="0" smtClean="0"/>
              <a:t>Look at </a:t>
            </a:r>
            <a:r>
              <a:rPr lang="en-US" sz="2400" dirty="0" err="1" smtClean="0"/>
              <a:t>Pr</a:t>
            </a:r>
            <a:r>
              <a:rPr lang="en-US" sz="2400" dirty="0" smtClean="0"/>
              <a:t>(bit j is unset after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add’s</a:t>
            </a:r>
            <a:r>
              <a:rPr lang="en-US" sz="2400" dirty="0" smtClean="0"/>
              <a:t>):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… and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Pr</a:t>
            </a:r>
            <a:r>
              <a:rPr lang="en-US" sz="2400" dirty="0" smtClean="0"/>
              <a:t>(not all </a:t>
            </a:r>
            <a:r>
              <a:rPr lang="en-US" sz="2400" i="1" dirty="0" smtClean="0"/>
              <a:t>k</a:t>
            </a:r>
            <a:r>
              <a:rPr lang="en-US" sz="2400" dirty="0" smtClean="0"/>
              <a:t> bits set)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…. fix </a:t>
            </a:r>
            <a:r>
              <a:rPr lang="en-US" sz="2400" i="1" dirty="0" smtClean="0"/>
              <a:t>m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 and minimize </a:t>
            </a:r>
            <a:r>
              <a:rPr lang="en-US" sz="2400" i="1" dirty="0" smtClean="0"/>
              <a:t>k: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20 at 2.5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98" y="1766300"/>
            <a:ext cx="2228749" cy="1163538"/>
          </a:xfrm>
          <a:prstGeom prst="rect">
            <a:avLst/>
          </a:prstGeom>
        </p:spPr>
      </p:pic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2336780" y="3767868"/>
            <a:ext cx="5780132" cy="1156157"/>
          </a:xfrm>
          <a:prstGeom prst="rect">
            <a:avLst/>
          </a:prstGeom>
        </p:spPr>
      </p:pic>
      <p:pic>
        <p:nvPicPr>
          <p:cNvPr id="6" name="Picture 5" descr="Screen Shot 2012-02-20 at 2.57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0" y="5532989"/>
            <a:ext cx="2446711" cy="924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4201" y="5673135"/>
            <a:ext cx="7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 =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36876" y="4050295"/>
            <a:ext cx="1599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f(</a:t>
            </a:r>
            <a:r>
              <a:rPr lang="en-US" sz="2800" i="1" dirty="0" err="1" smtClean="0"/>
              <a:t>m,n,k</a:t>
            </a:r>
            <a:r>
              <a:rPr lang="en-US" sz="2800" i="1" dirty="0" smtClean="0"/>
              <a:t>)</a:t>
            </a:r>
            <a:r>
              <a:rPr lang="en-US" sz="2800" i="1" dirty="0" smtClean="0"/>
              <a:t> </a:t>
            </a:r>
            <a:r>
              <a:rPr lang="en-US" sz="2800" i="1" dirty="0" smtClean="0"/>
              <a:t>=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8906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Analysis:</a:t>
            </a:r>
          </a:p>
          <a:p>
            <a:pPr lvl="1"/>
            <a:r>
              <a:rPr lang="en-US" sz="2400" dirty="0" smtClean="0"/>
              <a:t>Plug optimal k=m/n*</a:t>
            </a:r>
            <a:r>
              <a:rPr lang="en-US" sz="2400" dirty="0" err="1" smtClean="0"/>
              <a:t>ln</a:t>
            </a:r>
            <a:r>
              <a:rPr lang="en-US" sz="2400" dirty="0" smtClean="0"/>
              <a:t>(2) back into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(collision):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Now we can fix any two of </a:t>
            </a:r>
            <a:r>
              <a:rPr lang="en-US" sz="2400" i="1" dirty="0" smtClean="0"/>
              <a:t>p, n, m</a:t>
            </a:r>
            <a:r>
              <a:rPr lang="en-US" sz="2400" dirty="0" smtClean="0"/>
              <a:t> and solve for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r>
              <a:rPr lang="en-US" sz="2400" dirty="0" smtClean="0"/>
              <a:t>E.g</a:t>
            </a:r>
            <a:r>
              <a:rPr lang="en-US" sz="2400" dirty="0" smtClean="0"/>
              <a:t>., the value for </a:t>
            </a:r>
            <a:r>
              <a:rPr lang="en-US" sz="2400" i="1" dirty="0" smtClean="0"/>
              <a:t>m </a:t>
            </a:r>
            <a:r>
              <a:rPr lang="en-US" sz="2400" dirty="0" smtClean="0"/>
              <a:t>in terms of </a:t>
            </a:r>
            <a:r>
              <a:rPr lang="en-US" sz="2400" i="1" dirty="0" smtClean="0"/>
              <a:t>n </a:t>
            </a:r>
            <a:r>
              <a:rPr lang="en-US" sz="2400" dirty="0" smtClean="0"/>
              <a:t>and </a:t>
            </a:r>
            <a:r>
              <a:rPr lang="en-US" sz="2400" i="1" dirty="0" smtClean="0"/>
              <a:t>p: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3749854" y="18011"/>
            <a:ext cx="5394146" cy="1078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5972" y="2586046"/>
            <a:ext cx="136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f(</a:t>
            </a:r>
            <a:r>
              <a:rPr lang="en-US" sz="2800" i="1" dirty="0" err="1" smtClean="0"/>
              <a:t>m,n</a:t>
            </a:r>
            <a:r>
              <a:rPr lang="en-US" sz="2800" i="1" dirty="0" smtClean="0"/>
              <a:t>) </a:t>
            </a:r>
            <a:r>
              <a:rPr lang="en-US" sz="2800" i="1" dirty="0" smtClean="0"/>
              <a:t>=</a:t>
            </a:r>
            <a:endParaRPr lang="en-US" sz="2800" i="1" dirty="0"/>
          </a:p>
        </p:txBody>
      </p:sp>
      <p:pic>
        <p:nvPicPr>
          <p:cNvPr id="10" name="Picture 9" descr="Screen Shot 2012-02-20 at 3.5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54" y="2443551"/>
            <a:ext cx="5355058" cy="805378"/>
          </a:xfrm>
          <a:prstGeom prst="rect">
            <a:avLst/>
          </a:prstGeom>
        </p:spPr>
      </p:pic>
      <p:pic>
        <p:nvPicPr>
          <p:cNvPr id="11" name="Picture 10" descr="Screen Shot 2012-02-20 at 3.52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45" y="4491992"/>
            <a:ext cx="2581418" cy="9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0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Interface to a Bloom filter</a:t>
            </a:r>
          </a:p>
          <a:p>
            <a:pPr lvl="1"/>
            <a:r>
              <a:rPr lang="en-US" dirty="0" err="1" smtClean="0"/>
              <a:t>BloomFilter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 /* n */, double p);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b</a:t>
            </a:r>
            <a:r>
              <a:rPr lang="en-US" dirty="0" err="1" smtClean="0"/>
              <a:t>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 // insert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</a:t>
            </a:r>
            <a:r>
              <a:rPr lang="en-US" dirty="0" smtClean="0"/>
              <a:t> </a:t>
            </a:r>
            <a:r>
              <a:rPr lang="en-US" dirty="0" err="1" smtClean="0"/>
              <a:t>bd.contains(String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// If </a:t>
            </a:r>
            <a:r>
              <a:rPr lang="en-US" dirty="0" err="1" smtClean="0"/>
              <a:t>s</a:t>
            </a:r>
            <a:r>
              <a:rPr lang="en-US" dirty="0" smtClean="0"/>
              <a:t> was added return true;</a:t>
            </a:r>
          </a:p>
          <a:p>
            <a:pPr lvl="2"/>
            <a:r>
              <a:rPr lang="en-US" dirty="0" smtClean="0"/>
              <a:t>// else with probability at least </a:t>
            </a:r>
            <a:r>
              <a:rPr lang="en-US" i="1" dirty="0" smtClean="0"/>
              <a:t>1-p </a:t>
            </a:r>
            <a:r>
              <a:rPr lang="en-US" dirty="0" smtClean="0"/>
              <a:t>return false;</a:t>
            </a:r>
          </a:p>
          <a:p>
            <a:pPr lvl="2"/>
            <a:r>
              <a:rPr lang="en-US" dirty="0" smtClean="0"/>
              <a:t>// else with probability at most </a:t>
            </a:r>
            <a:r>
              <a:rPr lang="en-US" i="1" dirty="0" smtClean="0"/>
              <a:t>p</a:t>
            </a:r>
            <a:r>
              <a:rPr lang="en-US" dirty="0" smtClean="0"/>
              <a:t> return true;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I.e., a noisy “set” where you can test membership (and that’s it)</a:t>
            </a:r>
          </a:p>
        </p:txBody>
      </p:sp>
    </p:spTree>
    <p:extLst>
      <p:ext uri="{BB962C8B-B14F-4D97-AF65-F5344CB8AC3E}">
        <p14:creationId xmlns:p14="http://schemas.microsoft.com/office/powerpoint/2010/main" val="270539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3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15833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Finding items in “</a:t>
            </a:r>
            <a:r>
              <a:rPr lang="en-US" dirty="0" err="1" smtClean="0"/>
              <a:t>sharded</a:t>
            </a:r>
            <a:r>
              <a:rPr lang="en-US" dirty="0" smtClean="0"/>
              <a:t>” data</a:t>
            </a:r>
          </a:p>
          <a:p>
            <a:pPr lvl="2"/>
            <a:r>
              <a:rPr lang="en-US" dirty="0" smtClean="0"/>
              <a:t>Easy if you know the </a:t>
            </a:r>
            <a:r>
              <a:rPr lang="en-US" dirty="0" err="1" smtClean="0"/>
              <a:t>sharding</a:t>
            </a:r>
            <a:r>
              <a:rPr lang="en-US" dirty="0" smtClean="0"/>
              <a:t> rule</a:t>
            </a:r>
          </a:p>
          <a:p>
            <a:pPr lvl="2"/>
            <a:r>
              <a:rPr lang="en-US" dirty="0" smtClean="0"/>
              <a:t>Harder if you don’t (like Google n-grams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" name="Picture 3" descr="Screen Shot 2015-10-29 at 10.1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2125"/>
            <a:ext cx="9144000" cy="21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Finding items in “</a:t>
            </a:r>
            <a:r>
              <a:rPr lang="en-US" dirty="0" err="1" smtClean="0"/>
              <a:t>sharded</a:t>
            </a:r>
            <a:r>
              <a:rPr lang="en-US" dirty="0" smtClean="0"/>
              <a:t>” data</a:t>
            </a:r>
          </a:p>
          <a:p>
            <a:pPr lvl="2"/>
            <a:r>
              <a:rPr lang="en-US" dirty="0" smtClean="0"/>
              <a:t>Easy if you know the </a:t>
            </a:r>
            <a:r>
              <a:rPr lang="en-US" dirty="0" err="1" smtClean="0"/>
              <a:t>sharding</a:t>
            </a:r>
            <a:r>
              <a:rPr lang="en-US" dirty="0" smtClean="0"/>
              <a:t> rule</a:t>
            </a:r>
          </a:p>
          <a:p>
            <a:pPr lvl="2"/>
            <a:r>
              <a:rPr lang="en-US" dirty="0" smtClean="0"/>
              <a:t>Harder if you don’t (like Google n-grams)</a:t>
            </a:r>
          </a:p>
          <a:p>
            <a:r>
              <a:rPr lang="en-US" dirty="0" smtClean="0"/>
              <a:t>Simple idea:</a:t>
            </a:r>
          </a:p>
          <a:p>
            <a:pPr lvl="1"/>
            <a:r>
              <a:rPr lang="en-US" dirty="0" smtClean="0"/>
              <a:t>Build a BF of the contents of each shard</a:t>
            </a:r>
          </a:p>
          <a:p>
            <a:pPr lvl="1"/>
            <a:r>
              <a:rPr lang="en-US" dirty="0" smtClean="0"/>
              <a:t>To look for </a:t>
            </a:r>
            <a:r>
              <a:rPr lang="en-US" i="1" dirty="0" smtClean="0"/>
              <a:t>key, </a:t>
            </a:r>
            <a:r>
              <a:rPr lang="en-US" dirty="0" smtClean="0"/>
              <a:t>load in the </a:t>
            </a:r>
            <a:r>
              <a:rPr lang="en-US" dirty="0" err="1" smtClean="0"/>
              <a:t>BF’s</a:t>
            </a:r>
            <a:r>
              <a:rPr lang="en-US" dirty="0" smtClean="0"/>
              <a:t> one by one, and search only the shards that probably contain </a:t>
            </a:r>
            <a:r>
              <a:rPr lang="en-US" i="1" dirty="0" smtClean="0"/>
              <a:t>key</a:t>
            </a:r>
          </a:p>
          <a:p>
            <a:pPr lvl="1"/>
            <a:r>
              <a:rPr lang="en-US" dirty="0" smtClean="0"/>
              <a:t>Analysis: you won’t miss anything, you might look in some extra shards</a:t>
            </a:r>
          </a:p>
          <a:p>
            <a:pPr lvl="1"/>
            <a:r>
              <a:rPr lang="en-US" dirty="0" smtClean="0"/>
              <a:t>You’ll hit O(1) extra shards if you set p=1/#shards</a:t>
            </a:r>
          </a:p>
        </p:txBody>
      </p:sp>
    </p:spTree>
    <p:extLst>
      <p:ext uri="{BB962C8B-B14F-4D97-AF65-F5344CB8AC3E}">
        <p14:creationId xmlns:p14="http://schemas.microsoft.com/office/powerpoint/2010/main" val="245928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singleton features from a classifier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bf2.add(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bf1.contains(w) </a:t>
            </a:r>
            <a:r>
              <a:rPr lang="en-US" dirty="0" smtClean="0">
                <a:sym typeface="Wingdings"/>
              </a:rPr>
              <a:t> w appears &gt;= once</a:t>
            </a:r>
          </a:p>
          <a:p>
            <a:pPr lvl="1"/>
            <a:r>
              <a:rPr lang="en-US" dirty="0" smtClean="0">
                <a:sym typeface="Wingdings"/>
              </a:rPr>
              <a:t>bf2.contains(w)  w appears &gt;= 2x</a:t>
            </a:r>
          </a:p>
          <a:p>
            <a:r>
              <a:rPr lang="en-US" dirty="0" smtClean="0">
                <a:sym typeface="Wingdings"/>
              </a:rPr>
              <a:t>Then train, ignoring words not in bf2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02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rare features from a classifier</a:t>
            </a:r>
          </a:p>
          <a:p>
            <a:pPr lvl="1"/>
            <a:r>
              <a:rPr lang="en-US" dirty="0" smtClean="0"/>
              <a:t>seldom hurts much, can speed up experiments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</a:t>
            </a:r>
          </a:p>
          <a:p>
            <a:pPr lvl="2"/>
            <a:r>
              <a:rPr lang="en-US" sz="3000" dirty="0" smtClean="0"/>
              <a:t>if bf2.contains(w): bf3.add(</a:t>
            </a:r>
            <a:r>
              <a:rPr lang="en-US" sz="3000" i="1" dirty="0" smtClean="0"/>
              <a:t>w</a:t>
            </a:r>
            <a:r>
              <a:rPr lang="en-US" sz="3000" dirty="0" smtClean="0"/>
              <a:t>)</a:t>
            </a:r>
          </a:p>
          <a:p>
            <a:pPr lvl="2"/>
            <a:r>
              <a:rPr lang="en-US" sz="3000" dirty="0" smtClean="0"/>
              <a:t>else bf2.add(w)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bf2.contains(w) </a:t>
            </a:r>
            <a:r>
              <a:rPr lang="en-US" dirty="0" smtClean="0">
                <a:sym typeface="Wingdings"/>
              </a:rPr>
              <a:t> w appears &gt;= 2x</a:t>
            </a:r>
          </a:p>
          <a:p>
            <a:pPr lvl="1"/>
            <a:r>
              <a:rPr lang="en-US" dirty="0" smtClean="0">
                <a:sym typeface="Wingdings"/>
              </a:rPr>
              <a:t>bf3.contains(w)  w appears &gt;= 3x</a:t>
            </a:r>
          </a:p>
          <a:p>
            <a:r>
              <a:rPr lang="en-US" dirty="0" smtClean="0">
                <a:sym typeface="Wingdings"/>
              </a:rPr>
              <a:t>Then train, ignoring words not in bf3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127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Count-Min Sketch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6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053754" cy="41655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Hash each feature </a:t>
            </a:r>
            <a:r>
              <a:rPr lang="en-US" i="1" dirty="0" smtClean="0"/>
              <a:t>multiple times </a:t>
            </a:r>
            <a:r>
              <a:rPr lang="en-US" dirty="0" smtClean="0"/>
              <a:t>with different hash functions</a:t>
            </a:r>
          </a:p>
          <a:p>
            <a:r>
              <a:rPr lang="en-US" dirty="0" smtClean="0"/>
              <a:t>Now, each </a:t>
            </a:r>
            <a:r>
              <a:rPr lang="en-US" i="1" dirty="0" smtClean="0"/>
              <a:t>w </a:t>
            </a:r>
            <a:r>
              <a:rPr lang="en-US" dirty="0" smtClean="0"/>
              <a:t>has </a:t>
            </a:r>
            <a:r>
              <a:rPr lang="en-US" i="1" dirty="0" smtClean="0"/>
              <a:t>k </a:t>
            </a:r>
            <a:r>
              <a:rPr lang="en-US" dirty="0" smtClean="0"/>
              <a:t>chances to </a:t>
            </a:r>
            <a:r>
              <a:rPr lang="en-US" i="1" dirty="0" smtClean="0"/>
              <a:t>not</a:t>
            </a:r>
            <a:r>
              <a:rPr lang="en-US" dirty="0" smtClean="0"/>
              <a:t> collide with another useful </a:t>
            </a:r>
            <a:r>
              <a:rPr lang="en-US" i="1" dirty="0" smtClean="0"/>
              <a:t>w’</a:t>
            </a:r>
            <a:r>
              <a:rPr lang="en-US" dirty="0" smtClean="0"/>
              <a:t>  </a:t>
            </a:r>
            <a:endParaRPr lang="en-US" i="1" dirty="0"/>
          </a:p>
          <a:p>
            <a:r>
              <a:rPr lang="en-US" dirty="0" smtClean="0"/>
              <a:t>Get multiple hash functions as in Bloom filters</a:t>
            </a:r>
          </a:p>
          <a:p>
            <a:endParaRPr lang="en-US" i="1" dirty="0" smtClean="0"/>
          </a:p>
          <a:p>
            <a:r>
              <a:rPr lang="en-US" i="1" dirty="0" smtClean="0"/>
              <a:t>Part Bloom filter, part hash kernel</a:t>
            </a:r>
          </a:p>
          <a:p>
            <a:pPr lvl="1"/>
            <a:r>
              <a:rPr lang="en-US" i="1" dirty="0" smtClean="0"/>
              <a:t>but predates either, called “count-min sketch” -- </a:t>
            </a:r>
            <a:r>
              <a:rPr lang="en-US" i="1" dirty="0" err="1" smtClean="0"/>
              <a:t>Cormode</a:t>
            </a:r>
            <a:r>
              <a:rPr lang="en-US" i="1" dirty="0" smtClean="0"/>
              <a:t> and </a:t>
            </a:r>
            <a:r>
              <a:rPr lang="en-US" i="1" dirty="0" err="1" smtClean="0"/>
              <a:t>Muthukrishnan</a:t>
            </a:r>
            <a:endParaRPr lang="en-US" i="1" baseline="-25000" dirty="0"/>
          </a:p>
          <a:p>
            <a:pPr lvl="1"/>
            <a:endParaRPr lang="en-US" i="1" baseline="-25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Hash Trick: A 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implementation</a:t>
            </a:r>
          </a:p>
          <a:p>
            <a:pPr lvl="1"/>
            <a:r>
              <a:rPr lang="en-US" dirty="0" smtClean="0"/>
              <a:t>Allocate M bits, bit[0]…,bit[1-M]</a:t>
            </a:r>
          </a:p>
          <a:p>
            <a:pPr lvl="1"/>
            <a:r>
              <a:rPr lang="en-US" dirty="0" smtClean="0"/>
              <a:t>Pick K hash functions hash(1,2),hash(2,s),….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: hash(</a:t>
            </a:r>
            <a:r>
              <a:rPr lang="en-US" dirty="0" err="1" smtClean="0"/>
              <a:t>i,s</a:t>
            </a:r>
            <a:r>
              <a:rPr lang="en-US" dirty="0" smtClean="0"/>
              <a:t>) = hash(s+ </a:t>
            </a:r>
            <a:r>
              <a:rPr lang="en-US" dirty="0" err="1" smtClean="0"/>
              <a:t>randomString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To add string </a:t>
            </a:r>
            <a:r>
              <a:rPr lang="en-US" dirty="0" err="1" smtClean="0"/>
              <a:t>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/>
              <a:t>,</a:t>
            </a:r>
            <a:r>
              <a:rPr lang="en-US" dirty="0" smtClean="0"/>
              <a:t> set </a:t>
            </a:r>
            <a:r>
              <a:rPr lang="en-US" dirty="0" err="1" smtClean="0"/>
              <a:t>bit[hash(i,s</a:t>
            </a:r>
            <a:r>
              <a:rPr lang="en-US" dirty="0" smtClean="0"/>
              <a:t>)] = 1</a:t>
            </a:r>
          </a:p>
          <a:p>
            <a:pPr lvl="1"/>
            <a:r>
              <a:rPr lang="en-US" dirty="0" smtClean="0"/>
              <a:t>To check </a:t>
            </a:r>
            <a:r>
              <a:rPr lang="en-US" dirty="0" err="1" smtClean="0"/>
              <a:t>contains(s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 smtClean="0"/>
              <a:t>, test </a:t>
            </a:r>
            <a:r>
              <a:rPr lang="en-US" dirty="0" err="1" smtClean="0"/>
              <a:t>bit[hash(i,s</a:t>
            </a:r>
            <a:r>
              <a:rPr lang="en-US" dirty="0" smtClean="0"/>
              <a:t>)]</a:t>
            </a:r>
          </a:p>
          <a:p>
            <a:pPr lvl="2"/>
            <a:r>
              <a:rPr lang="en-US" dirty="0" smtClean="0"/>
              <a:t>Return “true” if they’re all set; otherwise, return “false”</a:t>
            </a:r>
          </a:p>
          <a:p>
            <a:pPr lvl="1"/>
            <a:r>
              <a:rPr lang="en-US" dirty="0" smtClean="0"/>
              <a:t>We’ll discuss how to set M and K soon, but for now:</a:t>
            </a:r>
          </a:p>
          <a:p>
            <a:pPr lvl="2"/>
            <a:r>
              <a:rPr lang="en-US" dirty="0" smtClean="0"/>
              <a:t>Let M = 1.5*</a:t>
            </a:r>
            <a:r>
              <a:rPr lang="en-US" dirty="0" err="1" smtClean="0"/>
              <a:t>maxSize</a:t>
            </a:r>
            <a:r>
              <a:rPr lang="en-US" dirty="0" smtClean="0"/>
              <a:t>  </a:t>
            </a:r>
            <a:r>
              <a:rPr lang="en-US" i="1" dirty="0" smtClean="0"/>
              <a:t>// less than two bits per item!</a:t>
            </a:r>
          </a:p>
          <a:p>
            <a:pPr lvl="2"/>
            <a:r>
              <a:rPr lang="en-US" dirty="0" smtClean="0"/>
              <a:t>Let K = 2*log(1/p)       </a:t>
            </a:r>
            <a:r>
              <a:rPr lang="en-US" i="1" dirty="0" smtClean="0"/>
              <a:t>// about right with this M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943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</a:t>
            </a:r>
            <a:r>
              <a:rPr lang="en-US" dirty="0" err="1" smtClean="0"/>
              <a:t>Filter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Count-min</a:t>
            </a:r>
            <a:r>
              <a:rPr lang="en-US" dirty="0" smtClean="0"/>
              <a:t>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implementation</a:t>
            </a:r>
          </a:p>
          <a:p>
            <a:pPr lvl="1"/>
            <a:r>
              <a:rPr lang="en-US" dirty="0" smtClean="0"/>
              <a:t>Allocate a matrix </a:t>
            </a:r>
            <a:r>
              <a:rPr lang="en-US" i="1" dirty="0" smtClean="0"/>
              <a:t>CM </a:t>
            </a:r>
            <a:r>
              <a:rPr lang="en-US" dirty="0" smtClean="0"/>
              <a:t>with </a:t>
            </a:r>
            <a:r>
              <a:rPr lang="en-US" i="1" dirty="0" smtClean="0"/>
              <a:t>d</a:t>
            </a:r>
            <a:r>
              <a:rPr lang="en-US" dirty="0" smtClean="0"/>
              <a:t> rows, </a:t>
            </a:r>
            <a:r>
              <a:rPr lang="en-US" i="1" dirty="0" smtClean="0"/>
              <a:t>w</a:t>
            </a:r>
            <a:r>
              <a:rPr lang="en-US" dirty="0" smtClean="0"/>
              <a:t> columns</a:t>
            </a:r>
          </a:p>
          <a:p>
            <a:pPr lvl="1"/>
            <a:r>
              <a:rPr lang="en-US" dirty="0" smtClean="0"/>
              <a:t>Pick </a:t>
            </a:r>
            <a:r>
              <a:rPr lang="en-US" i="1" dirty="0" smtClean="0"/>
              <a:t>d </a:t>
            </a:r>
            <a:r>
              <a:rPr lang="en-US" i="1" dirty="0" smtClean="0"/>
              <a:t> </a:t>
            </a:r>
            <a:r>
              <a:rPr lang="en-US" dirty="0" smtClean="0"/>
              <a:t>hash </a:t>
            </a:r>
            <a:r>
              <a:rPr lang="en-US" dirty="0" smtClean="0"/>
              <a:t>functions h</a:t>
            </a:r>
            <a:r>
              <a:rPr lang="en-US" baseline="-25000" dirty="0" smtClean="0"/>
              <a:t>1</a:t>
            </a:r>
            <a:r>
              <a:rPr lang="en-US" dirty="0" smtClean="0"/>
              <a:t>(s),h</a:t>
            </a:r>
            <a:r>
              <a:rPr lang="en-US" baseline="-25000" dirty="0" smtClean="0"/>
              <a:t>2</a:t>
            </a:r>
            <a:r>
              <a:rPr lang="en-US" dirty="0" smtClean="0"/>
              <a:t>(s),….</a:t>
            </a:r>
          </a:p>
          <a:p>
            <a:pPr lvl="1"/>
            <a:r>
              <a:rPr lang="en-US" dirty="0" smtClean="0"/>
              <a:t>To increment counter </a:t>
            </a:r>
            <a:r>
              <a:rPr lang="en-US" i="1" dirty="0"/>
              <a:t>A[s] </a:t>
            </a:r>
            <a:r>
              <a:rPr lang="en-US" dirty="0" smtClean="0"/>
              <a:t>for </a:t>
            </a:r>
            <a:r>
              <a:rPr lang="en-US" i="1" dirty="0" smtClean="0"/>
              <a:t>s </a:t>
            </a:r>
            <a:r>
              <a:rPr lang="en-US" dirty="0" smtClean="0"/>
              <a:t>by </a:t>
            </a:r>
            <a:r>
              <a:rPr lang="en-US" i="1" dirty="0" smtClean="0"/>
              <a:t>c</a:t>
            </a:r>
          </a:p>
          <a:p>
            <a:pPr lvl="2"/>
            <a:r>
              <a:rPr lang="en-US" dirty="0" smtClean="0"/>
              <a:t>For </a:t>
            </a:r>
            <a:r>
              <a:rPr lang="en-US" i="1" dirty="0" err="1" smtClean="0"/>
              <a:t>i</a:t>
            </a:r>
            <a:r>
              <a:rPr lang="en-US" dirty="0" smtClean="0"/>
              <a:t>=1 to </a:t>
            </a:r>
            <a:r>
              <a:rPr lang="en-US" i="1" dirty="0" smtClean="0"/>
              <a:t>d</a:t>
            </a:r>
            <a:r>
              <a:rPr lang="en-US" dirty="0" smtClean="0"/>
              <a:t>, set </a:t>
            </a:r>
            <a:r>
              <a:rPr lang="en-US" i="1" dirty="0" smtClean="0"/>
              <a:t>CM[</a:t>
            </a:r>
            <a:r>
              <a:rPr lang="en-US" i="1" dirty="0" err="1" smtClean="0"/>
              <a:t>i</a:t>
            </a:r>
            <a:r>
              <a:rPr lang="en-US" i="1" dirty="0" smtClean="0"/>
              <a:t>,  hash(</a:t>
            </a:r>
            <a:r>
              <a:rPr lang="en-US" i="1" dirty="0" err="1" smtClean="0"/>
              <a:t>i,s</a:t>
            </a:r>
            <a:r>
              <a:rPr lang="en-US" i="1" dirty="0" smtClean="0"/>
              <a:t>)] += c</a:t>
            </a:r>
          </a:p>
          <a:p>
            <a:pPr lvl="1"/>
            <a:r>
              <a:rPr lang="en-US" dirty="0" smtClean="0"/>
              <a:t>To retrieve value of </a:t>
            </a:r>
            <a:r>
              <a:rPr lang="en-US" i="1" dirty="0" smtClean="0"/>
              <a:t>A[s]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For </a:t>
            </a:r>
            <a:r>
              <a:rPr lang="en-US" i="1" dirty="0" err="1" smtClean="0"/>
              <a:t>i</a:t>
            </a:r>
            <a:r>
              <a:rPr lang="en-US" dirty="0" smtClean="0"/>
              <a:t>=1 to </a:t>
            </a:r>
            <a:r>
              <a:rPr lang="en-US" i="1" dirty="0" smtClean="0"/>
              <a:t>d</a:t>
            </a:r>
            <a:r>
              <a:rPr lang="en-US" dirty="0" smtClean="0"/>
              <a:t>, retrieve </a:t>
            </a:r>
            <a:r>
              <a:rPr lang="en-US" i="1" dirty="0" smtClean="0"/>
              <a:t>M[</a:t>
            </a:r>
            <a:r>
              <a:rPr lang="en-US" i="1" dirty="0" err="1" smtClean="0"/>
              <a:t>i</a:t>
            </a:r>
            <a:r>
              <a:rPr lang="en-US" i="1" dirty="0" smtClean="0"/>
              <a:t>, hash(</a:t>
            </a:r>
            <a:r>
              <a:rPr lang="en-US" i="1" dirty="0" err="1" smtClean="0"/>
              <a:t>i,s</a:t>
            </a:r>
            <a:r>
              <a:rPr lang="en-US" i="1" dirty="0" smtClean="0"/>
              <a:t>)]</a:t>
            </a:r>
          </a:p>
          <a:p>
            <a:pPr lvl="2"/>
            <a:r>
              <a:rPr lang="en-US" dirty="0" smtClean="0"/>
              <a:t>Return </a:t>
            </a:r>
            <a:r>
              <a:rPr lang="en-US" b="1" dirty="0" smtClean="0">
                <a:solidFill>
                  <a:srgbClr val="0000FF"/>
                </a:solidFill>
              </a:rPr>
              <a:t>minimum</a:t>
            </a:r>
            <a:r>
              <a:rPr lang="en-US" dirty="0" smtClean="0"/>
              <a:t> </a:t>
            </a:r>
            <a:r>
              <a:rPr lang="en-US" dirty="0" smtClean="0"/>
              <a:t>of these values</a:t>
            </a:r>
          </a:p>
          <a:p>
            <a:pPr lvl="1"/>
            <a:r>
              <a:rPr lang="en-US" dirty="0" smtClean="0"/>
              <a:t>Similar idea as Bloom filter:</a:t>
            </a:r>
          </a:p>
          <a:p>
            <a:pPr lvl="2"/>
            <a:r>
              <a:rPr lang="en-US" dirty="0" smtClean="0"/>
              <a:t>if there are </a:t>
            </a:r>
            <a:r>
              <a:rPr lang="en-US" i="1" dirty="0" smtClean="0"/>
              <a:t>d </a:t>
            </a:r>
            <a:r>
              <a:rPr lang="en-US" dirty="0" smtClean="0"/>
              <a:t>collisions, you return a value that’s too large; otherwise, you return the correct value.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372" y="6094740"/>
            <a:ext cx="65273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 Math"/>
                <a:cs typeface="Cambria Math"/>
              </a:rPr>
              <a:t>Question: what does this look like if d=1?</a:t>
            </a:r>
            <a:endParaRPr lang="en-US" sz="28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31640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 Sketch Structure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53241"/>
            <a:ext cx="8686800" cy="179515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Each </a:t>
            </a:r>
            <a:r>
              <a:rPr lang="en-US" dirty="0" smtClean="0"/>
              <a:t>string is mapped to one bucket per row</a:t>
            </a:r>
            <a:endParaRPr lang="en-US" sz="2400" i="1" dirty="0"/>
          </a:p>
          <a:p>
            <a:r>
              <a:rPr lang="en-US" dirty="0" smtClean="0"/>
              <a:t>Estimate </a:t>
            </a:r>
            <a:r>
              <a:rPr lang="en-US" dirty="0">
                <a:solidFill>
                  <a:schemeClr val="bg2"/>
                </a:solidFill>
              </a:rPr>
              <a:t>A[j]</a:t>
            </a:r>
            <a:r>
              <a:rPr lang="en-US" dirty="0"/>
              <a:t> by taking </a:t>
            </a:r>
            <a:r>
              <a:rPr lang="en-US" dirty="0">
                <a:solidFill>
                  <a:schemeClr val="bg2"/>
                </a:solidFill>
              </a:rPr>
              <a:t>min</a:t>
            </a:r>
            <a:r>
              <a:rPr lang="en-US" baseline="-25000" dirty="0">
                <a:solidFill>
                  <a:schemeClr val="bg2"/>
                </a:solidFill>
              </a:rPr>
              <a:t>k</a:t>
            </a:r>
            <a:r>
              <a:rPr lang="en-US" dirty="0">
                <a:solidFill>
                  <a:schemeClr val="bg2"/>
                </a:solidFill>
              </a:rPr>
              <a:t> { CM[</a:t>
            </a:r>
            <a:r>
              <a:rPr lang="en-US" dirty="0" err="1">
                <a:solidFill>
                  <a:schemeClr val="bg2"/>
                </a:solidFill>
              </a:rPr>
              <a:t>k,h</a:t>
            </a:r>
            <a:r>
              <a:rPr lang="en-US" baseline="-25000" dirty="0" err="1">
                <a:solidFill>
                  <a:schemeClr val="bg2"/>
                </a:solidFill>
              </a:rPr>
              <a:t>k</a:t>
            </a:r>
            <a:r>
              <a:rPr lang="en-US" dirty="0">
                <a:solidFill>
                  <a:schemeClr val="bg2"/>
                </a:solidFill>
              </a:rPr>
              <a:t>(j)] </a:t>
            </a:r>
            <a:r>
              <a:rPr lang="en-US" dirty="0" smtClean="0">
                <a:solidFill>
                  <a:schemeClr val="bg2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Errors are always </a:t>
            </a:r>
            <a:r>
              <a:rPr lang="en-US" dirty="0" smtClean="0">
                <a:solidFill>
                  <a:schemeClr val="bg2"/>
                </a:solidFill>
              </a:rPr>
              <a:t>over-estimates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Analysis: </a:t>
            </a:r>
            <a:r>
              <a:rPr lang="da-DK" dirty="0" smtClean="0">
                <a:solidFill>
                  <a:srgbClr val="000000"/>
                </a:solidFill>
              </a:rPr>
              <a:t>d=log 1/, w=2/ 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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error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 is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usually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less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da-DK" dirty="0" err="1" smtClean="0">
                <a:solidFill>
                  <a:srgbClr val="000000"/>
                </a:solidFill>
                <a:sym typeface="Wingdings"/>
              </a:rPr>
              <a:t>than</a:t>
            </a:r>
            <a:r>
              <a:rPr lang="da-DK" dirty="0">
                <a:solidFill>
                  <a:srgbClr val="000000"/>
                </a:solidFill>
                <a:sym typeface="Wingdings"/>
              </a:rPr>
              <a:t> </a:t>
            </a:r>
            <a:r>
              <a:rPr lang="da-DK" dirty="0">
                <a:solidFill>
                  <a:srgbClr val="000000"/>
                </a:solidFill>
              </a:rPr>
              <a:t></a:t>
            </a:r>
            <a:r>
              <a:rPr lang="da-DK" dirty="0" smtClean="0">
                <a:solidFill>
                  <a:srgbClr val="000000"/>
                </a:solidFill>
                <a:sym typeface="Wingdings"/>
              </a:rPr>
              <a:t>||A||</a:t>
            </a:r>
            <a:r>
              <a:rPr lang="da-DK" baseline="-25000" dirty="0" smtClean="0">
                <a:solidFill>
                  <a:srgbClr val="000000"/>
                </a:solidFill>
                <a:sym typeface="Wingdings"/>
              </a:rPr>
              <a:t>1</a:t>
            </a:r>
            <a:endParaRPr lang="da-DK" baseline="-25000" dirty="0" smtClean="0">
              <a:solidFill>
                <a:srgbClr val="000000"/>
              </a:solidFill>
            </a:endParaRPr>
          </a:p>
          <a:p>
            <a:pPr lvl="0"/>
            <a:endParaRPr lang="da-DK" dirty="0"/>
          </a:p>
        </p:txBody>
      </p:sp>
      <p:sp>
        <p:nvSpPr>
          <p:cNvPr id="345092" name="Oval 4"/>
          <p:cNvSpPr>
            <a:spLocks noChangeArrowheads="1"/>
          </p:cNvSpPr>
          <p:nvPr/>
        </p:nvSpPr>
        <p:spPr bwMode="auto">
          <a:xfrm>
            <a:off x="76200" y="2133600"/>
            <a:ext cx="16764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2209800" y="1371600"/>
            <a:ext cx="5486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2209800" y="1574800"/>
            <a:ext cx="6096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819400" y="1778000"/>
            <a:ext cx="609600" cy="203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3429000" y="1439863"/>
            <a:ext cx="609600" cy="541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4038600" y="1846263"/>
            <a:ext cx="609600" cy="134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4648200" y="1643063"/>
            <a:ext cx="609600" cy="338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5867400" y="1912938"/>
            <a:ext cx="609600" cy="68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6477000" y="1846263"/>
            <a:ext cx="609600" cy="134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086600" y="1643063"/>
            <a:ext cx="609600" cy="338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28194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34290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40386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46482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>
            <a:off x="5257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>
            <a:off x="58674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4770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>
            <a:off x="70866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0" name="Rectangle 22"/>
          <p:cNvSpPr>
            <a:spLocks noChangeArrowheads="1"/>
          </p:cNvSpPr>
          <p:nvPr/>
        </p:nvSpPr>
        <p:spPr bwMode="auto">
          <a:xfrm>
            <a:off x="2209800" y="1371600"/>
            <a:ext cx="5486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28194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34290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40386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4" name="Line 26"/>
          <p:cNvSpPr>
            <a:spLocks noChangeShapeType="1"/>
          </p:cNvSpPr>
          <p:nvPr/>
        </p:nvSpPr>
        <p:spPr bwMode="auto">
          <a:xfrm>
            <a:off x="46482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5" name="Line 27"/>
          <p:cNvSpPr>
            <a:spLocks noChangeShapeType="1"/>
          </p:cNvSpPr>
          <p:nvPr/>
        </p:nvSpPr>
        <p:spPr bwMode="auto">
          <a:xfrm>
            <a:off x="52578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6" name="Line 28"/>
          <p:cNvSpPr>
            <a:spLocks noChangeShapeType="1"/>
          </p:cNvSpPr>
          <p:nvPr/>
        </p:nvSpPr>
        <p:spPr bwMode="auto">
          <a:xfrm>
            <a:off x="58674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7" name="Line 29"/>
          <p:cNvSpPr>
            <a:spLocks noChangeShapeType="1"/>
          </p:cNvSpPr>
          <p:nvPr/>
        </p:nvSpPr>
        <p:spPr bwMode="auto">
          <a:xfrm>
            <a:off x="64770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8" name="Line 30"/>
          <p:cNvSpPr>
            <a:spLocks noChangeShapeType="1"/>
          </p:cNvSpPr>
          <p:nvPr/>
        </p:nvSpPr>
        <p:spPr bwMode="auto">
          <a:xfrm>
            <a:off x="7086600" y="1371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9" name="Line 31"/>
          <p:cNvSpPr>
            <a:spLocks noChangeShapeType="1"/>
          </p:cNvSpPr>
          <p:nvPr/>
        </p:nvSpPr>
        <p:spPr bwMode="auto">
          <a:xfrm>
            <a:off x="2209800" y="19812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20" name="Line 32"/>
          <p:cNvSpPr>
            <a:spLocks noChangeShapeType="1"/>
          </p:cNvSpPr>
          <p:nvPr/>
        </p:nvSpPr>
        <p:spPr bwMode="auto">
          <a:xfrm>
            <a:off x="2209800" y="2590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21" name="Line 33"/>
          <p:cNvSpPr>
            <a:spLocks noChangeShapeType="1"/>
          </p:cNvSpPr>
          <p:nvPr/>
        </p:nvSpPr>
        <p:spPr bwMode="auto">
          <a:xfrm>
            <a:off x="2209800" y="32004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45122" name="Group 34"/>
          <p:cNvGrpSpPr>
            <a:grpSpLocks/>
          </p:cNvGrpSpPr>
          <p:nvPr/>
        </p:nvGrpSpPr>
        <p:grpSpPr bwMode="auto">
          <a:xfrm>
            <a:off x="3200400" y="1385888"/>
            <a:ext cx="4114800" cy="2225675"/>
            <a:chOff x="2016" y="873"/>
            <a:chExt cx="2592" cy="1402"/>
          </a:xfrm>
        </p:grpSpPr>
        <p:sp>
          <p:nvSpPr>
            <p:cNvPr id="345123" name="Text Box 35"/>
            <p:cNvSpPr txBox="1">
              <a:spLocks noChangeArrowheads="1"/>
            </p:cNvSpPr>
            <p:nvPr/>
          </p:nvSpPr>
          <p:spPr bwMode="auto">
            <a:xfrm>
              <a:off x="2016" y="873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  <p:sp>
          <p:nvSpPr>
            <p:cNvPr id="345124" name="Text Box 36"/>
            <p:cNvSpPr txBox="1">
              <a:spLocks noChangeArrowheads="1"/>
            </p:cNvSpPr>
            <p:nvPr/>
          </p:nvSpPr>
          <p:spPr bwMode="auto">
            <a:xfrm>
              <a:off x="3936" y="1344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  <p:sp>
          <p:nvSpPr>
            <p:cNvPr id="345125" name="Text Box 37"/>
            <p:cNvSpPr txBox="1">
              <a:spLocks noChangeArrowheads="1"/>
            </p:cNvSpPr>
            <p:nvPr/>
          </p:nvSpPr>
          <p:spPr bwMode="auto">
            <a:xfrm>
              <a:off x="2400" y="1680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  <p:sp>
          <p:nvSpPr>
            <p:cNvPr id="345126" name="Text Box 38"/>
            <p:cNvSpPr txBox="1">
              <a:spLocks noChangeArrowheads="1"/>
            </p:cNvSpPr>
            <p:nvPr/>
          </p:nvSpPr>
          <p:spPr bwMode="auto">
            <a:xfrm>
              <a:off x="3168" y="2025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+c</a:t>
              </a:r>
            </a:p>
          </p:txBody>
        </p:sp>
      </p:grpSp>
      <p:grpSp>
        <p:nvGrpSpPr>
          <p:cNvPr id="345127" name="Group 39"/>
          <p:cNvGrpSpPr>
            <a:grpSpLocks/>
          </p:cNvGrpSpPr>
          <p:nvPr/>
        </p:nvGrpSpPr>
        <p:grpSpPr bwMode="auto">
          <a:xfrm>
            <a:off x="1143000" y="1455738"/>
            <a:ext cx="5562600" cy="2216151"/>
            <a:chOff x="720" y="917"/>
            <a:chExt cx="3504" cy="1396"/>
          </a:xfrm>
        </p:grpSpPr>
        <p:sp>
          <p:nvSpPr>
            <p:cNvPr id="345128" name="Line 40"/>
            <p:cNvSpPr>
              <a:spLocks noChangeShapeType="1"/>
            </p:cNvSpPr>
            <p:nvPr/>
          </p:nvSpPr>
          <p:spPr bwMode="auto">
            <a:xfrm flipV="1">
              <a:off x="1104" y="1056"/>
              <a:ext cx="1248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29" name="Line 41"/>
            <p:cNvSpPr>
              <a:spLocks noChangeShapeType="1"/>
            </p:cNvSpPr>
            <p:nvPr/>
          </p:nvSpPr>
          <p:spPr bwMode="auto">
            <a:xfrm flipV="1">
              <a:off x="1104" y="1392"/>
              <a:ext cx="3120" cy="14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0" name="Line 42"/>
            <p:cNvSpPr>
              <a:spLocks noChangeShapeType="1"/>
            </p:cNvSpPr>
            <p:nvPr/>
          </p:nvSpPr>
          <p:spPr bwMode="auto">
            <a:xfrm>
              <a:off x="1104" y="1536"/>
              <a:ext cx="1632" cy="33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1" name="Line 43"/>
            <p:cNvSpPr>
              <a:spLocks noChangeShapeType="1"/>
            </p:cNvSpPr>
            <p:nvPr/>
          </p:nvSpPr>
          <p:spPr bwMode="auto">
            <a:xfrm>
              <a:off x="1104" y="1536"/>
              <a:ext cx="2400" cy="72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2" name="Text Box 44"/>
            <p:cNvSpPr txBox="1">
              <a:spLocks noChangeArrowheads="1"/>
            </p:cNvSpPr>
            <p:nvPr/>
          </p:nvSpPr>
          <p:spPr bwMode="auto">
            <a:xfrm>
              <a:off x="720" y="917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h</a:t>
              </a:r>
              <a:r>
                <a:rPr lang="en-US" sz="2400" baseline="-250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1</a:t>
              </a:r>
              <a:r>
                <a:rPr lang="en-US" sz="24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(s)</a:t>
              </a:r>
            </a:p>
          </p:txBody>
        </p:sp>
        <p:sp>
          <p:nvSpPr>
            <p:cNvPr id="345133" name="Text Box 45"/>
            <p:cNvSpPr txBox="1">
              <a:spLocks noChangeArrowheads="1"/>
            </p:cNvSpPr>
            <p:nvPr/>
          </p:nvSpPr>
          <p:spPr bwMode="auto">
            <a:xfrm>
              <a:off x="720" y="2025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h</a:t>
              </a:r>
              <a:r>
                <a:rPr lang="en-US" sz="2400" baseline="-25000" dirty="0" err="1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d</a:t>
              </a:r>
              <a:r>
                <a:rPr lang="en-US" sz="2400" dirty="0" smtClean="0">
                  <a:solidFill>
                    <a:srgbClr val="CC3300"/>
                  </a:solidFill>
                  <a:latin typeface="Arial" charset="0"/>
                  <a:ea typeface="ＭＳ Ｐゴシック" charset="0"/>
                </a:rPr>
                <a:t>(s)</a:t>
              </a:r>
            </a:p>
          </p:txBody>
        </p:sp>
      </p:grpSp>
      <p:sp>
        <p:nvSpPr>
          <p:cNvPr id="345134" name="Text Box 46"/>
          <p:cNvSpPr txBox="1">
            <a:spLocks noChangeArrowheads="1"/>
          </p:cNvSpPr>
          <p:nvPr/>
        </p:nvSpPr>
        <p:spPr bwMode="auto">
          <a:xfrm>
            <a:off x="3810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&lt;s, +c&gt;</a:t>
            </a:r>
          </a:p>
        </p:txBody>
      </p:sp>
      <p:sp>
        <p:nvSpPr>
          <p:cNvPr id="345135" name="Line 47"/>
          <p:cNvSpPr>
            <a:spLocks noChangeShapeType="1"/>
          </p:cNvSpPr>
          <p:nvPr/>
        </p:nvSpPr>
        <p:spPr bwMode="auto">
          <a:xfrm>
            <a:off x="7924800" y="13716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36" name="Line 48"/>
          <p:cNvSpPr>
            <a:spLocks noChangeShapeType="1"/>
          </p:cNvSpPr>
          <p:nvPr/>
        </p:nvSpPr>
        <p:spPr bwMode="auto">
          <a:xfrm>
            <a:off x="2209800" y="40386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37" name="Text Box 49"/>
          <p:cNvSpPr txBox="1">
            <a:spLocks noChangeArrowheads="1"/>
          </p:cNvSpPr>
          <p:nvPr/>
        </p:nvSpPr>
        <p:spPr bwMode="auto">
          <a:xfrm rot="5400000">
            <a:off x="7403307" y="2366169"/>
            <a:ext cx="182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d=log 1/</a:t>
            </a:r>
            <a:r>
              <a:rPr lang="en-US" sz="2400" dirty="0" smtClean="0">
                <a:solidFill>
                  <a:srgbClr val="0000BE"/>
                </a:solidFill>
                <a:latin typeface="Symbol" charset="0"/>
                <a:ea typeface="ＭＳ Ｐゴシック" charset="0"/>
                <a:sym typeface="Symbol" charset="0"/>
              </a:rPr>
              <a:t></a:t>
            </a:r>
          </a:p>
        </p:txBody>
      </p:sp>
      <p:sp>
        <p:nvSpPr>
          <p:cNvPr id="345138" name="Text Box 50"/>
          <p:cNvSpPr txBox="1">
            <a:spLocks noChangeArrowheads="1"/>
          </p:cNvSpPr>
          <p:nvPr/>
        </p:nvSpPr>
        <p:spPr bwMode="auto">
          <a:xfrm>
            <a:off x="4419600" y="3962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w = 2/</a:t>
            </a:r>
            <a:r>
              <a:rPr lang="en-US" sz="2400" dirty="0" smtClean="0">
                <a:solidFill>
                  <a:srgbClr val="0000BE"/>
                </a:solidFill>
                <a:latin typeface="Symbol" charset="0"/>
                <a:ea typeface="ＭＳ Ｐゴシック" charset="0"/>
                <a:sym typeface="Symbol" charset="0"/>
              </a:rPr>
              <a:t>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305300" y="0"/>
            <a:ext cx="4800600" cy="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2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from: Minos </a:t>
            </a:r>
            <a:r>
              <a:rPr lang="en-US" sz="20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Garofalakis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b="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7991" y="5402852"/>
            <a:ext cx="270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 with </a:t>
            </a:r>
            <a:r>
              <a:rPr lang="en-US" sz="2400" dirty="0" err="1" smtClean="0"/>
              <a:t>prob</a:t>
            </a:r>
            <a:r>
              <a:rPr lang="en-US" sz="2400" dirty="0"/>
              <a:t> </a:t>
            </a:r>
            <a:r>
              <a:rPr lang="en-US" sz="2400" dirty="0" smtClean="0"/>
              <a:t>&gt; 1-</a:t>
            </a:r>
            <a:r>
              <a:rPr lang="da-DK" sz="2400" dirty="0">
                <a:solidFill>
                  <a:srgbClr val="000000"/>
                </a:solidFill>
              </a:rPr>
              <a:t>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59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297" y="1262851"/>
            <a:ext cx="3290206" cy="179515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You can find the </a:t>
            </a:r>
            <a:r>
              <a:rPr lang="en-US" i="1" dirty="0" smtClean="0"/>
              <a:t>sum</a:t>
            </a:r>
            <a:r>
              <a:rPr lang="en-US" dirty="0" smtClean="0"/>
              <a:t> of two sketches by doing element-wise summation</a:t>
            </a:r>
            <a:endParaRPr lang="da-DK" dirty="0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907922" y="674909"/>
            <a:ext cx="4371663" cy="443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1393662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879403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2365143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2850883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>
            <a:off x="3336624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>
            <a:off x="3822364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4308104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>
            <a:off x="4793845" y="674909"/>
            <a:ext cx="0" cy="443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0" name="Rectangle 22"/>
          <p:cNvSpPr>
            <a:spLocks noChangeArrowheads="1"/>
          </p:cNvSpPr>
          <p:nvPr/>
        </p:nvSpPr>
        <p:spPr bwMode="auto">
          <a:xfrm>
            <a:off x="907922" y="674909"/>
            <a:ext cx="4371663" cy="1772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1393662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1879403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2365143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4" name="Line 26"/>
          <p:cNvSpPr>
            <a:spLocks noChangeShapeType="1"/>
          </p:cNvSpPr>
          <p:nvPr/>
        </p:nvSpPr>
        <p:spPr bwMode="auto">
          <a:xfrm>
            <a:off x="2850883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5" name="Line 27"/>
          <p:cNvSpPr>
            <a:spLocks noChangeShapeType="1"/>
          </p:cNvSpPr>
          <p:nvPr/>
        </p:nvSpPr>
        <p:spPr bwMode="auto">
          <a:xfrm>
            <a:off x="3336624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6" name="Line 28"/>
          <p:cNvSpPr>
            <a:spLocks noChangeShapeType="1"/>
          </p:cNvSpPr>
          <p:nvPr/>
        </p:nvSpPr>
        <p:spPr bwMode="auto">
          <a:xfrm>
            <a:off x="3822364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7" name="Line 29"/>
          <p:cNvSpPr>
            <a:spLocks noChangeShapeType="1"/>
          </p:cNvSpPr>
          <p:nvPr/>
        </p:nvSpPr>
        <p:spPr bwMode="auto">
          <a:xfrm>
            <a:off x="4308104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8" name="Line 30"/>
          <p:cNvSpPr>
            <a:spLocks noChangeShapeType="1"/>
          </p:cNvSpPr>
          <p:nvPr/>
        </p:nvSpPr>
        <p:spPr bwMode="auto">
          <a:xfrm>
            <a:off x="4793845" y="674909"/>
            <a:ext cx="0" cy="177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19" name="Line 31"/>
          <p:cNvSpPr>
            <a:spLocks noChangeShapeType="1"/>
          </p:cNvSpPr>
          <p:nvPr/>
        </p:nvSpPr>
        <p:spPr bwMode="auto">
          <a:xfrm>
            <a:off x="907922" y="1118154"/>
            <a:ext cx="43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20" name="Line 32"/>
          <p:cNvSpPr>
            <a:spLocks noChangeShapeType="1"/>
          </p:cNvSpPr>
          <p:nvPr/>
        </p:nvSpPr>
        <p:spPr bwMode="auto">
          <a:xfrm>
            <a:off x="907922" y="1561399"/>
            <a:ext cx="43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121" name="Line 33"/>
          <p:cNvSpPr>
            <a:spLocks noChangeShapeType="1"/>
          </p:cNvSpPr>
          <p:nvPr/>
        </p:nvSpPr>
        <p:spPr bwMode="auto">
          <a:xfrm>
            <a:off x="907922" y="2004644"/>
            <a:ext cx="43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45122" name="Group 34"/>
          <p:cNvGrpSpPr>
            <a:grpSpLocks/>
          </p:cNvGrpSpPr>
          <p:nvPr/>
        </p:nvGrpSpPr>
        <p:grpSpPr bwMode="auto">
          <a:xfrm>
            <a:off x="1697250" y="685298"/>
            <a:ext cx="3287602" cy="1676020"/>
            <a:chOff x="2016" y="873"/>
            <a:chExt cx="2599" cy="1452"/>
          </a:xfrm>
        </p:grpSpPr>
        <p:sp>
          <p:nvSpPr>
            <p:cNvPr id="345123" name="Text Box 35"/>
            <p:cNvSpPr txBox="1">
              <a:spLocks noChangeArrowheads="1"/>
            </p:cNvSpPr>
            <p:nvPr/>
          </p:nvSpPr>
          <p:spPr bwMode="auto">
            <a:xfrm>
              <a:off x="2016" y="873"/>
              <a:ext cx="67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345124" name="Text Box 36"/>
            <p:cNvSpPr txBox="1">
              <a:spLocks noChangeArrowheads="1"/>
            </p:cNvSpPr>
            <p:nvPr/>
          </p:nvSpPr>
          <p:spPr bwMode="auto">
            <a:xfrm>
              <a:off x="3943" y="1248"/>
              <a:ext cx="67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345125" name="Text Box 37"/>
            <p:cNvSpPr txBox="1">
              <a:spLocks noChangeArrowheads="1"/>
            </p:cNvSpPr>
            <p:nvPr/>
          </p:nvSpPr>
          <p:spPr bwMode="auto">
            <a:xfrm>
              <a:off x="2400" y="1680"/>
              <a:ext cx="67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345126" name="Text Box 38"/>
            <p:cNvSpPr txBox="1">
              <a:spLocks noChangeArrowheads="1"/>
            </p:cNvSpPr>
            <p:nvPr/>
          </p:nvSpPr>
          <p:spPr bwMode="auto">
            <a:xfrm>
              <a:off x="3168" y="2025"/>
              <a:ext cx="72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BE"/>
                  </a:solidFill>
                  <a:latin typeface="Arial" charset="0"/>
                  <a:ea typeface="ＭＳ Ｐゴシック" charset="0"/>
                </a:rPr>
                <a:t>c</a:t>
              </a:r>
            </a:p>
          </p:txBody>
        </p:sp>
      </p:grp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305300" y="0"/>
            <a:ext cx="4800600" cy="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2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from: Minos </a:t>
            </a:r>
            <a:r>
              <a:rPr lang="en-US" sz="20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Garofalakis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b="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79935" y="2651741"/>
            <a:ext cx="4371663" cy="1772980"/>
            <a:chOff x="2209800" y="1371600"/>
            <a:chExt cx="5486400" cy="2438400"/>
          </a:xfrm>
        </p:grpSpPr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2209800" y="1371600"/>
              <a:ext cx="5486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28194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34290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40386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0" name="Line 17"/>
            <p:cNvSpPr>
              <a:spLocks noChangeShapeType="1"/>
            </p:cNvSpPr>
            <p:nvPr/>
          </p:nvSpPr>
          <p:spPr bwMode="auto">
            <a:xfrm>
              <a:off x="46482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52578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58674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Line 20"/>
            <p:cNvSpPr>
              <a:spLocks noChangeShapeType="1"/>
            </p:cNvSpPr>
            <p:nvPr/>
          </p:nvSpPr>
          <p:spPr bwMode="auto">
            <a:xfrm>
              <a:off x="64770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Line 21"/>
            <p:cNvSpPr>
              <a:spLocks noChangeShapeType="1"/>
            </p:cNvSpPr>
            <p:nvPr/>
          </p:nvSpPr>
          <p:spPr bwMode="auto">
            <a:xfrm>
              <a:off x="70866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2209800" y="1371600"/>
              <a:ext cx="5486400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Line 23"/>
            <p:cNvSpPr>
              <a:spLocks noChangeShapeType="1"/>
            </p:cNvSpPr>
            <p:nvPr/>
          </p:nvSpPr>
          <p:spPr bwMode="auto">
            <a:xfrm>
              <a:off x="28194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34290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>
              <a:off x="40386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Line 26"/>
            <p:cNvSpPr>
              <a:spLocks noChangeShapeType="1"/>
            </p:cNvSpPr>
            <p:nvPr/>
          </p:nvSpPr>
          <p:spPr bwMode="auto">
            <a:xfrm>
              <a:off x="46482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Line 27"/>
            <p:cNvSpPr>
              <a:spLocks noChangeShapeType="1"/>
            </p:cNvSpPr>
            <p:nvPr/>
          </p:nvSpPr>
          <p:spPr bwMode="auto">
            <a:xfrm>
              <a:off x="52578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58674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Line 29"/>
            <p:cNvSpPr>
              <a:spLocks noChangeShapeType="1"/>
            </p:cNvSpPr>
            <p:nvPr/>
          </p:nvSpPr>
          <p:spPr bwMode="auto">
            <a:xfrm>
              <a:off x="64770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>
              <a:off x="70866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>
              <a:off x="2209800" y="19812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2209800" y="25908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2209800" y="32004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" name="Text Box 37"/>
            <p:cNvSpPr txBox="1">
              <a:spLocks noChangeArrowheads="1"/>
            </p:cNvSpPr>
            <p:nvPr/>
          </p:nvSpPr>
          <p:spPr bwMode="auto">
            <a:xfrm>
              <a:off x="3810000" y="2667002"/>
              <a:ext cx="1066801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2" name="Text Box 36"/>
          <p:cNvSpPr txBox="1">
            <a:spLocks noChangeArrowheads="1"/>
          </p:cNvSpPr>
          <p:nvPr/>
        </p:nvSpPr>
        <p:spPr bwMode="auto">
          <a:xfrm>
            <a:off x="4097965" y="3110415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" name="Text Box 36"/>
          <p:cNvSpPr txBox="1">
            <a:spLocks noChangeArrowheads="1"/>
          </p:cNvSpPr>
          <p:nvPr/>
        </p:nvSpPr>
        <p:spPr bwMode="auto">
          <a:xfrm>
            <a:off x="1614220" y="3961081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" name="Text Box 36"/>
          <p:cNvSpPr txBox="1">
            <a:spLocks noChangeArrowheads="1"/>
          </p:cNvSpPr>
          <p:nvPr/>
        </p:nvSpPr>
        <p:spPr bwMode="auto">
          <a:xfrm>
            <a:off x="1162876" y="2630998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" name="Text Box 36"/>
          <p:cNvSpPr txBox="1">
            <a:spLocks noChangeArrowheads="1"/>
          </p:cNvSpPr>
          <p:nvPr/>
        </p:nvSpPr>
        <p:spPr bwMode="auto">
          <a:xfrm>
            <a:off x="2647304" y="3540831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906256" y="4654407"/>
            <a:ext cx="4371663" cy="1772980"/>
            <a:chOff x="2209800" y="1371600"/>
            <a:chExt cx="5486400" cy="2438400"/>
          </a:xfrm>
        </p:grpSpPr>
        <p:sp>
          <p:nvSpPr>
            <p:cNvPr id="112" name="Rectangle 5"/>
            <p:cNvSpPr>
              <a:spLocks noChangeArrowheads="1"/>
            </p:cNvSpPr>
            <p:nvPr/>
          </p:nvSpPr>
          <p:spPr bwMode="auto">
            <a:xfrm>
              <a:off x="2209800" y="1371600"/>
              <a:ext cx="5486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8194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34290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40386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46482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52578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58674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>
              <a:off x="64770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7086600" y="137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Rectangle 22"/>
            <p:cNvSpPr>
              <a:spLocks noChangeArrowheads="1"/>
            </p:cNvSpPr>
            <p:nvPr/>
          </p:nvSpPr>
          <p:spPr bwMode="auto">
            <a:xfrm>
              <a:off x="2209800" y="1371600"/>
              <a:ext cx="5486400" cy="2438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28194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>
              <a:off x="34290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>
              <a:off x="40386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46482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52578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58674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>
              <a:off x="64770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>
              <a:off x="7086600" y="1371600"/>
              <a:ext cx="0" cy="2438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>
              <a:off x="2209800" y="19812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>
              <a:off x="2209800" y="25908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2209800" y="3200400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Text Box 37"/>
            <p:cNvSpPr txBox="1">
              <a:spLocks noChangeArrowheads="1"/>
            </p:cNvSpPr>
            <p:nvPr/>
          </p:nvSpPr>
          <p:spPr bwMode="auto">
            <a:xfrm>
              <a:off x="3810000" y="2667002"/>
              <a:ext cx="1066801" cy="55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4" name="Text Box 36"/>
          <p:cNvSpPr txBox="1">
            <a:spLocks noChangeArrowheads="1"/>
          </p:cNvSpPr>
          <p:nvPr/>
        </p:nvSpPr>
        <p:spPr bwMode="auto">
          <a:xfrm>
            <a:off x="4124286" y="5045095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c+d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" name="Text Box 36"/>
          <p:cNvSpPr txBox="1">
            <a:spLocks noChangeArrowheads="1"/>
          </p:cNvSpPr>
          <p:nvPr/>
        </p:nvSpPr>
        <p:spPr bwMode="auto">
          <a:xfrm>
            <a:off x="2647304" y="5584032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" name="Text Box 36"/>
          <p:cNvSpPr txBox="1">
            <a:spLocks noChangeArrowheads="1"/>
          </p:cNvSpPr>
          <p:nvPr/>
        </p:nvSpPr>
        <p:spPr bwMode="auto">
          <a:xfrm>
            <a:off x="1189197" y="4633664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" name="Text Box 36"/>
          <p:cNvSpPr txBox="1">
            <a:spLocks noChangeArrowheads="1"/>
          </p:cNvSpPr>
          <p:nvPr/>
        </p:nvSpPr>
        <p:spPr bwMode="auto">
          <a:xfrm>
            <a:off x="1731159" y="5984142"/>
            <a:ext cx="850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BE"/>
                </a:solidFill>
                <a:latin typeface="Arial" charset="0"/>
                <a:ea typeface="ＭＳ Ｐゴシック" charset="0"/>
              </a:rPr>
              <a:t>d</a:t>
            </a:r>
            <a:endParaRPr lang="en-US" sz="2000" dirty="0" smtClean="0">
              <a:solidFill>
                <a:srgbClr val="0000B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" name="Text Box 37"/>
          <p:cNvSpPr txBox="1">
            <a:spLocks noChangeArrowheads="1"/>
          </p:cNvSpPr>
          <p:nvPr/>
        </p:nvSpPr>
        <p:spPr bwMode="auto">
          <a:xfrm>
            <a:off x="3154471" y="5996841"/>
            <a:ext cx="850046" cy="3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39" name="Text Box 37"/>
          <p:cNvSpPr txBox="1">
            <a:spLocks noChangeArrowheads="1"/>
          </p:cNvSpPr>
          <p:nvPr/>
        </p:nvSpPr>
        <p:spPr bwMode="auto">
          <a:xfrm>
            <a:off x="2182990" y="5596731"/>
            <a:ext cx="850046" cy="3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40" name="Text Box 37"/>
          <p:cNvSpPr txBox="1">
            <a:spLocks noChangeArrowheads="1"/>
          </p:cNvSpPr>
          <p:nvPr/>
        </p:nvSpPr>
        <p:spPr bwMode="auto">
          <a:xfrm>
            <a:off x="1614220" y="4643127"/>
            <a:ext cx="850046" cy="3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504" y="3215065"/>
            <a:ext cx="45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</a:t>
            </a:r>
            <a:endParaRPr lang="en-US" sz="36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51182" y="4525801"/>
            <a:ext cx="5402242" cy="201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4" name="Rectangle 3"/>
          <p:cNvSpPr txBox="1">
            <a:spLocks noChangeArrowheads="1"/>
          </p:cNvSpPr>
          <p:nvPr/>
        </p:nvSpPr>
        <p:spPr bwMode="auto">
          <a:xfrm>
            <a:off x="5517697" y="4547967"/>
            <a:ext cx="3290206" cy="179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Same result as adding &lt;</a:t>
            </a:r>
            <a:r>
              <a:rPr lang="en-US" dirty="0" err="1" smtClean="0"/>
              <a:t>s,+c</a:t>
            </a:r>
            <a:r>
              <a:rPr lang="en-US" dirty="0" smtClean="0"/>
              <a:t>&gt; and then &lt;</a:t>
            </a:r>
            <a:r>
              <a:rPr lang="en-US" dirty="0" err="1" smtClean="0"/>
              <a:t>t,+d</a:t>
            </a:r>
            <a:r>
              <a:rPr lang="en-US" dirty="0" smtClean="0"/>
              <a:t>&gt; to an empty sketch </a:t>
            </a:r>
            <a:endParaRPr lang="da-DK" dirty="0"/>
          </a:p>
        </p:txBody>
      </p:sp>
      <p:sp>
        <p:nvSpPr>
          <p:cNvPr id="145" name="Text Box 46"/>
          <p:cNvSpPr txBox="1">
            <a:spLocks noChangeArrowheads="1"/>
          </p:cNvSpPr>
          <p:nvPr/>
        </p:nvSpPr>
        <p:spPr bwMode="auto">
          <a:xfrm>
            <a:off x="260222" y="320538"/>
            <a:ext cx="1133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&lt;s, +c&gt;</a:t>
            </a:r>
          </a:p>
        </p:txBody>
      </p:sp>
      <p:sp>
        <p:nvSpPr>
          <p:cNvPr id="146" name="Line 40"/>
          <p:cNvSpPr>
            <a:spLocks noChangeShapeType="1"/>
          </p:cNvSpPr>
          <p:nvPr/>
        </p:nvSpPr>
        <p:spPr bwMode="auto">
          <a:xfrm>
            <a:off x="1215518" y="643709"/>
            <a:ext cx="823725" cy="182389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" name="Line 40"/>
          <p:cNvSpPr>
            <a:spLocks noChangeShapeType="1"/>
          </p:cNvSpPr>
          <p:nvPr/>
        </p:nvSpPr>
        <p:spPr bwMode="auto">
          <a:xfrm>
            <a:off x="1162876" y="668711"/>
            <a:ext cx="1174280" cy="119604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" name="Line 40"/>
          <p:cNvSpPr>
            <a:spLocks noChangeShapeType="1"/>
          </p:cNvSpPr>
          <p:nvPr/>
        </p:nvSpPr>
        <p:spPr bwMode="auto">
          <a:xfrm>
            <a:off x="1173415" y="643709"/>
            <a:ext cx="2323935" cy="151335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46"/>
          <p:cNvSpPr txBox="1">
            <a:spLocks noChangeArrowheads="1"/>
          </p:cNvSpPr>
          <p:nvPr/>
        </p:nvSpPr>
        <p:spPr bwMode="auto">
          <a:xfrm>
            <a:off x="-59028" y="2361318"/>
            <a:ext cx="1133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BE"/>
                </a:solidFill>
                <a:latin typeface="Arial" charset="0"/>
                <a:ea typeface="ＭＳ Ｐゴシック" charset="0"/>
              </a:rPr>
              <a:t>&lt;t, +d&gt;</a:t>
            </a:r>
          </a:p>
        </p:txBody>
      </p:sp>
      <p:sp>
        <p:nvSpPr>
          <p:cNvPr id="150" name="Line 40"/>
          <p:cNvSpPr>
            <a:spLocks noChangeShapeType="1"/>
          </p:cNvSpPr>
          <p:nvPr/>
        </p:nvSpPr>
        <p:spPr bwMode="auto">
          <a:xfrm>
            <a:off x="561511" y="2692824"/>
            <a:ext cx="823725" cy="182389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Line 40"/>
          <p:cNvSpPr>
            <a:spLocks noChangeShapeType="1"/>
          </p:cNvSpPr>
          <p:nvPr/>
        </p:nvSpPr>
        <p:spPr bwMode="auto">
          <a:xfrm>
            <a:off x="443468" y="2761427"/>
            <a:ext cx="1435935" cy="1381343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9" name="Curved Connector 8"/>
          <p:cNvCxnSpPr>
            <a:stCxn id="145" idx="3"/>
          </p:cNvCxnSpPr>
          <p:nvPr/>
        </p:nvCxnSpPr>
        <p:spPr bwMode="auto">
          <a:xfrm>
            <a:off x="1393662" y="520593"/>
            <a:ext cx="2914442" cy="742258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5" name="Line 40"/>
          <p:cNvSpPr>
            <a:spLocks noChangeShapeType="1"/>
          </p:cNvSpPr>
          <p:nvPr/>
        </p:nvSpPr>
        <p:spPr bwMode="auto">
          <a:xfrm>
            <a:off x="669324" y="2723063"/>
            <a:ext cx="2323935" cy="1016519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56" name="Curved Connector 155"/>
          <p:cNvCxnSpPr/>
          <p:nvPr/>
        </p:nvCxnSpPr>
        <p:spPr bwMode="auto">
          <a:xfrm>
            <a:off x="907922" y="2630998"/>
            <a:ext cx="3372195" cy="618394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9" name="Rectangle 3"/>
          <p:cNvSpPr txBox="1">
            <a:spLocks noChangeArrowheads="1"/>
          </p:cNvSpPr>
          <p:nvPr/>
        </p:nvSpPr>
        <p:spPr bwMode="auto">
          <a:xfrm>
            <a:off x="5365297" y="3110415"/>
            <a:ext cx="3534292" cy="157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Also, you can compute a weighted sum of MC sketches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2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328BE5-9B20-5048-AFBA-DA726021E22A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 Sketch Guarantees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19200"/>
            <a:ext cx="8961437" cy="5464175"/>
          </a:xfrm>
        </p:spPr>
        <p:txBody>
          <a:bodyPr/>
          <a:lstStyle/>
          <a:p>
            <a:r>
              <a:rPr lang="en-US" i="1" dirty="0">
                <a:solidFill>
                  <a:schemeClr val="bg2"/>
                </a:solidFill>
              </a:rPr>
              <a:t>[</a:t>
            </a:r>
            <a:r>
              <a:rPr lang="en-US" i="1" dirty="0" err="1">
                <a:solidFill>
                  <a:schemeClr val="bg2"/>
                </a:solidFill>
              </a:rPr>
              <a:t>Cormode</a:t>
            </a:r>
            <a:r>
              <a:rPr lang="en-US" i="1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Muthukrishnan</a:t>
            </a:r>
            <a:r>
              <a:rPr lang="ja-JP" altLang="en-US" i="1" dirty="0">
                <a:solidFill>
                  <a:schemeClr val="bg2"/>
                </a:solidFill>
                <a:latin typeface="Arial"/>
              </a:rPr>
              <a:t>’</a:t>
            </a:r>
            <a:r>
              <a:rPr lang="en-US" i="1" dirty="0">
                <a:solidFill>
                  <a:schemeClr val="bg2"/>
                </a:solidFill>
              </a:rPr>
              <a:t>04]</a:t>
            </a:r>
            <a:r>
              <a:rPr lang="en-US" dirty="0"/>
              <a:t>   CM sketch guarantees approximation error on point queries less than </a:t>
            </a:r>
            <a:r>
              <a:rPr lang="en-US" dirty="0">
                <a:solidFill>
                  <a:schemeClr val="bg2"/>
                </a:solidFill>
                <a:latin typeface="Symbol" charset="0"/>
              </a:rPr>
              <a:t>e</a:t>
            </a:r>
            <a:r>
              <a:rPr lang="en-US" dirty="0">
                <a:solidFill>
                  <a:schemeClr val="bg2"/>
                </a:solidFill>
              </a:rPr>
              <a:t>||A||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/>
              <a:t> in space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latin typeface="Symbol" charset="0"/>
              </a:rPr>
              <a:t>e</a:t>
            </a:r>
            <a:r>
              <a:rPr lang="en-US" dirty="0">
                <a:solidFill>
                  <a:schemeClr val="bg2"/>
                </a:solidFill>
              </a:rPr>
              <a:t> log 1/</a:t>
            </a:r>
            <a:r>
              <a:rPr lang="en-US" dirty="0">
                <a:solidFill>
                  <a:schemeClr val="bg2"/>
                </a:solidFill>
                <a:latin typeface="Symbol" charset="0"/>
              </a:rPr>
              <a:t>d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lvl="1"/>
            <a:r>
              <a:rPr lang="en-US" sz="2300" dirty="0"/>
              <a:t>Probability of more error is less than </a:t>
            </a:r>
            <a:r>
              <a:rPr lang="en-US" sz="2300" dirty="0">
                <a:solidFill>
                  <a:schemeClr val="bg2"/>
                </a:solidFill>
              </a:rPr>
              <a:t>1-</a:t>
            </a:r>
            <a:r>
              <a:rPr lang="en-US" sz="2300" dirty="0">
                <a:solidFill>
                  <a:schemeClr val="bg2"/>
                </a:solidFill>
                <a:latin typeface="Symbol" charset="0"/>
              </a:rPr>
              <a:t>d</a:t>
            </a:r>
          </a:p>
          <a:p>
            <a:pPr lvl="1"/>
            <a:endParaRPr lang="en-US" sz="2300" dirty="0" smtClean="0"/>
          </a:p>
          <a:p>
            <a:r>
              <a:rPr lang="en-US" sz="2500" dirty="0" smtClean="0"/>
              <a:t>This is sometimes enough:</a:t>
            </a:r>
          </a:p>
          <a:p>
            <a:pPr lvl="1"/>
            <a:r>
              <a:rPr lang="en-US" sz="2300" dirty="0" smtClean="0"/>
              <a:t>Estimating a multinomial: if A[s] = </a:t>
            </a:r>
            <a:r>
              <a:rPr lang="en-US" sz="2300" dirty="0" err="1" smtClean="0"/>
              <a:t>Pr</a:t>
            </a:r>
            <a:r>
              <a:rPr lang="en-US" sz="2300" dirty="0" smtClean="0"/>
              <a:t>(s|…) then ||A||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 = 1</a:t>
            </a:r>
          </a:p>
          <a:p>
            <a:pPr lvl="1"/>
            <a:r>
              <a:rPr lang="en-US" sz="2300" dirty="0" smtClean="0"/>
              <a:t>Multiclass classification: if A</a:t>
            </a:r>
            <a:r>
              <a:rPr lang="en-US" sz="2300" baseline="-25000" dirty="0" smtClean="0"/>
              <a:t>x</a:t>
            </a:r>
            <a:r>
              <a:rPr lang="en-US" sz="2300" dirty="0" smtClean="0"/>
              <a:t>[s] = </a:t>
            </a:r>
            <a:r>
              <a:rPr lang="en-US" sz="2300" dirty="0" err="1" smtClean="0"/>
              <a:t>Pr</a:t>
            </a:r>
            <a:r>
              <a:rPr lang="en-US" sz="2300" dirty="0" smtClean="0"/>
              <a:t>(x in class s) then ||A</a:t>
            </a:r>
            <a:r>
              <a:rPr lang="en-US" sz="2300" baseline="-25000" dirty="0" smtClean="0"/>
              <a:t>x</a:t>
            </a:r>
            <a:r>
              <a:rPr lang="en-US" sz="2300" dirty="0" smtClean="0"/>
              <a:t>||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 is probably small, since most x’s will be in only a few classes</a:t>
            </a:r>
          </a:p>
          <a:p>
            <a:pPr lvl="1"/>
            <a:endParaRPr lang="en-US" sz="23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05300" y="0"/>
            <a:ext cx="4800600" cy="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2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from: Minos </a:t>
            </a:r>
            <a:r>
              <a:rPr lang="en-US" sz="20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Garofalakis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b="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400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BE"/>
                </a:solidFill>
              </a:rPr>
              <a:t>A Quick Intro to Data Stream Algorithmics – </a:t>
            </a:r>
            <a:r>
              <a:rPr lang="en-US" i="1">
                <a:solidFill>
                  <a:srgbClr val="0000BE"/>
                </a:solidFill>
              </a:rPr>
              <a:t>CS262 </a:t>
            </a:r>
            <a:r>
              <a:rPr lang="en-US">
                <a:solidFill>
                  <a:srgbClr val="0000BE"/>
                </a:solidFill>
              </a:rPr>
              <a:t> </a:t>
            </a:r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 Sketch Guarantees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19200"/>
            <a:ext cx="8961437" cy="5464175"/>
          </a:xfrm>
        </p:spPr>
        <p:txBody>
          <a:bodyPr/>
          <a:lstStyle/>
          <a:p>
            <a:r>
              <a:rPr lang="en-US" i="1" dirty="0">
                <a:solidFill>
                  <a:schemeClr val="bg2"/>
                </a:solidFill>
              </a:rPr>
              <a:t>[</a:t>
            </a:r>
            <a:r>
              <a:rPr lang="en-US" i="1" dirty="0" err="1">
                <a:solidFill>
                  <a:schemeClr val="bg2"/>
                </a:solidFill>
              </a:rPr>
              <a:t>Cormode</a:t>
            </a:r>
            <a:r>
              <a:rPr lang="en-US" i="1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Muthukrishnan</a:t>
            </a:r>
            <a:r>
              <a:rPr lang="ja-JP" altLang="en-US" i="1" dirty="0">
                <a:solidFill>
                  <a:schemeClr val="bg2"/>
                </a:solidFill>
                <a:latin typeface="Arial"/>
              </a:rPr>
              <a:t>’</a:t>
            </a:r>
            <a:r>
              <a:rPr lang="en-US" i="1" dirty="0">
                <a:solidFill>
                  <a:schemeClr val="bg2"/>
                </a:solidFill>
              </a:rPr>
              <a:t>04]</a:t>
            </a:r>
            <a:r>
              <a:rPr lang="en-US" dirty="0"/>
              <a:t>   CM sketch guarantees approximation error on point queries less than </a:t>
            </a:r>
            <a:r>
              <a:rPr lang="en-US" dirty="0">
                <a:solidFill>
                  <a:schemeClr val="bg2"/>
                </a:solidFill>
                <a:latin typeface="Symbol" charset="0"/>
              </a:rPr>
              <a:t>e</a:t>
            </a:r>
            <a:r>
              <a:rPr lang="en-US" dirty="0">
                <a:solidFill>
                  <a:schemeClr val="bg2"/>
                </a:solidFill>
              </a:rPr>
              <a:t>||A||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/>
              <a:t> in space </a:t>
            </a:r>
            <a:r>
              <a:rPr lang="en-US" dirty="0">
                <a:solidFill>
                  <a:schemeClr val="bg2"/>
                </a:solidFill>
              </a:rPr>
              <a:t>O(1/</a:t>
            </a:r>
            <a:r>
              <a:rPr lang="en-US" dirty="0">
                <a:solidFill>
                  <a:schemeClr val="bg2"/>
                </a:solidFill>
                <a:latin typeface="Symbol" charset="0"/>
              </a:rPr>
              <a:t>e</a:t>
            </a:r>
            <a:r>
              <a:rPr lang="en-US" dirty="0">
                <a:solidFill>
                  <a:schemeClr val="bg2"/>
                </a:solidFill>
              </a:rPr>
              <a:t> log 1/</a:t>
            </a:r>
            <a:r>
              <a:rPr lang="en-US" dirty="0">
                <a:solidFill>
                  <a:schemeClr val="bg2"/>
                </a:solidFill>
                <a:latin typeface="Symbol" charset="0"/>
              </a:rPr>
              <a:t>d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r>
              <a:rPr lang="en-US" sz="2500" dirty="0" smtClean="0"/>
              <a:t>CM sketches are also accurate for </a:t>
            </a:r>
            <a:r>
              <a:rPr lang="en-US" sz="2500" i="1" dirty="0" smtClean="0"/>
              <a:t>skewed</a:t>
            </a:r>
            <a:r>
              <a:rPr lang="en-US" sz="2500" dirty="0" smtClean="0"/>
              <a:t> values---i.e., only a few entries </a:t>
            </a:r>
            <a:r>
              <a:rPr lang="en-US" sz="2500" i="1" dirty="0" smtClean="0"/>
              <a:t>s</a:t>
            </a:r>
            <a:r>
              <a:rPr lang="en-US" sz="2500" dirty="0" smtClean="0"/>
              <a:t> with large </a:t>
            </a:r>
            <a:r>
              <a:rPr lang="en-US" sz="2500" i="1" dirty="0" smtClean="0"/>
              <a:t>A[s] </a:t>
            </a:r>
            <a:endParaRPr lang="en-US" sz="2500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05300" y="0"/>
            <a:ext cx="4800600" cy="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2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from: Minos </a:t>
            </a:r>
            <a:r>
              <a:rPr lang="en-US" sz="20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Garofalakis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000" b="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" name="Picture 1" descr="Screen Shot 2014-02-25 at 3.3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206"/>
            <a:ext cx="9144000" cy="1138813"/>
          </a:xfrm>
          <a:prstGeom prst="rect">
            <a:avLst/>
          </a:prstGeom>
        </p:spPr>
      </p:pic>
      <p:pic>
        <p:nvPicPr>
          <p:cNvPr id="3" name="Picture 2" descr="Screen Shot 2014-02-25 at 3.34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8407"/>
            <a:ext cx="9144000" cy="9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7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Application of a Count-Min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57300"/>
            <a:ext cx="8012530" cy="28143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Problem: find the semantic orientation of a work (positive or negative) using a large corpus.</a:t>
            </a:r>
          </a:p>
          <a:p>
            <a:r>
              <a:rPr lang="en-US" dirty="0" smtClean="0"/>
              <a:t>Idea: </a:t>
            </a:r>
          </a:p>
          <a:p>
            <a:pPr lvl="1"/>
            <a:r>
              <a:rPr lang="en-US" dirty="0" smtClean="0"/>
              <a:t>positive words co-occur more frequently than expected near positive words; likewise for negative words</a:t>
            </a:r>
          </a:p>
          <a:p>
            <a:pPr lvl="1"/>
            <a:r>
              <a:rPr lang="en-US" dirty="0" smtClean="0"/>
              <a:t>so pick a few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seeds and compute</a:t>
            </a:r>
          </a:p>
        </p:txBody>
      </p:sp>
      <p:pic>
        <p:nvPicPr>
          <p:cNvPr id="4" name="Picture 3" descr="Screen Shot 2014-02-26 at 10.2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0" y="5233804"/>
            <a:ext cx="70866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1094"/>
          <a:stretch/>
        </p:blipFill>
        <p:spPr>
          <a:xfrm>
            <a:off x="2076075" y="4323749"/>
            <a:ext cx="3685321" cy="835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9475" y="4211687"/>
            <a:ext cx="1101855" cy="5042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25765" y="4323749"/>
            <a:ext cx="793710" cy="158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8209" y="4027021"/>
            <a:ext cx="17375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x appears near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Application of a Count-Min Sketch</a:t>
            </a:r>
            <a:endParaRPr lang="en-US" dirty="0"/>
          </a:p>
        </p:txBody>
      </p:sp>
      <p:pic>
        <p:nvPicPr>
          <p:cNvPr id="4" name="Picture 3" descr="Screen Shot 2014-02-26 at 10.2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0" y="2749607"/>
            <a:ext cx="70866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1094"/>
          <a:stretch/>
        </p:blipFill>
        <p:spPr>
          <a:xfrm>
            <a:off x="2076075" y="1839552"/>
            <a:ext cx="3685321" cy="835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9475" y="1727490"/>
            <a:ext cx="1101855" cy="5042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25765" y="1839552"/>
            <a:ext cx="793710" cy="158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8209" y="1542824"/>
            <a:ext cx="17375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x appears near 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55" y="4545079"/>
            <a:ext cx="8723320" cy="6996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055" y="3819269"/>
            <a:ext cx="782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</a:t>
            </a:r>
            <a:r>
              <a:rPr lang="en-US" sz="2400" dirty="0" err="1" smtClean="0"/>
              <a:t>Turney</a:t>
            </a:r>
            <a:r>
              <a:rPr lang="en-US" sz="2400" dirty="0" smtClean="0"/>
              <a:t>, 2002 used two seeds, “excellent” and “poor”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2421" y="5520114"/>
            <a:ext cx="8662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general, SO(w) can be written in terms of logs of products of counters for w, with and without seeds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09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Application of a Count-Min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57300"/>
            <a:ext cx="7909813" cy="1796407"/>
          </a:xfrm>
        </p:spPr>
        <p:txBody>
          <a:bodyPr>
            <a:normAutofit/>
          </a:bodyPr>
          <a:lstStyle/>
          <a:p>
            <a:r>
              <a:rPr lang="en-US" dirty="0" smtClean="0"/>
              <a:t>Use 2B counters, 5 hash functions, “near” means a 7-word window, </a:t>
            </a:r>
            <a:r>
              <a:rPr lang="en-US" dirty="0" err="1" smtClean="0"/>
              <a:t>GigaWord</a:t>
            </a:r>
            <a:r>
              <a:rPr lang="en-US" dirty="0" smtClean="0"/>
              <a:t> (10 Gb) and </a:t>
            </a:r>
            <a:r>
              <a:rPr lang="en-US" dirty="0" err="1" smtClean="0"/>
              <a:t>GigaWord</a:t>
            </a:r>
            <a:r>
              <a:rPr lang="en-US" dirty="0" smtClean="0"/>
              <a:t> + Web news 50 Gb)</a:t>
            </a:r>
          </a:p>
        </p:txBody>
      </p:sp>
      <p:pic>
        <p:nvPicPr>
          <p:cNvPr id="9" name="Picture 8" descr="Screen Shot 2014-02-26 at 10.3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988"/>
            <a:ext cx="9144000" cy="32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Application of a Count-Min Sketch</a:t>
            </a:r>
            <a:endParaRPr lang="en-US" dirty="0"/>
          </a:p>
        </p:txBody>
      </p:sp>
      <p:pic>
        <p:nvPicPr>
          <p:cNvPr id="9" name="Picture 8" descr="Screen Shot 2014-02-26 at 10.3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988"/>
            <a:ext cx="9144000" cy="3222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4206" y="1454200"/>
            <a:ext cx="6427624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CM-CU:  CM with “conservative update” - for </a:t>
            </a:r>
            <a:r>
              <a:rPr lang="en-US" sz="2400" i="1" dirty="0" smtClean="0"/>
              <a:t>&lt;</a:t>
            </a:r>
            <a:r>
              <a:rPr lang="en-US" sz="2400" i="1" dirty="0" err="1"/>
              <a:t>j</a:t>
            </a:r>
            <a:r>
              <a:rPr lang="en-US" sz="2400" i="1" dirty="0" err="1" smtClean="0"/>
              <a:t>,+c</a:t>
            </a:r>
            <a:r>
              <a:rPr lang="en-US" sz="2400" i="1" dirty="0" smtClean="0"/>
              <a:t>&gt; </a:t>
            </a:r>
            <a:r>
              <a:rPr lang="en-US" sz="2400" dirty="0" smtClean="0"/>
              <a:t>increment counters just enough to make the new estimate for </a:t>
            </a:r>
            <a:r>
              <a:rPr lang="en-US" sz="2400" i="1" dirty="0" smtClean="0"/>
              <a:t>j</a:t>
            </a:r>
            <a:r>
              <a:rPr lang="en-US" sz="2400" dirty="0" smtClean="0"/>
              <a:t> grow by </a:t>
            </a:r>
            <a:r>
              <a:rPr lang="en-US" sz="2400" i="1" dirty="0" smtClean="0"/>
              <a:t>c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>
            <a:off x="4258018" y="2654528"/>
            <a:ext cx="0" cy="824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74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Trick -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memory: don’t store hash keys</a:t>
            </a:r>
          </a:p>
          <a:p>
            <a:r>
              <a:rPr lang="en-US" dirty="0" smtClean="0"/>
              <a:t>Allow collisions</a:t>
            </a:r>
          </a:p>
          <a:p>
            <a:pPr lvl="1"/>
            <a:r>
              <a:rPr lang="en-US" dirty="0" smtClean="0"/>
              <a:t>even though it distorts your data some</a:t>
            </a:r>
          </a:p>
          <a:p>
            <a:r>
              <a:rPr lang="en-US" dirty="0" smtClean="0"/>
              <a:t>Let the learner (downstream) take up the slack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2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Hashing (LSH)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52" y="1181100"/>
            <a:ext cx="5367409" cy="536740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855537" y="2467054"/>
            <a:ext cx="2852277" cy="2818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29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3614214" y="1786641"/>
            <a:ext cx="1189599" cy="3900219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make those points “close” we need to project to a direction orthogonal to the line between them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614215" y="3649486"/>
            <a:ext cx="1076075" cy="287604"/>
            <a:chOff x="3614215" y="3649486"/>
            <a:chExt cx="1076075" cy="287604"/>
          </a:xfrm>
        </p:grpSpPr>
        <p:cxnSp>
          <p:nvCxnSpPr>
            <p:cNvPr id="39" name="Straight Connector 38"/>
            <p:cNvCxnSpPr>
              <a:stCxn id="22" idx="3"/>
            </p:cNvCxnSpPr>
            <p:nvPr/>
          </p:nvCxnSpPr>
          <p:spPr>
            <a:xfrm flipH="1">
              <a:off x="4242193" y="3649486"/>
              <a:ext cx="448097" cy="1841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614215" y="3681752"/>
              <a:ext cx="604207" cy="2553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684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65827" y="3312420"/>
            <a:ext cx="4276379" cy="1380166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other direction will keep the distant points distant.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664372" y="361696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462358" y="359781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6680" y="4549676"/>
            <a:ext cx="318187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 if I pick a random </a:t>
            </a:r>
            <a:r>
              <a:rPr lang="en-US" sz="2400" b="1" dirty="0" smtClean="0"/>
              <a:t>r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’</a:t>
            </a:r>
            <a:r>
              <a:rPr lang="en-US" sz="2400" dirty="0" smtClean="0"/>
              <a:t> are closer than </a:t>
            </a:r>
            <a:r>
              <a:rPr lang="el-GR" sz="2400" dirty="0" smtClean="0"/>
              <a:t>γ</a:t>
            </a:r>
            <a:r>
              <a:rPr lang="en-US" sz="2400" dirty="0" smtClean="0"/>
              <a:t> then </a:t>
            </a:r>
            <a:r>
              <a:rPr lang="en-US" sz="2400" i="1" dirty="0" smtClean="0"/>
              <a:t>probably</a:t>
            </a:r>
            <a:r>
              <a:rPr lang="en-US" sz="2400" dirty="0" smtClean="0"/>
              <a:t> </a:t>
            </a:r>
            <a:r>
              <a:rPr lang="en-US" sz="2400" b="1" dirty="0" smtClean="0"/>
              <a:t>x </a:t>
            </a:r>
            <a:r>
              <a:rPr lang="en-US" sz="2400" dirty="0" smtClean="0"/>
              <a:t>and </a:t>
            </a:r>
            <a:r>
              <a:rPr lang="en-US" sz="2400" b="1" dirty="0" smtClean="0"/>
              <a:t>x’ </a:t>
            </a:r>
            <a:r>
              <a:rPr lang="en-US" sz="2400" dirty="0" smtClean="0"/>
              <a:t>were close to start with.</a:t>
            </a:r>
            <a:endParaRPr lang="el-GR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196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r>
              <a:rPr lang="en-US" dirty="0" smtClean="0"/>
              <a:t>Basic idea: use </a:t>
            </a:r>
            <a:r>
              <a:rPr lang="en-US" i="1" dirty="0" smtClean="0"/>
              <a:t>random projections </a:t>
            </a:r>
            <a:r>
              <a:rPr lang="en-US" dirty="0" smtClean="0"/>
              <a:t>of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r>
              <a:rPr lang="en-US" dirty="0" smtClean="0"/>
              <a:t>Repeat many times:</a:t>
            </a:r>
          </a:p>
          <a:p>
            <a:pPr lvl="2"/>
            <a:r>
              <a:rPr lang="en-US" dirty="0" smtClean="0"/>
              <a:t>Pick a random </a:t>
            </a:r>
            <a:r>
              <a:rPr lang="en-US" dirty="0" err="1" smtClean="0"/>
              <a:t>hyperplane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dirty="0" smtClean="0"/>
              <a:t> by picking random weights for each feature (say from a Gaussian)</a:t>
            </a:r>
            <a:endParaRPr lang="en-US" b="1" dirty="0" smtClean="0"/>
          </a:p>
          <a:p>
            <a:pPr lvl="2"/>
            <a:r>
              <a:rPr lang="en-US" dirty="0" smtClean="0"/>
              <a:t>Compute the inner product of </a:t>
            </a:r>
            <a:r>
              <a:rPr lang="en-US" b="1" dirty="0" smtClean="0"/>
              <a:t>r </a:t>
            </a:r>
            <a:r>
              <a:rPr lang="en-US" dirty="0" smtClean="0"/>
              <a:t>with </a:t>
            </a:r>
            <a:r>
              <a:rPr lang="en-US" b="1" dirty="0" smtClean="0"/>
              <a:t>x</a:t>
            </a:r>
          </a:p>
          <a:p>
            <a:pPr lvl="2"/>
            <a:r>
              <a:rPr lang="en-US" dirty="0" smtClean="0"/>
              <a:t>Record if </a:t>
            </a:r>
            <a:r>
              <a:rPr lang="en-US" b="1" dirty="0" smtClean="0"/>
              <a:t>x</a:t>
            </a:r>
            <a:r>
              <a:rPr lang="en-US" dirty="0" smtClean="0"/>
              <a:t> is “close to” </a:t>
            </a:r>
            <a:r>
              <a:rPr lang="en-US" b="1" dirty="0" smtClean="0"/>
              <a:t>r</a:t>
            </a:r>
            <a:r>
              <a:rPr lang="en-US" dirty="0" smtClean="0"/>
              <a:t> (</a:t>
            </a:r>
            <a:r>
              <a:rPr lang="en-US" b="1" dirty="0" err="1" smtClean="0"/>
              <a:t>r.x</a:t>
            </a:r>
            <a:r>
              <a:rPr lang="en-US" dirty="0" smtClean="0"/>
              <a:t>&gt;=0)</a:t>
            </a:r>
          </a:p>
          <a:p>
            <a:pPr lvl="3"/>
            <a:r>
              <a:rPr lang="en-US" dirty="0" smtClean="0"/>
              <a:t> the next bit in </a:t>
            </a:r>
            <a:r>
              <a:rPr lang="en-US" b="1" dirty="0" err="1" smtClean="0"/>
              <a:t>bx</a:t>
            </a:r>
            <a:endParaRPr lang="en-US" b="1" dirty="0" smtClean="0"/>
          </a:p>
          <a:p>
            <a:pPr lvl="2"/>
            <a:r>
              <a:rPr lang="en-US" dirty="0" smtClean="0"/>
              <a:t>Theory says that is </a:t>
            </a:r>
            <a:r>
              <a:rPr lang="en-US" b="1" dirty="0" smtClean="0"/>
              <a:t>x’ </a:t>
            </a:r>
            <a:r>
              <a:rPr lang="en-US" dirty="0" smtClean="0"/>
              <a:t>and </a:t>
            </a:r>
            <a:r>
              <a:rPr lang="en-US" b="1" dirty="0" smtClean="0"/>
              <a:t>x </a:t>
            </a:r>
            <a:r>
              <a:rPr lang="en-US" dirty="0" smtClean="0"/>
              <a:t>have small cosine distance then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bx</a:t>
            </a:r>
            <a:r>
              <a:rPr lang="en-US" b="1" dirty="0" smtClean="0"/>
              <a:t>’ </a:t>
            </a:r>
            <a:r>
              <a:rPr lang="en-US" dirty="0" smtClean="0"/>
              <a:t>will have small Hamming distance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2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4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439"/>
          </a:xfrm>
          <a:prstGeom prst="rect">
            <a:avLst/>
          </a:prstGeom>
        </p:spPr>
      </p:pic>
      <p:pic>
        <p:nvPicPr>
          <p:cNvPr id="5" name="Picture 4" descr="Screen Shot 2013-02-18 at 10.46.0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8911" b="29693"/>
          <a:stretch/>
        </p:blipFill>
        <p:spPr>
          <a:xfrm>
            <a:off x="1047750" y="2928938"/>
            <a:ext cx="6889749" cy="2460625"/>
          </a:xfrm>
          <a:prstGeom prst="rect">
            <a:avLst/>
          </a:prstGeom>
        </p:spPr>
      </p:pic>
      <p:pic>
        <p:nvPicPr>
          <p:cNvPr id="6" name="Picture 5" descr="Screen Shot 2013-02-18 at 10.48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3"/>
            <a:ext cx="9144000" cy="20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4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4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4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4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314395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arrays </a:t>
            </a:r>
            <a:r>
              <a:rPr lang="en-US" sz="2800" i="1" dirty="0" smtClean="0"/>
              <a:t>W, A  </a:t>
            </a:r>
            <a:r>
              <a:rPr lang="en-US" sz="2800" dirty="0" smtClean="0"/>
              <a:t>of size </a:t>
            </a:r>
            <a:r>
              <a:rPr lang="en-US" sz="2800" i="1" dirty="0" smtClean="0"/>
              <a:t>R</a:t>
            </a:r>
            <a:r>
              <a:rPr lang="en-US" sz="2800" dirty="0" smtClean="0"/>
              <a:t> 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Let </a:t>
            </a:r>
            <a:r>
              <a:rPr lang="en-US" sz="2400" dirty="0"/>
              <a:t>V</a:t>
            </a:r>
            <a:r>
              <a:rPr lang="en-US" sz="2400" b="1" dirty="0" smtClean="0"/>
              <a:t> </a:t>
            </a:r>
            <a:r>
              <a:rPr lang="en-US" sz="2400" dirty="0" smtClean="0"/>
              <a:t>be hash table so that 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hash value </a:t>
            </a:r>
            <a:r>
              <a:rPr lang="en-US" i="1" dirty="0" smtClean="0"/>
              <a:t>h: V[h]</a:t>
            </a:r>
            <a:r>
              <a:rPr lang="en-US" sz="2800" dirty="0" smtClean="0"/>
              <a:t>&gt;0:</a:t>
            </a:r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W[h]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)V[h]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A[h]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442385"/>
            <a:ext cx="5117878" cy="4700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685046"/>
              </p:ext>
            </p:extLst>
          </p:nvPr>
        </p:nvGraphicFramePr>
        <p:xfrm>
          <a:off x="5080000" y="3283956"/>
          <a:ext cx="2945816" cy="93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4" imgW="1155700" imgH="368300" progId="Equation.3">
                  <p:embed/>
                </p:oleObj>
              </mc:Choice>
              <mc:Fallback>
                <p:oleObj name="Equation" r:id="rId4" imgW="1155700" imgH="3683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3283956"/>
                        <a:ext cx="2945816" cy="938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98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6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9020"/>
          </a:xfrm>
          <a:prstGeom prst="rect">
            <a:avLst/>
          </a:prstGeom>
        </p:spPr>
      </p:pic>
      <p:pic>
        <p:nvPicPr>
          <p:cNvPr id="3" name="Picture 2" descr="Screen Shot 2013-02-18 at 10.52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8" y="4896094"/>
            <a:ext cx="4214811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7"/>
            <a:ext cx="9144000" cy="52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2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storage of data</a:t>
            </a:r>
          </a:p>
          <a:p>
            <a:pPr lvl="1"/>
            <a:r>
              <a:rPr lang="en-US" dirty="0" smtClean="0"/>
              <a:t>and we can still compute similarities</a:t>
            </a:r>
          </a:p>
          <a:p>
            <a:r>
              <a:rPr lang="en-US" dirty="0" smtClean="0"/>
              <a:t>LSH also gives very fast approximations:</a:t>
            </a:r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nearest </a:t>
            </a:r>
            <a:r>
              <a:rPr lang="en-US" dirty="0"/>
              <a:t>neighbor method</a:t>
            </a:r>
          </a:p>
          <a:p>
            <a:pPr lvl="2"/>
            <a:r>
              <a:rPr lang="en-US" dirty="0"/>
              <a:t>just look at other items with </a:t>
            </a:r>
            <a:r>
              <a:rPr lang="en-US" b="1" dirty="0" err="1"/>
              <a:t>bx</a:t>
            </a:r>
            <a:r>
              <a:rPr lang="en-US" b="1" dirty="0"/>
              <a:t>’</a:t>
            </a:r>
            <a:r>
              <a:rPr lang="en-US" dirty="0"/>
              <a:t>=</a:t>
            </a:r>
            <a:r>
              <a:rPr lang="en-US" b="1" dirty="0" err="1"/>
              <a:t>bx</a:t>
            </a:r>
            <a:endParaRPr lang="en-US" b="1" dirty="0"/>
          </a:p>
          <a:p>
            <a:pPr lvl="2"/>
            <a:r>
              <a:rPr lang="en-US" dirty="0"/>
              <a:t>also very fast nearest-neighbor methods for Hamming distance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fast clustering</a:t>
            </a:r>
          </a:p>
          <a:p>
            <a:pPr lvl="2"/>
            <a:r>
              <a:rPr lang="en-US" dirty="0"/>
              <a:t>cluster = all things with same </a:t>
            </a:r>
            <a:r>
              <a:rPr lang="en-US" b="1" dirty="0" err="1"/>
              <a:t>bx</a:t>
            </a:r>
            <a:r>
              <a:rPr lang="en-US" dirty="0"/>
              <a:t> vector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9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 (LSH) and Pooling Random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7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Naïve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For each feature </a:t>
            </a:r>
            <a:r>
              <a:rPr lang="en-US" i="1" dirty="0" smtClean="0"/>
              <a:t>f:</a:t>
            </a:r>
          </a:p>
          <a:p>
            <a:pPr lvl="4"/>
            <a:r>
              <a:rPr lang="en-US" dirty="0" smtClean="0"/>
              <a:t>Draw r(</a:t>
            </a:r>
            <a:r>
              <a:rPr lang="en-US" dirty="0" err="1" smtClean="0"/>
              <a:t>f,i</a:t>
            </a:r>
            <a:r>
              <a:rPr lang="en-US" dirty="0" smtClean="0"/>
              <a:t>) ~ Normal(0,1)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sum(</a:t>
            </a:r>
            <a:r>
              <a:rPr lang="en-US" b="1" dirty="0" smtClean="0"/>
              <a:t>x</a:t>
            </a:r>
            <a:r>
              <a:rPr lang="en-US" dirty="0" smtClean="0"/>
              <a:t>[</a:t>
            </a:r>
            <a:r>
              <a:rPr lang="en-US" i="1" dirty="0" smtClean="0"/>
              <a:t>f</a:t>
            </a:r>
            <a:r>
              <a:rPr lang="en-US" dirty="0" smtClean="0"/>
              <a:t>]*r[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dirty="0" smtClean="0"/>
              <a:t>] for</a:t>
            </a:r>
            <a:r>
              <a:rPr lang="en-US" i="1" dirty="0" smtClean="0"/>
              <a:t> f </a:t>
            </a:r>
            <a:r>
              <a:rPr lang="en-US" dirty="0" smtClean="0"/>
              <a:t>with non-zero weight 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1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But: storing the </a:t>
            </a:r>
            <a:r>
              <a:rPr lang="en-US" i="1" dirty="0" smtClean="0"/>
              <a:t>k classifiers</a:t>
            </a:r>
            <a:r>
              <a:rPr lang="en-US" dirty="0" smtClean="0"/>
              <a:t> is expensive in high dimensions</a:t>
            </a:r>
          </a:p>
          <a:p>
            <a:pPr lvl="1"/>
            <a:r>
              <a:rPr lang="en-US" dirty="0" smtClean="0"/>
              <a:t>For each of 256 bits, a dense vector of weights for every feature in the vocabulary</a:t>
            </a:r>
          </a:p>
          <a:p>
            <a:r>
              <a:rPr lang="en-US" dirty="0" smtClean="0"/>
              <a:t>Storing seeds and random number generators:</a:t>
            </a:r>
          </a:p>
          <a:p>
            <a:pPr lvl="1"/>
            <a:r>
              <a:rPr lang="en-US" dirty="0" smtClean="0"/>
              <a:t>Possible but somewhat fragile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537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“pooling” </a:t>
            </a:r>
            <a:r>
              <a:rPr lang="en-US" sz="2800" dirty="0" smtClean="0"/>
              <a:t>(van </a:t>
            </a:r>
            <a:r>
              <a:rPr lang="en-US" sz="2800" dirty="0" err="1" smtClean="0"/>
              <a:t>Durme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Better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Create a pool:</a:t>
            </a:r>
          </a:p>
          <a:p>
            <a:pPr lvl="3"/>
            <a:r>
              <a:rPr lang="en-US" dirty="0" smtClean="0"/>
              <a:t>Pick a random seed </a:t>
            </a:r>
            <a:r>
              <a:rPr lang="en-US" i="1" dirty="0" smtClean="0"/>
              <a:t>s</a:t>
            </a:r>
            <a:endParaRPr lang="en-US" dirty="0" smtClean="0"/>
          </a:p>
          <a:p>
            <a:pPr lvl="3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poolSize</a:t>
            </a:r>
            <a:r>
              <a:rPr lang="en-US" dirty="0" smtClean="0"/>
              <a:t>:</a:t>
            </a:r>
          </a:p>
          <a:p>
            <a:pPr lvl="4"/>
            <a:r>
              <a:rPr lang="en-US" dirty="0" smtClean="0"/>
              <a:t>Draw pool[</a:t>
            </a:r>
            <a:r>
              <a:rPr lang="en-US" dirty="0" err="1" smtClean="0"/>
              <a:t>i</a:t>
            </a:r>
            <a:r>
              <a:rPr lang="en-US" dirty="0" smtClean="0"/>
              <a:t>] ~ Normal(0,1)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Devise a random hash function hash(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i="1" dirty="0" smtClean="0"/>
              <a:t>): </a:t>
            </a:r>
            <a:endParaRPr lang="en-US" dirty="0" smtClean="0"/>
          </a:p>
          <a:p>
            <a:pPr lvl="4"/>
            <a:r>
              <a:rPr lang="en-US" dirty="0" smtClean="0"/>
              <a:t>E.g.: hash(</a:t>
            </a:r>
            <a:r>
              <a:rPr lang="en-US" dirty="0" err="1" smtClean="0"/>
              <a:t>i,f</a:t>
            </a:r>
            <a:r>
              <a:rPr lang="en-US" dirty="0" smtClean="0"/>
              <a:t>) = </a:t>
            </a:r>
            <a:r>
              <a:rPr lang="en-US" dirty="0" err="1" smtClean="0"/>
              <a:t>hashcode</a:t>
            </a:r>
            <a:r>
              <a:rPr lang="en-US" dirty="0" smtClean="0"/>
              <a:t>(f) XOR </a:t>
            </a:r>
            <a:r>
              <a:rPr lang="en-US" dirty="0" err="1" smtClean="0"/>
              <a:t>randomBitString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sum(</a:t>
            </a:r>
          </a:p>
          <a:p>
            <a:pPr marL="1371600" lvl="3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x</a:t>
            </a:r>
            <a:r>
              <a:rPr lang="en-US" dirty="0" smtClean="0"/>
              <a:t>[f] * pool[hash(</a:t>
            </a:r>
            <a:r>
              <a:rPr lang="en-US" dirty="0" err="1" smtClean="0"/>
              <a:t>i,f</a:t>
            </a:r>
            <a:r>
              <a:rPr lang="en-US" dirty="0" smtClean="0"/>
              <a:t>) % </a:t>
            </a:r>
            <a:r>
              <a:rPr lang="en-US" dirty="0" err="1" smtClean="0"/>
              <a:t>poolSize</a:t>
            </a:r>
            <a:r>
              <a:rPr lang="en-US" dirty="0" smtClean="0"/>
              <a:t>] for</a:t>
            </a:r>
            <a:r>
              <a:rPr lang="en-US" i="1" dirty="0" smtClean="0"/>
              <a:t> f </a:t>
            </a:r>
            <a:r>
              <a:rPr lang="en-US" dirty="0" smtClean="0"/>
              <a:t>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5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54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9" y="0"/>
            <a:ext cx="7161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0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314395"/>
            <a:ext cx="8648700" cy="509905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Initialize arrays </a:t>
            </a:r>
            <a:r>
              <a:rPr lang="en-US" sz="2600" i="1" dirty="0" smtClean="0"/>
              <a:t>W, A  </a:t>
            </a:r>
            <a:r>
              <a:rPr lang="en-US" sz="2600" dirty="0" smtClean="0"/>
              <a:t>of size </a:t>
            </a:r>
            <a:r>
              <a:rPr lang="en-US" sz="2600" i="1" dirty="0" smtClean="0"/>
              <a:t>R</a:t>
            </a:r>
            <a:r>
              <a:rPr lang="en-US" sz="2600" dirty="0" smtClean="0"/>
              <a:t> and</a:t>
            </a:r>
            <a:r>
              <a:rPr lang="en-US" sz="2600" i="1" dirty="0" smtClean="0"/>
              <a:t> </a:t>
            </a:r>
            <a:r>
              <a:rPr lang="en-US" sz="2600" dirty="0" smtClean="0"/>
              <a:t>set</a:t>
            </a:r>
            <a:r>
              <a:rPr lang="en-US" sz="2600" i="1" dirty="0" smtClean="0"/>
              <a:t> k=0</a:t>
            </a:r>
          </a:p>
          <a:p>
            <a:r>
              <a:rPr lang="en-US" sz="2600" dirty="0" smtClean="0"/>
              <a:t>For each iteration t=1,…T</a:t>
            </a:r>
          </a:p>
          <a:p>
            <a:pPr lvl="1"/>
            <a:r>
              <a:rPr lang="en-US" sz="2600" dirty="0" smtClean="0"/>
              <a:t>For each example (</a:t>
            </a:r>
            <a:r>
              <a:rPr lang="en-US" sz="2600" b="1" dirty="0" err="1" smtClean="0"/>
              <a:t>x</a:t>
            </a:r>
            <a:r>
              <a:rPr lang="en-US" sz="2600" baseline="-25000" dirty="0" err="1" smtClean="0"/>
              <a:t>i</a:t>
            </a:r>
            <a:r>
              <a:rPr lang="en-US" sz="2600" dirty="0" err="1" smtClean="0"/>
              <a:t>,</a:t>
            </a:r>
            <a:r>
              <a:rPr lang="en-US" sz="2600" i="1" dirty="0" err="1" smtClean="0"/>
              <a:t>y</a:t>
            </a:r>
            <a:r>
              <a:rPr lang="en-US" sz="2600" i="1" baseline="-25000" dirty="0" err="1" smtClean="0"/>
              <a:t>i</a:t>
            </a:r>
            <a:r>
              <a:rPr lang="en-US" sz="2600" dirty="0" smtClean="0"/>
              <a:t>)</a:t>
            </a:r>
          </a:p>
          <a:p>
            <a:pPr lvl="2"/>
            <a:r>
              <a:rPr lang="en-US" sz="2600" i="1" dirty="0"/>
              <a:t>k+</a:t>
            </a:r>
            <a:r>
              <a:rPr lang="en-US" sz="2600" i="1" dirty="0" smtClean="0"/>
              <a:t>+; </a:t>
            </a:r>
            <a:r>
              <a:rPr lang="en-US" sz="2600" dirty="0" smtClean="0"/>
              <a:t>let </a:t>
            </a:r>
            <a:r>
              <a:rPr lang="en-US" sz="2600" i="1" dirty="0" smtClean="0"/>
              <a:t>V</a:t>
            </a:r>
            <a:r>
              <a:rPr lang="en-US" sz="2600" dirty="0" smtClean="0"/>
              <a:t> be a new array of size R; let </a:t>
            </a:r>
            <a:r>
              <a:rPr lang="en-US" sz="2600" i="1" dirty="0" err="1" smtClean="0"/>
              <a:t>tmp</a:t>
            </a:r>
            <a:r>
              <a:rPr lang="en-US" sz="2600" i="1" dirty="0" smtClean="0"/>
              <a:t>=0</a:t>
            </a:r>
          </a:p>
          <a:p>
            <a:pPr lvl="2"/>
            <a:r>
              <a:rPr lang="en-US" sz="2600" dirty="0" smtClean="0"/>
              <a:t>For each </a:t>
            </a:r>
            <a:r>
              <a:rPr lang="en-US" sz="2600" i="1" dirty="0" smtClean="0"/>
              <a:t>j: </a:t>
            </a:r>
            <a:r>
              <a:rPr lang="en-US" sz="2600" b="1" i="1" dirty="0" smtClean="0"/>
              <a:t>x</a:t>
            </a:r>
            <a:r>
              <a:rPr lang="en-US" sz="2600" i="1" baseline="-25000" dirty="0" smtClean="0"/>
              <a:t>i </a:t>
            </a:r>
            <a:r>
              <a:rPr lang="en-US" sz="2600" i="1" baseline="30000" dirty="0" smtClean="0"/>
              <a:t>j </a:t>
            </a:r>
            <a:r>
              <a:rPr lang="en-US" sz="2600" i="1" dirty="0" smtClean="0"/>
              <a:t>&gt;0</a:t>
            </a:r>
            <a:r>
              <a:rPr lang="en-US" sz="2600" dirty="0" smtClean="0"/>
              <a:t>:  </a:t>
            </a:r>
            <a:r>
              <a:rPr lang="en-US" sz="2600" i="1" dirty="0" smtClean="0"/>
              <a:t>V[hash(j)%R] += </a:t>
            </a:r>
            <a:r>
              <a:rPr lang="en-US" sz="2600" b="1" i="1" dirty="0" smtClean="0"/>
              <a:t>x</a:t>
            </a:r>
            <a:r>
              <a:rPr lang="en-US" sz="2600" i="1" baseline="-25000" dirty="0" smtClean="0"/>
              <a:t>i </a:t>
            </a:r>
            <a:r>
              <a:rPr lang="en-US" sz="2600" i="1" baseline="30000" dirty="0" smtClean="0"/>
              <a:t>j </a:t>
            </a:r>
          </a:p>
          <a:p>
            <a:pPr lvl="2"/>
            <a:r>
              <a:rPr lang="en-US" sz="2600" dirty="0" smtClean="0"/>
              <a:t>Let </a:t>
            </a:r>
            <a:r>
              <a:rPr lang="en-US" sz="2600" i="1" dirty="0" err="1" smtClean="0"/>
              <a:t>ip</a:t>
            </a:r>
            <a:r>
              <a:rPr lang="en-US" sz="2600" i="1" dirty="0" smtClean="0"/>
              <a:t>=0</a:t>
            </a:r>
          </a:p>
          <a:p>
            <a:pPr lvl="2"/>
            <a:r>
              <a:rPr lang="en-US" sz="2600" dirty="0" smtClean="0"/>
              <a:t>For each </a:t>
            </a:r>
            <a:r>
              <a:rPr lang="en-US" sz="2600" i="1" dirty="0" smtClean="0"/>
              <a:t>h: V[h]&gt;0:</a:t>
            </a:r>
          </a:p>
          <a:p>
            <a:pPr lvl="3"/>
            <a:r>
              <a:rPr lang="en-US" sz="2600" dirty="0" smtClean="0"/>
              <a:t> </a:t>
            </a:r>
            <a:r>
              <a:rPr lang="en-US" sz="2600" i="1" dirty="0"/>
              <a:t>W[h]</a:t>
            </a:r>
            <a:r>
              <a:rPr lang="en-US" sz="2600" dirty="0"/>
              <a:t>   *=</a:t>
            </a:r>
            <a:r>
              <a:rPr lang="en-US" sz="2600" i="1" dirty="0"/>
              <a:t> (1</a:t>
            </a:r>
            <a:r>
              <a:rPr lang="en-US" sz="2600" dirty="0"/>
              <a:t>  - </a:t>
            </a:r>
            <a:r>
              <a:rPr lang="en-US" sz="2600" i="1" dirty="0"/>
              <a:t>λ2μ)</a:t>
            </a:r>
            <a:r>
              <a:rPr lang="en-US" sz="2600" i="1" baseline="30000" dirty="0"/>
              <a:t>k-A</a:t>
            </a:r>
            <a:r>
              <a:rPr lang="en-US" sz="2600" i="1" baseline="30000" dirty="0" smtClean="0"/>
              <a:t>[h]</a:t>
            </a:r>
            <a:endParaRPr lang="en-US" sz="2600" i="1" dirty="0"/>
          </a:p>
          <a:p>
            <a:pPr lvl="3"/>
            <a:r>
              <a:rPr lang="en-US" sz="2600" i="1" dirty="0" err="1" smtClean="0"/>
              <a:t>ip</a:t>
            </a:r>
            <a:r>
              <a:rPr lang="en-US" sz="2600" i="1" dirty="0" smtClean="0"/>
              <a:t>+= V[h]*W[h]</a:t>
            </a:r>
          </a:p>
          <a:p>
            <a:pPr lvl="3"/>
            <a:r>
              <a:rPr lang="en-US" sz="2600" i="1" dirty="0" smtClean="0"/>
              <a:t>A[h] = k</a:t>
            </a:r>
          </a:p>
          <a:p>
            <a:pPr lvl="2"/>
            <a:r>
              <a:rPr lang="en-US" sz="2600" i="1" dirty="0" smtClean="0"/>
              <a:t>p = 1/(1+exp(-</a:t>
            </a:r>
            <a:r>
              <a:rPr lang="en-US" sz="2600" i="1" dirty="0" err="1" smtClean="0"/>
              <a:t>ip</a:t>
            </a:r>
            <a:r>
              <a:rPr lang="en-US" sz="2600" i="1" dirty="0" smtClean="0"/>
              <a:t>))</a:t>
            </a:r>
          </a:p>
          <a:p>
            <a:pPr lvl="2"/>
            <a:r>
              <a:rPr lang="en-US" sz="2600" dirty="0" smtClean="0"/>
              <a:t>For each </a:t>
            </a:r>
            <a:r>
              <a:rPr lang="en-US" sz="2600" i="1" dirty="0" smtClean="0"/>
              <a:t>h: </a:t>
            </a:r>
            <a:r>
              <a:rPr lang="en-US" sz="2600" i="1" dirty="0"/>
              <a:t>V[h]&gt;0:</a:t>
            </a:r>
            <a:endParaRPr lang="en-US" sz="2600" i="1" dirty="0" smtClean="0"/>
          </a:p>
          <a:p>
            <a:pPr lvl="3"/>
            <a:r>
              <a:rPr lang="en-US" sz="2600" i="1" dirty="0" smtClean="0"/>
              <a:t>W[h]</a:t>
            </a:r>
            <a:r>
              <a:rPr lang="en-US" sz="2600" dirty="0" smtClean="0"/>
              <a:t> =</a:t>
            </a:r>
            <a:r>
              <a:rPr lang="en-US" sz="2600" i="1" dirty="0" smtClean="0"/>
              <a:t> </a:t>
            </a:r>
            <a:r>
              <a:rPr lang="en-US" sz="2600" dirty="0"/>
              <a:t> </a:t>
            </a:r>
            <a:r>
              <a:rPr lang="en-US" sz="2600" i="1" dirty="0" smtClean="0"/>
              <a:t>W[h]</a:t>
            </a:r>
            <a:r>
              <a:rPr lang="en-US" sz="2600" dirty="0" smtClean="0"/>
              <a:t>  + </a:t>
            </a:r>
            <a:r>
              <a:rPr lang="en-US" sz="2600" i="1" dirty="0" err="1" smtClean="0"/>
              <a:t>λ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y</a:t>
            </a:r>
            <a:r>
              <a:rPr lang="en-US" sz="2600" i="1" baseline="-25000" dirty="0" err="1" smtClean="0"/>
              <a:t>i</a:t>
            </a:r>
            <a:r>
              <a:rPr lang="en-US" sz="2600" i="1" dirty="0"/>
              <a:t> </a:t>
            </a:r>
            <a:r>
              <a:rPr lang="en-US" sz="2600" i="1" dirty="0" smtClean="0"/>
              <a:t>- p</a:t>
            </a:r>
            <a:r>
              <a:rPr lang="en-US" sz="2600" i="1" baseline="30000" dirty="0" smtClean="0"/>
              <a:t>i</a:t>
            </a:r>
            <a:r>
              <a:rPr lang="en-US" sz="2600" i="1" dirty="0" smtClean="0"/>
              <a:t>)V[h]</a:t>
            </a:r>
          </a:p>
          <a:p>
            <a:pPr lvl="1"/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523595"/>
              </p:ext>
            </p:extLst>
          </p:nvPr>
        </p:nvGraphicFramePr>
        <p:xfrm>
          <a:off x="6911330" y="3005185"/>
          <a:ext cx="2232669" cy="71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7" name="Equation" r:id="rId3" imgW="1155700" imgH="368300" progId="Equation.3">
                  <p:embed/>
                </p:oleObj>
              </mc:Choice>
              <mc:Fallback>
                <p:oleObj name="Equation" r:id="rId3" imgW="1155700" imgH="368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330" y="3005185"/>
                        <a:ext cx="2232669" cy="711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81269"/>
              </p:ext>
            </p:extLst>
          </p:nvPr>
        </p:nvGraphicFramePr>
        <p:xfrm>
          <a:off x="7078916" y="4732422"/>
          <a:ext cx="1635289" cy="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8" name="Equation" r:id="rId5" imgW="762000" imgH="393700" progId="Equation.3">
                  <p:embed/>
                </p:oleObj>
              </mc:Choice>
              <mc:Fallback>
                <p:oleObj name="Equation" r:id="rId5" imgW="762000" imgH="3937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916" y="4732422"/>
                        <a:ext cx="1635289" cy="73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2-02-13 at 1.20.54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6178396"/>
            <a:ext cx="5117878" cy="470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8070" y="3835491"/>
            <a:ext cx="219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regularize W[h]’s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3612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with pooling, this is a compact re-encoding of the data</a:t>
            </a:r>
          </a:p>
          <a:p>
            <a:pPr lvl="2"/>
            <a:r>
              <a:rPr lang="en-US" dirty="0" smtClean="0"/>
              <a:t>you don’t need to store the </a:t>
            </a:r>
            <a:r>
              <a:rPr lang="en-US" b="1" dirty="0" smtClean="0"/>
              <a:t>r</a:t>
            </a:r>
            <a:r>
              <a:rPr lang="en-US" dirty="0" smtClean="0"/>
              <a:t>’s, just the pool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8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 (LSH) in an On-line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1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online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task: distributional clustering</a:t>
            </a:r>
          </a:p>
          <a:p>
            <a:pPr lvl="1"/>
            <a:r>
              <a:rPr lang="en-US" dirty="0" smtClean="0"/>
              <a:t>for a word </a:t>
            </a:r>
            <a:r>
              <a:rPr lang="en-US" i="1" dirty="0" smtClean="0"/>
              <a:t>w, </a:t>
            </a:r>
            <a:r>
              <a:rPr lang="en-US" b="1" i="1" dirty="0" smtClean="0"/>
              <a:t>x</a:t>
            </a:r>
            <a:r>
              <a:rPr lang="en-US" i="1" dirty="0" smtClean="0"/>
              <a:t>(w) </a:t>
            </a:r>
            <a:r>
              <a:rPr lang="en-US" dirty="0" smtClean="0"/>
              <a:t>is sparse vector of words that co-occur with </a:t>
            </a:r>
            <a:r>
              <a:rPr lang="en-US" i="1" dirty="0" smtClean="0"/>
              <a:t>w</a:t>
            </a:r>
          </a:p>
          <a:p>
            <a:pPr lvl="1"/>
            <a:r>
              <a:rPr lang="en-US" dirty="0" smtClean="0"/>
              <a:t>cluster the </a:t>
            </a:r>
            <a:r>
              <a:rPr lang="en-US" i="1" dirty="0" smtClean="0"/>
              <a:t>w’</a:t>
            </a:r>
            <a:r>
              <a:rPr lang="en-US" dirty="0" smtClean="0"/>
              <a:t>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2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5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0875" cy="3149794"/>
          </a:xfrm>
          <a:prstGeom prst="rect">
            <a:avLst/>
          </a:prstGeom>
        </p:spPr>
      </p:pic>
      <p:pic>
        <p:nvPicPr>
          <p:cNvPr id="5" name="Picture 4" descr="Screen Shot 2013-02-18 at 10.53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794"/>
            <a:ext cx="9144000" cy="2076037"/>
          </a:xfrm>
          <a:prstGeom prst="rect">
            <a:avLst/>
          </a:prstGeom>
        </p:spPr>
      </p:pic>
      <p:pic>
        <p:nvPicPr>
          <p:cNvPr id="6" name="Picture 5" descr="Screen Shot 2013-02-18 at 10.54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510"/>
            <a:ext cx="9144000" cy="17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2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5 at 3.5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4" y="0"/>
            <a:ext cx="5581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Corpus: 700M+ tokens, 1.1M distinct bigrams</a:t>
            </a:r>
          </a:p>
          <a:p>
            <a:r>
              <a:rPr lang="en-US" dirty="0" smtClean="0"/>
              <a:t>For each, build a feature vector of words that co-occur near it, using on-line LSH</a:t>
            </a:r>
          </a:p>
          <a:p>
            <a:r>
              <a:rPr lang="en-US" dirty="0" smtClean="0"/>
              <a:t>Check results with 50,000 actual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6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5" name="Picture 4" descr="Screen Shot 2014-02-25 at 4.0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22" y="1698335"/>
            <a:ext cx="5252950" cy="49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45263"/>
          </a:xfrm>
          <a:prstGeom prst="rect">
            <a:avLst/>
          </a:prstGeom>
        </p:spPr>
      </p:pic>
      <p:pic>
        <p:nvPicPr>
          <p:cNvPr id="3" name="Picture 2" descr="Screen Shot 2013-02-18 at 10.56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2" b="-1"/>
          <a:stretch/>
        </p:blipFill>
        <p:spPr>
          <a:xfrm>
            <a:off x="0" y="2420938"/>
            <a:ext cx="9144000" cy="44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06462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3" name="Picture 2" descr="Screen Shot 2012-02-15 at 12.3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4" y="266084"/>
            <a:ext cx="7870944" cy="659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3053" y="3689683"/>
            <a:ext cx="24075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2^26 entries = 1 Gb @ 8bytes/weight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5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2-20 at 5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23"/>
            <a:ext cx="9144000" cy="3277378"/>
          </a:xfrm>
          <a:prstGeom prst="rect">
            <a:avLst/>
          </a:prstGeom>
        </p:spPr>
      </p:pic>
      <p:pic>
        <p:nvPicPr>
          <p:cNvPr id="5" name="Picture 4" descr="Screen Shot 2012-02-20 at 5.39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4" y="437613"/>
            <a:ext cx="76073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Bloom Filters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BE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3310</Words>
  <Application>Microsoft Macintosh PowerPoint</Application>
  <PresentationFormat>On-screen Show (4:3)</PresentationFormat>
  <Paragraphs>582</Paragraphs>
  <Slides>67</Slides>
  <Notes>8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Office Theme</vt:lpstr>
      <vt:lpstr>Pixel</vt:lpstr>
      <vt:lpstr>PowerPoint.Show.8</vt:lpstr>
      <vt:lpstr>Equation</vt:lpstr>
      <vt:lpstr>Randomized Algorithms </vt:lpstr>
      <vt:lpstr>Outline</vt:lpstr>
      <vt:lpstr>THE Hash Trick: A Review</vt:lpstr>
      <vt:lpstr>Hash Trick - Insights</vt:lpstr>
      <vt:lpstr>Learning as optimization for regularized logistic regression</vt:lpstr>
      <vt:lpstr>Learning as optimization for regularized logistic regression</vt:lpstr>
      <vt:lpstr>An example</vt:lpstr>
      <vt:lpstr>Results</vt:lpstr>
      <vt:lpstr>Motivating Bloom Filters</vt:lpstr>
      <vt:lpstr>A variant of feature hashing</vt:lpstr>
      <vt:lpstr>A variant of feature hashing</vt:lpstr>
      <vt:lpstr>A variant of feature hashing</vt:lpstr>
      <vt:lpstr>Hash Trick - Insights</vt:lpstr>
      <vt:lpstr>Bloom Filters</vt:lpstr>
      <vt:lpstr>Bloom filters</vt:lpstr>
      <vt:lpstr>Bloom filters</vt:lpstr>
      <vt:lpstr>Bloom filters</vt:lpstr>
      <vt:lpstr>Bloom filters</vt:lpstr>
      <vt:lpstr>Bloom filters</vt:lpstr>
      <vt:lpstr>Bloom filters: analysis</vt:lpstr>
      <vt:lpstr>Bloom filters</vt:lpstr>
      <vt:lpstr>Bloom filters</vt:lpstr>
      <vt:lpstr>Bloom filters: demo</vt:lpstr>
      <vt:lpstr>Bloom filters</vt:lpstr>
      <vt:lpstr>Bloom filters</vt:lpstr>
      <vt:lpstr>Bloom filters</vt:lpstr>
      <vt:lpstr>Bloom filters</vt:lpstr>
      <vt:lpstr>The Count-Min Sketch</vt:lpstr>
      <vt:lpstr>A variant of feature hashing</vt:lpstr>
      <vt:lpstr>Bloom filters</vt:lpstr>
      <vt:lpstr>Bloom FilterCount-min sketch</vt:lpstr>
      <vt:lpstr>CM Sketch Structure</vt:lpstr>
      <vt:lpstr>PowerPoint Presentation</vt:lpstr>
      <vt:lpstr>CM Sketch Guarantees</vt:lpstr>
      <vt:lpstr>CM Sketch Guarantees</vt:lpstr>
      <vt:lpstr>An Application of a Count-Min Sketch</vt:lpstr>
      <vt:lpstr>An Application of a Count-Min Sketch</vt:lpstr>
      <vt:lpstr>An Application of a Count-Min Sketch</vt:lpstr>
      <vt:lpstr>An Application of a Count-Min Sketch</vt:lpstr>
      <vt:lpstr>Locality Sensitive Hashing (LSH)</vt:lpstr>
      <vt:lpstr>LSH: key ideas</vt:lpstr>
      <vt:lpstr>Random Projections</vt:lpstr>
      <vt:lpstr>Random projections</vt:lpstr>
      <vt:lpstr>Random projections</vt:lpstr>
      <vt:lpstr>Random projections</vt:lpstr>
      <vt:lpstr>LSH: key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LSH applications</vt:lpstr>
      <vt:lpstr>Locality Sensitive Hashing (LSH) and Pooling Random Values</vt:lpstr>
      <vt:lpstr>LSH algorithm</vt:lpstr>
      <vt:lpstr>LSH algorithm</vt:lpstr>
      <vt:lpstr>LSH: “pooling” (van Durme)</vt:lpstr>
      <vt:lpstr>PowerPoint Presentation</vt:lpstr>
      <vt:lpstr>LSH: key ideas: pooling</vt:lpstr>
      <vt:lpstr>Locality Sensitive Hashing (LSH) in an On-line Setting</vt:lpstr>
      <vt:lpstr>LSH: key ideas: online computation</vt:lpstr>
      <vt:lpstr>PowerPoint Presentation</vt:lpstr>
      <vt:lpstr>PowerPoint Presentation</vt:lpstr>
      <vt:lpstr>Experiment</vt:lpstr>
      <vt:lpstr>Experiment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324</cp:revision>
  <dcterms:created xsi:type="dcterms:W3CDTF">2012-02-26T21:25:59Z</dcterms:created>
  <dcterms:modified xsi:type="dcterms:W3CDTF">2015-10-29T15:17:42Z</dcterms:modified>
</cp:coreProperties>
</file>