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4" r:id="rId3"/>
    <p:sldId id="474" r:id="rId4"/>
    <p:sldId id="327" r:id="rId5"/>
    <p:sldId id="364" r:id="rId6"/>
    <p:sldId id="369" r:id="rId7"/>
    <p:sldId id="370" r:id="rId8"/>
    <p:sldId id="371" r:id="rId9"/>
    <p:sldId id="365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328" r:id="rId20"/>
    <p:sldId id="460" r:id="rId21"/>
    <p:sldId id="329" r:id="rId22"/>
    <p:sldId id="422" r:id="rId23"/>
    <p:sldId id="366" r:id="rId24"/>
    <p:sldId id="470" r:id="rId25"/>
    <p:sldId id="450" r:id="rId26"/>
    <p:sldId id="421" r:id="rId27"/>
    <p:sldId id="471" r:id="rId28"/>
    <p:sldId id="472" r:id="rId29"/>
    <p:sldId id="473" r:id="rId30"/>
    <p:sldId id="42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135" d="100"/>
          <a:sy n="135" d="100"/>
        </p:scale>
        <p:origin x="-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3698-08EF-C24C-B66C-028AE422E94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D1B58-BBFA-A842-8169-A69BBAED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2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AEC-F6F0-1A41-B2E5-03E6CBA3F481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AED0-91C1-1440-AC1B-F954F254042F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715B-E374-F842-B727-6074EAE1948C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288853AF-F347-E94F-99D5-D8D0DF84B9E8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7291-135E-0E4A-8864-EC1C47BA57EA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E1D-AB2B-7047-8D22-D4289F3C03A8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D6B8-F6D5-2941-A2FD-EF4F871EEA78}" type="datetime1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73A6-3BB0-C648-B5E9-801850F4B7E9}" type="datetime1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3D8A-D9DA-E543-8292-E6F6070072C4}" type="datetime1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6AE-B5C1-6C4F-A490-EB32D895A865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32940-1C3C-8C4F-BEBB-26517BABF505}" type="datetime1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E330-1BAF-A546-9F66-C4AAD57146D1}" type="datetime1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Randomized Algorithms</a:t>
            </a:r>
            <a:br>
              <a:rPr lang="en-US" dirty="0" smtClean="0"/>
            </a:br>
            <a:r>
              <a:rPr lang="en-US" dirty="0" smtClean="0"/>
              <a:t>Part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4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4439"/>
          </a:xfrm>
          <a:prstGeom prst="rect">
            <a:avLst/>
          </a:prstGeom>
        </p:spPr>
      </p:pic>
      <p:pic>
        <p:nvPicPr>
          <p:cNvPr id="5" name="Picture 4" descr="Screen Shot 2013-02-18 at 10.46.0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8911" b="29693"/>
          <a:stretch/>
        </p:blipFill>
        <p:spPr>
          <a:xfrm>
            <a:off x="1047750" y="2928938"/>
            <a:ext cx="6889749" cy="2460625"/>
          </a:xfrm>
          <a:prstGeom prst="rect">
            <a:avLst/>
          </a:prstGeom>
        </p:spPr>
      </p:pic>
      <p:pic>
        <p:nvPicPr>
          <p:cNvPr id="6" name="Picture 5" descr="Screen Shot 2013-02-18 at 10.48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13"/>
            <a:ext cx="9144000" cy="2035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513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4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49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48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6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60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9020"/>
          </a:xfrm>
          <a:prstGeom prst="rect">
            <a:avLst/>
          </a:prstGeom>
        </p:spPr>
      </p:pic>
      <p:pic>
        <p:nvPicPr>
          <p:cNvPr id="3" name="Picture 2" descr="Screen Shot 2013-02-18 at 10.52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8" y="4896094"/>
            <a:ext cx="4214811" cy="19619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1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2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7"/>
            <a:ext cx="9144000" cy="52289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2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 storage of data</a:t>
            </a:r>
          </a:p>
          <a:p>
            <a:pPr lvl="1"/>
            <a:r>
              <a:rPr lang="en-US" dirty="0" smtClean="0"/>
              <a:t>and we can still compute similarities</a:t>
            </a:r>
          </a:p>
          <a:p>
            <a:r>
              <a:rPr lang="en-US" dirty="0" smtClean="0"/>
              <a:t>LSH also gives very fast </a:t>
            </a:r>
            <a:r>
              <a:rPr lang="en-US" dirty="0" smtClean="0"/>
              <a:t>…:</a:t>
            </a:r>
            <a:endParaRPr lang="en-US" dirty="0" smtClean="0"/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nearest </a:t>
            </a:r>
            <a:r>
              <a:rPr lang="en-US" dirty="0"/>
              <a:t>neighbor method</a:t>
            </a:r>
          </a:p>
          <a:p>
            <a:pPr lvl="2"/>
            <a:r>
              <a:rPr lang="en-US" dirty="0"/>
              <a:t>just look at other items with </a:t>
            </a:r>
            <a:r>
              <a:rPr lang="en-US" b="1" dirty="0" err="1"/>
              <a:t>bx</a:t>
            </a:r>
            <a:r>
              <a:rPr lang="en-US" b="1" dirty="0"/>
              <a:t>’</a:t>
            </a:r>
            <a:r>
              <a:rPr lang="en-US" dirty="0"/>
              <a:t>=</a:t>
            </a:r>
            <a:r>
              <a:rPr lang="en-US" b="1" dirty="0" err="1"/>
              <a:t>bx</a:t>
            </a:r>
            <a:endParaRPr lang="en-US" b="1" dirty="0"/>
          </a:p>
          <a:p>
            <a:pPr lvl="2"/>
            <a:r>
              <a:rPr lang="en-US" dirty="0"/>
              <a:t>also very fast nearest-neighbor methods for Hamming distance</a:t>
            </a:r>
          </a:p>
          <a:p>
            <a:pPr lvl="1"/>
            <a:r>
              <a:rPr lang="en-US" dirty="0" smtClean="0"/>
              <a:t>approximate clustering/blocking</a:t>
            </a:r>
            <a:endParaRPr lang="en-US" dirty="0"/>
          </a:p>
          <a:p>
            <a:pPr lvl="2"/>
            <a:r>
              <a:rPr lang="en-US" dirty="0"/>
              <a:t>cluster = all things with same </a:t>
            </a:r>
            <a:r>
              <a:rPr lang="en-US" b="1" dirty="0" err="1"/>
              <a:t>bx</a:t>
            </a:r>
            <a:r>
              <a:rPr lang="en-US" dirty="0"/>
              <a:t> vector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 (LSH) and Pooling Random Values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7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Naïve algorithm:</a:t>
            </a:r>
          </a:p>
          <a:p>
            <a:pPr lvl="1"/>
            <a:r>
              <a:rPr lang="en-US" sz="2000" dirty="0" smtClean="0"/>
              <a:t>Initialization:</a:t>
            </a:r>
          </a:p>
          <a:p>
            <a:pPr lvl="2"/>
            <a:r>
              <a:rPr lang="en-US" sz="2000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=1 to </a:t>
            </a:r>
            <a:r>
              <a:rPr lang="en-US" sz="2000" dirty="0" err="1" smtClean="0"/>
              <a:t>outputBits</a:t>
            </a:r>
            <a:r>
              <a:rPr lang="en-US" sz="2000" dirty="0" smtClean="0"/>
              <a:t>:</a:t>
            </a:r>
          </a:p>
          <a:p>
            <a:pPr lvl="3"/>
            <a:r>
              <a:rPr lang="en-US" sz="2000" dirty="0" smtClean="0"/>
              <a:t>For each feature </a:t>
            </a:r>
            <a:r>
              <a:rPr lang="en-US" sz="2000" i="1" dirty="0" smtClean="0"/>
              <a:t>f:</a:t>
            </a:r>
          </a:p>
          <a:p>
            <a:pPr lvl="4"/>
            <a:r>
              <a:rPr lang="en-US" sz="2000" dirty="0" smtClean="0"/>
              <a:t>Draw r(</a:t>
            </a:r>
            <a:r>
              <a:rPr lang="en-US" sz="2000" dirty="0" err="1" smtClean="0"/>
              <a:t>f,i</a:t>
            </a:r>
            <a:r>
              <a:rPr lang="en-US" sz="2000" dirty="0" smtClean="0"/>
              <a:t>) ~ Normal(0,1)</a:t>
            </a:r>
          </a:p>
          <a:p>
            <a:pPr lvl="1"/>
            <a:r>
              <a:rPr lang="en-US" sz="2000" dirty="0" smtClean="0"/>
              <a:t>Given an instance </a:t>
            </a:r>
            <a:r>
              <a:rPr lang="en-US" sz="2000" b="1" dirty="0" smtClean="0"/>
              <a:t>x</a:t>
            </a:r>
            <a:endParaRPr lang="en-US" sz="2000" dirty="0" smtClean="0"/>
          </a:p>
          <a:p>
            <a:pPr lvl="2"/>
            <a:r>
              <a:rPr lang="en-US" sz="2000" dirty="0" smtClean="0"/>
              <a:t>For </a:t>
            </a:r>
            <a:r>
              <a:rPr lang="en-US" sz="2000" dirty="0" err="1" smtClean="0"/>
              <a:t>i</a:t>
            </a:r>
            <a:r>
              <a:rPr lang="en-US" sz="2000" dirty="0" smtClean="0"/>
              <a:t>=1 to </a:t>
            </a:r>
            <a:r>
              <a:rPr lang="en-US" sz="2000" dirty="0" err="1" smtClean="0"/>
              <a:t>outputBits</a:t>
            </a:r>
            <a:r>
              <a:rPr lang="en-US" sz="2000" dirty="0" smtClean="0"/>
              <a:t>:</a:t>
            </a:r>
          </a:p>
          <a:p>
            <a:pPr marL="1371600" lvl="3" indent="0">
              <a:buNone/>
            </a:pPr>
            <a:r>
              <a:rPr lang="en-US" sz="2000" dirty="0" smtClean="0"/>
              <a:t>LSH[</a:t>
            </a:r>
            <a:r>
              <a:rPr lang="en-US" sz="2000" dirty="0" err="1" smtClean="0"/>
              <a:t>i</a:t>
            </a:r>
            <a:r>
              <a:rPr lang="en-US" sz="2000" dirty="0" smtClean="0"/>
              <a:t>] = </a:t>
            </a:r>
          </a:p>
          <a:p>
            <a:pPr marL="1371600" lvl="3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sum(</a:t>
            </a:r>
            <a:r>
              <a:rPr lang="en-US" sz="2000" b="1" dirty="0" smtClean="0"/>
              <a:t>x</a:t>
            </a:r>
            <a:r>
              <a:rPr lang="en-US" sz="2000" dirty="0" smtClean="0"/>
              <a:t>[</a:t>
            </a:r>
            <a:r>
              <a:rPr lang="en-US" sz="2000" i="1" dirty="0" smtClean="0"/>
              <a:t>f</a:t>
            </a:r>
            <a:r>
              <a:rPr lang="en-US" sz="2000" dirty="0" smtClean="0"/>
              <a:t>]*r[</a:t>
            </a:r>
            <a:r>
              <a:rPr lang="en-US" sz="2000" dirty="0" err="1" smtClean="0"/>
              <a:t>i,</a:t>
            </a:r>
            <a:r>
              <a:rPr lang="en-US" sz="2000" i="1" dirty="0" err="1" smtClean="0"/>
              <a:t>f</a:t>
            </a:r>
            <a:r>
              <a:rPr lang="en-US" sz="2000" dirty="0" smtClean="0"/>
              <a:t>] for</a:t>
            </a:r>
            <a:r>
              <a:rPr lang="en-US" sz="2000" i="1" dirty="0" smtClean="0"/>
              <a:t> f </a:t>
            </a:r>
            <a:r>
              <a:rPr lang="en-US" sz="2000" dirty="0" smtClean="0"/>
              <a:t>with non-zero weight in </a:t>
            </a:r>
            <a:r>
              <a:rPr lang="en-US" sz="2000" b="1" dirty="0" smtClean="0"/>
              <a:t>x) </a:t>
            </a:r>
            <a:r>
              <a:rPr lang="en-US" sz="2000" dirty="0" smtClean="0"/>
              <a:t>&gt; 0 ?     1 : 0</a:t>
            </a:r>
          </a:p>
          <a:p>
            <a:pPr lvl="2"/>
            <a:r>
              <a:rPr lang="en-US" sz="2000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1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Randomized methods - so far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SGD with the hash trick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Bloom filters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count-min sketches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Today: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Review and discussion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More on count-min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Morris counters</a:t>
            </a:r>
          </a:p>
          <a:p>
            <a:pPr lvl="1"/>
            <a:r>
              <a:rPr lang="en-US" b="1" dirty="0" smtClean="0"/>
              <a:t>locality sensitive hashing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3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But: storing the </a:t>
            </a:r>
            <a:r>
              <a:rPr lang="en-US" i="1" dirty="0" smtClean="0"/>
              <a:t>k classifiers</a:t>
            </a:r>
            <a:r>
              <a:rPr lang="en-US" dirty="0" smtClean="0"/>
              <a:t> is expensive in high dimensions</a:t>
            </a:r>
          </a:p>
          <a:p>
            <a:pPr lvl="1"/>
            <a:r>
              <a:rPr lang="en-US" dirty="0" smtClean="0"/>
              <a:t>For each of 256 bits, a dense vector of weights for every feature in the vocabulary</a:t>
            </a:r>
          </a:p>
          <a:p>
            <a:r>
              <a:rPr lang="en-US" dirty="0" smtClean="0"/>
              <a:t>Storing seeds and random number generators:</a:t>
            </a:r>
          </a:p>
          <a:p>
            <a:pPr lvl="1"/>
            <a:r>
              <a:rPr lang="en-US" dirty="0" smtClean="0"/>
              <a:t>Possible but somewhat fragile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78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“pooling” </a:t>
            </a:r>
            <a:r>
              <a:rPr lang="en-US" sz="2800" dirty="0" smtClean="0"/>
              <a:t>(van </a:t>
            </a:r>
            <a:r>
              <a:rPr lang="en-US" sz="2800" dirty="0" err="1" smtClean="0"/>
              <a:t>Durme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Better algorithm:</a:t>
            </a:r>
          </a:p>
          <a:p>
            <a:pPr lvl="1"/>
            <a:r>
              <a:rPr lang="en-US" sz="1900" dirty="0" smtClean="0"/>
              <a:t>Initialization:</a:t>
            </a:r>
          </a:p>
          <a:p>
            <a:pPr lvl="2"/>
            <a:r>
              <a:rPr lang="en-US" sz="1900" dirty="0" smtClean="0"/>
              <a:t>Create a pool:</a:t>
            </a:r>
          </a:p>
          <a:p>
            <a:pPr lvl="3"/>
            <a:r>
              <a:rPr lang="en-US" sz="1900" dirty="0" smtClean="0"/>
              <a:t>Pick a random seed </a:t>
            </a:r>
            <a:r>
              <a:rPr lang="en-US" sz="1900" i="1" dirty="0" smtClean="0"/>
              <a:t>s</a:t>
            </a:r>
            <a:endParaRPr lang="en-US" sz="1900" dirty="0" smtClean="0"/>
          </a:p>
          <a:p>
            <a:pPr lvl="3"/>
            <a:r>
              <a:rPr lang="en-US" sz="1900" dirty="0" smtClean="0"/>
              <a:t>For </a:t>
            </a:r>
            <a:r>
              <a:rPr lang="en-US" sz="1900" dirty="0" err="1" smtClean="0"/>
              <a:t>i</a:t>
            </a:r>
            <a:r>
              <a:rPr lang="en-US" sz="1900" dirty="0" smtClean="0"/>
              <a:t>=1 to </a:t>
            </a:r>
            <a:r>
              <a:rPr lang="en-US" sz="1900" dirty="0" err="1" smtClean="0"/>
              <a:t>poolSize</a:t>
            </a:r>
            <a:r>
              <a:rPr lang="en-US" sz="1900" dirty="0" smtClean="0"/>
              <a:t>:</a:t>
            </a:r>
          </a:p>
          <a:p>
            <a:pPr lvl="4"/>
            <a:r>
              <a:rPr lang="en-US" sz="1900" dirty="0" smtClean="0"/>
              <a:t>Draw pool[</a:t>
            </a:r>
            <a:r>
              <a:rPr lang="en-US" sz="1900" dirty="0" err="1" smtClean="0"/>
              <a:t>i</a:t>
            </a:r>
            <a:r>
              <a:rPr lang="en-US" sz="1900" dirty="0" smtClean="0"/>
              <a:t>] ~ Normal(0,1)</a:t>
            </a:r>
          </a:p>
          <a:p>
            <a:pPr lvl="2"/>
            <a:r>
              <a:rPr lang="en-US" sz="1900" dirty="0" smtClean="0"/>
              <a:t>For </a:t>
            </a:r>
            <a:r>
              <a:rPr lang="en-US" sz="1900" dirty="0" err="1" smtClean="0"/>
              <a:t>i</a:t>
            </a:r>
            <a:r>
              <a:rPr lang="en-US" sz="1900" dirty="0" smtClean="0"/>
              <a:t>=1 to </a:t>
            </a:r>
            <a:r>
              <a:rPr lang="en-US" sz="1900" dirty="0" err="1" smtClean="0"/>
              <a:t>outputBits</a:t>
            </a:r>
            <a:r>
              <a:rPr lang="en-US" sz="1900" dirty="0" smtClean="0"/>
              <a:t>:</a:t>
            </a:r>
          </a:p>
          <a:p>
            <a:pPr lvl="3"/>
            <a:r>
              <a:rPr lang="en-US" sz="1900" dirty="0" smtClean="0"/>
              <a:t>Devise a random hash function hash(</a:t>
            </a:r>
            <a:r>
              <a:rPr lang="en-US" sz="1900" dirty="0" err="1" smtClean="0"/>
              <a:t>i,</a:t>
            </a:r>
            <a:r>
              <a:rPr lang="en-US" sz="1900" i="1" dirty="0" err="1" smtClean="0"/>
              <a:t>f</a:t>
            </a:r>
            <a:r>
              <a:rPr lang="en-US" sz="1900" i="1" dirty="0" smtClean="0"/>
              <a:t>): </a:t>
            </a:r>
            <a:endParaRPr lang="en-US" sz="1900" dirty="0" smtClean="0"/>
          </a:p>
          <a:p>
            <a:pPr lvl="4"/>
            <a:r>
              <a:rPr lang="en-US" sz="1900" dirty="0" smtClean="0"/>
              <a:t>E.g.: hash(</a:t>
            </a:r>
            <a:r>
              <a:rPr lang="en-US" sz="1900" dirty="0" err="1" smtClean="0"/>
              <a:t>i,f</a:t>
            </a:r>
            <a:r>
              <a:rPr lang="en-US" sz="1900" dirty="0" smtClean="0"/>
              <a:t>) = </a:t>
            </a:r>
            <a:r>
              <a:rPr lang="en-US" sz="1900" dirty="0" err="1" smtClean="0"/>
              <a:t>hashcode</a:t>
            </a:r>
            <a:r>
              <a:rPr lang="en-US" sz="1900" dirty="0" smtClean="0"/>
              <a:t>(f) XOR </a:t>
            </a:r>
            <a:r>
              <a:rPr lang="en-US" sz="1900" dirty="0" err="1" smtClean="0"/>
              <a:t>randomBitString</a:t>
            </a:r>
            <a:r>
              <a:rPr lang="en-US" sz="1900" dirty="0" smtClean="0"/>
              <a:t>[</a:t>
            </a:r>
            <a:r>
              <a:rPr lang="en-US" sz="1900" dirty="0" err="1" smtClean="0"/>
              <a:t>i</a:t>
            </a:r>
            <a:r>
              <a:rPr lang="en-US" sz="1900" dirty="0" smtClean="0"/>
              <a:t>]</a:t>
            </a:r>
          </a:p>
          <a:p>
            <a:pPr lvl="1"/>
            <a:r>
              <a:rPr lang="en-US" sz="1900" dirty="0" smtClean="0"/>
              <a:t>Given an instance </a:t>
            </a:r>
            <a:r>
              <a:rPr lang="en-US" sz="1900" b="1" dirty="0" smtClean="0"/>
              <a:t>x</a:t>
            </a:r>
            <a:endParaRPr lang="en-US" sz="1900" dirty="0" smtClean="0"/>
          </a:p>
          <a:p>
            <a:pPr lvl="2"/>
            <a:r>
              <a:rPr lang="en-US" sz="1900" dirty="0" smtClean="0"/>
              <a:t>For </a:t>
            </a:r>
            <a:r>
              <a:rPr lang="en-US" sz="1900" dirty="0" err="1" smtClean="0"/>
              <a:t>i</a:t>
            </a:r>
            <a:r>
              <a:rPr lang="en-US" sz="1900" dirty="0" smtClean="0"/>
              <a:t>=1 to </a:t>
            </a:r>
            <a:r>
              <a:rPr lang="en-US" sz="1900" dirty="0" err="1" smtClean="0"/>
              <a:t>outputBits</a:t>
            </a:r>
            <a:r>
              <a:rPr lang="en-US" sz="1900" dirty="0" smtClean="0"/>
              <a:t>:</a:t>
            </a:r>
          </a:p>
          <a:p>
            <a:pPr marL="1371600" lvl="3" indent="0">
              <a:buNone/>
            </a:pPr>
            <a:r>
              <a:rPr lang="en-US" sz="1900" dirty="0" smtClean="0"/>
              <a:t>LSH[</a:t>
            </a:r>
            <a:r>
              <a:rPr lang="en-US" sz="1900" dirty="0" err="1" smtClean="0"/>
              <a:t>i</a:t>
            </a:r>
            <a:r>
              <a:rPr lang="en-US" sz="1900" dirty="0" smtClean="0"/>
              <a:t>] = sum(</a:t>
            </a:r>
            <a:r>
              <a:rPr lang="en-US" sz="1900" b="1" dirty="0" smtClean="0"/>
              <a:t>x</a:t>
            </a:r>
            <a:r>
              <a:rPr lang="en-US" sz="1900" dirty="0" smtClean="0"/>
              <a:t>[f] * pool[hash(</a:t>
            </a:r>
            <a:r>
              <a:rPr lang="en-US" sz="1900" dirty="0" err="1" smtClean="0"/>
              <a:t>i,f</a:t>
            </a:r>
            <a:r>
              <a:rPr lang="en-US" sz="1900" dirty="0" smtClean="0"/>
              <a:t>) % </a:t>
            </a:r>
            <a:r>
              <a:rPr lang="en-US" sz="1900" dirty="0" err="1" smtClean="0"/>
              <a:t>poolSize</a:t>
            </a:r>
            <a:r>
              <a:rPr lang="en-US" sz="1900" dirty="0" smtClean="0"/>
              <a:t>] for</a:t>
            </a:r>
            <a:r>
              <a:rPr lang="en-US" sz="1900" i="1" dirty="0" smtClean="0"/>
              <a:t> f </a:t>
            </a:r>
            <a:r>
              <a:rPr lang="en-US" sz="1900" dirty="0" smtClean="0"/>
              <a:t>in </a:t>
            </a:r>
            <a:r>
              <a:rPr lang="en-US" sz="1900" b="1" dirty="0" smtClean="0"/>
              <a:t>x) </a:t>
            </a:r>
            <a:r>
              <a:rPr lang="en-US" sz="1900" dirty="0" smtClean="0"/>
              <a:t>&gt; 0 ? 1 : 0)</a:t>
            </a:r>
          </a:p>
          <a:p>
            <a:pPr lvl="2"/>
            <a:r>
              <a:rPr lang="en-US" sz="1900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5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5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9" y="0"/>
            <a:ext cx="7161278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0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with pooling, this is a compact re-encoding of the data</a:t>
            </a:r>
          </a:p>
          <a:p>
            <a:pPr lvl="2"/>
            <a:r>
              <a:rPr lang="en-US" dirty="0" smtClean="0"/>
              <a:t>you don’t need to store the </a:t>
            </a:r>
            <a:r>
              <a:rPr lang="en-US" b="1" dirty="0" smtClean="0"/>
              <a:t>r</a:t>
            </a:r>
            <a:r>
              <a:rPr lang="en-US" dirty="0" smtClean="0"/>
              <a:t>’s, just the pool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Locality Sensitive Hashing (LSH) in an On-line Setting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ideas: online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task: distributional clustering</a:t>
            </a:r>
          </a:p>
          <a:p>
            <a:pPr lvl="1"/>
            <a:r>
              <a:rPr lang="en-US" dirty="0" smtClean="0"/>
              <a:t>for a word </a:t>
            </a:r>
            <a:r>
              <a:rPr lang="en-US" i="1" dirty="0" smtClean="0"/>
              <a:t>w, </a:t>
            </a:r>
            <a:r>
              <a:rPr lang="en-US" b="1" i="1" dirty="0" smtClean="0"/>
              <a:t>x</a:t>
            </a:r>
            <a:r>
              <a:rPr lang="en-US" i="1" dirty="0" smtClean="0"/>
              <a:t>(w) </a:t>
            </a:r>
            <a:r>
              <a:rPr lang="en-US" dirty="0" smtClean="0"/>
              <a:t>is sparse vector of words that co-occur with </a:t>
            </a:r>
            <a:r>
              <a:rPr lang="en-US" i="1" dirty="0" smtClean="0"/>
              <a:t>w</a:t>
            </a:r>
          </a:p>
          <a:p>
            <a:pPr lvl="1"/>
            <a:r>
              <a:rPr lang="en-US" dirty="0" smtClean="0"/>
              <a:t>cluster the </a:t>
            </a:r>
            <a:r>
              <a:rPr lang="en-US" i="1" dirty="0" smtClean="0"/>
              <a:t>w’</a:t>
            </a:r>
            <a:r>
              <a:rPr lang="en-US" dirty="0" smtClean="0"/>
              <a:t>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2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2-18 at 10.5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0875" cy="3149794"/>
          </a:xfrm>
          <a:prstGeom prst="rect">
            <a:avLst/>
          </a:prstGeom>
        </p:spPr>
      </p:pic>
      <p:pic>
        <p:nvPicPr>
          <p:cNvPr id="5" name="Picture 4" descr="Screen Shot 2013-02-18 at 10.53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9794"/>
            <a:ext cx="9144000" cy="2076037"/>
          </a:xfrm>
          <a:prstGeom prst="rect">
            <a:avLst/>
          </a:prstGeom>
        </p:spPr>
      </p:pic>
      <p:pic>
        <p:nvPicPr>
          <p:cNvPr id="6" name="Picture 5" descr="Screen Shot 2013-02-18 at 10.54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510"/>
            <a:ext cx="9144000" cy="17953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25 at 3.5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4" y="0"/>
            <a:ext cx="558124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Corpus: 700M+ tokens, 1.1M distinct bigrams</a:t>
            </a:r>
          </a:p>
          <a:p>
            <a:r>
              <a:rPr lang="en-US" dirty="0" smtClean="0"/>
              <a:t>For each, build a feature vector of words that co-occur near it, using on-line LSH</a:t>
            </a:r>
          </a:p>
          <a:p>
            <a:r>
              <a:rPr lang="en-US" dirty="0" smtClean="0"/>
              <a:t>Check results with 50,000 actual vectors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8444" y="4365037"/>
            <a:ext cx="460963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similar to problem we looked at Tuesday using sketches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460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5" name="Picture 4" descr="Screen Shot 2014-02-25 at 4.0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22" y="1698335"/>
            <a:ext cx="5252950" cy="49479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Sensitive Hashing (LSH)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Bloom filters:</a:t>
            </a:r>
          </a:p>
          <a:p>
            <a:pPr lvl="1"/>
            <a:r>
              <a:rPr lang="en-US" b="1" dirty="0" smtClean="0"/>
              <a:t>set of objects </a:t>
            </a:r>
            <a:r>
              <a:rPr lang="en-US" dirty="0" smtClean="0"/>
              <a:t>mapped to a </a:t>
            </a:r>
            <a:r>
              <a:rPr lang="en-US" b="1" dirty="0" smtClean="0"/>
              <a:t>bit vector</a:t>
            </a:r>
          </a:p>
          <a:p>
            <a:pPr lvl="1"/>
            <a:r>
              <a:rPr lang="en-US" b="1" dirty="0" smtClean="0"/>
              <a:t>allows</a:t>
            </a:r>
            <a:r>
              <a:rPr lang="en-US" dirty="0" smtClean="0"/>
              <a:t>: add to set, check containment</a:t>
            </a:r>
          </a:p>
          <a:p>
            <a:r>
              <a:rPr lang="en-US" i="1" dirty="0" err="1" smtClean="0"/>
              <a:t>Countmin</a:t>
            </a:r>
            <a:r>
              <a:rPr lang="en-US" i="1" dirty="0" smtClean="0"/>
              <a:t> sketch:</a:t>
            </a:r>
          </a:p>
          <a:p>
            <a:pPr lvl="1"/>
            <a:r>
              <a:rPr lang="en-US" b="1" dirty="0" smtClean="0"/>
              <a:t>sparse vector, x</a:t>
            </a:r>
            <a:r>
              <a:rPr lang="en-US" dirty="0" smtClean="0"/>
              <a:t> mapped to </a:t>
            </a:r>
            <a:r>
              <a:rPr lang="en-US" b="1" dirty="0" smtClean="0"/>
              <a:t>small</a:t>
            </a:r>
            <a:r>
              <a:rPr lang="en-US" dirty="0" smtClean="0"/>
              <a:t> </a:t>
            </a:r>
            <a:r>
              <a:rPr lang="en-US" b="1" dirty="0" smtClean="0"/>
              <a:t>dense matrix</a:t>
            </a:r>
            <a:endParaRPr lang="en-US" dirty="0" smtClean="0"/>
          </a:p>
          <a:p>
            <a:pPr lvl="1"/>
            <a:r>
              <a:rPr lang="en-US" b="1" dirty="0" smtClean="0"/>
              <a:t>allows</a:t>
            </a:r>
            <a:r>
              <a:rPr lang="en-US" dirty="0" smtClean="0"/>
              <a:t>: recover approximate value of </a:t>
            </a:r>
            <a:r>
              <a:rPr lang="en-US" b="1" i="1" dirty="0" smtClean="0"/>
              <a:t>x</a:t>
            </a:r>
            <a:r>
              <a:rPr lang="en-US" i="1" baseline="-25000" dirty="0" smtClean="0"/>
              <a:t>i </a:t>
            </a:r>
            <a:r>
              <a:rPr lang="en-US" dirty="0"/>
              <a:t> </a:t>
            </a:r>
            <a:r>
              <a:rPr lang="en-US" dirty="0" smtClean="0"/>
              <a:t>especially useful for largest values</a:t>
            </a:r>
          </a:p>
          <a:p>
            <a:r>
              <a:rPr lang="en-US" b="1" dirty="0" smtClean="0"/>
              <a:t>Locality sensitive hash:</a:t>
            </a:r>
            <a:endParaRPr lang="en-US" dirty="0" smtClean="0"/>
          </a:p>
          <a:p>
            <a:pPr lvl="1"/>
            <a:r>
              <a:rPr lang="en-US" b="1" dirty="0" smtClean="0"/>
              <a:t>feature vector, x </a:t>
            </a:r>
            <a:r>
              <a:rPr lang="en-US" dirty="0" smtClean="0"/>
              <a:t>mapped to bit vector,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b="1" dirty="0" smtClean="0"/>
              <a:t>allows</a:t>
            </a:r>
            <a:r>
              <a:rPr lang="en-US" dirty="0" smtClean="0"/>
              <a:t>: compute approximate similarity of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by</a:t>
            </a:r>
          </a:p>
          <a:p>
            <a:endParaRPr lang="en-US" b="1" i="1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2-18 at 10.5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45263"/>
          </a:xfrm>
          <a:prstGeom prst="rect">
            <a:avLst/>
          </a:prstGeom>
        </p:spPr>
      </p:pic>
      <p:pic>
        <p:nvPicPr>
          <p:cNvPr id="3" name="Picture 2" descr="Screen Shot 2013-02-18 at 10.56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2" b="-1"/>
          <a:stretch/>
        </p:blipFill>
        <p:spPr>
          <a:xfrm>
            <a:off x="0" y="2420938"/>
            <a:ext cx="9144000" cy="44370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52" y="1181100"/>
            <a:ext cx="5367409" cy="536740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855537" y="2467054"/>
            <a:ext cx="2852277" cy="2818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614214" y="1786641"/>
            <a:ext cx="1189599" cy="3900219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make those points “close” we need to project to a direction orthogonal to the line between them</a:t>
            </a:r>
            <a:endParaRPr lang="en-US" sz="2400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4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65827" y="3312420"/>
            <a:ext cx="4276379" cy="138016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other direction will keep the distant points distant.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664372" y="361696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462358" y="359781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6680" y="4549676"/>
            <a:ext cx="31818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 if I pick a random </a:t>
            </a:r>
            <a:r>
              <a:rPr lang="en-US" sz="2400" b="1" dirty="0" smtClean="0"/>
              <a:t>r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’</a:t>
            </a:r>
            <a:r>
              <a:rPr lang="en-US" sz="2400" dirty="0" smtClean="0"/>
              <a:t> are closer than </a:t>
            </a:r>
            <a:r>
              <a:rPr lang="el-GR" sz="2400" dirty="0" smtClean="0"/>
              <a:t>γ</a:t>
            </a:r>
            <a:r>
              <a:rPr lang="en-US" sz="2400" dirty="0" smtClean="0"/>
              <a:t> then </a:t>
            </a:r>
            <a:r>
              <a:rPr lang="en-US" sz="2400" i="1" dirty="0" smtClean="0"/>
              <a:t>probably</a:t>
            </a:r>
            <a:r>
              <a:rPr lang="en-US" sz="2400" dirty="0" smtClean="0"/>
              <a:t> </a:t>
            </a:r>
            <a:r>
              <a:rPr lang="en-US" sz="2400" b="1" dirty="0" smtClean="0"/>
              <a:t>x </a:t>
            </a:r>
            <a:r>
              <a:rPr lang="en-US" sz="2400" dirty="0" smtClean="0"/>
              <a:t>and </a:t>
            </a:r>
            <a:r>
              <a:rPr lang="en-US" sz="2400" b="1" dirty="0" smtClean="0"/>
              <a:t>x’ </a:t>
            </a:r>
            <a:r>
              <a:rPr lang="en-US" sz="2400" dirty="0" smtClean="0"/>
              <a:t>were close to start with.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r>
              <a:rPr lang="en-US" dirty="0" smtClean="0"/>
              <a:t>Basic idea: use random projections of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Repeat many times:</a:t>
            </a:r>
          </a:p>
          <a:p>
            <a:pPr lvl="2"/>
            <a:r>
              <a:rPr lang="en-US" dirty="0" smtClean="0"/>
              <a:t>Pick a random </a:t>
            </a:r>
            <a:r>
              <a:rPr lang="en-US" dirty="0" err="1" smtClean="0"/>
              <a:t>hyperplane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 by picking random weights for each feature (say from a Gaussian)</a:t>
            </a:r>
            <a:endParaRPr lang="en-US" b="1" dirty="0" smtClean="0"/>
          </a:p>
          <a:p>
            <a:pPr lvl="2"/>
            <a:r>
              <a:rPr lang="en-US" dirty="0" smtClean="0"/>
              <a:t>Compute the inner product of </a:t>
            </a:r>
            <a:r>
              <a:rPr lang="en-US" b="1" dirty="0" smtClean="0"/>
              <a:t>r </a:t>
            </a:r>
            <a:r>
              <a:rPr lang="en-US" dirty="0" smtClean="0"/>
              <a:t>with </a:t>
            </a:r>
            <a:r>
              <a:rPr lang="en-US" b="1" dirty="0" smtClean="0"/>
              <a:t>x</a:t>
            </a:r>
          </a:p>
          <a:p>
            <a:pPr lvl="2"/>
            <a:r>
              <a:rPr lang="en-US" dirty="0" smtClean="0"/>
              <a:t>Record if </a:t>
            </a:r>
            <a:r>
              <a:rPr lang="en-US" b="1" dirty="0" smtClean="0"/>
              <a:t>x</a:t>
            </a:r>
            <a:r>
              <a:rPr lang="en-US" dirty="0" smtClean="0"/>
              <a:t> is “close to”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b="1" dirty="0" err="1" smtClean="0"/>
              <a:t>r.x</a:t>
            </a:r>
            <a:r>
              <a:rPr lang="en-US" dirty="0" smtClean="0"/>
              <a:t>&gt;=0)</a:t>
            </a:r>
          </a:p>
          <a:p>
            <a:pPr lvl="3"/>
            <a:r>
              <a:rPr lang="en-US" dirty="0" smtClean="0"/>
              <a:t> the next bit in 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Theory says that is </a:t>
            </a:r>
            <a:r>
              <a:rPr lang="en-US" b="1" dirty="0" smtClean="0"/>
              <a:t>x’ </a:t>
            </a:r>
            <a:r>
              <a:rPr lang="en-US" dirty="0" smtClean="0"/>
              <a:t>and </a:t>
            </a:r>
            <a:r>
              <a:rPr lang="en-US" b="1" dirty="0" smtClean="0"/>
              <a:t>x </a:t>
            </a:r>
            <a:r>
              <a:rPr lang="en-US" dirty="0" smtClean="0"/>
              <a:t>have small cosine distance then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bx</a:t>
            </a:r>
            <a:r>
              <a:rPr lang="en-US" b="1" dirty="0" smtClean="0"/>
              <a:t>’ </a:t>
            </a:r>
            <a:r>
              <a:rPr lang="en-US" dirty="0" smtClean="0"/>
              <a:t>will have small Hamming distance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2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838</Words>
  <Application>Microsoft Macintosh PowerPoint</Application>
  <PresentationFormat>On-screen Show (4:3)</PresentationFormat>
  <Paragraphs>194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Randomized Algorithms Part 3</vt:lpstr>
      <vt:lpstr>Outline</vt:lpstr>
      <vt:lpstr>Locality Sensitive Hashing (LSH)</vt:lpstr>
      <vt:lpstr>LSH: key ideas</vt:lpstr>
      <vt:lpstr>Random Projections</vt:lpstr>
      <vt:lpstr>Random projections</vt:lpstr>
      <vt:lpstr>Random projections</vt:lpstr>
      <vt:lpstr>Random projections</vt:lpstr>
      <vt:lpstr>LSH: key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LSH applications</vt:lpstr>
      <vt:lpstr>Locality Sensitive Hashing (LSH) and Pooling Random Values</vt:lpstr>
      <vt:lpstr>LSH algorithm</vt:lpstr>
      <vt:lpstr>LSH algorithm</vt:lpstr>
      <vt:lpstr>LSH: “pooling” (van Durme)</vt:lpstr>
      <vt:lpstr>PowerPoint Presentation</vt:lpstr>
      <vt:lpstr>LSH: key ideas: pooling</vt:lpstr>
      <vt:lpstr>Locality Sensitive Hashing (LSH) in an On-line Setting</vt:lpstr>
      <vt:lpstr>LSH: key ideas: online computation</vt:lpstr>
      <vt:lpstr>PowerPoint Presentation</vt:lpstr>
      <vt:lpstr>PowerPoint Presentation</vt:lpstr>
      <vt:lpstr>Experiment</vt:lpstr>
      <vt:lpstr>Experiment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388</cp:revision>
  <dcterms:created xsi:type="dcterms:W3CDTF">2012-02-26T21:25:59Z</dcterms:created>
  <dcterms:modified xsi:type="dcterms:W3CDTF">2015-02-26T14:56:52Z</dcterms:modified>
</cp:coreProperties>
</file>