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498" r:id="rId3"/>
    <p:sldId id="499" r:id="rId4"/>
    <p:sldId id="482" r:id="rId5"/>
    <p:sldId id="483" r:id="rId6"/>
    <p:sldId id="500" r:id="rId7"/>
    <p:sldId id="457" r:id="rId8"/>
    <p:sldId id="501" r:id="rId9"/>
    <p:sldId id="476" r:id="rId10"/>
    <p:sldId id="502" r:id="rId11"/>
    <p:sldId id="474" r:id="rId12"/>
    <p:sldId id="365" r:id="rId13"/>
    <p:sldId id="461" r:id="rId14"/>
    <p:sldId id="462" r:id="rId15"/>
    <p:sldId id="463" r:id="rId16"/>
    <p:sldId id="464" r:id="rId17"/>
    <p:sldId id="465" r:id="rId18"/>
    <p:sldId id="466" r:id="rId19"/>
    <p:sldId id="467" r:id="rId20"/>
    <p:sldId id="468" r:id="rId21"/>
    <p:sldId id="503" r:id="rId22"/>
    <p:sldId id="504" r:id="rId23"/>
    <p:sldId id="469" r:id="rId24"/>
    <p:sldId id="328" r:id="rId25"/>
    <p:sldId id="460" r:id="rId26"/>
    <p:sldId id="329" r:id="rId27"/>
    <p:sldId id="422" r:id="rId28"/>
    <p:sldId id="366" r:id="rId29"/>
    <p:sldId id="470" r:id="rId30"/>
    <p:sldId id="450" r:id="rId31"/>
    <p:sldId id="421" r:id="rId32"/>
    <p:sldId id="471" r:id="rId33"/>
    <p:sldId id="472" r:id="rId34"/>
    <p:sldId id="473" r:id="rId35"/>
    <p:sldId id="505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12B5"/>
    <a:srgbClr val="EA1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2" autoAdjust="0"/>
    <p:restoredTop sz="88433" autoAdjust="0"/>
  </p:normalViewPr>
  <p:slideViewPr>
    <p:cSldViewPr snapToGrid="0" snapToObjects="1">
      <p:cViewPr varScale="1">
        <p:scale>
          <a:sx n="128" d="100"/>
          <a:sy n="128" d="100"/>
        </p:scale>
        <p:origin x="-13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3C4F9-F37E-4225-8EDE-0041EBD1A368}" type="datetimeFigureOut">
              <a:rPr lang="en-US" smtClean="0"/>
              <a:pPr/>
              <a:t>11/4/15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F8AD2-6882-4531-8560-2C8EEF2B5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81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</a:t>
            </a:r>
            <a:r>
              <a:rPr lang="en-US" baseline="0" dirty="0" smtClean="0"/>
              <a:t> with BFs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85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a hash table would do this in constant time and storage</a:t>
            </a:r>
          </a:p>
          <a:p>
            <a:r>
              <a:rPr lang="en-US" dirty="0" smtClean="0"/>
              <a:t>the hash trick does this </a:t>
            </a:r>
            <a:r>
              <a:rPr lang="en-US" smtClean="0"/>
              <a:t>as</a:t>
            </a:r>
            <a:r>
              <a:rPr lang="en-US" baseline="0" smtClean="0"/>
              <a:t> well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838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a hash table would do this in constant time and storage</a:t>
            </a:r>
          </a:p>
          <a:p>
            <a:r>
              <a:rPr lang="en-US" dirty="0" smtClean="0"/>
              <a:t>the hash trick does this </a:t>
            </a:r>
            <a:r>
              <a:rPr lang="en-US" smtClean="0"/>
              <a:t>as</a:t>
            </a:r>
            <a:r>
              <a:rPr lang="en-US" baseline="0" smtClean="0"/>
              <a:t> well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838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92100"/>
            <a:ext cx="8648700" cy="804862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09905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45250"/>
            <a:ext cx="2133600" cy="365125"/>
          </a:xfrm>
        </p:spPr>
        <p:txBody>
          <a:bodyPr/>
          <a:lstStyle/>
          <a:p>
            <a:fld id="{4FC35801-B62B-1347-8D7D-E1D9FD950611}" type="datetimeFigureOut">
              <a:rPr lang="en-US" smtClean="0"/>
              <a:pPr/>
              <a:t>11/4/15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52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45250"/>
            <a:ext cx="2133600" cy="365125"/>
          </a:xfrm>
        </p:spPr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16187"/>
            <a:ext cx="7772400" cy="1362075"/>
          </a:xfrm>
        </p:spPr>
        <p:txBody>
          <a:bodyPr anchor="t">
            <a:normAutofit/>
          </a:bodyPr>
          <a:lstStyle>
            <a:lvl1pPr algn="ctr">
              <a:defRPr sz="3200" b="1" cap="all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16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11/4/15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17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33969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3731"/>
            <a:ext cx="4040188" cy="4551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33969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3730"/>
            <a:ext cx="4041775" cy="455122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11/4/15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46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11/4/15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11/4/15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11/4/15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11/4/15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35801-B62B-1347-8D7D-E1D9FD950611}" type="datetimeFigureOut">
              <a:rPr lang="en-US" smtClean="0"/>
              <a:pPr/>
              <a:t>11/4/15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Cambria Math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mbria Math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3444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Randomized Algorithms</a:t>
            </a:r>
            <a:br>
              <a:rPr lang="en-US" dirty="0" smtClean="0"/>
            </a:br>
            <a:r>
              <a:rPr lang="en-US" dirty="0" smtClean="0"/>
              <a:t>Wrap-Up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William Cohen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Application of a Count-Min Sketch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1" y="1257300"/>
            <a:ext cx="7909813" cy="1796407"/>
          </a:xfrm>
        </p:spPr>
        <p:txBody>
          <a:bodyPr>
            <a:normAutofit/>
          </a:bodyPr>
          <a:lstStyle/>
          <a:p>
            <a:r>
              <a:rPr lang="en-US" dirty="0" smtClean="0"/>
              <a:t>Experiment: count words and pairs of words that co-occur in a 14-word window in text</a:t>
            </a:r>
          </a:p>
        </p:txBody>
      </p:sp>
      <p:pic>
        <p:nvPicPr>
          <p:cNvPr id="7" name="Picture 6" descr="Screen Shot 2015-11-03 at 3.46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628" y="2458964"/>
            <a:ext cx="4713889" cy="39448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13793" y="4335517"/>
            <a:ext cx="1289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d=3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189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Locality Sensitive Hashing (LSH)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90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LSH: key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Goal: </a:t>
            </a:r>
          </a:p>
          <a:p>
            <a:pPr lvl="1"/>
            <a:r>
              <a:rPr lang="en-US" dirty="0" smtClean="0"/>
              <a:t>map feature vector </a:t>
            </a:r>
            <a:r>
              <a:rPr lang="en-US" b="1" dirty="0" err="1" smtClean="0"/>
              <a:t>x</a:t>
            </a:r>
            <a:r>
              <a:rPr lang="en-US" b="1" dirty="0" smtClean="0"/>
              <a:t> </a:t>
            </a:r>
            <a:r>
              <a:rPr lang="en-US" dirty="0" smtClean="0"/>
              <a:t>to bit vector</a:t>
            </a:r>
            <a:r>
              <a:rPr lang="en-US" b="1" dirty="0" smtClean="0"/>
              <a:t> </a:t>
            </a:r>
            <a:r>
              <a:rPr lang="en-US" b="1" dirty="0" err="1" smtClean="0"/>
              <a:t>bx</a:t>
            </a:r>
            <a:endParaRPr lang="en-US" dirty="0" smtClean="0"/>
          </a:p>
          <a:p>
            <a:pPr lvl="1"/>
            <a:r>
              <a:rPr lang="en-US" dirty="0"/>
              <a:t>e</a:t>
            </a:r>
            <a:r>
              <a:rPr lang="en-US" dirty="0" smtClean="0"/>
              <a:t>nsure that </a:t>
            </a:r>
            <a:r>
              <a:rPr lang="en-US" b="1" dirty="0" err="1" smtClean="0"/>
              <a:t>bx</a:t>
            </a:r>
            <a:r>
              <a:rPr lang="en-US" b="1" dirty="0" smtClean="0"/>
              <a:t> </a:t>
            </a:r>
            <a:r>
              <a:rPr lang="en-US" dirty="0" smtClean="0"/>
              <a:t>preserves “similarity”</a:t>
            </a:r>
          </a:p>
          <a:p>
            <a:r>
              <a:rPr lang="en-US" dirty="0" smtClean="0"/>
              <a:t>Basic idea: use </a:t>
            </a:r>
            <a:r>
              <a:rPr lang="en-US" i="1" dirty="0" smtClean="0"/>
              <a:t>random projections </a:t>
            </a:r>
            <a:r>
              <a:rPr lang="en-US" dirty="0" smtClean="0"/>
              <a:t>of </a:t>
            </a:r>
            <a:r>
              <a:rPr lang="en-US" b="1" dirty="0" smtClean="0"/>
              <a:t>x</a:t>
            </a:r>
            <a:endParaRPr lang="en-US" dirty="0" smtClean="0"/>
          </a:p>
          <a:p>
            <a:pPr lvl="1"/>
            <a:r>
              <a:rPr lang="en-US" dirty="0" smtClean="0"/>
              <a:t>Repeat many times:</a:t>
            </a:r>
          </a:p>
          <a:p>
            <a:pPr lvl="2"/>
            <a:r>
              <a:rPr lang="en-US" dirty="0" smtClean="0"/>
              <a:t>Pick a random </a:t>
            </a:r>
            <a:r>
              <a:rPr lang="en-US" dirty="0" err="1" smtClean="0"/>
              <a:t>hyperplane</a:t>
            </a:r>
            <a:r>
              <a:rPr lang="en-US" dirty="0" smtClean="0"/>
              <a:t> </a:t>
            </a:r>
            <a:r>
              <a:rPr lang="en-US" b="1" dirty="0" smtClean="0"/>
              <a:t>r</a:t>
            </a:r>
            <a:r>
              <a:rPr lang="en-US" dirty="0" smtClean="0"/>
              <a:t> by picking random weights for each feature (say from a Gaussian)</a:t>
            </a:r>
            <a:endParaRPr lang="en-US" b="1" dirty="0" smtClean="0"/>
          </a:p>
          <a:p>
            <a:pPr lvl="2"/>
            <a:r>
              <a:rPr lang="en-US" dirty="0" smtClean="0"/>
              <a:t>Compute the inner product of </a:t>
            </a:r>
            <a:r>
              <a:rPr lang="en-US" b="1" dirty="0" smtClean="0"/>
              <a:t>r </a:t>
            </a:r>
            <a:r>
              <a:rPr lang="en-US" dirty="0" smtClean="0"/>
              <a:t>with </a:t>
            </a:r>
            <a:r>
              <a:rPr lang="en-US" b="1" dirty="0" smtClean="0"/>
              <a:t>x</a:t>
            </a:r>
          </a:p>
          <a:p>
            <a:pPr lvl="2"/>
            <a:r>
              <a:rPr lang="en-US" dirty="0" smtClean="0"/>
              <a:t>Record if </a:t>
            </a:r>
            <a:r>
              <a:rPr lang="en-US" b="1" dirty="0" smtClean="0"/>
              <a:t>x</a:t>
            </a:r>
            <a:r>
              <a:rPr lang="en-US" dirty="0" smtClean="0"/>
              <a:t> is “close to” </a:t>
            </a:r>
            <a:r>
              <a:rPr lang="en-US" b="1" dirty="0" smtClean="0"/>
              <a:t>r</a:t>
            </a:r>
            <a:r>
              <a:rPr lang="en-US" dirty="0" smtClean="0"/>
              <a:t> (</a:t>
            </a:r>
            <a:r>
              <a:rPr lang="en-US" b="1" dirty="0" err="1" smtClean="0"/>
              <a:t>r.x</a:t>
            </a:r>
            <a:r>
              <a:rPr lang="en-US" dirty="0" smtClean="0"/>
              <a:t>&gt;=0)</a:t>
            </a:r>
          </a:p>
          <a:p>
            <a:pPr lvl="3"/>
            <a:r>
              <a:rPr lang="en-US" dirty="0" smtClean="0"/>
              <a:t> the next bit in </a:t>
            </a:r>
            <a:r>
              <a:rPr lang="en-US" b="1" dirty="0" err="1" smtClean="0"/>
              <a:t>bx</a:t>
            </a:r>
            <a:endParaRPr lang="en-US" b="1" dirty="0" smtClean="0"/>
          </a:p>
          <a:p>
            <a:pPr lvl="2"/>
            <a:r>
              <a:rPr lang="en-US" dirty="0" smtClean="0"/>
              <a:t>Theory says that is </a:t>
            </a:r>
            <a:r>
              <a:rPr lang="en-US" b="1" dirty="0" smtClean="0"/>
              <a:t>x’ </a:t>
            </a:r>
            <a:r>
              <a:rPr lang="en-US" dirty="0" smtClean="0"/>
              <a:t>and </a:t>
            </a:r>
            <a:r>
              <a:rPr lang="en-US" b="1" dirty="0" smtClean="0"/>
              <a:t>x </a:t>
            </a:r>
            <a:r>
              <a:rPr lang="en-US" dirty="0" smtClean="0"/>
              <a:t>have small cosine distance then </a:t>
            </a:r>
            <a:r>
              <a:rPr lang="en-US" b="1" dirty="0" err="1" smtClean="0"/>
              <a:t>bx</a:t>
            </a:r>
            <a:r>
              <a:rPr lang="en-US" b="1" dirty="0" smtClean="0"/>
              <a:t> </a:t>
            </a:r>
            <a:r>
              <a:rPr lang="en-US" dirty="0" smtClean="0"/>
              <a:t>and </a:t>
            </a:r>
            <a:r>
              <a:rPr lang="en-US" b="1" dirty="0" err="1" smtClean="0"/>
              <a:t>bx</a:t>
            </a:r>
            <a:r>
              <a:rPr lang="en-US" b="1" dirty="0" smtClean="0"/>
              <a:t>’ </a:t>
            </a:r>
            <a:r>
              <a:rPr lang="en-US" dirty="0" smtClean="0"/>
              <a:t>will have small Hamming distance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422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2-18 at 10.42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04439"/>
          </a:xfrm>
          <a:prstGeom prst="rect">
            <a:avLst/>
          </a:prstGeom>
        </p:spPr>
      </p:pic>
      <p:pic>
        <p:nvPicPr>
          <p:cNvPr id="5" name="Picture 4" descr="Screen Shot 2013-02-18 at 10.46.07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" t="8911" b="29693"/>
          <a:stretch/>
        </p:blipFill>
        <p:spPr>
          <a:xfrm>
            <a:off x="1047750" y="2928938"/>
            <a:ext cx="6889749" cy="2460625"/>
          </a:xfrm>
          <a:prstGeom prst="rect">
            <a:avLst/>
          </a:prstGeom>
        </p:spPr>
      </p:pic>
      <p:pic>
        <p:nvPicPr>
          <p:cNvPr id="6" name="Picture 5" descr="Screen Shot 2013-02-18 at 10.48.5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813"/>
            <a:ext cx="9144000" cy="203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145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2-18 at 10.49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5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540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2-18 at 10.49.5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38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2-18 at 10.50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468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2-18 at 10.51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7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9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2-18 at 10.51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79020"/>
          </a:xfrm>
          <a:prstGeom prst="rect">
            <a:avLst/>
          </a:prstGeom>
        </p:spPr>
      </p:pic>
      <p:pic>
        <p:nvPicPr>
          <p:cNvPr id="3" name="Picture 2" descr="Screen Shot 2013-02-18 at 10.52.0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8" y="4896094"/>
            <a:ext cx="4214811" cy="19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16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2-18 at 10.52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27"/>
            <a:ext cx="9144000" cy="522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324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Quiz today!</a:t>
            </a:r>
          </a:p>
          <a:p>
            <a:r>
              <a:rPr lang="en-US" dirty="0" smtClean="0"/>
              <a:t>Projects</a:t>
            </a:r>
          </a:p>
          <a:p>
            <a:pPr lvl="1"/>
            <a:r>
              <a:rPr lang="en-US" dirty="0" smtClean="0"/>
              <a:t>there are no slots for 605 students free</a:t>
            </a:r>
          </a:p>
          <a:p>
            <a:pPr lvl="1"/>
            <a:r>
              <a:rPr lang="en-US" dirty="0" smtClean="0"/>
              <a:t>if you want to do a project send me a 1-2 page proposal with your </a:t>
            </a:r>
            <a:r>
              <a:rPr lang="en-US" dirty="0" err="1" smtClean="0"/>
              <a:t>cvs</a:t>
            </a:r>
            <a:r>
              <a:rPr lang="en-US" dirty="0" smtClean="0"/>
              <a:t> </a:t>
            </a:r>
            <a:r>
              <a:rPr lang="en-US" i="1" dirty="0" smtClean="0"/>
              <a:t>by Friday</a:t>
            </a:r>
            <a:r>
              <a:rPr lang="en-US" dirty="0" smtClean="0"/>
              <a:t> and </a:t>
            </a:r>
            <a:r>
              <a:rPr lang="en-US" i="1" dirty="0" smtClean="0"/>
              <a:t> </a:t>
            </a:r>
            <a:r>
              <a:rPr lang="en-US" dirty="0" smtClean="0"/>
              <a:t>I will consider 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36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LSH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Compact storage of data</a:t>
            </a:r>
          </a:p>
          <a:p>
            <a:pPr lvl="1"/>
            <a:r>
              <a:rPr lang="en-US" dirty="0" smtClean="0"/>
              <a:t>and we can still compute similarities</a:t>
            </a:r>
          </a:p>
          <a:p>
            <a:r>
              <a:rPr lang="en-US" dirty="0" smtClean="0"/>
              <a:t>LSH also gives very fast approximations:</a:t>
            </a:r>
          </a:p>
          <a:p>
            <a:pPr lvl="1"/>
            <a:r>
              <a:rPr lang="en-US" dirty="0" err="1" smtClean="0"/>
              <a:t>approx</a:t>
            </a:r>
            <a:r>
              <a:rPr lang="en-US" dirty="0" smtClean="0"/>
              <a:t> nearest </a:t>
            </a:r>
            <a:r>
              <a:rPr lang="en-US" dirty="0"/>
              <a:t>neighbor method</a:t>
            </a:r>
          </a:p>
          <a:p>
            <a:pPr lvl="2"/>
            <a:r>
              <a:rPr lang="en-US" dirty="0"/>
              <a:t>just look at other items with </a:t>
            </a:r>
            <a:r>
              <a:rPr lang="en-US" b="1" dirty="0" err="1"/>
              <a:t>bx</a:t>
            </a:r>
            <a:r>
              <a:rPr lang="en-US" b="1" dirty="0"/>
              <a:t>’</a:t>
            </a:r>
            <a:r>
              <a:rPr lang="en-US" dirty="0"/>
              <a:t>=</a:t>
            </a:r>
            <a:r>
              <a:rPr lang="en-US" b="1" dirty="0" err="1"/>
              <a:t>bx</a:t>
            </a:r>
            <a:endParaRPr lang="en-US" b="1" dirty="0"/>
          </a:p>
          <a:p>
            <a:pPr lvl="2"/>
            <a:r>
              <a:rPr lang="en-US" dirty="0"/>
              <a:t>also very fast nearest-neighbor methods for Hamming distance</a:t>
            </a:r>
          </a:p>
          <a:p>
            <a:pPr lvl="1"/>
            <a:r>
              <a:rPr lang="en-US" dirty="0" smtClean="0"/>
              <a:t>very </a:t>
            </a:r>
            <a:r>
              <a:rPr lang="en-US" dirty="0"/>
              <a:t>fast clustering</a:t>
            </a:r>
          </a:p>
          <a:p>
            <a:pPr lvl="2"/>
            <a:r>
              <a:rPr lang="en-US" dirty="0"/>
              <a:t>cluster = all things with same </a:t>
            </a:r>
            <a:r>
              <a:rPr lang="en-US" b="1" dirty="0" err="1"/>
              <a:t>bx</a:t>
            </a:r>
            <a:r>
              <a:rPr lang="en-US" dirty="0"/>
              <a:t> vector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099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Applications of randomized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Approximate counters, e.g., language modeling</a:t>
            </a:r>
          </a:p>
          <a:p>
            <a:pPr lvl="1"/>
            <a:r>
              <a:rPr lang="en-US" dirty="0" smtClean="0"/>
              <a:t>CM or BF++</a:t>
            </a:r>
          </a:p>
          <a:p>
            <a:r>
              <a:rPr lang="en-US" dirty="0" smtClean="0"/>
              <a:t>Approximate nearest-neighbors: </a:t>
            </a:r>
            <a:r>
              <a:rPr lang="en-US" sz="2800" dirty="0" smtClean="0"/>
              <a:t>e.g., importance sampling (</a:t>
            </a:r>
            <a:r>
              <a:rPr lang="en-US" sz="2800" dirty="0" err="1" smtClean="0"/>
              <a:t>fastex</a:t>
            </a:r>
            <a:r>
              <a:rPr lang="en-US" sz="2800" dirty="0" smtClean="0"/>
              <a:t>), …</a:t>
            </a:r>
            <a:endParaRPr lang="en-US" dirty="0" smtClean="0"/>
          </a:p>
          <a:p>
            <a:r>
              <a:rPr lang="en-US" dirty="0" smtClean="0"/>
              <a:t>Approximate dot-products</a:t>
            </a:r>
          </a:p>
          <a:p>
            <a:pPr lvl="1"/>
            <a:r>
              <a:rPr lang="en-US" dirty="0" smtClean="0"/>
              <a:t>LSH</a:t>
            </a:r>
          </a:p>
          <a:p>
            <a:r>
              <a:rPr lang="en-US" dirty="0" smtClean="0"/>
              <a:t>Approximate clustering/duplicate detection</a:t>
            </a:r>
          </a:p>
          <a:p>
            <a:pPr lvl="1"/>
            <a:r>
              <a:rPr lang="en-US" dirty="0" smtClean="0"/>
              <a:t>random projections</a:t>
            </a:r>
          </a:p>
          <a:p>
            <a:r>
              <a:rPr lang="en-US" dirty="0" smtClean="0"/>
              <a:t>Approximate PCA</a:t>
            </a:r>
          </a:p>
          <a:p>
            <a:pPr lvl="1"/>
            <a:r>
              <a:rPr lang="en-US" dirty="0" smtClean="0"/>
              <a:t>random projection trees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39145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More Key </a:t>
            </a:r>
            <a:r>
              <a:rPr lang="en-US" dirty="0" err="1" smtClean="0"/>
              <a:t>IDeaS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420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Locality Sensitive Hashing (LSH) and Pooling Random 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772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LSH</a:t>
            </a:r>
            <a:r>
              <a:rPr lang="en-US" dirty="0"/>
              <a:t> </a:t>
            </a:r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Naïve algorithm:</a:t>
            </a:r>
          </a:p>
          <a:p>
            <a:pPr lvl="1"/>
            <a:r>
              <a:rPr lang="en-US" dirty="0" smtClean="0"/>
              <a:t>Initialization:</a:t>
            </a:r>
          </a:p>
          <a:p>
            <a:pPr lvl="2"/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=1 to </a:t>
            </a:r>
            <a:r>
              <a:rPr lang="en-US" dirty="0" err="1" smtClean="0"/>
              <a:t>outputBits</a:t>
            </a:r>
            <a:r>
              <a:rPr lang="en-US" dirty="0" smtClean="0"/>
              <a:t>:</a:t>
            </a:r>
          </a:p>
          <a:p>
            <a:pPr lvl="3"/>
            <a:r>
              <a:rPr lang="en-US" dirty="0" smtClean="0"/>
              <a:t>For each feature </a:t>
            </a:r>
            <a:r>
              <a:rPr lang="en-US" i="1" dirty="0" smtClean="0"/>
              <a:t>f:</a:t>
            </a:r>
          </a:p>
          <a:p>
            <a:pPr lvl="4"/>
            <a:r>
              <a:rPr lang="en-US" dirty="0" smtClean="0"/>
              <a:t>Draw r(</a:t>
            </a:r>
            <a:r>
              <a:rPr lang="en-US" dirty="0" err="1" smtClean="0"/>
              <a:t>f,i</a:t>
            </a:r>
            <a:r>
              <a:rPr lang="en-US" dirty="0" smtClean="0"/>
              <a:t>) ~ Normal(0,1)</a:t>
            </a:r>
          </a:p>
          <a:p>
            <a:pPr lvl="1"/>
            <a:r>
              <a:rPr lang="en-US" dirty="0" smtClean="0"/>
              <a:t>Given an instance </a:t>
            </a:r>
            <a:r>
              <a:rPr lang="en-US" b="1" dirty="0" smtClean="0"/>
              <a:t>x</a:t>
            </a:r>
            <a:endParaRPr lang="en-US" dirty="0" smtClean="0"/>
          </a:p>
          <a:p>
            <a:pPr lvl="2"/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=1 to </a:t>
            </a:r>
            <a:r>
              <a:rPr lang="en-US" dirty="0" err="1" smtClean="0"/>
              <a:t>outputBits</a:t>
            </a:r>
            <a:r>
              <a:rPr lang="en-US" dirty="0" smtClean="0"/>
              <a:t>:</a:t>
            </a:r>
          </a:p>
          <a:p>
            <a:pPr marL="1371600" lvl="3" indent="0">
              <a:buNone/>
            </a:pPr>
            <a:r>
              <a:rPr lang="en-US" dirty="0" smtClean="0"/>
              <a:t>LSH[</a:t>
            </a:r>
            <a:r>
              <a:rPr lang="en-US" dirty="0" err="1" smtClean="0"/>
              <a:t>i</a:t>
            </a:r>
            <a:r>
              <a:rPr lang="en-US" dirty="0" smtClean="0"/>
              <a:t>] = </a:t>
            </a:r>
          </a:p>
          <a:p>
            <a:pPr marL="1371600" lvl="3" indent="0">
              <a:buNone/>
            </a:pPr>
            <a:r>
              <a:rPr lang="en-US" dirty="0"/>
              <a:t> </a:t>
            </a:r>
            <a:r>
              <a:rPr lang="en-US" dirty="0" smtClean="0"/>
              <a:t>   sum(</a:t>
            </a:r>
            <a:r>
              <a:rPr lang="en-US" b="1" dirty="0" smtClean="0"/>
              <a:t>x</a:t>
            </a:r>
            <a:r>
              <a:rPr lang="en-US" dirty="0" smtClean="0"/>
              <a:t>[</a:t>
            </a:r>
            <a:r>
              <a:rPr lang="en-US" i="1" dirty="0" smtClean="0"/>
              <a:t>f</a:t>
            </a:r>
            <a:r>
              <a:rPr lang="en-US" dirty="0" smtClean="0"/>
              <a:t>]*r[</a:t>
            </a:r>
            <a:r>
              <a:rPr lang="en-US" dirty="0" err="1" smtClean="0"/>
              <a:t>i,</a:t>
            </a:r>
            <a:r>
              <a:rPr lang="en-US" i="1" dirty="0" err="1" smtClean="0"/>
              <a:t>f</a:t>
            </a:r>
            <a:r>
              <a:rPr lang="en-US" dirty="0" smtClean="0"/>
              <a:t>] for</a:t>
            </a:r>
            <a:r>
              <a:rPr lang="en-US" i="1" dirty="0" smtClean="0"/>
              <a:t> f </a:t>
            </a:r>
            <a:r>
              <a:rPr lang="en-US" dirty="0" smtClean="0"/>
              <a:t>with non-zero weight in </a:t>
            </a:r>
            <a:r>
              <a:rPr lang="en-US" b="1" dirty="0" smtClean="0"/>
              <a:t>x) </a:t>
            </a:r>
            <a:r>
              <a:rPr lang="en-US" dirty="0" smtClean="0"/>
              <a:t>&gt; 0 ? 1 : 0</a:t>
            </a:r>
          </a:p>
          <a:p>
            <a:pPr lvl="2"/>
            <a:r>
              <a:rPr lang="en-US" dirty="0" smtClean="0"/>
              <a:t>Return the bit-vector LSH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017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LSH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But: storing the </a:t>
            </a:r>
            <a:r>
              <a:rPr lang="en-US" i="1" dirty="0" smtClean="0"/>
              <a:t>k classifiers</a:t>
            </a:r>
            <a:r>
              <a:rPr lang="en-US" dirty="0" smtClean="0"/>
              <a:t> is expensive in high dimensions</a:t>
            </a:r>
          </a:p>
          <a:p>
            <a:pPr lvl="1"/>
            <a:r>
              <a:rPr lang="en-US" dirty="0" smtClean="0"/>
              <a:t>For each of 256 bits, a dense vector of weights for every feature in the vocabulary</a:t>
            </a:r>
          </a:p>
          <a:p>
            <a:r>
              <a:rPr lang="en-US" dirty="0" smtClean="0"/>
              <a:t>Storing seeds and random number generators:</a:t>
            </a:r>
          </a:p>
          <a:p>
            <a:pPr lvl="1"/>
            <a:r>
              <a:rPr lang="en-US" dirty="0" smtClean="0"/>
              <a:t>Possible but somewhat fragile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5378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LSH: “pooling” </a:t>
            </a:r>
            <a:r>
              <a:rPr lang="en-US" sz="2800" dirty="0" smtClean="0"/>
              <a:t>(van </a:t>
            </a:r>
            <a:r>
              <a:rPr lang="en-US" sz="2800" dirty="0" err="1" smtClean="0"/>
              <a:t>Durme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Better algorithm:</a:t>
            </a:r>
          </a:p>
          <a:p>
            <a:pPr lvl="1"/>
            <a:r>
              <a:rPr lang="en-US" dirty="0" smtClean="0"/>
              <a:t>Initialization:</a:t>
            </a:r>
          </a:p>
          <a:p>
            <a:pPr lvl="2"/>
            <a:r>
              <a:rPr lang="en-US" dirty="0" smtClean="0"/>
              <a:t>Create a pool:</a:t>
            </a:r>
          </a:p>
          <a:p>
            <a:pPr lvl="3"/>
            <a:r>
              <a:rPr lang="en-US" dirty="0" smtClean="0"/>
              <a:t>Pick a random seed </a:t>
            </a:r>
            <a:r>
              <a:rPr lang="en-US" i="1" dirty="0" smtClean="0"/>
              <a:t>s</a:t>
            </a:r>
            <a:endParaRPr lang="en-US" dirty="0" smtClean="0"/>
          </a:p>
          <a:p>
            <a:pPr lvl="3"/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=1 to </a:t>
            </a:r>
            <a:r>
              <a:rPr lang="en-US" dirty="0" err="1" smtClean="0"/>
              <a:t>poolSize</a:t>
            </a:r>
            <a:r>
              <a:rPr lang="en-US" dirty="0" smtClean="0"/>
              <a:t>:</a:t>
            </a:r>
          </a:p>
          <a:p>
            <a:pPr lvl="4"/>
            <a:r>
              <a:rPr lang="en-US" dirty="0" smtClean="0"/>
              <a:t>Draw pool[</a:t>
            </a:r>
            <a:r>
              <a:rPr lang="en-US" dirty="0" err="1" smtClean="0"/>
              <a:t>i</a:t>
            </a:r>
            <a:r>
              <a:rPr lang="en-US" dirty="0" smtClean="0"/>
              <a:t>] ~ Normal(0,1)</a:t>
            </a:r>
          </a:p>
          <a:p>
            <a:pPr lvl="2"/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=1 to </a:t>
            </a:r>
            <a:r>
              <a:rPr lang="en-US" dirty="0" err="1" smtClean="0"/>
              <a:t>outputBits</a:t>
            </a:r>
            <a:r>
              <a:rPr lang="en-US" dirty="0" smtClean="0"/>
              <a:t>:</a:t>
            </a:r>
          </a:p>
          <a:p>
            <a:pPr lvl="3"/>
            <a:r>
              <a:rPr lang="en-US" dirty="0" smtClean="0"/>
              <a:t>Devise a random hash function hash(</a:t>
            </a:r>
            <a:r>
              <a:rPr lang="en-US" dirty="0" err="1" smtClean="0"/>
              <a:t>i,</a:t>
            </a:r>
            <a:r>
              <a:rPr lang="en-US" i="1" dirty="0" err="1" smtClean="0"/>
              <a:t>f</a:t>
            </a:r>
            <a:r>
              <a:rPr lang="en-US" i="1" dirty="0" smtClean="0"/>
              <a:t>): </a:t>
            </a:r>
            <a:endParaRPr lang="en-US" dirty="0" smtClean="0"/>
          </a:p>
          <a:p>
            <a:pPr lvl="4"/>
            <a:r>
              <a:rPr lang="en-US" dirty="0" smtClean="0"/>
              <a:t>E.g.: hash(</a:t>
            </a:r>
            <a:r>
              <a:rPr lang="en-US" dirty="0" err="1" smtClean="0"/>
              <a:t>i,f</a:t>
            </a:r>
            <a:r>
              <a:rPr lang="en-US" dirty="0" smtClean="0"/>
              <a:t>) = </a:t>
            </a:r>
            <a:r>
              <a:rPr lang="en-US" dirty="0" err="1" smtClean="0"/>
              <a:t>hashcode</a:t>
            </a:r>
            <a:r>
              <a:rPr lang="en-US" dirty="0" smtClean="0"/>
              <a:t>(f) XOR </a:t>
            </a:r>
            <a:r>
              <a:rPr lang="en-US" dirty="0" err="1" smtClean="0"/>
              <a:t>randomBitString</a:t>
            </a:r>
            <a:r>
              <a:rPr lang="en-US" dirty="0" smtClean="0"/>
              <a:t>[</a:t>
            </a:r>
            <a:r>
              <a:rPr lang="en-US" dirty="0" err="1" smtClean="0"/>
              <a:t>i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Given an instance </a:t>
            </a:r>
            <a:r>
              <a:rPr lang="en-US" b="1" dirty="0" smtClean="0"/>
              <a:t>x</a:t>
            </a:r>
            <a:endParaRPr lang="en-US" dirty="0" smtClean="0"/>
          </a:p>
          <a:p>
            <a:pPr lvl="2"/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=1 to </a:t>
            </a:r>
            <a:r>
              <a:rPr lang="en-US" dirty="0" err="1" smtClean="0"/>
              <a:t>outputBits</a:t>
            </a:r>
            <a:r>
              <a:rPr lang="en-US" dirty="0" smtClean="0"/>
              <a:t>:</a:t>
            </a:r>
          </a:p>
          <a:p>
            <a:pPr marL="1371600" lvl="3" indent="0">
              <a:buNone/>
            </a:pPr>
            <a:r>
              <a:rPr lang="en-US" dirty="0" smtClean="0"/>
              <a:t>LSH[</a:t>
            </a:r>
            <a:r>
              <a:rPr lang="en-US" dirty="0" err="1" smtClean="0"/>
              <a:t>i</a:t>
            </a:r>
            <a:r>
              <a:rPr lang="en-US" dirty="0" smtClean="0"/>
              <a:t>] = sum(</a:t>
            </a:r>
          </a:p>
          <a:p>
            <a:pPr marL="1371600" lvl="3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x</a:t>
            </a:r>
            <a:r>
              <a:rPr lang="en-US" dirty="0" smtClean="0"/>
              <a:t>[f] * pool[hash(</a:t>
            </a:r>
            <a:r>
              <a:rPr lang="en-US" dirty="0" err="1" smtClean="0"/>
              <a:t>i,f</a:t>
            </a:r>
            <a:r>
              <a:rPr lang="en-US" dirty="0" smtClean="0"/>
              <a:t>) % </a:t>
            </a:r>
            <a:r>
              <a:rPr lang="en-US" dirty="0" err="1" smtClean="0"/>
              <a:t>poolSize</a:t>
            </a:r>
            <a:r>
              <a:rPr lang="en-US" dirty="0" smtClean="0"/>
              <a:t>] for</a:t>
            </a:r>
            <a:r>
              <a:rPr lang="en-US" i="1" dirty="0" smtClean="0"/>
              <a:t> f </a:t>
            </a:r>
            <a:r>
              <a:rPr lang="en-US" dirty="0" smtClean="0"/>
              <a:t>in </a:t>
            </a:r>
            <a:r>
              <a:rPr lang="en-US" b="1" dirty="0" smtClean="0"/>
              <a:t>x) </a:t>
            </a:r>
            <a:r>
              <a:rPr lang="en-US" dirty="0" smtClean="0"/>
              <a:t>&gt; 0 ? 1 : 0</a:t>
            </a:r>
          </a:p>
          <a:p>
            <a:pPr lvl="2"/>
            <a:r>
              <a:rPr lang="en-US" dirty="0" smtClean="0"/>
              <a:t>Return the bit-vector LSH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250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2-18 at 10.54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49" y="0"/>
            <a:ext cx="71612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807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LSH: key ideas: pooling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with pooling, this is a compact re-encoding of the data</a:t>
            </a:r>
          </a:p>
          <a:p>
            <a:pPr lvl="2"/>
            <a:r>
              <a:rPr lang="en-US" dirty="0" smtClean="0"/>
              <a:t>you don’t need to store the </a:t>
            </a:r>
            <a:r>
              <a:rPr lang="en-US" b="1" dirty="0" smtClean="0"/>
              <a:t>r</a:t>
            </a:r>
            <a:r>
              <a:rPr lang="en-US" dirty="0" smtClean="0"/>
              <a:t>’s, just the pool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080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Locality Sensitive Hashing (LSH) in an On-line Setting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518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Randomized Algorithms for ML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6878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LSH: key ideas: online 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Common task: distributional clustering</a:t>
            </a:r>
          </a:p>
          <a:p>
            <a:pPr lvl="1"/>
            <a:r>
              <a:rPr lang="en-US" dirty="0" smtClean="0"/>
              <a:t>for a word </a:t>
            </a:r>
            <a:r>
              <a:rPr lang="en-US" i="1" dirty="0" smtClean="0"/>
              <a:t>w, </a:t>
            </a:r>
            <a:r>
              <a:rPr lang="en-US" b="1" i="1" dirty="0" smtClean="0"/>
              <a:t>v</a:t>
            </a:r>
            <a:r>
              <a:rPr lang="en-US" i="1" dirty="0" smtClean="0"/>
              <a:t>(w) </a:t>
            </a:r>
            <a:r>
              <a:rPr lang="en-US" dirty="0" smtClean="0"/>
              <a:t>is sparse vector of words that co-occur with </a:t>
            </a:r>
            <a:r>
              <a:rPr lang="en-US" i="1" dirty="0" smtClean="0"/>
              <a:t>w</a:t>
            </a:r>
          </a:p>
          <a:p>
            <a:pPr lvl="1"/>
            <a:r>
              <a:rPr lang="en-US" dirty="0" smtClean="0"/>
              <a:t>cluster the </a:t>
            </a:r>
            <a:r>
              <a:rPr lang="en-US" i="1" dirty="0" smtClean="0"/>
              <a:t>v’</a:t>
            </a:r>
            <a:r>
              <a:rPr lang="en-US" dirty="0" smtClean="0"/>
              <a:t>s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521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2-18 at 10.53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30875" cy="3149794"/>
          </a:xfrm>
          <a:prstGeom prst="rect">
            <a:avLst/>
          </a:prstGeom>
        </p:spPr>
      </p:pic>
      <p:pic>
        <p:nvPicPr>
          <p:cNvPr id="5" name="Picture 4" descr="Screen Shot 2013-02-18 at 10.53.5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9794"/>
            <a:ext cx="9144000" cy="2076037"/>
          </a:xfrm>
          <a:prstGeom prst="rect">
            <a:avLst/>
          </a:prstGeom>
        </p:spPr>
      </p:pic>
      <p:pic>
        <p:nvPicPr>
          <p:cNvPr id="6" name="Picture 5" descr="Screen Shot 2013-02-18 at 10.54.2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7510"/>
            <a:ext cx="9144000" cy="179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628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2-25 at 3.56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34" y="0"/>
            <a:ext cx="55812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14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Corpus: 700M+ tokens, 1.1M distinct bigrams</a:t>
            </a:r>
          </a:p>
          <a:p>
            <a:r>
              <a:rPr lang="en-US" dirty="0" smtClean="0"/>
              <a:t>For each, build a feature vector of words that co-occur near it, using on-line LSH</a:t>
            </a:r>
          </a:p>
          <a:p>
            <a:r>
              <a:rPr lang="en-US" dirty="0" smtClean="0"/>
              <a:t>Check results with 50,000 actual vectors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60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pic>
        <p:nvPicPr>
          <p:cNvPr id="5" name="Picture 4" descr="Screen Shot 2014-02-25 at 4.01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922" y="1698335"/>
            <a:ext cx="5252950" cy="494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48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2-18 at 10.56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306"/>
            <a:ext cx="9144000" cy="4545263"/>
          </a:xfrm>
          <a:prstGeom prst="rect">
            <a:avLst/>
          </a:prstGeom>
        </p:spPr>
      </p:pic>
      <p:pic>
        <p:nvPicPr>
          <p:cNvPr id="3" name="Picture 2" descr="Screen Shot 2013-02-18 at 10.56.18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2" b="-1"/>
          <a:stretch/>
        </p:blipFill>
        <p:spPr>
          <a:xfrm>
            <a:off x="0" y="2420938"/>
            <a:ext cx="9144000" cy="44370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4904" y="4613338"/>
            <a:ext cx="7173321" cy="44645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962396" y="5059790"/>
            <a:ext cx="347256" cy="67463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21215" y="5734429"/>
            <a:ext cx="1576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128 bit sigs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8127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Bloom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Interface to a Bloom filter</a:t>
            </a:r>
          </a:p>
          <a:p>
            <a:pPr lvl="1"/>
            <a:r>
              <a:rPr lang="en-US" dirty="0" err="1" smtClean="0"/>
              <a:t>BloomFilter(int</a:t>
            </a:r>
            <a:r>
              <a:rPr lang="en-US" dirty="0" smtClean="0"/>
              <a:t> </a:t>
            </a:r>
            <a:r>
              <a:rPr lang="en-US" dirty="0" err="1" smtClean="0"/>
              <a:t>maxSize</a:t>
            </a:r>
            <a:r>
              <a:rPr lang="en-US" dirty="0" smtClean="0"/>
              <a:t>, double </a:t>
            </a:r>
            <a:r>
              <a:rPr lang="en-US" dirty="0" err="1" smtClean="0"/>
              <a:t>p</a:t>
            </a:r>
            <a:r>
              <a:rPr lang="en-US" dirty="0" smtClean="0"/>
              <a:t>);</a:t>
            </a:r>
          </a:p>
          <a:p>
            <a:pPr lvl="1"/>
            <a:r>
              <a:rPr lang="en-US" dirty="0" smtClean="0"/>
              <a:t>void </a:t>
            </a:r>
            <a:r>
              <a:rPr lang="en-US" dirty="0" err="1"/>
              <a:t>b</a:t>
            </a:r>
            <a:r>
              <a:rPr lang="en-US" dirty="0" err="1" smtClean="0"/>
              <a:t>f.add(String</a:t>
            </a:r>
            <a:r>
              <a:rPr lang="en-US" dirty="0" smtClean="0"/>
              <a:t> </a:t>
            </a:r>
            <a:r>
              <a:rPr lang="en-US" dirty="0" err="1" smtClean="0"/>
              <a:t>s</a:t>
            </a:r>
            <a:r>
              <a:rPr lang="en-US" dirty="0" smtClean="0"/>
              <a:t>); // insert </a:t>
            </a:r>
            <a:r>
              <a:rPr lang="en-US" dirty="0" err="1" smtClean="0"/>
              <a:t>s</a:t>
            </a:r>
            <a:endParaRPr lang="en-US" dirty="0" smtClean="0"/>
          </a:p>
          <a:p>
            <a:pPr lvl="1"/>
            <a:r>
              <a:rPr lang="en-US" dirty="0" err="1"/>
              <a:t>b</a:t>
            </a:r>
            <a:r>
              <a:rPr lang="en-US" dirty="0" err="1" smtClean="0"/>
              <a:t>ool</a:t>
            </a:r>
            <a:r>
              <a:rPr lang="en-US" dirty="0" smtClean="0"/>
              <a:t> </a:t>
            </a:r>
            <a:r>
              <a:rPr lang="en-US" dirty="0" err="1" smtClean="0"/>
              <a:t>bf.contains</a:t>
            </a:r>
            <a:r>
              <a:rPr lang="en-US" dirty="0" smtClean="0"/>
              <a:t>(String s);</a:t>
            </a:r>
          </a:p>
          <a:p>
            <a:pPr lvl="2"/>
            <a:r>
              <a:rPr lang="en-US" dirty="0" smtClean="0"/>
              <a:t>// If </a:t>
            </a:r>
            <a:r>
              <a:rPr lang="en-US" dirty="0" err="1" smtClean="0"/>
              <a:t>s</a:t>
            </a:r>
            <a:r>
              <a:rPr lang="en-US" dirty="0" smtClean="0"/>
              <a:t> was added return true;</a:t>
            </a:r>
          </a:p>
          <a:p>
            <a:pPr lvl="2"/>
            <a:r>
              <a:rPr lang="en-US" dirty="0" smtClean="0"/>
              <a:t>// else with probability at least </a:t>
            </a:r>
            <a:r>
              <a:rPr lang="en-US" i="1" dirty="0" smtClean="0"/>
              <a:t>1-p </a:t>
            </a:r>
            <a:r>
              <a:rPr lang="en-US" dirty="0" smtClean="0"/>
              <a:t>return false;</a:t>
            </a:r>
          </a:p>
          <a:p>
            <a:pPr lvl="2"/>
            <a:r>
              <a:rPr lang="en-US" dirty="0" smtClean="0"/>
              <a:t>// else with probability at most </a:t>
            </a:r>
            <a:r>
              <a:rPr lang="en-US" i="1" dirty="0" smtClean="0"/>
              <a:t>p</a:t>
            </a:r>
            <a:r>
              <a:rPr lang="en-US" dirty="0" smtClean="0"/>
              <a:t> return true;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I.e., a noisy “set” where you can test membership (and that’s it)</a:t>
            </a:r>
          </a:p>
        </p:txBody>
      </p:sp>
    </p:spTree>
    <p:extLst>
      <p:ext uri="{BB962C8B-B14F-4D97-AF65-F5344CB8AC3E}">
        <p14:creationId xmlns:p14="http://schemas.microsoft.com/office/powerpoint/2010/main" val="1041171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Bloom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An implementation</a:t>
            </a:r>
          </a:p>
          <a:p>
            <a:pPr lvl="1"/>
            <a:r>
              <a:rPr lang="en-US" dirty="0" smtClean="0"/>
              <a:t>Allocate M bits, bit[0]…,bit[1-M]</a:t>
            </a:r>
          </a:p>
          <a:p>
            <a:pPr lvl="1"/>
            <a:r>
              <a:rPr lang="en-US" dirty="0" smtClean="0"/>
              <a:t>Pick K hash functions hash(1,2),hash(2,s),….</a:t>
            </a:r>
          </a:p>
          <a:p>
            <a:pPr lvl="2"/>
            <a:r>
              <a:rPr lang="en-US" dirty="0" err="1" smtClean="0"/>
              <a:t>E.g</a:t>
            </a:r>
            <a:r>
              <a:rPr lang="en-US" dirty="0" smtClean="0"/>
              <a:t>: hash(</a:t>
            </a:r>
            <a:r>
              <a:rPr lang="en-US" dirty="0" err="1" smtClean="0"/>
              <a:t>i,s</a:t>
            </a:r>
            <a:r>
              <a:rPr lang="en-US" dirty="0" smtClean="0"/>
              <a:t>) = hash(s+ </a:t>
            </a:r>
            <a:r>
              <a:rPr lang="en-US" dirty="0" err="1" smtClean="0"/>
              <a:t>randomString</a:t>
            </a:r>
            <a:r>
              <a:rPr lang="en-US" dirty="0" smtClean="0"/>
              <a:t>[</a:t>
            </a:r>
            <a:r>
              <a:rPr lang="en-US" dirty="0" err="1" smtClean="0"/>
              <a:t>i</a:t>
            </a:r>
            <a:r>
              <a:rPr lang="en-US" dirty="0" smtClean="0"/>
              <a:t>])</a:t>
            </a:r>
          </a:p>
          <a:p>
            <a:pPr lvl="1"/>
            <a:r>
              <a:rPr lang="en-US" dirty="0" smtClean="0"/>
              <a:t>To add string </a:t>
            </a:r>
            <a:r>
              <a:rPr lang="en-US" dirty="0" err="1" smtClean="0"/>
              <a:t>s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=1 to </a:t>
            </a:r>
            <a:r>
              <a:rPr lang="en-US" dirty="0" err="1" smtClean="0"/>
              <a:t>k</a:t>
            </a:r>
            <a:r>
              <a:rPr lang="en-US" dirty="0"/>
              <a:t>,</a:t>
            </a:r>
            <a:r>
              <a:rPr lang="en-US" dirty="0" smtClean="0"/>
              <a:t> set </a:t>
            </a:r>
            <a:r>
              <a:rPr lang="en-US" dirty="0" err="1" smtClean="0"/>
              <a:t>bit[hash(i,s</a:t>
            </a:r>
            <a:r>
              <a:rPr lang="en-US" dirty="0" smtClean="0"/>
              <a:t>)] = 1</a:t>
            </a:r>
          </a:p>
          <a:p>
            <a:pPr lvl="1"/>
            <a:r>
              <a:rPr lang="en-US" dirty="0" smtClean="0"/>
              <a:t>To check </a:t>
            </a:r>
            <a:r>
              <a:rPr lang="en-US" dirty="0" err="1" smtClean="0"/>
              <a:t>contains(s</a:t>
            </a:r>
            <a:r>
              <a:rPr lang="en-US" dirty="0" smtClean="0"/>
              <a:t>):</a:t>
            </a:r>
          </a:p>
          <a:p>
            <a:pPr lvl="2"/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=1 to </a:t>
            </a:r>
            <a:r>
              <a:rPr lang="en-US" dirty="0" err="1" smtClean="0"/>
              <a:t>k</a:t>
            </a:r>
            <a:r>
              <a:rPr lang="en-US" dirty="0" smtClean="0"/>
              <a:t>, test </a:t>
            </a:r>
            <a:r>
              <a:rPr lang="en-US" dirty="0" err="1" smtClean="0"/>
              <a:t>bit[hash(i,s</a:t>
            </a:r>
            <a:r>
              <a:rPr lang="en-US" dirty="0" smtClean="0"/>
              <a:t>)]</a:t>
            </a:r>
          </a:p>
          <a:p>
            <a:pPr lvl="2"/>
            <a:r>
              <a:rPr lang="en-US" dirty="0" smtClean="0"/>
              <a:t>Return “true” if they’re all set; otherwise, return “false”</a:t>
            </a:r>
          </a:p>
          <a:p>
            <a:pPr lvl="1"/>
            <a:r>
              <a:rPr lang="en-US" dirty="0" smtClean="0"/>
              <a:t>We’ll discuss how to set M and K soon, but for now:</a:t>
            </a:r>
          </a:p>
          <a:p>
            <a:pPr lvl="2"/>
            <a:r>
              <a:rPr lang="en-US" dirty="0" smtClean="0"/>
              <a:t>Let M = 1.5*</a:t>
            </a:r>
            <a:r>
              <a:rPr lang="en-US" dirty="0" err="1" smtClean="0"/>
              <a:t>maxSize</a:t>
            </a:r>
            <a:r>
              <a:rPr lang="en-US" dirty="0" smtClean="0"/>
              <a:t>  </a:t>
            </a:r>
            <a:r>
              <a:rPr lang="en-US" i="1" dirty="0" smtClean="0"/>
              <a:t>// less than two bits per item!</a:t>
            </a:r>
          </a:p>
          <a:p>
            <a:pPr lvl="2"/>
            <a:r>
              <a:rPr lang="en-US" dirty="0" smtClean="0"/>
              <a:t>Let K = 2*log(1/p)       </a:t>
            </a:r>
            <a:r>
              <a:rPr lang="en-US" i="1" dirty="0" smtClean="0"/>
              <a:t>// about right with this M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92673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Count-min sketch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299"/>
            <a:ext cx="8648700" cy="365146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Interface to a CM sketch</a:t>
            </a:r>
          </a:p>
          <a:p>
            <a:pPr lvl="1"/>
            <a:r>
              <a:rPr lang="en-US" dirty="0" smtClean="0"/>
              <a:t>CM(double </a:t>
            </a:r>
            <a:r>
              <a:rPr lang="en-US" dirty="0" err="1" smtClean="0"/>
              <a:t>ε</a:t>
            </a:r>
            <a:r>
              <a:rPr lang="en-US" dirty="0" smtClean="0"/>
              <a:t>, double </a:t>
            </a:r>
            <a:r>
              <a:rPr lang="en-US" dirty="0" err="1" smtClean="0"/>
              <a:t>δ</a:t>
            </a:r>
            <a:r>
              <a:rPr lang="en-US" dirty="0" smtClean="0"/>
              <a:t>);</a:t>
            </a:r>
          </a:p>
          <a:p>
            <a:pPr lvl="1"/>
            <a:r>
              <a:rPr lang="en-US" dirty="0" smtClean="0"/>
              <a:t>void </a:t>
            </a:r>
            <a:r>
              <a:rPr lang="en-US" dirty="0" err="1" smtClean="0"/>
              <a:t>cm.increment</a:t>
            </a:r>
            <a:r>
              <a:rPr lang="en-US" dirty="0" smtClean="0"/>
              <a:t>(String s, double d); </a:t>
            </a:r>
          </a:p>
          <a:p>
            <a:pPr lvl="2"/>
            <a:r>
              <a:rPr lang="en-US" dirty="0" smtClean="0"/>
              <a:t>// like  </a:t>
            </a:r>
            <a:r>
              <a:rPr lang="en-US" i="1" dirty="0" smtClean="0"/>
              <a:t>A[s] += d;  N += d</a:t>
            </a:r>
          </a:p>
          <a:p>
            <a:pPr lvl="1"/>
            <a:r>
              <a:rPr lang="en-US" dirty="0" err="1"/>
              <a:t>b</a:t>
            </a:r>
            <a:r>
              <a:rPr lang="en-US" dirty="0" err="1" smtClean="0"/>
              <a:t>ool</a:t>
            </a:r>
            <a:r>
              <a:rPr lang="en-US" dirty="0" smtClean="0"/>
              <a:t> </a:t>
            </a:r>
            <a:r>
              <a:rPr lang="en-US" dirty="0" err="1" smtClean="0"/>
              <a:t>cm.lookup</a:t>
            </a:r>
            <a:r>
              <a:rPr lang="en-US" dirty="0" smtClean="0"/>
              <a:t>(String s);</a:t>
            </a:r>
          </a:p>
          <a:p>
            <a:pPr lvl="2"/>
            <a:r>
              <a:rPr lang="en-US" dirty="0" smtClean="0"/>
              <a:t>// return </a:t>
            </a:r>
            <a:r>
              <a:rPr lang="en-US" i="1" dirty="0" smtClean="0"/>
              <a:t>v ≈ A[s]  </a:t>
            </a:r>
            <a:r>
              <a:rPr lang="en-US" dirty="0" smtClean="0"/>
              <a:t>with small error</a:t>
            </a:r>
          </a:p>
          <a:p>
            <a:pPr lvl="2"/>
            <a:r>
              <a:rPr lang="en-US" dirty="0" smtClean="0"/>
              <a:t>// it’s always true that </a:t>
            </a:r>
            <a:r>
              <a:rPr lang="en-US" i="1" dirty="0" smtClean="0"/>
              <a:t>v ≥ </a:t>
            </a:r>
            <a:r>
              <a:rPr lang="en-US" i="1" dirty="0"/>
              <a:t>A</a:t>
            </a:r>
            <a:r>
              <a:rPr lang="en-US" i="1" dirty="0" smtClean="0"/>
              <a:t>[s] </a:t>
            </a:r>
            <a:endParaRPr lang="en-US" dirty="0" smtClean="0"/>
          </a:p>
          <a:p>
            <a:pPr lvl="2"/>
            <a:r>
              <a:rPr lang="en-US" dirty="0" smtClean="0"/>
              <a:t>// </a:t>
            </a:r>
            <a:r>
              <a:rPr lang="en-US" dirty="0" err="1" smtClean="0"/>
              <a:t>Prob</a:t>
            </a:r>
            <a:r>
              <a:rPr lang="en-US" dirty="0" smtClean="0"/>
              <a:t>( </a:t>
            </a:r>
            <a:r>
              <a:rPr lang="en-US" i="1" dirty="0" smtClean="0"/>
              <a:t>v  </a:t>
            </a:r>
            <a:r>
              <a:rPr lang="en-US" dirty="0" smtClean="0"/>
              <a:t>&gt;</a:t>
            </a:r>
            <a:r>
              <a:rPr lang="en-US" i="1" dirty="0" smtClean="0"/>
              <a:t>  A[s] + </a:t>
            </a:r>
            <a:r>
              <a:rPr lang="en-US" i="1" dirty="0" err="1" smtClean="0"/>
              <a:t>ε</a:t>
            </a:r>
            <a:r>
              <a:rPr lang="en-US" i="1" dirty="0" smtClean="0"/>
              <a:t>*N</a:t>
            </a:r>
            <a:r>
              <a:rPr lang="en-US" dirty="0" smtClean="0"/>
              <a:t>)  &lt; </a:t>
            </a:r>
            <a:r>
              <a:rPr lang="en-US" dirty="0" err="1"/>
              <a:t>δ</a:t>
            </a:r>
            <a:endParaRPr lang="en-US" dirty="0"/>
          </a:p>
          <a:p>
            <a:pPr lvl="1"/>
            <a:r>
              <a:rPr lang="en-US" dirty="0" smtClean="0"/>
              <a:t>I.e., a noisy </a:t>
            </a:r>
            <a:r>
              <a:rPr lang="en-US" dirty="0" err="1" smtClean="0"/>
              <a:t>HashMap</a:t>
            </a:r>
            <a:r>
              <a:rPr lang="en-US" dirty="0" smtClean="0"/>
              <a:t>&lt;</a:t>
            </a:r>
            <a:r>
              <a:rPr lang="en-US" dirty="0" err="1" smtClean="0"/>
              <a:t>String,Double</a:t>
            </a:r>
            <a:r>
              <a:rPr lang="en-US" dirty="0" smtClean="0"/>
              <a:t>&gt; where you can increment and retrieve values</a:t>
            </a:r>
          </a:p>
        </p:txBody>
      </p:sp>
      <p:pic>
        <p:nvPicPr>
          <p:cNvPr id="4" name="Picture 3" descr="Screen Shot 2015-11-03 at 3.35.36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3" b="11109"/>
          <a:stretch/>
        </p:blipFill>
        <p:spPr>
          <a:xfrm>
            <a:off x="1774157" y="5416769"/>
            <a:ext cx="2819400" cy="793093"/>
          </a:xfrm>
          <a:prstGeom prst="rect">
            <a:avLst/>
          </a:prstGeom>
        </p:spPr>
      </p:pic>
      <p:pic>
        <p:nvPicPr>
          <p:cNvPr id="5" name="Picture 4" descr="Screen Shot 2015-11-03 at 3.35.4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925" y="5281448"/>
            <a:ext cx="2552700" cy="101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4891" y="5604782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space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40533" y="5604782"/>
            <a:ext cx="1069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update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941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Bloom </a:t>
            </a:r>
            <a:r>
              <a:rPr lang="en-US" dirty="0" err="1" smtClean="0"/>
              <a:t>Filter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err="1" smtClean="0"/>
              <a:t>Count-min</a:t>
            </a:r>
            <a:r>
              <a:rPr lang="en-US" dirty="0" smtClean="0"/>
              <a:t> sketch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An implementation</a:t>
            </a:r>
          </a:p>
          <a:p>
            <a:pPr lvl="1"/>
            <a:r>
              <a:rPr lang="en-US" dirty="0" smtClean="0"/>
              <a:t>Allocate a matrix </a:t>
            </a:r>
            <a:r>
              <a:rPr lang="en-US" i="1" dirty="0" smtClean="0"/>
              <a:t>CM </a:t>
            </a:r>
            <a:r>
              <a:rPr lang="en-US" dirty="0" smtClean="0"/>
              <a:t>with </a:t>
            </a:r>
            <a:r>
              <a:rPr lang="en-US" i="1" dirty="0" smtClean="0"/>
              <a:t>d</a:t>
            </a:r>
            <a:r>
              <a:rPr lang="en-US" dirty="0" smtClean="0"/>
              <a:t> rows, </a:t>
            </a:r>
            <a:r>
              <a:rPr lang="en-US" i="1" dirty="0" smtClean="0"/>
              <a:t>w</a:t>
            </a:r>
            <a:r>
              <a:rPr lang="en-US" dirty="0" smtClean="0"/>
              <a:t> columns</a:t>
            </a:r>
          </a:p>
          <a:p>
            <a:pPr lvl="1"/>
            <a:r>
              <a:rPr lang="en-US" dirty="0" smtClean="0"/>
              <a:t>Pick </a:t>
            </a:r>
            <a:r>
              <a:rPr lang="en-US" i="1" dirty="0" smtClean="0"/>
              <a:t>d  </a:t>
            </a:r>
            <a:r>
              <a:rPr lang="en-US" dirty="0" smtClean="0"/>
              <a:t>hash functions h</a:t>
            </a:r>
            <a:r>
              <a:rPr lang="en-US" baseline="-25000" dirty="0" smtClean="0"/>
              <a:t>1</a:t>
            </a:r>
            <a:r>
              <a:rPr lang="en-US" dirty="0" smtClean="0"/>
              <a:t>(s),h</a:t>
            </a:r>
            <a:r>
              <a:rPr lang="en-US" baseline="-25000" dirty="0" smtClean="0"/>
              <a:t>2</a:t>
            </a:r>
            <a:r>
              <a:rPr lang="en-US" dirty="0" smtClean="0"/>
              <a:t>(s),….</a:t>
            </a:r>
          </a:p>
          <a:p>
            <a:pPr lvl="1"/>
            <a:r>
              <a:rPr lang="en-US" dirty="0" smtClean="0"/>
              <a:t>To increment counter </a:t>
            </a:r>
            <a:r>
              <a:rPr lang="en-US" i="1" dirty="0"/>
              <a:t>A[s] </a:t>
            </a:r>
            <a:r>
              <a:rPr lang="en-US" dirty="0" smtClean="0"/>
              <a:t>for </a:t>
            </a:r>
            <a:r>
              <a:rPr lang="en-US" i="1" dirty="0" smtClean="0"/>
              <a:t>s </a:t>
            </a:r>
            <a:r>
              <a:rPr lang="en-US" dirty="0" smtClean="0"/>
              <a:t>by </a:t>
            </a:r>
            <a:r>
              <a:rPr lang="en-US" i="1" dirty="0" smtClean="0"/>
              <a:t>c</a:t>
            </a:r>
          </a:p>
          <a:p>
            <a:pPr lvl="2"/>
            <a:r>
              <a:rPr lang="en-US" dirty="0" smtClean="0"/>
              <a:t>For </a:t>
            </a:r>
            <a:r>
              <a:rPr lang="en-US" i="1" dirty="0" err="1" smtClean="0"/>
              <a:t>i</a:t>
            </a:r>
            <a:r>
              <a:rPr lang="en-US" dirty="0" smtClean="0"/>
              <a:t>=1 to </a:t>
            </a:r>
            <a:r>
              <a:rPr lang="en-US" i="1" dirty="0" smtClean="0"/>
              <a:t>d</a:t>
            </a:r>
            <a:r>
              <a:rPr lang="en-US" dirty="0" smtClean="0"/>
              <a:t>, set </a:t>
            </a:r>
            <a:r>
              <a:rPr lang="en-US" i="1" dirty="0" smtClean="0"/>
              <a:t>CM[</a:t>
            </a:r>
            <a:r>
              <a:rPr lang="en-US" i="1" dirty="0" err="1" smtClean="0"/>
              <a:t>i</a:t>
            </a:r>
            <a:r>
              <a:rPr lang="en-US" i="1" dirty="0" smtClean="0"/>
              <a:t>,  hash(</a:t>
            </a:r>
            <a:r>
              <a:rPr lang="en-US" i="1" dirty="0" err="1" smtClean="0"/>
              <a:t>i,s</a:t>
            </a:r>
            <a:r>
              <a:rPr lang="en-US" i="1" dirty="0" smtClean="0"/>
              <a:t>)] += c</a:t>
            </a:r>
          </a:p>
          <a:p>
            <a:pPr lvl="1"/>
            <a:r>
              <a:rPr lang="en-US" dirty="0" smtClean="0"/>
              <a:t>To retrieve value of </a:t>
            </a:r>
            <a:r>
              <a:rPr lang="en-US" i="1" dirty="0" smtClean="0"/>
              <a:t>A[s]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For </a:t>
            </a:r>
            <a:r>
              <a:rPr lang="en-US" i="1" dirty="0" err="1" smtClean="0"/>
              <a:t>i</a:t>
            </a:r>
            <a:r>
              <a:rPr lang="en-US" dirty="0" smtClean="0"/>
              <a:t>=1 to </a:t>
            </a:r>
            <a:r>
              <a:rPr lang="en-US" i="1" dirty="0" smtClean="0"/>
              <a:t>d</a:t>
            </a:r>
            <a:r>
              <a:rPr lang="en-US" dirty="0" smtClean="0"/>
              <a:t>, retrieve </a:t>
            </a:r>
            <a:r>
              <a:rPr lang="en-US" i="1" dirty="0" smtClean="0"/>
              <a:t>M[</a:t>
            </a:r>
            <a:r>
              <a:rPr lang="en-US" i="1" dirty="0" err="1" smtClean="0"/>
              <a:t>i</a:t>
            </a:r>
            <a:r>
              <a:rPr lang="en-US" i="1" dirty="0" smtClean="0"/>
              <a:t>, hash(</a:t>
            </a:r>
            <a:r>
              <a:rPr lang="en-US" i="1" dirty="0" err="1" smtClean="0"/>
              <a:t>i,s</a:t>
            </a:r>
            <a:r>
              <a:rPr lang="en-US" i="1" dirty="0" smtClean="0"/>
              <a:t>)]</a:t>
            </a:r>
          </a:p>
          <a:p>
            <a:pPr lvl="2"/>
            <a:r>
              <a:rPr lang="en-US" dirty="0" smtClean="0"/>
              <a:t>Return </a:t>
            </a:r>
            <a:r>
              <a:rPr lang="en-US" b="1" dirty="0" smtClean="0">
                <a:solidFill>
                  <a:srgbClr val="0000FF"/>
                </a:solidFill>
              </a:rPr>
              <a:t>minimum</a:t>
            </a:r>
            <a:r>
              <a:rPr lang="en-US" dirty="0" smtClean="0"/>
              <a:t> of these values</a:t>
            </a:r>
          </a:p>
          <a:p>
            <a:pPr lvl="1"/>
            <a:r>
              <a:rPr lang="en-US" dirty="0" smtClean="0"/>
              <a:t>Similar idea as Bloom filter:</a:t>
            </a:r>
          </a:p>
          <a:p>
            <a:pPr lvl="2"/>
            <a:r>
              <a:rPr lang="en-US" dirty="0" smtClean="0"/>
              <a:t>if there are </a:t>
            </a:r>
            <a:r>
              <a:rPr lang="en-US" i="1" dirty="0" smtClean="0"/>
              <a:t>d </a:t>
            </a:r>
            <a:r>
              <a:rPr lang="en-US" dirty="0" smtClean="0"/>
              <a:t>collisions, you return a value that’s too large; otherwise, you return the correct value.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05545" y="5928326"/>
            <a:ext cx="472865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latin typeface="Cambria Math"/>
                <a:cs typeface="Cambria Math"/>
              </a:rPr>
              <a:t>Same as a hash kernel if d=1</a:t>
            </a:r>
            <a:endParaRPr lang="en-US" sz="2800" dirty="0">
              <a:latin typeface="Cambria Math"/>
              <a:cs typeface="Cambria Math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97517" y="1096962"/>
            <a:ext cx="333612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Cambria Math"/>
                <a:cs typeface="Cambria Math"/>
              </a:rPr>
              <a:t>d = O(1/</a:t>
            </a:r>
            <a:r>
              <a:rPr lang="en-US" sz="2400" i="1" dirty="0" err="1" smtClean="0">
                <a:latin typeface="Cambria Math"/>
                <a:cs typeface="Cambria Math"/>
              </a:rPr>
              <a:t>δ</a:t>
            </a:r>
            <a:r>
              <a:rPr lang="en-US" sz="2400" i="1" dirty="0" smtClean="0">
                <a:latin typeface="Cambria Math"/>
                <a:cs typeface="Cambria Math"/>
              </a:rPr>
              <a:t>)   w=O(1/</a:t>
            </a:r>
            <a:r>
              <a:rPr lang="en-US" sz="2400" i="1" dirty="0" err="1" smtClean="0">
                <a:latin typeface="Cambria Math"/>
                <a:cs typeface="Cambria Math"/>
              </a:rPr>
              <a:t>ε</a:t>
            </a:r>
            <a:r>
              <a:rPr lang="en-US" sz="2400" i="1" dirty="0" smtClean="0">
                <a:latin typeface="Cambria Math"/>
                <a:cs typeface="Cambria Math"/>
              </a:rPr>
              <a:t>)</a:t>
            </a:r>
            <a:endParaRPr lang="en-US" sz="2400" i="1" dirty="0"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2316408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BF and CM sketch: key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BF can store </a:t>
            </a:r>
            <a:r>
              <a:rPr lang="en-US" i="1" dirty="0" smtClean="0"/>
              <a:t>sets</a:t>
            </a:r>
            <a:r>
              <a:rPr lang="en-US" dirty="0" smtClean="0"/>
              <a:t> compactly</a:t>
            </a:r>
          </a:p>
          <a:p>
            <a:r>
              <a:rPr lang="en-US" dirty="0" smtClean="0"/>
              <a:t>CM can store </a:t>
            </a:r>
            <a:r>
              <a:rPr lang="en-US" i="1" dirty="0" smtClean="0"/>
              <a:t>counters</a:t>
            </a:r>
            <a:r>
              <a:rPr lang="en-US" dirty="0" smtClean="0"/>
              <a:t> compactly</a:t>
            </a:r>
          </a:p>
          <a:p>
            <a:pPr lvl="1"/>
            <a:r>
              <a:rPr lang="en-US" dirty="0" smtClean="0"/>
              <a:t>The error is low if the counts are highly skewed and you’re interested mainly in large counts</a:t>
            </a:r>
          </a:p>
          <a:p>
            <a:pPr lvl="1"/>
            <a:r>
              <a:rPr lang="en-US" dirty="0" smtClean="0"/>
              <a:t>“Heavy hitters”</a:t>
            </a:r>
          </a:p>
          <a:p>
            <a:r>
              <a:rPr lang="en-US" dirty="0" smtClean="0"/>
              <a:t>Both can be computed in a distributed way:</a:t>
            </a:r>
          </a:p>
          <a:p>
            <a:pPr lvl="1"/>
            <a:r>
              <a:rPr lang="en-US" dirty="0" smtClean="0"/>
              <a:t>BF(S) + BF(T) = BF(S+T)</a:t>
            </a:r>
          </a:p>
          <a:p>
            <a:pPr lvl="1"/>
            <a:r>
              <a:rPr lang="en-US" dirty="0" smtClean="0"/>
              <a:t>CM(S) + CM(T) = CM(S+T)</a:t>
            </a:r>
          </a:p>
          <a:p>
            <a:pPr lvl="1"/>
            <a:endParaRPr lang="en-US" dirty="0"/>
          </a:p>
        </p:txBody>
      </p:sp>
      <p:pic>
        <p:nvPicPr>
          <p:cNvPr id="4" name="Picture 3" descr="Screen Shot 2015-11-03 at 3.41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606" y="5370834"/>
            <a:ext cx="2342494" cy="125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305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Application of a Count-Min Sketch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1" y="1257300"/>
            <a:ext cx="7909813" cy="1796407"/>
          </a:xfrm>
        </p:spPr>
        <p:txBody>
          <a:bodyPr>
            <a:normAutofit/>
          </a:bodyPr>
          <a:lstStyle/>
          <a:p>
            <a:r>
              <a:rPr lang="en-US" dirty="0" smtClean="0"/>
              <a:t>Experiment: count words and pairs of words that co-occur in a 14-word window in text</a:t>
            </a:r>
          </a:p>
        </p:txBody>
      </p:sp>
      <p:pic>
        <p:nvPicPr>
          <p:cNvPr id="4" name="Picture 3" descr="Screen Shot 2015-11-03 at 3.44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793" y="2896561"/>
            <a:ext cx="6577724" cy="38958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45035" y="2407376"/>
            <a:ext cx="1462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8Gb of space for exact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387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3507</TotalTime>
  <Words>1351</Words>
  <Application>Microsoft Macintosh PowerPoint</Application>
  <PresentationFormat>On-screen Show (4:3)</PresentationFormat>
  <Paragraphs>159</Paragraphs>
  <Slides>35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Randomized Algorithms Wrap-Up </vt:lpstr>
      <vt:lpstr>Announcements</vt:lpstr>
      <vt:lpstr>Randomized Algorithms for ML</vt:lpstr>
      <vt:lpstr>Bloom filters</vt:lpstr>
      <vt:lpstr>Bloom filters</vt:lpstr>
      <vt:lpstr>Count-min sketch</vt:lpstr>
      <vt:lpstr>Bloom FilterCount-min sketch</vt:lpstr>
      <vt:lpstr>BF and CM sketch: key points</vt:lpstr>
      <vt:lpstr>An Application of a Count-Min Sketch</vt:lpstr>
      <vt:lpstr>An Application of a Count-Min Sketch</vt:lpstr>
      <vt:lpstr>Locality Sensitive Hashing (LSH)</vt:lpstr>
      <vt:lpstr>LSH: key ideas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LSH applications</vt:lpstr>
      <vt:lpstr>Applications of randomized algorithms</vt:lpstr>
      <vt:lpstr>Some More Key IDeaS</vt:lpstr>
      <vt:lpstr>Locality Sensitive Hashing (LSH) and Pooling Random Values</vt:lpstr>
      <vt:lpstr>LSH algorithm</vt:lpstr>
      <vt:lpstr>LSH algorithm</vt:lpstr>
      <vt:lpstr>LSH: “pooling” (van Durme)</vt:lpstr>
      <vt:lpstr>PowerPoint Presentation</vt:lpstr>
      <vt:lpstr>LSH: key ideas: pooling</vt:lpstr>
      <vt:lpstr>Locality Sensitive Hashing (LSH) in an On-line Setting</vt:lpstr>
      <vt:lpstr>LSH: key ideas: online computation</vt:lpstr>
      <vt:lpstr>PowerPoint Presentation</vt:lpstr>
      <vt:lpstr>PowerPoint Presentation</vt:lpstr>
      <vt:lpstr>Experiment</vt:lpstr>
      <vt:lpstr>Experiment</vt:lpstr>
      <vt:lpstr>PowerPoint Presentation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from Big Datasets</dc:title>
  <dc:creator>William Cohen</dc:creator>
  <cp:lastModifiedBy>William Cohen</cp:lastModifiedBy>
  <cp:revision>354</cp:revision>
  <dcterms:created xsi:type="dcterms:W3CDTF">2012-02-26T21:25:59Z</dcterms:created>
  <dcterms:modified xsi:type="dcterms:W3CDTF">2015-11-04T18:22:20Z</dcterms:modified>
</cp:coreProperties>
</file>