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95" r:id="rId2"/>
    <p:sldId id="323" r:id="rId3"/>
    <p:sldId id="258" r:id="rId4"/>
    <p:sldId id="394" r:id="rId5"/>
    <p:sldId id="319" r:id="rId6"/>
    <p:sldId id="320" r:id="rId7"/>
    <p:sldId id="384" r:id="rId8"/>
    <p:sldId id="386" r:id="rId9"/>
    <p:sldId id="388" r:id="rId10"/>
    <p:sldId id="389" r:id="rId11"/>
    <p:sldId id="385" r:id="rId12"/>
    <p:sldId id="387" r:id="rId13"/>
    <p:sldId id="390" r:id="rId14"/>
    <p:sldId id="391" r:id="rId15"/>
    <p:sldId id="259" r:id="rId16"/>
    <p:sldId id="260" r:id="rId17"/>
    <p:sldId id="261" r:id="rId18"/>
    <p:sldId id="321" r:id="rId19"/>
    <p:sldId id="322" r:id="rId20"/>
    <p:sldId id="392" r:id="rId21"/>
    <p:sldId id="393" r:id="rId22"/>
    <p:sldId id="299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3" autoAdjust="0"/>
  </p:normalViewPr>
  <p:slideViewPr>
    <p:cSldViewPr snapToGrid="0" snapToObjects="1">
      <p:cViewPr varScale="1">
        <p:scale>
          <a:sx n="140" d="100"/>
          <a:sy n="140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FF3C-30E4-BC4A-8C74-8C8BE3F8D8C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FD1D-7AED-5640-A0A6-18F381D2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1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zh-C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6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ngram-query.py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aeffect-train.txt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_ _C _ _ : mostly effect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ngram-query.py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aeffect-train.txt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_B affect _ _: before affect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ngram-query.py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aeffect-train.txt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_ _C _ _ : mostly effect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ngram-query.py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aeffect-train.txt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 _B affect _ _: before affect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956-08CB-F646-8F2C-97AF255B45F6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FD0F-D9C2-E04B-9EFB-4B37BEA1A68F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6561-D7D6-6D4D-898E-CF54524139AE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04E9A292-6F39-0140-B1D8-990BE4D18A8E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BAE5-362C-5C40-B95A-9E819D97245E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51A-D360-2B4B-A6EC-9D158AE4A5A7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340F-D839-8344-A97E-52C53E9ED193}" type="datetime1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4E8-32AA-574E-8E97-262F421861B8}" type="datetime1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5E2C-B214-284A-AFE6-8634ED35A2A4}" type="datetime1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BB04-79C0-A94D-9DBF-DA7C19255916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489-8104-5A4A-B170-2C08D8B9343D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5CA1-5D52-B244-8E15-234DF5BFBA37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Cambria Mat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Cambria Mat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ws.amazon.com/ec2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cohen+coreq@gmail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rtis.ml.cmu.edu/w/courses/index.php/Machine_Learning_with_Large_Datasets_10-605_in_Fall_201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hyperlink" Target="http://xkcd.com/ngram-charts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4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40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Users/wcohen/Documents/code/interactive_latencies/interactive_latency.html" TargetMode="External"/><Relationship Id="rId3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en.wikipedia.org/wiki/Athlon_6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overview: 10-605/805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Tzu-Ming </a:t>
            </a:r>
            <a:r>
              <a:rPr lang="en-US" sz="3200" dirty="0" err="1" smtClean="0"/>
              <a:t>Kuo</a:t>
            </a:r>
            <a:r>
              <a:rPr lang="en-US" sz="3200" dirty="0" smtClean="0"/>
              <a:t>– MCDS in </a:t>
            </a:r>
            <a:r>
              <a:rPr lang="en-US" sz="3200" dirty="0"/>
              <a:t>L</a:t>
            </a:r>
            <a:r>
              <a:rPr lang="en-US" sz="3200" dirty="0" smtClean="0"/>
              <a:t>TI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1641693"/>
            <a:ext cx="4884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I'm a second year Masters student in LTI, School of Computer Science. </a:t>
            </a:r>
          </a:p>
          <a:p>
            <a:endParaRPr lang="en-US" dirty="0" smtClean="0"/>
          </a:p>
          <a:p>
            <a:r>
              <a:rPr lang="en-US" dirty="0"/>
              <a:t>I'm interested </a:t>
            </a:r>
            <a:r>
              <a:rPr lang="en-US" dirty="0" smtClean="0"/>
              <a:t>in applying Machine Learning to solve various problems.  This summer I interned at LinkedIn </a:t>
            </a:r>
            <a:r>
              <a:rPr lang="en-US" dirty="0"/>
              <a:t>d</a:t>
            </a:r>
            <a:r>
              <a:rPr lang="en-US" dirty="0" smtClean="0"/>
              <a:t>ata science team, augmenting LinkedIn</a:t>
            </a:r>
          </a:p>
          <a:p>
            <a:r>
              <a:rPr lang="en-US" dirty="0" smtClean="0"/>
              <a:t>Economic Graph. </a:t>
            </a:r>
            <a:r>
              <a:rPr lang="en-US" dirty="0"/>
              <a:t>M</a:t>
            </a:r>
            <a:r>
              <a:rPr lang="en-US" dirty="0" smtClean="0"/>
              <a:t>any topics I learnt in this course was really helpful and crucial to my intern project!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91" y="1393372"/>
            <a:ext cx="2565400" cy="3797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Chenran Li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221" y="1954257"/>
            <a:ext cx="4884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econd year MIIS student.</a:t>
            </a:r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ook 10-605 last year and enjoyed it a lot.</a:t>
            </a:r>
          </a:p>
          <a:p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nterned at Google this summer and caught a lot of </a:t>
            </a:r>
            <a:r>
              <a:rPr lang="en-US" sz="2000" dirty="0" err="1" smtClean="0"/>
              <a:t>Psyducks</a:t>
            </a:r>
            <a:r>
              <a:rPr lang="en-US" sz="2000" dirty="0" smtClean="0"/>
              <a:t> there.</a:t>
            </a:r>
          </a:p>
        </p:txBody>
      </p:sp>
      <p:pic>
        <p:nvPicPr>
          <p:cNvPr id="3" name="图片 2" descr="IMG_3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47" y="1641015"/>
            <a:ext cx="3580153" cy="47729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8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Jingyuan Liu</a:t>
            </a:r>
          </a:p>
        </p:txBody>
      </p:sp>
      <p:sp>
        <p:nvSpPr>
          <p:cNvPr id="122" name="Shape 122"/>
          <p:cNvSpPr/>
          <p:nvPr/>
        </p:nvSpPr>
        <p:spPr>
          <a:xfrm>
            <a:off x="457199" y="1680880"/>
            <a:ext cx="4884273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I'm a second year master student from MIIS program, LTI.</a:t>
            </a:r>
          </a:p>
          <a:p>
            <a:endParaRPr/>
          </a:p>
          <a:p>
            <a:r>
              <a:t>Took 10605 a year ago, super fun experience!</a:t>
            </a:r>
          </a:p>
          <a:p>
            <a:endParaRPr/>
          </a:p>
          <a:p>
            <a:r>
              <a:t>RA in Petuum Team, implemented scalable machine learning algorithms with Parameter Server.</a:t>
            </a:r>
          </a:p>
          <a:p>
            <a:endParaRPr/>
          </a:p>
          <a:p>
            <a:r>
              <a:t>Intern in LinkedIn Data Science Team, data extraction and clean with MapReduce (sclading), scalable regression model.  </a:t>
            </a:r>
          </a:p>
        </p:txBody>
      </p:sp>
      <p:pic>
        <p:nvPicPr>
          <p:cNvPr id="123" name="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6474" y="1350212"/>
            <a:ext cx="3259105" cy="43454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79400" y="292100"/>
            <a:ext cx="8648700" cy="8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zh-CN"/>
              <a:t>Yuxing Zhang</a:t>
            </a:r>
            <a:r>
              <a:rPr lang="zh-CN" sz="4000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zh-CN"/>
              <a:t>MS in MLD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57224" y="1954269"/>
            <a:ext cx="4494175" cy="458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I'm a second year master student in machine learning department.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I'm interested in working on large scale machine learning systems. I took 605 last year and found it a very interesting and useful course.</a:t>
            </a:r>
          </a:p>
        </p:txBody>
      </p:sp>
      <p:pic>
        <p:nvPicPr>
          <p:cNvPr id="132" name="Shape 132" descr="IMG_1690_meitu_1.jpg"/>
          <p:cNvPicPr preferRelativeResize="0"/>
          <p:nvPr/>
        </p:nvPicPr>
        <p:blipFill rotWithShape="1">
          <a:blip r:embed="rId3">
            <a:alphaModFix/>
          </a:blip>
          <a:srcRect l="13212" r="13220"/>
          <a:stretch/>
        </p:blipFill>
        <p:spPr>
          <a:xfrm>
            <a:off x="5241492" y="1243133"/>
            <a:ext cx="3262800" cy="51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Yulan</a:t>
            </a:r>
            <a:r>
              <a:rPr lang="en-US" sz="3200" dirty="0" smtClean="0"/>
              <a:t> Huang – MIIS in LTI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3242" y="1973056"/>
            <a:ext cx="4884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I'm a second year Masters student in LTI, School of Computer Science. </a:t>
            </a:r>
          </a:p>
          <a:p>
            <a:endParaRPr lang="en-US" dirty="0" smtClean="0"/>
          </a:p>
          <a:p>
            <a:r>
              <a:rPr lang="en-US" dirty="0"/>
              <a:t>I'm interested </a:t>
            </a:r>
            <a:r>
              <a:rPr lang="en-US" dirty="0" smtClean="0"/>
              <a:t>in applying machine learning techniques to real world problems.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/>
              <a:t>took 605 last year and enjoyed it a lot</a:t>
            </a:r>
            <a:r>
              <a:rPr lang="en-US" dirty="0" smtClean="0"/>
              <a:t>. You will have a deeper understanding about both machine learning algorithms and </a:t>
            </a:r>
            <a:r>
              <a:rPr lang="en-US" dirty="0"/>
              <a:t>machine learning </a:t>
            </a:r>
            <a:r>
              <a:rPr lang="en-US" dirty="0" smtClean="0"/>
              <a:t> in distributed systems.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3636"/>
          <a:stretch/>
        </p:blipFill>
        <p:spPr>
          <a:xfrm>
            <a:off x="6063916" y="1510248"/>
            <a:ext cx="2390537" cy="3510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/>
              <a:t>I kind of like language tasks, especially for this task:</a:t>
            </a:r>
          </a:p>
          <a:p>
            <a:pPr lvl="1"/>
            <a:r>
              <a:rPr lang="en-US" sz="2800" dirty="0" smtClean="0"/>
              <a:t>The data (usually) makes sense</a:t>
            </a:r>
          </a:p>
          <a:p>
            <a:pPr lvl="1"/>
            <a:r>
              <a:rPr lang="en-US" sz="2800" dirty="0" smtClean="0"/>
              <a:t>The models (usually) make sense</a:t>
            </a:r>
          </a:p>
          <a:p>
            <a:pPr lvl="1"/>
            <a:r>
              <a:rPr lang="en-US" sz="2800" dirty="0" smtClean="0"/>
              <a:t>The models (usually) are complex,  so </a:t>
            </a:r>
          </a:p>
          <a:p>
            <a:pPr lvl="2"/>
            <a:r>
              <a:rPr lang="en-US" sz="2400" dirty="0" smtClean="0"/>
              <a:t>More data actually helps</a:t>
            </a:r>
          </a:p>
          <a:p>
            <a:pPr lvl="2"/>
            <a:r>
              <a:rPr lang="en-US" sz="2400" dirty="0" smtClean="0"/>
              <a:t>Learning simple models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complex ones is sometimes computationally different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Programming Language:  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Java and </a:t>
            </a:r>
            <a:r>
              <a:rPr lang="en-US" dirty="0" err="1" smtClean="0">
                <a:latin typeface="Cambria Math"/>
                <a:cs typeface="Cambria Math"/>
              </a:rPr>
              <a:t>Hadoop</a:t>
            </a:r>
            <a:endParaRPr lang="en-US" dirty="0" smtClean="0">
              <a:latin typeface="Cambria Math"/>
              <a:cs typeface="Cambria Math"/>
            </a:endParaRP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Python (more than last year)</a:t>
            </a:r>
          </a:p>
          <a:p>
            <a:r>
              <a:rPr lang="en-US" dirty="0" smtClean="0">
                <a:latin typeface="Cambria Math"/>
                <a:cs typeface="Cambria Math"/>
              </a:rPr>
              <a:t>Resources: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Your desktop/laptop (to start)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You’ll need approximately 0.5Tb space.</a:t>
            </a:r>
          </a:p>
          <a:p>
            <a:pPr lvl="1"/>
            <a:r>
              <a:rPr lang="en-US" dirty="0" err="1" smtClean="0">
                <a:latin typeface="Cambria Math"/>
                <a:cs typeface="Cambria Math"/>
              </a:rPr>
              <a:t>Opencloud</a:t>
            </a:r>
            <a:r>
              <a:rPr lang="en-US" dirty="0" smtClean="0">
                <a:latin typeface="Cambria Math"/>
                <a:cs typeface="Cambria Math"/>
              </a:rPr>
              <a:t> </a:t>
            </a:r>
            <a:r>
              <a:rPr lang="en-US" dirty="0" err="1" smtClean="0">
                <a:latin typeface="Cambria Math"/>
                <a:cs typeface="Cambria Math"/>
              </a:rPr>
              <a:t>hadoop</a:t>
            </a:r>
            <a:r>
              <a:rPr lang="en-US" dirty="0" smtClean="0">
                <a:latin typeface="Cambria Math"/>
                <a:cs typeface="Cambria Math"/>
              </a:rPr>
              <a:t> cluster: </a:t>
            </a:r>
          </a:p>
          <a:p>
            <a:pPr lvl="2"/>
            <a:r>
              <a:rPr lang="en-US" dirty="0">
                <a:latin typeface="Cambria Math"/>
                <a:cs typeface="Cambria Math"/>
              </a:rPr>
              <a:t>104 worker nodes, with 8 cores, 16 GB RAM, 4 1TB</a:t>
            </a:r>
            <a:r>
              <a:rPr lang="en-US" dirty="0" smtClean="0">
                <a:latin typeface="Cambria Math"/>
                <a:cs typeface="Cambria Math"/>
              </a:rPr>
              <a:t>.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30 </a:t>
            </a:r>
            <a:r>
              <a:rPr lang="en-US" dirty="0">
                <a:latin typeface="Cambria Math"/>
                <a:cs typeface="Cambria Math"/>
              </a:rPr>
              <a:t>worker nodes, with 8 cores, 16 GB RAM, </a:t>
            </a:r>
            <a:r>
              <a:rPr lang="en-US" dirty="0" smtClean="0">
                <a:latin typeface="Cambria Math"/>
                <a:cs typeface="Cambria Math"/>
              </a:rPr>
              <a:t> 250Gb</a:t>
            </a:r>
            <a:r>
              <a:rPr lang="en-US" dirty="0">
                <a:latin typeface="Cambria Math"/>
                <a:cs typeface="Cambria Math"/>
              </a:rPr>
              <a:t>+</a:t>
            </a:r>
            <a:endParaRPr lang="en-US" dirty="0" smtClean="0">
              <a:latin typeface="Cambria Math"/>
              <a:cs typeface="Cambria Math"/>
            </a:endParaRP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Amazon Elastic Cloud 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Amazon EC2 [</a:t>
            </a:r>
            <a:r>
              <a:rPr lang="en-US" dirty="0" smtClean="0">
                <a:latin typeface="Cambria Math"/>
                <a:cs typeface="Cambria Math"/>
                <a:hlinkClick r:id="rId2"/>
              </a:rPr>
              <a:t>http://aws.amazon.com/ec2/</a:t>
            </a:r>
            <a:r>
              <a:rPr lang="en-US" dirty="0" smtClean="0">
                <a:latin typeface="Cambria Math"/>
                <a:cs typeface="Cambria Math"/>
              </a:rPr>
              <a:t>]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Allocation: $</a:t>
            </a:r>
            <a:r>
              <a:rPr lang="en-US" dirty="0"/>
              <a:t>5</a:t>
            </a:r>
            <a:r>
              <a:rPr lang="en-US" dirty="0" smtClean="0">
                <a:latin typeface="Cambria Math"/>
                <a:cs typeface="Cambria Math"/>
              </a:rPr>
              <a:t>0 worth of time per student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What/How: 10-605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57098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ambria Math"/>
                <a:cs typeface="Cambria Math"/>
              </a:rPr>
              <a:t>Lecture</a:t>
            </a:r>
            <a:r>
              <a:rPr lang="en-US" dirty="0" smtClean="0">
                <a:latin typeface="Cambria Math"/>
                <a:cs typeface="Cambria Math"/>
              </a:rPr>
              <a:t> course for MS and </a:t>
            </a:r>
            <a:r>
              <a:rPr lang="en-US" dirty="0" smtClean="0">
                <a:latin typeface="Cambria Math"/>
                <a:cs typeface="Cambria Math"/>
              </a:rPr>
              <a:t>advanced </a:t>
            </a:r>
            <a:r>
              <a:rPr lang="en-US" dirty="0" smtClean="0">
                <a:latin typeface="Cambria Math"/>
                <a:cs typeface="Cambria Math"/>
              </a:rPr>
              <a:t>undergrads</a:t>
            </a:r>
          </a:p>
          <a:p>
            <a:r>
              <a:rPr lang="en-US" dirty="0" smtClean="0">
                <a:latin typeface="Cambria Math"/>
                <a:cs typeface="Cambria Math"/>
              </a:rPr>
              <a:t>60% assignments (6/7)</a:t>
            </a:r>
          </a:p>
          <a:p>
            <a:pPr lvl="1"/>
            <a:r>
              <a:rPr lang="en-US" dirty="0" smtClean="0"/>
              <a:t>Mostly b</a:t>
            </a:r>
            <a:r>
              <a:rPr lang="en-US" dirty="0" smtClean="0">
                <a:latin typeface="Cambria Math"/>
                <a:cs typeface="Cambria Math"/>
              </a:rPr>
              <a:t>iweekly programming assignments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Not a lot of lines of code, but it will take you time to get them right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You can drop one, but some are cumulative</a:t>
            </a:r>
          </a:p>
          <a:p>
            <a:r>
              <a:rPr lang="en-US" dirty="0">
                <a:latin typeface="Cambria Math"/>
                <a:cs typeface="Cambria Math"/>
              </a:rPr>
              <a:t>1</a:t>
            </a:r>
            <a:r>
              <a:rPr lang="en-US" dirty="0" smtClean="0">
                <a:latin typeface="Cambria Math"/>
                <a:cs typeface="Cambria Math"/>
              </a:rPr>
              <a:t>5% midterm</a:t>
            </a:r>
          </a:p>
          <a:p>
            <a:r>
              <a:rPr lang="en-US" dirty="0" smtClean="0">
                <a:latin typeface="Cambria Math"/>
                <a:cs typeface="Cambria Math"/>
              </a:rPr>
              <a:t>20% final</a:t>
            </a:r>
          </a:p>
          <a:p>
            <a:r>
              <a:rPr lang="en-US" dirty="0" smtClean="0">
                <a:latin typeface="Cambria Math"/>
                <a:cs typeface="Cambria Math"/>
              </a:rPr>
              <a:t>5% class participation &amp; quizzes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What/How: </a:t>
            </a:r>
            <a:r>
              <a:rPr lang="en-US" strike="sngStrike" dirty="0" smtClean="0"/>
              <a:t>10-605 </a:t>
            </a:r>
            <a:r>
              <a:rPr lang="en-US" dirty="0" smtClean="0"/>
              <a:t>805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9371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Project</a:t>
            </a:r>
            <a:r>
              <a:rPr lang="en-US" dirty="0" smtClean="0">
                <a:latin typeface="Cambria Math"/>
                <a:cs typeface="Cambria Math"/>
              </a:rPr>
              <a:t> course for PhDs and MS students</a:t>
            </a:r>
          </a:p>
          <a:p>
            <a:pPr lvl="1"/>
            <a:r>
              <a:rPr lang="en-US" dirty="0" smtClean="0"/>
              <a:t>MS students, send me your cv for </a:t>
            </a:r>
            <a:r>
              <a:rPr lang="en-US" i="1" dirty="0" smtClean="0"/>
              <a:t>permission</a:t>
            </a:r>
            <a:r>
              <a:rPr lang="en-US" dirty="0" smtClean="0"/>
              <a:t> to enroll</a:t>
            </a:r>
            <a:endParaRPr lang="en-US" dirty="0" smtClean="0">
              <a:latin typeface="Cambria Math"/>
              <a:cs typeface="Cambria Math"/>
            </a:endParaRPr>
          </a:p>
          <a:p>
            <a:r>
              <a:rPr lang="en-US" dirty="0"/>
              <a:t>4</a:t>
            </a:r>
            <a:r>
              <a:rPr lang="en-US" dirty="0" smtClean="0">
                <a:latin typeface="Cambria Math"/>
                <a:cs typeface="Cambria Math"/>
              </a:rPr>
              <a:t>0% assignments (4/7)</a:t>
            </a:r>
          </a:p>
          <a:p>
            <a:r>
              <a:rPr lang="en-US" dirty="0" smtClean="0">
                <a:latin typeface="Cambria Math"/>
                <a:cs typeface="Cambria Math"/>
              </a:rPr>
              <a:t>15% midterm</a:t>
            </a:r>
          </a:p>
          <a:p>
            <a:r>
              <a:rPr lang="en-US" dirty="0" smtClean="0">
                <a:latin typeface="Cambria Math"/>
                <a:cs typeface="Cambria Math"/>
              </a:rPr>
              <a:t>40% project (no final)</a:t>
            </a:r>
          </a:p>
          <a:p>
            <a:pPr lvl="1"/>
            <a:r>
              <a:rPr lang="en-US" dirty="0" smtClean="0"/>
              <a:t>open-ended, self-directed project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final deliverable is a conference-length paper</a:t>
            </a:r>
          </a:p>
          <a:p>
            <a:r>
              <a:rPr lang="en-US" dirty="0" smtClean="0">
                <a:latin typeface="Cambria Math"/>
                <a:cs typeface="Cambria Math"/>
              </a:rPr>
              <a:t>5% class participation &amp; quizzes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What/How: 10-605 students working on a project with an 10-805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194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ambria Math"/>
                <a:cs typeface="Cambria Math"/>
              </a:rPr>
              <a:t>Lecture</a:t>
            </a:r>
            <a:r>
              <a:rPr lang="en-US" dirty="0" smtClean="0">
                <a:latin typeface="Cambria Math"/>
                <a:cs typeface="Cambria Math"/>
              </a:rPr>
              <a:t> course for MS and advance undergrads</a:t>
            </a:r>
          </a:p>
          <a:p>
            <a:r>
              <a:rPr lang="en-US" dirty="0"/>
              <a:t>5</a:t>
            </a:r>
            <a:r>
              <a:rPr lang="en-US" dirty="0" smtClean="0">
                <a:latin typeface="Cambria Math"/>
                <a:cs typeface="Cambria Math"/>
              </a:rPr>
              <a:t>0% assignments (5/7)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Biweekly programming assignments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Not a lot of lines of code, but it will take you time to get them right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You can drop one, but some are very cumulative</a:t>
            </a:r>
          </a:p>
          <a:p>
            <a:r>
              <a:rPr lang="en-US" dirty="0">
                <a:latin typeface="Cambria Math"/>
                <a:cs typeface="Cambria Math"/>
              </a:rPr>
              <a:t>1</a:t>
            </a:r>
            <a:r>
              <a:rPr lang="en-US" dirty="0" smtClean="0">
                <a:latin typeface="Cambria Math"/>
                <a:cs typeface="Cambria Math"/>
              </a:rPr>
              <a:t>5% midterm</a:t>
            </a:r>
          </a:p>
          <a:p>
            <a:r>
              <a:rPr lang="en-US" dirty="0" smtClean="0">
                <a:latin typeface="Cambria Math"/>
                <a:cs typeface="Cambria Math"/>
              </a:rPr>
              <a:t>30% project (no final)</a:t>
            </a:r>
          </a:p>
          <a:p>
            <a:r>
              <a:rPr lang="en-US" dirty="0" smtClean="0">
                <a:latin typeface="Cambria Math"/>
                <a:cs typeface="Cambria Math"/>
              </a:rPr>
              <a:t>5% class participation &amp; quizzes</a:t>
            </a:r>
          </a:p>
          <a:p>
            <a:endParaRPr lang="en-US" dirty="0"/>
          </a:p>
          <a:p>
            <a:r>
              <a:rPr lang="en-US" dirty="0" smtClean="0">
                <a:latin typeface="Cambria Math"/>
                <a:cs typeface="Cambria Math"/>
              </a:rPr>
              <a:t>There will be some match-making we do but it’s up to the 805 students to decide how much help they want/need.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4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What/How: 10-605 students working on a project with an 10-805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194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ambria Math"/>
                <a:cs typeface="Cambria Math"/>
              </a:rPr>
              <a:t>Lecture</a:t>
            </a:r>
            <a:r>
              <a:rPr lang="en-US" dirty="0" smtClean="0">
                <a:latin typeface="Cambria Math"/>
                <a:cs typeface="Cambria Math"/>
              </a:rPr>
              <a:t> course for MS and advance undergrads</a:t>
            </a:r>
          </a:p>
          <a:p>
            <a:r>
              <a:rPr lang="en-US" dirty="0"/>
              <a:t>5</a:t>
            </a:r>
            <a:r>
              <a:rPr lang="en-US" dirty="0" smtClean="0">
                <a:latin typeface="Cambria Math"/>
                <a:cs typeface="Cambria Math"/>
              </a:rPr>
              <a:t>0% assignments (5/7)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Biweekly programming assignments</a:t>
            </a:r>
          </a:p>
          <a:p>
            <a:pPr lvl="2"/>
            <a:r>
              <a:rPr lang="en-US" dirty="0" smtClean="0">
                <a:latin typeface="Cambria Math"/>
                <a:cs typeface="Cambria Math"/>
              </a:rPr>
              <a:t>Not a lot of lines of code, but it will take you time to get them right</a:t>
            </a:r>
          </a:p>
          <a:p>
            <a:pPr lvl="1"/>
            <a:r>
              <a:rPr lang="en-US" dirty="0" smtClean="0">
                <a:latin typeface="Cambria Math"/>
                <a:cs typeface="Cambria Math"/>
              </a:rPr>
              <a:t>You can drop one, but some are very cumulative</a:t>
            </a:r>
          </a:p>
          <a:p>
            <a:r>
              <a:rPr lang="en-US" dirty="0">
                <a:latin typeface="Cambria Math"/>
                <a:cs typeface="Cambria Math"/>
              </a:rPr>
              <a:t>1</a:t>
            </a:r>
            <a:r>
              <a:rPr lang="en-US" dirty="0" smtClean="0">
                <a:latin typeface="Cambria Math"/>
                <a:cs typeface="Cambria Math"/>
              </a:rPr>
              <a:t>5% midterm</a:t>
            </a:r>
          </a:p>
          <a:p>
            <a:r>
              <a:rPr lang="en-US" dirty="0" smtClean="0">
                <a:latin typeface="Cambria Math"/>
                <a:cs typeface="Cambria Math"/>
              </a:rPr>
              <a:t>30% project (no final)</a:t>
            </a:r>
          </a:p>
          <a:p>
            <a:r>
              <a:rPr lang="en-US" dirty="0" smtClean="0">
                <a:latin typeface="Cambria Math"/>
                <a:cs typeface="Cambria Math"/>
              </a:rPr>
              <a:t>5% class participation &amp; </a:t>
            </a:r>
            <a:r>
              <a:rPr lang="en-US" b="1" dirty="0" smtClean="0">
                <a:solidFill>
                  <a:srgbClr val="0000FF"/>
                </a:solidFill>
                <a:latin typeface="Cambria Math"/>
                <a:cs typeface="Cambria Math"/>
              </a:rPr>
              <a:t>quizzes</a:t>
            </a:r>
          </a:p>
          <a:p>
            <a:endParaRPr lang="en-US" dirty="0"/>
          </a:p>
          <a:p>
            <a:r>
              <a:rPr lang="en-US" dirty="0" smtClean="0">
                <a:latin typeface="Cambria Math"/>
                <a:cs typeface="Cambria Math"/>
              </a:rPr>
              <a:t>There will be some match-making we do but it’s up to the 805 students to decide how much help they want/need.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and class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should keep up with lectures</a:t>
            </a:r>
          </a:p>
          <a:p>
            <a:r>
              <a:rPr lang="en-US" dirty="0" smtClean="0"/>
              <a:t>The 5% is to keep you honest</a:t>
            </a:r>
          </a:p>
          <a:p>
            <a:r>
              <a:rPr lang="en-US" dirty="0" smtClean="0"/>
              <a:t>I’ve tried two things:</a:t>
            </a:r>
          </a:p>
          <a:p>
            <a:pPr lvl="1"/>
            <a:r>
              <a:rPr lang="en-US" dirty="0" smtClean="0"/>
              <a:t>Piazza polls (so sign in for Piazza with your </a:t>
            </a:r>
            <a:r>
              <a:rPr lang="en-US" dirty="0" err="1" smtClean="0"/>
              <a:t>andrew</a:t>
            </a:r>
            <a:r>
              <a:rPr lang="en-US" dirty="0" smtClean="0"/>
              <a:t> account)</a:t>
            </a:r>
          </a:p>
          <a:p>
            <a:pPr lvl="1"/>
            <a:r>
              <a:rPr lang="en-US" dirty="0" err="1" smtClean="0"/>
              <a:t>QnA</a:t>
            </a:r>
            <a:r>
              <a:rPr lang="en-US" dirty="0" smtClean="0"/>
              <a:t> quizzes</a:t>
            </a:r>
          </a:p>
          <a:p>
            <a:pPr lvl="1"/>
            <a:endParaRPr lang="en-US" dirty="0"/>
          </a:p>
          <a:p>
            <a:r>
              <a:rPr lang="en-US" dirty="0" smtClean="0"/>
              <a:t>All of these will close w/in 24 hours</a:t>
            </a:r>
          </a:p>
          <a:p>
            <a:r>
              <a:rPr lang="en-US" dirty="0" smtClean="0"/>
              <a:t>What matters most is IF you do them </a:t>
            </a:r>
          </a:p>
          <a:p>
            <a:r>
              <a:rPr lang="en-US" dirty="0" smtClean="0"/>
              <a:t>There is one for today so check the wiki!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What/How: 10-805 and 11-805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2012: everyone did projects and 5 HWs</a:t>
            </a:r>
          </a:p>
          <a:p>
            <a:pPr lvl="2"/>
            <a:r>
              <a:rPr lang="en-US" dirty="0" smtClean="0"/>
              <a:t>Guest lectures from industry, experts</a:t>
            </a:r>
          </a:p>
          <a:p>
            <a:pPr lvl="1"/>
            <a:r>
              <a:rPr lang="en-US" dirty="0" smtClean="0"/>
              <a:t>2013: projects were optional</a:t>
            </a:r>
          </a:p>
          <a:p>
            <a:pPr lvl="2"/>
            <a:r>
              <a:rPr lang="en-US" dirty="0" smtClean="0"/>
              <a:t>not everyone wanted to do projects in</a:t>
            </a:r>
          </a:p>
          <a:p>
            <a:pPr lvl="2"/>
            <a:r>
              <a:rPr lang="en-US" dirty="0" smtClean="0"/>
              <a:t>I wanted to give more programming depth</a:t>
            </a:r>
          </a:p>
          <a:p>
            <a:pPr lvl="1"/>
            <a:r>
              <a:rPr lang="en-US" dirty="0" smtClean="0"/>
              <a:t>2014: nobody did projects</a:t>
            </a:r>
          </a:p>
          <a:p>
            <a:pPr lvl="2"/>
            <a:r>
              <a:rPr lang="en-US" dirty="0" smtClean="0"/>
              <a:t>I had too many students</a:t>
            </a:r>
          </a:p>
          <a:p>
            <a:pPr lvl="1"/>
            <a:r>
              <a:rPr lang="en-US" dirty="0" smtClean="0"/>
              <a:t>Spring/fall 2015, fall 2016</a:t>
            </a:r>
            <a:endParaRPr lang="en-US" dirty="0"/>
          </a:p>
          <a:p>
            <a:pPr lvl="2"/>
            <a:r>
              <a:rPr lang="en-US" dirty="0" smtClean="0"/>
              <a:t>805/605 split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What/How: cheating </a:t>
            </a:r>
            <a:r>
              <a:rPr lang="en-US" dirty="0" err="1" smtClean="0"/>
              <a:t>vs</a:t>
            </a:r>
            <a:r>
              <a:rPr lang="en-US" dirty="0" smtClean="0"/>
              <a:t>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3901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 have a long and explicit policy</a:t>
            </a:r>
          </a:p>
          <a:p>
            <a:pPr lvl="1"/>
            <a:r>
              <a:rPr lang="en-US" dirty="0" smtClean="0"/>
              <a:t>stolen from </a:t>
            </a:r>
            <a:r>
              <a:rPr lang="en-US" dirty="0" err="1" smtClean="0"/>
              <a:t>Roni</a:t>
            </a:r>
            <a:r>
              <a:rPr lang="en-US" dirty="0" smtClean="0"/>
              <a:t> Rosenfeld - read the web page</a:t>
            </a:r>
          </a:p>
          <a:p>
            <a:pPr lvl="1"/>
            <a:r>
              <a:rPr lang="en-US" dirty="0" err="1" smtClean="0"/>
              <a:t>tl;dr</a:t>
            </a:r>
            <a:r>
              <a:rPr lang="en-US" dirty="0" smtClean="0"/>
              <a:t>: transmit information like they did in the stone age, brain-to-brain, and document it</a:t>
            </a:r>
          </a:p>
          <a:p>
            <a:pPr lvl="1"/>
            <a:r>
              <a:rPr lang="en-US" dirty="0" smtClean="0"/>
              <a:t>do not copy anything digitally</a:t>
            </a:r>
          </a:p>
          <a:p>
            <a:pPr lvl="1"/>
            <a:r>
              <a:rPr lang="en-US" dirty="0" smtClean="0"/>
              <a:t>exceptions (</a:t>
            </a:r>
            <a:r>
              <a:rPr lang="en-US" dirty="0" err="1" smtClean="0"/>
              <a:t>eg</a:t>
            </a:r>
            <a:r>
              <a:rPr lang="en-US" dirty="0" smtClean="0"/>
              <a:t> projects) will be explicitly stated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everybody involved will fail</a:t>
            </a:r>
            <a:r>
              <a:rPr lang="en-US" dirty="0" smtClean="0"/>
              <a:t> by default</a:t>
            </a:r>
            <a:endParaRPr lang="en-US" i="1" dirty="0" smtClean="0"/>
          </a:p>
          <a:p>
            <a:pPr lvl="1"/>
            <a:r>
              <a:rPr lang="en-US" i="1" dirty="0" smtClean="0"/>
              <a:t>every</a:t>
            </a:r>
            <a:r>
              <a:rPr lang="en-US" dirty="0" smtClean="0"/>
              <a:t> infraction </a:t>
            </a:r>
            <a:r>
              <a:rPr lang="en-US" i="1" dirty="0" smtClean="0"/>
              <a:t>always </a:t>
            </a:r>
            <a:r>
              <a:rPr lang="en-US" dirty="0" smtClean="0"/>
              <a:t>gets reported up to the Office of Academic Integrity, the head of your program, the dean of your school, ….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What/How: 601 co-</a:t>
            </a:r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390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should have as a </a:t>
            </a:r>
            <a:r>
              <a:rPr lang="en-US" dirty="0" err="1" smtClean="0"/>
              <a:t>prereq</a:t>
            </a:r>
            <a:r>
              <a:rPr lang="en-US" dirty="0" smtClean="0"/>
              <a:t> or co-</a:t>
            </a:r>
            <a:r>
              <a:rPr lang="en-US" dirty="0" err="1" smtClean="0"/>
              <a:t>req</a:t>
            </a:r>
            <a:r>
              <a:rPr lang="en-US" dirty="0" smtClean="0"/>
              <a:t> one of the MLD’s intro ML courses: 10-401, 10-601, 10-701, 10-715</a:t>
            </a:r>
          </a:p>
          <a:p>
            <a:r>
              <a:rPr lang="en-US" dirty="0" smtClean="0"/>
              <a:t>Lectures are designed to </a:t>
            </a:r>
            <a:r>
              <a:rPr lang="en-US" i="1" dirty="0" smtClean="0"/>
              <a:t>complement </a:t>
            </a:r>
            <a:r>
              <a:rPr lang="en-US" dirty="0" smtClean="0"/>
              <a:t> that material</a:t>
            </a:r>
          </a:p>
          <a:p>
            <a:pPr lvl="1"/>
            <a:r>
              <a:rPr lang="en-US" dirty="0" smtClean="0"/>
              <a:t>computational aspects </a:t>
            </a:r>
            <a:r>
              <a:rPr lang="en-US" dirty="0" err="1" smtClean="0"/>
              <a:t>vs</a:t>
            </a:r>
            <a:r>
              <a:rPr lang="en-US" dirty="0" smtClean="0"/>
              <a:t> informational aspects</a:t>
            </a:r>
          </a:p>
          <a:p>
            <a:r>
              <a:rPr lang="en-US" dirty="0" smtClean="0"/>
              <a:t>If it’s a co-</a:t>
            </a:r>
            <a:r>
              <a:rPr lang="en-US" dirty="0" err="1" smtClean="0"/>
              <a:t>req</a:t>
            </a:r>
            <a:r>
              <a:rPr lang="en-US" dirty="0" smtClean="0"/>
              <a:t> you need permission</a:t>
            </a:r>
          </a:p>
          <a:p>
            <a:pPr lvl="1"/>
            <a:r>
              <a:rPr lang="en-US" dirty="0" smtClean="0"/>
              <a:t>via email to </a:t>
            </a:r>
            <a:r>
              <a:rPr lang="en-US" b="1" dirty="0" smtClean="0">
                <a:hlinkClick r:id="rId2"/>
              </a:rPr>
              <a:t>wcohen+coreq@gmail.com</a:t>
            </a:r>
            <a:endParaRPr lang="en-US" b="1" dirty="0" smtClean="0"/>
          </a:p>
          <a:p>
            <a:pPr lvl="1"/>
            <a:r>
              <a:rPr lang="en-US" dirty="0" smtClean="0"/>
              <a:t>we’re </a:t>
            </a:r>
            <a:r>
              <a:rPr lang="en-US" dirty="0" err="1" smtClean="0"/>
              <a:t>gonna</a:t>
            </a:r>
            <a:r>
              <a:rPr lang="en-US" dirty="0" smtClean="0"/>
              <a:t> check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History: From the Dawn of Time To The Present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03 at 11.3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62"/>
            <a:ext cx="9144000" cy="3339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1993 (Cohen, “Efficient…Rule Learning”,  IJCAI 1993)</a:t>
            </a:r>
            <a:endParaRPr lang="en-US" sz="2300" dirty="0"/>
          </a:p>
        </p:txBody>
      </p:sp>
      <p:pic>
        <p:nvPicPr>
          <p:cNvPr id="8" name="Picture 7" descr="Screen shot 2012-01-03 at 11.34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6732"/>
            <a:ext cx="9144000" cy="262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82" y="3321821"/>
            <a:ext cx="8451313" cy="28623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$ ripper ../</a:t>
            </a:r>
            <a:r>
              <a:rPr lang="en-US" sz="2000" dirty="0" err="1"/>
              <a:t>tdata</a:t>
            </a:r>
            <a:r>
              <a:rPr lang="en-US" sz="2000" dirty="0"/>
              <a:t>/talks</a:t>
            </a:r>
          </a:p>
          <a:p>
            <a:r>
              <a:rPr lang="en-US" sz="2000" dirty="0"/>
              <a:t>Final hypothesis is: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talk, WORDS ~ </a:t>
            </a:r>
            <a:r>
              <a:rPr lang="en-US" sz="2000" dirty="0" err="1"/>
              <a:t>Subject_talk</a:t>
            </a:r>
            <a:r>
              <a:rPr lang="en-US" sz="2000" dirty="0"/>
              <a:t> (54/1).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'2d416' (26/3).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system, WORDS ~ 'To_1126@research' (4/0).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</a:t>
            </a:r>
            <a:r>
              <a:rPr lang="en-US" sz="2000" dirty="0" err="1"/>
              <a:t>mh</a:t>
            </a:r>
            <a:r>
              <a:rPr lang="en-US" sz="2000" dirty="0"/>
              <a:t>, WORDS ~ time (5/1).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talk, WORDS ~ used (3/0).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presentations (2/1).</a:t>
            </a:r>
          </a:p>
          <a:p>
            <a:r>
              <a:rPr lang="en-US" sz="2000" dirty="0"/>
              <a:t>default </a:t>
            </a:r>
            <a:r>
              <a:rPr lang="en-US" sz="2000" dirty="0" err="1"/>
              <a:t>non_talk_announcement</a:t>
            </a:r>
            <a:r>
              <a:rPr lang="en-US" sz="2000" dirty="0"/>
              <a:t> (390/1).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3 at 11.52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40"/>
            <a:ext cx="9144000" cy="44878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346177"/>
            <a:ext cx="8665435" cy="39512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ym typeface="Wingdings" pitchFamily="2" charset="2"/>
              </a:rPr>
              <a:t>Phase 1: build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Discrete greedy search: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empty rule set, add conditions greedily</a:t>
            </a:r>
          </a:p>
          <a:p>
            <a:r>
              <a:rPr lang="en-US" sz="2200" dirty="0" smtClean="0">
                <a:sym typeface="Wingdings" pitchFamily="2" charset="2"/>
              </a:rPr>
              <a:t>Phase 2: prune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phase 1 output, remove conditions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660" y="3605220"/>
            <a:ext cx="8875340" cy="25853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talk_announcement</a:t>
            </a:r>
            <a:r>
              <a:rPr lang="en-US" dirty="0"/>
              <a:t> :- WORDS ~ talk, WORDS ~ </a:t>
            </a:r>
            <a:r>
              <a:rPr lang="en-US" dirty="0" err="1"/>
              <a:t>Subject_talk</a:t>
            </a:r>
            <a:r>
              <a:rPr lang="en-US" dirty="0"/>
              <a:t>, WORDS ~ </a:t>
            </a:r>
            <a:r>
              <a:rPr lang="en-US" dirty="0" err="1" smtClean="0"/>
              <a:t>p_comma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talk_announcement</a:t>
            </a:r>
            <a:r>
              <a:rPr lang="en-US" dirty="0"/>
              <a:t> :- WORDS ~ '2d416', WORDS ~ </a:t>
            </a:r>
            <a:r>
              <a:rPr lang="en-US" dirty="0" smtClean="0"/>
              <a:t>be.</a:t>
            </a:r>
            <a:endParaRPr lang="en-US" dirty="0"/>
          </a:p>
          <a:p>
            <a:r>
              <a:rPr lang="en-US" dirty="0" err="1"/>
              <a:t>talk_announcement</a:t>
            </a:r>
            <a:r>
              <a:rPr lang="en-US" dirty="0"/>
              <a:t> :- WORDS ~ show, WORDS ~ talk (7/0).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</a:t>
            </a:r>
            <a:r>
              <a:rPr lang="en-US" dirty="0" err="1"/>
              <a:t>mh</a:t>
            </a:r>
            <a:r>
              <a:rPr lang="en-US" dirty="0"/>
              <a:t>, WORDS ~ time, WORDS ~ research (4/0).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system, WORDS ~ 'To_1126@research' (3/0).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'2d416', WORDS ~ memory (3/0).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interfaces, WORDS ~ </a:t>
            </a:r>
            <a:r>
              <a:rPr lang="en-US" dirty="0" err="1"/>
              <a:t>From_p_exclaim_point</a:t>
            </a:r>
            <a:r>
              <a:rPr lang="en-US" dirty="0"/>
              <a:t> (2/0).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presentations, WORDS ~ </a:t>
            </a:r>
            <a:r>
              <a:rPr lang="en-US" dirty="0" err="1"/>
              <a:t>From_att</a:t>
            </a:r>
            <a:r>
              <a:rPr lang="en-US" dirty="0"/>
              <a:t> (2/0).</a:t>
            </a:r>
          </a:p>
          <a:p>
            <a:r>
              <a:rPr lang="en-US" dirty="0"/>
              <a:t>default </a:t>
            </a:r>
            <a:r>
              <a:rPr lang="en-US" dirty="0" err="1"/>
              <a:t>non_talk_announcement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03416" y="4167019"/>
            <a:ext cx="6530679" cy="1742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4498" y="4210479"/>
            <a:ext cx="2164862" cy="16989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03416" y="3652703"/>
            <a:ext cx="1437851" cy="278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41267" y="3642207"/>
            <a:ext cx="2256482" cy="281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7749" y="3650447"/>
            <a:ext cx="2836347" cy="281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8660" y="3994567"/>
            <a:ext cx="2164862" cy="2989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3522" y="3931591"/>
            <a:ext cx="1754089" cy="278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87611" y="3923351"/>
            <a:ext cx="2256482" cy="281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346177"/>
            <a:ext cx="8665435" cy="39512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ym typeface="Wingdings" pitchFamily="2" charset="2"/>
              </a:rPr>
              <a:t>Phase 1: build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Discrete greedy search: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empty rule set, add conditions greedily</a:t>
            </a:r>
          </a:p>
          <a:p>
            <a:r>
              <a:rPr lang="en-US" sz="2200" dirty="0" smtClean="0">
                <a:sym typeface="Wingdings" pitchFamily="2" charset="2"/>
              </a:rPr>
              <a:t>Phase 2: prune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phase 1 output, remove conditions, greedily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660" y="3605220"/>
            <a:ext cx="8875340" cy="25853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talk_announcement</a:t>
            </a:r>
            <a:r>
              <a:rPr lang="en-US" dirty="0"/>
              <a:t> :- WORDS ~ talk, WORDS ~ </a:t>
            </a:r>
            <a:r>
              <a:rPr lang="en-US" dirty="0" err="1"/>
              <a:t>Subject_talk</a:t>
            </a:r>
            <a:r>
              <a:rPr lang="en-US" dirty="0"/>
              <a:t>, WORDS ~ </a:t>
            </a:r>
            <a:r>
              <a:rPr lang="en-US" dirty="0" err="1"/>
              <a:t>p_comma</a:t>
            </a:r>
            <a:r>
              <a:rPr lang="en-US" dirty="0"/>
              <a:t> (54/0).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'2d416', WORDS ~ </a:t>
            </a:r>
            <a:r>
              <a:rPr lang="en-US" dirty="0" smtClean="0"/>
              <a:t>be  (19/0).</a:t>
            </a:r>
            <a:endParaRPr lang="en-US" dirty="0"/>
          </a:p>
          <a:p>
            <a:r>
              <a:rPr lang="en-US" dirty="0" err="1"/>
              <a:t>talk_announcement</a:t>
            </a:r>
            <a:r>
              <a:rPr lang="en-US" dirty="0"/>
              <a:t> :- WORDS ~ show, WORDS ~ talk (7/0).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</a:t>
            </a:r>
            <a:r>
              <a:rPr lang="en-US" dirty="0" err="1"/>
              <a:t>mh</a:t>
            </a:r>
            <a:r>
              <a:rPr lang="en-US" dirty="0"/>
              <a:t>, WORDS ~ time, WORDS ~ research (4/0).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system, WORDS ~ 'To_1126@research' (3/0).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'2d416', WORDS ~ memory (3/0).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interfaces, WORDS ~ </a:t>
            </a:r>
            <a:r>
              <a:rPr lang="en-US" dirty="0" err="1"/>
              <a:t>From_p_exclaim_point</a:t>
            </a:r>
            <a:r>
              <a:rPr lang="en-US" dirty="0"/>
              <a:t> (2/0).</a:t>
            </a:r>
          </a:p>
          <a:p>
            <a:r>
              <a:rPr lang="en-US" dirty="0" err="1"/>
              <a:t>talk_announcement</a:t>
            </a:r>
            <a:r>
              <a:rPr lang="en-US" dirty="0"/>
              <a:t> :- WORDS ~ presentations, WORDS ~ </a:t>
            </a:r>
            <a:r>
              <a:rPr lang="en-US" dirty="0" err="1"/>
              <a:t>From_att</a:t>
            </a:r>
            <a:r>
              <a:rPr lang="en-US" dirty="0"/>
              <a:t> (2/0).</a:t>
            </a:r>
          </a:p>
          <a:p>
            <a:r>
              <a:rPr lang="en-US" dirty="0"/>
              <a:t>default </a:t>
            </a:r>
            <a:r>
              <a:rPr lang="en-US" dirty="0" err="1"/>
              <a:t>non_talk_announcement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68033" y="4607862"/>
            <a:ext cx="2476883" cy="1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96507" y="5725919"/>
            <a:ext cx="2476883" cy="1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87349" y="3779065"/>
            <a:ext cx="2746746" cy="1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51191" y="4078413"/>
            <a:ext cx="2308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4499" y="5484505"/>
            <a:ext cx="7958246" cy="1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Who/Where/When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Office Hours:  </a:t>
            </a:r>
          </a:p>
          <a:p>
            <a:pPr lvl="1"/>
            <a:r>
              <a:rPr lang="en-US" dirty="0" smtClean="0"/>
              <a:t>Still TBA for all of us, check the wiki</a:t>
            </a:r>
            <a:endParaRPr lang="en-US" dirty="0"/>
          </a:p>
          <a:p>
            <a:r>
              <a:rPr lang="en-US" dirty="0" smtClean="0"/>
              <a:t>Course assistant:  Dorothy Holland-</a:t>
            </a:r>
            <a:r>
              <a:rPr lang="en-US" dirty="0" err="1" smtClean="0"/>
              <a:t>Minkley</a:t>
            </a:r>
            <a:r>
              <a:rPr lang="en-US" dirty="0" smtClean="0"/>
              <a:t> (</a:t>
            </a:r>
            <a:r>
              <a:rPr lang="en-US" dirty="0" err="1" smtClean="0"/>
              <a:t>dfh@cs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Wiki:  </a:t>
            </a:r>
            <a:r>
              <a:rPr lang="en-US" dirty="0" err="1" smtClean="0"/>
              <a:t>google</a:t>
            </a:r>
            <a:r>
              <a:rPr lang="en-US" dirty="0" smtClean="0"/>
              <a:t>://”</a:t>
            </a:r>
            <a:r>
              <a:rPr lang="en-US" dirty="0" err="1" smtClean="0"/>
              <a:t>cohen</a:t>
            </a:r>
            <a:r>
              <a:rPr lang="en-US" dirty="0" smtClean="0"/>
              <a:t> </a:t>
            </a:r>
            <a:r>
              <a:rPr lang="en-US" dirty="0" err="1" smtClean="0"/>
              <a:t>CMU”</a:t>
            </a:r>
            <a:r>
              <a:rPr lang="en-US" dirty="0" err="1" smtClean="0">
                <a:sym typeface="Wingdings" pitchFamily="2" charset="2"/>
              </a:rPr>
              <a:t>teaching</a:t>
            </a:r>
            <a:r>
              <a:rPr lang="en-US" dirty="0" smtClean="0">
                <a:sym typeface="Wingdings" pitchFamily="2" charset="2"/>
              </a:rPr>
              <a:t> </a:t>
            </a:r>
          </a:p>
          <a:p>
            <a:pPr lvl="1"/>
            <a:r>
              <a:rPr lang="en-US" sz="2100" dirty="0" smtClean="0">
                <a:sym typeface="Wingdings" pitchFamily="2" charset="2"/>
                <a:hlinkClick r:id="rId2"/>
              </a:rPr>
              <a:t>http</a:t>
            </a:r>
            <a:r>
              <a:rPr lang="en-US" sz="2100" dirty="0">
                <a:sym typeface="Wingdings" pitchFamily="2" charset="2"/>
                <a:hlinkClick r:id="rId2"/>
              </a:rPr>
              <a:t>://curtis.ml.cmu.edu/w/courses/</a:t>
            </a:r>
            <a:r>
              <a:rPr lang="en-US" sz="2100" dirty="0" smtClean="0">
                <a:sym typeface="Wingdings" pitchFamily="2" charset="2"/>
                <a:hlinkClick r:id="rId2"/>
              </a:rPr>
              <a:t>index.php/Machine_Learning_with_Large_Datasets_10</a:t>
            </a:r>
            <a:r>
              <a:rPr lang="en-US" sz="2100" dirty="0">
                <a:sym typeface="Wingdings" pitchFamily="2" charset="2"/>
                <a:hlinkClick r:id="rId2"/>
              </a:rPr>
              <a:t>-</a:t>
            </a:r>
            <a:r>
              <a:rPr lang="en-US" sz="2100" dirty="0" smtClean="0">
                <a:sym typeface="Wingdings" pitchFamily="2" charset="2"/>
                <a:hlinkClick r:id="rId2"/>
              </a:rPr>
              <a:t>605_in_Fall_2016</a:t>
            </a:r>
            <a:r>
              <a:rPr lang="en-US" sz="2100" dirty="0" smtClean="0">
                <a:sym typeface="Wingdings" pitchFamily="2" charset="2"/>
              </a:rPr>
              <a:t>  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this should point to everything else: Piazza, </a:t>
            </a:r>
            <a:r>
              <a:rPr lang="en-US" sz="2100" dirty="0" err="1" smtClean="0">
                <a:sym typeface="Wingdings" pitchFamily="2" charset="2"/>
              </a:rPr>
              <a:t>Autolab</a:t>
            </a:r>
            <a:r>
              <a:rPr lang="en-US" sz="2100" dirty="0" smtClean="0">
                <a:sym typeface="Wingdings" pitchFamily="2" charset="2"/>
              </a:rPr>
              <a:t>, ….</a:t>
            </a:r>
          </a:p>
          <a:p>
            <a:r>
              <a:rPr lang="en-US" dirty="0" smtClean="0"/>
              <a:t>Instructor:</a:t>
            </a:r>
          </a:p>
          <a:p>
            <a:pPr lvl="1"/>
            <a:r>
              <a:rPr lang="en-US" dirty="0" smtClean="0"/>
              <a:t>William W.  Cohen</a:t>
            </a:r>
          </a:p>
          <a:p>
            <a:r>
              <a:rPr lang="en-US" dirty="0" smtClean="0"/>
              <a:t>TAs:  </a:t>
            </a:r>
          </a:p>
          <a:p>
            <a:pPr lvl="1"/>
            <a:r>
              <a:rPr lang="en-US" dirty="0" err="1" smtClean="0"/>
              <a:t>Bhuwan</a:t>
            </a:r>
            <a:r>
              <a:rPr lang="en-US" dirty="0" smtClean="0"/>
              <a:t> </a:t>
            </a:r>
            <a:r>
              <a:rPr lang="en-US" dirty="0" err="1" smtClean="0"/>
              <a:t>Dhingra</a:t>
            </a:r>
            <a:r>
              <a:rPr lang="en-US" dirty="0" smtClean="0"/>
              <a:t>; </a:t>
            </a:r>
            <a:r>
              <a:rPr lang="en-US" dirty="0" err="1" smtClean="0"/>
              <a:t>Yuxing</a:t>
            </a:r>
            <a:r>
              <a:rPr lang="en-US" dirty="0" smtClean="0"/>
              <a:t> Zhang;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r>
              <a:rPr lang="en-US" dirty="0" err="1"/>
              <a:t>Lanxiao</a:t>
            </a:r>
            <a:endParaRPr lang="en-US" dirty="0"/>
          </a:p>
          <a:p>
            <a:pPr lvl="1"/>
            <a:r>
              <a:rPr lang="en-US" dirty="0"/>
              <a:t>Tzu-Ming </a:t>
            </a:r>
            <a:r>
              <a:rPr lang="en-US" dirty="0" err="1" smtClean="0"/>
              <a:t>Kuo</a:t>
            </a:r>
            <a:r>
              <a:rPr lang="en-US" dirty="0" smtClean="0"/>
              <a:t>; </a:t>
            </a:r>
            <a:r>
              <a:rPr lang="en-US" dirty="0" err="1" smtClean="0"/>
              <a:t>Chenran</a:t>
            </a:r>
            <a:r>
              <a:rPr lang="en-US" dirty="0" smtClean="0"/>
              <a:t> Li; </a:t>
            </a:r>
            <a:r>
              <a:rPr lang="en-US" dirty="0" err="1" smtClean="0"/>
              <a:t>Yulan</a:t>
            </a:r>
            <a:r>
              <a:rPr lang="en-US" dirty="0" smtClean="0"/>
              <a:t> </a:t>
            </a:r>
            <a:r>
              <a:rPr lang="en-US" dirty="0"/>
              <a:t>Huang</a:t>
            </a:r>
          </a:p>
          <a:p>
            <a:pPr lvl="1"/>
            <a:r>
              <a:rPr lang="en-US" dirty="0" err="1"/>
              <a:t>Karandeep</a:t>
            </a:r>
            <a:r>
              <a:rPr lang="en-US" dirty="0"/>
              <a:t> </a:t>
            </a:r>
            <a:r>
              <a:rPr lang="en-US" dirty="0" err="1" smtClean="0"/>
              <a:t>Johar</a:t>
            </a:r>
            <a:r>
              <a:rPr lang="en-US" dirty="0" smtClean="0"/>
              <a:t>; </a:t>
            </a:r>
            <a:r>
              <a:rPr lang="en-US" dirty="0" err="1" smtClean="0"/>
              <a:t>Jingyuan</a:t>
            </a:r>
            <a:r>
              <a:rPr lang="en-US" dirty="0" smtClean="0"/>
              <a:t> </a:t>
            </a:r>
            <a:r>
              <a:rPr lang="en-US" dirty="0"/>
              <a:t>Liu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346177"/>
            <a:ext cx="8665435" cy="39512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ym typeface="Wingdings" pitchFamily="2" charset="2"/>
              </a:rPr>
              <a:t>Phase 1: build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Discrete greedy search: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empty rule set, add conditions greedily</a:t>
            </a:r>
          </a:p>
          <a:p>
            <a:r>
              <a:rPr lang="en-US" sz="2200" dirty="0" smtClean="0">
                <a:sym typeface="Wingdings" pitchFamily="2" charset="2"/>
              </a:rPr>
              <a:t>Phase 2: prune rules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starting with phase 1 output, remove conditions, greedily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773161"/>
            <a:ext cx="8451313" cy="224676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talk_announcement</a:t>
            </a:r>
            <a:r>
              <a:rPr lang="en-US" sz="2000" dirty="0" smtClean="0"/>
              <a:t> </a:t>
            </a:r>
            <a:r>
              <a:rPr lang="en-US" sz="2000" dirty="0"/>
              <a:t>:- WORDS ~ talk, WORDS ~ </a:t>
            </a:r>
            <a:r>
              <a:rPr lang="en-US" sz="2000" dirty="0" err="1"/>
              <a:t>Subject_talk</a:t>
            </a:r>
            <a:r>
              <a:rPr lang="en-US" sz="2000" dirty="0"/>
              <a:t> (54/1).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'2d416' (26/3).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system, WORDS ~ 'To_1126@research' (4/0).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</a:t>
            </a:r>
            <a:r>
              <a:rPr lang="en-US" sz="2000" dirty="0" err="1"/>
              <a:t>mh</a:t>
            </a:r>
            <a:r>
              <a:rPr lang="en-US" sz="2000" dirty="0"/>
              <a:t>, WORDS ~ time (5/1).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talk, WORDS ~ used (3/0).</a:t>
            </a:r>
          </a:p>
          <a:p>
            <a:r>
              <a:rPr lang="en-US" sz="2000" dirty="0" err="1"/>
              <a:t>talk_announcement</a:t>
            </a:r>
            <a:r>
              <a:rPr lang="en-US" sz="2000" dirty="0"/>
              <a:t> :- WORDS ~ presentations (2/1).</a:t>
            </a:r>
          </a:p>
          <a:p>
            <a:r>
              <a:rPr lang="en-US" sz="2000" dirty="0"/>
              <a:t>default </a:t>
            </a:r>
            <a:r>
              <a:rPr lang="en-US" sz="2000" dirty="0" err="1"/>
              <a:t>non_talk_announcement</a:t>
            </a:r>
            <a:r>
              <a:rPr lang="en-US" sz="2000" dirty="0"/>
              <a:t> (390/1).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Fit the POS,NEG example</a:t>
            </a:r>
          </a:p>
          <a:p>
            <a:r>
              <a:rPr lang="en-US" sz="2100" dirty="0" smtClean="0"/>
              <a:t>While POS isn’t empty:</a:t>
            </a:r>
          </a:p>
          <a:p>
            <a:pPr lvl="1"/>
            <a:r>
              <a:rPr lang="en-US" sz="2100" dirty="0" smtClean="0"/>
              <a:t>Let </a:t>
            </a:r>
            <a:r>
              <a:rPr lang="en-US" sz="2100" b="1" dirty="0" smtClean="0"/>
              <a:t>R</a:t>
            </a:r>
            <a:r>
              <a:rPr lang="en-US" sz="2100" dirty="0" smtClean="0"/>
              <a:t> be “if True </a:t>
            </a:r>
            <a:r>
              <a:rPr lang="en-US" sz="2100" dirty="0" smtClean="0">
                <a:sym typeface="Wingdings" pitchFamily="2" charset="2"/>
              </a:rPr>
              <a:t> </a:t>
            </a:r>
            <a:r>
              <a:rPr lang="en-US" sz="2100" dirty="0" err="1" smtClean="0">
                <a:sym typeface="Wingdings" pitchFamily="2" charset="2"/>
              </a:rPr>
              <a:t>pos</a:t>
            </a:r>
            <a:r>
              <a:rPr lang="en-US" sz="2100" dirty="0" smtClean="0">
                <a:sym typeface="Wingdings" pitchFamily="2" charset="2"/>
              </a:rPr>
              <a:t>”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Pick the “best” [</a:t>
            </a:r>
            <a:r>
              <a:rPr lang="en-US" sz="2100" dirty="0" err="1" smtClean="0">
                <a:sym typeface="Wingdings" pitchFamily="2" charset="2"/>
              </a:rPr>
              <a:t>i</a:t>
            </a:r>
            <a:r>
              <a:rPr lang="en-US" sz="2100" dirty="0" smtClean="0">
                <a:sym typeface="Wingdings" pitchFamily="2" charset="2"/>
              </a:rPr>
              <a:t>] condition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to the LHS of </a:t>
            </a:r>
            <a:r>
              <a:rPr lang="en-US" sz="21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Remove examples that don’t satisfy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to the rule set [ii]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Remove examples that satisfy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from POS</a:t>
            </a:r>
          </a:p>
          <a:p>
            <a:r>
              <a:rPr lang="en-US" sz="2100" dirty="0" smtClean="0"/>
              <a:t>Prune the rule set:</a:t>
            </a:r>
          </a:p>
          <a:p>
            <a:pPr lvl="1"/>
            <a:r>
              <a:rPr lang="en-US" sz="2100" dirty="0" smtClean="0"/>
              <a:t>…</a:t>
            </a:r>
            <a:endParaRPr lang="en-US" sz="21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553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</a:t>
            </a:r>
            <a:r>
              <a:rPr lang="en-US" sz="1600" b="1" dirty="0" err="1" smtClean="0">
                <a:sym typeface="Wingdings" pitchFamily="2" charset="2"/>
              </a:rPr>
              <a:t>i</a:t>
            </a:r>
            <a:r>
              <a:rPr lang="en-US" sz="1600" b="1" dirty="0" smtClean="0">
                <a:sym typeface="Wingdings" pitchFamily="2" charset="2"/>
              </a:rPr>
              <a:t>] 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[ii] 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246553" y="1673730"/>
            <a:ext cx="3573597" cy="4551223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The total number of iterations of L1 is the number of conditions in the rule set – call it </a:t>
            </a:r>
            <a:r>
              <a:rPr lang="en-US" sz="1800" i="1" dirty="0" smtClean="0"/>
              <a:t>m</a:t>
            </a:r>
          </a:p>
          <a:p>
            <a:r>
              <a:rPr lang="en-US" sz="1800" dirty="0" smtClean="0"/>
              <a:t>Picking the “best” condition requires looking at all examples – say there are </a:t>
            </a:r>
            <a:r>
              <a:rPr lang="en-US" sz="1800" i="1" dirty="0" smtClean="0"/>
              <a:t>n</a:t>
            </a:r>
            <a:r>
              <a:rPr lang="en-US" sz="1800" dirty="0" smtClean="0"/>
              <a:t> of these</a:t>
            </a:r>
          </a:p>
          <a:p>
            <a:r>
              <a:rPr lang="en-US" sz="1800" dirty="0" smtClean="0"/>
              <a:t>Time is at least </a:t>
            </a:r>
            <a:r>
              <a:rPr lang="en-US" sz="1800" i="1" dirty="0" smtClean="0"/>
              <a:t>m*n</a:t>
            </a:r>
          </a:p>
          <a:p>
            <a:r>
              <a:rPr lang="en-US" sz="1800" dirty="0" smtClean="0"/>
              <a:t>The problem:</a:t>
            </a:r>
          </a:p>
          <a:p>
            <a:pPr lvl="1"/>
            <a:r>
              <a:rPr lang="en-US" sz="1800" dirty="0" smtClean="0"/>
              <a:t>When there are noisy positive examples the algorithm builds rules that cover just 1-2 of them</a:t>
            </a:r>
          </a:p>
          <a:p>
            <a:pPr lvl="1"/>
            <a:r>
              <a:rPr lang="en-US" sz="1800" dirty="0" smtClean="0"/>
              <a:t>So with huge noisy datasets you build huge </a:t>
            </a:r>
            <a:r>
              <a:rPr lang="en-US" sz="1800" dirty="0" err="1" smtClean="0"/>
              <a:t>rulesets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722" y="2827338"/>
            <a:ext cx="552450" cy="38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L1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610475" y="3708916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quadratic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525" y="5098018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cubic!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10" grpId="0" build="p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Related paper from  1995…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mid 1990’s…..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datasets were small</a:t>
            </a:r>
          </a:p>
          <a:p>
            <a:r>
              <a:rPr lang="en-US" dirty="0" smtClean="0"/>
              <a:t>Many commonly used algorithms were </a:t>
            </a:r>
            <a:r>
              <a:rPr lang="en-US" i="1" dirty="0" smtClean="0"/>
              <a:t>asymptotically</a:t>
            </a:r>
            <a:r>
              <a:rPr lang="en-US" dirty="0" smtClean="0"/>
              <a:t> “slow”</a:t>
            </a:r>
          </a:p>
          <a:p>
            <a:endParaRPr lang="en-US" dirty="0"/>
          </a:p>
          <a:p>
            <a:r>
              <a:rPr lang="en-US" dirty="0" smtClean="0"/>
              <a:t>Not many people really cared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1-03 at 1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4" y="1028700"/>
            <a:ext cx="4118648" cy="4279900"/>
          </a:xfrm>
          <a:prstGeom prst="rect">
            <a:avLst/>
          </a:prstGeom>
        </p:spPr>
      </p:pic>
      <p:pic>
        <p:nvPicPr>
          <p:cNvPr id="10" name="Picture 9" descr="Screen shot 2012-01-03 at 12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2" y="1028700"/>
            <a:ext cx="4279900" cy="448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996745" y="5715000"/>
            <a:ext cx="69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Task: distinguish pairs of easily-confused words (“affect”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“effect”) in context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pic>
        <p:nvPicPr>
          <p:cNvPr id="6" name="Picture 5" descr="Screen shot 2012-01-03 at 12.0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5562"/>
            <a:ext cx="5478764" cy="5442838"/>
          </a:xfrm>
          <a:prstGeom prst="rect">
            <a:avLst/>
          </a:prstGeom>
        </p:spPr>
      </p:pic>
      <p:pic>
        <p:nvPicPr>
          <p:cNvPr id="5" name="Picture 4" descr="Screen shot 2012-01-03 at 12.06.11 PM.png"/>
          <p:cNvPicPr>
            <a:picLocks noChangeAspect="1"/>
          </p:cNvPicPr>
          <p:nvPr/>
        </p:nvPicPr>
        <p:blipFill>
          <a:blip r:embed="rId3"/>
          <a:srcRect l="5225"/>
          <a:stretch>
            <a:fillRect/>
          </a:stretch>
        </p:blipFill>
        <p:spPr>
          <a:xfrm>
            <a:off x="4749800" y="2085975"/>
            <a:ext cx="4394200" cy="37528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More Data Helps: 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5-grams that appear &gt;= 40 times in a corpus of 1M English books</a:t>
            </a:r>
          </a:p>
          <a:p>
            <a:pPr lvl="2"/>
            <a:r>
              <a:rPr lang="en-US" dirty="0" err="1"/>
              <a:t>approx</a:t>
            </a:r>
            <a:r>
              <a:rPr lang="en-US" dirty="0"/>
              <a:t> 80B words</a:t>
            </a:r>
          </a:p>
          <a:p>
            <a:pPr lvl="2"/>
            <a:r>
              <a:rPr lang="en-US" dirty="0"/>
              <a:t>5-grams: 30Gb compressed, 250-300Gb uncompressed</a:t>
            </a:r>
          </a:p>
          <a:p>
            <a:pPr lvl="2"/>
            <a:r>
              <a:rPr lang="en-US" dirty="0"/>
              <a:t>Each 5-gram contains frequency distribution over </a:t>
            </a:r>
            <a:r>
              <a:rPr lang="en-US" i="1" dirty="0"/>
              <a:t>years</a:t>
            </a:r>
          </a:p>
          <a:p>
            <a:pPr lvl="1"/>
            <a:r>
              <a:rPr lang="en-US" dirty="0"/>
              <a:t>Wrote code to compute </a:t>
            </a:r>
          </a:p>
          <a:p>
            <a:pPr lvl="2"/>
            <a:r>
              <a:rPr lang="en-US" dirty="0" err="1"/>
              <a:t>Pr</a:t>
            </a:r>
            <a:r>
              <a:rPr lang="en-US" dirty="0"/>
              <a:t>(A,B,C,D,E|C=affect or C=effect) </a:t>
            </a:r>
          </a:p>
          <a:p>
            <a:pPr lvl="2"/>
            <a:r>
              <a:rPr lang="en-US" dirty="0" err="1"/>
              <a:t>Pr</a:t>
            </a:r>
            <a:r>
              <a:rPr lang="en-US" dirty="0"/>
              <a:t>(any subset of A,…,</a:t>
            </a:r>
            <a:r>
              <a:rPr lang="en-US" dirty="0" err="1"/>
              <a:t>E|any</a:t>
            </a:r>
            <a:r>
              <a:rPr lang="en-US" dirty="0"/>
              <a:t> other fixed values of A,…,E with C=affect V effect</a:t>
            </a:r>
            <a:r>
              <a:rPr lang="en-US" i="1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Demo:</a:t>
            </a:r>
          </a:p>
          <a:p>
            <a:pPr lvl="2"/>
            <a:r>
              <a:rPr lang="en-US" sz="2400" dirty="0"/>
              <a:t>/Users/</a:t>
            </a:r>
            <a:r>
              <a:rPr lang="en-US" sz="2400" dirty="0" err="1"/>
              <a:t>wcohen</a:t>
            </a:r>
            <a:r>
              <a:rPr lang="en-US" sz="2400" dirty="0"/>
              <a:t>/Documents/code/</a:t>
            </a:r>
            <a:r>
              <a:rPr lang="en-US" sz="2400" dirty="0" err="1"/>
              <a:t>pyhack</a:t>
            </a:r>
            <a:r>
              <a:rPr lang="en-US" sz="2400" dirty="0"/>
              <a:t>/</a:t>
            </a:r>
            <a:r>
              <a:rPr lang="en-US" sz="2400" dirty="0" err="1" smtClean="0"/>
              <a:t>bigml</a:t>
            </a:r>
            <a:endParaRPr lang="en-US" sz="2400" dirty="0" smtClean="0"/>
          </a:p>
          <a:p>
            <a:pPr lvl="2"/>
            <a:r>
              <a:rPr lang="en-US" sz="2400" dirty="0" err="1" smtClean="0"/>
              <a:t>eg</a:t>
            </a:r>
            <a:r>
              <a:rPr lang="en-US" sz="2400" dirty="0" smtClean="0"/>
              <a:t>: python </a:t>
            </a:r>
            <a:r>
              <a:rPr lang="en-US" sz="2400" dirty="0" err="1"/>
              <a:t>ngram-query.py</a:t>
            </a:r>
            <a:r>
              <a:rPr lang="en-US" sz="2400" dirty="0"/>
              <a:t> data/</a:t>
            </a:r>
            <a:r>
              <a:rPr lang="en-US" sz="2400" dirty="0" err="1"/>
              <a:t>aeffect-train.txt</a:t>
            </a:r>
            <a:r>
              <a:rPr lang="en-US" sz="2400" dirty="0"/>
              <a:t> _ _B effect _ _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0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More Data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5-grams that appear &gt;= 40 times in a corpus of 1M English books</a:t>
            </a:r>
          </a:p>
          <a:p>
            <a:pPr lvl="2"/>
            <a:r>
              <a:rPr lang="en-US" dirty="0" err="1"/>
              <a:t>approx</a:t>
            </a:r>
            <a:r>
              <a:rPr lang="en-US" dirty="0"/>
              <a:t> 80B words</a:t>
            </a:r>
          </a:p>
          <a:p>
            <a:pPr lvl="2"/>
            <a:r>
              <a:rPr lang="en-US" dirty="0"/>
              <a:t>5-grams: 30Gb compressed, 250-300Gb uncompressed</a:t>
            </a:r>
          </a:p>
          <a:p>
            <a:pPr lvl="2"/>
            <a:r>
              <a:rPr lang="en-US" dirty="0"/>
              <a:t>Each 5-gram contains frequency distribution over </a:t>
            </a:r>
            <a:r>
              <a:rPr lang="en-US" i="1" dirty="0"/>
              <a:t>years</a:t>
            </a:r>
          </a:p>
          <a:p>
            <a:pPr lvl="1"/>
            <a:r>
              <a:rPr lang="en-US" dirty="0"/>
              <a:t>Wrote code to compute </a:t>
            </a:r>
          </a:p>
          <a:p>
            <a:pPr lvl="2"/>
            <a:r>
              <a:rPr lang="en-US" dirty="0" err="1"/>
              <a:t>Pr</a:t>
            </a:r>
            <a:r>
              <a:rPr lang="en-US" dirty="0"/>
              <a:t>(A,B,C,D,E|C=affect or C=effect) </a:t>
            </a:r>
          </a:p>
          <a:p>
            <a:pPr lvl="2"/>
            <a:r>
              <a:rPr lang="en-US" dirty="0" err="1"/>
              <a:t>Pr</a:t>
            </a:r>
            <a:r>
              <a:rPr lang="en-US" dirty="0"/>
              <a:t>(any subset of A,…,</a:t>
            </a:r>
            <a:r>
              <a:rPr lang="en-US" dirty="0" err="1"/>
              <a:t>E|any</a:t>
            </a:r>
            <a:r>
              <a:rPr lang="en-US" dirty="0"/>
              <a:t> other fixed values of A,…,E with C=affect V effect</a:t>
            </a:r>
            <a:r>
              <a:rPr lang="en-US" i="1" dirty="0" smtClean="0"/>
              <a:t>)</a:t>
            </a:r>
            <a:endParaRPr lang="en-US" dirty="0"/>
          </a:p>
          <a:p>
            <a:r>
              <a:rPr lang="en-US" dirty="0" smtClean="0"/>
              <a:t>Observations</a:t>
            </a:r>
            <a:r>
              <a:rPr lang="en-US" dirty="0"/>
              <a:t> </a:t>
            </a:r>
            <a:r>
              <a:rPr lang="en-US" dirty="0" smtClean="0"/>
              <a:t>[from </a:t>
            </a:r>
            <a:r>
              <a:rPr lang="en-US" dirty="0" smtClean="0">
                <a:solidFill>
                  <a:srgbClr val="FF0000"/>
                </a:solidFill>
              </a:rPr>
              <a:t>playing with data</a:t>
            </a:r>
            <a:r>
              <a:rPr lang="en-US" dirty="0" smtClean="0"/>
              <a:t>]:</a:t>
            </a:r>
          </a:p>
          <a:p>
            <a:pPr lvl="1"/>
            <a:r>
              <a:rPr lang="en-US" dirty="0" smtClean="0"/>
              <a:t>Mostly </a:t>
            </a:r>
            <a:r>
              <a:rPr lang="en-US" dirty="0" smtClean="0">
                <a:solidFill>
                  <a:srgbClr val="0000FF"/>
                </a:solidFill>
              </a:rPr>
              <a:t>effect</a:t>
            </a:r>
            <a:r>
              <a:rPr lang="en-US" dirty="0" smtClean="0"/>
              <a:t> not </a:t>
            </a:r>
            <a:r>
              <a:rPr lang="en-US" dirty="0" smtClean="0">
                <a:solidFill>
                  <a:srgbClr val="0000FF"/>
                </a:solidFill>
              </a:rPr>
              <a:t>affect</a:t>
            </a:r>
          </a:p>
          <a:p>
            <a:pPr lvl="1"/>
            <a:r>
              <a:rPr lang="en-US" dirty="0" smtClean="0"/>
              <a:t>Most common word before </a:t>
            </a:r>
            <a:r>
              <a:rPr lang="en-US" dirty="0" smtClean="0">
                <a:solidFill>
                  <a:srgbClr val="0000FF"/>
                </a:solidFill>
              </a:rPr>
              <a:t>affect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not</a:t>
            </a:r>
          </a:p>
          <a:p>
            <a:pPr lvl="1"/>
            <a:r>
              <a:rPr lang="en-US" dirty="0" smtClean="0"/>
              <a:t>After</a:t>
            </a:r>
            <a:r>
              <a:rPr lang="en-US" dirty="0" smtClean="0">
                <a:solidFill>
                  <a:srgbClr val="0000FF"/>
                </a:solidFill>
              </a:rPr>
              <a:t> not effect </a:t>
            </a:r>
            <a:r>
              <a:rPr lang="en-US" dirty="0" smtClean="0">
                <a:solidFill>
                  <a:srgbClr val="000000"/>
                </a:solidFill>
              </a:rPr>
              <a:t>most common word is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3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" y="274638"/>
            <a:ext cx="8780399" cy="321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" y="3726133"/>
            <a:ext cx="8435024" cy="3092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" y="274638"/>
            <a:ext cx="9004950" cy="33018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room holds 150</a:t>
            </a:r>
          </a:p>
          <a:p>
            <a:r>
              <a:rPr lang="en-US" dirty="0" smtClean="0"/>
              <a:t>There are 330 signed up + waitlisted</a:t>
            </a:r>
          </a:p>
          <a:p>
            <a:r>
              <a:rPr lang="en-US" dirty="0" smtClean="0"/>
              <a:t>I hope the waitlist clears but I can’t promise</a:t>
            </a:r>
          </a:p>
          <a:p>
            <a:pPr lvl="1"/>
            <a:r>
              <a:rPr lang="en-US" dirty="0" smtClean="0"/>
              <a:t>It always has before</a:t>
            </a:r>
          </a:p>
          <a:p>
            <a:endParaRPr lang="en-US" dirty="0" smtClean="0"/>
          </a:p>
          <a:p>
            <a:r>
              <a:rPr lang="en-US" dirty="0" smtClean="0"/>
              <a:t>It’s coming back next fall (I’m on leave spring)</a:t>
            </a:r>
          </a:p>
          <a:p>
            <a:r>
              <a:rPr lang="en-US" dirty="0" smtClean="0"/>
              <a:t>Materials will be on-line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9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259"/>
            <a:ext cx="8521700" cy="6851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015" y="3923717"/>
            <a:ext cx="357198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http://xkcd.com/ngram-charts/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1-03 at 1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4" y="1028700"/>
            <a:ext cx="4118648" cy="4279900"/>
          </a:xfrm>
          <a:prstGeom prst="rect">
            <a:avLst/>
          </a:prstGeom>
        </p:spPr>
      </p:pic>
      <p:pic>
        <p:nvPicPr>
          <p:cNvPr id="10" name="Picture 9" descr="Screen shot 2012-01-03 at 12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2" y="1028700"/>
            <a:ext cx="4279900" cy="448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996745" y="5715000"/>
            <a:ext cx="69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Task: distinguish pairs of easily-confused words (“affect”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“effect”) in context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2001…..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learning:</a:t>
            </a:r>
          </a:p>
          <a:p>
            <a:pPr lvl="1"/>
            <a:r>
              <a:rPr lang="en-US" dirty="0" smtClean="0"/>
              <a:t> “there’s no data like more data”</a:t>
            </a:r>
          </a:p>
          <a:p>
            <a:pPr lvl="1"/>
            <a:r>
              <a:rPr lang="en-US" dirty="0" smtClean="0"/>
              <a:t>For many tasks, there’s no real </a:t>
            </a:r>
            <a:r>
              <a:rPr lang="en-US" i="1" dirty="0" smtClean="0"/>
              <a:t>substitute </a:t>
            </a:r>
            <a:r>
              <a:rPr lang="en-US" dirty="0" smtClean="0"/>
              <a:t>for using lots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1417638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Eugene Wigner’s article </a:t>
            </a:r>
            <a:r>
              <a:rPr lang="en-US" sz="2100" i="1" dirty="0"/>
              <a:t>“The Unreasonable </a:t>
            </a:r>
            <a:r>
              <a:rPr lang="en-US" sz="2100" i="1" dirty="0" smtClean="0"/>
              <a:t>Effectiveness of </a:t>
            </a:r>
            <a:r>
              <a:rPr lang="en-US" sz="2100" i="1" dirty="0"/>
              <a:t>Mathematics in the Natural Sciences</a:t>
            </a:r>
            <a:r>
              <a:rPr lang="en-US" sz="2100" i="1" dirty="0" smtClean="0"/>
              <a:t>”</a:t>
            </a:r>
            <a:r>
              <a:rPr lang="en-US" sz="2100" dirty="0" smtClean="0"/>
              <a:t> </a:t>
            </a:r>
            <a:r>
              <a:rPr lang="en-US" sz="2100" dirty="0"/>
              <a:t>examines why so much of physics can </a:t>
            </a:r>
            <a:r>
              <a:rPr lang="en-US" sz="2100" dirty="0" smtClean="0"/>
              <a:t>be neatly </a:t>
            </a:r>
            <a:r>
              <a:rPr lang="en-US" sz="2100" dirty="0"/>
              <a:t>explained with simple mathematical </a:t>
            </a:r>
            <a:r>
              <a:rPr lang="en-US" sz="2100" dirty="0" smtClean="0"/>
              <a:t>formulas such </a:t>
            </a:r>
            <a:r>
              <a:rPr lang="en-US" sz="2100" dirty="0"/>
              <a:t>as </a:t>
            </a:r>
            <a:r>
              <a:rPr lang="en-US" sz="2100" i="1" dirty="0" err="1"/>
              <a:t>f</a:t>
            </a:r>
            <a:r>
              <a:rPr lang="en-US" sz="2100" i="1" dirty="0"/>
              <a:t> = ma </a:t>
            </a:r>
            <a:r>
              <a:rPr lang="en-US" sz="2100" dirty="0"/>
              <a:t>or </a:t>
            </a:r>
            <a:r>
              <a:rPr lang="en-US" sz="2100" i="1" dirty="0" err="1"/>
              <a:t>e</a:t>
            </a:r>
            <a:r>
              <a:rPr lang="en-US" sz="2100" i="1" dirty="0"/>
              <a:t> = mc</a:t>
            </a:r>
            <a:r>
              <a:rPr lang="en-US" sz="2100" i="1" baseline="30000" dirty="0"/>
              <a:t>2</a:t>
            </a:r>
            <a:r>
              <a:rPr lang="en-US" sz="2100" i="1" dirty="0"/>
              <a:t>. </a:t>
            </a:r>
            <a:r>
              <a:rPr lang="en-US" sz="2100" dirty="0"/>
              <a:t>Meanwhile, sciences </a:t>
            </a:r>
            <a:r>
              <a:rPr lang="en-US" sz="2100" dirty="0" smtClean="0"/>
              <a:t>that involve </a:t>
            </a:r>
            <a:r>
              <a:rPr lang="en-US" sz="2100" dirty="0"/>
              <a:t>human beings rather than elementary </a:t>
            </a:r>
            <a:r>
              <a:rPr lang="en-US" sz="2100" dirty="0" smtClean="0"/>
              <a:t>particles have </a:t>
            </a:r>
            <a:r>
              <a:rPr lang="en-US" sz="2100" dirty="0"/>
              <a:t>proven more resistant to elegant </a:t>
            </a:r>
            <a:r>
              <a:rPr lang="en-US" sz="2100" dirty="0" smtClean="0"/>
              <a:t>mathematics</a:t>
            </a:r>
            <a:r>
              <a:rPr lang="en-US" sz="2100" smtClean="0"/>
              <a:t>.  Economists </a:t>
            </a:r>
            <a:r>
              <a:rPr lang="en-US" sz="2100" dirty="0"/>
              <a:t>suffer from physics envy </a:t>
            </a:r>
            <a:r>
              <a:rPr lang="en-US" sz="2100" dirty="0" smtClean="0"/>
              <a:t>over their </a:t>
            </a:r>
            <a:r>
              <a:rPr lang="en-US" sz="2100" dirty="0"/>
              <a:t>inability to neatly model human </a:t>
            </a:r>
            <a:r>
              <a:rPr lang="en-US" sz="2100" dirty="0" smtClean="0"/>
              <a:t>behavior.  An </a:t>
            </a:r>
            <a:r>
              <a:rPr lang="en-US" sz="2100" dirty="0"/>
              <a:t>informal, incomplete grammar of the </a:t>
            </a:r>
            <a:r>
              <a:rPr lang="en-US" sz="2100" dirty="0" smtClean="0"/>
              <a:t>English language </a:t>
            </a:r>
            <a:r>
              <a:rPr lang="en-US" sz="2100" dirty="0"/>
              <a:t>runs over 1,700 pages</a:t>
            </a:r>
            <a:r>
              <a:rPr lang="en-US" sz="2100" dirty="0" smtClean="0"/>
              <a:t>. </a:t>
            </a:r>
          </a:p>
          <a:p>
            <a:endParaRPr lang="en-US" sz="2100" dirty="0"/>
          </a:p>
          <a:p>
            <a:r>
              <a:rPr lang="en-US" sz="2100" dirty="0" smtClean="0"/>
              <a:t>Perhaps </a:t>
            </a:r>
            <a:r>
              <a:rPr lang="en-US" sz="2100" dirty="0"/>
              <a:t>when </a:t>
            </a:r>
            <a:r>
              <a:rPr lang="en-US" sz="2100" dirty="0" smtClean="0"/>
              <a:t>it comes </a:t>
            </a:r>
            <a:r>
              <a:rPr lang="en-US" sz="2100" dirty="0"/>
              <a:t>to natural language processing and </a:t>
            </a:r>
            <a:r>
              <a:rPr lang="en-US" sz="2100" dirty="0" smtClean="0"/>
              <a:t>related fields</a:t>
            </a:r>
            <a:r>
              <a:rPr lang="en-US" sz="2100" dirty="0"/>
              <a:t>, we’re doomed to complex theories that </a:t>
            </a:r>
            <a:r>
              <a:rPr lang="en-US" sz="2100" dirty="0" smtClean="0"/>
              <a:t>will never </a:t>
            </a:r>
            <a:r>
              <a:rPr lang="en-US" sz="2100" dirty="0"/>
              <a:t>have the elegance of physics equations. </a:t>
            </a:r>
            <a:r>
              <a:rPr lang="en-US" sz="2100" dirty="0" smtClean="0"/>
              <a:t>But if </a:t>
            </a:r>
            <a:r>
              <a:rPr lang="en-US" sz="2100" dirty="0"/>
              <a:t>that’s so, we should stop acting as if our goal </a:t>
            </a:r>
            <a:r>
              <a:rPr lang="en-US" sz="2100" dirty="0" smtClean="0"/>
              <a:t>is to </a:t>
            </a:r>
            <a:r>
              <a:rPr lang="en-US" sz="2100" dirty="0"/>
              <a:t>author extremely elegant theories, and </a:t>
            </a:r>
            <a:r>
              <a:rPr lang="en-US" sz="2100" dirty="0" smtClean="0"/>
              <a:t>instead embrace </a:t>
            </a:r>
            <a:r>
              <a:rPr lang="en-US" sz="2100" dirty="0"/>
              <a:t>complexity and make use of the best </a:t>
            </a:r>
            <a:r>
              <a:rPr lang="en-US" sz="2100" dirty="0" smtClean="0"/>
              <a:t>ally we </a:t>
            </a:r>
            <a:r>
              <a:rPr lang="en-US" sz="2100" dirty="0"/>
              <a:t>have: </a:t>
            </a:r>
            <a:r>
              <a:rPr lang="en-US" sz="2100" dirty="0" smtClean="0"/>
              <a:t> the </a:t>
            </a:r>
            <a:r>
              <a:rPr lang="en-US" sz="2100" dirty="0"/>
              <a:t>unreasonable effectiveness of data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0579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Norvig</a:t>
            </a:r>
            <a:r>
              <a:rPr lang="en-US" dirty="0" smtClean="0"/>
              <a:t>, Pereira, Halevy, “The Unreasonable Effectiveness of Data”, 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0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…and in 2012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3438" t="20556" r="35104" b="8518"/>
          <a:stretch>
            <a:fillRect/>
          </a:stretch>
        </p:blipFill>
        <p:spPr bwMode="auto">
          <a:xfrm>
            <a:off x="495300" y="1096963"/>
            <a:ext cx="234955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667" t="33763" r="51875" b="34866"/>
          <a:stretch>
            <a:fillRect/>
          </a:stretch>
        </p:blipFill>
        <p:spPr bwMode="auto">
          <a:xfrm>
            <a:off x="3315975" y="2544763"/>
            <a:ext cx="499365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2083" t="36628" r="53958" b="48854"/>
          <a:stretch>
            <a:fillRect/>
          </a:stretch>
        </p:blipFill>
        <p:spPr bwMode="auto">
          <a:xfrm>
            <a:off x="2933700" y="1096963"/>
            <a:ext cx="6210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24846" y="4610914"/>
            <a:ext cx="268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 2011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9271" t="15616" r="59444" b="66237"/>
          <a:stretch>
            <a:fillRect/>
          </a:stretch>
        </p:blipFill>
        <p:spPr bwMode="auto">
          <a:xfrm>
            <a:off x="-96562" y="5048250"/>
            <a:ext cx="57214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130319"/>
            <a:ext cx="8648700" cy="804863"/>
          </a:xfrm>
        </p:spPr>
        <p:txBody>
          <a:bodyPr/>
          <a:lstStyle/>
          <a:p>
            <a:r>
              <a:rPr lang="en-US" dirty="0" smtClean="0"/>
              <a:t>…and in 2013</a:t>
            </a:r>
            <a:endParaRPr lang="en-US" dirty="0"/>
          </a:p>
        </p:txBody>
      </p:sp>
      <p:pic>
        <p:nvPicPr>
          <p:cNvPr id="3" name="Picture 2" descr="Screen Shot 2013-01-03 at 11.0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5922818"/>
          </a:xfrm>
          <a:prstGeom prst="rect">
            <a:avLst/>
          </a:prstGeom>
        </p:spPr>
      </p:pic>
      <p:pic>
        <p:nvPicPr>
          <p:cNvPr id="4" name="Picture 3" descr="Screen Shot 2013-01-03 at 11.0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25" y="3750197"/>
            <a:ext cx="4353455" cy="546078"/>
          </a:xfrm>
          <a:prstGeom prst="rect">
            <a:avLst/>
          </a:prstGeom>
        </p:spPr>
      </p:pic>
      <p:pic>
        <p:nvPicPr>
          <p:cNvPr id="5" name="Picture 4" descr="Screen Shot 2013-01-03 at 11.06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9" y="5553850"/>
            <a:ext cx="1943100" cy="381000"/>
          </a:xfrm>
          <a:prstGeom prst="rect">
            <a:avLst/>
          </a:prstGeom>
        </p:spPr>
      </p:pic>
      <p:pic>
        <p:nvPicPr>
          <p:cNvPr id="6" name="Picture 5" descr="Screen Shot 2013-01-03 at 11.06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13" y="5553850"/>
            <a:ext cx="4000500" cy="520700"/>
          </a:xfrm>
          <a:prstGeom prst="rect">
            <a:avLst/>
          </a:prstGeom>
        </p:spPr>
      </p:pic>
      <p:pic>
        <p:nvPicPr>
          <p:cNvPr id="8" name="Picture 7" descr="Screen Shot 2013-01-03 at 11.08.4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3" y="2682394"/>
            <a:ext cx="8330428" cy="10678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130319"/>
            <a:ext cx="8648700" cy="804863"/>
          </a:xfrm>
        </p:spPr>
        <p:txBody>
          <a:bodyPr/>
          <a:lstStyle/>
          <a:p>
            <a:r>
              <a:rPr lang="en-US" dirty="0" smtClean="0"/>
              <a:t>…and in 2014</a:t>
            </a:r>
            <a:endParaRPr lang="en-US" dirty="0"/>
          </a:p>
        </p:txBody>
      </p:sp>
      <p:pic>
        <p:nvPicPr>
          <p:cNvPr id="7" name="Picture 6" descr="Screen Shot 2015-01-12 at 11.3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7" y="1063896"/>
            <a:ext cx="4737100" cy="2552700"/>
          </a:xfrm>
          <a:prstGeom prst="rect">
            <a:avLst/>
          </a:prstGeom>
        </p:spPr>
      </p:pic>
      <p:pic>
        <p:nvPicPr>
          <p:cNvPr id="10" name="Picture 9" descr="Screen Shot 2015-01-12 at 11.37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3" y="1162865"/>
            <a:ext cx="4127500" cy="2019300"/>
          </a:xfrm>
          <a:prstGeom prst="rect">
            <a:avLst/>
          </a:prstGeom>
        </p:spPr>
      </p:pic>
      <p:pic>
        <p:nvPicPr>
          <p:cNvPr id="12" name="Picture 11" descr="Screen Shot 2015-01-12 at 11.38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" y="3182165"/>
            <a:ext cx="6861495" cy="3758526"/>
          </a:xfrm>
          <a:prstGeom prst="rect">
            <a:avLst/>
          </a:prstGeom>
        </p:spPr>
      </p:pic>
      <p:pic>
        <p:nvPicPr>
          <p:cNvPr id="13" name="Picture 12" descr="Screen Shot 2015-01-12 at 11.41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4" y="999080"/>
            <a:ext cx="7138792" cy="30424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01 at 2.05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r="2103" b="29723"/>
          <a:stretch/>
        </p:blipFill>
        <p:spPr>
          <a:xfrm>
            <a:off x="712051" y="1009280"/>
            <a:ext cx="7889775" cy="5477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Bengio</a:t>
            </a:r>
            <a:r>
              <a:rPr lang="en-US" sz="2800" dirty="0" smtClean="0"/>
              <a:t>, Foundations &amp; Trends, 2009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01 at 2.0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6" y="0"/>
            <a:ext cx="6674304" cy="68580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189330" y="3231964"/>
            <a:ext cx="389800" cy="10659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9130" y="3268325"/>
            <a:ext cx="139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vs</a:t>
            </a:r>
            <a:r>
              <a:rPr lang="en-US" dirty="0" smtClean="0"/>
              <a:t> clever optimization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0800000">
            <a:off x="2007076" y="2533262"/>
            <a:ext cx="389800" cy="58917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20" y="2344995"/>
            <a:ext cx="113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1M 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vs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 10M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examples</a:t>
            </a:r>
            <a:endParaRPr lang="en-US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20854" y="1258295"/>
            <a:ext cx="1561384" cy="838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6289" y="796630"/>
            <a:ext cx="191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2.5M examples for “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pretraining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”</a:t>
            </a:r>
            <a:endParaRPr lang="en-US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726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Commonly used deep learning datasets:</a:t>
            </a:r>
          </a:p>
          <a:p>
            <a:pPr lvl="1"/>
            <a:r>
              <a:rPr lang="en-US" dirty="0" smtClean="0"/>
              <a:t>Images:</a:t>
            </a:r>
          </a:p>
          <a:p>
            <a:pPr lvl="2"/>
            <a:r>
              <a:rPr lang="en-US" dirty="0" err="1" smtClean="0"/>
              <a:t>ImageNet</a:t>
            </a:r>
            <a:r>
              <a:rPr lang="en-US" dirty="0" smtClean="0"/>
              <a:t>: 20k</a:t>
            </a:r>
            <a:r>
              <a:rPr lang="en-US" dirty="0"/>
              <a:t>+ categories, 14M+ images</a:t>
            </a:r>
          </a:p>
          <a:p>
            <a:pPr lvl="2"/>
            <a:r>
              <a:rPr lang="en-US" dirty="0" smtClean="0"/>
              <a:t>MS COCO: 91 categories, 2.5M labels, 328k images</a:t>
            </a:r>
          </a:p>
          <a:p>
            <a:pPr lvl="1"/>
            <a:r>
              <a:rPr lang="en-US" dirty="0" smtClean="0"/>
              <a:t>Reading comprehension:</a:t>
            </a:r>
          </a:p>
          <a:p>
            <a:pPr lvl="2"/>
            <a:r>
              <a:rPr lang="en-US" dirty="0" smtClean="0"/>
              <a:t>Children’s book test: 600k + context/query pairs</a:t>
            </a:r>
          </a:p>
          <a:p>
            <a:pPr lvl="2"/>
            <a:r>
              <a:rPr lang="en-US" dirty="0" smtClean="0"/>
              <a:t>CNN/Daily mail: ~300k docs, 1.2M cloze questions</a:t>
            </a:r>
          </a:p>
          <a:p>
            <a:pPr lvl="1"/>
            <a:r>
              <a:rPr lang="en-US" dirty="0" smtClean="0"/>
              <a:t>Other:</a:t>
            </a:r>
          </a:p>
          <a:p>
            <a:pPr lvl="2"/>
            <a:r>
              <a:rPr lang="en-US" dirty="0" smtClean="0"/>
              <a:t>Ubuntu dialog: 7M+ utterances, 1M+ dialogs</a:t>
            </a:r>
          </a:p>
          <a:p>
            <a:pPr lvl="2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Who/Where/When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William W.  Cohen</a:t>
            </a:r>
          </a:p>
          <a:p>
            <a:pPr lvl="1"/>
            <a:r>
              <a:rPr lang="en-US" dirty="0" smtClean="0"/>
              <a:t>1990-mid 1990’s:  AT&amp;T Bell Labs (working on ILP and scalable propositional rule-learning algorithms)</a:t>
            </a:r>
          </a:p>
          <a:p>
            <a:pPr lvl="1"/>
            <a:r>
              <a:rPr lang="en-US" dirty="0" smtClean="0"/>
              <a:t>Mid 1990’s—2000:  AT&amp;T Research (text classification, data integration,  knowledge-as-text,  information extraction)</a:t>
            </a:r>
          </a:p>
          <a:p>
            <a:pPr lvl="1"/>
            <a:r>
              <a:rPr lang="en-US" dirty="0" smtClean="0"/>
              <a:t>2000-2002:  </a:t>
            </a:r>
            <a:r>
              <a:rPr lang="en-US" dirty="0" err="1" smtClean="0"/>
              <a:t>Whizbang</a:t>
            </a:r>
            <a:r>
              <a:rPr lang="en-US" dirty="0" smtClean="0"/>
              <a:t>! Labs (info extraction from Web)</a:t>
            </a:r>
          </a:p>
          <a:p>
            <a:pPr lvl="1"/>
            <a:r>
              <a:rPr lang="en-US" dirty="0" smtClean="0"/>
              <a:t>2002-2008, 2010-now:  CMU (IE, </a:t>
            </a:r>
            <a:r>
              <a:rPr lang="en-US" dirty="0" err="1" smtClean="0"/>
              <a:t>biotext</a:t>
            </a:r>
            <a:r>
              <a:rPr lang="en-US" dirty="0" smtClean="0"/>
              <a:t>, social networks, learning in graphs, info extraction from Web, scalable first-order learning)</a:t>
            </a:r>
          </a:p>
          <a:p>
            <a:pPr lvl="2"/>
            <a:r>
              <a:rPr lang="en-US" dirty="0" smtClean="0"/>
              <a:t>2008-2009:  Visiting Scientist at Google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Asymptotic Complexity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 use very large amounts of data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Working with big data is </a:t>
            </a:r>
            <a:r>
              <a:rPr lang="en-US" i="1" dirty="0" smtClean="0"/>
              <a:t>not</a:t>
            </a:r>
            <a:r>
              <a:rPr lang="en-US" dirty="0" smtClean="0"/>
              <a:t> about </a:t>
            </a:r>
          </a:p>
          <a:p>
            <a:pPr lvl="1"/>
            <a:r>
              <a:rPr lang="en-US" dirty="0" smtClean="0"/>
              <a:t>code optimization</a:t>
            </a:r>
          </a:p>
          <a:p>
            <a:pPr lvl="1"/>
            <a:r>
              <a:rPr lang="en-US" dirty="0" smtClean="0"/>
              <a:t>learning details of </a:t>
            </a:r>
            <a:r>
              <a:rPr lang="en-US" dirty="0" err="1" smtClean="0"/>
              <a:t>todays</a:t>
            </a:r>
            <a:r>
              <a:rPr lang="en-US" dirty="0" smtClean="0"/>
              <a:t> hardware/software:</a:t>
            </a:r>
          </a:p>
          <a:p>
            <a:pPr lvl="2"/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Spark, parallel hardware, ….</a:t>
            </a:r>
          </a:p>
          <a:p>
            <a:r>
              <a:rPr lang="en-US" dirty="0" smtClean="0"/>
              <a:t>Working with big data </a:t>
            </a:r>
            <a:r>
              <a:rPr lang="en-US" i="1" dirty="0" smtClean="0"/>
              <a:t>is </a:t>
            </a:r>
            <a:r>
              <a:rPr lang="en-US" dirty="0" smtClean="0"/>
              <a:t>about </a:t>
            </a:r>
          </a:p>
          <a:p>
            <a:pPr lvl="1"/>
            <a:r>
              <a:rPr lang="en-US" dirty="0" smtClean="0"/>
              <a:t>Understanding the cost of what you want to do</a:t>
            </a:r>
          </a:p>
          <a:p>
            <a:pPr lvl="1"/>
            <a:r>
              <a:rPr lang="en-US" dirty="0" smtClean="0"/>
              <a:t>Understanding what the tools that are available offer</a:t>
            </a:r>
          </a:p>
          <a:p>
            <a:pPr lvl="1"/>
            <a:r>
              <a:rPr lang="en-US" dirty="0" smtClean="0"/>
              <a:t>Understanding how much can be accomplished with linear or nearly-linear operations (e.g., sorting, …)</a:t>
            </a:r>
          </a:p>
          <a:p>
            <a:pPr lvl="1"/>
            <a:r>
              <a:rPr lang="en-US" dirty="0" smtClean="0"/>
              <a:t>Understanding how to organize your computations so that they effectively use whatever’s fast</a:t>
            </a:r>
          </a:p>
          <a:p>
            <a:pPr lvl="1"/>
            <a:r>
              <a:rPr lang="en-US" dirty="0" smtClean="0"/>
              <a:t>Understanding how to test/debug/verify with large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660" y="1194146"/>
            <a:ext cx="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882" y="6126163"/>
            <a:ext cx="250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according to William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1970088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970088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2225" y="2641600"/>
          <a:ext cx="7086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3124080" imgH="228600" progId="Equation.3">
                  <p:embed/>
                </p:oleObj>
              </mc:Choice>
              <mc:Fallback>
                <p:oleObj name="Equation" r:id="rId5" imgW="312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2641600"/>
                        <a:ext cx="7086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517" y="1417638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Usually we only care about positive f(n), g(n), n here…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2017223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017223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77938" y="2688735"/>
          <a:ext cx="7115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5" imgW="3136680" imgH="228600" progId="Equation.3">
                  <p:embed/>
                </p:oleObj>
              </mc:Choice>
              <mc:Fallback>
                <p:oleObj name="Equation" r:id="rId5" imgW="313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688735"/>
                        <a:ext cx="71151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114" y="1600756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pedantically: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8511" y="3429671"/>
            <a:ext cx="52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useful rules:</a:t>
            </a:r>
            <a:endParaRPr lang="en-US" sz="2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268511" y="4037228"/>
          <a:ext cx="2794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7" imgW="1231560" imgH="228600" progId="Equation.3">
                  <p:embed/>
                </p:oleObj>
              </mc:Choice>
              <mc:Fallback>
                <p:oleObj name="Equation" r:id="rId7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037228"/>
                        <a:ext cx="27940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268511" y="4595342"/>
          <a:ext cx="3427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9" imgW="1511280" imgH="228600" progId="Equation.3">
                  <p:embed/>
                </p:oleObj>
              </mc:Choice>
              <mc:Fallback>
                <p:oleObj name="Equation" r:id="rId9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595342"/>
                        <a:ext cx="34274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282798" y="5200866"/>
          <a:ext cx="52419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11" imgW="2311200" imgH="228600" progId="Equation.3">
                  <p:embed/>
                </p:oleObj>
              </mc:Choice>
              <mc:Fallback>
                <p:oleObj name="Equation" r:id="rId11" imgW="23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98" y="5200866"/>
                        <a:ext cx="52419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54669" y="4104530"/>
            <a:ext cx="320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Only highest-order terms matter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12799" y="4626262"/>
            <a:ext cx="310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Leading constants don’t matter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4750" y="5719978"/>
            <a:ext cx="431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Degree of something in a log doesn’t matter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rule pruning….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Fit the POS,NEG </a:t>
            </a:r>
            <a:r>
              <a:rPr lang="en-US" sz="1700" dirty="0" err="1" smtClean="0"/>
              <a:t>exampleWhile</a:t>
            </a:r>
            <a:r>
              <a:rPr lang="en-US" sz="1700" dirty="0" smtClean="0"/>
              <a:t> POS isn’t empty:</a:t>
            </a:r>
          </a:p>
          <a:p>
            <a:pPr lvl="1"/>
            <a:r>
              <a:rPr lang="en-US" sz="1700" dirty="0" smtClean="0"/>
              <a:t>Let </a:t>
            </a:r>
            <a:r>
              <a:rPr lang="en-US" sz="1700" b="1" dirty="0" smtClean="0"/>
              <a:t>R</a:t>
            </a:r>
            <a:r>
              <a:rPr lang="en-US" sz="1700" dirty="0" smtClean="0"/>
              <a:t> be “if True </a:t>
            </a:r>
            <a:r>
              <a:rPr lang="en-US" sz="1700" dirty="0" smtClean="0">
                <a:sym typeface="Wingdings" pitchFamily="2" charset="2"/>
              </a:rPr>
              <a:t> pos”</a:t>
            </a:r>
          </a:p>
          <a:p>
            <a:pPr lvl="1"/>
            <a:r>
              <a:rPr lang="en-US" sz="17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Pick the “best” [1] condition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to the LHS of </a:t>
            </a:r>
            <a:r>
              <a:rPr lang="en-US" sz="17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Remove examples that don’t satisfy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to the rule set [2]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Remove examples that satisfy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from POS</a:t>
            </a:r>
          </a:p>
          <a:p>
            <a:r>
              <a:rPr lang="en-US" sz="1700" dirty="0" smtClean="0"/>
              <a:t>Prune the rule set:</a:t>
            </a:r>
          </a:p>
          <a:p>
            <a:pPr lvl="1"/>
            <a:r>
              <a:rPr lang="en-US" sz="1700" dirty="0" smtClean="0"/>
              <a:t>For each condition </a:t>
            </a:r>
            <a:r>
              <a:rPr lang="en-US" sz="1700" b="1" dirty="0" smtClean="0"/>
              <a:t>c </a:t>
            </a:r>
            <a:r>
              <a:rPr lang="en-US" sz="1700" dirty="0" smtClean="0"/>
              <a:t>in the rule set:</a:t>
            </a:r>
          </a:p>
          <a:p>
            <a:pPr lvl="2"/>
            <a:r>
              <a:rPr lang="en-US" sz="1700" dirty="0" smtClean="0"/>
              <a:t>Evaluate the accuracy of the </a:t>
            </a:r>
            <a:r>
              <a:rPr lang="en-US" sz="1700" dirty="0" err="1" smtClean="0"/>
              <a:t>ruleset</a:t>
            </a:r>
            <a:r>
              <a:rPr lang="en-US" sz="1700" dirty="0" smtClean="0"/>
              <a:t> w/o </a:t>
            </a:r>
            <a:r>
              <a:rPr lang="en-US" sz="1700" b="1" dirty="0" smtClean="0"/>
              <a:t>c </a:t>
            </a:r>
            <a:r>
              <a:rPr lang="en-US" sz="1700" dirty="0" smtClean="0"/>
              <a:t>on </a:t>
            </a:r>
            <a:r>
              <a:rPr lang="en-US" sz="1700" dirty="0" err="1" smtClean="0"/>
              <a:t>heldout</a:t>
            </a:r>
            <a:r>
              <a:rPr lang="en-US" sz="1700" dirty="0" smtClean="0"/>
              <a:t> data</a:t>
            </a:r>
          </a:p>
          <a:p>
            <a:pPr lvl="1"/>
            <a:r>
              <a:rPr lang="en-US" sz="1700" dirty="0" smtClean="0"/>
              <a:t>If removing any </a:t>
            </a:r>
            <a:r>
              <a:rPr lang="en-US" sz="1700" b="1" dirty="0" smtClean="0"/>
              <a:t>c </a:t>
            </a:r>
            <a:r>
              <a:rPr lang="en-US" sz="1700" dirty="0" smtClean="0"/>
              <a:t>improves accuracy</a:t>
            </a:r>
          </a:p>
          <a:p>
            <a:pPr lvl="2"/>
            <a:r>
              <a:rPr lang="en-US" sz="1700" dirty="0" smtClean="0"/>
              <a:t>Remove </a:t>
            </a:r>
            <a:r>
              <a:rPr lang="en-US" sz="1700" b="1" dirty="0" smtClean="0"/>
              <a:t>c </a:t>
            </a:r>
            <a:r>
              <a:rPr lang="en-US" sz="1700" dirty="0" smtClean="0"/>
              <a:t>and repeat the pruning step</a:t>
            </a:r>
            <a:endParaRPr lang="en-US" sz="17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5316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5316" y="1673730"/>
            <a:ext cx="3968684" cy="4551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Assume </a:t>
            </a:r>
            <a:r>
              <a:rPr lang="en-US" sz="1800" i="1" dirty="0" smtClean="0"/>
              <a:t>n </a:t>
            </a:r>
            <a:r>
              <a:rPr lang="en-US" sz="1800" dirty="0" smtClean="0"/>
              <a:t>examples</a:t>
            </a:r>
          </a:p>
          <a:p>
            <a:r>
              <a:rPr lang="en-US" sz="1800" dirty="0" smtClean="0"/>
              <a:t>Assume</a:t>
            </a:r>
            <a:r>
              <a:rPr lang="en-US" sz="1800" i="1" dirty="0" smtClean="0"/>
              <a:t> m </a:t>
            </a:r>
            <a:r>
              <a:rPr lang="en-US" sz="1800" dirty="0" smtClean="0"/>
              <a:t>conditions in rule set</a:t>
            </a:r>
          </a:p>
          <a:p>
            <a:r>
              <a:rPr lang="en-US" sz="1800" dirty="0" smtClean="0"/>
              <a:t>Growing rules takes time at least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(m*n)  </a:t>
            </a:r>
            <a:r>
              <a:rPr lang="en-US" sz="1800" dirty="0" smtClean="0"/>
              <a:t>if evaluating </a:t>
            </a:r>
            <a:r>
              <a:rPr lang="en-US" sz="1800" b="1" dirty="0" smtClean="0"/>
              <a:t>c </a:t>
            </a:r>
            <a:r>
              <a:rPr lang="en-US" sz="1800" dirty="0" smtClean="0"/>
              <a:t>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When data is clean </a:t>
            </a:r>
            <a:r>
              <a:rPr lang="en-US" sz="1800" i="1" dirty="0" smtClean="0"/>
              <a:t>m </a:t>
            </a:r>
            <a:r>
              <a:rPr lang="en-US" sz="1800" dirty="0" smtClean="0"/>
              <a:t>is small, fitting takes </a:t>
            </a:r>
            <a:r>
              <a:rPr lang="en-US" sz="1800" dirty="0" smtClean="0">
                <a:sym typeface="Wingdings" pitchFamily="2" charset="2"/>
              </a:rPr>
              <a:t>linear time</a:t>
            </a:r>
          </a:p>
          <a:p>
            <a:r>
              <a:rPr lang="en-US" sz="1800" dirty="0" smtClean="0">
                <a:sym typeface="Wingdings" pitchFamily="2" charset="2"/>
              </a:rPr>
              <a:t>When k% of data is noisy,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n*0.01*k) </a:t>
            </a:r>
            <a:r>
              <a:rPr lang="en-US" sz="1800" dirty="0" smtClean="0">
                <a:sym typeface="Wingdings" pitchFamily="2" charset="2"/>
              </a:rPr>
              <a:t>so growing rules takes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</a:t>
            </a:r>
            <a:r>
              <a:rPr lang="en-US" sz="1800" i="1" baseline="30000" dirty="0" smtClean="0">
                <a:sym typeface="Wingdings" pitchFamily="2" charset="2"/>
              </a:rPr>
              <a:t>2</a:t>
            </a:r>
            <a:r>
              <a:rPr lang="en-US" sz="1800" i="1" dirty="0" smtClean="0">
                <a:sym typeface="Wingdings" pitchFamily="2" charset="2"/>
              </a:rPr>
              <a:t>) 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Pruning a rule set with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= </a:t>
            </a:r>
            <a:r>
              <a:rPr lang="en-US" sz="1800" i="1" dirty="0" smtClean="0">
                <a:sym typeface="Wingdings" pitchFamily="2" charset="2"/>
              </a:rPr>
              <a:t>0.01*</a:t>
            </a:r>
            <a:r>
              <a:rPr lang="en-US" sz="1800" i="1" dirty="0" err="1" smtClean="0">
                <a:sym typeface="Wingdings" pitchFamily="2" charset="2"/>
              </a:rPr>
              <a:t>kn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extra conditions is </a:t>
            </a:r>
            <a:r>
              <a:rPr lang="en-US" sz="1800" i="1" dirty="0" smtClean="0">
                <a:sym typeface="Wingdings" pitchFamily="2" charset="2"/>
              </a:rPr>
              <a:t>very </a:t>
            </a:r>
            <a:r>
              <a:rPr lang="en-US" sz="1800" dirty="0" smtClean="0">
                <a:sym typeface="Wingdings" pitchFamily="2" charset="2"/>
              </a:rPr>
              <a:t>slow: </a:t>
            </a:r>
            <a:r>
              <a:rPr lang="el-GR" sz="1800" i="1" dirty="0" smtClean="0"/>
              <a:t>Ω</a:t>
            </a:r>
            <a:r>
              <a:rPr lang="en-US" sz="1800" i="1" dirty="0" smtClean="0">
                <a:sym typeface="Wingdings" pitchFamily="2" charset="2"/>
              </a:rPr>
              <a:t>(n</a:t>
            </a:r>
            <a:r>
              <a:rPr lang="en-US" sz="1800" i="1" baseline="30000" dirty="0" smtClean="0">
                <a:sym typeface="Wingdings" pitchFamily="2" charset="2"/>
              </a:rPr>
              <a:t>3</a:t>
            </a:r>
            <a:r>
              <a:rPr lang="en-US" sz="1800" i="1" dirty="0" smtClean="0">
                <a:sym typeface="Wingdings" pitchFamily="2" charset="2"/>
              </a:rPr>
              <a:t>) </a:t>
            </a:r>
            <a:r>
              <a:rPr lang="en-US" sz="1800" dirty="0" smtClean="0">
                <a:sym typeface="Wingdings" pitchFamily="2" charset="2"/>
              </a:rPr>
              <a:t>if implemented naively </a:t>
            </a:r>
            <a:endParaRPr lang="en-US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[1] 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[2] 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Empirical</a:t>
            </a:r>
            <a:r>
              <a:rPr lang="en-US" sz="2400" dirty="0" smtClean="0"/>
              <a:t> analysis of complexity: plot run-time on a log-log plot and measure the slope (using linear regression)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</a:t>
            </a:r>
            <a:r>
              <a:rPr lang="en-US" dirty="0" err="1" smtClean="0"/>
              <a:t>asymptotics</a:t>
            </a:r>
            <a:r>
              <a:rPr lang="en-US" dirty="0" smtClean="0"/>
              <a:t>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the constants are too big</a:t>
            </a:r>
          </a:p>
          <a:p>
            <a:pPr lvl="1"/>
            <a:r>
              <a:rPr lang="en-US" dirty="0" smtClean="0"/>
              <a:t>or </a:t>
            </a:r>
            <a:r>
              <a:rPr lang="en-US" i="1" dirty="0" smtClean="0"/>
              <a:t>n </a:t>
            </a:r>
            <a:r>
              <a:rPr lang="en-US" dirty="0" smtClean="0"/>
              <a:t>is too small</a:t>
            </a:r>
          </a:p>
          <a:p>
            <a:r>
              <a:rPr lang="en-US" dirty="0" smtClean="0"/>
              <a:t>When we can’t predict what the program will do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how many iterations before convergence? Does it depend on data size or not?</a:t>
            </a:r>
          </a:p>
          <a:p>
            <a:pPr lvl="1"/>
            <a:r>
              <a:rPr lang="en-US" dirty="0" smtClean="0"/>
              <a:t>This is when you need experiments</a:t>
            </a:r>
          </a:p>
          <a:p>
            <a:r>
              <a:rPr lang="en-US" dirty="0" smtClean="0"/>
              <a:t>When there are different types of operations with different costs</a:t>
            </a:r>
          </a:p>
          <a:p>
            <a:pPr lvl="1"/>
            <a:r>
              <a:rPr lang="en-US" dirty="0" smtClean="0"/>
              <a:t>We need to understand what we should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879103" cy="47339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Compilers don’t warn Jeff Dean.  Jeff Dean warns compilers.</a:t>
            </a:r>
          </a:p>
          <a:p>
            <a:r>
              <a:rPr lang="en-US" dirty="0" smtClean="0"/>
              <a:t> Jeff Dean builds his code before committing it, but only to check for compiler and linker bugs.</a:t>
            </a:r>
          </a:p>
          <a:p>
            <a:r>
              <a:rPr lang="en-US" dirty="0" smtClean="0"/>
              <a:t>Jeff Dean writes directly in binary. He then writes the source code as a documentation for other developers.</a:t>
            </a:r>
          </a:p>
          <a:p>
            <a:r>
              <a:rPr lang="en-US" dirty="0" smtClean="0"/>
              <a:t>Jeff Dean once shifted a bit so hard, it ended up on another computer.</a:t>
            </a:r>
          </a:p>
          <a:p>
            <a:r>
              <a:rPr lang="en-US" dirty="0" smtClean="0"/>
              <a:t> When Jeff Dean has an ergonomic evaluation, it is for the protection of his keyboard.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-O4 emails your code to Jeff Dean for a rewrite.</a:t>
            </a:r>
          </a:p>
          <a:p>
            <a:r>
              <a:rPr lang="en-US" dirty="0" smtClean="0"/>
              <a:t>When he heard that Jeff Dean's autobiography would be exclusive to the platform, Richard Stallman bought a Kindle.</a:t>
            </a:r>
          </a:p>
          <a:p>
            <a:r>
              <a:rPr lang="en-US" dirty="0" smtClean="0"/>
              <a:t>Jeff Dean puts his pants on one leg at a time, but if he had more legs, you’d realize the algorithm is actually only 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Update: Colin Scott, UCB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875" y="2196477"/>
            <a:ext cx="70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file"/>
              </a:rPr>
              <a:t>file:///Users/wcohen/Documents/code/interactive_latencies/</a:t>
            </a:r>
            <a:r>
              <a:rPr lang="en-US" dirty="0" smtClean="0">
                <a:hlinkClick r:id="rId2" action="ppaction://hlinkfile"/>
              </a:rPr>
              <a:t>interactive_latency.html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18" y="3079822"/>
            <a:ext cx="2808819" cy="28476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with 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 speed: stuck at 3Ghz for ~ 10 years</a:t>
            </a:r>
          </a:p>
          <a:p>
            <a:r>
              <a:rPr lang="en-US" dirty="0" smtClean="0"/>
              <a:t>Net bandwidth doubles ~ 2 years</a:t>
            </a:r>
          </a:p>
          <a:p>
            <a:r>
              <a:rPr lang="en-US" dirty="0" smtClean="0"/>
              <a:t>Disk bandwidth doubles ~ 2 years</a:t>
            </a:r>
          </a:p>
          <a:p>
            <a:r>
              <a:rPr lang="en-US" dirty="0" smtClean="0"/>
              <a:t>SSD bandwidth doubles ~ 3 years</a:t>
            </a:r>
          </a:p>
          <a:p>
            <a:r>
              <a:rPr lang="en-US" dirty="0" smtClean="0"/>
              <a:t>Disk seek speed doubles ~ 10 years</a:t>
            </a:r>
          </a:p>
          <a:p>
            <a:r>
              <a:rPr lang="en-US" dirty="0" smtClean="0"/>
              <a:t>SSD latency nearly saturated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694" t="64867"/>
          <a:stretch/>
        </p:blipFill>
        <p:spPr>
          <a:xfrm>
            <a:off x="1229240" y="1362454"/>
            <a:ext cx="6166831" cy="5350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2190203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8475" y="5270500"/>
            <a:ext cx="860425" cy="9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0" y="5616019"/>
            <a:ext cx="1047115" cy="78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25" y="509420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8425" y="1804987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545623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572566"/>
            <a:ext cx="2921000" cy="23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disk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874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13319" y="48342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6680200" cy="473392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Compilers don’t warn Jeff Dean.  Jeff Dean warns compilers.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800" dirty="0" smtClean="0"/>
              <a:t>Memory access/instructions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disk access</a:t>
            </a:r>
          </a:p>
          <a:p>
            <a:r>
              <a:rPr lang="en-US" sz="2800" dirty="0" smtClean="0"/>
              <a:t>Seeks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sequential reads on disk</a:t>
            </a:r>
          </a:p>
          <a:p>
            <a:r>
              <a:rPr lang="en-US" sz="2800" dirty="0" smtClean="0"/>
              <a:t>Cache, disk fetches, etc work best when you stream through data </a:t>
            </a:r>
            <a:r>
              <a:rPr lang="en-US" sz="2800" i="1" dirty="0" smtClean="0"/>
              <a:t>sequentially</a:t>
            </a:r>
          </a:p>
          <a:p>
            <a:r>
              <a:rPr lang="en-US" sz="2800" dirty="0" smtClean="0"/>
              <a:t>Best case for data processing: stream through the data </a:t>
            </a:r>
            <a:r>
              <a:rPr lang="en-US" sz="2800" i="1" dirty="0" smtClean="0"/>
              <a:t>once</a:t>
            </a:r>
            <a:r>
              <a:rPr lang="en-US" sz="2800" dirty="0" smtClean="0"/>
              <a:t> in </a:t>
            </a:r>
            <a:r>
              <a:rPr lang="en-US" sz="2800" i="1" dirty="0" smtClean="0"/>
              <a:t>sequential order, </a:t>
            </a:r>
            <a:r>
              <a:rPr lang="en-US" sz="2800" dirty="0" smtClean="0"/>
              <a:t>as it’s found on disk.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 – Bhuwan Dhingra (GHC 6227)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943" y="1600201"/>
            <a:ext cx="5871953" cy="5030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am a second year PhD student in LTI working with Prof William Cohen and Prof Russ </a:t>
            </a:r>
            <a:r>
              <a:rPr lang="en-US" dirty="0" err="1" smtClean="0"/>
              <a:t>Salakhutdinov</a:t>
            </a:r>
            <a:r>
              <a:rPr lang="en-US" dirty="0" smtClean="0"/>
              <a:t>. My research focuses on deep learning for natural language processing, and I have been involved in a variety of different projects. Outside work I enjoy hiking and traveling. I’ve been told I am a calm person, so don’t hesitate with any of your questions!</a:t>
            </a:r>
          </a:p>
        </p:txBody>
      </p:sp>
      <p:pic>
        <p:nvPicPr>
          <p:cNvPr id="6" name="Picture 5" descr="sel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81" y="1846543"/>
            <a:ext cx="2320019" cy="27840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lessons -?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20411" t="22874" r="20411" b="30194"/>
          <a:stretch>
            <a:fillRect/>
          </a:stretch>
        </p:blipFill>
        <p:spPr bwMode="auto">
          <a:xfrm>
            <a:off x="177800" y="1993900"/>
            <a:ext cx="8229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97500" y="5638800"/>
            <a:ext cx="356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but not important enough for this class’s assignments….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0076" y="4724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Next lecture: probability review and Naïve Bayes.</a:t>
            </a:r>
          </a:p>
          <a:p>
            <a:pPr lvl="1"/>
            <a:r>
              <a:rPr lang="en-US" dirty="0" smtClean="0"/>
              <a:t>Homework:</a:t>
            </a:r>
          </a:p>
          <a:p>
            <a:pPr lvl="2"/>
            <a:r>
              <a:rPr lang="en-US" dirty="0" smtClean="0"/>
              <a:t>Watch the review lecture I linked to on the wiki</a:t>
            </a:r>
          </a:p>
          <a:p>
            <a:pPr lvl="1"/>
            <a:r>
              <a:rPr lang="en-US" dirty="0" smtClean="0"/>
              <a:t>I’m </a:t>
            </a:r>
            <a:r>
              <a:rPr lang="en-US" i="1" dirty="0" smtClean="0"/>
              <a:t>not</a:t>
            </a:r>
            <a:r>
              <a:rPr lang="en-US" dirty="0" smtClean="0"/>
              <a:t> going to repeat 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79400" y="292100"/>
            <a:ext cx="86486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en-US" sz="3200"/>
              <a:t>Karandeep Johar</a:t>
            </a:r>
            <a:r>
              <a:rPr lang="en-US" sz="3200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– M</a:t>
            </a:r>
            <a:r>
              <a:rPr lang="en-US" sz="3200"/>
              <a:t>S in CS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57200" y="1680875"/>
            <a:ext cx="3029100" cy="39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 am a second year Masters student in the Computer Science Department , School of Computer Science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I’m interested in scaling machine learning algorithms for large datasets and solving problems that arise when we try and apply them in real world contexts.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r="28774"/>
          <a:stretch/>
        </p:blipFill>
        <p:spPr>
          <a:xfrm>
            <a:off x="4807175" y="1443725"/>
            <a:ext cx="4222250" cy="44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79400" y="292100"/>
            <a:ext cx="8648700" cy="8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zh-CN" sz="3200"/>
              <a:t>Lanxiao Xu</a:t>
            </a:r>
            <a:r>
              <a:rPr lang="zh-CN" sz="3200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zh-CN" sz="3200"/>
              <a:t>MLD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57200" y="1334818"/>
            <a:ext cx="4884300" cy="396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I'm a second year Masters student in </a:t>
            </a:r>
            <a:r>
              <a:rPr lang="zh-C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MLD</a:t>
            </a:r>
            <a:r>
              <a:rPr lang="zh-CN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School of Computer Science.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 took this course last year and was very interested in building machine learning models in large scale context.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contents of this course is very closely related to how people apply ML techniques in practice. You will learn a lof of awesome things such as Hadoop, Spark and Pig, which are constantly used in industry.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1" name="Shape 131" descr="IMG_53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450" y="1359000"/>
            <a:ext cx="3681874" cy="39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4385</Words>
  <Application>Microsoft Macintosh PowerPoint</Application>
  <PresentationFormat>On-screen Show (4:3)</PresentationFormat>
  <Paragraphs>564</Paragraphs>
  <Slides>71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Equation</vt:lpstr>
      <vt:lpstr>Course overview: 10-605/805</vt:lpstr>
      <vt:lpstr>Administrivia</vt:lpstr>
      <vt:lpstr>Who/Where/When</vt:lpstr>
      <vt:lpstr>How Many</vt:lpstr>
      <vt:lpstr>Who/Where/When</vt:lpstr>
      <vt:lpstr>TAs</vt:lpstr>
      <vt:lpstr>TA – Bhuwan Dhingra (GHC 6227)</vt:lpstr>
      <vt:lpstr>Karandeep Johar– MS in CS</vt:lpstr>
      <vt:lpstr>Lanxiao Xu – MLD</vt:lpstr>
      <vt:lpstr>Tzu-Ming Kuo– MCDS in LTI</vt:lpstr>
      <vt:lpstr>Chenran Li</vt:lpstr>
      <vt:lpstr>Jingyuan Liu</vt:lpstr>
      <vt:lpstr>Yuxing Zhang – MS in MLD</vt:lpstr>
      <vt:lpstr>Yulan Huang – MIIS in LTI</vt:lpstr>
      <vt:lpstr>What/How</vt:lpstr>
      <vt:lpstr>What/How</vt:lpstr>
      <vt:lpstr>What/How: 10-605</vt:lpstr>
      <vt:lpstr>What/How: 10-605 805</vt:lpstr>
      <vt:lpstr>What/How: 10-605 students working on a project with an 10-805 student</vt:lpstr>
      <vt:lpstr>What/How: 10-605 students working on a project with an 10-805 student</vt:lpstr>
      <vt:lpstr>Quizzes and class participation</vt:lpstr>
      <vt:lpstr>What/How: 10-805 and 11-805</vt:lpstr>
      <vt:lpstr>What/How: cheating vs working together</vt:lpstr>
      <vt:lpstr>What/How: 601 co-req</vt:lpstr>
      <vt:lpstr>Big Data History: From the Dawn of Time To The Present</vt:lpstr>
      <vt:lpstr>PowerPoint Presentation</vt:lpstr>
      <vt:lpstr>PowerPoint Presentation</vt:lpstr>
      <vt:lpstr>More on this paper</vt:lpstr>
      <vt:lpstr>More on this paper</vt:lpstr>
      <vt:lpstr>More on this paper</vt:lpstr>
      <vt:lpstr>More on this paper</vt:lpstr>
      <vt:lpstr>PowerPoint Presentation</vt:lpstr>
      <vt:lpstr>So in mid 1990’s…..</vt:lpstr>
      <vt:lpstr>PowerPoint Presentation</vt:lpstr>
      <vt:lpstr>PowerPoint Presentation</vt:lpstr>
      <vt:lpstr>Why More Data Helps: A Demo</vt:lpstr>
      <vt:lpstr>Why More Data Helps</vt:lpstr>
      <vt:lpstr>PowerPoint Presentation</vt:lpstr>
      <vt:lpstr>PowerPoint Presentation</vt:lpstr>
      <vt:lpstr>PowerPoint Presentation</vt:lpstr>
      <vt:lpstr>PowerPoint Presentation</vt:lpstr>
      <vt:lpstr>So in 2001…..</vt:lpstr>
      <vt:lpstr>…and in 2009</vt:lpstr>
      <vt:lpstr>…and in 2012</vt:lpstr>
      <vt:lpstr>…and in 2013</vt:lpstr>
      <vt:lpstr>…and in 2014</vt:lpstr>
      <vt:lpstr>Bengio, Foundations &amp; Trends, 2009</vt:lpstr>
      <vt:lpstr>PowerPoint Presentation</vt:lpstr>
      <vt:lpstr>Today….</vt:lpstr>
      <vt:lpstr>Review: Asymptotic Complexity</vt:lpstr>
      <vt:lpstr>How do we use very large amounts of data?</vt:lpstr>
      <vt:lpstr>Asymptotic Analysis: Basic Principles</vt:lpstr>
      <vt:lpstr>Asymptotic Analysis: Basic Principles</vt:lpstr>
      <vt:lpstr>Back to rule pruning….</vt:lpstr>
      <vt:lpstr>PowerPoint Presentation</vt:lpstr>
      <vt:lpstr>Where do asymptotics break down?</vt:lpstr>
      <vt:lpstr>What do we count?</vt:lpstr>
      <vt:lpstr>Numbers (Jeff Dean says) Everyone Should Know </vt:lpstr>
      <vt:lpstr>Update: Colin Scott, UCB</vt:lpstr>
      <vt:lpstr>What’s Happening with Hardware?</vt:lpstr>
      <vt:lpstr>PowerPoint Presentation</vt:lpstr>
      <vt:lpstr>Numbers (Jeff Dean says) Everyone Should Know </vt:lpstr>
      <vt:lpstr>A typical CPU (not to scale)</vt:lpstr>
      <vt:lpstr>A typical CPU (not to scale)</vt:lpstr>
      <vt:lpstr>A typical CPU (not to scale)</vt:lpstr>
      <vt:lpstr>A typical CPU (not to scale)</vt:lpstr>
      <vt:lpstr>A typical disk</vt:lpstr>
      <vt:lpstr>Numbers (Jeff Dean says) Everyone Should Know </vt:lpstr>
      <vt:lpstr>What do we count?</vt:lpstr>
      <vt:lpstr>Other lessons -?</vt:lpstr>
      <vt:lpstr>What/How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306</cp:revision>
  <dcterms:created xsi:type="dcterms:W3CDTF">2013-01-13T19:42:44Z</dcterms:created>
  <dcterms:modified xsi:type="dcterms:W3CDTF">2016-08-30T17:17:26Z</dcterms:modified>
</cp:coreProperties>
</file>