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632" r:id="rId2"/>
    <p:sldId id="630" r:id="rId3"/>
    <p:sldId id="507" r:id="rId4"/>
    <p:sldId id="489" r:id="rId5"/>
    <p:sldId id="706" r:id="rId6"/>
    <p:sldId id="492" r:id="rId7"/>
    <p:sldId id="493" r:id="rId8"/>
    <p:sldId id="657" r:id="rId9"/>
    <p:sldId id="495" r:id="rId10"/>
    <p:sldId id="681" r:id="rId11"/>
    <p:sldId id="680" r:id="rId12"/>
    <p:sldId id="679" r:id="rId13"/>
    <p:sldId id="677" r:id="rId14"/>
    <p:sldId id="633" r:id="rId15"/>
    <p:sldId id="634" r:id="rId16"/>
    <p:sldId id="557" r:id="rId17"/>
    <p:sldId id="635" r:id="rId18"/>
    <p:sldId id="682" r:id="rId19"/>
    <p:sldId id="678" r:id="rId20"/>
    <p:sldId id="636" r:id="rId21"/>
    <p:sldId id="637" r:id="rId22"/>
    <p:sldId id="638" r:id="rId23"/>
    <p:sldId id="675" r:id="rId24"/>
    <p:sldId id="560" r:id="rId25"/>
    <p:sldId id="562" r:id="rId26"/>
    <p:sldId id="565" r:id="rId27"/>
    <p:sldId id="683" r:id="rId28"/>
    <p:sldId id="684" r:id="rId29"/>
    <p:sldId id="685" r:id="rId30"/>
    <p:sldId id="686" r:id="rId31"/>
    <p:sldId id="687" r:id="rId32"/>
    <p:sldId id="688" r:id="rId33"/>
    <p:sldId id="689" r:id="rId34"/>
    <p:sldId id="690" r:id="rId35"/>
    <p:sldId id="691" r:id="rId36"/>
    <p:sldId id="692" r:id="rId37"/>
    <p:sldId id="693" r:id="rId38"/>
    <p:sldId id="694" r:id="rId39"/>
    <p:sldId id="695" r:id="rId40"/>
    <p:sldId id="696" r:id="rId41"/>
    <p:sldId id="697" r:id="rId42"/>
    <p:sldId id="698" r:id="rId43"/>
    <p:sldId id="699" r:id="rId44"/>
    <p:sldId id="700" r:id="rId45"/>
    <p:sldId id="701" r:id="rId46"/>
    <p:sldId id="702" r:id="rId47"/>
    <p:sldId id="703" r:id="rId48"/>
    <p:sldId id="704" r:id="rId49"/>
    <p:sldId id="705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9" autoAdjust="0"/>
    <p:restoredTop sz="95258" autoAdjust="0"/>
  </p:normalViewPr>
  <p:slideViewPr>
    <p:cSldViewPr snapToGrid="0" snapToObjects="1">
      <p:cViewPr>
        <p:scale>
          <a:sx n="120" d="100"/>
          <a:sy n="120" d="100"/>
        </p:scale>
        <p:origin x="-2360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D442-55EA-6342-B53E-4833801FAB2B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D7F-5DC7-7B4C-BA97-09EE9819B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8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FC5B96-FEE0-7841-A02F-EF97DA8A3DC2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00A716-7700-594D-8392-5967C1FE7739}" type="slidenum">
              <a:rPr lang="en-US">
                <a:solidFill>
                  <a:prstClr val="black"/>
                </a:solidFill>
              </a:rPr>
              <a:pPr eaLnBrk="1" hangingPunct="1"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C4C488-2E5C-7641-B120-4F0E61E9DD81}" type="slidenum">
              <a:rPr lang="en-US">
                <a:solidFill>
                  <a:prstClr val="black"/>
                </a:solidFill>
              </a:rPr>
              <a:pPr eaLnBrk="1" hangingPunct="1"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DA35F7-B488-4D42-87C9-2BE6248681EA}" type="slidenum">
              <a:rPr lang="en-US">
                <a:solidFill>
                  <a:prstClr val="black"/>
                </a:solidFill>
              </a:rPr>
              <a:pPr eaLnBrk="1" hangingPunct="1"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8907F6-6850-4C47-8A08-CB6AC75D2352}" type="slidenum">
              <a:rPr lang="en-US">
                <a:solidFill>
                  <a:prstClr val="black"/>
                </a:solidFill>
              </a:rPr>
              <a:pPr eaLnBrk="1" hangingPunct="1"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3647A6-6E5B-F647-9F8A-235176C1BB93}" type="slidenum">
              <a:rPr lang="en-US">
                <a:solidFill>
                  <a:prstClr val="black"/>
                </a:solidFill>
              </a:rPr>
              <a:pPr eaLnBrk="1" hangingPunct="1"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7680B8-206E-7447-89DC-B79AC905D25D}" type="slidenum">
              <a:rPr lang="en-US">
                <a:solidFill>
                  <a:prstClr val="black"/>
                </a:solidFill>
              </a:rPr>
              <a:pPr eaLnBrk="1" hangingPunct="1"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CC4132-A7DA-E147-BC16-2167D27CC3EA}" type="slidenum">
              <a:rPr lang="en-US">
                <a:solidFill>
                  <a:prstClr val="black"/>
                </a:solidFill>
              </a:rPr>
              <a:pPr eaLnBrk="1" hangingPunct="1"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9401CB-F917-1348-9D5A-699BF360E814}" type="slidenum">
              <a:rPr lang="en-US">
                <a:solidFill>
                  <a:prstClr val="black"/>
                </a:solidFill>
              </a:rPr>
              <a:pPr eaLnBrk="1" hangingPunct="1"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A04016-0903-9C42-A0F4-B846867A8F22}" type="slidenum">
              <a:rPr lang="en-US">
                <a:solidFill>
                  <a:prstClr val="black"/>
                </a:solidFill>
              </a:rPr>
              <a:pPr eaLnBrk="1" hangingPunct="1"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ECA073-3FC4-844A-B773-12FD6395F998}" type="slidenum">
              <a:rPr lang="en-US">
                <a:solidFill>
                  <a:prstClr val="black"/>
                </a:solidFill>
              </a:rPr>
              <a:pPr eaLnBrk="1" hangingPunct="1"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FC5B96-FEE0-7841-A02F-EF97DA8A3DC2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88CCE8-D338-0245-9D49-8086338509BF}" type="slidenum">
              <a:rPr lang="en-US">
                <a:solidFill>
                  <a:prstClr val="black"/>
                </a:solidFill>
              </a:rPr>
              <a:pPr eaLnBrk="1" hangingPunct="1"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D7AB0-3000-624A-BFB4-B74AED71F5A6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DD9E4-A5AF-F14F-AE2C-7504A52494D8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DD9E4-A5AF-F14F-AE2C-7504A52494D8}" type="slidenum">
              <a:rPr lang="en-US"/>
              <a:pPr/>
              <a:t>42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3A965D-E3A6-FC45-896D-5B5CFFB640E8}" type="slidenum">
              <a:rPr lang="en-US">
                <a:solidFill>
                  <a:prstClr val="black"/>
                </a:solidFill>
              </a:rPr>
              <a:pPr eaLnBrk="1" hangingPunct="1"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5BFA85-3639-B542-8586-B34D0859351A}" type="slidenum">
              <a:rPr lang="en-US">
                <a:solidFill>
                  <a:prstClr val="black"/>
                </a:solidFill>
              </a:rPr>
              <a:pPr eaLnBrk="1" hangingPunct="1"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A10988-1D0B-E043-82A9-4DF29339E82E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055988-C9B9-9244-81C8-9175A85A3377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F0C848-DEB2-0F41-B78F-FFB640F0856B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8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/>
              <a:pPr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/>
              <a:pPr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/>
              <a:pPr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/>
              <a:pPr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/>
              <a:pPr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/>
              <a:pPr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/>
              <a:pPr/>
              <a:t>10/8/15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/>
              <a:pPr/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/>
              <a:pPr/>
              <a:t>10/8/15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/>
              <a:pPr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/>
              <a:pPr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/>
              <a:pPr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emf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6.em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.png"/><Relationship Id="rId9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Perceptrons</a:t>
            </a:r>
            <a:r>
              <a:rPr lang="en-US" dirty="0" smtClean="0"/>
              <a:t> – the story continues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6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regret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73199"/>
            <a:ext cx="8229600" cy="51202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general: We care about the </a:t>
            </a:r>
            <a:r>
              <a:rPr lang="en-US" i="1" dirty="0" smtClean="0"/>
              <a:t>worst case</a:t>
            </a:r>
            <a:r>
              <a:rPr lang="en-US" dirty="0" smtClean="0"/>
              <a:t> “regret” of B</a:t>
            </a:r>
          </a:p>
          <a:p>
            <a:pPr lvl="1"/>
            <a:r>
              <a:rPr lang="en-US" dirty="0" smtClean="0"/>
              <a:t>its loss on the </a:t>
            </a:r>
            <a:r>
              <a:rPr lang="en-US" i="1" dirty="0" smtClean="0"/>
              <a:t>on-</a:t>
            </a:r>
            <a:r>
              <a:rPr lang="en-US" dirty="0" smtClean="0"/>
              <a:t>line sequence</a:t>
            </a:r>
          </a:p>
          <a:p>
            <a:pPr lvl="1"/>
            <a:r>
              <a:rPr lang="en-US" dirty="0" smtClean="0"/>
              <a:t> compared to the </a:t>
            </a:r>
            <a:r>
              <a:rPr lang="en-US" i="1" dirty="0" smtClean="0"/>
              <a:t>best-case predictions it could make</a:t>
            </a:r>
            <a:r>
              <a:rPr lang="en-US" dirty="0" smtClean="0"/>
              <a:t> if it had seem the entire sequence before making any predictions</a:t>
            </a:r>
          </a:p>
          <a:p>
            <a:endParaRPr lang="en-US" dirty="0"/>
          </a:p>
          <a:p>
            <a:r>
              <a:rPr lang="en-US" dirty="0" smtClean="0"/>
              <a:t>Mistakes for realizable case:</a:t>
            </a:r>
          </a:p>
          <a:p>
            <a:pPr lvl="1"/>
            <a:r>
              <a:rPr lang="en-US" dirty="0" smtClean="0"/>
              <a:t>loss is 0/1 (mistake or not)</a:t>
            </a:r>
          </a:p>
          <a:p>
            <a:pPr lvl="1"/>
            <a:r>
              <a:rPr lang="en-US" dirty="0" smtClean="0"/>
              <a:t>best case: 0 mistakes</a:t>
            </a:r>
          </a:p>
        </p:txBody>
      </p:sp>
    </p:spTree>
    <p:extLst>
      <p:ext uri="{BB962C8B-B14F-4D97-AF65-F5344CB8AC3E}">
        <p14:creationId xmlns:p14="http://schemas.microsoft.com/office/powerpoint/2010/main" val="161414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Averaging and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Theory says we get low error on the training set with a randomized algorithm:</a:t>
            </a:r>
          </a:p>
          <a:p>
            <a:pPr lvl="1"/>
            <a:r>
              <a:rPr lang="en-US" dirty="0" smtClean="0"/>
              <a:t>pick a </a:t>
            </a:r>
            <a:r>
              <a:rPr lang="en-US" dirty="0" err="1" smtClean="0"/>
              <a:t>timepoint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</a:p>
          <a:p>
            <a:pPr lvl="1"/>
            <a:r>
              <a:rPr lang="en-US" dirty="0" smtClean="0"/>
              <a:t>pick the perceptron </a:t>
            </a:r>
            <a:r>
              <a:rPr lang="en-US" b="1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smtClean="0"/>
              <a:t> active at </a:t>
            </a:r>
            <a:r>
              <a:rPr lang="en-US" i="1" dirty="0" smtClean="0"/>
              <a:t>t</a:t>
            </a:r>
          </a:p>
          <a:p>
            <a:pPr lvl="1"/>
            <a:r>
              <a:rPr lang="en-US" dirty="0" smtClean="0"/>
              <a:t>predict on </a:t>
            </a:r>
            <a:r>
              <a:rPr lang="en-US" i="1" dirty="0" smtClean="0"/>
              <a:t>x </a:t>
            </a:r>
            <a:r>
              <a:rPr lang="en-US" dirty="0" smtClean="0"/>
              <a:t>with </a:t>
            </a:r>
            <a:r>
              <a:rPr lang="en-US" b="1" dirty="0" err="1"/>
              <a:t>v</a:t>
            </a:r>
            <a:r>
              <a:rPr lang="en-US" baseline="-25000" dirty="0" err="1"/>
              <a:t>k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We can approximate this by</a:t>
            </a:r>
          </a:p>
          <a:p>
            <a:pPr lvl="1"/>
            <a:r>
              <a:rPr lang="en-US" dirty="0" smtClean="0"/>
              <a:t>voting the </a:t>
            </a:r>
            <a:r>
              <a:rPr lang="en-US" i="1" dirty="0" smtClean="0"/>
              <a:t>predictions</a:t>
            </a:r>
            <a:r>
              <a:rPr lang="en-US" dirty="0" smtClean="0"/>
              <a:t> of all the classifiers, weighted by their probability of being picked</a:t>
            </a:r>
          </a:p>
          <a:p>
            <a:pPr lvl="1"/>
            <a:r>
              <a:rPr lang="en-US" dirty="0" smtClean="0"/>
              <a:t>averaging the classifiers themselves, with the same weights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0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t="22929" r="42060" b="45777"/>
          <a:stretch/>
        </p:blipFill>
        <p:spPr bwMode="auto">
          <a:xfrm>
            <a:off x="215900" y="0"/>
            <a:ext cx="7118350" cy="581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9583" y="5733746"/>
            <a:ext cx="503214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perceptrons</a:t>
            </a:r>
            <a:r>
              <a:rPr lang="en-US" sz="2400" dirty="0" smtClean="0"/>
              <a:t> on the NIST digits data</a:t>
            </a:r>
            <a:endParaRPr lang="en-US" sz="2400" dirty="0"/>
          </a:p>
        </p:txBody>
      </p:sp>
      <p:sp>
        <p:nvSpPr>
          <p:cNvPr id="3" name="Left Arrow 2"/>
          <p:cNvSpPr/>
          <p:nvPr/>
        </p:nvSpPr>
        <p:spPr>
          <a:xfrm rot="2985817">
            <a:off x="4133288" y="2744824"/>
            <a:ext cx="646580" cy="19892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21436649">
            <a:off x="7010960" y="1447309"/>
            <a:ext cx="646580" cy="19892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21436649">
            <a:off x="7010960" y="1175456"/>
            <a:ext cx="646580" cy="198923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9800000">
            <a:off x="2999386" y="1518247"/>
            <a:ext cx="646580" cy="198923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21189908">
            <a:off x="6210818" y="3181798"/>
            <a:ext cx="1605926" cy="52454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4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</a:rPr>
              <a:t>We have shown that </a:t>
            </a:r>
          </a:p>
          <a:p>
            <a:pPr lvl="1"/>
            <a:r>
              <a:rPr lang="en-US" sz="2000" i="1" dirty="0">
                <a:latin typeface="Arial" charset="0"/>
              </a:rPr>
              <a:t>If </a:t>
            </a:r>
            <a:r>
              <a:rPr lang="en-US" sz="2000" dirty="0">
                <a:latin typeface="Arial" charset="0"/>
              </a:rPr>
              <a:t>: exists a </a:t>
            </a:r>
            <a:r>
              <a:rPr lang="en-US" sz="2000" b="1" dirty="0" err="1">
                <a:latin typeface="Arial" charset="0"/>
              </a:rPr>
              <a:t>u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with unit norm that has margin </a:t>
            </a:r>
            <a:r>
              <a:rPr lang="el-GR" sz="2000" dirty="0">
                <a:latin typeface="Arial" charset="0"/>
                <a:cs typeface="Arial" charset="0"/>
              </a:rPr>
              <a:t>γ</a:t>
            </a:r>
            <a:r>
              <a:rPr lang="en-US" sz="2000" dirty="0">
                <a:latin typeface="Arial" charset="0"/>
                <a:cs typeface="Arial" charset="0"/>
              </a:rPr>
              <a:t> on examples in the </a:t>
            </a:r>
            <a:r>
              <a:rPr lang="en-US" sz="2000" dirty="0" err="1">
                <a:latin typeface="Arial" charset="0"/>
                <a:cs typeface="Arial" charset="0"/>
              </a:rPr>
              <a:t>seq</a:t>
            </a:r>
            <a:r>
              <a:rPr lang="en-US" sz="2000" dirty="0">
                <a:latin typeface="Arial" charset="0"/>
                <a:cs typeface="Arial" charset="0"/>
              </a:rPr>
              <a:t> 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),(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),…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  <a:r>
              <a:rPr lang="en-US" sz="2000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(the data is easily separable)</a:t>
            </a:r>
            <a:endParaRPr lang="en-US" sz="2000" dirty="0">
              <a:latin typeface="Arial" charset="0"/>
              <a:cs typeface="Arial" charset="0"/>
            </a:endParaRPr>
          </a:p>
          <a:p>
            <a:pPr lvl="1"/>
            <a:r>
              <a:rPr lang="en-US" sz="2000" i="1" dirty="0">
                <a:latin typeface="Arial" charset="0"/>
                <a:cs typeface="Arial" charset="0"/>
              </a:rPr>
              <a:t>Then </a:t>
            </a:r>
            <a:r>
              <a:rPr lang="en-US" sz="2000" dirty="0">
                <a:latin typeface="Arial" charset="0"/>
                <a:cs typeface="Arial" charset="0"/>
              </a:rPr>
              <a:t>: the </a:t>
            </a:r>
            <a:r>
              <a:rPr lang="en-US" sz="2000" dirty="0" err="1">
                <a:latin typeface="Arial" charset="0"/>
                <a:cs typeface="Arial" charset="0"/>
              </a:rPr>
              <a:t>perceptron</a:t>
            </a:r>
            <a:r>
              <a:rPr lang="en-US" sz="2000" dirty="0">
                <a:latin typeface="Arial" charset="0"/>
                <a:cs typeface="Arial" charset="0"/>
              </a:rPr>
              <a:t> algorithm makes &lt; R</a:t>
            </a:r>
            <a:r>
              <a:rPr lang="en-US" sz="2000" baseline="30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/</a:t>
            </a:r>
            <a:r>
              <a:rPr lang="el-GR" sz="2000" dirty="0">
                <a:latin typeface="Arial" charset="0"/>
                <a:cs typeface="Arial" charset="0"/>
              </a:rPr>
              <a:t> γ</a:t>
            </a:r>
            <a:r>
              <a:rPr lang="en-US" sz="2000" baseline="30000" dirty="0">
                <a:latin typeface="Arial" charset="0"/>
                <a:cs typeface="Arial" charset="0"/>
              </a:rPr>
              <a:t>2 </a:t>
            </a:r>
            <a:r>
              <a:rPr lang="en-US" sz="2000" dirty="0">
                <a:latin typeface="Arial" charset="0"/>
              </a:rPr>
              <a:t>mistakes on the sequence (where R &gt;</a:t>
            </a:r>
            <a:r>
              <a:rPr lang="en-US" sz="2000" dirty="0" smtClean="0">
                <a:latin typeface="Arial" charset="0"/>
              </a:rPr>
              <a:t>=max</a:t>
            </a:r>
            <a:r>
              <a:rPr lang="en-US" sz="2000" baseline="-25000" dirty="0" smtClean="0">
                <a:latin typeface="Arial" charset="0"/>
              </a:rPr>
              <a:t>i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||</a:t>
            </a:r>
            <a:r>
              <a:rPr lang="en-US" sz="2000" b="1" dirty="0">
                <a:latin typeface="Arial" charset="0"/>
              </a:rPr>
              <a:t>x</a:t>
            </a:r>
            <a:r>
              <a:rPr lang="en-US" sz="2000" baseline="-25000" dirty="0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||)</a:t>
            </a:r>
          </a:p>
          <a:p>
            <a:pPr lvl="1"/>
            <a:r>
              <a:rPr lang="en-US" sz="2000" i="1" dirty="0">
                <a:latin typeface="Arial" charset="0"/>
              </a:rPr>
              <a:t>Independent</a:t>
            </a:r>
            <a:r>
              <a:rPr lang="en-US" sz="2000" dirty="0">
                <a:latin typeface="Arial" charset="0"/>
              </a:rPr>
              <a:t> of dimension of the data or classifier </a:t>
            </a:r>
            <a:r>
              <a:rPr lang="en-US" sz="2000" dirty="0">
                <a:solidFill>
                  <a:srgbClr val="4F81BD"/>
                </a:solidFill>
                <a:latin typeface="Arial" charset="0"/>
              </a:rPr>
              <a:t>(</a:t>
            </a:r>
            <a:r>
              <a:rPr lang="en-US" sz="2000" dirty="0" smtClean="0">
                <a:solidFill>
                  <a:srgbClr val="4F81BD"/>
                </a:solidFill>
                <a:latin typeface="Arial" charset="0"/>
              </a:rPr>
              <a:t>!)</a:t>
            </a:r>
          </a:p>
          <a:p>
            <a:pPr lvl="1"/>
            <a:endParaRPr lang="en-US" sz="2000" dirty="0">
              <a:solidFill>
                <a:srgbClr val="4F81BD"/>
              </a:solidFill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Very similar to SVMs:</a:t>
            </a:r>
          </a:p>
          <a:p>
            <a:pPr lvl="1"/>
            <a:r>
              <a:rPr lang="en-US" sz="2000" dirty="0" smtClean="0">
                <a:latin typeface="Arial" charset="0"/>
              </a:rPr>
              <a:t>in an SVM you search for a </a:t>
            </a:r>
            <a:r>
              <a:rPr lang="en-US" sz="2000" b="1" dirty="0" smtClean="0">
                <a:latin typeface="Arial" charset="0"/>
              </a:rPr>
              <a:t>u </a:t>
            </a:r>
            <a:r>
              <a:rPr lang="en-US" sz="2000" dirty="0" smtClean="0">
                <a:latin typeface="Arial" charset="0"/>
              </a:rPr>
              <a:t>that will </a:t>
            </a:r>
            <a:r>
              <a:rPr lang="en-US" sz="2000" i="1" dirty="0" smtClean="0">
                <a:latin typeface="Arial" charset="0"/>
              </a:rPr>
              <a:t>maximize margin </a:t>
            </a:r>
            <a:r>
              <a:rPr lang="el-GR" sz="2000" dirty="0" smtClean="0">
                <a:latin typeface="Arial" charset="0"/>
                <a:cs typeface="Arial" charset="0"/>
              </a:rPr>
              <a:t>γ</a:t>
            </a:r>
            <a:r>
              <a:rPr lang="en-US" sz="2000" i="1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subject to a bound on </a:t>
            </a:r>
            <a:r>
              <a:rPr lang="en-US" sz="2000" b="1" dirty="0" smtClean="0">
                <a:latin typeface="Arial" charset="0"/>
              </a:rPr>
              <a:t>||u||</a:t>
            </a:r>
          </a:p>
          <a:p>
            <a:pPr lvl="1"/>
            <a:r>
              <a:rPr lang="en-US" sz="2000" dirty="0" smtClean="0">
                <a:latin typeface="Arial" charset="0"/>
              </a:rPr>
              <a:t>or else, minimize </a:t>
            </a:r>
            <a:r>
              <a:rPr lang="en-US" sz="2000" b="1" dirty="0" smtClean="0">
                <a:latin typeface="Arial" charset="0"/>
              </a:rPr>
              <a:t>||u||</a:t>
            </a:r>
            <a:r>
              <a:rPr lang="en-US" sz="2000" dirty="0" smtClean="0">
                <a:latin typeface="Arial" charset="0"/>
              </a:rPr>
              <a:t> subject to constraint on the margin</a:t>
            </a:r>
          </a:p>
          <a:p>
            <a:pPr lvl="1"/>
            <a:endParaRPr lang="en-US" sz="2000" dirty="0">
              <a:latin typeface="Arial" charset="0"/>
            </a:endParaRPr>
          </a:p>
          <a:p>
            <a:pPr lvl="1"/>
            <a:r>
              <a:rPr lang="en-US" sz="2000" dirty="0" smtClean="0">
                <a:latin typeface="Arial" charset="0"/>
              </a:rPr>
              <a:t>like SVMs you can </a:t>
            </a:r>
            <a:r>
              <a:rPr lang="en-US" sz="2000" dirty="0" err="1" smtClean="0">
                <a:latin typeface="Arial" charset="0"/>
              </a:rPr>
              <a:t>kernelize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perceptrons</a:t>
            </a:r>
            <a:r>
              <a:rPr lang="en-US" sz="2000" dirty="0" smtClean="0">
                <a:latin typeface="Arial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48732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sparsifying</a:t>
            </a:r>
            <a:r>
              <a:rPr lang="en-US" dirty="0" smtClean="0"/>
              <a:t> the Averaged Perceptron Update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8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 of perceptron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</a:t>
            </a:r>
            <a:r>
              <a:rPr lang="en-US" b="1" dirty="0" smtClean="0"/>
              <a:t>=0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1121834" cy="3704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0983" y="3418417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0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 of perceptron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</a:t>
            </a:r>
            <a:r>
              <a:rPr lang="en-US" b="1" dirty="0" smtClean="0"/>
              <a:t>=0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1121834" cy="3704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0983" y="3418417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Complexity of </a:t>
            </a:r>
            <a:r>
              <a:rPr lang="en-US" sz="3600" i="1" dirty="0" smtClean="0"/>
              <a:t>averaged </a:t>
            </a:r>
            <a:r>
              <a:rPr lang="en-US" sz="3600" dirty="0" err="1" smtClean="0"/>
              <a:t>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vk</a:t>
            </a:r>
            <a:r>
              <a:rPr lang="en-US" b="1" dirty="0" smtClean="0"/>
              <a:t>=0</a:t>
            </a:r>
          </a:p>
          <a:p>
            <a:r>
              <a:rPr lang="en-US" b="1" dirty="0" err="1" smtClean="0"/>
              <a:t>va</a:t>
            </a:r>
            <a:r>
              <a:rPr lang="en-US" b="1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va</a:t>
            </a:r>
            <a:r>
              <a:rPr lang="en-US" b="1" dirty="0" smtClean="0"/>
              <a:t> = </a:t>
            </a:r>
            <a:r>
              <a:rPr lang="en-US" b="1" dirty="0" err="1" smtClean="0"/>
              <a:t>va</a:t>
            </a:r>
            <a:r>
              <a:rPr lang="en-US" b="1" dirty="0" smtClean="0"/>
              <a:t> + </a:t>
            </a:r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* </a:t>
            </a:r>
            <a:r>
              <a:rPr lang="en-US" dirty="0" err="1" smtClean="0"/>
              <a:t>mk</a:t>
            </a:r>
            <a:endParaRPr lang="en-US" b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2"/>
            <a:r>
              <a:rPr lang="en-US" dirty="0" err="1" smtClean="0"/>
              <a:t>mk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dirty="0" err="1" smtClean="0"/>
              <a:t>mk</a:t>
            </a:r>
            <a:r>
              <a:rPr lang="en-US" dirty="0" smtClean="0"/>
              <a:t>++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6833" y="1600200"/>
            <a:ext cx="4389967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r>
              <a:rPr lang="en-US" dirty="0" smtClean="0"/>
              <a:t>!=0, </a:t>
            </a:r>
            <a:r>
              <a:rPr lang="en-US" dirty="0" err="1" smtClean="0"/>
              <a:t>va</a:t>
            </a:r>
            <a:r>
              <a:rPr lang="en-US" baseline="-25000" dirty="0" err="1" smtClean="0"/>
              <a:t>i</a:t>
            </a:r>
            <a:r>
              <a:rPr lang="en-US" dirty="0" smtClean="0"/>
              <a:t> +=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22351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O(n)</a:t>
            </a:r>
            <a:r>
              <a:rPr lang="en-US" dirty="0" smtClean="0"/>
              <a:t>    O(</a:t>
            </a:r>
            <a:r>
              <a:rPr lang="en-US" dirty="0" err="1" smtClean="0"/>
              <a:t>n|V</a:t>
            </a:r>
            <a:r>
              <a:rPr lang="en-US" dirty="0" smtClean="0"/>
              <a:t>|)</a:t>
            </a:r>
            <a:endParaRPr lang="en-US" strike="sngStrike" dirty="0"/>
          </a:p>
        </p:txBody>
      </p:sp>
      <p:sp>
        <p:nvSpPr>
          <p:cNvPr id="7" name="TextBox 6"/>
          <p:cNvSpPr txBox="1"/>
          <p:nvPr/>
        </p:nvSpPr>
        <p:spPr>
          <a:xfrm>
            <a:off x="2962275" y="4711079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96833" y="3224252"/>
            <a:ext cx="10625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O(|V|)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0153956">
            <a:off x="4110041" y="3718616"/>
            <a:ext cx="668866" cy="26458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Complexity of </a:t>
            </a:r>
            <a:r>
              <a:rPr lang="en-US" sz="3600" i="1" dirty="0" smtClean="0"/>
              <a:t>averaged </a:t>
            </a:r>
            <a:r>
              <a:rPr lang="en-US" sz="3600" dirty="0" err="1" smtClean="0"/>
              <a:t>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450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vk</a:t>
            </a:r>
            <a:r>
              <a:rPr lang="en-US" b="1" dirty="0" smtClean="0"/>
              <a:t>=0</a:t>
            </a:r>
          </a:p>
          <a:p>
            <a:r>
              <a:rPr lang="en-US" b="1" dirty="0" err="1" smtClean="0"/>
              <a:t>va</a:t>
            </a:r>
            <a:r>
              <a:rPr lang="en-US" b="1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va</a:t>
            </a:r>
            <a:r>
              <a:rPr lang="en-US" b="1" dirty="0" smtClean="0"/>
              <a:t> = </a:t>
            </a:r>
            <a:r>
              <a:rPr lang="en-US" b="1" dirty="0" err="1" smtClean="0"/>
              <a:t>va</a:t>
            </a:r>
            <a:r>
              <a:rPr lang="en-US" b="1" dirty="0" smtClean="0"/>
              <a:t> + </a:t>
            </a:r>
            <a:r>
              <a:rPr lang="en-US" b="1" dirty="0" err="1" smtClean="0"/>
              <a:t>vk</a:t>
            </a:r>
            <a:r>
              <a:rPr lang="en-US" b="1" dirty="0" smtClean="0"/>
              <a:t> * </a:t>
            </a:r>
            <a:r>
              <a:rPr lang="en-US" dirty="0" err="1"/>
              <a:t>m</a:t>
            </a:r>
            <a:r>
              <a:rPr lang="en-US" dirty="0" err="1" smtClean="0"/>
              <a:t>k</a:t>
            </a:r>
            <a:endParaRPr lang="en-US" dirty="0" smtClean="0"/>
          </a:p>
          <a:p>
            <a:pPr lvl="2"/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2"/>
            <a:r>
              <a:rPr lang="en-US" dirty="0" err="1" smtClean="0"/>
              <a:t>mk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dirty="0" err="1"/>
              <a:t>m</a:t>
            </a:r>
            <a:r>
              <a:rPr lang="en-US" dirty="0" err="1" smtClean="0"/>
              <a:t>k</a:t>
            </a:r>
            <a:r>
              <a:rPr lang="en-US" dirty="0" smtClean="0"/>
              <a:t>++</a:t>
            </a:r>
          </a:p>
          <a:p>
            <a:r>
              <a:rPr lang="en-US" dirty="0" smtClean="0"/>
              <a:t>return </a:t>
            </a:r>
            <a:r>
              <a:rPr lang="en-US" b="1" dirty="0" err="1" smtClean="0"/>
              <a:t>va</a:t>
            </a:r>
            <a:r>
              <a:rPr lang="en-US" dirty="0" smtClean="0"/>
              <a:t>/k where k=#mistakes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6833" y="1600200"/>
            <a:ext cx="4389967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r>
              <a:rPr lang="en-US" dirty="0" smtClean="0"/>
              <a:t>!=0, </a:t>
            </a:r>
            <a:r>
              <a:rPr lang="en-US" dirty="0" err="1" smtClean="0"/>
              <a:t>va</a:t>
            </a:r>
            <a:r>
              <a:rPr lang="en-US" baseline="-25000" dirty="0" err="1" smtClean="0"/>
              <a:t>i</a:t>
            </a:r>
            <a:r>
              <a:rPr lang="en-US" dirty="0" smtClean="0"/>
              <a:t> +=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22351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O(n)</a:t>
            </a:r>
            <a:r>
              <a:rPr lang="en-US" dirty="0" smtClean="0"/>
              <a:t>    O(</a:t>
            </a:r>
            <a:r>
              <a:rPr lang="en-US" dirty="0" err="1" smtClean="0"/>
              <a:t>n|V</a:t>
            </a:r>
            <a:r>
              <a:rPr lang="en-US" dirty="0" smtClean="0"/>
              <a:t>|)</a:t>
            </a:r>
            <a:endParaRPr lang="en-US" strike="sngStrike" dirty="0"/>
          </a:p>
        </p:txBody>
      </p:sp>
      <p:sp>
        <p:nvSpPr>
          <p:cNvPr id="7" name="TextBox 6"/>
          <p:cNvSpPr txBox="1"/>
          <p:nvPr/>
        </p:nvSpPr>
        <p:spPr>
          <a:xfrm>
            <a:off x="2962275" y="4711079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21175" y="3039586"/>
            <a:ext cx="10625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O(|V|)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0153956">
            <a:off x="4134383" y="3533950"/>
            <a:ext cx="668866" cy="26458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6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10-08 at 3.24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1086"/>
            <a:ext cx="9144000" cy="301082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lots of mistakes….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9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On-line learning/regret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Optimization </a:t>
            </a:r>
          </a:p>
          <a:p>
            <a:pPr lvl="1"/>
            <a:r>
              <a:rPr lang="en-US" dirty="0" smtClean="0"/>
              <a:t>is a great model of what you </a:t>
            </a:r>
            <a:r>
              <a:rPr lang="en-US" b="1" dirty="0" smtClean="0"/>
              <a:t>want</a:t>
            </a:r>
            <a:r>
              <a:rPr lang="en-US" dirty="0" smtClean="0"/>
              <a:t> to do</a:t>
            </a:r>
          </a:p>
          <a:p>
            <a:pPr lvl="1"/>
            <a:r>
              <a:rPr lang="en-US" dirty="0" smtClean="0"/>
              <a:t>a less good model of what you have </a:t>
            </a:r>
            <a:r>
              <a:rPr lang="en-US" b="1" dirty="0" smtClean="0"/>
              <a:t>time</a:t>
            </a:r>
            <a:r>
              <a:rPr lang="en-US" dirty="0" smtClean="0"/>
              <a:t> to do</a:t>
            </a:r>
          </a:p>
          <a:p>
            <a:pPr lvl="1"/>
            <a:endParaRPr lang="en-US" dirty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How much to we lose when we replace gradient descent with SGD? </a:t>
            </a:r>
          </a:p>
          <a:p>
            <a:pPr lvl="1"/>
            <a:r>
              <a:rPr lang="en-US" dirty="0" smtClean="0"/>
              <a:t>what if we can only approximate the local gradient? </a:t>
            </a:r>
          </a:p>
          <a:p>
            <a:pPr lvl="1"/>
            <a:r>
              <a:rPr lang="en-US" dirty="0" smtClean="0"/>
              <a:t>what if the distribution changes over time?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One powerful analytic approach: online-learning aka regret analysis (~aka on-line optimization)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6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Alternative averaged 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/>
              <a:t>v</a:t>
            </a:r>
            <a:r>
              <a:rPr lang="en-US" b="1" dirty="0" err="1" smtClean="0"/>
              <a:t>k</a:t>
            </a:r>
            <a:r>
              <a:rPr lang="en-US" dirty="0" smtClean="0"/>
              <a:t> = 0</a:t>
            </a:r>
          </a:p>
          <a:p>
            <a:r>
              <a:rPr lang="en-US" b="1" dirty="0" err="1" smtClean="0"/>
              <a:t>va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</a:t>
            </a:r>
            <a:r>
              <a:rPr lang="en-US" dirty="0" err="1" smtClean="0"/>
              <a:t>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b="1" dirty="0" err="1"/>
              <a:t>va</a:t>
            </a:r>
            <a:r>
              <a:rPr lang="en-US" dirty="0"/>
              <a:t> = </a:t>
            </a:r>
            <a:r>
              <a:rPr lang="en-US" b="1" dirty="0" err="1"/>
              <a:t>va</a:t>
            </a:r>
            <a:r>
              <a:rPr lang="en-US" dirty="0"/>
              <a:t> +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1"/>
            <a:r>
              <a:rPr lang="en-US" dirty="0" smtClean="0"/>
              <a:t>t = t+1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dirty="0" smtClean="0"/>
              <a:t>)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dirty="0" smtClean="0"/>
              <a:t> = </a:t>
            </a:r>
            <a:r>
              <a:rPr lang="en-US" b="1" dirty="0" err="1" smtClean="0"/>
              <a:t>vk</a:t>
            </a:r>
            <a:r>
              <a:rPr lang="en-US" dirty="0" smtClean="0"/>
              <a:t> + </a:t>
            </a:r>
            <a:r>
              <a:rPr lang="en-US" i="1" dirty="0" smtClean="0"/>
              <a:t>y*</a:t>
            </a:r>
            <a:r>
              <a:rPr lang="en-US" dirty="0" smtClean="0"/>
              <a:t>x</a:t>
            </a:r>
          </a:p>
          <a:p>
            <a:r>
              <a:rPr lang="en-US" dirty="0" smtClean="0"/>
              <a:t>Return </a:t>
            </a:r>
            <a:r>
              <a:rPr lang="en-US" b="1" dirty="0" err="1" smtClean="0"/>
              <a:t>va</a:t>
            </a:r>
            <a:r>
              <a:rPr lang="en-US" dirty="0" smtClean="0"/>
              <a:t>/t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2" name="Content Placeholder 1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3589156"/>
              </p:ext>
            </p:extLst>
          </p:nvPr>
        </p:nvGraphicFramePr>
        <p:xfrm>
          <a:off x="4729163" y="2422524"/>
          <a:ext cx="2145845" cy="102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48" name="Equation" r:id="rId3" imgW="901700" imgH="431800" progId="Equation.3">
                  <p:embed/>
                </p:oleObj>
              </mc:Choice>
              <mc:Fallback>
                <p:oleObj name="Equation" r:id="rId3" imgW="901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9163" y="2422524"/>
                        <a:ext cx="2145845" cy="102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02958" y="3635020"/>
            <a:ext cx="2453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is the set of examples including the first k mistakes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9163" y="1839585"/>
            <a:ext cx="2453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Observe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2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Alternative averaged 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/>
              <a:t>v</a:t>
            </a:r>
            <a:r>
              <a:rPr lang="en-US" b="1" dirty="0" err="1" smtClean="0"/>
              <a:t>k</a:t>
            </a:r>
            <a:r>
              <a:rPr lang="en-US" dirty="0" smtClean="0"/>
              <a:t> = 0</a:t>
            </a:r>
          </a:p>
          <a:p>
            <a:r>
              <a:rPr lang="en-US" b="1" dirty="0" err="1" smtClean="0"/>
              <a:t>va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</a:t>
            </a:r>
            <a:r>
              <a:rPr lang="en-US" dirty="0" err="1" smtClean="0"/>
              <a:t>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b="1" dirty="0" err="1"/>
              <a:t>va</a:t>
            </a:r>
            <a:r>
              <a:rPr lang="en-US" dirty="0"/>
              <a:t> = </a:t>
            </a:r>
            <a:r>
              <a:rPr lang="en-US" b="1" dirty="0" err="1"/>
              <a:t>va</a:t>
            </a:r>
            <a:r>
              <a:rPr lang="en-US" dirty="0"/>
              <a:t> +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1"/>
            <a:r>
              <a:rPr lang="en-US" dirty="0" smtClean="0"/>
              <a:t>t = t+1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dirty="0" smtClean="0"/>
              <a:t>)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dirty="0" smtClean="0"/>
              <a:t> = </a:t>
            </a:r>
            <a:r>
              <a:rPr lang="en-US" b="1" dirty="0" err="1" smtClean="0"/>
              <a:t>vk</a:t>
            </a:r>
            <a:r>
              <a:rPr lang="en-US" dirty="0" smtClean="0"/>
              <a:t> + </a:t>
            </a:r>
            <a:r>
              <a:rPr lang="en-US" i="1" dirty="0" smtClean="0"/>
              <a:t>y*</a:t>
            </a:r>
            <a:r>
              <a:rPr lang="en-US" dirty="0" smtClean="0"/>
              <a:t>x</a:t>
            </a:r>
          </a:p>
          <a:p>
            <a:r>
              <a:rPr lang="en-US" dirty="0" smtClean="0"/>
              <a:t>Return </a:t>
            </a:r>
            <a:r>
              <a:rPr lang="en-US" b="1" dirty="0" err="1" smtClean="0"/>
              <a:t>va</a:t>
            </a:r>
            <a:r>
              <a:rPr lang="en-US" dirty="0" smtClean="0"/>
              <a:t>/t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2" name="Content Placeholder 1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4454835"/>
              </p:ext>
            </p:extLst>
          </p:nvPr>
        </p:nvGraphicFramePr>
        <p:xfrm>
          <a:off x="2607624" y="3370517"/>
          <a:ext cx="955862" cy="691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72" name="Equation" r:id="rId3" imgW="596900" imgH="431800" progId="Equation.3">
                  <p:embed/>
                </p:oleObj>
              </mc:Choice>
              <mc:Fallback>
                <p:oleObj name="Equation" r:id="rId3" imgW="596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7624" y="3370517"/>
                        <a:ext cx="955862" cy="6915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29163" y="1839585"/>
            <a:ext cx="386459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 when there’s a mistake at time t on </a:t>
            </a:r>
            <a:r>
              <a:rPr lang="en-US" sz="2800" b="1" dirty="0" err="1" smtClean="0"/>
              <a:t>x,</a:t>
            </a:r>
            <a:r>
              <a:rPr lang="en-US" sz="2800" i="1" dirty="0" err="1" smtClean="0"/>
              <a:t>y</a:t>
            </a:r>
            <a:r>
              <a:rPr lang="en-US" sz="2800" i="1" dirty="0" smtClean="0"/>
              <a:t>:</a:t>
            </a:r>
          </a:p>
          <a:p>
            <a:endParaRPr lang="en-US" sz="2800" i="1" dirty="0" smtClean="0"/>
          </a:p>
          <a:p>
            <a:r>
              <a:rPr lang="en-US" sz="2800" i="1" dirty="0"/>
              <a:t>y</a:t>
            </a:r>
            <a:r>
              <a:rPr lang="en-US" sz="2800" i="1" dirty="0" smtClean="0"/>
              <a:t>*</a:t>
            </a:r>
            <a:r>
              <a:rPr lang="en-US" sz="2800" b="1" dirty="0" smtClean="0"/>
              <a:t>x</a:t>
            </a:r>
            <a:r>
              <a:rPr lang="en-US" sz="2800" b="1" i="1" dirty="0" smtClean="0"/>
              <a:t> </a:t>
            </a:r>
            <a:r>
              <a:rPr lang="en-US" sz="2800" dirty="0" smtClean="0"/>
              <a:t>is added to </a:t>
            </a:r>
            <a:r>
              <a:rPr lang="en-US" sz="2800" b="1" dirty="0" err="1" smtClean="0"/>
              <a:t>va</a:t>
            </a:r>
            <a:r>
              <a:rPr lang="en-US" sz="2800" b="1" i="1" dirty="0" smtClean="0"/>
              <a:t> </a:t>
            </a:r>
            <a:r>
              <a:rPr lang="en-US" sz="2800" dirty="0" smtClean="0"/>
              <a:t>on </a:t>
            </a:r>
            <a:r>
              <a:rPr lang="en-US" sz="2800" i="1" dirty="0" smtClean="0"/>
              <a:t>every subsequent iteration</a:t>
            </a:r>
          </a:p>
          <a:p>
            <a:endParaRPr lang="en-US" sz="2800" i="1" dirty="0"/>
          </a:p>
          <a:p>
            <a:r>
              <a:rPr lang="en-US" sz="2400" dirty="0" smtClean="0"/>
              <a:t>Suppose you know T, the total number of examples in the stream…</a:t>
            </a:r>
            <a:endParaRPr lang="en-US" sz="24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2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Alternative averaged 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/>
              <a:t>v</a:t>
            </a:r>
            <a:r>
              <a:rPr lang="en-US" b="1" dirty="0" err="1" smtClean="0"/>
              <a:t>k</a:t>
            </a:r>
            <a:r>
              <a:rPr lang="en-US" dirty="0" smtClean="0"/>
              <a:t> = 0</a:t>
            </a:r>
          </a:p>
          <a:p>
            <a:r>
              <a:rPr lang="en-US" b="1" dirty="0" err="1" smtClean="0"/>
              <a:t>va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</a:t>
            </a:r>
            <a:r>
              <a:rPr lang="en-US" dirty="0" err="1" smtClean="0"/>
              <a:t>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b="1" dirty="0" err="1"/>
              <a:t>va</a:t>
            </a:r>
            <a:r>
              <a:rPr lang="en-US" dirty="0"/>
              <a:t> = </a:t>
            </a:r>
            <a:r>
              <a:rPr lang="en-US" b="1" dirty="0" err="1"/>
              <a:t>va</a:t>
            </a:r>
            <a:r>
              <a:rPr lang="en-US" dirty="0"/>
              <a:t> +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1"/>
            <a:r>
              <a:rPr lang="en-US" dirty="0" smtClean="0"/>
              <a:t>t = t+1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dirty="0" smtClean="0"/>
              <a:t>)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dirty="0" smtClean="0"/>
              <a:t> = </a:t>
            </a:r>
            <a:r>
              <a:rPr lang="en-US" b="1" dirty="0" err="1" smtClean="0"/>
              <a:t>vk</a:t>
            </a:r>
            <a:r>
              <a:rPr lang="en-US" dirty="0" smtClean="0"/>
              <a:t> + </a:t>
            </a:r>
            <a:r>
              <a:rPr lang="en-US" i="1" dirty="0" smtClean="0"/>
              <a:t>y*</a:t>
            </a:r>
            <a:r>
              <a:rPr lang="en-US" dirty="0" smtClean="0"/>
              <a:t>x</a:t>
            </a:r>
          </a:p>
          <a:p>
            <a:pPr lvl="2"/>
            <a:r>
              <a:rPr lang="en-US" b="1" dirty="0" err="1" smtClean="0"/>
              <a:t>va</a:t>
            </a:r>
            <a:r>
              <a:rPr lang="en-US" b="1" dirty="0" smtClean="0"/>
              <a:t> = </a:t>
            </a:r>
            <a:r>
              <a:rPr lang="en-US" b="1" dirty="0" err="1" smtClean="0"/>
              <a:t>va</a:t>
            </a:r>
            <a:r>
              <a:rPr lang="en-US" b="1" dirty="0" smtClean="0"/>
              <a:t> </a:t>
            </a:r>
            <a:r>
              <a:rPr lang="en-US" dirty="0" smtClean="0"/>
              <a:t>+ (T-t)*</a:t>
            </a:r>
            <a:r>
              <a:rPr lang="en-US" i="1" dirty="0" smtClean="0"/>
              <a:t>y</a:t>
            </a:r>
            <a:r>
              <a:rPr lang="en-US" b="1" dirty="0" smtClean="0"/>
              <a:t>*x</a:t>
            </a:r>
          </a:p>
          <a:p>
            <a:r>
              <a:rPr lang="en-US" dirty="0" smtClean="0"/>
              <a:t>Return </a:t>
            </a:r>
            <a:r>
              <a:rPr lang="en-US" b="1" dirty="0" err="1" smtClean="0"/>
              <a:t>va</a:t>
            </a:r>
            <a:r>
              <a:rPr lang="en-US" dirty="0" smtClean="0"/>
              <a:t>/T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2" name="Content Placeholder 1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0790593"/>
              </p:ext>
            </p:extLst>
          </p:nvPr>
        </p:nvGraphicFramePr>
        <p:xfrm>
          <a:off x="2607624" y="3370517"/>
          <a:ext cx="955862" cy="691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96" name="Equation" r:id="rId3" imgW="596900" imgH="431800" progId="Equation.3">
                  <p:embed/>
                </p:oleObj>
              </mc:Choice>
              <mc:Fallback>
                <p:oleObj name="Equation" r:id="rId3" imgW="596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7624" y="3370517"/>
                        <a:ext cx="955862" cy="6915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22202" y="1612344"/>
            <a:ext cx="386459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/>
          </a:p>
          <a:p>
            <a:r>
              <a:rPr lang="en-US" sz="2400" dirty="0" smtClean="0"/>
              <a:t>T = the total number of examples in the stream…</a:t>
            </a:r>
            <a:endParaRPr lang="en-US" sz="24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94112" y="4713465"/>
            <a:ext cx="44498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/>
          </a:p>
          <a:p>
            <a:r>
              <a:rPr lang="en-US" sz="2000" dirty="0" smtClean="0"/>
              <a:t>All subsequent additions of </a:t>
            </a:r>
            <a:r>
              <a:rPr lang="en-US" sz="2000" b="1" dirty="0" smtClean="0"/>
              <a:t>x</a:t>
            </a:r>
            <a:r>
              <a:rPr lang="en-US" sz="2000" dirty="0" smtClean="0"/>
              <a:t> to </a:t>
            </a:r>
            <a:r>
              <a:rPr lang="en-US" sz="2000" b="1" dirty="0" err="1" smtClean="0"/>
              <a:t>va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1563" y="3561481"/>
            <a:ext cx="3532991" cy="133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16667" y="6126163"/>
            <a:ext cx="68704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Unpublished? I figured this out recently, Leon </a:t>
            </a:r>
            <a:r>
              <a:rPr lang="en-US" dirty="0" err="1" smtClean="0"/>
              <a:t>Bottou</a:t>
            </a:r>
            <a:r>
              <a:rPr lang="en-US" dirty="0" smtClean="0"/>
              <a:t> knows it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9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Perceptrons</a:t>
            </a:r>
            <a:r>
              <a:rPr lang="en-US" dirty="0" smtClean="0"/>
              <a:t> in Parallel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9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2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somehow?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somehow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  <p:sp>
        <p:nvSpPr>
          <p:cNvPr id="30" name="Multiply 29"/>
          <p:cNvSpPr/>
          <p:nvPr/>
        </p:nvSpPr>
        <p:spPr>
          <a:xfrm>
            <a:off x="5034490" y="5264105"/>
            <a:ext cx="896411" cy="1073102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7866" y="5680293"/>
            <a:ext cx="2926943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Synchonization</a:t>
            </a:r>
            <a:r>
              <a:rPr lang="en-US" dirty="0" smtClean="0"/>
              <a:t> cost</a:t>
            </a:r>
          </a:p>
          <a:p>
            <a:r>
              <a:rPr lang="en-US" i="1" dirty="0" err="1" smtClean="0"/>
              <a:t>vs</a:t>
            </a:r>
            <a:r>
              <a:rPr lang="en-US" i="1" dirty="0" smtClean="0"/>
              <a:t> </a:t>
            </a:r>
            <a:r>
              <a:rPr lang="en-US" dirty="0" smtClean="0"/>
              <a:t>Inference (classification)</a:t>
            </a:r>
          </a:p>
          <a:p>
            <a:r>
              <a:rPr lang="en-US" dirty="0" smtClean="0"/>
              <a:t>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hidden agenda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57300"/>
            <a:ext cx="8648700" cy="52302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Part of machine learning is good grasp of theory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Part of ML is a good grasp of what hacks tend to work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These are not always the same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Especially in big-data situations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Catalog of useful tricks so far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Brute-force estimation of a joint distribution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Naive Bayes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Stream-and-sort, request-and-answer patterns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BLRT and KL-divergence (and when to use them)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TF-IDF weighting – especially IDF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it’s often useful even when we don’t understand why</a:t>
            </a:r>
          </a:p>
          <a:p>
            <a:pPr lvl="1">
              <a:lnSpc>
                <a:spcPct val="90000"/>
              </a:lnSpc>
            </a:pPr>
            <a:r>
              <a:rPr lang="en-US" sz="2595" dirty="0" err="1" smtClean="0"/>
              <a:t>Perceptron</a:t>
            </a:r>
            <a:r>
              <a:rPr lang="en-US" sz="2595" dirty="0" smtClean="0"/>
              <a:t>/mistake bound model</a:t>
            </a:r>
          </a:p>
          <a:p>
            <a:pPr lvl="2">
              <a:lnSpc>
                <a:spcPct val="90000"/>
              </a:lnSpc>
            </a:pPr>
            <a:r>
              <a:rPr lang="en-US" sz="2195" dirty="0" smtClean="0"/>
              <a:t>often leads to fast, competitive, easy-to-implement methods</a:t>
            </a:r>
          </a:p>
          <a:p>
            <a:pPr lvl="2">
              <a:lnSpc>
                <a:spcPct val="90000"/>
              </a:lnSpc>
            </a:pPr>
            <a:r>
              <a:rPr lang="en-US" sz="2195" dirty="0" smtClean="0"/>
              <a:t>parallel versions are non-trivial to implement/understand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987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The Voted Perceptron for Ranking and Structured Classification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5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The voted perceptron </a:t>
            </a:r>
            <a:r>
              <a:rPr lang="en-US" sz="4000" i="1">
                <a:latin typeface="Arial" charset="0"/>
              </a:rPr>
              <a:t>for ranking</a:t>
            </a:r>
            <a:endParaRPr lang="en-US" sz="4000">
              <a:latin typeface="Arial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123950" y="16938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i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318000" y="16176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i="1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612900" y="18923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854200" y="1525588"/>
            <a:ext cx="2620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/>
                </a:solidFill>
              </a:rPr>
              <a:t>instances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</a:rPr>
              <a:t>x</a:t>
            </a:r>
            <a:r>
              <a:rPr lang="en-US" baseline="-25000" smtClean="0">
                <a:solidFill>
                  <a:srgbClr val="000000"/>
                </a:solidFill>
              </a:rPr>
              <a:t>1 </a:t>
            </a:r>
            <a:r>
              <a:rPr lang="en-US" b="1" smtClean="0">
                <a:solidFill>
                  <a:srgbClr val="000000"/>
                </a:solidFill>
              </a:rPr>
              <a:t>x</a:t>
            </a:r>
            <a:r>
              <a:rPr lang="en-US" baseline="-25000" smtClean="0">
                <a:solidFill>
                  <a:srgbClr val="000000"/>
                </a:solidFill>
              </a:rPr>
              <a:t>2 </a:t>
            </a:r>
            <a:r>
              <a:rPr lang="en-US" b="1" smtClean="0">
                <a:solidFill>
                  <a:srgbClr val="000000"/>
                </a:solidFill>
              </a:rPr>
              <a:t>x</a:t>
            </a:r>
            <a:r>
              <a:rPr lang="en-US" baseline="-25000" smtClean="0">
                <a:solidFill>
                  <a:srgbClr val="000000"/>
                </a:solidFill>
              </a:rPr>
              <a:t>3 </a:t>
            </a:r>
            <a:r>
              <a:rPr lang="en-US" b="1" smtClean="0">
                <a:solidFill>
                  <a:srgbClr val="000000"/>
                </a:solidFill>
              </a:rPr>
              <a:t>x</a:t>
            </a:r>
            <a:r>
              <a:rPr lang="en-US" baseline="-25000" smtClean="0">
                <a:solidFill>
                  <a:srgbClr val="000000"/>
                </a:solidFill>
              </a:rPr>
              <a:t>4</a:t>
            </a:r>
            <a:r>
              <a:rPr lang="en-US" smtClean="0">
                <a:solidFill>
                  <a:srgbClr val="000000"/>
                </a:solidFill>
              </a:rPr>
              <a:t>…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13363" y="1417638"/>
            <a:ext cx="3709987" cy="787400"/>
            <a:chOff x="3442" y="893"/>
            <a:chExt cx="2337" cy="496"/>
          </a:xfrm>
        </p:grpSpPr>
        <p:sp>
          <p:nvSpPr>
            <p:cNvPr id="19477" name="Text Box 10"/>
            <p:cNvSpPr txBox="1">
              <a:spLocks noChangeArrowheads="1"/>
            </p:cNvSpPr>
            <p:nvPr/>
          </p:nvSpPr>
          <p:spPr bwMode="auto">
            <a:xfrm>
              <a:off x="3442" y="985"/>
              <a:ext cx="233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Compute: y</a:t>
              </a:r>
              <a:r>
                <a:rPr lang="en-US" i="1" baseline="-25000" smtClean="0">
                  <a:solidFill>
                    <a:srgbClr val="000000"/>
                  </a:solidFill>
                </a:rPr>
                <a:t>i</a:t>
              </a:r>
              <a:r>
                <a:rPr lang="en-US" smtClean="0">
                  <a:solidFill>
                    <a:srgbClr val="000000"/>
                  </a:solidFill>
                </a:rPr>
                <a:t> = </a:t>
              </a:r>
              <a:r>
                <a:rPr lang="en-US" b="1" smtClean="0">
                  <a:solidFill>
                    <a:srgbClr val="000000"/>
                  </a:solidFill>
                </a:rPr>
                <a:t>v</a:t>
              </a:r>
              <a:r>
                <a:rPr lang="en-US" i="1" baseline="-25000" smtClean="0">
                  <a:solidFill>
                    <a:srgbClr val="000000"/>
                  </a:solidFill>
                </a:rPr>
                <a:t>k</a:t>
              </a:r>
              <a:r>
                <a:rPr lang="en-US" i="1" smtClean="0">
                  <a:solidFill>
                    <a:srgbClr val="000000"/>
                  </a:solidFill>
                </a:rPr>
                <a:t> . </a:t>
              </a:r>
              <a:r>
                <a:rPr lang="en-US" b="1" smtClean="0">
                  <a:solidFill>
                    <a:srgbClr val="000000"/>
                  </a:solidFill>
                </a:rPr>
                <a:t>x</a:t>
              </a:r>
              <a:r>
                <a:rPr lang="en-US" i="1" baseline="-25000" smtClean="0">
                  <a:solidFill>
                    <a:srgbClr val="000000"/>
                  </a:solidFill>
                </a:rPr>
                <a:t>i</a:t>
              </a:r>
              <a:r>
                <a:rPr lang="en-US" i="1" smtClean="0">
                  <a:solidFill>
                    <a:srgbClr val="000000"/>
                  </a:solidFill>
                </a:rPr>
                <a:t> 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Return: </a:t>
              </a:r>
              <a:r>
                <a:rPr lang="en-US" smtClean="0">
                  <a:solidFill>
                    <a:srgbClr val="000000"/>
                  </a:solidFill>
                </a:rPr>
                <a:t>the index </a:t>
              </a:r>
              <a:r>
                <a:rPr lang="en-US" i="1" smtClean="0">
                  <a:solidFill>
                    <a:srgbClr val="000000"/>
                  </a:solidFill>
                </a:rPr>
                <a:t>b* </a:t>
              </a:r>
              <a:r>
                <a:rPr lang="en-US" smtClean="0">
                  <a:solidFill>
                    <a:srgbClr val="000000"/>
                  </a:solidFill>
                </a:rPr>
                <a:t>of the </a:t>
              </a:r>
              <a:r>
                <a:rPr lang="ja-JP" altLang="en-US" smtClean="0">
                  <a:solidFill>
                    <a:srgbClr val="000000"/>
                  </a:solidFill>
                </a:rPr>
                <a:t>“</a:t>
              </a:r>
              <a:r>
                <a:rPr lang="en-US" smtClean="0">
                  <a:solidFill>
                    <a:srgbClr val="000000"/>
                  </a:solidFill>
                </a:rPr>
                <a:t>best</a:t>
              </a:r>
              <a:r>
                <a:rPr lang="ja-JP" altLang="en-US" smtClean="0">
                  <a:solidFill>
                    <a:srgbClr val="000000"/>
                  </a:solidFill>
                </a:rPr>
                <a:t>”</a:t>
              </a:r>
              <a:r>
                <a:rPr lang="en-US" smtClean="0">
                  <a:solidFill>
                    <a:srgbClr val="000000"/>
                  </a:solidFill>
                </a:rPr>
                <a:t> </a:t>
              </a:r>
              <a:r>
                <a:rPr lang="en-US" b="1" smtClean="0">
                  <a:solidFill>
                    <a:srgbClr val="000000"/>
                  </a:solidFill>
                </a:rPr>
                <a:t>x</a:t>
              </a:r>
              <a:r>
                <a:rPr lang="en-US" baseline="-25000" smtClean="0">
                  <a:solidFill>
                    <a:srgbClr val="000000"/>
                  </a:solidFill>
                </a:rPr>
                <a:t>i</a:t>
              </a:r>
              <a:endParaRPr lang="en-US" i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19478" name="Text Box 11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^</a:t>
              </a:r>
            </a:p>
          </p:txBody>
        </p:sp>
      </p:grp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1600200" y="20701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989263" y="2078038"/>
            <a:ext cx="407987" cy="512762"/>
            <a:chOff x="4349" y="893"/>
            <a:chExt cx="257" cy="323"/>
          </a:xfrm>
        </p:grpSpPr>
        <p:sp>
          <p:nvSpPr>
            <p:cNvPr id="19475" name="Text Box 14"/>
            <p:cNvSpPr txBox="1">
              <a:spLocks noChangeArrowheads="1"/>
            </p:cNvSpPr>
            <p:nvPr/>
          </p:nvSpPr>
          <p:spPr bwMode="auto">
            <a:xfrm>
              <a:off x="4349" y="985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b*</a:t>
              </a:r>
              <a:endParaRPr lang="en-US" i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19476" name="Text Box 15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22544" name="AutoShape 16"/>
          <p:cNvCxnSpPr>
            <a:cxnSpLocks noChangeShapeType="1"/>
            <a:stCxn id="19460" idx="2"/>
            <a:endCxn id="19461" idx="2"/>
          </p:cNvCxnSpPr>
          <p:nvPr/>
        </p:nvCxnSpPr>
        <p:spPr bwMode="auto">
          <a:xfrm rot="5400000" flipH="1" flipV="1">
            <a:off x="2927350" y="70008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962400" y="2479675"/>
            <a:ext cx="501650" cy="512763"/>
            <a:chOff x="4299" y="893"/>
            <a:chExt cx="352" cy="323"/>
          </a:xfrm>
        </p:grpSpPr>
        <p:sp>
          <p:nvSpPr>
            <p:cNvPr id="19473" name="Text Box 18"/>
            <p:cNvSpPr txBox="1">
              <a:spLocks noChangeArrowheads="1"/>
            </p:cNvSpPr>
            <p:nvPr/>
          </p:nvSpPr>
          <p:spPr bwMode="auto">
            <a:xfrm>
              <a:off x="4299" y="985"/>
              <a:ext cx="3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   b</a:t>
              </a:r>
              <a:endParaRPr lang="en-US" i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19474" name="Text Box 19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210175" y="2205038"/>
            <a:ext cx="3265488" cy="512762"/>
            <a:chOff x="3447" y="893"/>
            <a:chExt cx="2057" cy="323"/>
          </a:xfrm>
        </p:grpSpPr>
        <p:sp>
          <p:nvSpPr>
            <p:cNvPr id="19471" name="Text Box 21"/>
            <p:cNvSpPr txBox="1">
              <a:spLocks noChangeArrowheads="1"/>
            </p:cNvSpPr>
            <p:nvPr/>
          </p:nvSpPr>
          <p:spPr bwMode="auto">
            <a:xfrm>
              <a:off x="3447" y="985"/>
              <a:ext cx="20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If mistake: </a:t>
              </a:r>
              <a:r>
                <a:rPr lang="en-US" b="1" smtClean="0">
                  <a:solidFill>
                    <a:srgbClr val="000000"/>
                  </a:solidFill>
                </a:rPr>
                <a:t>v</a:t>
              </a:r>
              <a:r>
                <a:rPr lang="en-US" i="1" baseline="-25000" smtClean="0">
                  <a:solidFill>
                    <a:srgbClr val="000000"/>
                  </a:solidFill>
                </a:rPr>
                <a:t>k+1</a:t>
              </a:r>
              <a:r>
                <a:rPr lang="en-US" smtClean="0">
                  <a:solidFill>
                    <a:srgbClr val="000000"/>
                  </a:solidFill>
                </a:rPr>
                <a:t> = </a:t>
              </a:r>
              <a:r>
                <a:rPr lang="en-US" b="1" smtClean="0">
                  <a:solidFill>
                    <a:srgbClr val="000000"/>
                  </a:solidFill>
                </a:rPr>
                <a:t>v</a:t>
              </a:r>
              <a:r>
                <a:rPr lang="en-US" i="1" baseline="-25000" smtClean="0">
                  <a:solidFill>
                    <a:srgbClr val="000000"/>
                  </a:solidFill>
                </a:rPr>
                <a:t>k</a:t>
              </a:r>
              <a:r>
                <a:rPr lang="en-US" i="1" smtClean="0">
                  <a:solidFill>
                    <a:srgbClr val="000000"/>
                  </a:solidFill>
                </a:rPr>
                <a:t>  +  </a:t>
              </a:r>
              <a:r>
                <a:rPr lang="en-US" b="1" smtClean="0">
                  <a:solidFill>
                    <a:srgbClr val="000000"/>
                  </a:solidFill>
                </a:rPr>
                <a:t>x</a:t>
              </a:r>
              <a:r>
                <a:rPr lang="en-US" i="1" baseline="-25000" smtClean="0">
                  <a:solidFill>
                    <a:srgbClr val="000000"/>
                  </a:solidFill>
                </a:rPr>
                <a:t>b  </a:t>
              </a:r>
              <a:r>
                <a:rPr lang="en-US" smtClean="0">
                  <a:solidFill>
                    <a:srgbClr val="000000"/>
                  </a:solidFill>
                </a:rPr>
                <a:t>-</a:t>
              </a:r>
              <a:r>
                <a:rPr lang="en-US" i="1" baseline="-25000" smtClean="0">
                  <a:solidFill>
                    <a:srgbClr val="000000"/>
                  </a:solidFill>
                </a:rPr>
                <a:t> </a:t>
              </a:r>
              <a:r>
                <a:rPr lang="en-US" b="1" smtClean="0">
                  <a:solidFill>
                    <a:srgbClr val="000000"/>
                  </a:solidFill>
                </a:rPr>
                <a:t>x</a:t>
              </a:r>
              <a:r>
                <a:rPr lang="en-US" i="1" baseline="-25000" smtClean="0">
                  <a:solidFill>
                    <a:srgbClr val="000000"/>
                  </a:solidFill>
                </a:rPr>
                <a:t>b*</a:t>
              </a:r>
              <a:r>
                <a:rPr lang="en-US" i="1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9472" name="Text Box 22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947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t="47896" r="16801" b="29086"/>
          <a:stretch>
            <a:fillRect/>
          </a:stretch>
        </p:blipFill>
        <p:spPr bwMode="auto">
          <a:xfrm>
            <a:off x="457200" y="3251200"/>
            <a:ext cx="80010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5-02-10 at 2.28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69417"/>
            <a:ext cx="5935133" cy="112407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0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/>
      <p:bldP spid="225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4"/>
          <p:cNvSpPr>
            <a:spLocks noChangeArrowheads="1"/>
          </p:cNvSpPr>
          <p:nvPr/>
        </p:nvSpPr>
        <p:spPr bwMode="auto">
          <a:xfrm>
            <a:off x="1958975" y="1393825"/>
            <a:ext cx="2962275" cy="34385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83" name="Line 25"/>
          <p:cNvSpPr>
            <a:spLocks noChangeShapeType="1"/>
          </p:cNvSpPr>
          <p:nvPr/>
        </p:nvSpPr>
        <p:spPr bwMode="auto">
          <a:xfrm rot="-5400000">
            <a:off x="3438525" y="523876"/>
            <a:ext cx="3175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84" name="Line 26"/>
          <p:cNvSpPr>
            <a:spLocks noChangeShapeType="1"/>
          </p:cNvSpPr>
          <p:nvPr/>
        </p:nvSpPr>
        <p:spPr bwMode="auto">
          <a:xfrm>
            <a:off x="3440113" y="103188"/>
            <a:ext cx="3175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0485" name="Group 62"/>
          <p:cNvGrpSpPr>
            <a:grpSpLocks/>
          </p:cNvGrpSpPr>
          <p:nvPr/>
        </p:nvGrpSpPr>
        <p:grpSpPr bwMode="auto">
          <a:xfrm>
            <a:off x="1712913" y="963613"/>
            <a:ext cx="3454400" cy="4013200"/>
            <a:chOff x="1079" y="607"/>
            <a:chExt cx="2176" cy="2528"/>
          </a:xfrm>
        </p:grpSpPr>
        <p:sp>
          <p:nvSpPr>
            <p:cNvPr id="20502" name="Line 27"/>
            <p:cNvSpPr>
              <a:spLocks noChangeShapeType="1"/>
            </p:cNvSpPr>
            <p:nvPr/>
          </p:nvSpPr>
          <p:spPr bwMode="auto">
            <a:xfrm flipV="1">
              <a:off x="2167" y="787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503" name="Text Box 28"/>
            <p:cNvSpPr txBox="1">
              <a:spLocks noChangeArrowheads="1"/>
            </p:cNvSpPr>
            <p:nvPr/>
          </p:nvSpPr>
          <p:spPr bwMode="auto">
            <a:xfrm>
              <a:off x="2944" y="60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20504" name="Line 29"/>
            <p:cNvSpPr>
              <a:spLocks noChangeShapeType="1"/>
            </p:cNvSpPr>
            <p:nvPr/>
          </p:nvSpPr>
          <p:spPr bwMode="auto">
            <a:xfrm flipH="1">
              <a:off x="1079" y="1961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505" name="Text Box 30"/>
            <p:cNvSpPr txBox="1">
              <a:spLocks noChangeArrowheads="1"/>
            </p:cNvSpPr>
            <p:nvPr/>
          </p:nvSpPr>
          <p:spPr bwMode="auto">
            <a:xfrm>
              <a:off x="1157" y="2900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-u</a:t>
              </a:r>
            </a:p>
          </p:txBody>
        </p:sp>
      </p:grpSp>
      <p:sp>
        <p:nvSpPr>
          <p:cNvPr id="20486" name="Text Box 31"/>
          <p:cNvSpPr txBox="1">
            <a:spLocks noChangeArrowheads="1"/>
          </p:cNvSpPr>
          <p:nvPr/>
        </p:nvSpPr>
        <p:spPr bwMode="auto">
          <a:xfrm>
            <a:off x="366871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0487" name="Text Box 32"/>
          <p:cNvSpPr txBox="1">
            <a:spLocks noChangeArrowheads="1"/>
          </p:cNvSpPr>
          <p:nvPr/>
        </p:nvSpPr>
        <p:spPr bwMode="auto">
          <a:xfrm>
            <a:off x="2982913" y="40227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0488" name="Text Box 33"/>
          <p:cNvSpPr txBox="1">
            <a:spLocks noChangeArrowheads="1"/>
          </p:cNvSpPr>
          <p:nvPr/>
        </p:nvSpPr>
        <p:spPr bwMode="auto">
          <a:xfrm>
            <a:off x="2297113" y="33035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0489" name="Text Box 34"/>
          <p:cNvSpPr txBox="1">
            <a:spLocks noChangeArrowheads="1"/>
          </p:cNvSpPr>
          <p:nvPr/>
        </p:nvSpPr>
        <p:spPr bwMode="auto">
          <a:xfrm>
            <a:off x="2876550" y="2593975"/>
            <a:ext cx="21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0490" name="Text Box 35"/>
          <p:cNvSpPr txBox="1">
            <a:spLocks noChangeArrowheads="1"/>
          </p:cNvSpPr>
          <p:nvPr/>
        </p:nvSpPr>
        <p:spPr bwMode="auto">
          <a:xfrm>
            <a:off x="320516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0491" name="Line 36"/>
          <p:cNvSpPr>
            <a:spLocks noChangeShapeType="1"/>
          </p:cNvSpPr>
          <p:nvPr/>
        </p:nvSpPr>
        <p:spPr bwMode="auto">
          <a:xfrm flipH="1" flipV="1">
            <a:off x="2830513" y="3760788"/>
            <a:ext cx="228600" cy="3048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92" name="Line 37"/>
          <p:cNvSpPr>
            <a:spLocks noChangeShapeType="1"/>
          </p:cNvSpPr>
          <p:nvPr/>
        </p:nvSpPr>
        <p:spPr bwMode="auto">
          <a:xfrm flipH="1" flipV="1">
            <a:off x="2525713" y="3532188"/>
            <a:ext cx="228600" cy="3048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93" name="Line 38"/>
          <p:cNvSpPr>
            <a:spLocks noChangeShapeType="1"/>
          </p:cNvSpPr>
          <p:nvPr/>
        </p:nvSpPr>
        <p:spPr bwMode="auto">
          <a:xfrm flipH="1" flipV="1">
            <a:off x="3211513" y="3379788"/>
            <a:ext cx="533400" cy="6858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94" name="Line 39"/>
          <p:cNvSpPr>
            <a:spLocks noChangeShapeType="1"/>
          </p:cNvSpPr>
          <p:nvPr/>
        </p:nvSpPr>
        <p:spPr bwMode="auto">
          <a:xfrm flipH="1" flipV="1">
            <a:off x="2933700" y="3636963"/>
            <a:ext cx="317500" cy="40005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95" name="Line 40"/>
          <p:cNvSpPr>
            <a:spLocks noChangeShapeType="1"/>
          </p:cNvSpPr>
          <p:nvPr/>
        </p:nvSpPr>
        <p:spPr bwMode="auto">
          <a:xfrm flipH="1" flipV="1">
            <a:off x="3059113" y="2801938"/>
            <a:ext cx="304800" cy="379412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96" name="Rectangle 41"/>
          <p:cNvSpPr>
            <a:spLocks noChangeArrowheads="1"/>
          </p:cNvSpPr>
          <p:nvPr/>
        </p:nvSpPr>
        <p:spPr bwMode="auto">
          <a:xfrm>
            <a:off x="2970213" y="3044825"/>
            <a:ext cx="234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9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γ</a:t>
            </a:r>
            <a:endParaRPr lang="en-US" sz="90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497" name="AutoShape 42"/>
          <p:cNvSpPr>
            <a:spLocks/>
          </p:cNvSpPr>
          <p:nvPr/>
        </p:nvSpPr>
        <p:spPr bwMode="auto">
          <a:xfrm rot="2370721">
            <a:off x="3128963" y="3119438"/>
            <a:ext cx="122237" cy="184150"/>
          </a:xfrm>
          <a:prstGeom prst="leftBrace">
            <a:avLst>
              <a:gd name="adj1" fmla="val 125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98" name="Text Box 65"/>
          <p:cNvSpPr txBox="1">
            <a:spLocks noChangeArrowheads="1"/>
          </p:cNvSpPr>
          <p:nvPr/>
        </p:nvSpPr>
        <p:spPr bwMode="auto">
          <a:xfrm rot="3950925">
            <a:off x="5393531" y="335041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0499" name="Text Box 67"/>
          <p:cNvSpPr txBox="1">
            <a:spLocks noChangeArrowheads="1"/>
          </p:cNvSpPr>
          <p:nvPr/>
        </p:nvSpPr>
        <p:spPr bwMode="auto">
          <a:xfrm rot="3950925">
            <a:off x="908844" y="225186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0500" name="Oval 68"/>
          <p:cNvSpPr>
            <a:spLocks noChangeArrowheads="1"/>
          </p:cNvSpPr>
          <p:nvPr/>
        </p:nvSpPr>
        <p:spPr bwMode="auto">
          <a:xfrm>
            <a:off x="2879725" y="2589213"/>
            <a:ext cx="252413" cy="274637"/>
          </a:xfrm>
          <a:prstGeom prst="ellips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01" name="Text Box 70"/>
          <p:cNvSpPr txBox="1">
            <a:spLocks noChangeArrowheads="1"/>
          </p:cNvSpPr>
          <p:nvPr/>
        </p:nvSpPr>
        <p:spPr bwMode="auto">
          <a:xfrm>
            <a:off x="6530975" y="1241425"/>
            <a:ext cx="21669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Ranking some x</a:t>
            </a:r>
            <a:r>
              <a:rPr lang="ja-JP" altLang="en-US" smtClean="0">
                <a:solidFill>
                  <a:srgbClr val="000000"/>
                </a:solidFill>
              </a:rPr>
              <a:t>’</a:t>
            </a:r>
            <a:r>
              <a:rPr lang="en-US" smtClean="0">
                <a:solidFill>
                  <a:srgbClr val="000000"/>
                </a:solidFill>
              </a:rPr>
              <a:t>s with the target vector </a:t>
            </a:r>
            <a:r>
              <a:rPr lang="en-US" b="1" smtClean="0">
                <a:solidFill>
                  <a:srgbClr val="000000"/>
                </a:solidFill>
              </a:rPr>
              <a:t>u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2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the prediction game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73199"/>
            <a:ext cx="8229600" cy="51202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Player A: </a:t>
            </a:r>
          </a:p>
          <a:p>
            <a:pPr lvl="1"/>
            <a:r>
              <a:rPr lang="en-US" dirty="0" smtClean="0"/>
              <a:t>picks a “target concept” c </a:t>
            </a:r>
          </a:p>
          <a:p>
            <a:pPr lvl="2"/>
            <a:r>
              <a:rPr lang="en-US" dirty="0" smtClean="0"/>
              <a:t>for now - from a finite set of possibilities C (e.g., all decision trees of size </a:t>
            </a:r>
            <a:r>
              <a:rPr lang="en-US" i="1" dirty="0" smtClean="0"/>
              <a:t>m)</a:t>
            </a:r>
            <a:endParaRPr lang="en-US" dirty="0" smtClean="0"/>
          </a:p>
          <a:p>
            <a:pPr lvl="1"/>
            <a:r>
              <a:rPr lang="en-US" dirty="0" smtClean="0"/>
              <a:t> for t=1,….,</a:t>
            </a:r>
          </a:p>
          <a:p>
            <a:pPr lvl="2"/>
            <a:r>
              <a:rPr lang="en-US" dirty="0" smtClean="0"/>
              <a:t>Player A picks </a:t>
            </a:r>
            <a:r>
              <a:rPr lang="en-US" b="1" dirty="0" smtClean="0"/>
              <a:t>x</a:t>
            </a:r>
            <a:r>
              <a:rPr lang="en-US" dirty="0" smtClean="0"/>
              <a:t>=(x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 and sends it to B</a:t>
            </a:r>
          </a:p>
          <a:p>
            <a:pPr lvl="3"/>
            <a:r>
              <a:rPr lang="en-US" dirty="0" smtClean="0"/>
              <a:t>For now, from a finite set of possibilities (e.g., all binary vectors of length </a:t>
            </a:r>
            <a:r>
              <a:rPr lang="en-US" i="1" dirty="0" smtClean="0"/>
              <a:t>n)</a:t>
            </a:r>
            <a:endParaRPr lang="en-US" dirty="0" smtClean="0"/>
          </a:p>
          <a:p>
            <a:pPr lvl="2"/>
            <a:r>
              <a:rPr lang="en-US" dirty="0" smtClean="0"/>
              <a:t>B predicts a label, </a:t>
            </a:r>
            <a:r>
              <a:rPr lang="en-US" sz="3300" dirty="0" smtClean="0"/>
              <a:t>ŷ</a:t>
            </a:r>
            <a:r>
              <a:rPr lang="en-US" dirty="0" smtClean="0"/>
              <a:t>, and sends it to A</a:t>
            </a:r>
          </a:p>
          <a:p>
            <a:pPr lvl="2"/>
            <a:r>
              <a:rPr lang="en-US" dirty="0" smtClean="0"/>
              <a:t>A sends B the true label </a:t>
            </a:r>
            <a:r>
              <a:rPr lang="en-US" i="1" dirty="0" err="1" smtClean="0"/>
              <a:t>y</a:t>
            </a:r>
            <a:r>
              <a:rPr lang="en-US" dirty="0" smtClean="0"/>
              <a:t>=</a:t>
            </a:r>
            <a:r>
              <a:rPr lang="en-US" dirty="0" err="1" smtClean="0"/>
              <a:t>c(</a:t>
            </a:r>
            <a:r>
              <a:rPr lang="en-US" b="1" dirty="0" err="1" smtClean="0"/>
              <a:t>x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we record if B made a </a:t>
            </a:r>
            <a:r>
              <a:rPr lang="en-US" i="1" dirty="0" smtClean="0"/>
              <a:t>mistake </a:t>
            </a:r>
            <a:r>
              <a:rPr lang="en-US" dirty="0" smtClean="0"/>
              <a:t>or not</a:t>
            </a:r>
          </a:p>
          <a:p>
            <a:pPr lvl="1"/>
            <a:r>
              <a:rPr lang="en-US" dirty="0" smtClean="0"/>
              <a:t>We care about the </a:t>
            </a:r>
            <a:r>
              <a:rPr lang="en-US" i="1" dirty="0" smtClean="0"/>
              <a:t>worst case</a:t>
            </a:r>
            <a:r>
              <a:rPr lang="en-US" dirty="0" smtClean="0"/>
              <a:t> number of mistakes B will make over </a:t>
            </a:r>
            <a:r>
              <a:rPr lang="en-US" i="1" dirty="0" smtClean="0"/>
              <a:t>all possible</a:t>
            </a:r>
            <a:r>
              <a:rPr lang="en-US" dirty="0" smtClean="0"/>
              <a:t> concept &amp; training sequences of any length</a:t>
            </a:r>
          </a:p>
          <a:p>
            <a:pPr lvl="2"/>
            <a:r>
              <a:rPr lang="en-US" dirty="0" smtClean="0"/>
              <a:t>The “Mistake bound” for B, M</a:t>
            </a:r>
            <a:r>
              <a:rPr lang="en-US" baseline="-25000" dirty="0" smtClean="0"/>
              <a:t>B</a:t>
            </a:r>
            <a:r>
              <a:rPr lang="en-US" dirty="0" smtClean="0"/>
              <a:t>(C),  is this bound</a:t>
            </a:r>
          </a:p>
        </p:txBody>
      </p:sp>
    </p:spTree>
    <p:extLst>
      <p:ext uri="{BB962C8B-B14F-4D97-AF65-F5344CB8AC3E}">
        <p14:creationId xmlns:p14="http://schemas.microsoft.com/office/powerpoint/2010/main" val="55687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958975" y="1393825"/>
            <a:ext cx="2962275" cy="34385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rot="-5400000">
            <a:off x="3438525" y="523876"/>
            <a:ext cx="3175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440113" y="103188"/>
            <a:ext cx="3175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1712913" y="963613"/>
            <a:ext cx="3454400" cy="4013200"/>
            <a:chOff x="1079" y="607"/>
            <a:chExt cx="2176" cy="2528"/>
          </a:xfrm>
        </p:grpSpPr>
        <p:sp>
          <p:nvSpPr>
            <p:cNvPr id="21530" name="Line 6"/>
            <p:cNvSpPr>
              <a:spLocks noChangeShapeType="1"/>
            </p:cNvSpPr>
            <p:nvPr/>
          </p:nvSpPr>
          <p:spPr bwMode="auto">
            <a:xfrm flipV="1">
              <a:off x="2167" y="787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531" name="Text Box 7"/>
            <p:cNvSpPr txBox="1">
              <a:spLocks noChangeArrowheads="1"/>
            </p:cNvSpPr>
            <p:nvPr/>
          </p:nvSpPr>
          <p:spPr bwMode="auto">
            <a:xfrm>
              <a:off x="2944" y="60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21532" name="Line 8"/>
            <p:cNvSpPr>
              <a:spLocks noChangeShapeType="1"/>
            </p:cNvSpPr>
            <p:nvPr/>
          </p:nvSpPr>
          <p:spPr bwMode="auto">
            <a:xfrm flipH="1">
              <a:off x="1079" y="1961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533" name="Text Box 9"/>
            <p:cNvSpPr txBox="1">
              <a:spLocks noChangeArrowheads="1"/>
            </p:cNvSpPr>
            <p:nvPr/>
          </p:nvSpPr>
          <p:spPr bwMode="auto">
            <a:xfrm>
              <a:off x="1157" y="2900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-u</a:t>
              </a:r>
            </a:p>
          </p:txBody>
        </p:sp>
      </p:grp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366871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2982913" y="40227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2297113" y="33035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2876550" y="2593975"/>
            <a:ext cx="21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320516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1515" name="Line 15"/>
          <p:cNvSpPr>
            <a:spLocks noChangeShapeType="1"/>
          </p:cNvSpPr>
          <p:nvPr/>
        </p:nvSpPr>
        <p:spPr bwMode="auto">
          <a:xfrm flipH="1" flipV="1">
            <a:off x="2830513" y="3760788"/>
            <a:ext cx="228600" cy="3048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 flipH="1" flipV="1">
            <a:off x="2525713" y="3532188"/>
            <a:ext cx="228600" cy="3048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17" name="Line 17"/>
          <p:cNvSpPr>
            <a:spLocks noChangeShapeType="1"/>
          </p:cNvSpPr>
          <p:nvPr/>
        </p:nvSpPr>
        <p:spPr bwMode="auto">
          <a:xfrm flipH="1" flipV="1">
            <a:off x="3211513" y="3379788"/>
            <a:ext cx="533400" cy="6858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18" name="Line 18"/>
          <p:cNvSpPr>
            <a:spLocks noChangeShapeType="1"/>
          </p:cNvSpPr>
          <p:nvPr/>
        </p:nvSpPr>
        <p:spPr bwMode="auto">
          <a:xfrm flipH="1" flipV="1">
            <a:off x="2933700" y="3636963"/>
            <a:ext cx="317500" cy="40005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19" name="Line 19"/>
          <p:cNvSpPr>
            <a:spLocks noChangeShapeType="1"/>
          </p:cNvSpPr>
          <p:nvPr/>
        </p:nvSpPr>
        <p:spPr bwMode="auto">
          <a:xfrm flipH="1" flipV="1">
            <a:off x="3059113" y="2801938"/>
            <a:ext cx="304800" cy="379412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2970213" y="3044825"/>
            <a:ext cx="234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9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γ</a:t>
            </a:r>
            <a:endParaRPr lang="en-US" sz="90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21" name="AutoShape 21"/>
          <p:cNvSpPr>
            <a:spLocks/>
          </p:cNvSpPr>
          <p:nvPr/>
        </p:nvSpPr>
        <p:spPr bwMode="auto">
          <a:xfrm rot="2370721">
            <a:off x="3128963" y="3119438"/>
            <a:ext cx="122237" cy="184150"/>
          </a:xfrm>
          <a:prstGeom prst="leftBrace">
            <a:avLst>
              <a:gd name="adj1" fmla="val 125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 rot="3950925" flipV="1">
            <a:off x="3649663" y="2503487"/>
            <a:ext cx="1727200" cy="1863725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23" name="Text Box 23"/>
          <p:cNvSpPr txBox="1">
            <a:spLocks noChangeArrowheads="1"/>
          </p:cNvSpPr>
          <p:nvPr/>
        </p:nvSpPr>
        <p:spPr bwMode="auto">
          <a:xfrm rot="3950925">
            <a:off x="5393531" y="335041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1524" name="Line 24"/>
          <p:cNvSpPr>
            <a:spLocks noChangeShapeType="1"/>
          </p:cNvSpPr>
          <p:nvPr/>
        </p:nvSpPr>
        <p:spPr bwMode="auto">
          <a:xfrm rot="3950925" flipH="1">
            <a:off x="1241426" y="1689100"/>
            <a:ext cx="1727200" cy="1863725"/>
          </a:xfrm>
          <a:prstGeom prst="line">
            <a:avLst/>
          </a:prstGeom>
          <a:noFill/>
          <a:ln w="9525">
            <a:solidFill>
              <a:srgbClr val="66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25" name="Text Box 25"/>
          <p:cNvSpPr txBox="1">
            <a:spLocks noChangeArrowheads="1"/>
          </p:cNvSpPr>
          <p:nvPr/>
        </p:nvSpPr>
        <p:spPr bwMode="auto">
          <a:xfrm rot="3950925">
            <a:off x="908844" y="225186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1526" name="Oval 26"/>
          <p:cNvSpPr>
            <a:spLocks noChangeArrowheads="1"/>
          </p:cNvSpPr>
          <p:nvPr/>
        </p:nvSpPr>
        <p:spPr bwMode="auto">
          <a:xfrm>
            <a:off x="2879725" y="2589213"/>
            <a:ext cx="252413" cy="274637"/>
          </a:xfrm>
          <a:prstGeom prst="ellips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27" name="Text Box 27"/>
          <p:cNvSpPr txBox="1">
            <a:spLocks noChangeArrowheads="1"/>
          </p:cNvSpPr>
          <p:nvPr/>
        </p:nvSpPr>
        <p:spPr bwMode="auto">
          <a:xfrm>
            <a:off x="4565650" y="31654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21528" name="Oval 28"/>
          <p:cNvSpPr>
            <a:spLocks noChangeArrowheads="1"/>
          </p:cNvSpPr>
          <p:nvPr/>
        </p:nvSpPr>
        <p:spPr bwMode="auto">
          <a:xfrm>
            <a:off x="4565650" y="3421063"/>
            <a:ext cx="107950" cy="111125"/>
          </a:xfrm>
          <a:prstGeom prst="ellipse">
            <a:avLst/>
          </a:prstGeom>
          <a:solidFill>
            <a:srgbClr val="6600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29" name="Text Box 29"/>
          <p:cNvSpPr txBox="1">
            <a:spLocks noChangeArrowheads="1"/>
          </p:cNvSpPr>
          <p:nvPr/>
        </p:nvSpPr>
        <p:spPr bwMode="auto">
          <a:xfrm>
            <a:off x="6530975" y="1241425"/>
            <a:ext cx="21669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Ranking some x</a:t>
            </a:r>
            <a:r>
              <a:rPr lang="ja-JP" altLang="en-US" smtClean="0">
                <a:solidFill>
                  <a:srgbClr val="000000"/>
                </a:solidFill>
              </a:rPr>
              <a:t>’</a:t>
            </a:r>
            <a:r>
              <a:rPr lang="en-US" smtClean="0">
                <a:solidFill>
                  <a:srgbClr val="000000"/>
                </a:solidFill>
              </a:rPr>
              <a:t>s with some guess vector </a:t>
            </a:r>
            <a:r>
              <a:rPr lang="en-US" b="1" smtClean="0">
                <a:solidFill>
                  <a:srgbClr val="000000"/>
                </a:solidFill>
              </a:rPr>
              <a:t>v – </a:t>
            </a:r>
            <a:r>
              <a:rPr lang="en-US" smtClean="0">
                <a:solidFill>
                  <a:srgbClr val="000000"/>
                </a:solidFill>
              </a:rPr>
              <a:t>part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6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1958975" y="1393825"/>
            <a:ext cx="2962275" cy="34385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rot="-5400000">
            <a:off x="3438525" y="523876"/>
            <a:ext cx="3175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440113" y="103188"/>
            <a:ext cx="3175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1712913" y="963613"/>
            <a:ext cx="3454400" cy="4013200"/>
            <a:chOff x="1079" y="607"/>
            <a:chExt cx="2176" cy="2528"/>
          </a:xfrm>
        </p:grpSpPr>
        <p:sp>
          <p:nvSpPr>
            <p:cNvPr id="22553" name="Line 6"/>
            <p:cNvSpPr>
              <a:spLocks noChangeShapeType="1"/>
            </p:cNvSpPr>
            <p:nvPr/>
          </p:nvSpPr>
          <p:spPr bwMode="auto">
            <a:xfrm flipV="1">
              <a:off x="2167" y="787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54" name="Text Box 7"/>
            <p:cNvSpPr txBox="1">
              <a:spLocks noChangeArrowheads="1"/>
            </p:cNvSpPr>
            <p:nvPr/>
          </p:nvSpPr>
          <p:spPr bwMode="auto">
            <a:xfrm>
              <a:off x="2944" y="60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22555" name="Line 8"/>
            <p:cNvSpPr>
              <a:spLocks noChangeShapeType="1"/>
            </p:cNvSpPr>
            <p:nvPr/>
          </p:nvSpPr>
          <p:spPr bwMode="auto">
            <a:xfrm flipH="1">
              <a:off x="1079" y="1961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56" name="Text Box 9"/>
            <p:cNvSpPr txBox="1">
              <a:spLocks noChangeArrowheads="1"/>
            </p:cNvSpPr>
            <p:nvPr/>
          </p:nvSpPr>
          <p:spPr bwMode="auto">
            <a:xfrm>
              <a:off x="1157" y="2900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-u</a:t>
              </a:r>
            </a:p>
          </p:txBody>
        </p:sp>
      </p:grp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366871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2982913" y="40227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2536" name="Text Box 12"/>
          <p:cNvSpPr txBox="1">
            <a:spLocks noChangeArrowheads="1"/>
          </p:cNvSpPr>
          <p:nvPr/>
        </p:nvSpPr>
        <p:spPr bwMode="auto">
          <a:xfrm>
            <a:off x="2297113" y="33035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2537" name="Text Box 13"/>
          <p:cNvSpPr txBox="1">
            <a:spLocks noChangeArrowheads="1"/>
          </p:cNvSpPr>
          <p:nvPr/>
        </p:nvSpPr>
        <p:spPr bwMode="auto">
          <a:xfrm>
            <a:off x="2876550" y="2593975"/>
            <a:ext cx="21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2538" name="Text Box 14"/>
          <p:cNvSpPr txBox="1">
            <a:spLocks noChangeArrowheads="1"/>
          </p:cNvSpPr>
          <p:nvPr/>
        </p:nvSpPr>
        <p:spPr bwMode="auto">
          <a:xfrm>
            <a:off x="320516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2539" name="Line 22"/>
          <p:cNvSpPr>
            <a:spLocks noChangeShapeType="1"/>
          </p:cNvSpPr>
          <p:nvPr/>
        </p:nvSpPr>
        <p:spPr bwMode="auto">
          <a:xfrm rot="3950925" flipV="1">
            <a:off x="3649663" y="2503487"/>
            <a:ext cx="1727200" cy="1863725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0" name="Text Box 23"/>
          <p:cNvSpPr txBox="1">
            <a:spLocks noChangeArrowheads="1"/>
          </p:cNvSpPr>
          <p:nvPr/>
        </p:nvSpPr>
        <p:spPr bwMode="auto">
          <a:xfrm rot="3950925">
            <a:off x="5393531" y="335041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2541" name="Line 24"/>
          <p:cNvSpPr>
            <a:spLocks noChangeShapeType="1"/>
          </p:cNvSpPr>
          <p:nvPr/>
        </p:nvSpPr>
        <p:spPr bwMode="auto">
          <a:xfrm rot="3950925" flipH="1">
            <a:off x="1241426" y="1689100"/>
            <a:ext cx="1727200" cy="1863725"/>
          </a:xfrm>
          <a:prstGeom prst="line">
            <a:avLst/>
          </a:prstGeom>
          <a:noFill/>
          <a:ln w="9525">
            <a:solidFill>
              <a:srgbClr val="66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2" name="Text Box 25"/>
          <p:cNvSpPr txBox="1">
            <a:spLocks noChangeArrowheads="1"/>
          </p:cNvSpPr>
          <p:nvPr/>
        </p:nvSpPr>
        <p:spPr bwMode="auto">
          <a:xfrm rot="3950925">
            <a:off x="908844" y="225186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2543" name="Line 26"/>
          <p:cNvSpPr>
            <a:spLocks noChangeShapeType="1"/>
          </p:cNvSpPr>
          <p:nvPr/>
        </p:nvSpPr>
        <p:spPr bwMode="auto">
          <a:xfrm rot="5400000">
            <a:off x="3664744" y="3521869"/>
            <a:ext cx="719137" cy="282575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4" name="Line 27"/>
          <p:cNvSpPr>
            <a:spLocks noChangeShapeType="1"/>
          </p:cNvSpPr>
          <p:nvPr/>
        </p:nvSpPr>
        <p:spPr bwMode="auto">
          <a:xfrm rot="5400000">
            <a:off x="3051175" y="3429001"/>
            <a:ext cx="930275" cy="3048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5" name="Line 28"/>
          <p:cNvSpPr>
            <a:spLocks noChangeShapeType="1"/>
          </p:cNvSpPr>
          <p:nvPr/>
        </p:nvSpPr>
        <p:spPr bwMode="auto">
          <a:xfrm rot="5400000">
            <a:off x="2832100" y="3429001"/>
            <a:ext cx="954087" cy="328612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6" name="Line 29"/>
          <p:cNvSpPr>
            <a:spLocks noChangeShapeType="1"/>
          </p:cNvSpPr>
          <p:nvPr/>
        </p:nvSpPr>
        <p:spPr bwMode="auto">
          <a:xfrm rot="5400000">
            <a:off x="2968625" y="2857501"/>
            <a:ext cx="22225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7" name="Line 30"/>
          <p:cNvSpPr>
            <a:spLocks noChangeShapeType="1"/>
          </p:cNvSpPr>
          <p:nvPr/>
        </p:nvSpPr>
        <p:spPr bwMode="auto">
          <a:xfrm rot="5400000">
            <a:off x="2281238" y="3014663"/>
            <a:ext cx="528637" cy="192087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8" name="Oval 31"/>
          <p:cNvSpPr>
            <a:spLocks noChangeArrowheads="1"/>
          </p:cNvSpPr>
          <p:nvPr/>
        </p:nvSpPr>
        <p:spPr bwMode="auto">
          <a:xfrm>
            <a:off x="2879725" y="2589213"/>
            <a:ext cx="252413" cy="274637"/>
          </a:xfrm>
          <a:prstGeom prst="ellips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9" name="Oval 32"/>
          <p:cNvSpPr>
            <a:spLocks noChangeArrowheads="1"/>
          </p:cNvSpPr>
          <p:nvPr/>
        </p:nvSpPr>
        <p:spPr bwMode="auto">
          <a:xfrm>
            <a:off x="3684588" y="3989388"/>
            <a:ext cx="252412" cy="274637"/>
          </a:xfrm>
          <a:prstGeom prst="ellips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50" name="Text Box 33"/>
          <p:cNvSpPr txBox="1">
            <a:spLocks noChangeArrowheads="1"/>
          </p:cNvSpPr>
          <p:nvPr/>
        </p:nvSpPr>
        <p:spPr bwMode="auto">
          <a:xfrm>
            <a:off x="4565650" y="31654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22551" name="Oval 34"/>
          <p:cNvSpPr>
            <a:spLocks noChangeArrowheads="1"/>
          </p:cNvSpPr>
          <p:nvPr/>
        </p:nvSpPr>
        <p:spPr bwMode="auto">
          <a:xfrm>
            <a:off x="4565650" y="3421063"/>
            <a:ext cx="107950" cy="111125"/>
          </a:xfrm>
          <a:prstGeom prst="ellipse">
            <a:avLst/>
          </a:prstGeom>
          <a:solidFill>
            <a:srgbClr val="6600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52" name="Text Box 35"/>
          <p:cNvSpPr txBox="1">
            <a:spLocks noChangeArrowheads="1"/>
          </p:cNvSpPr>
          <p:nvPr/>
        </p:nvSpPr>
        <p:spPr bwMode="auto">
          <a:xfrm>
            <a:off x="6683375" y="1393825"/>
            <a:ext cx="21669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Ranking some x</a:t>
            </a:r>
            <a:r>
              <a:rPr lang="ja-JP" altLang="en-US" smtClean="0">
                <a:solidFill>
                  <a:srgbClr val="000000"/>
                </a:solidFill>
              </a:rPr>
              <a:t>’</a:t>
            </a:r>
            <a:r>
              <a:rPr lang="en-US" smtClean="0">
                <a:solidFill>
                  <a:srgbClr val="000000"/>
                </a:solidFill>
              </a:rPr>
              <a:t>s with some guess vector </a:t>
            </a:r>
            <a:r>
              <a:rPr lang="en-US" b="1" smtClean="0">
                <a:solidFill>
                  <a:srgbClr val="000000"/>
                </a:solidFill>
              </a:rPr>
              <a:t>v – </a:t>
            </a:r>
            <a:r>
              <a:rPr lang="en-US" smtClean="0">
                <a:solidFill>
                  <a:srgbClr val="000000"/>
                </a:solidFill>
              </a:rPr>
              <a:t>part 2.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The purple-circled x is x</a:t>
            </a:r>
            <a:r>
              <a:rPr lang="en-US" baseline="-25000" smtClean="0">
                <a:solidFill>
                  <a:srgbClr val="000000"/>
                </a:solidFill>
              </a:rPr>
              <a:t>b* </a:t>
            </a:r>
            <a:r>
              <a:rPr lang="en-US" smtClean="0">
                <a:solidFill>
                  <a:srgbClr val="000000"/>
                </a:solidFill>
              </a:rPr>
              <a:t>- the one the learner has chosen to rank highest. The green circled x is x</a:t>
            </a:r>
            <a:r>
              <a:rPr lang="en-US" baseline="-25000" smtClean="0">
                <a:solidFill>
                  <a:srgbClr val="000000"/>
                </a:solidFill>
              </a:rPr>
              <a:t>b</a:t>
            </a:r>
            <a:r>
              <a:rPr lang="en-US" smtClean="0">
                <a:solidFill>
                  <a:srgbClr val="000000"/>
                </a:solidFill>
              </a:rPr>
              <a:t>, the right answer.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1958975" y="1393825"/>
            <a:ext cx="2962275" cy="34385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 rot="-5400000">
            <a:off x="3438525" y="523876"/>
            <a:ext cx="3175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440113" y="103188"/>
            <a:ext cx="3175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1712913" y="963613"/>
            <a:ext cx="3454400" cy="4013200"/>
            <a:chOff x="1079" y="607"/>
            <a:chExt cx="2176" cy="2528"/>
          </a:xfrm>
        </p:grpSpPr>
        <p:sp>
          <p:nvSpPr>
            <p:cNvPr id="23582" name="Line 6"/>
            <p:cNvSpPr>
              <a:spLocks noChangeShapeType="1"/>
            </p:cNvSpPr>
            <p:nvPr/>
          </p:nvSpPr>
          <p:spPr bwMode="auto">
            <a:xfrm flipV="1">
              <a:off x="2167" y="787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583" name="Text Box 7"/>
            <p:cNvSpPr txBox="1">
              <a:spLocks noChangeArrowheads="1"/>
            </p:cNvSpPr>
            <p:nvPr/>
          </p:nvSpPr>
          <p:spPr bwMode="auto">
            <a:xfrm>
              <a:off x="2944" y="60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23584" name="Line 8"/>
            <p:cNvSpPr>
              <a:spLocks noChangeShapeType="1"/>
            </p:cNvSpPr>
            <p:nvPr/>
          </p:nvSpPr>
          <p:spPr bwMode="auto">
            <a:xfrm flipH="1">
              <a:off x="1079" y="1961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585" name="Text Box 9"/>
            <p:cNvSpPr txBox="1">
              <a:spLocks noChangeArrowheads="1"/>
            </p:cNvSpPr>
            <p:nvPr/>
          </p:nvSpPr>
          <p:spPr bwMode="auto">
            <a:xfrm>
              <a:off x="1157" y="2900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-u</a:t>
              </a:r>
            </a:p>
          </p:txBody>
        </p:sp>
      </p:grp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366871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2982913" y="40227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2297113" y="33035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2876550" y="2593975"/>
            <a:ext cx="21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320516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3563" name="Line 15"/>
          <p:cNvSpPr>
            <a:spLocks noChangeShapeType="1"/>
          </p:cNvSpPr>
          <p:nvPr/>
        </p:nvSpPr>
        <p:spPr bwMode="auto">
          <a:xfrm rot="3950925" flipV="1">
            <a:off x="3649663" y="2503487"/>
            <a:ext cx="1727200" cy="1863725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64" name="Text Box 16"/>
          <p:cNvSpPr txBox="1">
            <a:spLocks noChangeArrowheads="1"/>
          </p:cNvSpPr>
          <p:nvPr/>
        </p:nvSpPr>
        <p:spPr bwMode="auto">
          <a:xfrm rot="3950925">
            <a:off x="5393531" y="335041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3565" name="Line 17"/>
          <p:cNvSpPr>
            <a:spLocks noChangeShapeType="1"/>
          </p:cNvSpPr>
          <p:nvPr/>
        </p:nvSpPr>
        <p:spPr bwMode="auto">
          <a:xfrm rot="3950925" flipH="1">
            <a:off x="1241426" y="1689100"/>
            <a:ext cx="1727200" cy="1863725"/>
          </a:xfrm>
          <a:prstGeom prst="line">
            <a:avLst/>
          </a:prstGeom>
          <a:noFill/>
          <a:ln w="9525">
            <a:solidFill>
              <a:srgbClr val="66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66" name="Text Box 18"/>
          <p:cNvSpPr txBox="1">
            <a:spLocks noChangeArrowheads="1"/>
          </p:cNvSpPr>
          <p:nvPr/>
        </p:nvSpPr>
        <p:spPr bwMode="auto">
          <a:xfrm rot="3950925">
            <a:off x="908844" y="225186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3567" name="Line 19"/>
          <p:cNvSpPr>
            <a:spLocks noChangeShapeType="1"/>
          </p:cNvSpPr>
          <p:nvPr/>
        </p:nvSpPr>
        <p:spPr bwMode="auto">
          <a:xfrm rot="5400000">
            <a:off x="3664744" y="3521869"/>
            <a:ext cx="719137" cy="282575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68" name="Line 20"/>
          <p:cNvSpPr>
            <a:spLocks noChangeShapeType="1"/>
          </p:cNvSpPr>
          <p:nvPr/>
        </p:nvSpPr>
        <p:spPr bwMode="auto">
          <a:xfrm rot="5400000">
            <a:off x="3051175" y="3429001"/>
            <a:ext cx="930275" cy="3048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69" name="Line 21"/>
          <p:cNvSpPr>
            <a:spLocks noChangeShapeType="1"/>
          </p:cNvSpPr>
          <p:nvPr/>
        </p:nvSpPr>
        <p:spPr bwMode="auto">
          <a:xfrm rot="5400000">
            <a:off x="2832100" y="3429001"/>
            <a:ext cx="954087" cy="328612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70" name="Line 22"/>
          <p:cNvSpPr>
            <a:spLocks noChangeShapeType="1"/>
          </p:cNvSpPr>
          <p:nvPr/>
        </p:nvSpPr>
        <p:spPr bwMode="auto">
          <a:xfrm rot="5400000">
            <a:off x="2968625" y="2857501"/>
            <a:ext cx="22225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71" name="Line 23"/>
          <p:cNvSpPr>
            <a:spLocks noChangeShapeType="1"/>
          </p:cNvSpPr>
          <p:nvPr/>
        </p:nvSpPr>
        <p:spPr bwMode="auto">
          <a:xfrm rot="5400000">
            <a:off x="2281238" y="3014663"/>
            <a:ext cx="528637" cy="192087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72" name="Oval 24"/>
          <p:cNvSpPr>
            <a:spLocks noChangeArrowheads="1"/>
          </p:cNvSpPr>
          <p:nvPr/>
        </p:nvSpPr>
        <p:spPr bwMode="auto">
          <a:xfrm>
            <a:off x="2879725" y="2589213"/>
            <a:ext cx="252413" cy="274637"/>
          </a:xfrm>
          <a:prstGeom prst="ellips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73" name="Oval 25"/>
          <p:cNvSpPr>
            <a:spLocks noChangeArrowheads="1"/>
          </p:cNvSpPr>
          <p:nvPr/>
        </p:nvSpPr>
        <p:spPr bwMode="auto">
          <a:xfrm>
            <a:off x="3684588" y="3989388"/>
            <a:ext cx="252412" cy="274637"/>
          </a:xfrm>
          <a:prstGeom prst="ellips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74" name="Text Box 26"/>
          <p:cNvSpPr txBox="1">
            <a:spLocks noChangeArrowheads="1"/>
          </p:cNvSpPr>
          <p:nvPr/>
        </p:nvSpPr>
        <p:spPr bwMode="auto">
          <a:xfrm>
            <a:off x="4565650" y="31654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23575" name="Oval 27"/>
          <p:cNvSpPr>
            <a:spLocks noChangeArrowheads="1"/>
          </p:cNvSpPr>
          <p:nvPr/>
        </p:nvSpPr>
        <p:spPr bwMode="auto">
          <a:xfrm>
            <a:off x="4565650" y="3421063"/>
            <a:ext cx="107950" cy="111125"/>
          </a:xfrm>
          <a:prstGeom prst="ellipse">
            <a:avLst/>
          </a:prstGeom>
          <a:solidFill>
            <a:srgbClr val="6600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76" name="Line 28"/>
          <p:cNvSpPr>
            <a:spLocks noChangeShapeType="1"/>
          </p:cNvSpPr>
          <p:nvPr/>
        </p:nvSpPr>
        <p:spPr bwMode="auto">
          <a:xfrm flipH="1" flipV="1">
            <a:off x="3132138" y="2846388"/>
            <a:ext cx="307975" cy="266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77" name="Line 29"/>
          <p:cNvSpPr>
            <a:spLocks noChangeShapeType="1"/>
          </p:cNvSpPr>
          <p:nvPr/>
        </p:nvSpPr>
        <p:spPr bwMode="auto">
          <a:xfrm>
            <a:off x="3473450" y="3165475"/>
            <a:ext cx="277813" cy="8556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 flipV="1">
            <a:off x="4306888" y="3173413"/>
            <a:ext cx="307975" cy="266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4040188" y="2360613"/>
            <a:ext cx="277812" cy="855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53" name="Oval 33"/>
          <p:cNvSpPr>
            <a:spLocks noChangeArrowheads="1"/>
          </p:cNvSpPr>
          <p:nvPr/>
        </p:nvSpPr>
        <p:spPr bwMode="auto">
          <a:xfrm>
            <a:off x="3967163" y="2233613"/>
            <a:ext cx="107950" cy="111125"/>
          </a:xfrm>
          <a:prstGeom prst="ellipse">
            <a:avLst/>
          </a:prstGeom>
          <a:solidFill>
            <a:srgbClr val="6600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81" name="Text Box 34"/>
          <p:cNvSpPr txBox="1">
            <a:spLocks noChangeArrowheads="1"/>
          </p:cNvSpPr>
          <p:nvPr/>
        </p:nvSpPr>
        <p:spPr bwMode="auto">
          <a:xfrm>
            <a:off x="6683375" y="1393825"/>
            <a:ext cx="216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Correcting </a:t>
            </a:r>
            <a:r>
              <a:rPr lang="en-US" b="1" smtClean="0">
                <a:solidFill>
                  <a:srgbClr val="000000"/>
                </a:solidFill>
              </a:rPr>
              <a:t>v </a:t>
            </a:r>
            <a:r>
              <a:rPr lang="en-US" smtClean="0">
                <a:solidFill>
                  <a:srgbClr val="000000"/>
                </a:solidFill>
              </a:rPr>
              <a:t>by adding x</a:t>
            </a:r>
            <a:r>
              <a:rPr lang="en-US" baseline="-25000" smtClean="0">
                <a:solidFill>
                  <a:srgbClr val="000000"/>
                </a:solidFill>
              </a:rPr>
              <a:t>b</a:t>
            </a:r>
            <a:r>
              <a:rPr lang="en-US" smtClean="0">
                <a:solidFill>
                  <a:srgbClr val="000000"/>
                </a:solidFill>
              </a:rPr>
              <a:t> – x</a:t>
            </a:r>
            <a:r>
              <a:rPr lang="en-US" baseline="-25000" smtClean="0">
                <a:solidFill>
                  <a:srgbClr val="000000"/>
                </a:solidFill>
              </a:rPr>
              <a:t>b*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07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0" grpId="0" animBg="1"/>
      <p:bldP spid="30751" grpId="0" animBg="1"/>
      <p:bldP spid="30753" grpId="0" animBg="1"/>
      <p:bldP spid="3075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1958975" y="1393825"/>
            <a:ext cx="2962275" cy="34385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rot="-5400000">
            <a:off x="3438525" y="523876"/>
            <a:ext cx="3175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440113" y="103188"/>
            <a:ext cx="3175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1712913" y="963613"/>
            <a:ext cx="3454400" cy="4013200"/>
            <a:chOff x="1079" y="607"/>
            <a:chExt cx="2176" cy="2528"/>
          </a:xfrm>
        </p:grpSpPr>
        <p:sp>
          <p:nvSpPr>
            <p:cNvPr id="24602" name="Line 6"/>
            <p:cNvSpPr>
              <a:spLocks noChangeShapeType="1"/>
            </p:cNvSpPr>
            <p:nvPr/>
          </p:nvSpPr>
          <p:spPr bwMode="auto">
            <a:xfrm flipV="1">
              <a:off x="2167" y="787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603" name="Text Box 7"/>
            <p:cNvSpPr txBox="1">
              <a:spLocks noChangeArrowheads="1"/>
            </p:cNvSpPr>
            <p:nvPr/>
          </p:nvSpPr>
          <p:spPr bwMode="auto">
            <a:xfrm>
              <a:off x="2944" y="607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4604" name="Line 8"/>
            <p:cNvSpPr>
              <a:spLocks noChangeShapeType="1"/>
            </p:cNvSpPr>
            <p:nvPr/>
          </p:nvSpPr>
          <p:spPr bwMode="auto">
            <a:xfrm flipH="1">
              <a:off x="1079" y="1961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605" name="Text Box 9"/>
            <p:cNvSpPr txBox="1">
              <a:spLocks noChangeArrowheads="1"/>
            </p:cNvSpPr>
            <p:nvPr/>
          </p:nvSpPr>
          <p:spPr bwMode="auto">
            <a:xfrm>
              <a:off x="1157" y="2900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366871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2982913" y="40227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2297113" y="33035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2876550" y="2593975"/>
            <a:ext cx="21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20516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4587" name="Text Box 16"/>
          <p:cNvSpPr txBox="1">
            <a:spLocks noChangeArrowheads="1"/>
          </p:cNvSpPr>
          <p:nvPr/>
        </p:nvSpPr>
        <p:spPr bwMode="auto">
          <a:xfrm rot="3950925">
            <a:off x="5393531" y="335041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grpSp>
        <p:nvGrpSpPr>
          <p:cNvPr id="24588" name="Group 33"/>
          <p:cNvGrpSpPr>
            <a:grpSpLocks/>
          </p:cNvGrpSpPr>
          <p:nvPr/>
        </p:nvGrpSpPr>
        <p:grpSpPr bwMode="auto">
          <a:xfrm rot="-4363246">
            <a:off x="1173163" y="1990725"/>
            <a:ext cx="4271962" cy="2541588"/>
            <a:chOff x="739" y="1107"/>
            <a:chExt cx="2691" cy="1601"/>
          </a:xfrm>
        </p:grpSpPr>
        <p:sp>
          <p:nvSpPr>
            <p:cNvPr id="24600" name="Line 15"/>
            <p:cNvSpPr>
              <a:spLocks noChangeShapeType="1"/>
            </p:cNvSpPr>
            <p:nvPr/>
          </p:nvSpPr>
          <p:spPr bwMode="auto">
            <a:xfrm rot="3950925" flipV="1">
              <a:off x="2299" y="1577"/>
              <a:ext cx="1088" cy="1174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601" name="Line 17"/>
            <p:cNvSpPr>
              <a:spLocks noChangeShapeType="1"/>
            </p:cNvSpPr>
            <p:nvPr/>
          </p:nvSpPr>
          <p:spPr bwMode="auto">
            <a:xfrm rot="3950925" flipH="1">
              <a:off x="782" y="1064"/>
              <a:ext cx="1088" cy="1174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589" name="Text Box 18"/>
          <p:cNvSpPr txBox="1">
            <a:spLocks noChangeArrowheads="1"/>
          </p:cNvSpPr>
          <p:nvPr/>
        </p:nvSpPr>
        <p:spPr bwMode="auto">
          <a:xfrm rot="3950925">
            <a:off x="908844" y="225186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4590" name="Line 22"/>
          <p:cNvSpPr>
            <a:spLocks noChangeShapeType="1"/>
          </p:cNvSpPr>
          <p:nvPr/>
        </p:nvSpPr>
        <p:spPr bwMode="auto">
          <a:xfrm rot="5400000">
            <a:off x="2968625" y="2857501"/>
            <a:ext cx="22225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91" name="Oval 24"/>
          <p:cNvSpPr>
            <a:spLocks noChangeArrowheads="1"/>
          </p:cNvSpPr>
          <p:nvPr/>
        </p:nvSpPr>
        <p:spPr bwMode="auto">
          <a:xfrm>
            <a:off x="2879725" y="2589213"/>
            <a:ext cx="252413" cy="274637"/>
          </a:xfrm>
          <a:prstGeom prst="ellips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92" name="Oval 25"/>
          <p:cNvSpPr>
            <a:spLocks noChangeArrowheads="1"/>
          </p:cNvSpPr>
          <p:nvPr/>
        </p:nvSpPr>
        <p:spPr bwMode="auto">
          <a:xfrm>
            <a:off x="3684588" y="3989388"/>
            <a:ext cx="252412" cy="274637"/>
          </a:xfrm>
          <a:prstGeom prst="ellips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93" name="Text Box 26"/>
          <p:cNvSpPr txBox="1">
            <a:spLocks noChangeArrowheads="1"/>
          </p:cNvSpPr>
          <p:nvPr/>
        </p:nvSpPr>
        <p:spPr bwMode="auto">
          <a:xfrm>
            <a:off x="4527550" y="316547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</a:t>
            </a:r>
            <a:r>
              <a:rPr lang="en-US" baseline="-25000" smtClean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24594" name="Oval 27"/>
          <p:cNvSpPr>
            <a:spLocks noChangeArrowheads="1"/>
          </p:cNvSpPr>
          <p:nvPr/>
        </p:nvSpPr>
        <p:spPr bwMode="auto">
          <a:xfrm>
            <a:off x="4565650" y="3421063"/>
            <a:ext cx="107950" cy="111125"/>
          </a:xfrm>
          <a:prstGeom prst="ellipse">
            <a:avLst/>
          </a:prstGeom>
          <a:solidFill>
            <a:srgbClr val="6600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95" name="Line 30"/>
          <p:cNvSpPr>
            <a:spLocks noChangeShapeType="1"/>
          </p:cNvSpPr>
          <p:nvPr/>
        </p:nvSpPr>
        <p:spPr bwMode="auto">
          <a:xfrm flipH="1" flipV="1">
            <a:off x="4306888" y="3173413"/>
            <a:ext cx="307975" cy="266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96" name="Line 31"/>
          <p:cNvSpPr>
            <a:spLocks noChangeShapeType="1"/>
          </p:cNvSpPr>
          <p:nvPr/>
        </p:nvSpPr>
        <p:spPr bwMode="auto">
          <a:xfrm>
            <a:off x="4040188" y="2360613"/>
            <a:ext cx="277812" cy="855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97" name="Oval 32"/>
          <p:cNvSpPr>
            <a:spLocks noChangeArrowheads="1"/>
          </p:cNvSpPr>
          <p:nvPr/>
        </p:nvSpPr>
        <p:spPr bwMode="auto">
          <a:xfrm>
            <a:off x="3967163" y="2233613"/>
            <a:ext cx="107950" cy="111125"/>
          </a:xfrm>
          <a:prstGeom prst="ellipse">
            <a:avLst/>
          </a:prstGeom>
          <a:solidFill>
            <a:srgbClr val="6600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98" name="Text Box 34"/>
          <p:cNvSpPr txBox="1">
            <a:spLocks noChangeArrowheads="1"/>
          </p:cNvSpPr>
          <p:nvPr/>
        </p:nvSpPr>
        <p:spPr bwMode="auto">
          <a:xfrm>
            <a:off x="3602038" y="1773238"/>
            <a:ext cx="585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</a:t>
            </a:r>
            <a:r>
              <a:rPr lang="en-US" baseline="-25000" smtClean="0">
                <a:solidFill>
                  <a:srgbClr val="000000"/>
                </a:solidFill>
              </a:rPr>
              <a:t>k+1</a:t>
            </a:r>
          </a:p>
        </p:txBody>
      </p:sp>
      <p:sp>
        <p:nvSpPr>
          <p:cNvPr id="24599" name="Text Box 35"/>
          <p:cNvSpPr txBox="1">
            <a:spLocks noChangeArrowheads="1"/>
          </p:cNvSpPr>
          <p:nvPr/>
        </p:nvSpPr>
        <p:spPr bwMode="auto">
          <a:xfrm>
            <a:off x="6280150" y="1447800"/>
            <a:ext cx="21669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Correcting </a:t>
            </a:r>
            <a:r>
              <a:rPr lang="en-US" b="1" smtClean="0">
                <a:solidFill>
                  <a:srgbClr val="000000"/>
                </a:solidFill>
              </a:rPr>
              <a:t>v </a:t>
            </a:r>
            <a:r>
              <a:rPr lang="en-US" smtClean="0">
                <a:solidFill>
                  <a:srgbClr val="000000"/>
                </a:solidFill>
              </a:rPr>
              <a:t>by adding x</a:t>
            </a:r>
            <a:r>
              <a:rPr lang="en-US" baseline="-25000" smtClean="0">
                <a:solidFill>
                  <a:srgbClr val="000000"/>
                </a:solidFill>
              </a:rPr>
              <a:t>b</a:t>
            </a:r>
            <a:r>
              <a:rPr lang="en-US" smtClean="0">
                <a:solidFill>
                  <a:srgbClr val="000000"/>
                </a:solidFill>
              </a:rPr>
              <a:t> – x</a:t>
            </a:r>
            <a:r>
              <a:rPr lang="en-US" baseline="-25000" smtClean="0">
                <a:solidFill>
                  <a:srgbClr val="000000"/>
                </a:solidFill>
              </a:rPr>
              <a:t>b*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(part 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19" name="Text Box 41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(3a) </a:t>
            </a:r>
            <a:r>
              <a:rPr lang="en-US" sz="1200" smtClean="0">
                <a:solidFill>
                  <a:srgbClr val="000000"/>
                </a:solidFill>
              </a:rPr>
              <a:t>The guess 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="1" baseline="-25000" smtClean="0">
                <a:solidFill>
                  <a:srgbClr val="000000"/>
                </a:solidFill>
              </a:rPr>
              <a:t>2 </a:t>
            </a:r>
            <a:r>
              <a:rPr lang="en-US" sz="1200" smtClean="0">
                <a:solidFill>
                  <a:srgbClr val="000000"/>
                </a:solidFill>
              </a:rPr>
              <a:t>after the two positive examples: 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aseline="-25000" smtClean="0">
                <a:solidFill>
                  <a:srgbClr val="000000"/>
                </a:solidFill>
              </a:rPr>
              <a:t>2</a:t>
            </a:r>
            <a:r>
              <a:rPr lang="en-US" sz="1200" smtClean="0">
                <a:solidFill>
                  <a:srgbClr val="000000"/>
                </a:solidFill>
              </a:rPr>
              <a:t>=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aseline="-25000" smtClean="0">
                <a:solidFill>
                  <a:srgbClr val="000000"/>
                </a:solidFill>
              </a:rPr>
              <a:t>1</a:t>
            </a:r>
            <a:r>
              <a:rPr lang="en-US" sz="1200" smtClean="0">
                <a:solidFill>
                  <a:srgbClr val="000000"/>
                </a:solidFill>
              </a:rPr>
              <a:t>+</a:t>
            </a:r>
            <a:r>
              <a:rPr lang="en-US" sz="1200" b="1" smtClean="0">
                <a:solidFill>
                  <a:srgbClr val="000000"/>
                </a:solidFill>
              </a:rPr>
              <a:t>x</a:t>
            </a:r>
            <a:r>
              <a:rPr lang="en-US" sz="1200" baseline="-25000" smtClean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3793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35831"/>
          <a:stretch>
            <a:fillRect/>
          </a:stretch>
        </p:blipFill>
        <p:spPr bwMode="auto">
          <a:xfrm>
            <a:off x="812800" y="3746500"/>
            <a:ext cx="760888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77888" y="1143000"/>
            <a:ext cx="3200400" cy="2514600"/>
            <a:chOff x="877888" y="1143000"/>
            <a:chExt cx="3200400" cy="2514600"/>
          </a:xfrm>
        </p:grpSpPr>
        <p:sp>
          <p:nvSpPr>
            <p:cNvPr id="25602" name="Oval 2"/>
            <p:cNvSpPr>
              <a:spLocks noChangeArrowheads="1"/>
            </p:cNvSpPr>
            <p:nvPr/>
          </p:nvSpPr>
          <p:spPr bwMode="auto">
            <a:xfrm>
              <a:off x="1563688" y="1371600"/>
              <a:ext cx="1828800" cy="1828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604" name="Line 4"/>
            <p:cNvSpPr>
              <a:spLocks noChangeShapeType="1"/>
            </p:cNvSpPr>
            <p:nvPr/>
          </p:nvSpPr>
          <p:spPr bwMode="auto">
            <a:xfrm>
              <a:off x="1563688" y="1371600"/>
              <a:ext cx="1981200" cy="1981200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 rot="-5400000">
              <a:off x="2478088" y="6858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 flipV="1">
              <a:off x="2478088" y="1295400"/>
              <a:ext cx="1066800" cy="990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1411288" y="1219200"/>
              <a:ext cx="2209800" cy="22098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3240088" y="11430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 flipH="1">
              <a:off x="1411288" y="2286000"/>
              <a:ext cx="1066800" cy="990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1487488" y="3078163"/>
              <a:ext cx="3190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-u</a:t>
              </a:r>
            </a:p>
          </p:txBody>
        </p:sp>
        <p:sp>
          <p:nvSpPr>
            <p:cNvPr id="25612" name="AutoShape 12"/>
            <p:cNvSpPr>
              <a:spLocks/>
            </p:cNvSpPr>
            <p:nvPr/>
          </p:nvSpPr>
          <p:spPr bwMode="auto">
            <a:xfrm rot="2320195">
              <a:off x="3622675" y="3387725"/>
              <a:ext cx="76200" cy="193675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3621088" y="3429000"/>
              <a:ext cx="292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2</a:t>
              </a:r>
              <a:r>
                <a:rPr lang="el-GR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γ</a:t>
              </a:r>
            </a:p>
          </p:txBody>
        </p:sp>
        <p:sp>
          <p:nvSpPr>
            <p:cNvPr id="25614" name="Line 26"/>
            <p:cNvSpPr>
              <a:spLocks noChangeShapeType="1"/>
            </p:cNvSpPr>
            <p:nvPr/>
          </p:nvSpPr>
          <p:spPr bwMode="auto">
            <a:xfrm>
              <a:off x="2478088" y="2286000"/>
              <a:ext cx="609600" cy="15240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615" name="Text Box 27"/>
            <p:cNvSpPr txBox="1">
              <a:spLocks noChangeArrowheads="1"/>
            </p:cNvSpPr>
            <p:nvPr/>
          </p:nvSpPr>
          <p:spPr bwMode="auto">
            <a:xfrm>
              <a:off x="2782888" y="2362200"/>
              <a:ext cx="268287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i="1" smtClean="0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 smtClean="0">
                  <a:solidFill>
                    <a:srgbClr val="800080"/>
                  </a:solidFill>
                </a:rPr>
                <a:t>1</a:t>
              </a:r>
            </a:p>
          </p:txBody>
        </p:sp>
        <p:sp>
          <p:nvSpPr>
            <p:cNvPr id="25616" name="Text Box 28"/>
            <p:cNvSpPr txBox="1">
              <a:spLocks noChangeArrowheads="1"/>
            </p:cNvSpPr>
            <p:nvPr/>
          </p:nvSpPr>
          <p:spPr bwMode="auto">
            <a:xfrm>
              <a:off x="2173288" y="1371600"/>
              <a:ext cx="3206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smtClean="0">
                  <a:solidFill>
                    <a:srgbClr val="006600"/>
                  </a:solidFill>
                </a:rPr>
                <a:t>+</a:t>
              </a:r>
              <a:r>
                <a:rPr lang="en-US" sz="700" b="1" i="1" smtClean="0">
                  <a:solidFill>
                    <a:srgbClr val="006600"/>
                  </a:solidFill>
                </a:rPr>
                <a:t>x</a:t>
              </a:r>
              <a:r>
                <a:rPr lang="en-US" sz="700" b="1" i="1" baseline="-25000" smtClean="0">
                  <a:solidFill>
                    <a:srgbClr val="006600"/>
                  </a:solidFill>
                </a:rPr>
                <a:t>2</a:t>
              </a:r>
            </a:p>
          </p:txBody>
        </p:sp>
        <p:sp>
          <p:nvSpPr>
            <p:cNvPr id="25617" name="Line 29"/>
            <p:cNvSpPr>
              <a:spLocks noChangeShapeType="1"/>
            </p:cNvSpPr>
            <p:nvPr/>
          </p:nvSpPr>
          <p:spPr bwMode="auto">
            <a:xfrm flipH="1" flipV="1">
              <a:off x="2325688" y="1524000"/>
              <a:ext cx="152400" cy="762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5618" name="Group 30"/>
            <p:cNvGrpSpPr>
              <a:grpSpLocks/>
            </p:cNvGrpSpPr>
            <p:nvPr/>
          </p:nvGrpSpPr>
          <p:grpSpPr bwMode="auto">
            <a:xfrm>
              <a:off x="1639888" y="1143000"/>
              <a:ext cx="1752600" cy="2438400"/>
              <a:chOff x="528" y="2544"/>
              <a:chExt cx="1104" cy="1536"/>
            </a:xfrm>
          </p:grpSpPr>
          <p:sp>
            <p:nvSpPr>
              <p:cNvPr id="25626" name="Line 31"/>
              <p:cNvSpPr>
                <a:spLocks noChangeShapeType="1"/>
              </p:cNvSpPr>
              <p:nvPr/>
            </p:nvSpPr>
            <p:spPr bwMode="auto">
              <a:xfrm rot="5400000" flipH="1">
                <a:off x="312" y="2760"/>
                <a:ext cx="1536" cy="1104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627" name="Line 32"/>
              <p:cNvSpPr>
                <a:spLocks noChangeShapeType="1"/>
              </p:cNvSpPr>
              <p:nvPr/>
            </p:nvSpPr>
            <p:spPr bwMode="auto">
              <a:xfrm flipV="1">
                <a:off x="1056" y="2880"/>
                <a:ext cx="288" cy="384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628" name="Text Box 33"/>
              <p:cNvSpPr txBox="1">
                <a:spLocks noChangeArrowheads="1"/>
              </p:cNvSpPr>
              <p:nvPr/>
            </p:nvSpPr>
            <p:spPr bwMode="auto">
              <a:xfrm>
                <a:off x="1200" y="2784"/>
                <a:ext cx="1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b="1" i="1" smtClean="0">
                    <a:solidFill>
                      <a:srgbClr val="800080"/>
                    </a:solidFill>
                  </a:rPr>
                  <a:t>v</a:t>
                </a:r>
                <a:r>
                  <a:rPr lang="en-US" sz="700" b="1" i="1" baseline="-25000" smtClean="0">
                    <a:solidFill>
                      <a:srgbClr val="800080"/>
                    </a:solidFill>
                  </a:rPr>
                  <a:t>2</a:t>
                </a:r>
              </a:p>
            </p:txBody>
          </p:sp>
        </p:grpSp>
        <p:sp>
          <p:nvSpPr>
            <p:cNvPr id="37932" name="Line 44"/>
            <p:cNvSpPr>
              <a:spLocks noChangeShapeType="1"/>
            </p:cNvSpPr>
            <p:nvPr/>
          </p:nvSpPr>
          <p:spPr bwMode="auto">
            <a:xfrm flipH="1" flipV="1">
              <a:off x="2765425" y="2014538"/>
              <a:ext cx="282575" cy="423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933" name="Line 45"/>
            <p:cNvSpPr>
              <a:spLocks noChangeShapeType="1"/>
            </p:cNvSpPr>
            <p:nvPr/>
          </p:nvSpPr>
          <p:spPr bwMode="auto">
            <a:xfrm flipH="1" flipV="1">
              <a:off x="2917825" y="1689100"/>
              <a:ext cx="96838" cy="128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934" name="AutoShape 46"/>
            <p:cNvSpPr>
              <a:spLocks/>
            </p:cNvSpPr>
            <p:nvPr/>
          </p:nvSpPr>
          <p:spPr bwMode="auto">
            <a:xfrm rot="2320195">
              <a:off x="2959100" y="1909763"/>
              <a:ext cx="76200" cy="193675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935" name="Text Box 47"/>
            <p:cNvSpPr txBox="1">
              <a:spLocks noChangeArrowheads="1"/>
            </p:cNvSpPr>
            <p:nvPr/>
          </p:nvSpPr>
          <p:spPr bwMode="auto">
            <a:xfrm>
              <a:off x="2957513" y="1951038"/>
              <a:ext cx="3000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&gt;</a:t>
              </a:r>
              <a:r>
                <a:rPr lang="el-GR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pic>
        <p:nvPicPr>
          <p:cNvPr id="25625" name="Picture 48" descr="Pic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0"/>
            <a:ext cx="324167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5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1116013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6627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397794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116013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rot="-5400000">
            <a:off x="2030413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030413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2030413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963613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792413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963613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039813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-u</a:t>
            </a:r>
          </a:p>
        </p:txBody>
      </p:sp>
      <p:sp>
        <p:nvSpPr>
          <p:cNvPr id="26636" name="AutoShape 12"/>
          <p:cNvSpPr>
            <a:spLocks/>
          </p:cNvSpPr>
          <p:nvPr/>
        </p:nvSpPr>
        <p:spPr bwMode="auto">
          <a:xfrm rot="2320195">
            <a:off x="3175000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3413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</a:t>
            </a:r>
            <a:r>
              <a:rPr lang="el-GR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030413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335213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1" i="1" smtClean="0">
                <a:solidFill>
                  <a:srgbClr val="800080"/>
                </a:solidFill>
              </a:rPr>
              <a:t>v</a:t>
            </a:r>
            <a:r>
              <a:rPr lang="en-US" sz="700" b="1" i="1" baseline="-25000" smtClean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1725613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1" smtClean="0">
                <a:solidFill>
                  <a:srgbClr val="006600"/>
                </a:solidFill>
              </a:rPr>
              <a:t>+</a:t>
            </a:r>
            <a:r>
              <a:rPr lang="en-US" sz="700" b="1" i="1" smtClean="0">
                <a:solidFill>
                  <a:srgbClr val="006600"/>
                </a:solidFill>
              </a:rPr>
              <a:t>x</a:t>
            </a:r>
            <a:r>
              <a:rPr lang="en-US" sz="700" b="1" i="1" baseline="-25000" smtClean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 flipV="1">
            <a:off x="1878013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1192213" y="1143000"/>
            <a:ext cx="1752600" cy="2438400"/>
            <a:chOff x="528" y="2544"/>
            <a:chExt cx="1104" cy="1536"/>
          </a:xfrm>
        </p:grpSpPr>
        <p:sp>
          <p:nvSpPr>
            <p:cNvPr id="26654" name="Line 19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6655" name="Line 20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6656" name="Text Box 21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i="1" smtClean="0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 smtClean="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26643" name="Text Box 22"/>
          <p:cNvSpPr txBox="1">
            <a:spLocks noChangeArrowheads="1"/>
          </p:cNvSpPr>
          <p:nvPr/>
        </p:nvSpPr>
        <p:spPr bwMode="auto">
          <a:xfrm>
            <a:off x="582613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(3a) </a:t>
            </a:r>
            <a:r>
              <a:rPr lang="en-US" sz="1200" smtClean="0">
                <a:solidFill>
                  <a:srgbClr val="000000"/>
                </a:solidFill>
              </a:rPr>
              <a:t>The guess 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="1" baseline="-25000" smtClean="0">
                <a:solidFill>
                  <a:srgbClr val="000000"/>
                </a:solidFill>
              </a:rPr>
              <a:t>2 </a:t>
            </a:r>
            <a:r>
              <a:rPr lang="en-US" sz="1200" smtClean="0">
                <a:solidFill>
                  <a:srgbClr val="000000"/>
                </a:solidFill>
              </a:rPr>
              <a:t>after the two positive examples: 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aseline="-25000" smtClean="0">
                <a:solidFill>
                  <a:srgbClr val="000000"/>
                </a:solidFill>
              </a:rPr>
              <a:t>2</a:t>
            </a:r>
            <a:r>
              <a:rPr lang="en-US" sz="1200" smtClean="0">
                <a:solidFill>
                  <a:srgbClr val="000000"/>
                </a:solidFill>
              </a:rPr>
              <a:t>=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aseline="-25000" smtClean="0">
                <a:solidFill>
                  <a:srgbClr val="000000"/>
                </a:solidFill>
              </a:rPr>
              <a:t>1</a:t>
            </a:r>
            <a:r>
              <a:rPr lang="en-US" sz="1200" smtClean="0">
                <a:solidFill>
                  <a:srgbClr val="000000"/>
                </a:solidFill>
              </a:rPr>
              <a:t>+</a:t>
            </a:r>
            <a:r>
              <a:rPr lang="en-US" sz="1200" b="1" smtClean="0">
                <a:solidFill>
                  <a:srgbClr val="000000"/>
                </a:solidFill>
              </a:rPr>
              <a:t>x</a:t>
            </a:r>
            <a:r>
              <a:rPr lang="en-US" sz="1200" baseline="-25000" smtClean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26644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69753"/>
          <a:stretch>
            <a:fillRect/>
          </a:stretch>
        </p:blipFill>
        <p:spPr bwMode="auto">
          <a:xfrm>
            <a:off x="812800" y="3746500"/>
            <a:ext cx="76088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5" name="Line 24"/>
          <p:cNvSpPr>
            <a:spLocks noChangeShapeType="1"/>
          </p:cNvSpPr>
          <p:nvPr/>
        </p:nvSpPr>
        <p:spPr bwMode="auto">
          <a:xfrm flipH="1" flipV="1">
            <a:off x="2317750" y="2014538"/>
            <a:ext cx="282575" cy="423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46" name="Line 25"/>
          <p:cNvSpPr>
            <a:spLocks noChangeShapeType="1"/>
          </p:cNvSpPr>
          <p:nvPr/>
        </p:nvSpPr>
        <p:spPr bwMode="auto">
          <a:xfrm flipH="1" flipV="1">
            <a:off x="2470150" y="1689100"/>
            <a:ext cx="96838" cy="128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47" name="AutoShape 26"/>
          <p:cNvSpPr>
            <a:spLocks/>
          </p:cNvSpPr>
          <p:nvPr/>
        </p:nvSpPr>
        <p:spPr bwMode="auto">
          <a:xfrm rot="2320195">
            <a:off x="2511425" y="1909763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48" name="Text Box 27"/>
          <p:cNvSpPr txBox="1">
            <a:spLocks noChangeArrowheads="1"/>
          </p:cNvSpPr>
          <p:nvPr/>
        </p:nvSpPr>
        <p:spPr bwMode="auto">
          <a:xfrm>
            <a:off x="2509838" y="1951038"/>
            <a:ext cx="300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&gt;</a:t>
            </a:r>
            <a:r>
              <a:rPr lang="el-GR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γ</a:t>
            </a:r>
          </a:p>
        </p:txBody>
      </p:sp>
      <p:pic>
        <p:nvPicPr>
          <p:cNvPr id="39966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3" t="40797" r="30858" b="35818"/>
          <a:stretch>
            <a:fillRect/>
          </a:stretch>
        </p:blipFill>
        <p:spPr bwMode="auto">
          <a:xfrm>
            <a:off x="622300" y="4735513"/>
            <a:ext cx="3624263" cy="14922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0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t="23000" r="13182" b="40811"/>
          <a:stretch>
            <a:fillRect/>
          </a:stretch>
        </p:blipFill>
        <p:spPr bwMode="auto">
          <a:xfrm>
            <a:off x="4376738" y="4557713"/>
            <a:ext cx="45307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1" name="Line 32"/>
          <p:cNvSpPr>
            <a:spLocks noChangeShapeType="1"/>
          </p:cNvSpPr>
          <p:nvPr/>
        </p:nvSpPr>
        <p:spPr bwMode="auto">
          <a:xfrm flipH="1">
            <a:off x="1714500" y="3771900"/>
            <a:ext cx="209550" cy="4572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52" name="Text Box 33"/>
          <p:cNvSpPr txBox="1">
            <a:spLocks noChangeArrowheads="1"/>
          </p:cNvSpPr>
          <p:nvPr/>
        </p:nvSpPr>
        <p:spPr bwMode="auto">
          <a:xfrm>
            <a:off x="1558925" y="36560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26653" name="Picture 48" descr="Pict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0"/>
            <a:ext cx="324167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4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69753"/>
          <a:stretch>
            <a:fillRect/>
          </a:stretch>
        </p:blipFill>
        <p:spPr bwMode="auto">
          <a:xfrm>
            <a:off x="812800" y="3746500"/>
            <a:ext cx="76088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Group 34"/>
          <p:cNvGrpSpPr>
            <a:grpSpLocks/>
          </p:cNvGrpSpPr>
          <p:nvPr/>
        </p:nvGrpSpPr>
        <p:grpSpPr bwMode="auto">
          <a:xfrm>
            <a:off x="115888" y="247650"/>
            <a:ext cx="2836862" cy="3105150"/>
            <a:chOff x="182563" y="457200"/>
            <a:chExt cx="3200400" cy="3429000"/>
          </a:xfrm>
        </p:grpSpPr>
        <p:sp>
          <p:nvSpPr>
            <p:cNvPr id="27659" name="Oval 2"/>
            <p:cNvSpPr>
              <a:spLocks noChangeArrowheads="1"/>
            </p:cNvSpPr>
            <p:nvPr/>
          </p:nvSpPr>
          <p:spPr bwMode="auto">
            <a:xfrm>
              <a:off x="868363" y="1371600"/>
              <a:ext cx="1828800" cy="1828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27660" name="Picture 3" descr="circ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1150144" y="1470819"/>
              <a:ext cx="1911350" cy="95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Line 4"/>
            <p:cNvSpPr>
              <a:spLocks noChangeShapeType="1"/>
            </p:cNvSpPr>
            <p:nvPr/>
          </p:nvSpPr>
          <p:spPr bwMode="auto">
            <a:xfrm>
              <a:off x="868363" y="1371600"/>
              <a:ext cx="1981200" cy="1981200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2" name="Line 5"/>
            <p:cNvSpPr>
              <a:spLocks noChangeShapeType="1"/>
            </p:cNvSpPr>
            <p:nvPr/>
          </p:nvSpPr>
          <p:spPr bwMode="auto">
            <a:xfrm rot="-5400000">
              <a:off x="1782763" y="6858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3" name="Line 6"/>
            <p:cNvSpPr>
              <a:spLocks noChangeShapeType="1"/>
            </p:cNvSpPr>
            <p:nvPr/>
          </p:nvSpPr>
          <p:spPr bwMode="auto">
            <a:xfrm>
              <a:off x="1782763" y="1066800"/>
              <a:ext cx="0" cy="281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4" name="Line 7"/>
            <p:cNvSpPr>
              <a:spLocks noChangeShapeType="1"/>
            </p:cNvSpPr>
            <p:nvPr/>
          </p:nvSpPr>
          <p:spPr bwMode="auto">
            <a:xfrm flipV="1">
              <a:off x="1782763" y="1295400"/>
              <a:ext cx="1066800" cy="990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5" name="Line 8"/>
            <p:cNvSpPr>
              <a:spLocks noChangeShapeType="1"/>
            </p:cNvSpPr>
            <p:nvPr/>
          </p:nvSpPr>
          <p:spPr bwMode="auto">
            <a:xfrm>
              <a:off x="715963" y="1219200"/>
              <a:ext cx="2209800" cy="22098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6" name="Text Box 9"/>
            <p:cNvSpPr txBox="1">
              <a:spLocks noChangeArrowheads="1"/>
            </p:cNvSpPr>
            <p:nvPr/>
          </p:nvSpPr>
          <p:spPr bwMode="auto">
            <a:xfrm>
              <a:off x="2544763" y="11430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27667" name="Line 10"/>
            <p:cNvSpPr>
              <a:spLocks noChangeShapeType="1"/>
            </p:cNvSpPr>
            <p:nvPr/>
          </p:nvSpPr>
          <p:spPr bwMode="auto">
            <a:xfrm flipH="1">
              <a:off x="715963" y="2286000"/>
              <a:ext cx="1066800" cy="990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8" name="Text Box 11"/>
            <p:cNvSpPr txBox="1">
              <a:spLocks noChangeArrowheads="1"/>
            </p:cNvSpPr>
            <p:nvPr/>
          </p:nvSpPr>
          <p:spPr bwMode="auto">
            <a:xfrm>
              <a:off x="792163" y="3078163"/>
              <a:ext cx="3190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-u</a:t>
              </a:r>
            </a:p>
          </p:txBody>
        </p:sp>
        <p:sp>
          <p:nvSpPr>
            <p:cNvPr id="27669" name="AutoShape 12"/>
            <p:cNvSpPr>
              <a:spLocks/>
            </p:cNvSpPr>
            <p:nvPr/>
          </p:nvSpPr>
          <p:spPr bwMode="auto">
            <a:xfrm rot="2320195">
              <a:off x="2927350" y="3387725"/>
              <a:ext cx="76200" cy="193675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70" name="Text Box 13"/>
            <p:cNvSpPr txBox="1">
              <a:spLocks noChangeArrowheads="1"/>
            </p:cNvSpPr>
            <p:nvPr/>
          </p:nvSpPr>
          <p:spPr bwMode="auto">
            <a:xfrm>
              <a:off x="2925763" y="3429000"/>
              <a:ext cx="292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2</a:t>
              </a:r>
              <a:r>
                <a:rPr lang="el-GR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γ</a:t>
              </a:r>
            </a:p>
          </p:txBody>
        </p:sp>
        <p:sp>
          <p:nvSpPr>
            <p:cNvPr id="27671" name="Line 14"/>
            <p:cNvSpPr>
              <a:spLocks noChangeShapeType="1"/>
            </p:cNvSpPr>
            <p:nvPr/>
          </p:nvSpPr>
          <p:spPr bwMode="auto">
            <a:xfrm>
              <a:off x="1782763" y="2286000"/>
              <a:ext cx="609600" cy="15240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72" name="Text Box 15"/>
            <p:cNvSpPr txBox="1">
              <a:spLocks noChangeArrowheads="1"/>
            </p:cNvSpPr>
            <p:nvPr/>
          </p:nvSpPr>
          <p:spPr bwMode="auto">
            <a:xfrm>
              <a:off x="2087563" y="2362200"/>
              <a:ext cx="268287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i="1" smtClean="0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 smtClean="0">
                  <a:solidFill>
                    <a:srgbClr val="800080"/>
                  </a:solidFill>
                </a:rPr>
                <a:t>1</a:t>
              </a:r>
            </a:p>
          </p:txBody>
        </p:sp>
        <p:sp>
          <p:nvSpPr>
            <p:cNvPr id="27673" name="Text Box 16"/>
            <p:cNvSpPr txBox="1">
              <a:spLocks noChangeArrowheads="1"/>
            </p:cNvSpPr>
            <p:nvPr/>
          </p:nvSpPr>
          <p:spPr bwMode="auto">
            <a:xfrm>
              <a:off x="1477963" y="1371600"/>
              <a:ext cx="3206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smtClean="0">
                  <a:solidFill>
                    <a:srgbClr val="006600"/>
                  </a:solidFill>
                </a:rPr>
                <a:t>+</a:t>
              </a:r>
              <a:r>
                <a:rPr lang="en-US" sz="700" b="1" i="1" smtClean="0">
                  <a:solidFill>
                    <a:srgbClr val="006600"/>
                  </a:solidFill>
                </a:rPr>
                <a:t>x</a:t>
              </a:r>
              <a:r>
                <a:rPr lang="en-US" sz="700" b="1" i="1" baseline="-25000" smtClean="0">
                  <a:solidFill>
                    <a:srgbClr val="006600"/>
                  </a:solidFill>
                </a:rPr>
                <a:t>2</a:t>
              </a:r>
            </a:p>
          </p:txBody>
        </p:sp>
        <p:sp>
          <p:nvSpPr>
            <p:cNvPr id="27674" name="Line 17"/>
            <p:cNvSpPr>
              <a:spLocks noChangeShapeType="1"/>
            </p:cNvSpPr>
            <p:nvPr/>
          </p:nvSpPr>
          <p:spPr bwMode="auto">
            <a:xfrm flipH="1" flipV="1">
              <a:off x="1630363" y="1524000"/>
              <a:ext cx="152400" cy="762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7675" name="Group 18"/>
            <p:cNvGrpSpPr>
              <a:grpSpLocks/>
            </p:cNvGrpSpPr>
            <p:nvPr/>
          </p:nvGrpSpPr>
          <p:grpSpPr bwMode="auto">
            <a:xfrm>
              <a:off x="944563" y="1143000"/>
              <a:ext cx="1752600" cy="2438400"/>
              <a:chOff x="528" y="2544"/>
              <a:chExt cx="1104" cy="1536"/>
            </a:xfrm>
          </p:grpSpPr>
          <p:sp>
            <p:nvSpPr>
              <p:cNvPr id="27681" name="Line 19"/>
              <p:cNvSpPr>
                <a:spLocks noChangeShapeType="1"/>
              </p:cNvSpPr>
              <p:nvPr/>
            </p:nvSpPr>
            <p:spPr bwMode="auto">
              <a:xfrm rot="5400000" flipH="1">
                <a:off x="312" y="2760"/>
                <a:ext cx="1536" cy="1104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682" name="Line 20"/>
              <p:cNvSpPr>
                <a:spLocks noChangeShapeType="1"/>
              </p:cNvSpPr>
              <p:nvPr/>
            </p:nvSpPr>
            <p:spPr bwMode="auto">
              <a:xfrm flipV="1">
                <a:off x="1056" y="2880"/>
                <a:ext cx="288" cy="384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683" name="Text Box 21"/>
              <p:cNvSpPr txBox="1">
                <a:spLocks noChangeArrowheads="1"/>
              </p:cNvSpPr>
              <p:nvPr/>
            </p:nvSpPr>
            <p:spPr bwMode="auto">
              <a:xfrm>
                <a:off x="1200" y="2784"/>
                <a:ext cx="1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b="1" i="1" smtClean="0">
                    <a:solidFill>
                      <a:srgbClr val="800080"/>
                    </a:solidFill>
                  </a:rPr>
                  <a:t>v</a:t>
                </a:r>
                <a:r>
                  <a:rPr lang="en-US" sz="700" b="1" i="1" baseline="-25000" smtClean="0">
                    <a:solidFill>
                      <a:srgbClr val="800080"/>
                    </a:solidFill>
                  </a:rPr>
                  <a:t>2</a:t>
                </a:r>
              </a:p>
            </p:txBody>
          </p:sp>
        </p:grpSp>
        <p:sp>
          <p:nvSpPr>
            <p:cNvPr id="27676" name="Text Box 22"/>
            <p:cNvSpPr txBox="1">
              <a:spLocks noChangeArrowheads="1"/>
            </p:cNvSpPr>
            <p:nvPr/>
          </p:nvSpPr>
          <p:spPr bwMode="auto">
            <a:xfrm>
              <a:off x="334963" y="457200"/>
              <a:ext cx="27432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(3a) </a:t>
              </a:r>
              <a:r>
                <a:rPr lang="en-US" sz="1200" smtClean="0">
                  <a:solidFill>
                    <a:srgbClr val="000000"/>
                  </a:solidFill>
                </a:rPr>
                <a:t>The guess </a:t>
              </a:r>
              <a:r>
                <a:rPr lang="en-US" sz="1200" b="1" smtClean="0">
                  <a:solidFill>
                    <a:srgbClr val="000000"/>
                  </a:solidFill>
                </a:rPr>
                <a:t>v</a:t>
              </a:r>
              <a:r>
                <a:rPr lang="en-US" sz="1200" b="1" baseline="-25000" smtClean="0">
                  <a:solidFill>
                    <a:srgbClr val="000000"/>
                  </a:solidFill>
                </a:rPr>
                <a:t>2 </a:t>
              </a:r>
              <a:r>
                <a:rPr lang="en-US" sz="1200" smtClean="0">
                  <a:solidFill>
                    <a:srgbClr val="000000"/>
                  </a:solidFill>
                </a:rPr>
                <a:t>after the two positive examples: </a:t>
              </a:r>
              <a:r>
                <a:rPr lang="en-US" sz="1200" b="1" smtClean="0">
                  <a:solidFill>
                    <a:srgbClr val="000000"/>
                  </a:solidFill>
                </a:rPr>
                <a:t>v</a:t>
              </a:r>
              <a:r>
                <a:rPr lang="en-US" sz="1200" baseline="-25000" smtClean="0">
                  <a:solidFill>
                    <a:srgbClr val="000000"/>
                  </a:solidFill>
                </a:rPr>
                <a:t>2</a:t>
              </a:r>
              <a:r>
                <a:rPr lang="en-US" sz="1200" smtClean="0">
                  <a:solidFill>
                    <a:srgbClr val="000000"/>
                  </a:solidFill>
                </a:rPr>
                <a:t>=</a:t>
              </a:r>
              <a:r>
                <a:rPr lang="en-US" sz="1200" b="1" smtClean="0">
                  <a:solidFill>
                    <a:srgbClr val="000000"/>
                  </a:solidFill>
                </a:rPr>
                <a:t>v</a:t>
              </a:r>
              <a:r>
                <a:rPr lang="en-US" sz="1200" baseline="-25000" smtClean="0">
                  <a:solidFill>
                    <a:srgbClr val="000000"/>
                  </a:solidFill>
                </a:rPr>
                <a:t>1</a:t>
              </a:r>
              <a:r>
                <a:rPr lang="en-US" sz="1200" smtClean="0">
                  <a:solidFill>
                    <a:srgbClr val="000000"/>
                  </a:solidFill>
                </a:rPr>
                <a:t>+</a:t>
              </a:r>
              <a:r>
                <a:rPr lang="en-US" sz="1200" b="1" smtClean="0">
                  <a:solidFill>
                    <a:srgbClr val="000000"/>
                  </a:solidFill>
                </a:rPr>
                <a:t>x</a:t>
              </a:r>
              <a:r>
                <a:rPr lang="en-US" sz="1200" baseline="-25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677" name="Line 24"/>
            <p:cNvSpPr>
              <a:spLocks noChangeShapeType="1"/>
            </p:cNvSpPr>
            <p:nvPr/>
          </p:nvSpPr>
          <p:spPr bwMode="auto">
            <a:xfrm flipH="1" flipV="1">
              <a:off x="2070100" y="2014538"/>
              <a:ext cx="282575" cy="423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78" name="Line 25"/>
            <p:cNvSpPr>
              <a:spLocks noChangeShapeType="1"/>
            </p:cNvSpPr>
            <p:nvPr/>
          </p:nvSpPr>
          <p:spPr bwMode="auto">
            <a:xfrm flipH="1" flipV="1">
              <a:off x="2222500" y="1689100"/>
              <a:ext cx="96838" cy="128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79" name="AutoShape 26"/>
            <p:cNvSpPr>
              <a:spLocks/>
            </p:cNvSpPr>
            <p:nvPr/>
          </p:nvSpPr>
          <p:spPr bwMode="auto">
            <a:xfrm rot="2320195">
              <a:off x="2263775" y="1909763"/>
              <a:ext cx="76200" cy="193675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80" name="Text Box 27"/>
            <p:cNvSpPr txBox="1">
              <a:spLocks noChangeArrowheads="1"/>
            </p:cNvSpPr>
            <p:nvPr/>
          </p:nvSpPr>
          <p:spPr bwMode="auto">
            <a:xfrm>
              <a:off x="2262188" y="1951038"/>
              <a:ext cx="3000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&gt;</a:t>
              </a:r>
              <a:r>
                <a:rPr lang="el-GR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pic>
        <p:nvPicPr>
          <p:cNvPr id="2765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3" t="40797" r="30858" b="35818"/>
          <a:stretch>
            <a:fillRect/>
          </a:stretch>
        </p:blipFill>
        <p:spPr bwMode="auto">
          <a:xfrm>
            <a:off x="622300" y="4735513"/>
            <a:ext cx="3624263" cy="14922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t="23000" r="13182" b="40811"/>
          <a:stretch>
            <a:fillRect/>
          </a:stretch>
        </p:blipFill>
        <p:spPr bwMode="auto">
          <a:xfrm>
            <a:off x="4376738" y="4557713"/>
            <a:ext cx="45307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Line 32"/>
          <p:cNvSpPr>
            <a:spLocks noChangeShapeType="1"/>
          </p:cNvSpPr>
          <p:nvPr/>
        </p:nvSpPr>
        <p:spPr bwMode="auto">
          <a:xfrm flipH="1">
            <a:off x="1714500" y="3771900"/>
            <a:ext cx="209550" cy="4572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655" name="Text Box 33"/>
          <p:cNvSpPr txBox="1">
            <a:spLocks noChangeArrowheads="1"/>
          </p:cNvSpPr>
          <p:nvPr/>
        </p:nvSpPr>
        <p:spPr bwMode="auto">
          <a:xfrm>
            <a:off x="1558925" y="36560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33" name="Picture 32" descr="Picture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-11113"/>
            <a:ext cx="3171825" cy="366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48" descr="Pictur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3033713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Oval 35"/>
          <p:cNvSpPr>
            <a:spLocks noChangeArrowheads="1"/>
          </p:cNvSpPr>
          <p:nvPr/>
        </p:nvSpPr>
        <p:spPr bwMode="auto">
          <a:xfrm>
            <a:off x="7686675" y="2324100"/>
            <a:ext cx="200025" cy="257175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0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8675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-u</a:t>
            </a:r>
          </a:p>
        </p:txBody>
      </p:sp>
      <p:sp>
        <p:nvSpPr>
          <p:cNvPr id="28684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</a:t>
            </a:r>
            <a:r>
              <a:rPr lang="el-GR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1" i="1" smtClean="0">
                <a:solidFill>
                  <a:srgbClr val="800080"/>
                </a:solidFill>
              </a:rPr>
              <a:t>v</a:t>
            </a:r>
            <a:r>
              <a:rPr lang="en-US" sz="700" b="1" i="1" baseline="-25000" smtClean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1" smtClean="0">
                <a:solidFill>
                  <a:srgbClr val="006600"/>
                </a:solidFill>
              </a:rPr>
              <a:t>+</a:t>
            </a:r>
            <a:r>
              <a:rPr lang="en-US" sz="700" b="1" i="1" smtClean="0">
                <a:solidFill>
                  <a:srgbClr val="006600"/>
                </a:solidFill>
              </a:rPr>
              <a:t>x</a:t>
            </a:r>
            <a:r>
              <a:rPr lang="en-US" sz="700" b="1" i="1" baseline="-25000" smtClean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8690" name="Group 18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28701" name="Line 19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8702" name="Line 20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8703" name="Text Box 21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i="1" smtClean="0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 smtClean="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28691" name="Text Box 22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(3a) </a:t>
            </a:r>
            <a:r>
              <a:rPr lang="en-US" sz="1200" smtClean="0">
                <a:solidFill>
                  <a:srgbClr val="000000"/>
                </a:solidFill>
              </a:rPr>
              <a:t>The guess 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="1" baseline="-25000" smtClean="0">
                <a:solidFill>
                  <a:srgbClr val="000000"/>
                </a:solidFill>
              </a:rPr>
              <a:t>2 </a:t>
            </a:r>
            <a:r>
              <a:rPr lang="en-US" sz="1200" smtClean="0">
                <a:solidFill>
                  <a:srgbClr val="000000"/>
                </a:solidFill>
              </a:rPr>
              <a:t>after the two positive examples: 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aseline="-25000" smtClean="0">
                <a:solidFill>
                  <a:srgbClr val="000000"/>
                </a:solidFill>
              </a:rPr>
              <a:t>2</a:t>
            </a:r>
            <a:r>
              <a:rPr lang="en-US" sz="1200" smtClean="0">
                <a:solidFill>
                  <a:srgbClr val="000000"/>
                </a:solidFill>
              </a:rPr>
              <a:t>=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aseline="-25000" smtClean="0">
                <a:solidFill>
                  <a:srgbClr val="000000"/>
                </a:solidFill>
              </a:rPr>
              <a:t>1</a:t>
            </a:r>
            <a:r>
              <a:rPr lang="en-US" sz="1200" smtClean="0">
                <a:solidFill>
                  <a:srgbClr val="000000"/>
                </a:solidFill>
              </a:rPr>
              <a:t>+</a:t>
            </a:r>
            <a:r>
              <a:rPr lang="en-US" sz="1200" b="1" smtClean="0">
                <a:solidFill>
                  <a:srgbClr val="000000"/>
                </a:solidFill>
              </a:rPr>
              <a:t>x</a:t>
            </a:r>
            <a:r>
              <a:rPr lang="en-US" sz="1200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692" name="Line 24"/>
          <p:cNvSpPr>
            <a:spLocks noChangeShapeType="1"/>
          </p:cNvSpPr>
          <p:nvPr/>
        </p:nvSpPr>
        <p:spPr bwMode="auto">
          <a:xfrm flipH="1" flipV="1">
            <a:off x="2765425" y="2014538"/>
            <a:ext cx="282575" cy="423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93" name="Line 25"/>
          <p:cNvSpPr>
            <a:spLocks noChangeShapeType="1"/>
          </p:cNvSpPr>
          <p:nvPr/>
        </p:nvSpPr>
        <p:spPr bwMode="auto">
          <a:xfrm flipH="1" flipV="1">
            <a:off x="2917825" y="1689100"/>
            <a:ext cx="96838" cy="128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94" name="AutoShape 26"/>
          <p:cNvSpPr>
            <a:spLocks/>
          </p:cNvSpPr>
          <p:nvPr/>
        </p:nvSpPr>
        <p:spPr bwMode="auto">
          <a:xfrm rot="2320195">
            <a:off x="2959100" y="1909763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95" name="Text Box 27"/>
          <p:cNvSpPr txBox="1">
            <a:spLocks noChangeArrowheads="1"/>
          </p:cNvSpPr>
          <p:nvPr/>
        </p:nvSpPr>
        <p:spPr bwMode="auto">
          <a:xfrm>
            <a:off x="2957513" y="1951038"/>
            <a:ext cx="300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&gt;</a:t>
            </a:r>
            <a:r>
              <a:rPr lang="el-GR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γ</a:t>
            </a:r>
          </a:p>
        </p:txBody>
      </p:sp>
      <p:pic>
        <p:nvPicPr>
          <p:cNvPr id="28696" name="Picture 28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0"/>
            <a:ext cx="324167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t="43518" r="39706" b="45096"/>
          <a:stretch>
            <a:fillRect/>
          </a:stretch>
        </p:blipFill>
        <p:spPr bwMode="auto">
          <a:xfrm>
            <a:off x="338138" y="4024313"/>
            <a:ext cx="4448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35851" r="5858" b="51184"/>
          <a:stretch>
            <a:fillRect/>
          </a:stretch>
        </p:blipFill>
        <p:spPr bwMode="auto">
          <a:xfrm>
            <a:off x="814388" y="4805363"/>
            <a:ext cx="79724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804863" y="142875"/>
            <a:ext cx="7761287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Notice this doesn</a:t>
            </a:r>
            <a:r>
              <a:rPr lang="ja-JP" altLang="en-US" smtClean="0">
                <a:solidFill>
                  <a:srgbClr val="000000"/>
                </a:solidFill>
              </a:rPr>
              <a:t>’</a:t>
            </a:r>
            <a:r>
              <a:rPr lang="en-US" smtClean="0">
                <a:solidFill>
                  <a:srgbClr val="000000"/>
                </a:solidFill>
              </a:rPr>
              <a:t>t depend </a:t>
            </a:r>
            <a:r>
              <a:rPr lang="en-US" i="1" smtClean="0">
                <a:solidFill>
                  <a:srgbClr val="000000"/>
                </a:solidFill>
              </a:rPr>
              <a:t>at all</a:t>
            </a:r>
            <a:r>
              <a:rPr lang="en-US" smtClean="0">
                <a:solidFill>
                  <a:srgbClr val="000000"/>
                </a:solidFill>
              </a:rPr>
              <a:t> on the number of </a:t>
            </a:r>
            <a:r>
              <a:rPr lang="en-US" b="1" smtClean="0">
                <a:solidFill>
                  <a:srgbClr val="000000"/>
                </a:solidFill>
              </a:rPr>
              <a:t>x</a:t>
            </a:r>
            <a:r>
              <a:rPr lang="ja-JP" altLang="en-US" smtClean="0">
                <a:solidFill>
                  <a:srgbClr val="000000"/>
                </a:solidFill>
              </a:rPr>
              <a:t>’</a:t>
            </a:r>
            <a:r>
              <a:rPr lang="en-US" smtClean="0">
                <a:solidFill>
                  <a:srgbClr val="000000"/>
                </a:solidFill>
              </a:rPr>
              <a:t>s being ranked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766763" y="5857875"/>
            <a:ext cx="5929312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Neither proof depends on the </a:t>
            </a:r>
            <a:r>
              <a:rPr lang="en-US" i="1" smtClean="0">
                <a:solidFill>
                  <a:srgbClr val="000000"/>
                </a:solidFill>
              </a:rPr>
              <a:t>dimension </a:t>
            </a:r>
            <a:r>
              <a:rPr lang="en-US" smtClean="0">
                <a:solidFill>
                  <a:srgbClr val="000000"/>
                </a:solidFill>
              </a:rPr>
              <a:t>of the </a:t>
            </a:r>
            <a:r>
              <a:rPr lang="en-US" b="1" smtClean="0">
                <a:solidFill>
                  <a:srgbClr val="000000"/>
                </a:solidFill>
              </a:rPr>
              <a:t>x</a:t>
            </a:r>
            <a:r>
              <a:rPr lang="ja-JP" altLang="en-US" smtClean="0">
                <a:solidFill>
                  <a:srgbClr val="000000"/>
                </a:solidFill>
              </a:rPr>
              <a:t>’</a:t>
            </a:r>
            <a:r>
              <a:rPr lang="en-US" smtClean="0">
                <a:solidFill>
                  <a:srgbClr val="000000"/>
                </a:solidFill>
              </a:rPr>
              <a:t>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5514" y="4198528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499555" y="5159893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Ranking </a:t>
            </a:r>
            <a:r>
              <a:rPr lang="en-US" dirty="0" err="1" smtClean="0"/>
              <a:t>perceptrons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structured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API:</a:t>
            </a:r>
          </a:p>
          <a:p>
            <a:pPr lvl="1"/>
            <a:r>
              <a:rPr lang="en-US" dirty="0" smtClean="0"/>
              <a:t>A sends B a (maybe </a:t>
            </a:r>
            <a:r>
              <a:rPr lang="en-US" b="1" dirty="0" smtClean="0"/>
              <a:t>huge</a:t>
            </a:r>
            <a:r>
              <a:rPr lang="en-US" dirty="0" smtClean="0"/>
              <a:t>) set of items to rank</a:t>
            </a:r>
          </a:p>
          <a:p>
            <a:pPr lvl="1"/>
            <a:r>
              <a:rPr lang="en-US" dirty="0" smtClean="0"/>
              <a:t>B finds the single </a:t>
            </a:r>
            <a:r>
              <a:rPr lang="en-US" b="1" dirty="0" smtClean="0"/>
              <a:t>best</a:t>
            </a:r>
            <a:r>
              <a:rPr lang="en-US" dirty="0" smtClean="0"/>
              <a:t> one according to the current weight vector</a:t>
            </a:r>
          </a:p>
          <a:p>
            <a:pPr lvl="1"/>
            <a:r>
              <a:rPr lang="en-US" dirty="0" smtClean="0"/>
              <a:t>A tells B which one was actually best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Structured classification on a sequence</a:t>
            </a:r>
          </a:p>
          <a:p>
            <a:pPr lvl="1"/>
            <a:r>
              <a:rPr lang="en-US" dirty="0" smtClean="0"/>
              <a:t>Input: list of words: </a:t>
            </a:r>
            <a:r>
              <a:rPr lang="en-US" b="1" dirty="0" smtClean="0"/>
              <a:t>x</a:t>
            </a:r>
            <a:r>
              <a:rPr lang="en-US" dirty="0" smtClean="0"/>
              <a:t>=(w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w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Output: list of labels: </a:t>
            </a:r>
            <a:r>
              <a:rPr lang="en-US" b="1" dirty="0" smtClean="0"/>
              <a:t>y=</a:t>
            </a:r>
            <a:r>
              <a:rPr lang="en-US" dirty="0" smtClean="0"/>
              <a:t>(y</a:t>
            </a:r>
            <a:r>
              <a:rPr lang="en-US" baseline="-25000" dirty="0" smtClean="0"/>
              <a:t>1,</a:t>
            </a:r>
            <a:r>
              <a:rPr lang="en-US" dirty="0" smtClean="0"/>
              <a:t>…,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there are K classes, there are </a:t>
            </a:r>
            <a:r>
              <a:rPr lang="en-US" dirty="0" err="1" smtClean="0"/>
              <a:t>K</a:t>
            </a:r>
            <a:r>
              <a:rPr lang="en-US" baseline="30000" dirty="0" err="1" smtClean="0"/>
              <a:t>n</a:t>
            </a:r>
            <a:r>
              <a:rPr lang="en-US" dirty="0" smtClean="0"/>
              <a:t> labels possible for </a:t>
            </a:r>
            <a:r>
              <a:rPr lang="en-US" b="1" dirty="0" smtClean="0"/>
              <a:t>x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3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Ranking </a:t>
            </a:r>
            <a:r>
              <a:rPr lang="en-US" dirty="0" err="1" smtClean="0"/>
              <a:t>perceptrons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structured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Suppose we can</a:t>
            </a:r>
          </a:p>
          <a:p>
            <a:pPr marL="457200" lvl="1" indent="0">
              <a:buNone/>
            </a:pPr>
            <a:r>
              <a:rPr lang="en-US" dirty="0" smtClean="0"/>
              <a:t>1.	Given </a:t>
            </a:r>
            <a:r>
              <a:rPr lang="en-US" b="1" dirty="0" smtClean="0"/>
              <a:t>x </a:t>
            </a:r>
            <a:r>
              <a:rPr lang="en-US" dirty="0" smtClean="0"/>
              <a:t>and </a:t>
            </a:r>
            <a:r>
              <a:rPr lang="en-US" b="1" dirty="0" smtClean="0"/>
              <a:t>y</a:t>
            </a:r>
            <a:r>
              <a:rPr lang="en-US" dirty="0" smtClean="0"/>
              <a:t>, form a feature vector </a:t>
            </a:r>
            <a:r>
              <a:rPr lang="en-US" b="1" dirty="0" smtClean="0"/>
              <a:t>F(</a:t>
            </a:r>
            <a:r>
              <a:rPr lang="en-US" b="1" dirty="0" err="1" smtClean="0"/>
              <a:t>x,y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Then we can  score </a:t>
            </a:r>
            <a:r>
              <a:rPr lang="en-US" b="1" dirty="0" err="1" smtClean="0"/>
              <a:t>x,y</a:t>
            </a:r>
            <a:r>
              <a:rPr lang="en-US" b="1" dirty="0" smtClean="0"/>
              <a:t> </a:t>
            </a:r>
            <a:r>
              <a:rPr lang="en-US" dirty="0" smtClean="0"/>
              <a:t>using a weight vector:</a:t>
            </a:r>
            <a:r>
              <a:rPr lang="en-US" dirty="0"/>
              <a:t> </a:t>
            </a:r>
            <a:r>
              <a:rPr lang="en-US" b="1" dirty="0" err="1" smtClean="0"/>
              <a:t>w.F</a:t>
            </a:r>
            <a:r>
              <a:rPr lang="en-US" b="1" dirty="0" smtClean="0"/>
              <a:t>(</a:t>
            </a:r>
            <a:r>
              <a:rPr lang="en-US" b="1" dirty="0" err="1" smtClean="0"/>
              <a:t>x,y</a:t>
            </a:r>
            <a:r>
              <a:rPr lang="en-US" b="1" dirty="0" smtClean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2. Given </a:t>
            </a:r>
            <a:r>
              <a:rPr lang="en-US" b="1" dirty="0" smtClean="0"/>
              <a:t>x, </a:t>
            </a:r>
            <a:r>
              <a:rPr lang="en-US" dirty="0" smtClean="0"/>
              <a:t>find the </a:t>
            </a:r>
            <a:r>
              <a:rPr lang="en-US" i="1" dirty="0" smtClean="0"/>
              <a:t>top-scoring</a:t>
            </a:r>
            <a:r>
              <a:rPr lang="en-US" dirty="0" smtClean="0"/>
              <a:t> </a:t>
            </a:r>
            <a:r>
              <a:rPr lang="en-US" b="1" dirty="0" smtClean="0"/>
              <a:t>y</a:t>
            </a:r>
            <a:r>
              <a:rPr lang="en-US" dirty="0" smtClean="0"/>
              <a:t>, with respect to </a:t>
            </a:r>
            <a:r>
              <a:rPr lang="en-US" b="1" dirty="0" err="1" smtClean="0"/>
              <a:t>w.F</a:t>
            </a:r>
            <a:r>
              <a:rPr lang="en-US" b="1" dirty="0" smtClean="0"/>
              <a:t>(</a:t>
            </a:r>
            <a:r>
              <a:rPr lang="en-US" b="1" dirty="0" err="1" smtClean="0"/>
              <a:t>x,y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Then we can </a:t>
            </a:r>
            <a:r>
              <a:rPr lang="en-US" i="1" dirty="0" smtClean="0"/>
              <a:t>learn….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Structured classification on a sequence</a:t>
            </a:r>
          </a:p>
          <a:p>
            <a:pPr lvl="1"/>
            <a:r>
              <a:rPr lang="en-US" dirty="0" smtClean="0"/>
              <a:t>Input: list of words: </a:t>
            </a:r>
            <a:r>
              <a:rPr lang="en-US" b="1" dirty="0" smtClean="0"/>
              <a:t>x</a:t>
            </a:r>
            <a:r>
              <a:rPr lang="en-US" dirty="0" smtClean="0"/>
              <a:t>=(w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w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Output: list of labels: </a:t>
            </a:r>
            <a:r>
              <a:rPr lang="en-US" b="1" dirty="0" smtClean="0"/>
              <a:t>y=</a:t>
            </a:r>
            <a:r>
              <a:rPr lang="en-US" dirty="0" smtClean="0"/>
              <a:t>(y</a:t>
            </a:r>
            <a:r>
              <a:rPr lang="en-US" baseline="-25000" dirty="0" smtClean="0"/>
              <a:t>1,</a:t>
            </a:r>
            <a:r>
              <a:rPr lang="en-US" dirty="0" smtClean="0"/>
              <a:t>…,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there are K classes, there are </a:t>
            </a:r>
            <a:r>
              <a:rPr lang="en-US" dirty="0" err="1" smtClean="0"/>
              <a:t>K</a:t>
            </a:r>
            <a:r>
              <a:rPr lang="en-US" baseline="30000" dirty="0" err="1" smtClean="0"/>
              <a:t>n</a:t>
            </a:r>
            <a:r>
              <a:rPr lang="en-US" dirty="0" smtClean="0"/>
              <a:t> labels possible for </a:t>
            </a:r>
            <a:r>
              <a:rPr lang="en-US" b="1" dirty="0" smtClean="0"/>
              <a:t>x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2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The voted </a:t>
            </a:r>
            <a:r>
              <a:rPr lang="en-US" dirty="0" smtClean="0">
                <a:latin typeface="Arial" charset="0"/>
              </a:rPr>
              <a:t>perceptron: a simple algorithm with an easy mistake bound</a:t>
            </a:r>
            <a:endParaRPr lang="en-US" dirty="0">
              <a:latin typeface="Arial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38124" r="38921" b="44438"/>
          <a:stretch>
            <a:fillRect/>
          </a:stretch>
        </p:blipFill>
        <p:spPr bwMode="auto">
          <a:xfrm>
            <a:off x="457200" y="3276600"/>
            <a:ext cx="7543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457200" y="4940300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547812" y="16240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A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741862" y="15478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036762" y="18224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974975" y="145573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84790" y="1309688"/>
            <a:ext cx="2906714" cy="515937"/>
            <a:chOff x="3762" y="893"/>
            <a:chExt cx="1831" cy="325"/>
          </a:xfrm>
        </p:grpSpPr>
        <p:sp>
          <p:nvSpPr>
            <p:cNvPr id="6165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8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 dirty="0"/>
                <a:t>Compute: </a:t>
              </a:r>
              <a:r>
                <a:rPr lang="en-US" i="1" dirty="0" err="1"/>
                <a:t>y</a:t>
              </a:r>
              <a:r>
                <a:rPr lang="en-US" i="1" baseline="-25000" dirty="0" err="1"/>
                <a:t>i</a:t>
              </a:r>
              <a:r>
                <a:rPr lang="en-US" dirty="0"/>
                <a:t> = </a:t>
              </a:r>
              <a:r>
                <a:rPr lang="en-US" dirty="0" smtClean="0"/>
                <a:t>sign(</a:t>
              </a:r>
              <a:r>
                <a:rPr lang="en-US" b="1" dirty="0" err="1" smtClean="0"/>
                <a:t>v</a:t>
              </a:r>
              <a:r>
                <a:rPr lang="en-US" i="1" baseline="-25000" dirty="0" err="1" smtClean="0"/>
                <a:t>k</a:t>
              </a:r>
              <a:r>
                <a:rPr lang="en-US" i="1" dirty="0" smtClean="0"/>
                <a:t> </a:t>
              </a:r>
              <a:r>
                <a:rPr lang="en-US" i="1" dirty="0"/>
                <a:t>. </a:t>
              </a:r>
              <a:r>
                <a:rPr lang="en-US" b="1" dirty="0" smtClean="0"/>
                <a:t>x</a:t>
              </a:r>
              <a:r>
                <a:rPr lang="en-US" i="1" baseline="-25000" dirty="0" smtClean="0"/>
                <a:t>i </a:t>
              </a:r>
              <a:r>
                <a:rPr lang="en-US" dirty="0" smtClean="0"/>
                <a:t>)</a:t>
              </a:r>
              <a:r>
                <a:rPr lang="en-US" i="1" dirty="0" smtClean="0"/>
                <a:t> </a:t>
              </a:r>
              <a:endParaRPr lang="en-US" i="1" dirty="0"/>
            </a:p>
          </p:txBody>
        </p:sp>
        <p:sp>
          <p:nvSpPr>
            <p:cNvPr id="6166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024062" y="20002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352800" y="2008188"/>
            <a:ext cx="522287" cy="512762"/>
            <a:chOff x="4311" y="893"/>
            <a:chExt cx="329" cy="323"/>
          </a:xfrm>
        </p:grpSpPr>
        <p:sp>
          <p:nvSpPr>
            <p:cNvPr id="6163" name="Text Box 18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4" name="Text Box 1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cxnSp>
        <p:nvCxnSpPr>
          <p:cNvPr id="9236" name="AutoShape 20"/>
          <p:cNvCxnSpPr>
            <a:cxnSpLocks noChangeShapeType="1"/>
            <a:stCxn id="6149" idx="2"/>
            <a:endCxn id="6150" idx="2"/>
          </p:cNvCxnSpPr>
          <p:nvPr/>
        </p:nvCxnSpPr>
        <p:spPr bwMode="auto">
          <a:xfrm rot="5400000" flipH="1" flipV="1">
            <a:off x="3351212" y="63023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376737" y="2409825"/>
            <a:ext cx="522288" cy="512763"/>
            <a:chOff x="4292" y="893"/>
            <a:chExt cx="367" cy="323"/>
          </a:xfrm>
        </p:grpSpPr>
        <p:sp>
          <p:nvSpPr>
            <p:cNvPr id="6161" name="Text Box 22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2" name="Text Box 23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5284787" y="1966913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6784975" y="1820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01787" y="5511804"/>
            <a:ext cx="3492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1256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33800" y="5368925"/>
            <a:ext cx="901700" cy="366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  <a:noFill/>
        </p:spPr>
        <p:txBody>
          <a:bodyPr/>
          <a:lstStyle/>
          <a:p>
            <a:fld id="{6E2A7DF9-1FAC-5942-86B7-F12E6655D56D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Example Structure classification problem: segmentation or NER</a:t>
            </a:r>
            <a:endParaRPr lang="en-US" sz="3200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713" y="1417638"/>
            <a:ext cx="8269287" cy="4525962"/>
          </a:xfrm>
        </p:spPr>
        <p:txBody>
          <a:bodyPr/>
          <a:lstStyle/>
          <a:p>
            <a:pPr lvl="1" eaLnBrk="1" hangingPunct="1"/>
            <a:r>
              <a:rPr lang="en-US" sz="2000" dirty="0"/>
              <a:t>Example: Addresses, bib records	</a:t>
            </a:r>
          </a:p>
          <a:p>
            <a:pPr lvl="1" eaLnBrk="1" hangingPunct="1"/>
            <a:r>
              <a:rPr lang="en-US" sz="2000" dirty="0"/>
              <a:t>Problem: some DBs may split records up differently (</a:t>
            </a:r>
            <a:r>
              <a:rPr lang="en-US" sz="2000" dirty="0" err="1"/>
              <a:t>eg</a:t>
            </a:r>
            <a:r>
              <a:rPr lang="en-US" sz="2000" dirty="0"/>
              <a:t> no “mail stop” field, combine address and apt #, …) or not at all</a:t>
            </a:r>
          </a:p>
          <a:p>
            <a:pPr lvl="1" eaLnBrk="1" hangingPunct="1"/>
            <a:r>
              <a:rPr lang="en-US" sz="2000" dirty="0"/>
              <a:t>Solution: 	Learn to segment textual form of records</a:t>
            </a:r>
          </a:p>
        </p:txBody>
      </p:sp>
      <p:sp>
        <p:nvSpPr>
          <p:cNvPr id="24592" name="Text Box 15"/>
          <p:cNvSpPr txBox="1">
            <a:spLocks noChangeArrowheads="1"/>
          </p:cNvSpPr>
          <p:nvPr/>
        </p:nvSpPr>
        <p:spPr bwMode="auto">
          <a:xfrm>
            <a:off x="1219200" y="3810000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Verdana" pitchFamily="-104" charset="0"/>
              </a:rPr>
              <a:t>P.P.Wangikar, T.P. Graycar, D.A. Estell, D.S. Clark, J.S. Dordick (1993) Protein and Solvent Engineering of Subtilising BPN' in Nearly Anhydrous Organic Media J.Amer. Chem. Soc. 115, 12231-12237.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3429000"/>
            <a:ext cx="7086600" cy="685800"/>
            <a:chOff x="192" y="3168"/>
            <a:chExt cx="4464" cy="432"/>
          </a:xfrm>
        </p:grpSpPr>
        <p:sp>
          <p:nvSpPr>
            <p:cNvPr id="24610" name="Text Box 17"/>
            <p:cNvSpPr txBox="1">
              <a:spLocks noChangeArrowheads="1"/>
            </p:cNvSpPr>
            <p:nvPr/>
          </p:nvSpPr>
          <p:spPr bwMode="auto">
            <a:xfrm>
              <a:off x="192" y="3168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Times New Roman" pitchFamily="-104" charset="0"/>
                </a:rPr>
                <a:t>Author</a:t>
              </a:r>
            </a:p>
          </p:txBody>
        </p:sp>
        <p:sp>
          <p:nvSpPr>
            <p:cNvPr id="24611" name="Rectangle 19"/>
            <p:cNvSpPr>
              <a:spLocks noChangeArrowheads="1"/>
            </p:cNvSpPr>
            <p:nvPr/>
          </p:nvSpPr>
          <p:spPr bwMode="auto">
            <a:xfrm>
              <a:off x="624" y="3456"/>
              <a:ext cx="4032" cy="144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-104" charset="0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590800" y="3390900"/>
            <a:ext cx="3962400" cy="1257300"/>
            <a:chOff x="1440" y="3144"/>
            <a:chExt cx="2496" cy="792"/>
          </a:xfrm>
        </p:grpSpPr>
        <p:sp>
          <p:nvSpPr>
            <p:cNvPr id="24608" name="Text Box 22"/>
            <p:cNvSpPr txBox="1">
              <a:spLocks noChangeArrowheads="1"/>
            </p:cNvSpPr>
            <p:nvPr/>
          </p:nvSpPr>
          <p:spPr bwMode="auto">
            <a:xfrm>
              <a:off x="1440" y="314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Times New Roman" pitchFamily="-104" charset="0"/>
                </a:rPr>
                <a:t>Year</a:t>
              </a:r>
            </a:p>
          </p:txBody>
        </p:sp>
        <p:sp>
          <p:nvSpPr>
            <p:cNvPr id="24609" name="Rectangle 23"/>
            <p:cNvSpPr>
              <a:spLocks noChangeArrowheads="1"/>
            </p:cNvSpPr>
            <p:nvPr/>
          </p:nvSpPr>
          <p:spPr bwMode="auto">
            <a:xfrm>
              <a:off x="3600" y="3744"/>
              <a:ext cx="336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-104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295400" y="3352800"/>
            <a:ext cx="7086600" cy="1295400"/>
            <a:chOff x="624" y="3120"/>
            <a:chExt cx="4464" cy="816"/>
          </a:xfrm>
        </p:grpSpPr>
        <p:sp>
          <p:nvSpPr>
            <p:cNvPr id="24605" name="Text Box 25"/>
            <p:cNvSpPr txBox="1">
              <a:spLocks noChangeArrowheads="1"/>
            </p:cNvSpPr>
            <p:nvPr/>
          </p:nvSpPr>
          <p:spPr bwMode="auto">
            <a:xfrm>
              <a:off x="1968" y="312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Times New Roman" pitchFamily="-104" charset="0"/>
                </a:rPr>
                <a:t>Title</a:t>
              </a:r>
            </a:p>
          </p:txBody>
        </p:sp>
        <p:sp>
          <p:nvSpPr>
            <p:cNvPr id="24606" name="Rectangle 26"/>
            <p:cNvSpPr>
              <a:spLocks noChangeArrowheads="1"/>
            </p:cNvSpPr>
            <p:nvPr/>
          </p:nvSpPr>
          <p:spPr bwMode="auto">
            <a:xfrm>
              <a:off x="624" y="3600"/>
              <a:ext cx="4464" cy="16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-104" charset="0"/>
              </a:endParaRPr>
            </a:p>
          </p:txBody>
        </p:sp>
        <p:sp>
          <p:nvSpPr>
            <p:cNvPr id="24607" name="Rectangle 27"/>
            <p:cNvSpPr>
              <a:spLocks noChangeArrowheads="1"/>
            </p:cNvSpPr>
            <p:nvPr/>
          </p:nvSpPr>
          <p:spPr bwMode="auto">
            <a:xfrm>
              <a:off x="624" y="3744"/>
              <a:ext cx="1632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-104" charset="0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943600" y="3352800"/>
            <a:ext cx="2362200" cy="1219200"/>
            <a:chOff x="3552" y="3120"/>
            <a:chExt cx="1488" cy="768"/>
          </a:xfrm>
        </p:grpSpPr>
        <p:sp>
          <p:nvSpPr>
            <p:cNvPr id="24603" name="Text Box 29"/>
            <p:cNvSpPr txBox="1">
              <a:spLocks noChangeArrowheads="1"/>
            </p:cNvSpPr>
            <p:nvPr/>
          </p:nvSpPr>
          <p:spPr bwMode="auto">
            <a:xfrm>
              <a:off x="3552" y="3120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Times New Roman" pitchFamily="-104" charset="0"/>
                </a:rPr>
                <a:t>Journal</a:t>
              </a:r>
            </a:p>
          </p:txBody>
        </p:sp>
        <p:sp>
          <p:nvSpPr>
            <p:cNvPr id="24604" name="Rectangle 30"/>
            <p:cNvSpPr>
              <a:spLocks noChangeArrowheads="1"/>
            </p:cNvSpPr>
            <p:nvPr/>
          </p:nvSpPr>
          <p:spPr bwMode="auto">
            <a:xfrm>
              <a:off x="3936" y="3744"/>
              <a:ext cx="1104" cy="144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-104" charset="0"/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162800" y="3505200"/>
            <a:ext cx="1219200" cy="609600"/>
            <a:chOff x="4320" y="3216"/>
            <a:chExt cx="768" cy="384"/>
          </a:xfrm>
        </p:grpSpPr>
        <p:sp>
          <p:nvSpPr>
            <p:cNvPr id="24601" name="Text Box 32"/>
            <p:cNvSpPr txBox="1">
              <a:spLocks noChangeArrowheads="1"/>
            </p:cNvSpPr>
            <p:nvPr/>
          </p:nvSpPr>
          <p:spPr bwMode="auto">
            <a:xfrm>
              <a:off x="4320" y="3216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Times New Roman" pitchFamily="-104" charset="0"/>
                </a:rPr>
                <a:t>Volume</a:t>
              </a:r>
            </a:p>
          </p:txBody>
        </p:sp>
        <p:sp>
          <p:nvSpPr>
            <p:cNvPr id="24602" name="Rectangle 33"/>
            <p:cNvSpPr>
              <a:spLocks noChangeArrowheads="1"/>
            </p:cNvSpPr>
            <p:nvPr/>
          </p:nvSpPr>
          <p:spPr bwMode="auto">
            <a:xfrm>
              <a:off x="4656" y="3456"/>
              <a:ext cx="432" cy="144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-104" charset="0"/>
              </a:endParaRPr>
            </a:p>
          </p:txBody>
        </p:sp>
      </p:grpSp>
      <p:sp>
        <p:nvSpPr>
          <p:cNvPr id="24598" name="Text Box 35"/>
          <p:cNvSpPr txBox="1">
            <a:spLocks noChangeArrowheads="1"/>
          </p:cNvSpPr>
          <p:nvPr/>
        </p:nvSpPr>
        <p:spPr bwMode="auto">
          <a:xfrm>
            <a:off x="8229600" y="3429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Times New Roman" pitchFamily="-104" charset="0"/>
              </a:rPr>
              <a:t>Page</a:t>
            </a:r>
          </a:p>
        </p:txBody>
      </p:sp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3962400" y="4343400"/>
            <a:ext cx="2057400" cy="304800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-104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063625" y="5368925"/>
            <a:ext cx="672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When    will         prof      Cohen       post      the       notes   … </a:t>
            </a:r>
          </a:p>
        </p:txBody>
      </p:sp>
    </p:spTree>
    <p:extLst>
      <p:ext uri="{BB962C8B-B14F-4D97-AF65-F5344CB8AC3E}">
        <p14:creationId xmlns:p14="http://schemas.microsoft.com/office/powerpoint/2010/main" val="162639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Converting segmentation to a feature set (</a:t>
            </a:r>
            <a:r>
              <a:rPr lang="en-US" dirty="0" err="1" smtClean="0"/>
              <a:t>Begin,In,Out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1143000" y="1447800"/>
            <a:ext cx="672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When    will         prof      Cohen       post      the       notes   … </a:t>
            </a:r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914400" y="2022572"/>
            <a:ext cx="7162800" cy="489364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Idea 1: features are properties of </a:t>
            </a:r>
            <a:r>
              <a:rPr lang="en-US" sz="2400" i="1" dirty="0" smtClean="0">
                <a:solidFill>
                  <a:srgbClr val="000000"/>
                </a:solidFill>
              </a:rPr>
              <a:t>two adjacent tokens</a:t>
            </a:r>
            <a:r>
              <a:rPr lang="en-US" sz="2400" dirty="0" smtClean="0">
                <a:solidFill>
                  <a:srgbClr val="000000"/>
                </a:solidFill>
              </a:rPr>
              <a:t>, and the </a:t>
            </a:r>
            <a:r>
              <a:rPr lang="en-US" sz="2400" i="1" dirty="0" smtClean="0">
                <a:solidFill>
                  <a:srgbClr val="000000"/>
                </a:solidFill>
              </a:rPr>
              <a:t>pair</a:t>
            </a:r>
            <a:r>
              <a:rPr lang="en-US" sz="2400" dirty="0" smtClean="0">
                <a:solidFill>
                  <a:srgbClr val="000000"/>
                </a:solidFill>
              </a:rPr>
              <a:t> of labels assigned to them.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y(i</a:t>
            </a:r>
            <a:r>
              <a:rPr lang="en-US" sz="2400" dirty="0" smtClean="0">
                <a:solidFill>
                  <a:srgbClr val="000000"/>
                </a:solidFill>
              </a:rPr>
              <a:t>)==B or </a:t>
            </a:r>
            <a:r>
              <a:rPr lang="en-US" sz="2400" dirty="0" err="1" smtClean="0">
                <a:solidFill>
                  <a:srgbClr val="000000"/>
                </a:solidFill>
              </a:rPr>
              <a:t>y(i</a:t>
            </a:r>
            <a:r>
              <a:rPr lang="en-US" sz="2400" dirty="0" smtClean="0">
                <a:solidFill>
                  <a:srgbClr val="000000"/>
                </a:solidFill>
              </a:rPr>
              <a:t>)==I) and (</a:t>
            </a:r>
            <a:r>
              <a:rPr lang="en-US" sz="2400" dirty="0" err="1" smtClean="0">
                <a:solidFill>
                  <a:srgbClr val="000000"/>
                </a:solidFill>
              </a:rPr>
              <a:t>token(i</a:t>
            </a:r>
            <a:r>
              <a:rPr lang="en-US" sz="2400" dirty="0" smtClean="0">
                <a:solidFill>
                  <a:srgbClr val="000000"/>
                </a:solidFill>
              </a:rPr>
              <a:t>) is capitalized)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y(i</a:t>
            </a:r>
            <a:r>
              <a:rPr lang="en-US" sz="2400" dirty="0" smtClean="0">
                <a:solidFill>
                  <a:srgbClr val="000000"/>
                </a:solidFill>
              </a:rPr>
              <a:t>)==I and y(i-1)==B) and (</a:t>
            </a:r>
            <a:r>
              <a:rPr lang="en-US" sz="2400" dirty="0" err="1" smtClean="0">
                <a:solidFill>
                  <a:srgbClr val="000000"/>
                </a:solidFill>
              </a:rPr>
              <a:t>token(i</a:t>
            </a:r>
            <a:r>
              <a:rPr lang="en-US" sz="2400" dirty="0" smtClean="0">
                <a:solidFill>
                  <a:srgbClr val="000000"/>
                </a:solidFill>
              </a:rPr>
              <a:t>) is hyphenated)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y(i</a:t>
            </a:r>
            <a:r>
              <a:rPr lang="en-US" sz="2400" dirty="0" smtClean="0">
                <a:solidFill>
                  <a:srgbClr val="000000"/>
                </a:solidFill>
              </a:rPr>
              <a:t>)==B and y(i-1)==B) 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eg</a:t>
            </a:r>
            <a:r>
              <a:rPr lang="en-US" sz="2400" dirty="0" smtClean="0">
                <a:solidFill>
                  <a:srgbClr val="000000"/>
                </a:solidFill>
              </a:rPr>
              <a:t> “tell Rahul William is on the way”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Idea 2: construct a graph where each </a:t>
            </a:r>
            <a:r>
              <a:rPr lang="en-US" sz="2400" i="1" dirty="0" smtClean="0">
                <a:solidFill>
                  <a:srgbClr val="000000"/>
                </a:solidFill>
              </a:rPr>
              <a:t>path</a:t>
            </a:r>
            <a:r>
              <a:rPr lang="en-US" sz="2400" dirty="0" smtClean="0">
                <a:solidFill>
                  <a:srgbClr val="000000"/>
                </a:solidFill>
              </a:rPr>
              <a:t> is a possible sequence labeling.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3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Find the top-scoring y </a:t>
            </a:r>
            <a:endParaRPr lang="en-US" dirty="0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1173163" y="2079625"/>
            <a:ext cx="427037" cy="490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B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1244600" y="2841625"/>
            <a:ext cx="284163" cy="490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I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1165225" y="3603625"/>
            <a:ext cx="444500" cy="490538"/>
          </a:xfrm>
          <a:prstGeom prst="ellipse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O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2166938" y="2095500"/>
            <a:ext cx="430212" cy="493713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B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2241550" y="2859088"/>
            <a:ext cx="284163" cy="490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I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2162175" y="3611563"/>
            <a:ext cx="444500" cy="509587"/>
          </a:xfrm>
          <a:prstGeom prst="ellipse">
            <a:avLst/>
          </a:prstGeom>
          <a:solidFill>
            <a:schemeClr val="bg1">
              <a:alpha val="50195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O</a:t>
            </a: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157538" y="2095500"/>
            <a:ext cx="430212" cy="4937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B</a:t>
            </a: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232150" y="2859088"/>
            <a:ext cx="284163" cy="490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I</a:t>
            </a: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152775" y="3621088"/>
            <a:ext cx="444500" cy="490537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O</a:t>
            </a: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4062413" y="2097088"/>
            <a:ext cx="427037" cy="490537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B</a:t>
            </a: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4132263" y="2859088"/>
            <a:ext cx="287337" cy="493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I</a:t>
            </a:r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4054475" y="3621088"/>
            <a:ext cx="444500" cy="490537"/>
          </a:xfrm>
          <a:prstGeom prst="ellipse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O</a:t>
            </a: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4989513" y="2097088"/>
            <a:ext cx="427037" cy="490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B</a:t>
            </a:r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5060950" y="2859088"/>
            <a:ext cx="284163" cy="490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I</a:t>
            </a:r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4981575" y="3621088"/>
            <a:ext cx="444500" cy="490537"/>
          </a:xfrm>
          <a:prstGeom prst="ellipse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O</a:t>
            </a:r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5903913" y="2097088"/>
            <a:ext cx="427037" cy="490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B</a:t>
            </a:r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5975350" y="2859088"/>
            <a:ext cx="284163" cy="490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I</a:t>
            </a:r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5895975" y="3621088"/>
            <a:ext cx="444500" cy="490537"/>
          </a:xfrm>
          <a:prstGeom prst="ellipse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O</a:t>
            </a:r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6894513" y="2097088"/>
            <a:ext cx="427037" cy="490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B</a:t>
            </a:r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6965950" y="2859088"/>
            <a:ext cx="284163" cy="490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I</a:t>
            </a:r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6886575" y="3621088"/>
            <a:ext cx="444500" cy="490537"/>
          </a:xfrm>
          <a:prstGeom prst="ellipse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O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1143000" y="1447800"/>
            <a:ext cx="672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When    will         prof      Cohen       post      the       notes   … </a:t>
            </a:r>
          </a:p>
        </p:txBody>
      </p:sp>
      <p:cxnSp>
        <p:nvCxnSpPr>
          <p:cNvPr id="21529" name="AutoShape 25"/>
          <p:cNvCxnSpPr>
            <a:cxnSpLocks noChangeShapeType="1"/>
            <a:stCxn id="21509" idx="7"/>
            <a:endCxn id="21510" idx="3"/>
          </p:cNvCxnSpPr>
          <p:nvPr/>
        </p:nvCxnSpPr>
        <p:spPr bwMode="auto">
          <a:xfrm flipV="1">
            <a:off x="1544638" y="2516188"/>
            <a:ext cx="685800" cy="1158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0" name="AutoShape 26"/>
          <p:cNvCxnSpPr>
            <a:cxnSpLocks noChangeShapeType="1"/>
            <a:stCxn id="21512" idx="7"/>
            <a:endCxn id="21513" idx="3"/>
          </p:cNvCxnSpPr>
          <p:nvPr/>
        </p:nvCxnSpPr>
        <p:spPr bwMode="auto">
          <a:xfrm flipV="1">
            <a:off x="2541588" y="2516188"/>
            <a:ext cx="679450" cy="1155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1" name="AutoShape 27"/>
          <p:cNvCxnSpPr>
            <a:cxnSpLocks noChangeShapeType="1"/>
          </p:cNvCxnSpPr>
          <p:nvPr/>
        </p:nvCxnSpPr>
        <p:spPr bwMode="auto">
          <a:xfrm flipV="1">
            <a:off x="3570288" y="2516188"/>
            <a:ext cx="708025" cy="1181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2" name="AutoShape 28"/>
          <p:cNvCxnSpPr>
            <a:cxnSpLocks noChangeShapeType="1"/>
          </p:cNvCxnSpPr>
          <p:nvPr/>
        </p:nvCxnSpPr>
        <p:spPr bwMode="auto">
          <a:xfrm flipV="1">
            <a:off x="4435475" y="2500313"/>
            <a:ext cx="708025" cy="1181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3" name="AutoShape 29"/>
          <p:cNvCxnSpPr>
            <a:cxnSpLocks noChangeShapeType="1"/>
          </p:cNvCxnSpPr>
          <p:nvPr/>
        </p:nvCxnSpPr>
        <p:spPr bwMode="auto">
          <a:xfrm flipV="1">
            <a:off x="5375275" y="2500313"/>
            <a:ext cx="706438" cy="1181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4" name="AutoShape 30"/>
          <p:cNvCxnSpPr>
            <a:cxnSpLocks noChangeShapeType="1"/>
          </p:cNvCxnSpPr>
          <p:nvPr/>
        </p:nvCxnSpPr>
        <p:spPr bwMode="auto">
          <a:xfrm flipV="1">
            <a:off x="6238875" y="2516188"/>
            <a:ext cx="708025" cy="1181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5" name="AutoShape 31"/>
          <p:cNvCxnSpPr>
            <a:cxnSpLocks noChangeShapeType="1"/>
            <a:stCxn id="21507" idx="5"/>
            <a:endCxn id="21511" idx="1"/>
          </p:cNvCxnSpPr>
          <p:nvPr/>
        </p:nvCxnSpPr>
        <p:spPr bwMode="auto">
          <a:xfrm>
            <a:off x="1538288" y="2498725"/>
            <a:ext cx="744537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6" name="AutoShape 32"/>
          <p:cNvCxnSpPr>
            <a:cxnSpLocks noChangeShapeType="1"/>
          </p:cNvCxnSpPr>
          <p:nvPr/>
        </p:nvCxnSpPr>
        <p:spPr bwMode="auto">
          <a:xfrm>
            <a:off x="2530475" y="2503488"/>
            <a:ext cx="744538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7" name="AutoShape 33"/>
          <p:cNvCxnSpPr>
            <a:cxnSpLocks noChangeShapeType="1"/>
          </p:cNvCxnSpPr>
          <p:nvPr/>
        </p:nvCxnSpPr>
        <p:spPr bwMode="auto">
          <a:xfrm>
            <a:off x="2530475" y="2503488"/>
            <a:ext cx="688975" cy="1193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8" name="AutoShape 34"/>
          <p:cNvCxnSpPr>
            <a:cxnSpLocks noChangeShapeType="1"/>
            <a:endCxn id="21517" idx="1"/>
          </p:cNvCxnSpPr>
          <p:nvPr/>
        </p:nvCxnSpPr>
        <p:spPr bwMode="auto">
          <a:xfrm>
            <a:off x="3536950" y="2522538"/>
            <a:ext cx="638175" cy="4095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9" name="AutoShape 35"/>
          <p:cNvCxnSpPr>
            <a:cxnSpLocks noChangeShapeType="1"/>
          </p:cNvCxnSpPr>
          <p:nvPr/>
        </p:nvCxnSpPr>
        <p:spPr bwMode="auto">
          <a:xfrm>
            <a:off x="3521075" y="2478088"/>
            <a:ext cx="688975" cy="1193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0" name="AutoShape 36"/>
          <p:cNvCxnSpPr>
            <a:cxnSpLocks noChangeShapeType="1"/>
          </p:cNvCxnSpPr>
          <p:nvPr/>
        </p:nvCxnSpPr>
        <p:spPr bwMode="auto">
          <a:xfrm>
            <a:off x="4435475" y="2503488"/>
            <a:ext cx="744538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1" name="AutoShape 37"/>
          <p:cNvCxnSpPr>
            <a:cxnSpLocks noChangeShapeType="1"/>
          </p:cNvCxnSpPr>
          <p:nvPr/>
        </p:nvCxnSpPr>
        <p:spPr bwMode="auto">
          <a:xfrm>
            <a:off x="4435475" y="2503488"/>
            <a:ext cx="688975" cy="1193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2" name="AutoShape 38"/>
          <p:cNvCxnSpPr>
            <a:cxnSpLocks noChangeShapeType="1"/>
            <a:endCxn id="21523" idx="1"/>
          </p:cNvCxnSpPr>
          <p:nvPr/>
        </p:nvCxnSpPr>
        <p:spPr bwMode="auto">
          <a:xfrm>
            <a:off x="5367338" y="2478088"/>
            <a:ext cx="649287" cy="452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3" name="AutoShape 39"/>
          <p:cNvCxnSpPr>
            <a:cxnSpLocks noChangeShapeType="1"/>
          </p:cNvCxnSpPr>
          <p:nvPr/>
        </p:nvCxnSpPr>
        <p:spPr bwMode="auto">
          <a:xfrm>
            <a:off x="5367338" y="2478088"/>
            <a:ext cx="688975" cy="1193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4" name="AutoShape 40"/>
          <p:cNvCxnSpPr>
            <a:cxnSpLocks noChangeShapeType="1"/>
          </p:cNvCxnSpPr>
          <p:nvPr/>
        </p:nvCxnSpPr>
        <p:spPr bwMode="auto">
          <a:xfrm>
            <a:off x="6340475" y="2478088"/>
            <a:ext cx="744538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5" name="AutoShape 41"/>
          <p:cNvCxnSpPr>
            <a:cxnSpLocks noChangeShapeType="1"/>
          </p:cNvCxnSpPr>
          <p:nvPr/>
        </p:nvCxnSpPr>
        <p:spPr bwMode="auto">
          <a:xfrm>
            <a:off x="6340475" y="2478088"/>
            <a:ext cx="688975" cy="1193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6" name="AutoShape 42"/>
          <p:cNvCxnSpPr>
            <a:cxnSpLocks noChangeShapeType="1"/>
          </p:cNvCxnSpPr>
          <p:nvPr/>
        </p:nvCxnSpPr>
        <p:spPr bwMode="auto">
          <a:xfrm>
            <a:off x="2503488" y="3087688"/>
            <a:ext cx="712787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7" name="AutoShape 43"/>
          <p:cNvCxnSpPr>
            <a:cxnSpLocks noChangeShapeType="1"/>
          </p:cNvCxnSpPr>
          <p:nvPr/>
        </p:nvCxnSpPr>
        <p:spPr bwMode="auto">
          <a:xfrm>
            <a:off x="2584450" y="3849688"/>
            <a:ext cx="552450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8" name="AutoShape 44"/>
          <p:cNvCxnSpPr>
            <a:cxnSpLocks noChangeShapeType="1"/>
            <a:stCxn id="21514" idx="6"/>
          </p:cNvCxnSpPr>
          <p:nvPr/>
        </p:nvCxnSpPr>
        <p:spPr bwMode="auto">
          <a:xfrm>
            <a:off x="3516313" y="3105150"/>
            <a:ext cx="598487" cy="19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9" name="AutoShape 45"/>
          <p:cNvCxnSpPr>
            <a:cxnSpLocks noChangeShapeType="1"/>
          </p:cNvCxnSpPr>
          <p:nvPr/>
        </p:nvCxnSpPr>
        <p:spPr bwMode="auto">
          <a:xfrm>
            <a:off x="3525838" y="3849688"/>
            <a:ext cx="552450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50" name="AutoShape 46"/>
          <p:cNvCxnSpPr>
            <a:cxnSpLocks noChangeShapeType="1"/>
            <a:stCxn id="21517" idx="6"/>
          </p:cNvCxnSpPr>
          <p:nvPr/>
        </p:nvCxnSpPr>
        <p:spPr bwMode="auto">
          <a:xfrm>
            <a:off x="4419600" y="3106738"/>
            <a:ext cx="654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51" name="AutoShape 47"/>
          <p:cNvCxnSpPr>
            <a:cxnSpLocks noChangeShapeType="1"/>
          </p:cNvCxnSpPr>
          <p:nvPr/>
        </p:nvCxnSpPr>
        <p:spPr bwMode="auto">
          <a:xfrm>
            <a:off x="4440238" y="3849688"/>
            <a:ext cx="552450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52" name="AutoShape 48"/>
          <p:cNvCxnSpPr>
            <a:cxnSpLocks noChangeShapeType="1"/>
          </p:cNvCxnSpPr>
          <p:nvPr/>
        </p:nvCxnSpPr>
        <p:spPr bwMode="auto">
          <a:xfrm>
            <a:off x="5273675" y="3087688"/>
            <a:ext cx="712788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53" name="AutoShape 49"/>
          <p:cNvCxnSpPr>
            <a:cxnSpLocks noChangeShapeType="1"/>
            <a:stCxn id="21521" idx="6"/>
          </p:cNvCxnSpPr>
          <p:nvPr/>
        </p:nvCxnSpPr>
        <p:spPr bwMode="auto">
          <a:xfrm>
            <a:off x="5426075" y="3867150"/>
            <a:ext cx="4810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54" name="AutoShape 50"/>
          <p:cNvCxnSpPr>
            <a:cxnSpLocks noChangeShapeType="1"/>
          </p:cNvCxnSpPr>
          <p:nvPr/>
        </p:nvCxnSpPr>
        <p:spPr bwMode="auto">
          <a:xfrm>
            <a:off x="6264275" y="3087688"/>
            <a:ext cx="712788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55" name="AutoShape 51"/>
          <p:cNvCxnSpPr>
            <a:cxnSpLocks noChangeShapeType="1"/>
          </p:cNvCxnSpPr>
          <p:nvPr/>
        </p:nvCxnSpPr>
        <p:spPr bwMode="auto">
          <a:xfrm>
            <a:off x="6345238" y="3849688"/>
            <a:ext cx="552450" cy="174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56" name="Line 52"/>
          <p:cNvSpPr>
            <a:spLocks noChangeShapeType="1"/>
          </p:cNvSpPr>
          <p:nvPr/>
        </p:nvSpPr>
        <p:spPr bwMode="auto">
          <a:xfrm>
            <a:off x="1539875" y="3240088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57" name="Line 53"/>
          <p:cNvSpPr>
            <a:spLocks noChangeShapeType="1"/>
          </p:cNvSpPr>
          <p:nvPr/>
        </p:nvSpPr>
        <p:spPr bwMode="auto">
          <a:xfrm>
            <a:off x="2530475" y="3240088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58" name="Line 54"/>
          <p:cNvSpPr>
            <a:spLocks noChangeShapeType="1"/>
          </p:cNvSpPr>
          <p:nvPr/>
        </p:nvSpPr>
        <p:spPr bwMode="auto">
          <a:xfrm>
            <a:off x="3521075" y="3240088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>
            <a:off x="4435475" y="3240088"/>
            <a:ext cx="593725" cy="493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60" name="Line 56"/>
          <p:cNvSpPr>
            <a:spLocks noChangeShapeType="1"/>
          </p:cNvSpPr>
          <p:nvPr/>
        </p:nvSpPr>
        <p:spPr bwMode="auto">
          <a:xfrm>
            <a:off x="5349875" y="3240088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61" name="Line 57"/>
          <p:cNvSpPr>
            <a:spLocks noChangeShapeType="1"/>
          </p:cNvSpPr>
          <p:nvPr/>
        </p:nvSpPr>
        <p:spPr bwMode="auto">
          <a:xfrm>
            <a:off x="6264275" y="3240088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914400" y="5181600"/>
            <a:ext cx="7162800" cy="1200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Inference: find the highest-weight path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This can be done efficiently using dynamic programming (Viterbi)</a:t>
            </a:r>
          </a:p>
        </p:txBody>
      </p:sp>
      <p:cxnSp>
        <p:nvCxnSpPr>
          <p:cNvPr id="21563" name="AutoShape 59"/>
          <p:cNvCxnSpPr>
            <a:cxnSpLocks noChangeShapeType="1"/>
          </p:cNvCxnSpPr>
          <p:nvPr/>
        </p:nvCxnSpPr>
        <p:spPr bwMode="auto">
          <a:xfrm>
            <a:off x="1581150" y="3886200"/>
            <a:ext cx="552450" cy="174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8834" name="Rectangle 66"/>
          <p:cNvSpPr>
            <a:spLocks noChangeArrowheads="1"/>
          </p:cNvSpPr>
          <p:nvPr/>
        </p:nvSpPr>
        <p:spPr bwMode="auto">
          <a:xfrm>
            <a:off x="3429000" y="1981200"/>
            <a:ext cx="762000" cy="24384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7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Ranking </a:t>
            </a:r>
            <a:r>
              <a:rPr lang="en-US" dirty="0" err="1" smtClean="0"/>
              <a:t>perceptrons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structured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API:</a:t>
            </a:r>
          </a:p>
          <a:p>
            <a:pPr lvl="1"/>
            <a:r>
              <a:rPr lang="en-US" dirty="0" smtClean="0"/>
              <a:t>A sends B the word sequence </a:t>
            </a:r>
            <a:r>
              <a:rPr lang="en-US" b="1" dirty="0" smtClean="0"/>
              <a:t>x</a:t>
            </a:r>
            <a:endParaRPr lang="en-US" dirty="0" smtClean="0"/>
          </a:p>
          <a:p>
            <a:pPr lvl="1"/>
            <a:r>
              <a:rPr lang="en-US" dirty="0" smtClean="0"/>
              <a:t>B finds the single </a:t>
            </a:r>
            <a:r>
              <a:rPr lang="en-US" b="1" dirty="0" smtClean="0"/>
              <a:t>best</a:t>
            </a:r>
            <a:r>
              <a:rPr lang="en-US" dirty="0" smtClean="0"/>
              <a:t> </a:t>
            </a:r>
            <a:r>
              <a:rPr lang="en-US" b="1" dirty="0" smtClean="0"/>
              <a:t>y </a:t>
            </a:r>
            <a:r>
              <a:rPr lang="en-US" dirty="0" smtClean="0"/>
              <a:t>according to the current weight vector using Viterbi</a:t>
            </a:r>
          </a:p>
          <a:p>
            <a:pPr lvl="1"/>
            <a:r>
              <a:rPr lang="en-US" dirty="0" smtClean="0"/>
              <a:t>A tells B which </a:t>
            </a:r>
            <a:r>
              <a:rPr lang="en-US" b="1" dirty="0" smtClean="0"/>
              <a:t>y </a:t>
            </a:r>
            <a:r>
              <a:rPr lang="en-US" dirty="0" smtClean="0"/>
              <a:t>was actually best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This is equivalent to ranking pairs g=(</a:t>
            </a:r>
            <a:r>
              <a:rPr lang="en-US" b="1" dirty="0" err="1" smtClean="0"/>
              <a:t>x,y</a:t>
            </a:r>
            <a:r>
              <a:rPr lang="en-US" b="1" dirty="0" smtClean="0"/>
              <a:t>’</a:t>
            </a:r>
            <a:r>
              <a:rPr lang="en-US" dirty="0" smtClean="0"/>
              <a:t>) based on </a:t>
            </a:r>
            <a:r>
              <a:rPr lang="en-US" b="1" dirty="0" err="1" smtClean="0"/>
              <a:t>w.F</a:t>
            </a:r>
            <a:r>
              <a:rPr lang="en-US" b="1" dirty="0" smtClean="0"/>
              <a:t>(</a:t>
            </a:r>
            <a:r>
              <a:rPr lang="en-US" b="1" dirty="0" err="1" smtClean="0"/>
              <a:t>x,y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Structured classification on a sequence</a:t>
            </a:r>
          </a:p>
          <a:p>
            <a:pPr lvl="1"/>
            <a:r>
              <a:rPr lang="en-US" dirty="0" smtClean="0"/>
              <a:t>Input: list of words: </a:t>
            </a:r>
            <a:r>
              <a:rPr lang="en-US" b="1" dirty="0" smtClean="0"/>
              <a:t>x</a:t>
            </a:r>
            <a:r>
              <a:rPr lang="en-US" dirty="0" smtClean="0"/>
              <a:t>=(w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w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Output: list of labels: </a:t>
            </a:r>
            <a:r>
              <a:rPr lang="en-US" b="1" dirty="0" smtClean="0"/>
              <a:t>y=</a:t>
            </a:r>
            <a:r>
              <a:rPr lang="en-US" dirty="0" smtClean="0"/>
              <a:t>(y</a:t>
            </a:r>
            <a:r>
              <a:rPr lang="en-US" baseline="-25000" dirty="0" smtClean="0"/>
              <a:t>1,</a:t>
            </a:r>
            <a:r>
              <a:rPr lang="en-US" dirty="0" smtClean="0"/>
              <a:t>…,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there are K classes, there are </a:t>
            </a:r>
            <a:r>
              <a:rPr lang="en-US" dirty="0" err="1" smtClean="0"/>
              <a:t>K</a:t>
            </a:r>
            <a:r>
              <a:rPr lang="en-US" baseline="30000" dirty="0" err="1" smtClean="0"/>
              <a:t>n</a:t>
            </a:r>
            <a:r>
              <a:rPr lang="en-US" dirty="0" smtClean="0"/>
              <a:t> labels possible for </a:t>
            </a:r>
            <a:r>
              <a:rPr lang="en-US" b="1" dirty="0" smtClean="0"/>
              <a:t>x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voted perceptron </a:t>
            </a:r>
            <a:r>
              <a:rPr lang="en-US" i="1">
                <a:latin typeface="Arial" charset="0"/>
              </a:rPr>
              <a:t>for NER</a:t>
            </a:r>
            <a:endParaRPr lang="en-US">
              <a:latin typeface="Arial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123950" y="16938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i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318000" y="16176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i="1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1612900" y="18923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854200" y="1525588"/>
            <a:ext cx="2620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/>
                </a:solidFill>
              </a:rPr>
              <a:t>instances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</a:rPr>
              <a:t>g</a:t>
            </a:r>
            <a:r>
              <a:rPr lang="en-US" baseline="-25000" smtClean="0">
                <a:solidFill>
                  <a:srgbClr val="000000"/>
                </a:solidFill>
              </a:rPr>
              <a:t>1 </a:t>
            </a:r>
            <a:r>
              <a:rPr lang="en-US" b="1" smtClean="0">
                <a:solidFill>
                  <a:srgbClr val="000000"/>
                </a:solidFill>
              </a:rPr>
              <a:t>g</a:t>
            </a:r>
            <a:r>
              <a:rPr lang="en-US" baseline="-25000" smtClean="0">
                <a:solidFill>
                  <a:srgbClr val="000000"/>
                </a:solidFill>
              </a:rPr>
              <a:t>2 </a:t>
            </a:r>
            <a:r>
              <a:rPr lang="en-US" b="1" smtClean="0">
                <a:solidFill>
                  <a:srgbClr val="000000"/>
                </a:solidFill>
              </a:rPr>
              <a:t>g</a:t>
            </a:r>
            <a:r>
              <a:rPr lang="en-US" baseline="-25000" smtClean="0">
                <a:solidFill>
                  <a:srgbClr val="000000"/>
                </a:solidFill>
              </a:rPr>
              <a:t>3 </a:t>
            </a:r>
            <a:r>
              <a:rPr lang="en-US" b="1" smtClean="0">
                <a:solidFill>
                  <a:srgbClr val="000000"/>
                </a:solidFill>
              </a:rPr>
              <a:t>g</a:t>
            </a:r>
            <a:r>
              <a:rPr lang="en-US" baseline="-25000" smtClean="0">
                <a:solidFill>
                  <a:srgbClr val="000000"/>
                </a:solidFill>
              </a:rPr>
              <a:t>4</a:t>
            </a:r>
            <a:r>
              <a:rPr lang="en-US" smtClean="0">
                <a:solidFill>
                  <a:srgbClr val="000000"/>
                </a:solidFill>
              </a:rPr>
              <a:t>…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226050" y="1433513"/>
            <a:ext cx="3757613" cy="776287"/>
            <a:chOff x="3442" y="903"/>
            <a:chExt cx="2367" cy="489"/>
          </a:xfrm>
        </p:grpSpPr>
        <p:sp>
          <p:nvSpPr>
            <p:cNvPr id="30740" name="Text Box 9"/>
            <p:cNvSpPr txBox="1">
              <a:spLocks noChangeArrowheads="1"/>
            </p:cNvSpPr>
            <p:nvPr/>
          </p:nvSpPr>
          <p:spPr bwMode="auto">
            <a:xfrm>
              <a:off x="3442" y="985"/>
              <a:ext cx="236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Compute: y</a:t>
              </a:r>
              <a:r>
                <a:rPr lang="en-US" i="1" baseline="-25000" smtClean="0">
                  <a:solidFill>
                    <a:srgbClr val="000000"/>
                  </a:solidFill>
                </a:rPr>
                <a:t>i</a:t>
              </a:r>
              <a:r>
                <a:rPr lang="en-US" smtClean="0">
                  <a:solidFill>
                    <a:srgbClr val="000000"/>
                  </a:solidFill>
                </a:rPr>
                <a:t> = </a:t>
              </a:r>
              <a:r>
                <a:rPr lang="en-US" b="1" smtClean="0">
                  <a:solidFill>
                    <a:srgbClr val="000000"/>
                  </a:solidFill>
                </a:rPr>
                <a:t>v</a:t>
              </a:r>
              <a:r>
                <a:rPr lang="en-US" i="1" baseline="-25000" smtClean="0">
                  <a:solidFill>
                    <a:srgbClr val="000000"/>
                  </a:solidFill>
                </a:rPr>
                <a:t>k</a:t>
              </a:r>
              <a:r>
                <a:rPr lang="en-US" i="1" smtClean="0">
                  <a:solidFill>
                    <a:srgbClr val="000000"/>
                  </a:solidFill>
                </a:rPr>
                <a:t> . </a:t>
              </a:r>
              <a:r>
                <a:rPr lang="en-US" b="1" smtClean="0">
                  <a:solidFill>
                    <a:srgbClr val="000000"/>
                  </a:solidFill>
                </a:rPr>
                <a:t>g</a:t>
              </a:r>
              <a:r>
                <a:rPr lang="en-US" i="1" baseline="-25000" smtClean="0">
                  <a:solidFill>
                    <a:srgbClr val="000000"/>
                  </a:solidFill>
                </a:rPr>
                <a:t>i</a:t>
              </a:r>
              <a:r>
                <a:rPr lang="en-US" i="1" smtClean="0">
                  <a:solidFill>
                    <a:srgbClr val="000000"/>
                  </a:solidFill>
                </a:rPr>
                <a:t> 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Return: </a:t>
              </a:r>
              <a:r>
                <a:rPr lang="en-US" smtClean="0">
                  <a:solidFill>
                    <a:srgbClr val="000000"/>
                  </a:solidFill>
                </a:rPr>
                <a:t>the index </a:t>
              </a:r>
              <a:r>
                <a:rPr lang="en-US" i="1" smtClean="0">
                  <a:solidFill>
                    <a:srgbClr val="000000"/>
                  </a:solidFill>
                </a:rPr>
                <a:t>b* </a:t>
              </a:r>
              <a:r>
                <a:rPr lang="en-US" smtClean="0">
                  <a:solidFill>
                    <a:srgbClr val="000000"/>
                  </a:solidFill>
                </a:rPr>
                <a:t>of the </a:t>
              </a:r>
              <a:r>
                <a:rPr lang="ja-JP" altLang="en-US" smtClean="0">
                  <a:solidFill>
                    <a:srgbClr val="000000"/>
                  </a:solidFill>
                </a:rPr>
                <a:t>“</a:t>
              </a:r>
              <a:r>
                <a:rPr lang="en-US" smtClean="0">
                  <a:solidFill>
                    <a:srgbClr val="000000"/>
                  </a:solidFill>
                </a:rPr>
                <a:t>best</a:t>
              </a:r>
              <a:r>
                <a:rPr lang="ja-JP" altLang="en-US" smtClean="0">
                  <a:solidFill>
                    <a:srgbClr val="000000"/>
                  </a:solidFill>
                </a:rPr>
                <a:t>”</a:t>
              </a:r>
              <a:r>
                <a:rPr lang="en-US" smtClean="0">
                  <a:solidFill>
                    <a:srgbClr val="000000"/>
                  </a:solidFill>
                </a:rPr>
                <a:t> </a:t>
              </a:r>
              <a:r>
                <a:rPr lang="en-US" b="1" smtClean="0">
                  <a:solidFill>
                    <a:srgbClr val="000000"/>
                  </a:solidFill>
                </a:rPr>
                <a:t>g</a:t>
              </a:r>
              <a:r>
                <a:rPr lang="en-US" baseline="-25000" smtClean="0">
                  <a:solidFill>
                    <a:srgbClr val="000000"/>
                  </a:solidFill>
                </a:rPr>
                <a:t>i</a:t>
              </a:r>
              <a:endParaRPr lang="en-US" i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0741" name="Text Box 10"/>
            <p:cNvSpPr txBox="1">
              <a:spLocks noChangeArrowheads="1"/>
            </p:cNvSpPr>
            <p:nvPr/>
          </p:nvSpPr>
          <p:spPr bwMode="auto">
            <a:xfrm>
              <a:off x="4383" y="90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^</a:t>
              </a:r>
            </a:p>
          </p:txBody>
        </p:sp>
      </p:grp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1600200" y="20701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00375" y="2393950"/>
            <a:ext cx="407988" cy="512763"/>
            <a:chOff x="4349" y="893"/>
            <a:chExt cx="257" cy="323"/>
          </a:xfrm>
        </p:grpSpPr>
        <p:sp>
          <p:nvSpPr>
            <p:cNvPr id="30738" name="Text Box 13"/>
            <p:cNvSpPr txBox="1">
              <a:spLocks noChangeArrowheads="1"/>
            </p:cNvSpPr>
            <p:nvPr/>
          </p:nvSpPr>
          <p:spPr bwMode="auto">
            <a:xfrm>
              <a:off x="4349" y="985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b*</a:t>
              </a:r>
              <a:endParaRPr lang="en-US" i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0739" name="Text Box 14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54287" name="AutoShape 15"/>
          <p:cNvCxnSpPr>
            <a:cxnSpLocks noChangeShapeType="1"/>
            <a:stCxn id="30723" idx="2"/>
            <a:endCxn id="30724" idx="2"/>
          </p:cNvCxnSpPr>
          <p:nvPr/>
        </p:nvCxnSpPr>
        <p:spPr bwMode="auto">
          <a:xfrm rot="5400000" flipH="1" flipV="1">
            <a:off x="2927350" y="70008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962400" y="2479675"/>
            <a:ext cx="501650" cy="512763"/>
            <a:chOff x="4299" y="893"/>
            <a:chExt cx="352" cy="323"/>
          </a:xfrm>
        </p:grpSpPr>
        <p:sp>
          <p:nvSpPr>
            <p:cNvPr id="30736" name="Text Box 17"/>
            <p:cNvSpPr txBox="1">
              <a:spLocks noChangeArrowheads="1"/>
            </p:cNvSpPr>
            <p:nvPr/>
          </p:nvSpPr>
          <p:spPr bwMode="auto">
            <a:xfrm>
              <a:off x="4299" y="985"/>
              <a:ext cx="3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   b</a:t>
              </a:r>
              <a:endParaRPr lang="en-US" i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0737" name="Text Box 18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222875" y="2205038"/>
            <a:ext cx="3295650" cy="515937"/>
            <a:chOff x="3455" y="893"/>
            <a:chExt cx="2076" cy="325"/>
          </a:xfrm>
        </p:grpSpPr>
        <p:sp>
          <p:nvSpPr>
            <p:cNvPr id="30734" name="Text Box 20"/>
            <p:cNvSpPr txBox="1">
              <a:spLocks noChangeArrowheads="1"/>
            </p:cNvSpPr>
            <p:nvPr/>
          </p:nvSpPr>
          <p:spPr bwMode="auto">
            <a:xfrm>
              <a:off x="3455" y="985"/>
              <a:ext cx="20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If mistake: </a:t>
              </a:r>
              <a:r>
                <a:rPr lang="en-US" b="1" smtClean="0">
                  <a:solidFill>
                    <a:srgbClr val="000000"/>
                  </a:solidFill>
                </a:rPr>
                <a:t>v</a:t>
              </a:r>
              <a:r>
                <a:rPr lang="en-US" i="1" baseline="-25000" smtClean="0">
                  <a:solidFill>
                    <a:srgbClr val="000000"/>
                  </a:solidFill>
                </a:rPr>
                <a:t>k+1</a:t>
              </a:r>
              <a:r>
                <a:rPr lang="en-US" smtClean="0">
                  <a:solidFill>
                    <a:srgbClr val="000000"/>
                  </a:solidFill>
                </a:rPr>
                <a:t> = </a:t>
              </a:r>
              <a:r>
                <a:rPr lang="en-US" b="1" smtClean="0">
                  <a:solidFill>
                    <a:srgbClr val="000000"/>
                  </a:solidFill>
                </a:rPr>
                <a:t>v</a:t>
              </a:r>
              <a:r>
                <a:rPr lang="en-US" i="1" baseline="-25000" smtClean="0">
                  <a:solidFill>
                    <a:srgbClr val="000000"/>
                  </a:solidFill>
                </a:rPr>
                <a:t>k</a:t>
              </a:r>
              <a:r>
                <a:rPr lang="en-US" i="1" smtClean="0">
                  <a:solidFill>
                    <a:srgbClr val="000000"/>
                  </a:solidFill>
                </a:rPr>
                <a:t>  +  </a:t>
              </a:r>
              <a:r>
                <a:rPr lang="en-US" b="1" smtClean="0">
                  <a:solidFill>
                    <a:srgbClr val="000000"/>
                  </a:solidFill>
                </a:rPr>
                <a:t>g</a:t>
              </a:r>
              <a:r>
                <a:rPr lang="en-US" i="1" baseline="-25000" smtClean="0">
                  <a:solidFill>
                    <a:srgbClr val="000000"/>
                  </a:solidFill>
                </a:rPr>
                <a:t>b  </a:t>
              </a:r>
              <a:r>
                <a:rPr lang="en-US" smtClean="0">
                  <a:solidFill>
                    <a:srgbClr val="000000"/>
                  </a:solidFill>
                </a:rPr>
                <a:t>-</a:t>
              </a:r>
              <a:r>
                <a:rPr lang="en-US" i="1" baseline="-25000" smtClean="0">
                  <a:solidFill>
                    <a:srgbClr val="000000"/>
                  </a:solidFill>
                </a:rPr>
                <a:t> </a:t>
              </a:r>
              <a:r>
                <a:rPr lang="en-US" b="1" smtClean="0">
                  <a:solidFill>
                    <a:srgbClr val="000000"/>
                  </a:solidFill>
                </a:rPr>
                <a:t>g</a:t>
              </a:r>
              <a:r>
                <a:rPr lang="en-US" i="1" baseline="-25000" smtClean="0">
                  <a:solidFill>
                    <a:srgbClr val="000000"/>
                  </a:solidFill>
                </a:rPr>
                <a:t>b*</a:t>
              </a:r>
              <a:r>
                <a:rPr lang="en-US" i="1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0735" name="Text Box 21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733" name="Text Box 23"/>
          <p:cNvSpPr txBox="1">
            <a:spLocks noChangeArrowheads="1"/>
          </p:cNvSpPr>
          <p:nvPr/>
        </p:nvSpPr>
        <p:spPr bwMode="auto">
          <a:xfrm>
            <a:off x="781050" y="3238500"/>
            <a:ext cx="75628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 sends B feature functions, and instructions for creating the instances </a:t>
            </a:r>
            <a:r>
              <a:rPr lang="en-US" b="1" dirty="0" smtClean="0">
                <a:solidFill>
                  <a:srgbClr val="000000"/>
                </a:solidFill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1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 sends a word vector </a:t>
            </a:r>
            <a:r>
              <a:rPr lang="en-US" b="1" dirty="0" smtClean="0">
                <a:solidFill>
                  <a:srgbClr val="000000"/>
                </a:solidFill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r>
              <a:rPr lang="en-US" b="1" dirty="0" smtClean="0">
                <a:solidFill>
                  <a:srgbClr val="000000"/>
                </a:solidFill>
              </a:rPr>
              <a:t>.  </a:t>
            </a:r>
            <a:r>
              <a:rPr lang="en-US" dirty="0" smtClean="0">
                <a:solidFill>
                  <a:srgbClr val="000000"/>
                </a:solidFill>
              </a:rPr>
              <a:t>Then B could create the instances </a:t>
            </a:r>
            <a:r>
              <a:rPr lang="en-US" b="1" dirty="0" smtClean="0">
                <a:solidFill>
                  <a:srgbClr val="000000"/>
                </a:solidFill>
              </a:rPr>
              <a:t>g</a:t>
            </a:r>
            <a:r>
              <a:rPr lang="en-US" baseline="-25000" dirty="0" smtClean="0">
                <a:solidFill>
                  <a:srgbClr val="000000"/>
                </a:solidFill>
              </a:rPr>
              <a:t>1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b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0000"/>
                </a:solidFill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r>
              <a:rPr lang="en-US" b="1" dirty="0" smtClean="0">
                <a:solidFill>
                  <a:srgbClr val="000000"/>
                </a:solidFill>
              </a:rPr>
              <a:t>,y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b="1" dirty="0" smtClean="0">
                <a:solidFill>
                  <a:srgbClr val="000000"/>
                </a:solidFill>
              </a:rPr>
              <a:t>g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b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0000"/>
                </a:solidFill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r>
              <a:rPr lang="en-US" b="1" dirty="0" smtClean="0">
                <a:solidFill>
                  <a:srgbClr val="000000"/>
                </a:solidFill>
              </a:rPr>
              <a:t>,y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), …</a:t>
            </a:r>
          </a:p>
          <a:p>
            <a:pPr lvl="1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but instead B just returns the </a:t>
            </a:r>
            <a:r>
              <a:rPr lang="en-US" b="1" dirty="0" smtClean="0">
                <a:solidFill>
                  <a:srgbClr val="000000"/>
                </a:solidFill>
              </a:rPr>
              <a:t>y* </a:t>
            </a:r>
            <a:r>
              <a:rPr lang="en-US" dirty="0" smtClean="0">
                <a:solidFill>
                  <a:srgbClr val="000000"/>
                </a:solidFill>
              </a:rPr>
              <a:t>that gives the best score for the dot product </a:t>
            </a:r>
            <a:r>
              <a:rPr lang="en-US" b="1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</a:rPr>
              <a:t>k</a:t>
            </a:r>
            <a:r>
              <a:rPr lang="en-US" dirty="0" smtClean="0">
                <a:solidFill>
                  <a:srgbClr val="000000"/>
                </a:solidFill>
              </a:rPr>
              <a:t> . </a:t>
            </a:r>
            <a:r>
              <a:rPr lang="en-US" b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b="1" dirty="0" err="1" smtClean="0">
                <a:solidFill>
                  <a:srgbClr val="000000"/>
                </a:solidFill>
              </a:rPr>
              <a:t>,y</a:t>
            </a:r>
            <a:r>
              <a:rPr lang="en-US" b="1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) by using Viterbi.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 sends B the correct label sequence </a:t>
            </a:r>
            <a:r>
              <a:rPr lang="en-US" b="1" dirty="0" err="1" smtClean="0">
                <a:solidFill>
                  <a:srgbClr val="000000"/>
                </a:solidFill>
              </a:rPr>
              <a:t>y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baseline="-25000" dirty="0" smtClean="0">
                <a:solidFill>
                  <a:srgbClr val="000000"/>
                </a:solidFill>
              </a:rPr>
              <a:t>.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On errors, B sets </a:t>
            </a:r>
            <a:r>
              <a:rPr lang="en-US" b="1" dirty="0" smtClean="0">
                <a:solidFill>
                  <a:srgbClr val="000000"/>
                </a:solidFill>
              </a:rPr>
              <a:t>v</a:t>
            </a:r>
            <a:r>
              <a:rPr lang="en-US" i="1" baseline="-25000" dirty="0" smtClean="0">
                <a:solidFill>
                  <a:srgbClr val="000000"/>
                </a:solidFill>
              </a:rPr>
              <a:t>k+1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US" i="1" dirty="0" smtClean="0">
                <a:solidFill>
                  <a:srgbClr val="000000"/>
                </a:solidFill>
              </a:rPr>
              <a:t>  +  </a:t>
            </a:r>
            <a:r>
              <a:rPr lang="en-US" b="1" dirty="0" err="1" smtClean="0">
                <a:solidFill>
                  <a:srgbClr val="000000"/>
                </a:solidFill>
              </a:rPr>
              <a:t>g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b</a:t>
            </a:r>
            <a:r>
              <a:rPr lang="en-US" i="1" baseline="-25000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en-US" i="1" baseline="-25000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g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b</a:t>
            </a:r>
            <a:r>
              <a:rPr lang="en-US" i="1" baseline="-25000" dirty="0" smtClean="0">
                <a:solidFill>
                  <a:srgbClr val="000000"/>
                </a:solidFill>
              </a:rPr>
              <a:t>*</a:t>
            </a:r>
            <a:r>
              <a:rPr lang="en-US" i="1" dirty="0" smtClean="0">
                <a:solidFill>
                  <a:srgbClr val="000000"/>
                </a:solidFill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US" i="1" dirty="0" smtClean="0">
                <a:solidFill>
                  <a:srgbClr val="000000"/>
                </a:solidFill>
              </a:rPr>
              <a:t>  + </a:t>
            </a:r>
            <a:r>
              <a:rPr lang="en-US" b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b="1" dirty="0" err="1" smtClean="0">
                <a:solidFill>
                  <a:srgbClr val="000000"/>
                </a:solidFill>
              </a:rPr>
              <a:t>,y</a:t>
            </a:r>
            <a:r>
              <a:rPr lang="en-US" dirty="0" smtClean="0">
                <a:solidFill>
                  <a:srgbClr val="000000"/>
                </a:solidFill>
              </a:rPr>
              <a:t>) - </a:t>
            </a:r>
            <a:r>
              <a:rPr lang="en-US" b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b="1" dirty="0" err="1" smtClean="0">
                <a:solidFill>
                  <a:srgbClr val="000000"/>
                </a:solidFill>
              </a:rPr>
              <a:t>,y</a:t>
            </a:r>
            <a:r>
              <a:rPr lang="en-US" b="1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8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  <p:bldP spid="54279" grpId="0"/>
      <p:bldP spid="5428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15794" r="22667" b="67357"/>
          <a:stretch>
            <a:fillRect/>
          </a:stretch>
        </p:blipFill>
        <p:spPr bwMode="auto">
          <a:xfrm>
            <a:off x="787400" y="660400"/>
            <a:ext cx="77184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559050"/>
            <a:ext cx="16319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481138" y="3146425"/>
            <a:ext cx="1552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EMNLP 2002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7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Some background…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>
                <a:latin typeface="Arial" charset="0"/>
              </a:rPr>
              <a:t>Collins</a:t>
            </a:r>
            <a:r>
              <a:rPr lang="ja-JP" altLang="en-US" sz="1800">
                <a:latin typeface="Arial" charset="0"/>
              </a:rPr>
              <a:t>’</a:t>
            </a:r>
            <a:r>
              <a:rPr lang="en-US" sz="1800">
                <a:latin typeface="Arial" charset="0"/>
              </a:rPr>
              <a:t> parser: generative model…</a:t>
            </a:r>
          </a:p>
          <a:p>
            <a:r>
              <a:rPr lang="en-US" sz="1800">
                <a:latin typeface="Arial" charset="0"/>
              </a:rPr>
              <a:t>…New Ranking Algorithms for Parsing and Tagging: Kernels over Discrete Structures, and the Voted Perceptron, Collins and Duffy, ACL 2002.</a:t>
            </a:r>
          </a:p>
          <a:p>
            <a:r>
              <a:rPr lang="en-US" sz="1800">
                <a:latin typeface="Arial" charset="0"/>
              </a:rPr>
              <a:t>…Ranking Algorithms for Named-Entity Extraction: Boosting and the Voted Perceptron, Collins, ACL 2002.</a:t>
            </a:r>
          </a:p>
          <a:p>
            <a:pPr lvl="1"/>
            <a:r>
              <a:rPr lang="en-US" sz="1800">
                <a:latin typeface="Arial" charset="0"/>
              </a:rPr>
              <a:t>Propose entities using a MaxEnt tagger (as in MXPOST)</a:t>
            </a:r>
          </a:p>
          <a:p>
            <a:pPr lvl="1"/>
            <a:r>
              <a:rPr lang="en-US" sz="1800">
                <a:latin typeface="Arial" charset="0"/>
              </a:rPr>
              <a:t>Use beam search to get </a:t>
            </a:r>
            <a:r>
              <a:rPr lang="en-US" sz="1800" i="1">
                <a:latin typeface="Arial" charset="0"/>
              </a:rPr>
              <a:t>multiple</a:t>
            </a:r>
            <a:r>
              <a:rPr lang="en-US" sz="1800">
                <a:latin typeface="Arial" charset="0"/>
              </a:rPr>
              <a:t> taggings for each document (20)</a:t>
            </a:r>
          </a:p>
          <a:p>
            <a:pPr lvl="1"/>
            <a:r>
              <a:rPr lang="en-US" sz="1800">
                <a:latin typeface="Arial" charset="0"/>
              </a:rPr>
              <a:t>Learn to </a:t>
            </a:r>
            <a:r>
              <a:rPr lang="en-US" sz="1800" i="1">
                <a:latin typeface="Arial" charset="0"/>
              </a:rPr>
              <a:t>rerank</a:t>
            </a:r>
            <a:r>
              <a:rPr lang="en-US" sz="1800">
                <a:latin typeface="Arial" charset="0"/>
              </a:rPr>
              <a:t> the candidates to push correct ones to the top, using some new candidate-specific features:</a:t>
            </a:r>
          </a:p>
          <a:p>
            <a:pPr lvl="2"/>
            <a:r>
              <a:rPr lang="en-US" sz="1800">
                <a:latin typeface="Arial" charset="0"/>
              </a:rPr>
              <a:t>Value of the </a:t>
            </a:r>
            <a:r>
              <a:rPr lang="ja-JP" altLang="en-US" sz="1800">
                <a:latin typeface="Arial" charset="0"/>
              </a:rPr>
              <a:t>“</a:t>
            </a:r>
            <a:r>
              <a:rPr lang="en-US" sz="1800">
                <a:latin typeface="Arial" charset="0"/>
              </a:rPr>
              <a:t>whole entity</a:t>
            </a:r>
            <a:r>
              <a:rPr lang="ja-JP" altLang="en-US" sz="1800">
                <a:latin typeface="Arial" charset="0"/>
              </a:rPr>
              <a:t>”</a:t>
            </a:r>
            <a:r>
              <a:rPr lang="en-US" sz="1800">
                <a:latin typeface="Arial" charset="0"/>
              </a:rPr>
              <a:t> (e.g., </a:t>
            </a:r>
            <a:r>
              <a:rPr lang="ja-JP" altLang="en-US" sz="1800">
                <a:latin typeface="Arial" charset="0"/>
              </a:rPr>
              <a:t>“</a:t>
            </a:r>
            <a:r>
              <a:rPr lang="en-US" sz="1800">
                <a:latin typeface="Arial" charset="0"/>
              </a:rPr>
              <a:t>Professor_Cohen</a:t>
            </a:r>
            <a:r>
              <a:rPr lang="ja-JP" altLang="en-US" sz="1800">
                <a:latin typeface="Arial" charset="0"/>
              </a:rPr>
              <a:t>”</a:t>
            </a:r>
            <a:r>
              <a:rPr lang="en-US" sz="1800">
                <a:latin typeface="Arial" charset="0"/>
              </a:rPr>
              <a:t>)</a:t>
            </a:r>
          </a:p>
          <a:p>
            <a:pPr lvl="2"/>
            <a:r>
              <a:rPr lang="en-US" sz="1800">
                <a:latin typeface="Arial" charset="0"/>
              </a:rPr>
              <a:t>Capitalization features for the whole entity (e.g., </a:t>
            </a:r>
            <a:r>
              <a:rPr lang="ja-JP" altLang="en-US" sz="1800">
                <a:latin typeface="Arial" charset="0"/>
              </a:rPr>
              <a:t>“</a:t>
            </a:r>
            <a:r>
              <a:rPr lang="en-US" sz="1800">
                <a:latin typeface="Arial" charset="0"/>
              </a:rPr>
              <a:t>Xx+_Xx+</a:t>
            </a:r>
            <a:r>
              <a:rPr lang="ja-JP" altLang="en-US" sz="1800">
                <a:latin typeface="Arial" charset="0"/>
              </a:rPr>
              <a:t>”</a:t>
            </a:r>
            <a:r>
              <a:rPr lang="en-US" sz="1800">
                <a:latin typeface="Arial" charset="0"/>
              </a:rPr>
              <a:t>)</a:t>
            </a:r>
          </a:p>
          <a:p>
            <a:pPr lvl="2"/>
            <a:r>
              <a:rPr lang="en-US" sz="1800">
                <a:latin typeface="Arial" charset="0"/>
              </a:rPr>
              <a:t>Last word in entity, and capitalization features of last word</a:t>
            </a:r>
          </a:p>
          <a:p>
            <a:pPr lvl="2"/>
            <a:r>
              <a:rPr lang="en-US" sz="1800">
                <a:latin typeface="Arial" charset="0"/>
              </a:rPr>
              <a:t>Bigrams/Trigrams of words and capitalization features before and after the entity</a:t>
            </a:r>
          </a:p>
          <a:p>
            <a:pPr lvl="1"/>
            <a:endParaRPr lang="en-US" sz="20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8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Some background…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1" t="12979" r="12944" b="50143"/>
          <a:stretch>
            <a:fillRect/>
          </a:stretch>
        </p:blipFill>
        <p:spPr bwMode="auto">
          <a:xfrm>
            <a:off x="795338" y="1350963"/>
            <a:ext cx="7521575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5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Collins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Experiments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POS tagging </a:t>
            </a:r>
            <a:endParaRPr lang="en-US" sz="28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NP </a:t>
            </a:r>
            <a:r>
              <a:rPr lang="en-US" sz="2800" dirty="0">
                <a:latin typeface="Arial" charset="0"/>
              </a:rPr>
              <a:t>Chunking (words and POS tags from Brill</a:t>
            </a:r>
            <a:r>
              <a:rPr lang="ja-JP" altLang="en-US" sz="2800" dirty="0">
                <a:latin typeface="Arial" charset="0"/>
              </a:rPr>
              <a:t>’</a:t>
            </a:r>
            <a:r>
              <a:rPr lang="en-US" sz="2800" dirty="0">
                <a:latin typeface="Arial" charset="0"/>
              </a:rPr>
              <a:t>s tagger as features) and BIO output tags</a:t>
            </a:r>
          </a:p>
          <a:p>
            <a:r>
              <a:rPr lang="en-US" sz="2800" dirty="0">
                <a:latin typeface="Arial" charset="0"/>
              </a:rPr>
              <a:t>Compared </a:t>
            </a:r>
            <a:r>
              <a:rPr lang="en-US" sz="2800" dirty="0" err="1">
                <a:latin typeface="Arial" charset="0"/>
              </a:rPr>
              <a:t>Maxent</a:t>
            </a:r>
            <a:r>
              <a:rPr lang="en-US" sz="2800" dirty="0">
                <a:latin typeface="Arial" charset="0"/>
              </a:rPr>
              <a:t> Tagging/MEMM</a:t>
            </a:r>
            <a:r>
              <a:rPr lang="ja-JP" altLang="en-US" sz="2800" dirty="0">
                <a:latin typeface="Arial" charset="0"/>
              </a:rPr>
              <a:t>’</a:t>
            </a:r>
            <a:r>
              <a:rPr lang="en-US" sz="2800" dirty="0">
                <a:latin typeface="Arial" charset="0"/>
              </a:rPr>
              <a:t>s (with iterative scaling) and </a:t>
            </a:r>
            <a:r>
              <a:rPr lang="ja-JP" altLang="en-US" sz="2800" dirty="0">
                <a:latin typeface="Arial" charset="0"/>
              </a:rPr>
              <a:t>“</a:t>
            </a:r>
            <a:r>
              <a:rPr lang="en-US" sz="2800" dirty="0">
                <a:latin typeface="Arial" charset="0"/>
              </a:rPr>
              <a:t>Voted Perceptron trained HMM</a:t>
            </a:r>
            <a:r>
              <a:rPr lang="ja-JP" altLang="en-US" sz="2800" dirty="0">
                <a:latin typeface="Arial" charset="0"/>
              </a:rPr>
              <a:t>’</a:t>
            </a:r>
            <a:r>
              <a:rPr lang="en-US" sz="2800" dirty="0">
                <a:latin typeface="Arial" charset="0"/>
              </a:rPr>
              <a:t>s</a:t>
            </a:r>
            <a:r>
              <a:rPr lang="ja-JP" altLang="en-US" sz="2800" dirty="0">
                <a:latin typeface="Arial" charset="0"/>
              </a:rPr>
              <a:t>”</a:t>
            </a:r>
            <a:endParaRPr lang="en-US" sz="28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With and w/o averaging</a:t>
            </a:r>
          </a:p>
          <a:p>
            <a:pPr lvl="1"/>
            <a:r>
              <a:rPr lang="en-US" sz="2400" dirty="0">
                <a:latin typeface="Arial" charset="0"/>
              </a:rPr>
              <a:t>With and w/o feature selection (count&gt;5)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6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Collins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results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4" t="13962" r="43143" b="61118"/>
          <a:stretch>
            <a:fillRect/>
          </a:stretch>
        </p:blipFill>
        <p:spPr bwMode="auto">
          <a:xfrm>
            <a:off x="0" y="1209675"/>
            <a:ext cx="47847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65965" r="39714" b="6256"/>
          <a:stretch>
            <a:fillRect/>
          </a:stretch>
        </p:blipFill>
        <p:spPr bwMode="auto">
          <a:xfrm>
            <a:off x="911225" y="3638550"/>
            <a:ext cx="671512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4" t="38986" r="43143" b="33040"/>
          <a:stretch>
            <a:fillRect/>
          </a:stretch>
        </p:blipFill>
        <p:spPr bwMode="auto">
          <a:xfrm>
            <a:off x="4784725" y="1247775"/>
            <a:ext cx="435927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5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perceptron game</a:t>
            </a:r>
            <a:endParaRPr lang="en-US" dirty="0">
              <a:latin typeface="Arial" charset="0"/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547812" y="16240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A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741862" y="15478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036762" y="18224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974975" y="145573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84789" y="1309688"/>
            <a:ext cx="2927351" cy="515937"/>
            <a:chOff x="3762" y="893"/>
            <a:chExt cx="1844" cy="325"/>
          </a:xfrm>
        </p:grpSpPr>
        <p:sp>
          <p:nvSpPr>
            <p:cNvPr id="6165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8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 dirty="0"/>
                <a:t>Compute: </a:t>
              </a:r>
              <a:r>
                <a:rPr lang="en-US" i="1" dirty="0" err="1"/>
                <a:t>y</a:t>
              </a:r>
              <a:r>
                <a:rPr lang="en-US" i="1" baseline="-25000" dirty="0" err="1"/>
                <a:t>i</a:t>
              </a:r>
              <a:r>
                <a:rPr lang="en-US" dirty="0"/>
                <a:t> = </a:t>
              </a:r>
              <a:r>
                <a:rPr lang="en-US" dirty="0" smtClean="0"/>
                <a:t>sign(</a:t>
              </a:r>
              <a:r>
                <a:rPr lang="en-US" b="1" dirty="0" err="1" smtClean="0"/>
                <a:t>v</a:t>
              </a:r>
              <a:r>
                <a:rPr lang="en-US" i="1" baseline="-25000" dirty="0" err="1" smtClean="0"/>
                <a:t>k</a:t>
              </a:r>
              <a:r>
                <a:rPr lang="en-US" i="1" dirty="0" smtClean="0"/>
                <a:t> </a:t>
              </a:r>
              <a:r>
                <a:rPr lang="en-US" i="1" dirty="0"/>
                <a:t>. </a:t>
              </a:r>
              <a:r>
                <a:rPr lang="en-US" b="1" dirty="0"/>
                <a:t>x</a:t>
              </a:r>
              <a:r>
                <a:rPr lang="en-US" i="1" baseline="-25000" dirty="0"/>
                <a:t>i</a:t>
              </a:r>
              <a:r>
                <a:rPr lang="en-US" i="1" dirty="0"/>
                <a:t> </a:t>
              </a:r>
              <a:r>
                <a:rPr lang="en-US" dirty="0" smtClean="0"/>
                <a:t>)</a:t>
              </a:r>
              <a:endParaRPr lang="en-US" i="1" dirty="0"/>
            </a:p>
          </p:txBody>
        </p:sp>
        <p:sp>
          <p:nvSpPr>
            <p:cNvPr id="6166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024062" y="20002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352800" y="2008188"/>
            <a:ext cx="522287" cy="512762"/>
            <a:chOff x="4311" y="893"/>
            <a:chExt cx="329" cy="323"/>
          </a:xfrm>
        </p:grpSpPr>
        <p:sp>
          <p:nvSpPr>
            <p:cNvPr id="6163" name="Text Box 18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4" name="Text Box 1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cxnSp>
        <p:nvCxnSpPr>
          <p:cNvPr id="9236" name="AutoShape 20"/>
          <p:cNvCxnSpPr>
            <a:cxnSpLocks noChangeShapeType="1"/>
            <a:stCxn id="6149" idx="2"/>
            <a:endCxn id="6150" idx="2"/>
          </p:cNvCxnSpPr>
          <p:nvPr/>
        </p:nvCxnSpPr>
        <p:spPr bwMode="auto">
          <a:xfrm rot="5400000" flipH="1" flipV="1">
            <a:off x="3351212" y="63023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376737" y="2409825"/>
            <a:ext cx="522288" cy="512763"/>
            <a:chOff x="4292" y="893"/>
            <a:chExt cx="367" cy="323"/>
          </a:xfrm>
        </p:grpSpPr>
        <p:sp>
          <p:nvSpPr>
            <p:cNvPr id="6161" name="Text Box 22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2" name="Text Box 23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5284787" y="1966913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6784975" y="1820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583" y="806762"/>
            <a:ext cx="240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 </a:t>
            </a:r>
            <a:r>
              <a:rPr lang="en-US" dirty="0" smtClean="0"/>
              <a:t>is a vector</a:t>
            </a:r>
            <a:endParaRPr lang="en-US" b="1" dirty="0"/>
          </a:p>
          <a:p>
            <a:r>
              <a:rPr lang="en-US" i="1" dirty="0" smtClean="0"/>
              <a:t>y </a:t>
            </a:r>
            <a:r>
              <a:rPr lang="en-US" dirty="0" smtClean="0"/>
              <a:t>is -1 or +1</a:t>
            </a:r>
            <a:endParaRPr lang="en-US" i="1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987425" y="3492500"/>
            <a:ext cx="3836174" cy="2921000"/>
            <a:chOff x="877888" y="1143000"/>
            <a:chExt cx="3200400" cy="2514600"/>
          </a:xfrm>
        </p:grpSpPr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1563688" y="1371600"/>
              <a:ext cx="1828800" cy="1828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1563688" y="1371600"/>
              <a:ext cx="1981200" cy="1981200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 rot="-5400000">
              <a:off x="2478088" y="6858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V="1">
              <a:off x="2478088" y="1295400"/>
              <a:ext cx="1066800" cy="990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1411288" y="1219200"/>
              <a:ext cx="2209800" cy="22098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240088" y="11430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H="1">
              <a:off x="1411288" y="2286000"/>
              <a:ext cx="1066800" cy="990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1487488" y="3078163"/>
              <a:ext cx="3190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-u</a:t>
              </a:r>
            </a:p>
          </p:txBody>
        </p:sp>
        <p:sp>
          <p:nvSpPr>
            <p:cNvPr id="33" name="AutoShape 12"/>
            <p:cNvSpPr>
              <a:spLocks/>
            </p:cNvSpPr>
            <p:nvPr/>
          </p:nvSpPr>
          <p:spPr bwMode="auto">
            <a:xfrm rot="2320195">
              <a:off x="3622675" y="3387725"/>
              <a:ext cx="76200" cy="193675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3621088" y="3429000"/>
              <a:ext cx="292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2</a:t>
              </a:r>
              <a:r>
                <a:rPr lang="el-GR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γ</a:t>
              </a:r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>
              <a:off x="2478088" y="2286000"/>
              <a:ext cx="609600" cy="15240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>
              <a:off x="2782888" y="2362200"/>
              <a:ext cx="268287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i="1" smtClean="0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 smtClean="0">
                  <a:solidFill>
                    <a:srgbClr val="800080"/>
                  </a:solidFill>
                </a:rPr>
                <a:t>1</a:t>
              </a:r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2173288" y="1371600"/>
              <a:ext cx="3206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smtClean="0">
                  <a:solidFill>
                    <a:srgbClr val="006600"/>
                  </a:solidFill>
                </a:rPr>
                <a:t>+</a:t>
              </a:r>
              <a:r>
                <a:rPr lang="en-US" sz="700" b="1" i="1" smtClean="0">
                  <a:solidFill>
                    <a:srgbClr val="006600"/>
                  </a:solidFill>
                </a:rPr>
                <a:t>x</a:t>
              </a:r>
              <a:r>
                <a:rPr lang="en-US" sz="700" b="1" i="1" baseline="-25000" smtClean="0">
                  <a:solidFill>
                    <a:srgbClr val="006600"/>
                  </a:solidFill>
                </a:rPr>
                <a:t>2</a:t>
              </a:r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 flipH="1" flipV="1">
              <a:off x="2325688" y="1524000"/>
              <a:ext cx="152400" cy="762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9" name="Group 30"/>
            <p:cNvGrpSpPr>
              <a:grpSpLocks/>
            </p:cNvGrpSpPr>
            <p:nvPr/>
          </p:nvGrpSpPr>
          <p:grpSpPr bwMode="auto">
            <a:xfrm>
              <a:off x="1639888" y="1143000"/>
              <a:ext cx="1752600" cy="2438400"/>
              <a:chOff x="528" y="2544"/>
              <a:chExt cx="1104" cy="1536"/>
            </a:xfrm>
          </p:grpSpPr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 rot="5400000" flipH="1">
                <a:off x="312" y="2760"/>
                <a:ext cx="1536" cy="1104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 flipV="1">
                <a:off x="1056" y="2880"/>
                <a:ext cx="288" cy="384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" name="Text Box 33"/>
              <p:cNvSpPr txBox="1">
                <a:spLocks noChangeArrowheads="1"/>
              </p:cNvSpPr>
              <p:nvPr/>
            </p:nvSpPr>
            <p:spPr bwMode="auto">
              <a:xfrm>
                <a:off x="1200" y="2784"/>
                <a:ext cx="1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b="1" i="1" smtClean="0">
                    <a:solidFill>
                      <a:srgbClr val="800080"/>
                    </a:solidFill>
                  </a:rPr>
                  <a:t>v</a:t>
                </a:r>
                <a:r>
                  <a:rPr lang="en-US" sz="700" b="1" i="1" baseline="-25000" smtClean="0">
                    <a:solidFill>
                      <a:srgbClr val="800080"/>
                    </a:solidFill>
                  </a:rPr>
                  <a:t>2</a:t>
                </a:r>
              </a:p>
            </p:txBody>
          </p:sp>
        </p:grp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 flipH="1" flipV="1">
              <a:off x="2765425" y="2014538"/>
              <a:ext cx="282575" cy="423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 flipH="1" flipV="1">
              <a:off x="2917825" y="1689100"/>
              <a:ext cx="96838" cy="128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AutoShape 46"/>
            <p:cNvSpPr>
              <a:spLocks/>
            </p:cNvSpPr>
            <p:nvPr/>
          </p:nvSpPr>
          <p:spPr bwMode="auto">
            <a:xfrm rot="2320195">
              <a:off x="2959100" y="1909763"/>
              <a:ext cx="76200" cy="193675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" name="Text Box 47"/>
            <p:cNvSpPr txBox="1">
              <a:spLocks noChangeArrowheads="1"/>
            </p:cNvSpPr>
            <p:nvPr/>
          </p:nvSpPr>
          <p:spPr bwMode="auto">
            <a:xfrm>
              <a:off x="2957513" y="1951038"/>
              <a:ext cx="3000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&gt;</a:t>
              </a:r>
              <a:r>
                <a:rPr lang="el-GR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562126"/>
              </p:ext>
            </p:extLst>
          </p:nvPr>
        </p:nvGraphicFramePr>
        <p:xfrm>
          <a:off x="6008688" y="2520950"/>
          <a:ext cx="2995612" cy="726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536700" imgH="495300" progId="Equation.3">
                  <p:embed/>
                </p:oleObj>
              </mc:Choice>
              <mc:Fallback>
                <p:oleObj name="Equation" r:id="rId4" imgW="1536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8" y="2520950"/>
                        <a:ext cx="2995612" cy="72629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2063" y="3669530"/>
            <a:ext cx="40084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Depends on how easy the learning problem is, not dimension of vectors x</a:t>
            </a:r>
          </a:p>
          <a:p>
            <a:endParaRPr lang="en-US" dirty="0"/>
          </a:p>
          <a:p>
            <a:r>
              <a:rPr lang="en-US" dirty="0" smtClean="0"/>
              <a:t>Fairly intuitive: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“Similarity” of </a:t>
            </a:r>
            <a:r>
              <a:rPr lang="en-US" b="1" dirty="0" smtClean="0"/>
              <a:t>v</a:t>
            </a:r>
            <a:r>
              <a:rPr lang="en-US" dirty="0" smtClean="0"/>
              <a:t> to </a:t>
            </a:r>
            <a:r>
              <a:rPr lang="en-US" b="1" dirty="0" smtClean="0"/>
              <a:t>u </a:t>
            </a:r>
            <a:r>
              <a:rPr lang="en-US" dirty="0" smtClean="0"/>
              <a:t>looks like (</a:t>
            </a:r>
            <a:r>
              <a:rPr lang="en-US" b="1" dirty="0" err="1" smtClean="0"/>
              <a:t>v.u</a:t>
            </a:r>
            <a:r>
              <a:rPr lang="en-US" dirty="0" smtClean="0"/>
              <a:t>)/|</a:t>
            </a:r>
            <a:r>
              <a:rPr lang="en-US" b="1" dirty="0" err="1" smtClean="0"/>
              <a:t>v.v</a:t>
            </a:r>
            <a:r>
              <a:rPr lang="en-US" dirty="0" smtClean="0"/>
              <a:t>|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(</a:t>
            </a:r>
            <a:r>
              <a:rPr lang="en-US" b="1" dirty="0" err="1"/>
              <a:t>v.u</a:t>
            </a:r>
            <a:r>
              <a:rPr lang="en-US" dirty="0" smtClean="0"/>
              <a:t>) grows by &gt;= </a:t>
            </a:r>
            <a:r>
              <a:rPr lang="en-US" dirty="0" err="1" smtClean="0"/>
              <a:t>γafter</a:t>
            </a:r>
            <a:r>
              <a:rPr lang="en-US" dirty="0" smtClean="0"/>
              <a:t> mistake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(</a:t>
            </a:r>
            <a:r>
              <a:rPr lang="en-US" b="1" dirty="0" err="1" smtClean="0"/>
              <a:t>v.v</a:t>
            </a:r>
            <a:r>
              <a:rPr lang="en-US" dirty="0" smtClean="0"/>
              <a:t>) grows by &lt;=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6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9228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51450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1" name="Picture 15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268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1450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rot="-5400000">
            <a:off x="60594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60594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60594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49926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821488" y="11430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49926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5068888" y="30781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9240" name="AutoShape 24"/>
          <p:cNvSpPr>
            <a:spLocks/>
          </p:cNvSpPr>
          <p:nvPr/>
        </p:nvSpPr>
        <p:spPr bwMode="auto">
          <a:xfrm rot="2320195">
            <a:off x="72040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2024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46" name="Group 31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9261" name="Line 32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33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Text Box 34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9247" name="Text Box 35"/>
          <p:cNvSpPr txBox="1">
            <a:spLocks noChangeArrowheads="1"/>
          </p:cNvSpPr>
          <p:nvPr/>
        </p:nvSpPr>
        <p:spPr bwMode="auto">
          <a:xfrm>
            <a:off x="6592888" y="23622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9248" name="Line 36"/>
          <p:cNvSpPr>
            <a:spLocks noChangeShapeType="1"/>
          </p:cNvSpPr>
          <p:nvPr/>
        </p:nvSpPr>
        <p:spPr bwMode="auto">
          <a:xfrm>
            <a:off x="60594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Text Box 37"/>
          <p:cNvSpPr txBox="1">
            <a:spLocks noChangeArrowheads="1"/>
          </p:cNvSpPr>
          <p:nvPr/>
        </p:nvSpPr>
        <p:spPr bwMode="auto">
          <a:xfrm>
            <a:off x="63642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250" name="Text Box 38"/>
          <p:cNvSpPr txBox="1">
            <a:spLocks noChangeArrowheads="1"/>
          </p:cNvSpPr>
          <p:nvPr/>
        </p:nvSpPr>
        <p:spPr bwMode="auto">
          <a:xfrm>
            <a:off x="6059488" y="28956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51" name="Line 39"/>
          <p:cNvSpPr>
            <a:spLocks noChangeShapeType="1"/>
          </p:cNvSpPr>
          <p:nvPr/>
        </p:nvSpPr>
        <p:spPr bwMode="auto">
          <a:xfrm>
            <a:off x="6059488" y="2286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Text Box 40"/>
          <p:cNvSpPr txBox="1">
            <a:spLocks noChangeArrowheads="1"/>
          </p:cNvSpPr>
          <p:nvPr/>
        </p:nvSpPr>
        <p:spPr bwMode="auto">
          <a:xfrm>
            <a:off x="6172200" y="17065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9253" name="Line 41"/>
          <p:cNvSpPr>
            <a:spLocks noChangeShapeType="1"/>
          </p:cNvSpPr>
          <p:nvPr/>
        </p:nvSpPr>
        <p:spPr bwMode="auto">
          <a:xfrm flipV="1">
            <a:off x="6059488" y="1752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3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9255" name="Text Box 44"/>
          <p:cNvSpPr txBox="1">
            <a:spLocks noChangeArrowheads="1"/>
          </p:cNvSpPr>
          <p:nvPr/>
        </p:nvSpPr>
        <p:spPr bwMode="auto">
          <a:xfrm>
            <a:off x="4611688" y="4572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pic>
        <p:nvPicPr>
          <p:cNvPr id="3486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35831"/>
          <a:stretch>
            <a:fillRect/>
          </a:stretch>
        </p:blipFill>
        <p:spPr bwMode="auto">
          <a:xfrm>
            <a:off x="812800" y="3746500"/>
            <a:ext cx="760888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62" name="Line 46"/>
          <p:cNvSpPr>
            <a:spLocks noChangeShapeType="1"/>
          </p:cNvSpPr>
          <p:nvPr/>
        </p:nvSpPr>
        <p:spPr bwMode="auto">
          <a:xfrm flipH="1" flipV="1">
            <a:off x="2765425" y="2014538"/>
            <a:ext cx="282575" cy="423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H="1" flipV="1">
            <a:off x="2917825" y="1689100"/>
            <a:ext cx="96838" cy="128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AutoShape 48"/>
          <p:cNvSpPr>
            <a:spLocks/>
          </p:cNvSpPr>
          <p:nvPr/>
        </p:nvSpPr>
        <p:spPr bwMode="auto">
          <a:xfrm rot="2320195">
            <a:off x="2959100" y="1909763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2957513" y="1951038"/>
            <a:ext cx="300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&gt;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397659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2" grpId="0" animBg="1"/>
      <p:bldP spid="34863" grpId="0" animBg="1"/>
      <p:bldP spid="34864" grpId="0" animBg="1"/>
      <p:bldP spid="348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10252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51450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268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1450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rot="-5400000">
            <a:off x="60594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60594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60594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49926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821488" y="11430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49926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068888" y="30781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10264" name="AutoShape 24"/>
          <p:cNvSpPr>
            <a:spLocks/>
          </p:cNvSpPr>
          <p:nvPr/>
        </p:nvSpPr>
        <p:spPr bwMode="auto">
          <a:xfrm rot="2320195">
            <a:off x="72040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2024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 flipV="1">
            <a:off x="2935288" y="16764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10283" name="Line 32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33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Text Box 34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10272" name="Text Box 35"/>
          <p:cNvSpPr txBox="1">
            <a:spLocks noChangeArrowheads="1"/>
          </p:cNvSpPr>
          <p:nvPr/>
        </p:nvSpPr>
        <p:spPr bwMode="auto">
          <a:xfrm>
            <a:off x="6592888" y="23622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10273" name="Line 36"/>
          <p:cNvSpPr>
            <a:spLocks noChangeShapeType="1"/>
          </p:cNvSpPr>
          <p:nvPr/>
        </p:nvSpPr>
        <p:spPr bwMode="auto">
          <a:xfrm>
            <a:off x="60594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Text Box 37"/>
          <p:cNvSpPr txBox="1">
            <a:spLocks noChangeArrowheads="1"/>
          </p:cNvSpPr>
          <p:nvPr/>
        </p:nvSpPr>
        <p:spPr bwMode="auto">
          <a:xfrm>
            <a:off x="63642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75" name="Text Box 38"/>
          <p:cNvSpPr txBox="1">
            <a:spLocks noChangeArrowheads="1"/>
          </p:cNvSpPr>
          <p:nvPr/>
        </p:nvSpPr>
        <p:spPr bwMode="auto">
          <a:xfrm>
            <a:off x="6059488" y="28956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276" name="Line 39"/>
          <p:cNvSpPr>
            <a:spLocks noChangeShapeType="1"/>
          </p:cNvSpPr>
          <p:nvPr/>
        </p:nvSpPr>
        <p:spPr bwMode="auto">
          <a:xfrm>
            <a:off x="6059488" y="2286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Text Box 40"/>
          <p:cNvSpPr txBox="1">
            <a:spLocks noChangeArrowheads="1"/>
          </p:cNvSpPr>
          <p:nvPr/>
        </p:nvSpPr>
        <p:spPr bwMode="auto">
          <a:xfrm>
            <a:off x="6172200" y="17065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0278" name="Line 41"/>
          <p:cNvSpPr>
            <a:spLocks noChangeShapeType="1"/>
          </p:cNvSpPr>
          <p:nvPr/>
        </p:nvSpPr>
        <p:spPr bwMode="auto">
          <a:xfrm flipV="1">
            <a:off x="6059488" y="1752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9" name="Line 42"/>
          <p:cNvSpPr>
            <a:spLocks noChangeShapeType="1"/>
          </p:cNvSpPr>
          <p:nvPr/>
        </p:nvSpPr>
        <p:spPr bwMode="auto">
          <a:xfrm>
            <a:off x="6516688" y="17526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Text Box 43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10281" name="Text Box 44"/>
          <p:cNvSpPr txBox="1">
            <a:spLocks noChangeArrowheads="1"/>
          </p:cNvSpPr>
          <p:nvPr/>
        </p:nvSpPr>
        <p:spPr bwMode="auto">
          <a:xfrm>
            <a:off x="4611688" y="4572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pic>
        <p:nvPicPr>
          <p:cNvPr id="3" name="Picture 2" descr="Screen Shot 2015-02-10 at 2.27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4" y="3908112"/>
            <a:ext cx="6642629" cy="29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3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63538"/>
          <a:stretch>
            <a:fillRect/>
          </a:stretch>
        </p:blipFill>
        <p:spPr bwMode="auto">
          <a:xfrm>
            <a:off x="131763" y="1073150"/>
            <a:ext cx="87518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69664"/>
          <a:stretch>
            <a:fillRect/>
          </a:stretch>
        </p:blipFill>
        <p:spPr bwMode="auto">
          <a:xfrm>
            <a:off x="203200" y="198438"/>
            <a:ext cx="87518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22342" r="13168" b="55110"/>
          <a:stretch>
            <a:fillRect/>
          </a:stretch>
        </p:blipFill>
        <p:spPr bwMode="auto">
          <a:xfrm>
            <a:off x="203200" y="2268538"/>
            <a:ext cx="38465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60692" r="13168" b="26682"/>
          <a:stretch>
            <a:fillRect/>
          </a:stretch>
        </p:blipFill>
        <p:spPr bwMode="auto">
          <a:xfrm>
            <a:off x="4319588" y="2151063"/>
            <a:ext cx="38465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8" t="49605" r="20993" b="25987"/>
          <a:stretch>
            <a:fillRect/>
          </a:stretch>
        </p:blipFill>
        <p:spPr bwMode="auto">
          <a:xfrm>
            <a:off x="4849812" y="2928143"/>
            <a:ext cx="24876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319088" y="5113338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6607702" y="4130680"/>
            <a:ext cx="630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32459" y="5681132"/>
            <a:ext cx="3492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flipH="1">
            <a:off x="6800850" y="3820318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6947431" y="3316818"/>
            <a:ext cx="631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flipH="1">
            <a:off x="7227357" y="2414059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6800850" y="4229100"/>
          <a:ext cx="13446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5" name="Equation" r:id="rId9" imgW="495000" imgH="495000" progId="Equation.3">
                  <p:embed/>
                </p:oleObj>
              </mc:Choice>
              <mc:Fallback>
                <p:oleObj name="Equation" r:id="rId9" imgW="4950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4229100"/>
                        <a:ext cx="1344613" cy="892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</a:rPr>
              <a:t>We have shown that </a:t>
            </a:r>
          </a:p>
          <a:p>
            <a:pPr lvl="1"/>
            <a:r>
              <a:rPr lang="en-US" sz="2000" i="1" dirty="0">
                <a:latin typeface="Arial" charset="0"/>
              </a:rPr>
              <a:t>If </a:t>
            </a:r>
            <a:r>
              <a:rPr lang="en-US" sz="2000" dirty="0">
                <a:latin typeface="Arial" charset="0"/>
              </a:rPr>
              <a:t>: exists a </a:t>
            </a:r>
            <a:r>
              <a:rPr lang="en-US" sz="2000" b="1" dirty="0" err="1">
                <a:latin typeface="Arial" charset="0"/>
              </a:rPr>
              <a:t>u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with unit norm that has margin </a:t>
            </a:r>
            <a:r>
              <a:rPr lang="el-GR" sz="2000" dirty="0">
                <a:latin typeface="Arial" charset="0"/>
                <a:cs typeface="Arial" charset="0"/>
              </a:rPr>
              <a:t>γ</a:t>
            </a:r>
            <a:r>
              <a:rPr lang="en-US" sz="2000" dirty="0">
                <a:latin typeface="Arial" charset="0"/>
                <a:cs typeface="Arial" charset="0"/>
              </a:rPr>
              <a:t> on examples in the </a:t>
            </a:r>
            <a:r>
              <a:rPr lang="en-US" sz="2000" dirty="0" err="1">
                <a:latin typeface="Arial" charset="0"/>
                <a:cs typeface="Arial" charset="0"/>
              </a:rPr>
              <a:t>seq</a:t>
            </a:r>
            <a:r>
              <a:rPr lang="en-US" sz="2000" dirty="0">
                <a:latin typeface="Arial" charset="0"/>
                <a:cs typeface="Arial" charset="0"/>
              </a:rPr>
              <a:t> 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),(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),…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  <a:r>
              <a:rPr lang="en-US" sz="2000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(the data is easily separable)</a:t>
            </a:r>
            <a:endParaRPr lang="en-US" sz="2000" dirty="0">
              <a:latin typeface="Arial" charset="0"/>
              <a:cs typeface="Arial" charset="0"/>
            </a:endParaRPr>
          </a:p>
          <a:p>
            <a:pPr lvl="1"/>
            <a:r>
              <a:rPr lang="en-US" sz="2000" i="1" dirty="0">
                <a:latin typeface="Arial" charset="0"/>
                <a:cs typeface="Arial" charset="0"/>
              </a:rPr>
              <a:t>Then </a:t>
            </a:r>
            <a:r>
              <a:rPr lang="en-US" sz="2000" dirty="0">
                <a:latin typeface="Arial" charset="0"/>
                <a:cs typeface="Arial" charset="0"/>
              </a:rPr>
              <a:t>: the </a:t>
            </a:r>
            <a:r>
              <a:rPr lang="en-US" sz="2000" dirty="0" err="1">
                <a:latin typeface="Arial" charset="0"/>
                <a:cs typeface="Arial" charset="0"/>
              </a:rPr>
              <a:t>perceptron</a:t>
            </a:r>
            <a:r>
              <a:rPr lang="en-US" sz="2000" dirty="0">
                <a:latin typeface="Arial" charset="0"/>
                <a:cs typeface="Arial" charset="0"/>
              </a:rPr>
              <a:t> algorithm makes &lt; R</a:t>
            </a:r>
            <a:r>
              <a:rPr lang="en-US" sz="2000" baseline="30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/</a:t>
            </a:r>
            <a:r>
              <a:rPr lang="el-GR" sz="2000" dirty="0">
                <a:latin typeface="Arial" charset="0"/>
                <a:cs typeface="Arial" charset="0"/>
              </a:rPr>
              <a:t> γ</a:t>
            </a:r>
            <a:r>
              <a:rPr lang="en-US" sz="2000" baseline="30000" dirty="0">
                <a:latin typeface="Arial" charset="0"/>
                <a:cs typeface="Arial" charset="0"/>
              </a:rPr>
              <a:t>2 </a:t>
            </a:r>
            <a:r>
              <a:rPr lang="en-US" sz="2000" dirty="0">
                <a:latin typeface="Arial" charset="0"/>
              </a:rPr>
              <a:t>mistakes on the sequence (where R &gt;</a:t>
            </a:r>
            <a:r>
              <a:rPr lang="en-US" sz="2000" dirty="0" smtClean="0">
                <a:latin typeface="Arial" charset="0"/>
              </a:rPr>
              <a:t>=max</a:t>
            </a:r>
            <a:r>
              <a:rPr lang="en-US" sz="2000" baseline="-25000" dirty="0" smtClean="0">
                <a:latin typeface="Arial" charset="0"/>
              </a:rPr>
              <a:t>i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||</a:t>
            </a:r>
            <a:r>
              <a:rPr lang="en-US" sz="2000" b="1" dirty="0">
                <a:latin typeface="Arial" charset="0"/>
              </a:rPr>
              <a:t>x</a:t>
            </a:r>
            <a:r>
              <a:rPr lang="en-US" sz="2000" baseline="-25000" dirty="0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||)</a:t>
            </a:r>
          </a:p>
          <a:p>
            <a:pPr lvl="1"/>
            <a:r>
              <a:rPr lang="en-US" sz="2000" i="1" dirty="0">
                <a:latin typeface="Arial" charset="0"/>
              </a:rPr>
              <a:t>Independent</a:t>
            </a:r>
            <a:r>
              <a:rPr lang="en-US" sz="2000" dirty="0">
                <a:latin typeface="Arial" charset="0"/>
              </a:rPr>
              <a:t> of dimension of the data or classifier </a:t>
            </a:r>
            <a:r>
              <a:rPr lang="en-US" sz="2000" dirty="0">
                <a:solidFill>
                  <a:srgbClr val="4F81BD"/>
                </a:solidFill>
                <a:latin typeface="Arial" charset="0"/>
              </a:rPr>
              <a:t>(</a:t>
            </a:r>
            <a:r>
              <a:rPr lang="en-US" sz="2000" dirty="0" smtClean="0">
                <a:solidFill>
                  <a:srgbClr val="4F81BD"/>
                </a:solidFill>
                <a:latin typeface="Arial" charset="0"/>
              </a:rPr>
              <a:t>!)</a:t>
            </a:r>
          </a:p>
          <a:p>
            <a:r>
              <a:rPr lang="en-US" sz="2400" dirty="0" smtClean="0">
                <a:latin typeface="Arial" charset="0"/>
              </a:rPr>
              <a:t>We can improve this (it’s not </a:t>
            </a:r>
            <a:r>
              <a:rPr lang="en-US" sz="2400" i="1" dirty="0" smtClean="0">
                <a:latin typeface="Arial" charset="0"/>
              </a:rPr>
              <a:t>optimal, </a:t>
            </a:r>
            <a:r>
              <a:rPr lang="en-US" sz="2400" dirty="0" smtClean="0">
                <a:latin typeface="Arial" charset="0"/>
              </a:rPr>
              <a:t>just bounded)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There are many variants that rely on similar analysis (ROMMA, Passive-Aggressive, MIRA, …)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dirty="0" smtClean="0">
                <a:latin typeface="Arial" charset="0"/>
              </a:rPr>
              <a:t>can extend the analysis to deal with </a:t>
            </a:r>
            <a:r>
              <a:rPr lang="en-US" sz="2400" dirty="0" smtClean="0">
                <a:solidFill>
                  <a:srgbClr val="4F81BD"/>
                </a:solidFill>
                <a:latin typeface="Arial" charset="0"/>
              </a:rPr>
              <a:t>noise</a:t>
            </a:r>
          </a:p>
          <a:p>
            <a:r>
              <a:rPr lang="en-US" sz="2400" dirty="0" smtClean="0">
                <a:latin typeface="Arial" charset="0"/>
              </a:rPr>
              <a:t>We can extend the method to deal with other </a:t>
            </a:r>
            <a:r>
              <a:rPr lang="en-US" sz="2400" dirty="0" smtClean="0">
                <a:solidFill>
                  <a:srgbClr val="4F81BD"/>
                </a:solidFill>
                <a:latin typeface="Arial" charset="0"/>
              </a:rPr>
              <a:t>losses</a:t>
            </a:r>
            <a:endParaRPr lang="en-US" sz="2400" dirty="0">
              <a:solidFill>
                <a:srgbClr val="4F81BD"/>
              </a:solidFill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We can make the method more robust with </a:t>
            </a:r>
            <a:r>
              <a:rPr lang="en-US" sz="2400" dirty="0" smtClean="0">
                <a:solidFill>
                  <a:srgbClr val="4F81BD"/>
                </a:solidFill>
                <a:latin typeface="Arial" charset="0"/>
              </a:rPr>
              <a:t>averaging or voting</a:t>
            </a:r>
            <a:endParaRPr lang="en-US" sz="2400" dirty="0">
              <a:solidFill>
                <a:srgbClr val="4F81B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4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6212</TotalTime>
  <Words>3163</Words>
  <Application>Microsoft Macintosh PowerPoint</Application>
  <PresentationFormat>On-screen Show (4:3)</PresentationFormat>
  <Paragraphs>563</Paragraphs>
  <Slides>49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Equation</vt:lpstr>
      <vt:lpstr>Microsoft Equation</vt:lpstr>
      <vt:lpstr>Perceptrons – the story continues</vt:lpstr>
      <vt:lpstr>On-line learning/regret analysis</vt:lpstr>
      <vt:lpstr>Theory: the prediction game</vt:lpstr>
      <vt:lpstr>The voted perceptron: a simple algorithm with an easy mistake bound</vt:lpstr>
      <vt:lpstr>The perceptron game</vt:lpstr>
      <vt:lpstr>PowerPoint Presentation</vt:lpstr>
      <vt:lpstr>PowerPoint Presentation</vt:lpstr>
      <vt:lpstr>PowerPoint Presentation</vt:lpstr>
      <vt:lpstr>Summary</vt:lpstr>
      <vt:lpstr>Theory: regret analysis</vt:lpstr>
      <vt:lpstr>Averaging and voting</vt:lpstr>
      <vt:lpstr>PowerPoint Presentation</vt:lpstr>
      <vt:lpstr>Summary</vt:lpstr>
      <vt:lpstr>sparsifying the Averaged Perceptron Update</vt:lpstr>
      <vt:lpstr>Complexity of perceptron learning</vt:lpstr>
      <vt:lpstr>Complexity of perceptron learning</vt:lpstr>
      <vt:lpstr>Complexity of averaged perceptron</vt:lpstr>
      <vt:lpstr>Complexity of averaged perceptron</vt:lpstr>
      <vt:lpstr>There are lots of mistakes….</vt:lpstr>
      <vt:lpstr>Alternative averaged perceptron</vt:lpstr>
      <vt:lpstr>Alternative averaged perceptron</vt:lpstr>
      <vt:lpstr>Alternative averaged perceptron</vt:lpstr>
      <vt:lpstr>Perceptrons in Parallel</vt:lpstr>
      <vt:lpstr>Parallelizing perceptrons</vt:lpstr>
      <vt:lpstr>Parallelizing perceptrons</vt:lpstr>
      <vt:lpstr>A hidden agenda</vt:lpstr>
      <vt:lpstr>The Voted Perceptron for Ranking and Structured Classification</vt:lpstr>
      <vt:lpstr>The voted perceptron for ranking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Ranking perceptrons  structured perceptrons</vt:lpstr>
      <vt:lpstr>Ranking perceptrons  structured perceptrons</vt:lpstr>
      <vt:lpstr>Example Structure classification problem: segmentation or NER</vt:lpstr>
      <vt:lpstr>Converting segmentation to a feature set (Begin,In,Out)</vt:lpstr>
      <vt:lpstr>Find the top-scoring y </vt:lpstr>
      <vt:lpstr>Ranking perceptrons  structured perceptrons</vt:lpstr>
      <vt:lpstr>The voted perceptron for NER</vt:lpstr>
      <vt:lpstr>PowerPoint Presentation</vt:lpstr>
      <vt:lpstr>Some background…</vt:lpstr>
      <vt:lpstr>Some background…</vt:lpstr>
      <vt:lpstr>Collins’ Experiments</vt:lpstr>
      <vt:lpstr>Collins’ results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713</cp:revision>
  <dcterms:created xsi:type="dcterms:W3CDTF">2012-02-02T15:44:05Z</dcterms:created>
  <dcterms:modified xsi:type="dcterms:W3CDTF">2015-10-08T19:39:11Z</dcterms:modified>
</cp:coreProperties>
</file>