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74"/>
  </p:notesMasterIdLst>
  <p:handoutMasterIdLst>
    <p:handoutMasterId r:id="rId75"/>
  </p:handoutMasterIdLst>
  <p:sldIdLst>
    <p:sldId id="460" r:id="rId4"/>
    <p:sldId id="530" r:id="rId5"/>
    <p:sldId id="386" r:id="rId6"/>
    <p:sldId id="531" r:id="rId7"/>
    <p:sldId id="532" r:id="rId8"/>
    <p:sldId id="477" r:id="rId9"/>
    <p:sldId id="476" r:id="rId10"/>
    <p:sldId id="485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6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1" r:id="rId34"/>
    <p:sldId id="502" r:id="rId35"/>
    <p:sldId id="503" r:id="rId36"/>
    <p:sldId id="504" r:id="rId37"/>
    <p:sldId id="505" r:id="rId38"/>
    <p:sldId id="506" r:id="rId39"/>
    <p:sldId id="507" r:id="rId40"/>
    <p:sldId id="508" r:id="rId41"/>
    <p:sldId id="509" r:id="rId42"/>
    <p:sldId id="510" r:id="rId43"/>
    <p:sldId id="511" r:id="rId44"/>
    <p:sldId id="512" r:id="rId45"/>
    <p:sldId id="513" r:id="rId46"/>
    <p:sldId id="514" r:id="rId47"/>
    <p:sldId id="515" r:id="rId48"/>
    <p:sldId id="516" r:id="rId49"/>
    <p:sldId id="534" r:id="rId50"/>
    <p:sldId id="535" r:id="rId51"/>
    <p:sldId id="536" r:id="rId52"/>
    <p:sldId id="537" r:id="rId53"/>
    <p:sldId id="538" r:id="rId54"/>
    <p:sldId id="539" r:id="rId55"/>
    <p:sldId id="540" r:id="rId56"/>
    <p:sldId id="541" r:id="rId57"/>
    <p:sldId id="542" r:id="rId58"/>
    <p:sldId id="543" r:id="rId59"/>
    <p:sldId id="544" r:id="rId60"/>
    <p:sldId id="545" r:id="rId61"/>
    <p:sldId id="546" r:id="rId62"/>
    <p:sldId id="547" r:id="rId63"/>
    <p:sldId id="517" r:id="rId64"/>
    <p:sldId id="518" r:id="rId65"/>
    <p:sldId id="519" r:id="rId66"/>
    <p:sldId id="520" r:id="rId67"/>
    <p:sldId id="521" r:id="rId68"/>
    <p:sldId id="522" r:id="rId69"/>
    <p:sldId id="529" r:id="rId70"/>
    <p:sldId id="526" r:id="rId71"/>
    <p:sldId id="527" r:id="rId72"/>
    <p:sldId id="528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88433" autoAdjust="0"/>
  </p:normalViewPr>
  <p:slideViewPr>
    <p:cSldViewPr snapToGrid="0" snapToObjects="1">
      <p:cViewPr varScale="1">
        <p:scale>
          <a:sx n="120" d="100"/>
          <a:sy n="120" d="100"/>
        </p:scale>
        <p:origin x="-2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tableStyles" Target="tableStyles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slide" Target="slides/slide70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HD:Users:akyrola:Projects:GraphCHI:presentations:comparison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ppeHD:Users:akyrola:Projects:GraphCHI:presentations:comparison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ppeHD:Users:akyrola:Projects:GraphCHI:presentations:comparison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ppeHD:Users:akyrola:Projects:GraphCHI:presentations:comparison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0" i="1"/>
            </a:pPr>
            <a:r>
              <a:rPr lang="en-US" sz="1400" b="0" i="1" dirty="0" smtClean="0"/>
              <a:t>Netflix (99</a:t>
            </a:r>
            <a:r>
              <a:rPr lang="en-US" sz="1400" b="0" i="1" baseline="0" dirty="0" smtClean="0"/>
              <a:t>B edges)</a:t>
            </a:r>
            <a:endParaRPr lang="en-US" sz="1400" b="0" i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453834016386692"/>
          <c:y val="0.0505742601140375"/>
          <c:w val="0.902726425247422"/>
          <c:h val="0.6715716354421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'Sheet1 (2)'!$B$1</c:f>
              <c:strCache>
                <c:ptCount val="1"/>
                <c:pt idx="0">
                  <c:v>GraphLab v1 (8 cores)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739911727765001"/>
                  <c:y val="0.0606240383745135"/>
                </c:manualLayout>
              </c:layout>
              <c:spPr>
                <a:solidFill>
                  <a:schemeClr val="bg1"/>
                </a:solidFill>
              </c:spPr>
              <c:txPr>
                <a:bodyPr lIns="2">
                  <a:spAutoFit/>
                </a:bodyPr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'Sheet1 (2)'!$A$2</c:f>
              <c:strCache>
                <c:ptCount val="1"/>
                <c:pt idx="0">
                  <c:v>Netflix (100M)</c:v>
                </c:pt>
              </c:strCache>
            </c:strRef>
          </c:cat>
          <c:val>
            <c:numRef>
              <c:f>'Sheet1 (2)'!$B$2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</c:ser>
        <c:ser>
          <c:idx val="1"/>
          <c:order val="1"/>
          <c:tx>
            <c:strRef>
              <c:f>'Sheet1 (2)'!$C$1</c:f>
              <c:strCache>
                <c:ptCount val="1"/>
                <c:pt idx="0">
                  <c:v>GraphChi (Mac Mini)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 lIns="2">
                  <a:spAutoFit/>
                </a:bodyPr>
                <a:lstStyle/>
                <a:p>
                  <a:pPr>
                    <a:defRPr sz="1200" b="1"/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'Sheet1 (2)'!$A$2</c:f>
              <c:strCache>
                <c:ptCount val="1"/>
                <c:pt idx="0">
                  <c:v>Netflix (100M)</c:v>
                </c:pt>
              </c:strCache>
            </c:strRef>
          </c:cat>
          <c:val>
            <c:numRef>
              <c:f>'Sheet1 (2)'!$C$2</c:f>
              <c:numCache>
                <c:formatCode>General</c:formatCode>
                <c:ptCount val="1"/>
                <c:pt idx="0">
                  <c:v>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4093864"/>
        <c:axId val="2054084760"/>
      </c:barChart>
      <c:catAx>
        <c:axId val="2054093864"/>
        <c:scaling>
          <c:orientation val="minMax"/>
        </c:scaling>
        <c:delete val="1"/>
        <c:axPos val="l"/>
        <c:majorTickMark val="out"/>
        <c:minorTickMark val="none"/>
        <c:tickLblPos val="nextTo"/>
        <c:crossAx val="2054084760"/>
        <c:crosses val="autoZero"/>
        <c:auto val="1"/>
        <c:lblAlgn val="ctr"/>
        <c:lblOffset val="100"/>
        <c:noMultiLvlLbl val="0"/>
      </c:catAx>
      <c:valAx>
        <c:axId val="2054084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Minutes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40938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 i="1" dirty="0" smtClean="0"/>
              <a:t>Twitter-2010</a:t>
            </a:r>
            <a:r>
              <a:rPr lang="en-US" sz="1400" b="0" i="1" baseline="0" dirty="0" smtClean="0"/>
              <a:t> (1.5B edges)</a:t>
            </a:r>
            <a:endParaRPr lang="en-US" sz="1400" b="0" i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428026823881234"/>
          <c:y val="0.048136761466712"/>
          <c:w val="0.907870189244661"/>
          <c:h val="0.6681780472678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Spark (50 machines)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Twitter-2010 (1.5B)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GraphChi (Mac Mini)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5719405941661"/>
                  <c:y val="0.018051285550017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200" b="1" i="0"/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Twitter-2010 (1.5B)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054065640"/>
        <c:axId val="2054046456"/>
      </c:barChart>
      <c:catAx>
        <c:axId val="2054065640"/>
        <c:scaling>
          <c:orientation val="minMax"/>
        </c:scaling>
        <c:delete val="1"/>
        <c:axPos val="l"/>
        <c:majorTickMark val="out"/>
        <c:minorTickMark val="none"/>
        <c:tickLblPos val="nextTo"/>
        <c:crossAx val="2054046456"/>
        <c:crosses val="autoZero"/>
        <c:auto val="1"/>
        <c:lblAlgn val="ctr"/>
        <c:lblOffset val="100"/>
        <c:noMultiLvlLbl val="0"/>
      </c:catAx>
      <c:valAx>
        <c:axId val="2054046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Minutes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4065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0" i="1"/>
            </a:pPr>
            <a:r>
              <a:rPr lang="en-US" sz="1400" b="0" i="1" dirty="0" smtClean="0"/>
              <a:t>Yahoo-web</a:t>
            </a:r>
            <a:r>
              <a:rPr lang="en-US" sz="1400" b="0" i="1" baseline="0" dirty="0" smtClean="0"/>
              <a:t> (6.7B edges)</a:t>
            </a:r>
            <a:endParaRPr lang="en-US" sz="1400" b="0" i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449070316578031"/>
          <c:y val="0.0483443857282575"/>
          <c:w val="0.902919547262729"/>
          <c:h val="0.7077829097503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Sheet1!$B$19</c:f>
              <c:strCache>
                <c:ptCount val="1"/>
                <c:pt idx="0">
                  <c:v>Pegasus / Hadoop (100 machines)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449440504312094"/>
                  <c:y val="0.08057478960756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Sheet1!$A$20</c:f>
              <c:strCache>
                <c:ptCount val="1"/>
                <c:pt idx="0">
                  <c:v>Yahoo-web (6.7B)</c:v>
                </c:pt>
              </c:strCache>
            </c:strRef>
          </c:cat>
          <c:val>
            <c:numRef>
              <c:f>Sheet1!$B$20</c:f>
              <c:numCache>
                <c:formatCode>General</c:formatCode>
                <c:ptCount val="1"/>
                <c:pt idx="0">
                  <c:v>22.0</c:v>
                </c:pt>
              </c:numCache>
            </c:numRef>
          </c:val>
        </c:ser>
        <c:ser>
          <c:idx val="1"/>
          <c:order val="1"/>
          <c:tx>
            <c:strRef>
              <c:f>Sheet1!$C$19</c:f>
              <c:strCache>
                <c:ptCount val="1"/>
                <c:pt idx="0">
                  <c:v>GraphChi (Mac Mini)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Sheet1!$A$20</c:f>
              <c:strCache>
                <c:ptCount val="1"/>
                <c:pt idx="0">
                  <c:v>Yahoo-web (6.7B)</c:v>
                </c:pt>
              </c:strCache>
            </c:strRef>
          </c:cat>
          <c:val>
            <c:numRef>
              <c:f>Sheet1!$C$20</c:f>
              <c:numCache>
                <c:formatCode>General</c:formatCode>
                <c:ptCount val="1"/>
                <c:pt idx="0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933752"/>
        <c:axId val="2053899512"/>
      </c:barChart>
      <c:catAx>
        <c:axId val="2053933752"/>
        <c:scaling>
          <c:orientation val="minMax"/>
        </c:scaling>
        <c:delete val="1"/>
        <c:axPos val="l"/>
        <c:majorTickMark val="out"/>
        <c:minorTickMark val="none"/>
        <c:tickLblPos val="nextTo"/>
        <c:crossAx val="2053899512"/>
        <c:crosses val="autoZero"/>
        <c:auto val="1"/>
        <c:lblAlgn val="ctr"/>
        <c:lblOffset val="100"/>
        <c:noMultiLvlLbl val="0"/>
      </c:catAx>
      <c:valAx>
        <c:axId val="2053899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Minutes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3933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 i="1"/>
              <a:t>twitter-2010 (1.5B edges)</a:t>
            </a:r>
          </a:p>
        </c:rich>
      </c:tx>
      <c:layout>
        <c:manualLayout>
          <c:xMode val="edge"/>
          <c:yMode val="edge"/>
          <c:x val="0.261441646199152"/>
          <c:y val="0.09549493045324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41502057052557"/>
          <c:y val="0.0601851851851852"/>
          <c:w val="0.929361905021388"/>
          <c:h val="0.7159878973461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'Sheet1 (2)'!$B$19</c:f>
              <c:strCache>
                <c:ptCount val="1"/>
                <c:pt idx="0">
                  <c:v>Hadoop (1636 machines)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'Sheet1 (2)'!$A$20</c:f>
              <c:strCache>
                <c:ptCount val="1"/>
                <c:pt idx="0">
                  <c:v>Twitter-2010 (1.5B)</c:v>
                </c:pt>
              </c:strCache>
            </c:strRef>
          </c:cat>
          <c:val>
            <c:numRef>
              <c:f>'Sheet1 (2)'!$B$20</c:f>
              <c:numCache>
                <c:formatCode>General</c:formatCode>
                <c:ptCount val="1"/>
                <c:pt idx="0">
                  <c:v>423.0</c:v>
                </c:pt>
              </c:numCache>
            </c:numRef>
          </c:val>
        </c:ser>
        <c:ser>
          <c:idx val="1"/>
          <c:order val="1"/>
          <c:tx>
            <c:strRef>
              <c:f>'Sheet1 (2)'!$C$19</c:f>
              <c:strCache>
                <c:ptCount val="1"/>
                <c:pt idx="0">
                  <c:v>GraphChi (Mac Mini)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'Sheet1 (2)'!$A$20</c:f>
              <c:strCache>
                <c:ptCount val="1"/>
                <c:pt idx="0">
                  <c:v>Twitter-2010 (1.5B)</c:v>
                </c:pt>
              </c:strCache>
            </c:strRef>
          </c:cat>
          <c:val>
            <c:numRef>
              <c:f>'Sheet1 (2)'!$C$20</c:f>
              <c:numCache>
                <c:formatCode>General</c:formatCode>
                <c:ptCount val="1"/>
                <c:pt idx="0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852408"/>
        <c:axId val="2053855384"/>
      </c:barChart>
      <c:catAx>
        <c:axId val="2053852408"/>
        <c:scaling>
          <c:orientation val="minMax"/>
        </c:scaling>
        <c:delete val="1"/>
        <c:axPos val="l"/>
        <c:majorTickMark val="out"/>
        <c:minorTickMark val="none"/>
        <c:tickLblPos val="nextTo"/>
        <c:crossAx val="2053855384"/>
        <c:crosses val="autoZero"/>
        <c:auto val="1"/>
        <c:lblAlgn val="ctr"/>
        <c:lblOffset val="100"/>
        <c:noMultiLvlLbl val="0"/>
      </c:catAx>
      <c:valAx>
        <c:axId val="2053855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Minutes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3852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Table1[[#Headers],[Random]]</c:f>
              <c:strCache>
                <c:ptCount val="1"/>
                <c:pt idx="0">
                  <c:v>Random</c:v>
                </c:pt>
              </c:strCache>
            </c:strRef>
          </c:tx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5.7</c:v>
                </c:pt>
                <c:pt idx="1">
                  <c:v>8.9</c:v>
                </c:pt>
                <c:pt idx="2">
                  <c:v>12.79</c:v>
                </c:pt>
                <c:pt idx="3">
                  <c:v>15.27</c:v>
                </c:pt>
                <c:pt idx="4">
                  <c:v>17.08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Table1[[#Headers],[Oblivious]]</c:f>
              <c:strCache>
                <c:ptCount val="1"/>
                <c:pt idx="0">
                  <c:v>Oblivious</c:v>
                </c:pt>
              </c:strCache>
            </c:strRef>
          </c:tx>
          <c:marker>
            <c:symbol val="triangle"/>
            <c:size val="9"/>
          </c:marker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0">
                  <c:v>4.358899999999997</c:v>
                </c:pt>
                <c:pt idx="1">
                  <c:v>6.819999999999998</c:v>
                </c:pt>
                <c:pt idx="2">
                  <c:v>9.964</c:v>
                </c:pt>
                <c:pt idx="3">
                  <c:v>12.0</c:v>
                </c:pt>
                <c:pt idx="4">
                  <c:v>13.49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Table1[[#Headers],[Coordinated]]</c:f>
              <c:strCache>
                <c:ptCount val="1"/>
                <c:pt idx="0">
                  <c:v>Coordinated</c:v>
                </c:pt>
              </c:strCache>
            </c:strRef>
          </c:tx>
          <c:marker>
            <c:symbol val="diamond"/>
            <c:size val="9"/>
          </c:marker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2.358</c:v>
                </c:pt>
                <c:pt idx="1">
                  <c:v>3.087</c:v>
                </c:pt>
                <c:pt idx="2">
                  <c:v>3.997</c:v>
                </c:pt>
                <c:pt idx="3">
                  <c:v>4.624999999999968</c:v>
                </c:pt>
                <c:pt idx="4">
                  <c:v>5.103999999999997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89613784"/>
        <c:axId val="-1989753384"/>
      </c:scatterChart>
      <c:valAx>
        <c:axId val="-1989613784"/>
        <c:scaling>
          <c:orientation val="minMax"/>
          <c:max val="64.0"/>
          <c:min val="8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Machines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989753384"/>
        <c:crosses val="autoZero"/>
        <c:crossBetween val="midCat"/>
        <c:majorUnit val="8.0"/>
      </c:valAx>
      <c:valAx>
        <c:axId val="-1989753384"/>
        <c:scaling>
          <c:orientation val="minMax"/>
          <c:min val="2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 err="1" smtClean="0"/>
                  <a:t>Avg</a:t>
                </a:r>
                <a:r>
                  <a:rPr lang="en-US" baseline="0" dirty="0" smtClean="0"/>
                  <a:t> # of Machines Spanned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260234033245844"/>
              <c:y val="0.05006124234470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9896137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Table1[[#Headers],[Random]]</c:f>
              <c:strCache>
                <c:ptCount val="1"/>
                <c:pt idx="0">
                  <c:v>Random</c:v>
                </c:pt>
              </c:strCache>
            </c:strRef>
          </c:tx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409.1</c:v>
                </c:pt>
                <c:pt idx="1">
                  <c:v>212.5</c:v>
                </c:pt>
                <c:pt idx="2">
                  <c:v>117.0</c:v>
                </c:pt>
                <c:pt idx="3">
                  <c:v>84.0</c:v>
                </c:pt>
                <c:pt idx="4">
                  <c:v>65.0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Table1[[#Headers],[Oblivious]]</c:f>
              <c:strCache>
                <c:ptCount val="1"/>
                <c:pt idx="0">
                  <c:v>Oblivious</c:v>
                </c:pt>
              </c:strCache>
            </c:strRef>
          </c:tx>
          <c:marker>
            <c:symbol val="triangle"/>
            <c:size val="9"/>
          </c:marker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0">
                  <c:v>601.8</c:v>
                </c:pt>
                <c:pt idx="1">
                  <c:v>326.1</c:v>
                </c:pt>
                <c:pt idx="2">
                  <c:v>194.1</c:v>
                </c:pt>
                <c:pt idx="3">
                  <c:v>145.6</c:v>
                </c:pt>
                <c:pt idx="4">
                  <c:v>121.1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Table1[[#Headers],[Coordinated]]</c:f>
              <c:strCache>
                <c:ptCount val="1"/>
                <c:pt idx="0">
                  <c:v>Coordinated</c:v>
                </c:pt>
              </c:strCache>
            </c:strRef>
          </c:tx>
          <c:marker>
            <c:symbol val="diamond"/>
            <c:size val="9"/>
          </c:marker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934.3</c:v>
                </c:pt>
                <c:pt idx="1">
                  <c:v>672.3</c:v>
                </c:pt>
                <c:pt idx="2">
                  <c:v>334.1</c:v>
                </c:pt>
                <c:pt idx="3">
                  <c:v>265.6</c:v>
                </c:pt>
                <c:pt idx="4">
                  <c:v>254.5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6852888"/>
        <c:axId val="-2016847272"/>
      </c:scatterChart>
      <c:valAx>
        <c:axId val="-2016852888"/>
        <c:scaling>
          <c:orientation val="minMax"/>
          <c:max val="64.0"/>
          <c:min val="8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Machines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16847272"/>
        <c:crosses val="autoZero"/>
        <c:crossBetween val="midCat"/>
        <c:majorUnit val="8.0"/>
      </c:valAx>
      <c:valAx>
        <c:axId val="-2016847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 smtClean="0"/>
                  <a:t>Partition Time (Seconds)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426900699912511"/>
              <c:y val="0.1299223534558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168528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PageRank</c:v>
                </c:pt>
                <c:pt idx="1">
                  <c:v>Collaborative Filtering</c:v>
                </c:pt>
                <c:pt idx="2">
                  <c:v>Shortest Path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Oblivious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PageRank</c:v>
                </c:pt>
                <c:pt idx="1">
                  <c:v>Collaborative Filtering</c:v>
                </c:pt>
                <c:pt idx="2">
                  <c:v>Shortest Path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0.78</c:v>
                </c:pt>
                <c:pt idx="1">
                  <c:v>0.6</c:v>
                </c:pt>
                <c:pt idx="2">
                  <c:v>0.81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Greedy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PageRank</c:v>
                </c:pt>
                <c:pt idx="1">
                  <c:v>Collaborative Filtering</c:v>
                </c:pt>
                <c:pt idx="2">
                  <c:v>Shortest Path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43145480"/>
        <c:axId val="-2043580216"/>
        <c:axId val="0"/>
      </c:bar3DChart>
      <c:catAx>
        <c:axId val="-2043145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43580216"/>
        <c:crosses val="autoZero"/>
        <c:auto val="1"/>
        <c:lblAlgn val="ctr"/>
        <c:lblOffset val="100"/>
        <c:noMultiLvlLbl val="0"/>
      </c:catAx>
      <c:valAx>
        <c:axId val="-2043580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Reduction</a:t>
                </a:r>
                <a:r>
                  <a:rPr lang="en-US" sz="2800" baseline="0" dirty="0" smtClean="0"/>
                  <a:t> in Runtime</a:t>
                </a:r>
                <a:endParaRPr lang="en-US" sz="2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3145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298923643719"/>
          <c:y val="0.340399963982277"/>
          <c:w val="0.238178140576465"/>
          <c:h val="0.285272426818579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63316350162"/>
          <c:y val="0.109570385865619"/>
          <c:w val="0.82334864391951"/>
          <c:h val="0.558572704696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Runtime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0.011437908496732"/>
                  <c:y val="-0.00411149496430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GraphLab</c:v>
                </c:pt>
                <c:pt idx="1">
                  <c:v>GraphX</c:v>
                </c:pt>
                <c:pt idx="2">
                  <c:v>Giraph</c:v>
                </c:pt>
                <c:pt idx="3">
                  <c:v>Naïve Spark</c:v>
                </c:pt>
                <c:pt idx="4">
                  <c:v>Mahout/Hadoop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22.0</c:v>
                </c:pt>
                <c:pt idx="1">
                  <c:v>68.0</c:v>
                </c:pt>
                <c:pt idx="2">
                  <c:v>207.0</c:v>
                </c:pt>
                <c:pt idx="3">
                  <c:v>354.0</c:v>
                </c:pt>
                <c:pt idx="4">
                  <c:v>1340.0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30811656"/>
        <c:axId val="2131409672"/>
      </c:barChart>
      <c:catAx>
        <c:axId val="21308116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31409672"/>
        <c:crosses val="autoZero"/>
        <c:auto val="1"/>
        <c:lblAlgn val="ctr"/>
        <c:lblOffset val="100"/>
        <c:noMultiLvlLbl val="0"/>
      </c:catAx>
      <c:valAx>
        <c:axId val="213140967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Runtime (in seconds, PageRank for 10</a:t>
                </a:r>
                <a:r>
                  <a:rPr lang="en-US" baseline="0" dirty="0" smtClean="0"/>
                  <a:t> iterations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564898872935"/>
              <c:y val="0.8514057615960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2130811656"/>
        <c:crosses val="autoZero"/>
        <c:crossBetween val="between"/>
        <c:majorUnit val="200.0"/>
        <c:minorUnit val="20.0"/>
      </c:valAx>
    </c:plotArea>
    <c:plotVisOnly val="1"/>
    <c:dispBlanksAs val="gap"/>
    <c:showDLblsOverMax val="0"/>
  </c:chart>
  <c:txPr>
    <a:bodyPr/>
    <a:lstStyle/>
    <a:p>
      <a:pPr>
        <a:defRPr sz="1800">
          <a:latin typeface="Gill Sans Light"/>
          <a:cs typeface="Gill Sans Ligh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F4F10-34FD-674D-B054-9E63F6F277F6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938D-A325-3744-8E69-DA3B578C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91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are the sub-graphs defined?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D54B-A338-A741-9207-EF271D26B96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8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 err="1" smtClean="0"/>
              <a:t>mrTriplets</a:t>
            </a:r>
            <a:r>
              <a:rPr lang="en-US" dirty="0" smtClean="0"/>
              <a:t> more visible.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65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us show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D54B-A338-A741-9207-EF271D26B96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when</a:t>
            </a:r>
            <a:r>
              <a:rPr lang="en-US" baseline="0" dirty="0" smtClean="0"/>
              <a:t> we have the sub-graph in memory, </a:t>
            </a:r>
            <a:r>
              <a:rPr lang="en-US" baseline="0" dirty="0" err="1" smtClean="0"/>
              <a:t>i.e</a:t>
            </a:r>
            <a:r>
              <a:rPr lang="en-US" baseline="0" dirty="0" smtClean="0"/>
              <a:t> for all vertices in the sub-graph we have all their in- and out-edges, we can execute the update-functions.  Now comes important thing to understand:  as we loaded the edges from disk, these large blocks are stored in memory. When we then create the graph objects – vertices and edges – the edge object will have a pointer to the data block. I have changed the figure to show that actually all data blocks are represented by pointers, pointing in to the blocks loaded from disk.  Now:  if two vertices share an edge, they will </a:t>
            </a:r>
            <a:r>
              <a:rPr lang="en-US" baseline="0" dirty="0" err="1" smtClean="0"/>
              <a:t>immediatelly</a:t>
            </a:r>
            <a:r>
              <a:rPr lang="en-US" baseline="0" dirty="0" smtClean="0"/>
              <a:t> observe change made by the other one since their edge pointers point to the same address.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D54B-A338-A741-9207-EF271D26B96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8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same graphs are typically used for benchmarking distributed graph processing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D54B-A338-A741-9207-EF271D26B96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5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Unfortunately</a:t>
            </a:r>
            <a:r>
              <a:rPr lang="en-US" baseline="0" dirty="0" smtClean="0"/>
              <a:t> the literature is abundant with </a:t>
            </a:r>
            <a:r>
              <a:rPr lang="en-US" baseline="0" dirty="0" err="1" smtClean="0"/>
              <a:t>Pagerank</a:t>
            </a:r>
            <a:r>
              <a:rPr lang="en-US" baseline="0" dirty="0" smtClean="0"/>
              <a:t> experiments, but not much more. </a:t>
            </a:r>
            <a:r>
              <a:rPr lang="en-US" baseline="0" dirty="0" err="1" smtClean="0"/>
              <a:t>Pagerank</a:t>
            </a:r>
            <a:r>
              <a:rPr lang="en-US" baseline="0" dirty="0" smtClean="0"/>
              <a:t> is really not that interesting, and quite simple solutions work. Nevertheless, we get some idea. Pegasus is a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-based graph mining system, and it has been used to implement a wide range of different algorithms. The best comparable result we got was for a machine learning </a:t>
            </a:r>
            <a:r>
              <a:rPr lang="en-US" baseline="0" dirty="0" err="1" smtClean="0"/>
              <a:t>algo</a:t>
            </a:r>
            <a:r>
              <a:rPr lang="en-US" baseline="0" dirty="0" smtClean="0"/>
              <a:t> “belief propagation”. Mac Mini can roughly match a 100node cluster of Pegasus. This also highlights the inefficiency of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.  That said, the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ecosystem is pretty solid, and people choose it for the simplicity.  Matrix factorization has been one of the core </a:t>
            </a:r>
            <a:r>
              <a:rPr lang="en-US" baseline="0" dirty="0" err="1" smtClean="0"/>
              <a:t>Graphlab</a:t>
            </a:r>
            <a:r>
              <a:rPr lang="en-US" baseline="0" dirty="0" smtClean="0"/>
              <a:t> applications, and here we show that our performance is pretty good compared to </a:t>
            </a:r>
            <a:r>
              <a:rPr lang="en-US" baseline="0" dirty="0" err="1" smtClean="0"/>
              <a:t>GraphLab</a:t>
            </a:r>
            <a:r>
              <a:rPr lang="en-US" baseline="0" dirty="0" smtClean="0"/>
              <a:t> running on a slightly older 8-core server.  Last, triangle counting, which is a heavy-duty social network analysis algorithm. A paper in VLDB couple of years ago introduced a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algorithm for counting triangles. This comparison is a bit stunning. But, I remind that these are prior to </a:t>
            </a:r>
            <a:r>
              <a:rPr lang="en-US" baseline="0" dirty="0" err="1" smtClean="0"/>
              <a:t>PowerGraph</a:t>
            </a:r>
            <a:r>
              <a:rPr lang="en-US" baseline="0" dirty="0" smtClean="0"/>
              <a:t>: in OSDI, the map changed totally! 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we are confident in saying, that </a:t>
            </a:r>
            <a:r>
              <a:rPr lang="en-US" baseline="0" dirty="0" err="1" smtClean="0"/>
              <a:t>GraphChi</a:t>
            </a:r>
            <a:r>
              <a:rPr lang="en-US" baseline="0" dirty="0" smtClean="0"/>
              <a:t> is fast enough </a:t>
            </a:r>
            <a:r>
              <a:rPr lang="en-US" baseline="0" dirty="0" err="1" smtClean="0"/>
              <a:t>fo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rmany</a:t>
            </a:r>
            <a:r>
              <a:rPr lang="en-US" baseline="0" dirty="0" smtClean="0"/>
              <a:t> purposes. And indeed, it can solve as big problems as the other systems have been shown to execute. It is limited by the disk space.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D54B-A338-A741-9207-EF271D26B96E}" type="slidenum">
              <a:rPr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from Joey </a:t>
            </a:r>
            <a:r>
              <a:rPr lang="en-US" dirty="0" smtClean="0"/>
              <a:t>Gonzalez.</a:t>
            </a:r>
          </a:p>
          <a:p>
            <a:r>
              <a:rPr lang="en-US" dirty="0" smtClean="0"/>
              <a:t>LOG-LOG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5F6D-BA34-F541-9DBB-DD8D7132CE4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92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ever, in some cases, this can seem rather inefficient.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6890C-274A-9745-A028-AB26E00C166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450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Random,  coordinated, then oblivious as compromise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10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6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3A9B-E14D-6A47-9BEB-FEB041965E53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9929-0ABF-A348-9588-9765449C3A03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1FB5-CC25-1146-B4B8-6D23E17F7ECA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9F47-9752-5640-A5F4-5CCB14DF32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2409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183A526B-B754-4340-B7E4-7388E5E7F86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99991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E083-7C9B-AB46-A3A1-965B16B3AE1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34772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786B-5790-4E43-ADCD-E51D818B284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407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69D4-5761-504F-8F87-0D3D7AA55BE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534294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B2F3-1E11-F147-A7C7-CE4813EAF2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7006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3EB3-E315-3544-AA15-92A0EB622F8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3532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A06A-9244-F943-8906-FCE2A39386C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59663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94613E43-D91A-F343-BA74-EE745B14B573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C820-F9C3-D246-9AAB-70283F40EC7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361325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4BF5-6E4A-2647-9A96-5F6EC5C9DF0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758301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EF0B-F5A6-0942-B056-3139B12FF42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136333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BC5-2A94-8247-A52E-6B288E0E97F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352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F862-2F76-114D-BCEF-F2385342A5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5098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A27D-D61A-7F4D-ADE1-6B4555F1F84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202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B46C-F1A5-454F-B994-662C70B9A8A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873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A312-D68B-5242-978C-EF6F5BB9AF2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591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820B-541A-F649-A088-721800C3627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697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7403-47D0-E54F-BA88-9B0B5260749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36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0114-8BCD-6241-9A09-FC98AAFCC762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41C1-D72A-8D4B-BB22-F1E45F6F67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379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5DDD-61B5-5343-B164-74316D097C7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601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C9AD-E35F-354D-AA0A-A5A5F930398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685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7F17-57CF-FD4A-AC98-6841515581C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40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B4D9-C540-D34C-A349-59DA448B1E4F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BBAE-A726-1E4F-BDEC-3A241FF4A297}" type="datetime1">
              <a:rPr lang="en-US" smtClean="0"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B2CC-8041-834B-98E4-6F285A4A3B00}" type="datetime1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CA5E-99E1-DA45-B86C-A6FF54114E98}" type="datetime1">
              <a:rPr lang="en-US" smtClean="0"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E18-6134-AA4F-9FA5-5510113C0DAB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6588-22D0-E742-A207-C5367E870CDF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F297-54C1-B145-BD4A-D685AFE149A2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A3A96-0C6E-7B4D-88E1-A8CB2255A4B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68419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DF6DC-40F4-C540-BFFB-EC7F27B309B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5935" y="6356350"/>
            <a:ext cx="3143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CF5DF-B115-684C-B6E3-3FDFEC11E802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55" descr="logo3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87325"/>
            <a:ext cx="1066800" cy="592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541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7" Type="http://schemas.openxmlformats.org/officeDocument/2006/relationships/chart" Target="../charts/chart4.xm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Graph-Based Parallel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3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 (Google, </a:t>
            </a:r>
            <a:r>
              <a:rPr lang="en-US" dirty="0" err="1" smtClean="0"/>
              <a:t>Sigmod</a:t>
            </a:r>
            <a:r>
              <a:rPr lang="en-US" dirty="0" smtClean="0"/>
              <a:t> 2010)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master: partitions the graph among workers</a:t>
            </a:r>
          </a:p>
          <a:p>
            <a:r>
              <a:rPr lang="en-US" dirty="0" smtClean="0"/>
              <a:t>Workers keep graph “shard” in memory</a:t>
            </a:r>
          </a:p>
          <a:p>
            <a:r>
              <a:rPr lang="en-US" dirty="0" smtClean="0"/>
              <a:t>Messages to other partitions are buffered</a:t>
            </a:r>
          </a:p>
          <a:p>
            <a:endParaRPr lang="en-US" dirty="0" smtClean="0"/>
          </a:p>
          <a:p>
            <a:r>
              <a:rPr lang="en-US" dirty="0" smtClean="0"/>
              <a:t>Communication across partitions is expensive, within partitions is cheap</a:t>
            </a:r>
          </a:p>
          <a:p>
            <a:pPr lvl="1"/>
            <a:r>
              <a:rPr lang="en-US" dirty="0" smtClean="0"/>
              <a:t>quality of partition makes a difference!</a:t>
            </a:r>
          </a:p>
          <a:p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20 at 8.14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27" y="0"/>
            <a:ext cx="8533099" cy="6604000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 rot="1024338">
            <a:off x="3505200" y="5067300"/>
            <a:ext cx="2438400" cy="7493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99867" y="4957694"/>
            <a:ext cx="3144134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simplest rule: stop when </a:t>
            </a:r>
            <a:r>
              <a:rPr lang="en-US" sz="2400" i="1" dirty="0" smtClean="0"/>
              <a:t>everyone</a:t>
            </a:r>
            <a:r>
              <a:rPr lang="en-US" sz="2400" dirty="0" smtClean="0"/>
              <a:t> votes to halt</a:t>
            </a:r>
            <a:endParaRPr lang="en-US" sz="2400" dirty="0"/>
          </a:p>
        </p:txBody>
      </p:sp>
      <p:sp>
        <p:nvSpPr>
          <p:cNvPr id="5" name="Left Arrow 4"/>
          <p:cNvSpPr/>
          <p:nvPr/>
        </p:nvSpPr>
        <p:spPr>
          <a:xfrm rot="20782985">
            <a:off x="3995119" y="667034"/>
            <a:ext cx="2969647" cy="7493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65067" y="166843"/>
            <a:ext cx="2178933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everyone computes in parallel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948651" y="1993900"/>
            <a:ext cx="2833149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Streaming PageRank: </a:t>
            </a:r>
            <a:br>
              <a:rPr lang="en-US" dirty="0" smtClean="0"/>
            </a:br>
            <a:r>
              <a:rPr lang="en-US" dirty="0" smtClean="0"/>
              <a:t>with some long 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Repeat until converged:</a:t>
            </a:r>
          </a:p>
          <a:p>
            <a:pPr lvl="1"/>
            <a:r>
              <a:rPr lang="en-US" sz="2800" dirty="0" smtClean="0"/>
              <a:t>Let </a:t>
            </a:r>
            <a:r>
              <a:rPr lang="en-US" sz="2800" b="1" dirty="0" smtClean="0"/>
              <a:t>v</a:t>
            </a:r>
            <a:r>
              <a:rPr lang="en-US" sz="2800" baseline="30000" dirty="0" smtClean="0"/>
              <a:t>t+1 </a:t>
            </a:r>
            <a:r>
              <a:rPr lang="en-US" sz="2800" dirty="0" smtClean="0"/>
              <a:t>= c</a:t>
            </a:r>
            <a:r>
              <a:rPr lang="en-US" sz="2800" b="1" dirty="0" smtClean="0"/>
              <a:t>u</a:t>
            </a:r>
            <a:r>
              <a:rPr lang="en-US" sz="2800" dirty="0" smtClean="0"/>
              <a:t> + (1-c)</a:t>
            </a:r>
            <a:r>
              <a:rPr lang="en-US" sz="2800" b="1" dirty="0" err="1" smtClean="0"/>
              <a:t>Wv</a:t>
            </a:r>
            <a:r>
              <a:rPr lang="en-US" sz="2800" baseline="30000" dirty="0" err="1" smtClean="0"/>
              <a:t>t</a:t>
            </a:r>
            <a:endParaRPr lang="en-US" sz="2800" baseline="30000" dirty="0" smtClean="0"/>
          </a:p>
          <a:p>
            <a:pPr lvl="1"/>
            <a:endParaRPr lang="en-US" baseline="30000" dirty="0" smtClean="0"/>
          </a:p>
          <a:p>
            <a:r>
              <a:rPr lang="en-US" sz="2600" dirty="0" smtClean="0"/>
              <a:t>Store </a:t>
            </a:r>
            <a:r>
              <a:rPr lang="en-US" sz="2600" b="1" dirty="0" smtClean="0"/>
              <a:t>A </a:t>
            </a:r>
            <a:r>
              <a:rPr lang="en-US" sz="2600" dirty="0" smtClean="0"/>
              <a:t>as a list of edges: each line is: “</a:t>
            </a:r>
            <a:r>
              <a:rPr lang="en-US" sz="2600" dirty="0" err="1" smtClean="0"/>
              <a:t>i</a:t>
            </a:r>
            <a:r>
              <a:rPr lang="en-US" sz="2600" dirty="0" smtClean="0"/>
              <a:t> d(</a:t>
            </a:r>
            <a:r>
              <a:rPr lang="en-US" sz="2600" dirty="0" err="1" smtClean="0"/>
              <a:t>i</a:t>
            </a:r>
            <a:r>
              <a:rPr lang="en-US" sz="2600" dirty="0" smtClean="0"/>
              <a:t>) j”</a:t>
            </a:r>
          </a:p>
          <a:p>
            <a:r>
              <a:rPr lang="en-US" sz="2600" dirty="0" smtClean="0"/>
              <a:t>Store </a:t>
            </a:r>
            <a:r>
              <a:rPr lang="en-US" sz="2600" b="1" dirty="0" smtClean="0"/>
              <a:t>v’ </a:t>
            </a:r>
            <a:r>
              <a:rPr lang="en-US" sz="2600" dirty="0" smtClean="0"/>
              <a:t>and </a:t>
            </a:r>
            <a:r>
              <a:rPr lang="en-US" sz="2600" b="1" dirty="0" smtClean="0"/>
              <a:t>v</a:t>
            </a:r>
            <a:r>
              <a:rPr lang="en-US" sz="2600" dirty="0" smtClean="0"/>
              <a:t> in memory: </a:t>
            </a:r>
            <a:r>
              <a:rPr lang="en-US" sz="2600" b="1" dirty="0" smtClean="0"/>
              <a:t>v’</a:t>
            </a:r>
            <a:r>
              <a:rPr lang="en-US" sz="2600" dirty="0" smtClean="0"/>
              <a:t> starts out as c</a:t>
            </a:r>
            <a:r>
              <a:rPr lang="en-US" sz="2600" b="1" dirty="0" smtClean="0"/>
              <a:t>u</a:t>
            </a:r>
            <a:endParaRPr lang="en-US" sz="2600" dirty="0"/>
          </a:p>
          <a:p>
            <a:r>
              <a:rPr lang="en-US" sz="2600" dirty="0" smtClean="0"/>
              <a:t>For each line “</a:t>
            </a:r>
            <a:r>
              <a:rPr lang="en-US" sz="2600" dirty="0" err="1" smtClean="0"/>
              <a:t>i</a:t>
            </a:r>
            <a:r>
              <a:rPr lang="en-US" sz="2600" dirty="0" smtClean="0"/>
              <a:t> d j“</a:t>
            </a:r>
          </a:p>
          <a:p>
            <a:pPr lvl="2"/>
            <a:r>
              <a:rPr lang="en-US" sz="2600" b="1" dirty="0" smtClean="0"/>
              <a:t>v’</a:t>
            </a:r>
            <a:r>
              <a:rPr lang="en-US" sz="2600" dirty="0" smtClean="0"/>
              <a:t>[j] += (1-c)</a:t>
            </a:r>
            <a:r>
              <a:rPr lang="en-US" sz="2600" b="1" dirty="0" smtClean="0"/>
              <a:t>v[</a:t>
            </a:r>
            <a:r>
              <a:rPr lang="en-US" sz="2600" b="1" dirty="0" err="1" smtClean="0"/>
              <a:t>i</a:t>
            </a:r>
            <a:r>
              <a:rPr lang="en-US" sz="2600" b="1" dirty="0" smtClean="0"/>
              <a:t>]/</a:t>
            </a:r>
            <a:r>
              <a:rPr lang="en-US" sz="2600" dirty="0"/>
              <a:t>d</a:t>
            </a:r>
            <a:endParaRPr lang="en-US" sz="2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9400" y="2646947"/>
            <a:ext cx="7059863" cy="20052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222" y="1748589"/>
            <a:ext cx="4273884" cy="5374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992" y="5156022"/>
            <a:ext cx="2801956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We need to get the degree of </a:t>
            </a:r>
            <a:r>
              <a:rPr lang="en-US" sz="2400" i="1" dirty="0" err="1" smtClean="0">
                <a:solidFill>
                  <a:prstClr val="black"/>
                </a:solidFill>
              </a:rPr>
              <a:t>i</a:t>
            </a: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and store it locally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6724" y="292100"/>
            <a:ext cx="6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2544" y="3677876"/>
            <a:ext cx="2953420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note we need to scan through the </a:t>
            </a:r>
            <a:r>
              <a:rPr lang="en-US" sz="2400" b="1" dirty="0" smtClean="0"/>
              <a:t>graph </a:t>
            </a:r>
            <a:r>
              <a:rPr lang="en-US" sz="2400" dirty="0" smtClean="0"/>
              <a:t>each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2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20 at 8.17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55" y="368300"/>
            <a:ext cx="7538973" cy="61554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0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20 at 8.19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36" y="644638"/>
            <a:ext cx="8484949" cy="554026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0" y="4635500"/>
            <a:ext cx="23876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76347" y="4709467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edge weight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8513" y="0"/>
            <a:ext cx="5310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Another task: single source shortest path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8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20 at 8.29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45"/>
            <a:ext cx="8509000" cy="61722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523188" y="5604333"/>
            <a:ext cx="181418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78311" y="4928991"/>
            <a:ext cx="226215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 little bit of a cheat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0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system: Signal-Collect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1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Signal/collect model </a:t>
            </a:r>
            <a:r>
              <a:rPr lang="en-US" i="1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Pregel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Integrated with RDF/SPARQL</a:t>
            </a:r>
          </a:p>
          <a:p>
            <a:r>
              <a:rPr lang="en-US" dirty="0" smtClean="0"/>
              <a:t>Vertices can be non-uniform types</a:t>
            </a:r>
          </a:p>
          <a:p>
            <a:r>
              <a:rPr lang="en-US" b="1" dirty="0" smtClean="0"/>
              <a:t>Vertex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id</a:t>
            </a:r>
            <a:r>
              <a:rPr lang="en-US" dirty="0" smtClean="0"/>
              <a:t>, mutable </a:t>
            </a:r>
            <a:r>
              <a:rPr lang="en-US" i="1" dirty="0" smtClean="0"/>
              <a:t>state</a:t>
            </a:r>
            <a:r>
              <a:rPr lang="en-US" dirty="0" smtClean="0"/>
              <a:t>, outgoing </a:t>
            </a:r>
            <a:r>
              <a:rPr lang="en-US" i="1" dirty="0" smtClean="0"/>
              <a:t>edges, most recent received signals </a:t>
            </a:r>
            <a:r>
              <a:rPr lang="en-US" dirty="0" smtClean="0"/>
              <a:t>(map: neighbor </a:t>
            </a:r>
            <a:r>
              <a:rPr lang="en-US" dirty="0" err="1" smtClean="0"/>
              <a:t>id</a:t>
            </a:r>
            <a:r>
              <a:rPr lang="en-US" dirty="0" err="1" smtClean="0">
                <a:sym typeface="Wingdings"/>
              </a:rPr>
              <a:t>signal</a:t>
            </a:r>
            <a:r>
              <a:rPr lang="en-US" dirty="0" smtClean="0">
                <a:sym typeface="Wingdings"/>
              </a:rPr>
              <a:t>), </a:t>
            </a:r>
            <a:r>
              <a:rPr lang="en-US" i="1" dirty="0" smtClean="0">
                <a:sym typeface="Wingdings"/>
              </a:rPr>
              <a:t>uncollected signals</a:t>
            </a:r>
          </a:p>
          <a:p>
            <a:pPr lvl="1"/>
            <a:r>
              <a:rPr lang="en-US" dirty="0" smtClean="0">
                <a:sym typeface="Wingdings"/>
              </a:rPr>
              <a:t>user-defined </a:t>
            </a:r>
            <a:r>
              <a:rPr lang="en-US" i="1" dirty="0" smtClean="0">
                <a:sym typeface="Wingdings"/>
              </a:rPr>
              <a:t>collect </a:t>
            </a:r>
            <a:r>
              <a:rPr lang="en-US" dirty="0" smtClean="0">
                <a:sym typeface="Wingdings"/>
              </a:rPr>
              <a:t>function</a:t>
            </a:r>
          </a:p>
          <a:p>
            <a:r>
              <a:rPr lang="en-US" b="1" dirty="0" smtClean="0">
                <a:sym typeface="Wingdings"/>
              </a:rPr>
              <a:t>Edge: </a:t>
            </a:r>
            <a:r>
              <a:rPr lang="en-US" i="1" dirty="0" smtClean="0">
                <a:sym typeface="Wingdings"/>
              </a:rPr>
              <a:t>id, source, </a:t>
            </a:r>
            <a:r>
              <a:rPr lang="en-US" i="1" dirty="0" err="1" smtClean="0">
                <a:sym typeface="Wingdings"/>
              </a:rPr>
              <a:t>dest</a:t>
            </a:r>
            <a:endParaRPr lang="en-US" i="1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user-defined </a:t>
            </a:r>
            <a:r>
              <a:rPr lang="en-US" i="1" dirty="0" smtClean="0">
                <a:sym typeface="Wingdings"/>
              </a:rPr>
              <a:t>signal</a:t>
            </a:r>
            <a:r>
              <a:rPr lang="en-US" dirty="0" smtClean="0">
                <a:sym typeface="Wingdings"/>
              </a:rPr>
              <a:t> function</a:t>
            </a:r>
          </a:p>
          <a:p>
            <a:r>
              <a:rPr lang="en-US" dirty="0" smtClean="0">
                <a:sym typeface="Wingdings"/>
              </a:rPr>
              <a:t>Allows </a:t>
            </a:r>
            <a:r>
              <a:rPr lang="en-US" i="1" dirty="0" smtClean="0">
                <a:sym typeface="Wingdings"/>
              </a:rPr>
              <a:t>asynchronous</a:t>
            </a:r>
            <a:r>
              <a:rPr lang="en-US" dirty="0" smtClean="0">
                <a:sym typeface="Wingdings"/>
              </a:rPr>
              <a:t> computations….via </a:t>
            </a:r>
            <a:r>
              <a:rPr lang="en-US" dirty="0" err="1" smtClean="0">
                <a:sym typeface="Wingdings"/>
              </a:rPr>
              <a:t>v.scoreSignal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v.scoreCollect</a:t>
            </a:r>
            <a:r>
              <a:rPr lang="en-US" dirty="0" smtClean="0">
                <a:sym typeface="Wingdings"/>
              </a:rPr>
              <a:t> 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28260" y="2239704"/>
            <a:ext cx="379984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For “data-flow” operations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4098" y="6125517"/>
            <a:ext cx="806304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 </a:t>
            </a:r>
            <a:r>
              <a:rPr lang="en-US" sz="2400" dirty="0" err="1" smtClean="0"/>
              <a:t>multicore</a:t>
            </a:r>
            <a:r>
              <a:rPr lang="en-US" sz="2400" dirty="0" smtClean="0"/>
              <a:t> architecture: shared memory for workers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1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4-21 at 9.26.2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54" y="1302861"/>
            <a:ext cx="5886025" cy="293882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Signal/collect model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799644" y="2570333"/>
            <a:ext cx="12012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799644" y="2862645"/>
            <a:ext cx="12012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675227" y="3879110"/>
            <a:ext cx="1025894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shot 2014-04-21 at 9.27.1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788" y="3328785"/>
            <a:ext cx="4912580" cy="3529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23712" y="1495403"/>
            <a:ext cx="210422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signals are made available in a list and a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457" y="4458258"/>
            <a:ext cx="280855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next state for a vertex is output of the collect() operation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75039" y="2941254"/>
            <a:ext cx="349734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relax “</a:t>
            </a:r>
            <a:r>
              <a:rPr lang="en-US" dirty="0" err="1" smtClean="0"/>
              <a:t>num_iterations</a:t>
            </a:r>
            <a:r>
              <a:rPr lang="en-US" dirty="0" smtClean="0"/>
              <a:t>” soon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5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Signal/collect examples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0941" y="1327263"/>
            <a:ext cx="415164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Single-source shortest path</a:t>
            </a:r>
            <a:endParaRPr lang="en-US" sz="2800" dirty="0"/>
          </a:p>
        </p:txBody>
      </p:sp>
      <p:pic>
        <p:nvPicPr>
          <p:cNvPr id="7" name="Picture 6" descr="Screen shot 2014-04-21 at 9.24.1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970683"/>
            <a:ext cx="8546222" cy="2887317"/>
          </a:xfrm>
          <a:prstGeom prst="rect">
            <a:avLst/>
          </a:prstGeom>
        </p:spPr>
      </p:pic>
      <p:pic>
        <p:nvPicPr>
          <p:cNvPr id="2" name="Picture 1" descr="Screen Shot 2014-04-21 at 11.01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980"/>
            <a:ext cx="9144000" cy="14428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557683" cy="50990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Stream-and-sort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Iterative streaming ML (</a:t>
            </a:r>
            <a:r>
              <a:rPr lang="en-US" dirty="0" err="1" smtClean="0"/>
              <a:t>eg</a:t>
            </a:r>
            <a:r>
              <a:rPr lang="en-US" dirty="0" smtClean="0"/>
              <a:t> SGD)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Map-reduce (stream-and-sort + parallelism)</a:t>
            </a:r>
          </a:p>
          <a:p>
            <a:pPr marL="914400" lvl="1" indent="-514350"/>
            <a:r>
              <a:rPr lang="en-US" dirty="0" smtClean="0"/>
              <a:t>plus dataflow-language abstractions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Iterative parameter mixing (~= 2 + 3)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Spark and </a:t>
            </a:r>
            <a:r>
              <a:rPr lang="en-US" dirty="0" err="1" smtClean="0"/>
              <a:t>Flink</a:t>
            </a:r>
            <a:r>
              <a:rPr lang="en-US" dirty="0"/>
              <a:t> </a:t>
            </a:r>
            <a:r>
              <a:rPr lang="en-US" dirty="0" smtClean="0"/>
              <a:t>(~= 2 + iteration + caching)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….?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7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Signal/collect examples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88841" y="4589946"/>
            <a:ext cx="15696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PageRank</a:t>
            </a:r>
            <a:endParaRPr lang="en-US" sz="2800" dirty="0"/>
          </a:p>
        </p:txBody>
      </p:sp>
      <p:pic>
        <p:nvPicPr>
          <p:cNvPr id="2" name="Picture 1" descr="Screen Shot 2014-04-21 at 11.00.3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3"/>
          <a:stretch/>
        </p:blipFill>
        <p:spPr>
          <a:xfrm>
            <a:off x="98998" y="5118107"/>
            <a:ext cx="9144000" cy="1435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3321" y="1169753"/>
            <a:ext cx="69767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Life</a:t>
            </a:r>
            <a:endParaRPr lang="en-US" sz="2800" dirty="0"/>
          </a:p>
        </p:txBody>
      </p:sp>
      <p:pic>
        <p:nvPicPr>
          <p:cNvPr id="3" name="Picture 2" descr="Screen Shot 2014-04-21 at 11.04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973"/>
            <a:ext cx="9144000" cy="26112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20 at 8.59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750"/>
            <a:ext cx="9144000" cy="6318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8681" y="39536"/>
            <a:ext cx="686598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PageRank + Preprocessing and Graph Building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6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Signal/collect examples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8681" y="1136713"/>
            <a:ext cx="46152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Co-EM/</a:t>
            </a:r>
            <a:r>
              <a:rPr lang="en-US" sz="2800" dirty="0" err="1" smtClean="0"/>
              <a:t>wvRN</a:t>
            </a:r>
            <a:r>
              <a:rPr lang="en-US" sz="2800" dirty="0" smtClean="0"/>
              <a:t>/Harmonic fields</a:t>
            </a:r>
            <a:endParaRPr lang="en-US" sz="2800" dirty="0"/>
          </a:p>
        </p:txBody>
      </p:sp>
      <p:pic>
        <p:nvPicPr>
          <p:cNvPr id="5" name="Picture 4" descr="Screen Shot 2014-04-21 at 11.1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22"/>
            <a:ext cx="9144000" cy="21616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1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 descr="Screen Shot 2015-12-01 at 3.49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152"/>
            <a:ext cx="9144000" cy="497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3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 descr="Screen Shot 2015-12-01 at 3.50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91"/>
            <a:ext cx="9144000" cy="18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4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Signal/collect examples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4851" y="1207819"/>
            <a:ext cx="72193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Matching path queries: </a:t>
            </a:r>
          </a:p>
          <a:p>
            <a:pPr algn="ctr"/>
            <a:r>
              <a:rPr lang="en-US" sz="2400" dirty="0" err="1" smtClean="0"/>
              <a:t>dept</a:t>
            </a:r>
            <a:r>
              <a:rPr lang="en-US" sz="2400" dirty="0" smtClean="0"/>
              <a:t>(X) -[member]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postdoc(Y) -[</a:t>
            </a:r>
            <a:r>
              <a:rPr lang="en-US" sz="2400" dirty="0" err="1" smtClean="0"/>
              <a:t>recieved</a:t>
            </a:r>
            <a:r>
              <a:rPr lang="en-US" sz="2400" dirty="0" smtClean="0"/>
              <a:t>]</a:t>
            </a:r>
            <a:r>
              <a:rPr lang="en-US" sz="2400" dirty="0" smtClean="0">
                <a:sym typeface="Wingdings"/>
              </a:rPr>
              <a:t> grant(Z)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" name="Picture 1" descr="Screen Shot 2014-04-21 at 11.1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816"/>
            <a:ext cx="9144000" cy="209234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55235" y="5182862"/>
            <a:ext cx="918887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MLD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600920" y="4862805"/>
            <a:ext cx="1179514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wcohen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474547" y="5822976"/>
            <a:ext cx="1179514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partha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950052" y="4862805"/>
            <a:ext cx="1179514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NSF378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288300" y="5822976"/>
            <a:ext cx="1362460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InMind7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" idx="6"/>
            <a:endCxn id="8" idx="2"/>
          </p:cNvCxnSpPr>
          <p:nvPr/>
        </p:nvCxnSpPr>
        <p:spPr>
          <a:xfrm flipV="1">
            <a:off x="2674122" y="5182862"/>
            <a:ext cx="926798" cy="320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5"/>
            <a:endCxn id="9" idx="2"/>
          </p:cNvCxnSpPr>
          <p:nvPr/>
        </p:nvCxnSpPr>
        <p:spPr>
          <a:xfrm>
            <a:off x="2539554" y="5729233"/>
            <a:ext cx="934993" cy="413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10" idx="2"/>
          </p:cNvCxnSpPr>
          <p:nvPr/>
        </p:nvCxnSpPr>
        <p:spPr>
          <a:xfrm>
            <a:off x="4780434" y="5182862"/>
            <a:ext cx="11696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95407" y="4572898"/>
            <a:ext cx="918887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LTI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6"/>
            <a:endCxn id="8" idx="2"/>
          </p:cNvCxnSpPr>
          <p:nvPr/>
        </p:nvCxnSpPr>
        <p:spPr>
          <a:xfrm>
            <a:off x="1614294" y="4892955"/>
            <a:ext cx="1986626" cy="289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1"/>
          </p:cNvCxnSpPr>
          <p:nvPr/>
        </p:nvCxnSpPr>
        <p:spPr>
          <a:xfrm>
            <a:off x="4780434" y="5213012"/>
            <a:ext cx="1707394" cy="703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0" idx="3"/>
          </p:cNvCxnSpPr>
          <p:nvPr/>
        </p:nvCxnSpPr>
        <p:spPr>
          <a:xfrm flipV="1">
            <a:off x="4654061" y="5409176"/>
            <a:ext cx="1468727" cy="733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4"/>
          </p:cNvCxnSpPr>
          <p:nvPr/>
        </p:nvCxnSpPr>
        <p:spPr>
          <a:xfrm>
            <a:off x="1154851" y="5213012"/>
            <a:ext cx="0" cy="930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3"/>
          </p:cNvCxnSpPr>
          <p:nvPr/>
        </p:nvCxnSpPr>
        <p:spPr>
          <a:xfrm flipH="1">
            <a:off x="299422" y="5119269"/>
            <a:ext cx="530553" cy="1023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7"/>
          </p:cNvCxnSpPr>
          <p:nvPr/>
        </p:nvCxnSpPr>
        <p:spPr>
          <a:xfrm flipV="1">
            <a:off x="4607698" y="4311088"/>
            <a:ext cx="761256" cy="645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1" idx="7"/>
          </p:cNvCxnSpPr>
          <p:nvPr/>
        </p:nvCxnSpPr>
        <p:spPr>
          <a:xfrm flipH="1">
            <a:off x="7451232" y="5596662"/>
            <a:ext cx="413663" cy="320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140193" y="4157199"/>
            <a:ext cx="6581325" cy="1759520"/>
            <a:chOff x="140193" y="4157199"/>
            <a:chExt cx="6581325" cy="1759520"/>
          </a:xfrm>
        </p:grpSpPr>
        <p:sp>
          <p:nvSpPr>
            <p:cNvPr id="35" name="TextBox 34"/>
            <p:cNvSpPr txBox="1"/>
            <p:nvPr/>
          </p:nvSpPr>
          <p:spPr>
            <a:xfrm>
              <a:off x="140193" y="4157199"/>
              <a:ext cx="4349944" cy="30777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dept</a:t>
              </a:r>
              <a:r>
                <a:rPr lang="en-US" sz="1400" dirty="0" smtClean="0"/>
                <a:t>(X) -[member]</a:t>
              </a:r>
              <a:r>
                <a:rPr lang="en-US" sz="1400" dirty="0" smtClean="0">
                  <a:sym typeface="Wingdings"/>
                </a:rPr>
                <a:t> </a:t>
              </a:r>
              <a:r>
                <a:rPr lang="en-US" sz="1400" dirty="0" smtClean="0"/>
                <a:t>postdoc(Y) -[</a:t>
              </a:r>
              <a:r>
                <a:rPr lang="en-US" sz="1400" dirty="0" err="1" smtClean="0"/>
                <a:t>recieved</a:t>
              </a:r>
              <a:r>
                <a:rPr lang="en-US" sz="1400" dirty="0" smtClean="0"/>
                <a:t>]</a:t>
              </a:r>
              <a:r>
                <a:rPr lang="en-US" sz="1400" dirty="0" smtClean="0">
                  <a:sym typeface="Wingdings"/>
                </a:rPr>
                <a:t> grant(Z)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cxnSp>
          <p:nvCxnSpPr>
            <p:cNvPr id="37" name="Straight Arrow Connector 36"/>
            <p:cNvCxnSpPr>
              <a:stCxn id="35" idx="2"/>
              <a:endCxn id="17" idx="7"/>
            </p:cNvCxnSpPr>
            <p:nvPr/>
          </p:nvCxnSpPr>
          <p:spPr>
            <a:xfrm flipH="1">
              <a:off x="1479726" y="4464976"/>
              <a:ext cx="835439" cy="201665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" idx="0"/>
            </p:cNvCxnSpPr>
            <p:nvPr/>
          </p:nvCxnSpPr>
          <p:spPr>
            <a:xfrm flipH="1">
              <a:off x="2214679" y="4472065"/>
              <a:ext cx="518206" cy="710797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9" idx="1"/>
            </p:cNvCxnSpPr>
            <p:nvPr/>
          </p:nvCxnSpPr>
          <p:spPr>
            <a:xfrm>
              <a:off x="3088705" y="4472065"/>
              <a:ext cx="558578" cy="1444654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8" idx="1"/>
            </p:cNvCxnSpPr>
            <p:nvPr/>
          </p:nvCxnSpPr>
          <p:spPr>
            <a:xfrm>
              <a:off x="3647283" y="4472065"/>
              <a:ext cx="126373" cy="484483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5" idx="3"/>
              <a:endCxn id="10" idx="1"/>
            </p:cNvCxnSpPr>
            <p:nvPr/>
          </p:nvCxnSpPr>
          <p:spPr>
            <a:xfrm>
              <a:off x="4490137" y="4311088"/>
              <a:ext cx="1632651" cy="64546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140502" y="4473809"/>
              <a:ext cx="2581016" cy="144291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Signal/collect examples: data flow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4851" y="1207819"/>
            <a:ext cx="72193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Matching path queries: </a:t>
            </a:r>
          </a:p>
          <a:p>
            <a:pPr algn="ctr"/>
            <a:r>
              <a:rPr lang="en-US" sz="2400" dirty="0" err="1" smtClean="0"/>
              <a:t>dept</a:t>
            </a:r>
            <a:r>
              <a:rPr lang="en-US" sz="2400" dirty="0" smtClean="0"/>
              <a:t>(X) -[member]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postdoc(Y) -[</a:t>
            </a:r>
            <a:r>
              <a:rPr lang="en-US" sz="2400" dirty="0" err="1" smtClean="0"/>
              <a:t>recieved</a:t>
            </a:r>
            <a:r>
              <a:rPr lang="en-US" sz="2400" dirty="0" smtClean="0"/>
              <a:t>]</a:t>
            </a:r>
            <a:r>
              <a:rPr lang="en-US" sz="2400" dirty="0" smtClean="0">
                <a:sym typeface="Wingdings"/>
              </a:rPr>
              <a:t> grant(Z)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" name="Picture 1" descr="Screen Shot 2014-04-21 at 11.1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816"/>
            <a:ext cx="9144000" cy="209234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55235" y="5182862"/>
            <a:ext cx="918887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MLD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600920" y="4862805"/>
            <a:ext cx="1179514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wcohen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474547" y="5822976"/>
            <a:ext cx="1179514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partha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950052" y="4862805"/>
            <a:ext cx="1179514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NSF378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288300" y="5822976"/>
            <a:ext cx="1362460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InMind7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" idx="6"/>
            <a:endCxn id="8" idx="2"/>
          </p:cNvCxnSpPr>
          <p:nvPr/>
        </p:nvCxnSpPr>
        <p:spPr>
          <a:xfrm flipV="1">
            <a:off x="2674122" y="5182862"/>
            <a:ext cx="926798" cy="320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5"/>
            <a:endCxn id="9" idx="2"/>
          </p:cNvCxnSpPr>
          <p:nvPr/>
        </p:nvCxnSpPr>
        <p:spPr>
          <a:xfrm>
            <a:off x="2539554" y="5729233"/>
            <a:ext cx="934993" cy="413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10" idx="2"/>
          </p:cNvCxnSpPr>
          <p:nvPr/>
        </p:nvCxnSpPr>
        <p:spPr>
          <a:xfrm>
            <a:off x="4780434" y="5182862"/>
            <a:ext cx="11696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95407" y="4572898"/>
            <a:ext cx="918887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LTI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6"/>
            <a:endCxn id="8" idx="2"/>
          </p:cNvCxnSpPr>
          <p:nvPr/>
        </p:nvCxnSpPr>
        <p:spPr>
          <a:xfrm>
            <a:off x="1614294" y="4892955"/>
            <a:ext cx="1986626" cy="289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1"/>
          </p:cNvCxnSpPr>
          <p:nvPr/>
        </p:nvCxnSpPr>
        <p:spPr>
          <a:xfrm>
            <a:off x="4780434" y="5213012"/>
            <a:ext cx="1707394" cy="703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0" idx="3"/>
          </p:cNvCxnSpPr>
          <p:nvPr/>
        </p:nvCxnSpPr>
        <p:spPr>
          <a:xfrm flipV="1">
            <a:off x="4654061" y="5409176"/>
            <a:ext cx="1468727" cy="733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4"/>
          </p:cNvCxnSpPr>
          <p:nvPr/>
        </p:nvCxnSpPr>
        <p:spPr>
          <a:xfrm>
            <a:off x="1154851" y="5213012"/>
            <a:ext cx="0" cy="930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3"/>
          </p:cNvCxnSpPr>
          <p:nvPr/>
        </p:nvCxnSpPr>
        <p:spPr>
          <a:xfrm flipH="1">
            <a:off x="299422" y="5119269"/>
            <a:ext cx="530553" cy="1023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7"/>
          </p:cNvCxnSpPr>
          <p:nvPr/>
        </p:nvCxnSpPr>
        <p:spPr>
          <a:xfrm flipV="1">
            <a:off x="4607698" y="4311088"/>
            <a:ext cx="761256" cy="645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1" idx="7"/>
          </p:cNvCxnSpPr>
          <p:nvPr/>
        </p:nvCxnSpPr>
        <p:spPr>
          <a:xfrm flipH="1">
            <a:off x="7451232" y="5596662"/>
            <a:ext cx="413663" cy="320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1143116" y="4138252"/>
            <a:ext cx="5065985" cy="1778467"/>
            <a:chOff x="-429957" y="4164288"/>
            <a:chExt cx="5065985" cy="1778467"/>
          </a:xfrm>
        </p:grpSpPr>
        <p:sp>
          <p:nvSpPr>
            <p:cNvPr id="35" name="TextBox 34"/>
            <p:cNvSpPr txBox="1"/>
            <p:nvPr/>
          </p:nvSpPr>
          <p:spPr>
            <a:xfrm>
              <a:off x="-429957" y="4164288"/>
              <a:ext cx="5065985" cy="30777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 smtClean="0"/>
                <a:t>dept</a:t>
              </a:r>
              <a:r>
                <a:rPr lang="en-US" sz="1400" b="1" dirty="0" smtClean="0"/>
                <a:t>(X=MLD) -[member]</a:t>
              </a:r>
              <a:r>
                <a:rPr lang="en-US" sz="1400" dirty="0" smtClean="0">
                  <a:sym typeface="Wingdings"/>
                </a:rPr>
                <a:t> </a:t>
              </a:r>
              <a:r>
                <a:rPr lang="en-US" sz="1400" dirty="0" smtClean="0"/>
                <a:t>postdoc(Y) -[</a:t>
              </a:r>
              <a:r>
                <a:rPr lang="en-US" sz="1400" dirty="0" err="1" smtClean="0"/>
                <a:t>recieved</a:t>
              </a:r>
              <a:r>
                <a:rPr lang="en-US" sz="1400" dirty="0" smtClean="0"/>
                <a:t>]</a:t>
              </a:r>
              <a:r>
                <a:rPr lang="en-US" sz="1400" dirty="0" smtClean="0">
                  <a:sym typeface="Wingdings"/>
                </a:rPr>
                <a:t> grant(Z)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cxnSp>
          <p:nvCxnSpPr>
            <p:cNvPr id="38" name="Straight Arrow Connector 37"/>
            <p:cNvCxnSpPr>
              <a:endCxn id="8" idx="1"/>
            </p:cNvCxnSpPr>
            <p:nvPr/>
          </p:nvCxnSpPr>
          <p:spPr>
            <a:xfrm>
              <a:off x="2027847" y="4465649"/>
              <a:ext cx="172736" cy="516935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9" idx="1"/>
            </p:cNvCxnSpPr>
            <p:nvPr/>
          </p:nvCxnSpPr>
          <p:spPr>
            <a:xfrm>
              <a:off x="1101049" y="4465649"/>
              <a:ext cx="973161" cy="1477106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81119" y="5409176"/>
            <a:ext cx="4929667" cy="1369004"/>
            <a:chOff x="-1044354" y="5282812"/>
            <a:chExt cx="4929667" cy="1369004"/>
          </a:xfrm>
        </p:grpSpPr>
        <p:sp>
          <p:nvSpPr>
            <p:cNvPr id="32" name="TextBox 31"/>
            <p:cNvSpPr txBox="1"/>
            <p:nvPr/>
          </p:nvSpPr>
          <p:spPr>
            <a:xfrm>
              <a:off x="-1044354" y="6344039"/>
              <a:ext cx="4929667" cy="30777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 smtClean="0"/>
                <a:t>dept</a:t>
              </a:r>
              <a:r>
                <a:rPr lang="en-US" sz="1400" b="1" dirty="0" smtClean="0"/>
                <a:t>(X=LTI) -[member]</a:t>
              </a:r>
              <a:r>
                <a:rPr lang="en-US" sz="1400" dirty="0" smtClean="0">
                  <a:sym typeface="Wingdings"/>
                </a:rPr>
                <a:t> </a:t>
              </a:r>
              <a:r>
                <a:rPr lang="en-US" sz="1400" dirty="0" smtClean="0"/>
                <a:t>postdoc(Y) -[</a:t>
              </a:r>
              <a:r>
                <a:rPr lang="en-US" sz="1400" dirty="0" err="1" smtClean="0"/>
                <a:t>recieved</a:t>
              </a:r>
              <a:r>
                <a:rPr lang="en-US" sz="1400" dirty="0" smtClean="0"/>
                <a:t>]</a:t>
              </a:r>
              <a:r>
                <a:rPr lang="en-US" sz="1400" dirty="0" smtClean="0">
                  <a:sym typeface="Wingdings"/>
                </a:rPr>
                <a:t> grant(Z)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cxnSp>
          <p:nvCxnSpPr>
            <p:cNvPr id="34" name="Straight Arrow Connector 33"/>
            <p:cNvCxnSpPr>
              <a:endCxn id="8" idx="3"/>
            </p:cNvCxnSpPr>
            <p:nvPr/>
          </p:nvCxnSpPr>
          <p:spPr>
            <a:xfrm flipV="1">
              <a:off x="592301" y="5282812"/>
              <a:ext cx="1455882" cy="1053914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946900" y="4138252"/>
            <a:ext cx="198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note: can be multiple input signals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Signal/collect examples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4851" y="1207819"/>
            <a:ext cx="72193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Matching path queries: </a:t>
            </a:r>
          </a:p>
          <a:p>
            <a:pPr algn="ctr"/>
            <a:r>
              <a:rPr lang="en-US" sz="2400" dirty="0" err="1" smtClean="0"/>
              <a:t>dept</a:t>
            </a:r>
            <a:r>
              <a:rPr lang="en-US" sz="2400" dirty="0" smtClean="0"/>
              <a:t>(X) -[member]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postdoc(Y) -[</a:t>
            </a:r>
            <a:r>
              <a:rPr lang="en-US" sz="2400" dirty="0" err="1" smtClean="0"/>
              <a:t>recieved</a:t>
            </a:r>
            <a:r>
              <a:rPr lang="en-US" sz="2400" dirty="0" smtClean="0"/>
              <a:t>]</a:t>
            </a:r>
            <a:r>
              <a:rPr lang="en-US" sz="2400" dirty="0" smtClean="0">
                <a:sym typeface="Wingdings"/>
              </a:rPr>
              <a:t> grant(Z)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" name="Picture 1" descr="Screen Shot 2014-04-21 at 11.1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816"/>
            <a:ext cx="9144000" cy="209234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55235" y="5182862"/>
            <a:ext cx="918887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MLD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600920" y="4862805"/>
            <a:ext cx="1179514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wcohen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474547" y="5822976"/>
            <a:ext cx="1179514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partha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950052" y="4862805"/>
            <a:ext cx="1179514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NSF378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288300" y="5822976"/>
            <a:ext cx="1362460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InMind7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" idx="6"/>
            <a:endCxn id="8" idx="2"/>
          </p:cNvCxnSpPr>
          <p:nvPr/>
        </p:nvCxnSpPr>
        <p:spPr>
          <a:xfrm flipV="1">
            <a:off x="2674122" y="5182862"/>
            <a:ext cx="926798" cy="320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5"/>
            <a:endCxn id="9" idx="2"/>
          </p:cNvCxnSpPr>
          <p:nvPr/>
        </p:nvCxnSpPr>
        <p:spPr>
          <a:xfrm>
            <a:off x="2539554" y="5729233"/>
            <a:ext cx="934993" cy="413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10" idx="2"/>
          </p:cNvCxnSpPr>
          <p:nvPr/>
        </p:nvCxnSpPr>
        <p:spPr>
          <a:xfrm>
            <a:off x="4780434" y="5182862"/>
            <a:ext cx="11696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95407" y="4572898"/>
            <a:ext cx="918887" cy="6401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LTI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6"/>
            <a:endCxn id="8" idx="2"/>
          </p:cNvCxnSpPr>
          <p:nvPr/>
        </p:nvCxnSpPr>
        <p:spPr>
          <a:xfrm>
            <a:off x="1614294" y="4892955"/>
            <a:ext cx="1986626" cy="289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1"/>
          </p:cNvCxnSpPr>
          <p:nvPr/>
        </p:nvCxnSpPr>
        <p:spPr>
          <a:xfrm>
            <a:off x="4780434" y="5213012"/>
            <a:ext cx="1707394" cy="703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0" idx="3"/>
          </p:cNvCxnSpPr>
          <p:nvPr/>
        </p:nvCxnSpPr>
        <p:spPr>
          <a:xfrm flipV="1">
            <a:off x="4654061" y="5409176"/>
            <a:ext cx="1468727" cy="733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4"/>
          </p:cNvCxnSpPr>
          <p:nvPr/>
        </p:nvCxnSpPr>
        <p:spPr>
          <a:xfrm>
            <a:off x="1154851" y="5213012"/>
            <a:ext cx="0" cy="930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3"/>
          </p:cNvCxnSpPr>
          <p:nvPr/>
        </p:nvCxnSpPr>
        <p:spPr>
          <a:xfrm flipH="1">
            <a:off x="299422" y="5119269"/>
            <a:ext cx="530553" cy="1023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7"/>
          </p:cNvCxnSpPr>
          <p:nvPr/>
        </p:nvCxnSpPr>
        <p:spPr>
          <a:xfrm flipV="1">
            <a:off x="4607698" y="4311088"/>
            <a:ext cx="761256" cy="645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1" idx="7"/>
          </p:cNvCxnSpPr>
          <p:nvPr/>
        </p:nvCxnSpPr>
        <p:spPr>
          <a:xfrm flipH="1">
            <a:off x="7451232" y="5596662"/>
            <a:ext cx="413663" cy="320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779633" y="4294768"/>
            <a:ext cx="5975326" cy="661780"/>
            <a:chOff x="1054160" y="4168404"/>
            <a:chExt cx="5975326" cy="661780"/>
          </a:xfrm>
        </p:grpSpPr>
        <p:sp>
          <p:nvSpPr>
            <p:cNvPr id="32" name="TextBox 31"/>
            <p:cNvSpPr txBox="1"/>
            <p:nvPr/>
          </p:nvSpPr>
          <p:spPr>
            <a:xfrm>
              <a:off x="1054160" y="4168404"/>
              <a:ext cx="5975326" cy="30777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 smtClean="0"/>
                <a:t>dept</a:t>
              </a:r>
              <a:r>
                <a:rPr lang="en-US" sz="1400" b="1" dirty="0" smtClean="0"/>
                <a:t>(</a:t>
              </a:r>
              <a:r>
                <a:rPr lang="en-US" sz="1400" b="1" smtClean="0"/>
                <a:t>X=MLD) </a:t>
              </a:r>
              <a:r>
                <a:rPr lang="en-US" sz="1400" b="1" dirty="0" smtClean="0"/>
                <a:t>-[member]</a:t>
              </a:r>
              <a:r>
                <a:rPr lang="en-US" sz="1400" b="1" dirty="0" smtClean="0">
                  <a:sym typeface="Wingdings"/>
                </a:rPr>
                <a:t> </a:t>
              </a:r>
              <a:r>
                <a:rPr lang="en-US" sz="1400" b="1" dirty="0" smtClean="0"/>
                <a:t>postdoc(Y=</a:t>
              </a:r>
              <a:r>
                <a:rPr lang="en-US" sz="1400" b="1" dirty="0" err="1" smtClean="0"/>
                <a:t>partha</a:t>
              </a:r>
              <a:r>
                <a:rPr lang="en-US" sz="1400" b="1" dirty="0" smtClean="0"/>
                <a:t>) -[</a:t>
              </a:r>
              <a:r>
                <a:rPr lang="en-US" sz="1400" b="1" dirty="0" err="1" smtClean="0"/>
                <a:t>recieved</a:t>
              </a:r>
              <a:r>
                <a:rPr lang="en-US" sz="1400" b="1" dirty="0" smtClean="0"/>
                <a:t>]</a:t>
              </a:r>
              <a:r>
                <a:rPr lang="en-US" sz="1400" dirty="0" smtClean="0">
                  <a:sym typeface="Wingdings"/>
                </a:rPr>
                <a:t> grant(Z)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cxnSp>
          <p:nvCxnSpPr>
            <p:cNvPr id="34" name="Straight Arrow Connector 33"/>
            <p:cNvCxnSpPr>
              <a:stCxn id="32" idx="2"/>
              <a:endCxn id="10" idx="1"/>
            </p:cNvCxnSpPr>
            <p:nvPr/>
          </p:nvCxnSpPr>
          <p:spPr>
            <a:xfrm>
              <a:off x="4041823" y="4476181"/>
              <a:ext cx="355492" cy="354003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Signal/collect model </a:t>
            </a:r>
            <a:r>
              <a:rPr lang="en-US" i="1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Pregel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Integrated with RDF/SPARQL</a:t>
            </a:r>
          </a:p>
          <a:p>
            <a:r>
              <a:rPr lang="en-US" dirty="0" smtClean="0"/>
              <a:t>Vertices can be non-uniform types</a:t>
            </a:r>
          </a:p>
          <a:p>
            <a:r>
              <a:rPr lang="en-US" b="1" dirty="0" smtClean="0"/>
              <a:t>Vertex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id</a:t>
            </a:r>
            <a:r>
              <a:rPr lang="en-US" dirty="0" smtClean="0"/>
              <a:t>, mutable </a:t>
            </a:r>
            <a:r>
              <a:rPr lang="en-US" i="1" dirty="0" smtClean="0"/>
              <a:t>state</a:t>
            </a:r>
            <a:r>
              <a:rPr lang="en-US" dirty="0" smtClean="0"/>
              <a:t>, outgoing </a:t>
            </a:r>
            <a:r>
              <a:rPr lang="en-US" i="1" dirty="0" smtClean="0"/>
              <a:t>edges, most recent received signals </a:t>
            </a:r>
            <a:r>
              <a:rPr lang="en-US" dirty="0" smtClean="0"/>
              <a:t>(map: neighbor </a:t>
            </a:r>
            <a:r>
              <a:rPr lang="en-US" dirty="0" err="1" smtClean="0"/>
              <a:t>id</a:t>
            </a:r>
            <a:r>
              <a:rPr lang="en-US" dirty="0" err="1" smtClean="0">
                <a:sym typeface="Wingdings"/>
              </a:rPr>
              <a:t>signal</a:t>
            </a:r>
            <a:r>
              <a:rPr lang="en-US" dirty="0" smtClean="0">
                <a:sym typeface="Wingdings"/>
              </a:rPr>
              <a:t>), </a:t>
            </a:r>
            <a:r>
              <a:rPr lang="en-US" i="1" dirty="0" smtClean="0">
                <a:sym typeface="Wingdings"/>
              </a:rPr>
              <a:t>uncollected signals</a:t>
            </a:r>
          </a:p>
          <a:p>
            <a:pPr lvl="1"/>
            <a:r>
              <a:rPr lang="en-US" dirty="0" smtClean="0">
                <a:sym typeface="Wingdings"/>
              </a:rPr>
              <a:t>user-defined </a:t>
            </a:r>
            <a:r>
              <a:rPr lang="en-US" i="1" dirty="0" smtClean="0">
                <a:sym typeface="Wingdings"/>
              </a:rPr>
              <a:t>collect </a:t>
            </a:r>
            <a:r>
              <a:rPr lang="en-US" dirty="0" smtClean="0">
                <a:sym typeface="Wingdings"/>
              </a:rPr>
              <a:t>function</a:t>
            </a:r>
          </a:p>
          <a:p>
            <a:r>
              <a:rPr lang="en-US" b="1" dirty="0" smtClean="0">
                <a:sym typeface="Wingdings"/>
              </a:rPr>
              <a:t>Edge: </a:t>
            </a:r>
            <a:r>
              <a:rPr lang="en-US" i="1" dirty="0" smtClean="0">
                <a:sym typeface="Wingdings"/>
              </a:rPr>
              <a:t>id, source, </a:t>
            </a:r>
            <a:r>
              <a:rPr lang="en-US" i="1" dirty="0" err="1" smtClean="0">
                <a:sym typeface="Wingdings"/>
              </a:rPr>
              <a:t>dest</a:t>
            </a:r>
            <a:endParaRPr lang="en-US" i="1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user-defined </a:t>
            </a:r>
            <a:r>
              <a:rPr lang="en-US" i="1" dirty="0" smtClean="0">
                <a:sym typeface="Wingdings"/>
              </a:rPr>
              <a:t>signal</a:t>
            </a:r>
            <a:r>
              <a:rPr lang="en-US" dirty="0" smtClean="0">
                <a:sym typeface="Wingdings"/>
              </a:rPr>
              <a:t> function</a:t>
            </a:r>
          </a:p>
          <a:p>
            <a:r>
              <a:rPr lang="en-US" dirty="0" smtClean="0">
                <a:sym typeface="Wingdings"/>
              </a:rPr>
              <a:t>Allows </a:t>
            </a:r>
            <a:r>
              <a:rPr lang="en-US" i="1" dirty="0" smtClean="0">
                <a:sym typeface="Wingdings"/>
              </a:rPr>
              <a:t>asynchronous</a:t>
            </a:r>
            <a:r>
              <a:rPr lang="en-US" dirty="0" smtClean="0">
                <a:sym typeface="Wingdings"/>
              </a:rPr>
              <a:t> computations….via </a:t>
            </a:r>
            <a:r>
              <a:rPr lang="en-US" b="1" dirty="0" err="1" smtClean="0">
                <a:sym typeface="Wingdings"/>
              </a:rPr>
              <a:t>v.scoreSignal</a:t>
            </a:r>
            <a:r>
              <a:rPr lang="en-US" b="1" dirty="0" smtClean="0">
                <a:sym typeface="Wingdings"/>
              </a:rPr>
              <a:t>, </a:t>
            </a:r>
            <a:r>
              <a:rPr lang="en-US" b="1" dirty="0" err="1" smtClean="0">
                <a:sym typeface="Wingdings"/>
              </a:rPr>
              <a:t>v.scoreCollect</a:t>
            </a:r>
            <a:r>
              <a:rPr lang="en-US" b="1" dirty="0" smtClean="0">
                <a:sym typeface="Wingdings"/>
              </a:rPr>
              <a:t> 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09440" y="2199385"/>
            <a:ext cx="379984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For “data-flow” operations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Asynchronous Parallel </a:t>
            </a:r>
            <a:r>
              <a:rPr lang="en-US" dirty="0"/>
              <a:t>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519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Bulk-Synchronous</a:t>
            </a:r>
            <a:r>
              <a:rPr lang="en-US" dirty="0"/>
              <a:t>: All vertices update in </a:t>
            </a:r>
            <a:r>
              <a:rPr lang="en-US" dirty="0" smtClean="0"/>
              <a:t>parallel</a:t>
            </a:r>
          </a:p>
          <a:p>
            <a:pPr lvl="1"/>
            <a:r>
              <a:rPr lang="en-US" dirty="0" smtClean="0"/>
              <a:t>need to keep copy of “old” and “new” vertex values</a:t>
            </a:r>
            <a:endParaRPr lang="en-US" dirty="0"/>
          </a:p>
          <a:p>
            <a:r>
              <a:rPr lang="en-US" b="1" dirty="0"/>
              <a:t>Asynchronous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Reason 1: </a:t>
            </a:r>
            <a:r>
              <a:rPr lang="en-US" dirty="0"/>
              <a:t>if two vertices are not connected, can update them in </a:t>
            </a:r>
            <a:r>
              <a:rPr lang="en-US" dirty="0" smtClean="0"/>
              <a:t>any order</a:t>
            </a:r>
          </a:p>
          <a:p>
            <a:pPr lvl="2"/>
            <a:r>
              <a:rPr lang="en-US" dirty="0" smtClean="0"/>
              <a:t>more flexibility, less storage</a:t>
            </a:r>
          </a:p>
          <a:p>
            <a:pPr lvl="1"/>
            <a:r>
              <a:rPr lang="en-US" dirty="0" smtClean="0"/>
              <a:t>Reason 2: not all updates are equally </a:t>
            </a:r>
            <a:r>
              <a:rPr lang="en-US" i="1" dirty="0" smtClean="0"/>
              <a:t>important</a:t>
            </a:r>
          </a:p>
          <a:p>
            <a:pPr lvl="2"/>
            <a:r>
              <a:rPr lang="en-US" dirty="0" smtClean="0"/>
              <a:t>parts of the graph converge quickly, parts slowly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322280" y="2033671"/>
            <a:ext cx="3825916" cy="3126104"/>
            <a:chOff x="2296340" y="1979296"/>
            <a:chExt cx="4714060" cy="3851794"/>
          </a:xfrm>
        </p:grpSpPr>
        <p:sp>
          <p:nvSpPr>
            <p:cNvPr id="4" name="Freeform 3"/>
            <p:cNvSpPr/>
            <p:nvPr/>
          </p:nvSpPr>
          <p:spPr>
            <a:xfrm>
              <a:off x="5325668" y="2060746"/>
              <a:ext cx="1684732" cy="3710149"/>
            </a:xfrm>
            <a:custGeom>
              <a:avLst/>
              <a:gdLst>
                <a:gd name="connsiteX0" fmla="*/ 1505586 w 1506368"/>
                <a:gd name="connsiteY0" fmla="*/ 1990232 h 4046490"/>
                <a:gd name="connsiteX1" fmla="*/ 787733 w 1506368"/>
                <a:gd name="connsiteY1" fmla="*/ 236903 h 4046490"/>
                <a:gd name="connsiteX2" fmla="*/ 856 w 1506368"/>
                <a:gd name="connsiteY2" fmla="*/ 209292 h 4046490"/>
                <a:gd name="connsiteX3" fmla="*/ 622075 w 1506368"/>
                <a:gd name="connsiteY3" fmla="*/ 2017843 h 4046490"/>
                <a:gd name="connsiteX4" fmla="*/ 856 w 1506368"/>
                <a:gd name="connsiteY4" fmla="*/ 3826395 h 4046490"/>
                <a:gd name="connsiteX5" fmla="*/ 649684 w 1506368"/>
                <a:gd name="connsiteY5" fmla="*/ 3812589 h 4046490"/>
                <a:gd name="connsiteX6" fmla="*/ 1505586 w 1506368"/>
                <a:gd name="connsiteY6" fmla="*/ 1990232 h 4046490"/>
                <a:gd name="connsiteX0" fmla="*/ 1505586 w 1506368"/>
                <a:gd name="connsiteY0" fmla="*/ 1900908 h 3957166"/>
                <a:gd name="connsiteX1" fmla="*/ 787733 w 1506368"/>
                <a:gd name="connsiteY1" fmla="*/ 147579 h 3957166"/>
                <a:gd name="connsiteX2" fmla="*/ 856 w 1506368"/>
                <a:gd name="connsiteY2" fmla="*/ 299442 h 3957166"/>
                <a:gd name="connsiteX3" fmla="*/ 622075 w 1506368"/>
                <a:gd name="connsiteY3" fmla="*/ 1928519 h 3957166"/>
                <a:gd name="connsiteX4" fmla="*/ 856 w 1506368"/>
                <a:gd name="connsiteY4" fmla="*/ 3737071 h 3957166"/>
                <a:gd name="connsiteX5" fmla="*/ 649684 w 1506368"/>
                <a:gd name="connsiteY5" fmla="*/ 3723265 h 3957166"/>
                <a:gd name="connsiteX6" fmla="*/ 1505586 w 1506368"/>
                <a:gd name="connsiteY6" fmla="*/ 1900908 h 3957166"/>
                <a:gd name="connsiteX0" fmla="*/ 1505455 w 1506076"/>
                <a:gd name="connsiteY0" fmla="*/ 1844725 h 3900983"/>
                <a:gd name="connsiteX1" fmla="*/ 773798 w 1506076"/>
                <a:gd name="connsiteY1" fmla="*/ 174230 h 3900983"/>
                <a:gd name="connsiteX2" fmla="*/ 725 w 1506076"/>
                <a:gd name="connsiteY2" fmla="*/ 243259 h 3900983"/>
                <a:gd name="connsiteX3" fmla="*/ 621944 w 1506076"/>
                <a:gd name="connsiteY3" fmla="*/ 1872336 h 3900983"/>
                <a:gd name="connsiteX4" fmla="*/ 725 w 1506076"/>
                <a:gd name="connsiteY4" fmla="*/ 3680888 h 3900983"/>
                <a:gd name="connsiteX5" fmla="*/ 649553 w 1506076"/>
                <a:gd name="connsiteY5" fmla="*/ 3667082 h 3900983"/>
                <a:gd name="connsiteX6" fmla="*/ 1505455 w 1506076"/>
                <a:gd name="connsiteY6" fmla="*/ 1844725 h 3900983"/>
                <a:gd name="connsiteX0" fmla="*/ 1505455 w 1506076"/>
                <a:gd name="connsiteY0" fmla="*/ 1779129 h 3835387"/>
                <a:gd name="connsiteX1" fmla="*/ 773798 w 1506076"/>
                <a:gd name="connsiteY1" fmla="*/ 108634 h 3835387"/>
                <a:gd name="connsiteX2" fmla="*/ 725 w 1506076"/>
                <a:gd name="connsiteY2" fmla="*/ 343332 h 3835387"/>
                <a:gd name="connsiteX3" fmla="*/ 621944 w 1506076"/>
                <a:gd name="connsiteY3" fmla="*/ 1806740 h 3835387"/>
                <a:gd name="connsiteX4" fmla="*/ 725 w 1506076"/>
                <a:gd name="connsiteY4" fmla="*/ 3615292 h 3835387"/>
                <a:gd name="connsiteX5" fmla="*/ 649553 w 1506076"/>
                <a:gd name="connsiteY5" fmla="*/ 3601486 h 3835387"/>
                <a:gd name="connsiteX6" fmla="*/ 1505455 w 1506076"/>
                <a:gd name="connsiteY6" fmla="*/ 1779129 h 3835387"/>
                <a:gd name="connsiteX0" fmla="*/ 1629698 w 1630216"/>
                <a:gd name="connsiteY0" fmla="*/ 1779129 h 3835387"/>
                <a:gd name="connsiteX1" fmla="*/ 773798 w 1630216"/>
                <a:gd name="connsiteY1" fmla="*/ 108634 h 3835387"/>
                <a:gd name="connsiteX2" fmla="*/ 725 w 1630216"/>
                <a:gd name="connsiteY2" fmla="*/ 343332 h 3835387"/>
                <a:gd name="connsiteX3" fmla="*/ 621944 w 1630216"/>
                <a:gd name="connsiteY3" fmla="*/ 1806740 h 3835387"/>
                <a:gd name="connsiteX4" fmla="*/ 725 w 1630216"/>
                <a:gd name="connsiteY4" fmla="*/ 3615292 h 3835387"/>
                <a:gd name="connsiteX5" fmla="*/ 649553 w 1630216"/>
                <a:gd name="connsiteY5" fmla="*/ 3601486 h 3835387"/>
                <a:gd name="connsiteX6" fmla="*/ 1629698 w 1630216"/>
                <a:gd name="connsiteY6" fmla="*/ 1779129 h 3835387"/>
                <a:gd name="connsiteX0" fmla="*/ 1629174 w 1629692"/>
                <a:gd name="connsiteY0" fmla="*/ 1777249 h 3833507"/>
                <a:gd name="connsiteX1" fmla="*/ 773274 w 1629692"/>
                <a:gd name="connsiteY1" fmla="*/ 106754 h 3833507"/>
                <a:gd name="connsiteX2" fmla="*/ 201 w 1629692"/>
                <a:gd name="connsiteY2" fmla="*/ 341452 h 3833507"/>
                <a:gd name="connsiteX3" fmla="*/ 690444 w 1629692"/>
                <a:gd name="connsiteY3" fmla="*/ 1749637 h 3833507"/>
                <a:gd name="connsiteX4" fmla="*/ 201 w 1629692"/>
                <a:gd name="connsiteY4" fmla="*/ 3613412 h 3833507"/>
                <a:gd name="connsiteX5" fmla="*/ 649029 w 1629692"/>
                <a:gd name="connsiteY5" fmla="*/ 3599606 h 3833507"/>
                <a:gd name="connsiteX6" fmla="*/ 1629174 w 1629692"/>
                <a:gd name="connsiteY6" fmla="*/ 1777249 h 3833507"/>
                <a:gd name="connsiteX0" fmla="*/ 1684214 w 1684732"/>
                <a:gd name="connsiteY0" fmla="*/ 1777249 h 3710149"/>
                <a:gd name="connsiteX1" fmla="*/ 828314 w 1684732"/>
                <a:gd name="connsiteY1" fmla="*/ 106754 h 3710149"/>
                <a:gd name="connsiteX2" fmla="*/ 55241 w 1684732"/>
                <a:gd name="connsiteY2" fmla="*/ 341452 h 3710149"/>
                <a:gd name="connsiteX3" fmla="*/ 745484 w 1684732"/>
                <a:gd name="connsiteY3" fmla="*/ 1749637 h 3710149"/>
                <a:gd name="connsiteX4" fmla="*/ 21 w 1684732"/>
                <a:gd name="connsiteY4" fmla="*/ 3323492 h 3710149"/>
                <a:gd name="connsiteX5" fmla="*/ 704069 w 1684732"/>
                <a:gd name="connsiteY5" fmla="*/ 3599606 h 3710149"/>
                <a:gd name="connsiteX6" fmla="*/ 1684214 w 1684732"/>
                <a:gd name="connsiteY6" fmla="*/ 1777249 h 371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4732" h="3710149">
                  <a:moveTo>
                    <a:pt x="1684214" y="1777249"/>
                  </a:moveTo>
                  <a:cubicBezTo>
                    <a:pt x="1704921" y="1195107"/>
                    <a:pt x="1099810" y="346054"/>
                    <a:pt x="828314" y="106754"/>
                  </a:cubicBezTo>
                  <a:cubicBezTo>
                    <a:pt x="556819" y="-132546"/>
                    <a:pt x="69046" y="67638"/>
                    <a:pt x="55241" y="341452"/>
                  </a:cubicBezTo>
                  <a:cubicBezTo>
                    <a:pt x="41436" y="615266"/>
                    <a:pt x="754687" y="1252630"/>
                    <a:pt x="745484" y="1749637"/>
                  </a:cubicBezTo>
                  <a:cubicBezTo>
                    <a:pt x="736281" y="2246644"/>
                    <a:pt x="-4581" y="3024368"/>
                    <a:pt x="21" y="3323492"/>
                  </a:cubicBezTo>
                  <a:cubicBezTo>
                    <a:pt x="4622" y="3622616"/>
                    <a:pt x="423370" y="3857313"/>
                    <a:pt x="704069" y="3599606"/>
                  </a:cubicBezTo>
                  <a:cubicBezTo>
                    <a:pt x="984768" y="3341899"/>
                    <a:pt x="1663507" y="2359391"/>
                    <a:pt x="1684214" y="1777249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2296340" y="4800600"/>
              <a:ext cx="2362200" cy="9906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296340" y="1981200"/>
              <a:ext cx="2362200" cy="9906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" name="Group 55"/>
            <p:cNvGrpSpPr/>
            <p:nvPr/>
          </p:nvGrpSpPr>
          <p:grpSpPr>
            <a:xfrm>
              <a:off x="3105844" y="1979296"/>
              <a:ext cx="3755425" cy="3851794"/>
              <a:chOff x="2420044" y="1979296"/>
              <a:chExt cx="3755425" cy="3851794"/>
            </a:xfrm>
          </p:grpSpPr>
          <p:sp>
            <p:nvSpPr>
              <p:cNvPr id="8" name="Cross 54"/>
              <p:cNvSpPr/>
              <p:nvPr/>
            </p:nvSpPr>
            <p:spPr bwMode="auto">
              <a:xfrm rot="2844760">
                <a:off x="2371860" y="2027480"/>
                <a:ext cx="3851794" cy="3755425"/>
              </a:xfrm>
              <a:custGeom>
                <a:avLst/>
                <a:gdLst>
                  <a:gd name="connsiteX0" fmla="*/ 0 w 3661903"/>
                  <a:gd name="connsiteY0" fmla="*/ 1387986 h 3577376"/>
                  <a:gd name="connsiteX1" fmla="*/ 1387986 w 3661903"/>
                  <a:gd name="connsiteY1" fmla="*/ 1387986 h 3577376"/>
                  <a:gd name="connsiteX2" fmla="*/ 1387986 w 3661903"/>
                  <a:gd name="connsiteY2" fmla="*/ 0 h 3577376"/>
                  <a:gd name="connsiteX3" fmla="*/ 2273917 w 3661903"/>
                  <a:gd name="connsiteY3" fmla="*/ 0 h 3577376"/>
                  <a:gd name="connsiteX4" fmla="*/ 2273917 w 3661903"/>
                  <a:gd name="connsiteY4" fmla="*/ 1387986 h 3577376"/>
                  <a:gd name="connsiteX5" fmla="*/ 3661903 w 3661903"/>
                  <a:gd name="connsiteY5" fmla="*/ 1387986 h 3577376"/>
                  <a:gd name="connsiteX6" fmla="*/ 3661903 w 3661903"/>
                  <a:gd name="connsiteY6" fmla="*/ 2189390 h 3577376"/>
                  <a:gd name="connsiteX7" fmla="*/ 2273917 w 3661903"/>
                  <a:gd name="connsiteY7" fmla="*/ 2189390 h 3577376"/>
                  <a:gd name="connsiteX8" fmla="*/ 2273917 w 3661903"/>
                  <a:gd name="connsiteY8" fmla="*/ 3577376 h 3577376"/>
                  <a:gd name="connsiteX9" fmla="*/ 1387986 w 3661903"/>
                  <a:gd name="connsiteY9" fmla="*/ 3577376 h 3577376"/>
                  <a:gd name="connsiteX10" fmla="*/ 1387986 w 3661903"/>
                  <a:gd name="connsiteY10" fmla="*/ 2189390 h 3577376"/>
                  <a:gd name="connsiteX11" fmla="*/ 0 w 3661903"/>
                  <a:gd name="connsiteY11" fmla="*/ 2189390 h 3577376"/>
                  <a:gd name="connsiteX12" fmla="*/ 0 w 3661903"/>
                  <a:gd name="connsiteY12" fmla="*/ 1387986 h 3577376"/>
                  <a:gd name="connsiteX0" fmla="*/ 0 w 3661903"/>
                  <a:gd name="connsiteY0" fmla="*/ 1387986 h 3577376"/>
                  <a:gd name="connsiteX1" fmla="*/ 1387986 w 3661903"/>
                  <a:gd name="connsiteY1" fmla="*/ 1387986 h 3577376"/>
                  <a:gd name="connsiteX2" fmla="*/ 754440 w 3661903"/>
                  <a:gd name="connsiteY2" fmla="*/ 36444 h 3577376"/>
                  <a:gd name="connsiteX3" fmla="*/ 2273917 w 3661903"/>
                  <a:gd name="connsiteY3" fmla="*/ 0 h 3577376"/>
                  <a:gd name="connsiteX4" fmla="*/ 2273917 w 3661903"/>
                  <a:gd name="connsiteY4" fmla="*/ 1387986 h 3577376"/>
                  <a:gd name="connsiteX5" fmla="*/ 3661903 w 3661903"/>
                  <a:gd name="connsiteY5" fmla="*/ 1387986 h 3577376"/>
                  <a:gd name="connsiteX6" fmla="*/ 3661903 w 3661903"/>
                  <a:gd name="connsiteY6" fmla="*/ 2189390 h 3577376"/>
                  <a:gd name="connsiteX7" fmla="*/ 2273917 w 3661903"/>
                  <a:gd name="connsiteY7" fmla="*/ 2189390 h 3577376"/>
                  <a:gd name="connsiteX8" fmla="*/ 2273917 w 3661903"/>
                  <a:gd name="connsiteY8" fmla="*/ 3577376 h 3577376"/>
                  <a:gd name="connsiteX9" fmla="*/ 1387986 w 3661903"/>
                  <a:gd name="connsiteY9" fmla="*/ 3577376 h 3577376"/>
                  <a:gd name="connsiteX10" fmla="*/ 1387986 w 3661903"/>
                  <a:gd name="connsiteY10" fmla="*/ 2189390 h 3577376"/>
                  <a:gd name="connsiteX11" fmla="*/ 0 w 3661903"/>
                  <a:gd name="connsiteY11" fmla="*/ 2189390 h 3577376"/>
                  <a:gd name="connsiteX12" fmla="*/ 0 w 3661903"/>
                  <a:gd name="connsiteY12" fmla="*/ 1387986 h 3577376"/>
                  <a:gd name="connsiteX0" fmla="*/ 0 w 3661903"/>
                  <a:gd name="connsiteY0" fmla="*/ 1390554 h 3579944"/>
                  <a:gd name="connsiteX1" fmla="*/ 1387986 w 3661903"/>
                  <a:gd name="connsiteY1" fmla="*/ 1390554 h 3579944"/>
                  <a:gd name="connsiteX2" fmla="*/ 754440 w 3661903"/>
                  <a:gd name="connsiteY2" fmla="*/ 39012 h 3579944"/>
                  <a:gd name="connsiteX3" fmla="*/ 1638727 w 3661903"/>
                  <a:gd name="connsiteY3" fmla="*/ 0 h 3579944"/>
                  <a:gd name="connsiteX4" fmla="*/ 2273917 w 3661903"/>
                  <a:gd name="connsiteY4" fmla="*/ 1390554 h 3579944"/>
                  <a:gd name="connsiteX5" fmla="*/ 3661903 w 3661903"/>
                  <a:gd name="connsiteY5" fmla="*/ 1390554 h 3579944"/>
                  <a:gd name="connsiteX6" fmla="*/ 3661903 w 3661903"/>
                  <a:gd name="connsiteY6" fmla="*/ 2191958 h 3579944"/>
                  <a:gd name="connsiteX7" fmla="*/ 2273917 w 3661903"/>
                  <a:gd name="connsiteY7" fmla="*/ 2191958 h 3579944"/>
                  <a:gd name="connsiteX8" fmla="*/ 2273917 w 3661903"/>
                  <a:gd name="connsiteY8" fmla="*/ 3579944 h 3579944"/>
                  <a:gd name="connsiteX9" fmla="*/ 1387986 w 3661903"/>
                  <a:gd name="connsiteY9" fmla="*/ 3579944 h 3579944"/>
                  <a:gd name="connsiteX10" fmla="*/ 1387986 w 3661903"/>
                  <a:gd name="connsiteY10" fmla="*/ 2191958 h 3579944"/>
                  <a:gd name="connsiteX11" fmla="*/ 0 w 3661903"/>
                  <a:gd name="connsiteY11" fmla="*/ 2191958 h 3579944"/>
                  <a:gd name="connsiteX12" fmla="*/ 0 w 3661903"/>
                  <a:gd name="connsiteY12" fmla="*/ 1390554 h 3579944"/>
                  <a:gd name="connsiteX0" fmla="*/ 0 w 3734110"/>
                  <a:gd name="connsiteY0" fmla="*/ 1390554 h 3579944"/>
                  <a:gd name="connsiteX1" fmla="*/ 1387986 w 3734110"/>
                  <a:gd name="connsiteY1" fmla="*/ 1390554 h 3579944"/>
                  <a:gd name="connsiteX2" fmla="*/ 754440 w 3734110"/>
                  <a:gd name="connsiteY2" fmla="*/ 39012 h 3579944"/>
                  <a:gd name="connsiteX3" fmla="*/ 1638727 w 3734110"/>
                  <a:gd name="connsiteY3" fmla="*/ 0 h 3579944"/>
                  <a:gd name="connsiteX4" fmla="*/ 2273917 w 3734110"/>
                  <a:gd name="connsiteY4" fmla="*/ 1390554 h 3579944"/>
                  <a:gd name="connsiteX5" fmla="*/ 3661903 w 3734110"/>
                  <a:gd name="connsiteY5" fmla="*/ 1390554 h 3579944"/>
                  <a:gd name="connsiteX6" fmla="*/ 3734110 w 3734110"/>
                  <a:gd name="connsiteY6" fmla="*/ 2745835 h 3579944"/>
                  <a:gd name="connsiteX7" fmla="*/ 2273917 w 3734110"/>
                  <a:gd name="connsiteY7" fmla="*/ 2191958 h 3579944"/>
                  <a:gd name="connsiteX8" fmla="*/ 2273917 w 3734110"/>
                  <a:gd name="connsiteY8" fmla="*/ 3579944 h 3579944"/>
                  <a:gd name="connsiteX9" fmla="*/ 1387986 w 3734110"/>
                  <a:gd name="connsiteY9" fmla="*/ 3579944 h 3579944"/>
                  <a:gd name="connsiteX10" fmla="*/ 1387986 w 3734110"/>
                  <a:gd name="connsiteY10" fmla="*/ 2191958 h 3579944"/>
                  <a:gd name="connsiteX11" fmla="*/ 0 w 3734110"/>
                  <a:gd name="connsiteY11" fmla="*/ 2191958 h 3579944"/>
                  <a:gd name="connsiteX12" fmla="*/ 0 w 3734110"/>
                  <a:gd name="connsiteY12" fmla="*/ 1390554 h 3579944"/>
                  <a:gd name="connsiteX0" fmla="*/ 0 w 3840983"/>
                  <a:gd name="connsiteY0" fmla="*/ 1390554 h 3579944"/>
                  <a:gd name="connsiteX1" fmla="*/ 1387986 w 3840983"/>
                  <a:gd name="connsiteY1" fmla="*/ 1390554 h 3579944"/>
                  <a:gd name="connsiteX2" fmla="*/ 754440 w 3840983"/>
                  <a:gd name="connsiteY2" fmla="*/ 39012 h 3579944"/>
                  <a:gd name="connsiteX3" fmla="*/ 1638727 w 3840983"/>
                  <a:gd name="connsiteY3" fmla="*/ 0 h 3579944"/>
                  <a:gd name="connsiteX4" fmla="*/ 2273917 w 3840983"/>
                  <a:gd name="connsiteY4" fmla="*/ 1390554 h 3579944"/>
                  <a:gd name="connsiteX5" fmla="*/ 3840983 w 3840983"/>
                  <a:gd name="connsiteY5" fmla="*/ 1930162 h 3579944"/>
                  <a:gd name="connsiteX6" fmla="*/ 3734110 w 3840983"/>
                  <a:gd name="connsiteY6" fmla="*/ 2745835 h 3579944"/>
                  <a:gd name="connsiteX7" fmla="*/ 2273917 w 3840983"/>
                  <a:gd name="connsiteY7" fmla="*/ 2191958 h 3579944"/>
                  <a:gd name="connsiteX8" fmla="*/ 2273917 w 3840983"/>
                  <a:gd name="connsiteY8" fmla="*/ 3579944 h 3579944"/>
                  <a:gd name="connsiteX9" fmla="*/ 1387986 w 3840983"/>
                  <a:gd name="connsiteY9" fmla="*/ 3579944 h 3579944"/>
                  <a:gd name="connsiteX10" fmla="*/ 1387986 w 3840983"/>
                  <a:gd name="connsiteY10" fmla="*/ 2191958 h 3579944"/>
                  <a:gd name="connsiteX11" fmla="*/ 0 w 3840983"/>
                  <a:gd name="connsiteY11" fmla="*/ 2191958 h 3579944"/>
                  <a:gd name="connsiteX12" fmla="*/ 0 w 3840983"/>
                  <a:gd name="connsiteY12" fmla="*/ 1390554 h 3579944"/>
                  <a:gd name="connsiteX0" fmla="*/ 0 w 3840983"/>
                  <a:gd name="connsiteY0" fmla="*/ 1390554 h 3791847"/>
                  <a:gd name="connsiteX1" fmla="*/ 1387986 w 3840983"/>
                  <a:gd name="connsiteY1" fmla="*/ 1390554 h 3791847"/>
                  <a:gd name="connsiteX2" fmla="*/ 754440 w 3840983"/>
                  <a:gd name="connsiteY2" fmla="*/ 39012 h 3791847"/>
                  <a:gd name="connsiteX3" fmla="*/ 1638727 w 3840983"/>
                  <a:gd name="connsiteY3" fmla="*/ 0 h 3791847"/>
                  <a:gd name="connsiteX4" fmla="*/ 2273917 w 3840983"/>
                  <a:gd name="connsiteY4" fmla="*/ 1390554 h 3791847"/>
                  <a:gd name="connsiteX5" fmla="*/ 3840983 w 3840983"/>
                  <a:gd name="connsiteY5" fmla="*/ 1930162 h 3791847"/>
                  <a:gd name="connsiteX6" fmla="*/ 3734110 w 3840983"/>
                  <a:gd name="connsiteY6" fmla="*/ 2745835 h 3791847"/>
                  <a:gd name="connsiteX7" fmla="*/ 2273917 w 3840983"/>
                  <a:gd name="connsiteY7" fmla="*/ 2191958 h 3791847"/>
                  <a:gd name="connsiteX8" fmla="*/ 2810458 w 3840983"/>
                  <a:gd name="connsiteY8" fmla="*/ 3791847 h 3791847"/>
                  <a:gd name="connsiteX9" fmla="*/ 1387986 w 3840983"/>
                  <a:gd name="connsiteY9" fmla="*/ 3579944 h 3791847"/>
                  <a:gd name="connsiteX10" fmla="*/ 1387986 w 3840983"/>
                  <a:gd name="connsiteY10" fmla="*/ 2191958 h 3791847"/>
                  <a:gd name="connsiteX11" fmla="*/ 0 w 3840983"/>
                  <a:gd name="connsiteY11" fmla="*/ 2191958 h 3791847"/>
                  <a:gd name="connsiteX12" fmla="*/ 0 w 3840983"/>
                  <a:gd name="connsiteY12" fmla="*/ 1390554 h 3791847"/>
                  <a:gd name="connsiteX0" fmla="*/ 0 w 3840983"/>
                  <a:gd name="connsiteY0" fmla="*/ 1390554 h 3791847"/>
                  <a:gd name="connsiteX1" fmla="*/ 1387986 w 3840983"/>
                  <a:gd name="connsiteY1" fmla="*/ 1390554 h 3791847"/>
                  <a:gd name="connsiteX2" fmla="*/ 754440 w 3840983"/>
                  <a:gd name="connsiteY2" fmla="*/ 39012 h 3791847"/>
                  <a:gd name="connsiteX3" fmla="*/ 1638727 w 3840983"/>
                  <a:gd name="connsiteY3" fmla="*/ 0 h 3791847"/>
                  <a:gd name="connsiteX4" fmla="*/ 2273917 w 3840983"/>
                  <a:gd name="connsiteY4" fmla="*/ 1390554 h 3791847"/>
                  <a:gd name="connsiteX5" fmla="*/ 3840983 w 3840983"/>
                  <a:gd name="connsiteY5" fmla="*/ 1930162 h 3791847"/>
                  <a:gd name="connsiteX6" fmla="*/ 3734110 w 3840983"/>
                  <a:gd name="connsiteY6" fmla="*/ 2745835 h 3791847"/>
                  <a:gd name="connsiteX7" fmla="*/ 2273917 w 3840983"/>
                  <a:gd name="connsiteY7" fmla="*/ 2191958 h 3791847"/>
                  <a:gd name="connsiteX8" fmla="*/ 2810458 w 3840983"/>
                  <a:gd name="connsiteY8" fmla="*/ 3791847 h 3791847"/>
                  <a:gd name="connsiteX9" fmla="*/ 2028112 w 3840983"/>
                  <a:gd name="connsiteY9" fmla="*/ 3699551 h 3791847"/>
                  <a:gd name="connsiteX10" fmla="*/ 1387986 w 3840983"/>
                  <a:gd name="connsiteY10" fmla="*/ 2191958 h 3791847"/>
                  <a:gd name="connsiteX11" fmla="*/ 0 w 3840983"/>
                  <a:gd name="connsiteY11" fmla="*/ 2191958 h 3791847"/>
                  <a:gd name="connsiteX12" fmla="*/ 0 w 3840983"/>
                  <a:gd name="connsiteY12" fmla="*/ 1390554 h 3791847"/>
                  <a:gd name="connsiteX0" fmla="*/ 0 w 3909077"/>
                  <a:gd name="connsiteY0" fmla="*/ 934209 h 3791847"/>
                  <a:gd name="connsiteX1" fmla="*/ 1456080 w 3909077"/>
                  <a:gd name="connsiteY1" fmla="*/ 1390554 h 3791847"/>
                  <a:gd name="connsiteX2" fmla="*/ 822534 w 3909077"/>
                  <a:gd name="connsiteY2" fmla="*/ 39012 h 3791847"/>
                  <a:gd name="connsiteX3" fmla="*/ 1706821 w 3909077"/>
                  <a:gd name="connsiteY3" fmla="*/ 0 h 3791847"/>
                  <a:gd name="connsiteX4" fmla="*/ 2342011 w 3909077"/>
                  <a:gd name="connsiteY4" fmla="*/ 1390554 h 3791847"/>
                  <a:gd name="connsiteX5" fmla="*/ 3909077 w 3909077"/>
                  <a:gd name="connsiteY5" fmla="*/ 1930162 h 3791847"/>
                  <a:gd name="connsiteX6" fmla="*/ 3802204 w 3909077"/>
                  <a:gd name="connsiteY6" fmla="*/ 2745835 h 3791847"/>
                  <a:gd name="connsiteX7" fmla="*/ 2342011 w 3909077"/>
                  <a:gd name="connsiteY7" fmla="*/ 2191958 h 3791847"/>
                  <a:gd name="connsiteX8" fmla="*/ 2878552 w 3909077"/>
                  <a:gd name="connsiteY8" fmla="*/ 3791847 h 3791847"/>
                  <a:gd name="connsiteX9" fmla="*/ 2096206 w 3909077"/>
                  <a:gd name="connsiteY9" fmla="*/ 3699551 h 3791847"/>
                  <a:gd name="connsiteX10" fmla="*/ 1456080 w 3909077"/>
                  <a:gd name="connsiteY10" fmla="*/ 2191958 h 3791847"/>
                  <a:gd name="connsiteX11" fmla="*/ 68094 w 3909077"/>
                  <a:gd name="connsiteY11" fmla="*/ 2191958 h 3791847"/>
                  <a:gd name="connsiteX12" fmla="*/ 0 w 3909077"/>
                  <a:gd name="connsiteY12" fmla="*/ 934209 h 3791847"/>
                  <a:gd name="connsiteX0" fmla="*/ 45066 w 3954143"/>
                  <a:gd name="connsiteY0" fmla="*/ 934209 h 3791847"/>
                  <a:gd name="connsiteX1" fmla="*/ 1501146 w 3954143"/>
                  <a:gd name="connsiteY1" fmla="*/ 1390554 h 3791847"/>
                  <a:gd name="connsiteX2" fmla="*/ 867600 w 3954143"/>
                  <a:gd name="connsiteY2" fmla="*/ 39012 h 3791847"/>
                  <a:gd name="connsiteX3" fmla="*/ 1751887 w 3954143"/>
                  <a:gd name="connsiteY3" fmla="*/ 0 h 3791847"/>
                  <a:gd name="connsiteX4" fmla="*/ 2387077 w 3954143"/>
                  <a:gd name="connsiteY4" fmla="*/ 1390554 h 3791847"/>
                  <a:gd name="connsiteX5" fmla="*/ 3954143 w 3954143"/>
                  <a:gd name="connsiteY5" fmla="*/ 1930162 h 3791847"/>
                  <a:gd name="connsiteX6" fmla="*/ 3847270 w 3954143"/>
                  <a:gd name="connsiteY6" fmla="*/ 2745835 h 3791847"/>
                  <a:gd name="connsiteX7" fmla="*/ 2387077 w 3954143"/>
                  <a:gd name="connsiteY7" fmla="*/ 2191958 h 3791847"/>
                  <a:gd name="connsiteX8" fmla="*/ 2923618 w 3954143"/>
                  <a:gd name="connsiteY8" fmla="*/ 3791847 h 3791847"/>
                  <a:gd name="connsiteX9" fmla="*/ 2141272 w 3954143"/>
                  <a:gd name="connsiteY9" fmla="*/ 3699551 h 3791847"/>
                  <a:gd name="connsiteX10" fmla="*/ 1501146 w 3954143"/>
                  <a:gd name="connsiteY10" fmla="*/ 2191958 h 3791847"/>
                  <a:gd name="connsiteX11" fmla="*/ 0 w 3954143"/>
                  <a:gd name="connsiteY11" fmla="*/ 1825446 h 3791847"/>
                  <a:gd name="connsiteX12" fmla="*/ 45066 w 3954143"/>
                  <a:gd name="connsiteY12" fmla="*/ 934209 h 3791847"/>
                  <a:gd name="connsiteX0" fmla="*/ 45066 w 3954143"/>
                  <a:gd name="connsiteY0" fmla="*/ 934209 h 3699551"/>
                  <a:gd name="connsiteX1" fmla="*/ 1501146 w 3954143"/>
                  <a:gd name="connsiteY1" fmla="*/ 1390554 h 3699551"/>
                  <a:gd name="connsiteX2" fmla="*/ 867600 w 3954143"/>
                  <a:gd name="connsiteY2" fmla="*/ 39012 h 3699551"/>
                  <a:gd name="connsiteX3" fmla="*/ 1751887 w 3954143"/>
                  <a:gd name="connsiteY3" fmla="*/ 0 h 3699551"/>
                  <a:gd name="connsiteX4" fmla="*/ 2387077 w 3954143"/>
                  <a:gd name="connsiteY4" fmla="*/ 1390554 h 3699551"/>
                  <a:gd name="connsiteX5" fmla="*/ 3954143 w 3954143"/>
                  <a:gd name="connsiteY5" fmla="*/ 1930162 h 3699551"/>
                  <a:gd name="connsiteX6" fmla="*/ 3847270 w 3954143"/>
                  <a:gd name="connsiteY6" fmla="*/ 2745835 h 3699551"/>
                  <a:gd name="connsiteX7" fmla="*/ 2387077 w 3954143"/>
                  <a:gd name="connsiteY7" fmla="*/ 2191958 h 3699551"/>
                  <a:gd name="connsiteX8" fmla="*/ 2987368 w 3954143"/>
                  <a:gd name="connsiteY8" fmla="*/ 3681688 h 3699551"/>
                  <a:gd name="connsiteX9" fmla="*/ 2141272 w 3954143"/>
                  <a:gd name="connsiteY9" fmla="*/ 3699551 h 3699551"/>
                  <a:gd name="connsiteX10" fmla="*/ 1501146 w 3954143"/>
                  <a:gd name="connsiteY10" fmla="*/ 2191958 h 3699551"/>
                  <a:gd name="connsiteX11" fmla="*/ 0 w 3954143"/>
                  <a:gd name="connsiteY11" fmla="*/ 1825446 h 3699551"/>
                  <a:gd name="connsiteX12" fmla="*/ 45066 w 3954143"/>
                  <a:gd name="connsiteY12" fmla="*/ 934209 h 3699551"/>
                  <a:gd name="connsiteX0" fmla="*/ 45066 w 3954143"/>
                  <a:gd name="connsiteY0" fmla="*/ 934209 h 3878153"/>
                  <a:gd name="connsiteX1" fmla="*/ 1501146 w 3954143"/>
                  <a:gd name="connsiteY1" fmla="*/ 1390554 h 3878153"/>
                  <a:gd name="connsiteX2" fmla="*/ 867600 w 3954143"/>
                  <a:gd name="connsiteY2" fmla="*/ 39012 h 3878153"/>
                  <a:gd name="connsiteX3" fmla="*/ 1751887 w 3954143"/>
                  <a:gd name="connsiteY3" fmla="*/ 0 h 3878153"/>
                  <a:gd name="connsiteX4" fmla="*/ 2387077 w 3954143"/>
                  <a:gd name="connsiteY4" fmla="*/ 1390554 h 3878153"/>
                  <a:gd name="connsiteX5" fmla="*/ 3954143 w 3954143"/>
                  <a:gd name="connsiteY5" fmla="*/ 1930162 h 3878153"/>
                  <a:gd name="connsiteX6" fmla="*/ 3847270 w 3954143"/>
                  <a:gd name="connsiteY6" fmla="*/ 2745835 h 3878153"/>
                  <a:gd name="connsiteX7" fmla="*/ 2387077 w 3954143"/>
                  <a:gd name="connsiteY7" fmla="*/ 2191958 h 3878153"/>
                  <a:gd name="connsiteX8" fmla="*/ 2987368 w 3954143"/>
                  <a:gd name="connsiteY8" fmla="*/ 3681688 h 3878153"/>
                  <a:gd name="connsiteX9" fmla="*/ 2141272 w 3954143"/>
                  <a:gd name="connsiteY9" fmla="*/ 3699551 h 3878153"/>
                  <a:gd name="connsiteX10" fmla="*/ 1501146 w 3954143"/>
                  <a:gd name="connsiteY10" fmla="*/ 2191958 h 3878153"/>
                  <a:gd name="connsiteX11" fmla="*/ 0 w 3954143"/>
                  <a:gd name="connsiteY11" fmla="*/ 1825446 h 3878153"/>
                  <a:gd name="connsiteX12" fmla="*/ 45066 w 3954143"/>
                  <a:gd name="connsiteY12" fmla="*/ 934209 h 3878153"/>
                  <a:gd name="connsiteX0" fmla="*/ 45066 w 3954143"/>
                  <a:gd name="connsiteY0" fmla="*/ 934209 h 3982941"/>
                  <a:gd name="connsiteX1" fmla="*/ 1501146 w 3954143"/>
                  <a:gd name="connsiteY1" fmla="*/ 1390554 h 3982941"/>
                  <a:gd name="connsiteX2" fmla="*/ 867600 w 3954143"/>
                  <a:gd name="connsiteY2" fmla="*/ 39012 h 3982941"/>
                  <a:gd name="connsiteX3" fmla="*/ 1751887 w 3954143"/>
                  <a:gd name="connsiteY3" fmla="*/ 0 h 3982941"/>
                  <a:gd name="connsiteX4" fmla="*/ 2387077 w 3954143"/>
                  <a:gd name="connsiteY4" fmla="*/ 1390554 h 3982941"/>
                  <a:gd name="connsiteX5" fmla="*/ 3954143 w 3954143"/>
                  <a:gd name="connsiteY5" fmla="*/ 1930162 h 3982941"/>
                  <a:gd name="connsiteX6" fmla="*/ 3847270 w 3954143"/>
                  <a:gd name="connsiteY6" fmla="*/ 2745835 h 3982941"/>
                  <a:gd name="connsiteX7" fmla="*/ 2387077 w 3954143"/>
                  <a:gd name="connsiteY7" fmla="*/ 2191958 h 3982941"/>
                  <a:gd name="connsiteX8" fmla="*/ 2987368 w 3954143"/>
                  <a:gd name="connsiteY8" fmla="*/ 3681688 h 3982941"/>
                  <a:gd name="connsiteX9" fmla="*/ 2141272 w 3954143"/>
                  <a:gd name="connsiteY9" fmla="*/ 3699551 h 3982941"/>
                  <a:gd name="connsiteX10" fmla="*/ 1501146 w 3954143"/>
                  <a:gd name="connsiteY10" fmla="*/ 2191958 h 3982941"/>
                  <a:gd name="connsiteX11" fmla="*/ 0 w 3954143"/>
                  <a:gd name="connsiteY11" fmla="*/ 1825446 h 3982941"/>
                  <a:gd name="connsiteX12" fmla="*/ 45066 w 3954143"/>
                  <a:gd name="connsiteY12" fmla="*/ 934209 h 3982941"/>
                  <a:gd name="connsiteX0" fmla="*/ 208653 w 4117730"/>
                  <a:gd name="connsiteY0" fmla="*/ 934209 h 3982941"/>
                  <a:gd name="connsiteX1" fmla="*/ 1664733 w 4117730"/>
                  <a:gd name="connsiteY1" fmla="*/ 1390554 h 3982941"/>
                  <a:gd name="connsiteX2" fmla="*/ 1031187 w 4117730"/>
                  <a:gd name="connsiteY2" fmla="*/ 39012 h 3982941"/>
                  <a:gd name="connsiteX3" fmla="*/ 1915474 w 4117730"/>
                  <a:gd name="connsiteY3" fmla="*/ 0 h 3982941"/>
                  <a:gd name="connsiteX4" fmla="*/ 2550664 w 4117730"/>
                  <a:gd name="connsiteY4" fmla="*/ 1390554 h 3982941"/>
                  <a:gd name="connsiteX5" fmla="*/ 4117730 w 4117730"/>
                  <a:gd name="connsiteY5" fmla="*/ 1930162 h 3982941"/>
                  <a:gd name="connsiteX6" fmla="*/ 4010857 w 4117730"/>
                  <a:gd name="connsiteY6" fmla="*/ 2745835 h 3982941"/>
                  <a:gd name="connsiteX7" fmla="*/ 2550664 w 4117730"/>
                  <a:gd name="connsiteY7" fmla="*/ 2191958 h 3982941"/>
                  <a:gd name="connsiteX8" fmla="*/ 3150955 w 4117730"/>
                  <a:gd name="connsiteY8" fmla="*/ 3681688 h 3982941"/>
                  <a:gd name="connsiteX9" fmla="*/ 2304859 w 4117730"/>
                  <a:gd name="connsiteY9" fmla="*/ 3699551 h 3982941"/>
                  <a:gd name="connsiteX10" fmla="*/ 1664733 w 4117730"/>
                  <a:gd name="connsiteY10" fmla="*/ 2191958 h 3982941"/>
                  <a:gd name="connsiteX11" fmla="*/ 163587 w 4117730"/>
                  <a:gd name="connsiteY11" fmla="*/ 1825446 h 3982941"/>
                  <a:gd name="connsiteX12" fmla="*/ 208653 w 4117730"/>
                  <a:gd name="connsiteY12" fmla="*/ 934209 h 3982941"/>
                  <a:gd name="connsiteX0" fmla="*/ 208653 w 4117730"/>
                  <a:gd name="connsiteY0" fmla="*/ 934209 h 3982941"/>
                  <a:gd name="connsiteX1" fmla="*/ 1664733 w 4117730"/>
                  <a:gd name="connsiteY1" fmla="*/ 1390554 h 3982941"/>
                  <a:gd name="connsiteX2" fmla="*/ 1031187 w 4117730"/>
                  <a:gd name="connsiteY2" fmla="*/ 39012 h 3982941"/>
                  <a:gd name="connsiteX3" fmla="*/ 1915474 w 4117730"/>
                  <a:gd name="connsiteY3" fmla="*/ 0 h 3982941"/>
                  <a:gd name="connsiteX4" fmla="*/ 2550664 w 4117730"/>
                  <a:gd name="connsiteY4" fmla="*/ 1390554 h 3982941"/>
                  <a:gd name="connsiteX5" fmla="*/ 4117730 w 4117730"/>
                  <a:gd name="connsiteY5" fmla="*/ 1930162 h 3982941"/>
                  <a:gd name="connsiteX6" fmla="*/ 4010857 w 4117730"/>
                  <a:gd name="connsiteY6" fmla="*/ 2745835 h 3982941"/>
                  <a:gd name="connsiteX7" fmla="*/ 2550664 w 4117730"/>
                  <a:gd name="connsiteY7" fmla="*/ 2191958 h 3982941"/>
                  <a:gd name="connsiteX8" fmla="*/ 3150955 w 4117730"/>
                  <a:gd name="connsiteY8" fmla="*/ 3681688 h 3982941"/>
                  <a:gd name="connsiteX9" fmla="*/ 2304859 w 4117730"/>
                  <a:gd name="connsiteY9" fmla="*/ 3699551 h 3982941"/>
                  <a:gd name="connsiteX10" fmla="*/ 1664733 w 4117730"/>
                  <a:gd name="connsiteY10" fmla="*/ 2191958 h 3982941"/>
                  <a:gd name="connsiteX11" fmla="*/ 163587 w 4117730"/>
                  <a:gd name="connsiteY11" fmla="*/ 1825446 h 3982941"/>
                  <a:gd name="connsiteX12" fmla="*/ 208653 w 4117730"/>
                  <a:gd name="connsiteY12" fmla="*/ 934209 h 3982941"/>
                  <a:gd name="connsiteX0" fmla="*/ 208653 w 4117730"/>
                  <a:gd name="connsiteY0" fmla="*/ 1171034 h 4219766"/>
                  <a:gd name="connsiteX1" fmla="*/ 1664733 w 4117730"/>
                  <a:gd name="connsiteY1" fmla="*/ 1627379 h 4219766"/>
                  <a:gd name="connsiteX2" fmla="*/ 1031187 w 4117730"/>
                  <a:gd name="connsiteY2" fmla="*/ 275837 h 4219766"/>
                  <a:gd name="connsiteX3" fmla="*/ 1915474 w 4117730"/>
                  <a:gd name="connsiteY3" fmla="*/ 236825 h 4219766"/>
                  <a:gd name="connsiteX4" fmla="*/ 2550664 w 4117730"/>
                  <a:gd name="connsiteY4" fmla="*/ 1627379 h 4219766"/>
                  <a:gd name="connsiteX5" fmla="*/ 4117730 w 4117730"/>
                  <a:gd name="connsiteY5" fmla="*/ 2166987 h 4219766"/>
                  <a:gd name="connsiteX6" fmla="*/ 4010857 w 4117730"/>
                  <a:gd name="connsiteY6" fmla="*/ 2982660 h 4219766"/>
                  <a:gd name="connsiteX7" fmla="*/ 2550664 w 4117730"/>
                  <a:gd name="connsiteY7" fmla="*/ 2428783 h 4219766"/>
                  <a:gd name="connsiteX8" fmla="*/ 3150955 w 4117730"/>
                  <a:gd name="connsiteY8" fmla="*/ 3918513 h 4219766"/>
                  <a:gd name="connsiteX9" fmla="*/ 2304859 w 4117730"/>
                  <a:gd name="connsiteY9" fmla="*/ 3936376 h 4219766"/>
                  <a:gd name="connsiteX10" fmla="*/ 1664733 w 4117730"/>
                  <a:gd name="connsiteY10" fmla="*/ 2428783 h 4219766"/>
                  <a:gd name="connsiteX11" fmla="*/ 163587 w 4117730"/>
                  <a:gd name="connsiteY11" fmla="*/ 2062271 h 4219766"/>
                  <a:gd name="connsiteX12" fmla="*/ 208653 w 4117730"/>
                  <a:gd name="connsiteY12" fmla="*/ 1171034 h 4219766"/>
                  <a:gd name="connsiteX0" fmla="*/ 208653 w 4117730"/>
                  <a:gd name="connsiteY0" fmla="*/ 1187463 h 4236195"/>
                  <a:gd name="connsiteX1" fmla="*/ 1664733 w 4117730"/>
                  <a:gd name="connsiteY1" fmla="*/ 1643808 h 4236195"/>
                  <a:gd name="connsiteX2" fmla="*/ 1031187 w 4117730"/>
                  <a:gd name="connsiteY2" fmla="*/ 292266 h 4236195"/>
                  <a:gd name="connsiteX3" fmla="*/ 1915474 w 4117730"/>
                  <a:gd name="connsiteY3" fmla="*/ 253254 h 4236195"/>
                  <a:gd name="connsiteX4" fmla="*/ 2550664 w 4117730"/>
                  <a:gd name="connsiteY4" fmla="*/ 1643808 h 4236195"/>
                  <a:gd name="connsiteX5" fmla="*/ 4117730 w 4117730"/>
                  <a:gd name="connsiteY5" fmla="*/ 2183416 h 4236195"/>
                  <a:gd name="connsiteX6" fmla="*/ 4010857 w 4117730"/>
                  <a:gd name="connsiteY6" fmla="*/ 2999089 h 4236195"/>
                  <a:gd name="connsiteX7" fmla="*/ 2550664 w 4117730"/>
                  <a:gd name="connsiteY7" fmla="*/ 2445212 h 4236195"/>
                  <a:gd name="connsiteX8" fmla="*/ 3150955 w 4117730"/>
                  <a:gd name="connsiteY8" fmla="*/ 3934942 h 4236195"/>
                  <a:gd name="connsiteX9" fmla="*/ 2304859 w 4117730"/>
                  <a:gd name="connsiteY9" fmla="*/ 3952805 h 4236195"/>
                  <a:gd name="connsiteX10" fmla="*/ 1664733 w 4117730"/>
                  <a:gd name="connsiteY10" fmla="*/ 2445212 h 4236195"/>
                  <a:gd name="connsiteX11" fmla="*/ 163587 w 4117730"/>
                  <a:gd name="connsiteY11" fmla="*/ 2078700 h 4236195"/>
                  <a:gd name="connsiteX12" fmla="*/ 208653 w 4117730"/>
                  <a:gd name="connsiteY12" fmla="*/ 1187463 h 4236195"/>
                  <a:gd name="connsiteX0" fmla="*/ 208653 w 4260490"/>
                  <a:gd name="connsiteY0" fmla="*/ 1187463 h 4236195"/>
                  <a:gd name="connsiteX1" fmla="*/ 1664733 w 4260490"/>
                  <a:gd name="connsiteY1" fmla="*/ 1643808 h 4236195"/>
                  <a:gd name="connsiteX2" fmla="*/ 1031187 w 4260490"/>
                  <a:gd name="connsiteY2" fmla="*/ 292266 h 4236195"/>
                  <a:gd name="connsiteX3" fmla="*/ 1915474 w 4260490"/>
                  <a:gd name="connsiteY3" fmla="*/ 253254 h 4236195"/>
                  <a:gd name="connsiteX4" fmla="*/ 2550664 w 4260490"/>
                  <a:gd name="connsiteY4" fmla="*/ 1643808 h 4236195"/>
                  <a:gd name="connsiteX5" fmla="*/ 4117730 w 4260490"/>
                  <a:gd name="connsiteY5" fmla="*/ 2183416 h 4236195"/>
                  <a:gd name="connsiteX6" fmla="*/ 4010857 w 4260490"/>
                  <a:gd name="connsiteY6" fmla="*/ 2999089 h 4236195"/>
                  <a:gd name="connsiteX7" fmla="*/ 2550664 w 4260490"/>
                  <a:gd name="connsiteY7" fmla="*/ 2445212 h 4236195"/>
                  <a:gd name="connsiteX8" fmla="*/ 3150955 w 4260490"/>
                  <a:gd name="connsiteY8" fmla="*/ 3934942 h 4236195"/>
                  <a:gd name="connsiteX9" fmla="*/ 2304859 w 4260490"/>
                  <a:gd name="connsiteY9" fmla="*/ 3952805 h 4236195"/>
                  <a:gd name="connsiteX10" fmla="*/ 1664733 w 4260490"/>
                  <a:gd name="connsiteY10" fmla="*/ 2445212 h 4236195"/>
                  <a:gd name="connsiteX11" fmla="*/ 163587 w 4260490"/>
                  <a:gd name="connsiteY11" fmla="*/ 2078700 h 4236195"/>
                  <a:gd name="connsiteX12" fmla="*/ 208653 w 4260490"/>
                  <a:gd name="connsiteY12" fmla="*/ 1187463 h 4236195"/>
                  <a:gd name="connsiteX0" fmla="*/ 208653 w 4338191"/>
                  <a:gd name="connsiteY0" fmla="*/ 1187463 h 4236195"/>
                  <a:gd name="connsiteX1" fmla="*/ 1664733 w 4338191"/>
                  <a:gd name="connsiteY1" fmla="*/ 1643808 h 4236195"/>
                  <a:gd name="connsiteX2" fmla="*/ 1031187 w 4338191"/>
                  <a:gd name="connsiteY2" fmla="*/ 292266 h 4236195"/>
                  <a:gd name="connsiteX3" fmla="*/ 1915474 w 4338191"/>
                  <a:gd name="connsiteY3" fmla="*/ 253254 h 4236195"/>
                  <a:gd name="connsiteX4" fmla="*/ 2550664 w 4338191"/>
                  <a:gd name="connsiteY4" fmla="*/ 1643808 h 4236195"/>
                  <a:gd name="connsiteX5" fmla="*/ 4117730 w 4338191"/>
                  <a:gd name="connsiteY5" fmla="*/ 2183416 h 4236195"/>
                  <a:gd name="connsiteX6" fmla="*/ 4010857 w 4338191"/>
                  <a:gd name="connsiteY6" fmla="*/ 2999089 h 4236195"/>
                  <a:gd name="connsiteX7" fmla="*/ 2550664 w 4338191"/>
                  <a:gd name="connsiteY7" fmla="*/ 2445212 h 4236195"/>
                  <a:gd name="connsiteX8" fmla="*/ 3150955 w 4338191"/>
                  <a:gd name="connsiteY8" fmla="*/ 3934942 h 4236195"/>
                  <a:gd name="connsiteX9" fmla="*/ 2304859 w 4338191"/>
                  <a:gd name="connsiteY9" fmla="*/ 3952805 h 4236195"/>
                  <a:gd name="connsiteX10" fmla="*/ 1664733 w 4338191"/>
                  <a:gd name="connsiteY10" fmla="*/ 2445212 h 4236195"/>
                  <a:gd name="connsiteX11" fmla="*/ 163587 w 4338191"/>
                  <a:gd name="connsiteY11" fmla="*/ 2078700 h 4236195"/>
                  <a:gd name="connsiteX12" fmla="*/ 208653 w 4338191"/>
                  <a:gd name="connsiteY12" fmla="*/ 1187463 h 4236195"/>
                  <a:gd name="connsiteX0" fmla="*/ 208653 w 4180264"/>
                  <a:gd name="connsiteY0" fmla="*/ 1187463 h 4236195"/>
                  <a:gd name="connsiteX1" fmla="*/ 1664733 w 4180264"/>
                  <a:gd name="connsiteY1" fmla="*/ 1643808 h 4236195"/>
                  <a:gd name="connsiteX2" fmla="*/ 1031187 w 4180264"/>
                  <a:gd name="connsiteY2" fmla="*/ 292266 h 4236195"/>
                  <a:gd name="connsiteX3" fmla="*/ 1915474 w 4180264"/>
                  <a:gd name="connsiteY3" fmla="*/ 253254 h 4236195"/>
                  <a:gd name="connsiteX4" fmla="*/ 2550664 w 4180264"/>
                  <a:gd name="connsiteY4" fmla="*/ 1643808 h 4236195"/>
                  <a:gd name="connsiteX5" fmla="*/ 4117730 w 4180264"/>
                  <a:gd name="connsiteY5" fmla="*/ 2183416 h 4236195"/>
                  <a:gd name="connsiteX6" fmla="*/ 3604808 w 4180264"/>
                  <a:gd name="connsiteY6" fmla="*/ 2869627 h 4236195"/>
                  <a:gd name="connsiteX7" fmla="*/ 2550664 w 4180264"/>
                  <a:gd name="connsiteY7" fmla="*/ 2445212 h 4236195"/>
                  <a:gd name="connsiteX8" fmla="*/ 3150955 w 4180264"/>
                  <a:gd name="connsiteY8" fmla="*/ 3934942 h 4236195"/>
                  <a:gd name="connsiteX9" fmla="*/ 2304859 w 4180264"/>
                  <a:gd name="connsiteY9" fmla="*/ 3952805 h 4236195"/>
                  <a:gd name="connsiteX10" fmla="*/ 1664733 w 4180264"/>
                  <a:gd name="connsiteY10" fmla="*/ 2445212 h 4236195"/>
                  <a:gd name="connsiteX11" fmla="*/ 163587 w 4180264"/>
                  <a:gd name="connsiteY11" fmla="*/ 2078700 h 4236195"/>
                  <a:gd name="connsiteX12" fmla="*/ 208653 w 4180264"/>
                  <a:gd name="connsiteY12" fmla="*/ 1187463 h 4236195"/>
                  <a:gd name="connsiteX0" fmla="*/ 208653 w 4046922"/>
                  <a:gd name="connsiteY0" fmla="*/ 1187463 h 4236195"/>
                  <a:gd name="connsiteX1" fmla="*/ 1664733 w 4046922"/>
                  <a:gd name="connsiteY1" fmla="*/ 1643808 h 4236195"/>
                  <a:gd name="connsiteX2" fmla="*/ 1031187 w 4046922"/>
                  <a:gd name="connsiteY2" fmla="*/ 292266 h 4236195"/>
                  <a:gd name="connsiteX3" fmla="*/ 1915474 w 4046922"/>
                  <a:gd name="connsiteY3" fmla="*/ 253254 h 4236195"/>
                  <a:gd name="connsiteX4" fmla="*/ 2550664 w 4046922"/>
                  <a:gd name="connsiteY4" fmla="*/ 1643808 h 4236195"/>
                  <a:gd name="connsiteX5" fmla="*/ 3997107 w 4046922"/>
                  <a:gd name="connsiteY5" fmla="*/ 2335052 h 4236195"/>
                  <a:gd name="connsiteX6" fmla="*/ 3604808 w 4046922"/>
                  <a:gd name="connsiteY6" fmla="*/ 2869627 h 4236195"/>
                  <a:gd name="connsiteX7" fmla="*/ 2550664 w 4046922"/>
                  <a:gd name="connsiteY7" fmla="*/ 2445212 h 4236195"/>
                  <a:gd name="connsiteX8" fmla="*/ 3150955 w 4046922"/>
                  <a:gd name="connsiteY8" fmla="*/ 3934942 h 4236195"/>
                  <a:gd name="connsiteX9" fmla="*/ 2304859 w 4046922"/>
                  <a:gd name="connsiteY9" fmla="*/ 3952805 h 4236195"/>
                  <a:gd name="connsiteX10" fmla="*/ 1664733 w 4046922"/>
                  <a:gd name="connsiteY10" fmla="*/ 2445212 h 4236195"/>
                  <a:gd name="connsiteX11" fmla="*/ 163587 w 4046922"/>
                  <a:gd name="connsiteY11" fmla="*/ 2078700 h 4236195"/>
                  <a:gd name="connsiteX12" fmla="*/ 208653 w 4046922"/>
                  <a:gd name="connsiteY12" fmla="*/ 1187463 h 4236195"/>
                  <a:gd name="connsiteX0" fmla="*/ 208653 w 4075431"/>
                  <a:gd name="connsiteY0" fmla="*/ 1187463 h 4236195"/>
                  <a:gd name="connsiteX1" fmla="*/ 1664733 w 4075431"/>
                  <a:gd name="connsiteY1" fmla="*/ 1643808 h 4236195"/>
                  <a:gd name="connsiteX2" fmla="*/ 1031187 w 4075431"/>
                  <a:gd name="connsiteY2" fmla="*/ 292266 h 4236195"/>
                  <a:gd name="connsiteX3" fmla="*/ 1915474 w 4075431"/>
                  <a:gd name="connsiteY3" fmla="*/ 253254 h 4236195"/>
                  <a:gd name="connsiteX4" fmla="*/ 2550664 w 4075431"/>
                  <a:gd name="connsiteY4" fmla="*/ 1643808 h 4236195"/>
                  <a:gd name="connsiteX5" fmla="*/ 3997107 w 4075431"/>
                  <a:gd name="connsiteY5" fmla="*/ 2335052 h 4236195"/>
                  <a:gd name="connsiteX6" fmla="*/ 3741352 w 4075431"/>
                  <a:gd name="connsiteY6" fmla="*/ 2863878 h 4236195"/>
                  <a:gd name="connsiteX7" fmla="*/ 2550664 w 4075431"/>
                  <a:gd name="connsiteY7" fmla="*/ 2445212 h 4236195"/>
                  <a:gd name="connsiteX8" fmla="*/ 3150955 w 4075431"/>
                  <a:gd name="connsiteY8" fmla="*/ 3934942 h 4236195"/>
                  <a:gd name="connsiteX9" fmla="*/ 2304859 w 4075431"/>
                  <a:gd name="connsiteY9" fmla="*/ 3952805 h 4236195"/>
                  <a:gd name="connsiteX10" fmla="*/ 1664733 w 4075431"/>
                  <a:gd name="connsiteY10" fmla="*/ 2445212 h 4236195"/>
                  <a:gd name="connsiteX11" fmla="*/ 163587 w 4075431"/>
                  <a:gd name="connsiteY11" fmla="*/ 2078700 h 4236195"/>
                  <a:gd name="connsiteX12" fmla="*/ 208653 w 4075431"/>
                  <a:gd name="connsiteY12" fmla="*/ 1187463 h 4236195"/>
                  <a:gd name="connsiteX0" fmla="*/ 208653 w 4025397"/>
                  <a:gd name="connsiteY0" fmla="*/ 1187463 h 4236195"/>
                  <a:gd name="connsiteX1" fmla="*/ 1664733 w 4025397"/>
                  <a:gd name="connsiteY1" fmla="*/ 1643808 h 4236195"/>
                  <a:gd name="connsiteX2" fmla="*/ 1031187 w 4025397"/>
                  <a:gd name="connsiteY2" fmla="*/ 292266 h 4236195"/>
                  <a:gd name="connsiteX3" fmla="*/ 1915474 w 4025397"/>
                  <a:gd name="connsiteY3" fmla="*/ 253254 h 4236195"/>
                  <a:gd name="connsiteX4" fmla="*/ 2550664 w 4025397"/>
                  <a:gd name="connsiteY4" fmla="*/ 1643808 h 4236195"/>
                  <a:gd name="connsiteX5" fmla="*/ 3936120 w 4025397"/>
                  <a:gd name="connsiteY5" fmla="*/ 2278996 h 4236195"/>
                  <a:gd name="connsiteX6" fmla="*/ 3741352 w 4025397"/>
                  <a:gd name="connsiteY6" fmla="*/ 2863878 h 4236195"/>
                  <a:gd name="connsiteX7" fmla="*/ 2550664 w 4025397"/>
                  <a:gd name="connsiteY7" fmla="*/ 2445212 h 4236195"/>
                  <a:gd name="connsiteX8" fmla="*/ 3150955 w 4025397"/>
                  <a:gd name="connsiteY8" fmla="*/ 3934942 h 4236195"/>
                  <a:gd name="connsiteX9" fmla="*/ 2304859 w 4025397"/>
                  <a:gd name="connsiteY9" fmla="*/ 3952805 h 4236195"/>
                  <a:gd name="connsiteX10" fmla="*/ 1664733 w 4025397"/>
                  <a:gd name="connsiteY10" fmla="*/ 2445212 h 4236195"/>
                  <a:gd name="connsiteX11" fmla="*/ 163587 w 4025397"/>
                  <a:gd name="connsiteY11" fmla="*/ 2078700 h 4236195"/>
                  <a:gd name="connsiteX12" fmla="*/ 208653 w 4025397"/>
                  <a:gd name="connsiteY12" fmla="*/ 1187463 h 4236195"/>
                  <a:gd name="connsiteX0" fmla="*/ 208653 w 4025397"/>
                  <a:gd name="connsiteY0" fmla="*/ 1187463 h 4055216"/>
                  <a:gd name="connsiteX1" fmla="*/ 1664733 w 4025397"/>
                  <a:gd name="connsiteY1" fmla="*/ 1643808 h 4055216"/>
                  <a:gd name="connsiteX2" fmla="*/ 1031187 w 4025397"/>
                  <a:gd name="connsiteY2" fmla="*/ 292266 h 4055216"/>
                  <a:gd name="connsiteX3" fmla="*/ 1915474 w 4025397"/>
                  <a:gd name="connsiteY3" fmla="*/ 253254 h 4055216"/>
                  <a:gd name="connsiteX4" fmla="*/ 2550664 w 4025397"/>
                  <a:gd name="connsiteY4" fmla="*/ 1643808 h 4055216"/>
                  <a:gd name="connsiteX5" fmla="*/ 3936120 w 4025397"/>
                  <a:gd name="connsiteY5" fmla="*/ 2278996 h 4055216"/>
                  <a:gd name="connsiteX6" fmla="*/ 3741352 w 4025397"/>
                  <a:gd name="connsiteY6" fmla="*/ 2863878 h 4055216"/>
                  <a:gd name="connsiteX7" fmla="*/ 2550664 w 4025397"/>
                  <a:gd name="connsiteY7" fmla="*/ 2445212 h 4055216"/>
                  <a:gd name="connsiteX8" fmla="*/ 2957831 w 4025397"/>
                  <a:gd name="connsiteY8" fmla="*/ 3757434 h 4055216"/>
                  <a:gd name="connsiteX9" fmla="*/ 2304859 w 4025397"/>
                  <a:gd name="connsiteY9" fmla="*/ 3952805 h 4055216"/>
                  <a:gd name="connsiteX10" fmla="*/ 1664733 w 4025397"/>
                  <a:gd name="connsiteY10" fmla="*/ 2445212 h 4055216"/>
                  <a:gd name="connsiteX11" fmla="*/ 163587 w 4025397"/>
                  <a:gd name="connsiteY11" fmla="*/ 2078700 h 4055216"/>
                  <a:gd name="connsiteX12" fmla="*/ 208653 w 4025397"/>
                  <a:gd name="connsiteY12" fmla="*/ 1187463 h 4055216"/>
                  <a:gd name="connsiteX0" fmla="*/ 208653 w 4025397"/>
                  <a:gd name="connsiteY0" fmla="*/ 1187463 h 4024023"/>
                  <a:gd name="connsiteX1" fmla="*/ 1664733 w 4025397"/>
                  <a:gd name="connsiteY1" fmla="*/ 1643808 h 4024023"/>
                  <a:gd name="connsiteX2" fmla="*/ 1031187 w 4025397"/>
                  <a:gd name="connsiteY2" fmla="*/ 292266 h 4024023"/>
                  <a:gd name="connsiteX3" fmla="*/ 1915474 w 4025397"/>
                  <a:gd name="connsiteY3" fmla="*/ 253254 h 4024023"/>
                  <a:gd name="connsiteX4" fmla="*/ 2550664 w 4025397"/>
                  <a:gd name="connsiteY4" fmla="*/ 1643808 h 4024023"/>
                  <a:gd name="connsiteX5" fmla="*/ 3936120 w 4025397"/>
                  <a:gd name="connsiteY5" fmla="*/ 2278996 h 4024023"/>
                  <a:gd name="connsiteX6" fmla="*/ 3741352 w 4025397"/>
                  <a:gd name="connsiteY6" fmla="*/ 2863878 h 4024023"/>
                  <a:gd name="connsiteX7" fmla="*/ 2550664 w 4025397"/>
                  <a:gd name="connsiteY7" fmla="*/ 2445212 h 4024023"/>
                  <a:gd name="connsiteX8" fmla="*/ 2957831 w 4025397"/>
                  <a:gd name="connsiteY8" fmla="*/ 3757434 h 4024023"/>
                  <a:gd name="connsiteX9" fmla="*/ 2342227 w 4025397"/>
                  <a:gd name="connsiteY9" fmla="*/ 3912149 h 4024023"/>
                  <a:gd name="connsiteX10" fmla="*/ 1664733 w 4025397"/>
                  <a:gd name="connsiteY10" fmla="*/ 2445212 h 4024023"/>
                  <a:gd name="connsiteX11" fmla="*/ 163587 w 4025397"/>
                  <a:gd name="connsiteY11" fmla="*/ 2078700 h 4024023"/>
                  <a:gd name="connsiteX12" fmla="*/ 208653 w 4025397"/>
                  <a:gd name="connsiteY12" fmla="*/ 1187463 h 4024023"/>
                  <a:gd name="connsiteX0" fmla="*/ 312504 w 3956452"/>
                  <a:gd name="connsiteY0" fmla="*/ 1346286 h 4024023"/>
                  <a:gd name="connsiteX1" fmla="*/ 1595788 w 3956452"/>
                  <a:gd name="connsiteY1" fmla="*/ 1643808 h 4024023"/>
                  <a:gd name="connsiteX2" fmla="*/ 962242 w 3956452"/>
                  <a:gd name="connsiteY2" fmla="*/ 292266 h 4024023"/>
                  <a:gd name="connsiteX3" fmla="*/ 1846529 w 3956452"/>
                  <a:gd name="connsiteY3" fmla="*/ 253254 h 4024023"/>
                  <a:gd name="connsiteX4" fmla="*/ 2481719 w 3956452"/>
                  <a:gd name="connsiteY4" fmla="*/ 1643808 h 4024023"/>
                  <a:gd name="connsiteX5" fmla="*/ 3867175 w 3956452"/>
                  <a:gd name="connsiteY5" fmla="*/ 2278996 h 4024023"/>
                  <a:gd name="connsiteX6" fmla="*/ 3672407 w 3956452"/>
                  <a:gd name="connsiteY6" fmla="*/ 2863878 h 4024023"/>
                  <a:gd name="connsiteX7" fmla="*/ 2481719 w 3956452"/>
                  <a:gd name="connsiteY7" fmla="*/ 2445212 h 4024023"/>
                  <a:gd name="connsiteX8" fmla="*/ 2888886 w 3956452"/>
                  <a:gd name="connsiteY8" fmla="*/ 3757434 h 4024023"/>
                  <a:gd name="connsiteX9" fmla="*/ 2273282 w 3956452"/>
                  <a:gd name="connsiteY9" fmla="*/ 3912149 h 4024023"/>
                  <a:gd name="connsiteX10" fmla="*/ 1595788 w 3956452"/>
                  <a:gd name="connsiteY10" fmla="*/ 2445212 h 4024023"/>
                  <a:gd name="connsiteX11" fmla="*/ 94642 w 3956452"/>
                  <a:gd name="connsiteY11" fmla="*/ 2078700 h 4024023"/>
                  <a:gd name="connsiteX12" fmla="*/ 312504 w 3956452"/>
                  <a:gd name="connsiteY12" fmla="*/ 1346286 h 4024023"/>
                  <a:gd name="connsiteX0" fmla="*/ 207846 w 3851794"/>
                  <a:gd name="connsiteY0" fmla="*/ 1346286 h 4024023"/>
                  <a:gd name="connsiteX1" fmla="*/ 1491130 w 3851794"/>
                  <a:gd name="connsiteY1" fmla="*/ 1643808 h 4024023"/>
                  <a:gd name="connsiteX2" fmla="*/ 857584 w 3851794"/>
                  <a:gd name="connsiteY2" fmla="*/ 292266 h 4024023"/>
                  <a:gd name="connsiteX3" fmla="*/ 1741871 w 3851794"/>
                  <a:gd name="connsiteY3" fmla="*/ 253254 h 4024023"/>
                  <a:gd name="connsiteX4" fmla="*/ 2377061 w 3851794"/>
                  <a:gd name="connsiteY4" fmla="*/ 1643808 h 4024023"/>
                  <a:gd name="connsiteX5" fmla="*/ 3762517 w 3851794"/>
                  <a:gd name="connsiteY5" fmla="*/ 2278996 h 4024023"/>
                  <a:gd name="connsiteX6" fmla="*/ 3567749 w 3851794"/>
                  <a:gd name="connsiteY6" fmla="*/ 2863878 h 4024023"/>
                  <a:gd name="connsiteX7" fmla="*/ 2377061 w 3851794"/>
                  <a:gd name="connsiteY7" fmla="*/ 2445212 h 4024023"/>
                  <a:gd name="connsiteX8" fmla="*/ 2784228 w 3851794"/>
                  <a:gd name="connsiteY8" fmla="*/ 3757434 h 4024023"/>
                  <a:gd name="connsiteX9" fmla="*/ 2168624 w 3851794"/>
                  <a:gd name="connsiteY9" fmla="*/ 3912149 h 4024023"/>
                  <a:gd name="connsiteX10" fmla="*/ 1491130 w 3851794"/>
                  <a:gd name="connsiteY10" fmla="*/ 2445212 h 4024023"/>
                  <a:gd name="connsiteX11" fmla="*/ 130936 w 3851794"/>
                  <a:gd name="connsiteY11" fmla="*/ 1945750 h 4024023"/>
                  <a:gd name="connsiteX12" fmla="*/ 207846 w 3851794"/>
                  <a:gd name="connsiteY12" fmla="*/ 1346286 h 4024023"/>
                  <a:gd name="connsiteX0" fmla="*/ 207846 w 3851794"/>
                  <a:gd name="connsiteY0" fmla="*/ 1158781 h 3836518"/>
                  <a:gd name="connsiteX1" fmla="*/ 1491130 w 3851794"/>
                  <a:gd name="connsiteY1" fmla="*/ 1456303 h 3836518"/>
                  <a:gd name="connsiteX2" fmla="*/ 1043834 w 3851794"/>
                  <a:gd name="connsiteY2" fmla="*/ 350952 h 3836518"/>
                  <a:gd name="connsiteX3" fmla="*/ 1741871 w 3851794"/>
                  <a:gd name="connsiteY3" fmla="*/ 65749 h 3836518"/>
                  <a:gd name="connsiteX4" fmla="*/ 2377061 w 3851794"/>
                  <a:gd name="connsiteY4" fmla="*/ 1456303 h 3836518"/>
                  <a:gd name="connsiteX5" fmla="*/ 3762517 w 3851794"/>
                  <a:gd name="connsiteY5" fmla="*/ 2091491 h 3836518"/>
                  <a:gd name="connsiteX6" fmla="*/ 3567749 w 3851794"/>
                  <a:gd name="connsiteY6" fmla="*/ 2676373 h 3836518"/>
                  <a:gd name="connsiteX7" fmla="*/ 2377061 w 3851794"/>
                  <a:gd name="connsiteY7" fmla="*/ 2257707 h 3836518"/>
                  <a:gd name="connsiteX8" fmla="*/ 2784228 w 3851794"/>
                  <a:gd name="connsiteY8" fmla="*/ 3569929 h 3836518"/>
                  <a:gd name="connsiteX9" fmla="*/ 2168624 w 3851794"/>
                  <a:gd name="connsiteY9" fmla="*/ 3724644 h 3836518"/>
                  <a:gd name="connsiteX10" fmla="*/ 1491130 w 3851794"/>
                  <a:gd name="connsiteY10" fmla="*/ 2257707 h 3836518"/>
                  <a:gd name="connsiteX11" fmla="*/ 130936 w 3851794"/>
                  <a:gd name="connsiteY11" fmla="*/ 1758245 h 3836518"/>
                  <a:gd name="connsiteX12" fmla="*/ 207846 w 3851794"/>
                  <a:gd name="connsiteY12" fmla="*/ 1158781 h 3836518"/>
                  <a:gd name="connsiteX0" fmla="*/ 207846 w 3851794"/>
                  <a:gd name="connsiteY0" fmla="*/ 1099866 h 3777603"/>
                  <a:gd name="connsiteX1" fmla="*/ 1491130 w 3851794"/>
                  <a:gd name="connsiteY1" fmla="*/ 1397388 h 3777603"/>
                  <a:gd name="connsiteX2" fmla="*/ 1043834 w 3851794"/>
                  <a:gd name="connsiteY2" fmla="*/ 292037 h 3777603"/>
                  <a:gd name="connsiteX3" fmla="*/ 1715490 w 3851794"/>
                  <a:gd name="connsiteY3" fmla="*/ 76337 h 3777603"/>
                  <a:gd name="connsiteX4" fmla="*/ 2377061 w 3851794"/>
                  <a:gd name="connsiteY4" fmla="*/ 1397388 h 3777603"/>
                  <a:gd name="connsiteX5" fmla="*/ 3762517 w 3851794"/>
                  <a:gd name="connsiteY5" fmla="*/ 2032576 h 3777603"/>
                  <a:gd name="connsiteX6" fmla="*/ 3567749 w 3851794"/>
                  <a:gd name="connsiteY6" fmla="*/ 2617458 h 3777603"/>
                  <a:gd name="connsiteX7" fmla="*/ 2377061 w 3851794"/>
                  <a:gd name="connsiteY7" fmla="*/ 2198792 h 3777603"/>
                  <a:gd name="connsiteX8" fmla="*/ 2784228 w 3851794"/>
                  <a:gd name="connsiteY8" fmla="*/ 3511014 h 3777603"/>
                  <a:gd name="connsiteX9" fmla="*/ 2168624 w 3851794"/>
                  <a:gd name="connsiteY9" fmla="*/ 3665729 h 3777603"/>
                  <a:gd name="connsiteX10" fmla="*/ 1491130 w 3851794"/>
                  <a:gd name="connsiteY10" fmla="*/ 2198792 h 3777603"/>
                  <a:gd name="connsiteX11" fmla="*/ 130936 w 3851794"/>
                  <a:gd name="connsiteY11" fmla="*/ 1699330 h 3777603"/>
                  <a:gd name="connsiteX12" fmla="*/ 207846 w 3851794"/>
                  <a:gd name="connsiteY12" fmla="*/ 1099866 h 3777603"/>
                  <a:gd name="connsiteX0" fmla="*/ 207846 w 3851794"/>
                  <a:gd name="connsiteY0" fmla="*/ 1109323 h 3787060"/>
                  <a:gd name="connsiteX1" fmla="*/ 1491130 w 3851794"/>
                  <a:gd name="connsiteY1" fmla="*/ 1406845 h 3787060"/>
                  <a:gd name="connsiteX2" fmla="*/ 1110872 w 3851794"/>
                  <a:gd name="connsiteY2" fmla="*/ 269359 h 3787060"/>
                  <a:gd name="connsiteX3" fmla="*/ 1715490 w 3851794"/>
                  <a:gd name="connsiteY3" fmla="*/ 85794 h 3787060"/>
                  <a:gd name="connsiteX4" fmla="*/ 2377061 w 3851794"/>
                  <a:gd name="connsiteY4" fmla="*/ 1406845 h 3787060"/>
                  <a:gd name="connsiteX5" fmla="*/ 3762517 w 3851794"/>
                  <a:gd name="connsiteY5" fmla="*/ 2042033 h 3787060"/>
                  <a:gd name="connsiteX6" fmla="*/ 3567749 w 3851794"/>
                  <a:gd name="connsiteY6" fmla="*/ 2626915 h 3787060"/>
                  <a:gd name="connsiteX7" fmla="*/ 2377061 w 3851794"/>
                  <a:gd name="connsiteY7" fmla="*/ 2208249 h 3787060"/>
                  <a:gd name="connsiteX8" fmla="*/ 2784228 w 3851794"/>
                  <a:gd name="connsiteY8" fmla="*/ 3520471 h 3787060"/>
                  <a:gd name="connsiteX9" fmla="*/ 2168624 w 3851794"/>
                  <a:gd name="connsiteY9" fmla="*/ 3675186 h 3787060"/>
                  <a:gd name="connsiteX10" fmla="*/ 1491130 w 3851794"/>
                  <a:gd name="connsiteY10" fmla="*/ 2208249 h 3787060"/>
                  <a:gd name="connsiteX11" fmla="*/ 130936 w 3851794"/>
                  <a:gd name="connsiteY11" fmla="*/ 1708787 h 3787060"/>
                  <a:gd name="connsiteX12" fmla="*/ 207846 w 3851794"/>
                  <a:gd name="connsiteY12" fmla="*/ 1109323 h 3787060"/>
                  <a:gd name="connsiteX0" fmla="*/ 207846 w 3851794"/>
                  <a:gd name="connsiteY0" fmla="*/ 1077688 h 3755425"/>
                  <a:gd name="connsiteX1" fmla="*/ 1491130 w 3851794"/>
                  <a:gd name="connsiteY1" fmla="*/ 1375210 h 3755425"/>
                  <a:gd name="connsiteX2" fmla="*/ 1110872 w 3851794"/>
                  <a:gd name="connsiteY2" fmla="*/ 237724 h 3755425"/>
                  <a:gd name="connsiteX3" fmla="*/ 1678122 w 3851794"/>
                  <a:gd name="connsiteY3" fmla="*/ 94814 h 3755425"/>
                  <a:gd name="connsiteX4" fmla="*/ 2377061 w 3851794"/>
                  <a:gd name="connsiteY4" fmla="*/ 1375210 h 3755425"/>
                  <a:gd name="connsiteX5" fmla="*/ 3762517 w 3851794"/>
                  <a:gd name="connsiteY5" fmla="*/ 2010398 h 3755425"/>
                  <a:gd name="connsiteX6" fmla="*/ 3567749 w 3851794"/>
                  <a:gd name="connsiteY6" fmla="*/ 2595280 h 3755425"/>
                  <a:gd name="connsiteX7" fmla="*/ 2377061 w 3851794"/>
                  <a:gd name="connsiteY7" fmla="*/ 2176614 h 3755425"/>
                  <a:gd name="connsiteX8" fmla="*/ 2784228 w 3851794"/>
                  <a:gd name="connsiteY8" fmla="*/ 3488836 h 3755425"/>
                  <a:gd name="connsiteX9" fmla="*/ 2168624 w 3851794"/>
                  <a:gd name="connsiteY9" fmla="*/ 3643551 h 3755425"/>
                  <a:gd name="connsiteX10" fmla="*/ 1491130 w 3851794"/>
                  <a:gd name="connsiteY10" fmla="*/ 2176614 h 3755425"/>
                  <a:gd name="connsiteX11" fmla="*/ 130936 w 3851794"/>
                  <a:gd name="connsiteY11" fmla="*/ 1677152 h 3755425"/>
                  <a:gd name="connsiteX12" fmla="*/ 207846 w 3851794"/>
                  <a:gd name="connsiteY12" fmla="*/ 1077688 h 375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51794" h="3755425">
                    <a:moveTo>
                      <a:pt x="207846" y="1077688"/>
                    </a:moveTo>
                    <a:cubicBezTo>
                      <a:pt x="434545" y="1027364"/>
                      <a:pt x="1354041" y="1524409"/>
                      <a:pt x="1491130" y="1375210"/>
                    </a:cubicBezTo>
                    <a:cubicBezTo>
                      <a:pt x="1342031" y="1006760"/>
                      <a:pt x="1079707" y="451123"/>
                      <a:pt x="1110872" y="237724"/>
                    </a:cubicBezTo>
                    <a:cubicBezTo>
                      <a:pt x="1142037" y="24325"/>
                      <a:pt x="1467091" y="-94767"/>
                      <a:pt x="1678122" y="94814"/>
                    </a:cubicBezTo>
                    <a:cubicBezTo>
                      <a:pt x="1889154" y="284395"/>
                      <a:pt x="2165331" y="911692"/>
                      <a:pt x="2377061" y="1375210"/>
                    </a:cubicBezTo>
                    <a:cubicBezTo>
                      <a:pt x="2744104" y="1696904"/>
                      <a:pt x="3564069" y="1807053"/>
                      <a:pt x="3762517" y="2010398"/>
                    </a:cubicBezTo>
                    <a:cubicBezTo>
                      <a:pt x="3960965" y="2213743"/>
                      <a:pt x="3798658" y="2567577"/>
                      <a:pt x="3567749" y="2595280"/>
                    </a:cubicBezTo>
                    <a:cubicBezTo>
                      <a:pt x="3336840" y="2622983"/>
                      <a:pt x="2728442" y="2318086"/>
                      <a:pt x="2377061" y="2176614"/>
                    </a:cubicBezTo>
                    <a:cubicBezTo>
                      <a:pt x="2233744" y="2332590"/>
                      <a:pt x="2818968" y="3244347"/>
                      <a:pt x="2784228" y="3488836"/>
                    </a:cubicBezTo>
                    <a:cubicBezTo>
                      <a:pt x="2749489" y="3733326"/>
                      <a:pt x="2384140" y="3862255"/>
                      <a:pt x="2168624" y="3643551"/>
                    </a:cubicBezTo>
                    <a:cubicBezTo>
                      <a:pt x="1953108" y="3424847"/>
                      <a:pt x="1704505" y="2679145"/>
                      <a:pt x="1491130" y="2176614"/>
                    </a:cubicBezTo>
                    <a:cubicBezTo>
                      <a:pt x="1134251" y="1864263"/>
                      <a:pt x="344817" y="1860306"/>
                      <a:pt x="130936" y="1677152"/>
                    </a:cubicBezTo>
                    <a:cubicBezTo>
                      <a:pt x="-82945" y="1493998"/>
                      <a:pt x="-18853" y="1128012"/>
                      <a:pt x="207846" y="107768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4010378" y="3533422"/>
                <a:ext cx="685800" cy="685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 bwMode="auto">
            <a:xfrm>
              <a:off x="2448740" y="49530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448740" y="21336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172201" y="3519311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" name="Straight Arrow Connector 12"/>
            <p:cNvCxnSpPr>
              <a:stCxn id="19" idx="6"/>
              <a:endCxn id="20" idx="2"/>
            </p:cNvCxnSpPr>
            <p:nvPr/>
          </p:nvCxnSpPr>
          <p:spPr bwMode="auto">
            <a:xfrm>
              <a:off x="2993626" y="2470757"/>
              <a:ext cx="1093615" cy="1588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14" name="Straight Arrow Connector 13"/>
            <p:cNvCxnSpPr>
              <a:stCxn id="20" idx="6"/>
              <a:endCxn id="21" idx="2"/>
            </p:cNvCxnSpPr>
            <p:nvPr/>
          </p:nvCxnSpPr>
          <p:spPr bwMode="auto">
            <a:xfrm>
              <a:off x="4479727" y="2470757"/>
              <a:ext cx="1093614" cy="1588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15" name="Straight Arrow Connector 14"/>
            <p:cNvCxnSpPr>
              <a:stCxn id="25" idx="7"/>
              <a:endCxn id="20" idx="3"/>
            </p:cNvCxnSpPr>
            <p:nvPr/>
          </p:nvCxnSpPr>
          <p:spPr bwMode="auto">
            <a:xfrm rot="5400000" flipH="1" flipV="1">
              <a:off x="3353026" y="2942757"/>
              <a:ext cx="1124928" cy="458458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16" name="Straight Arrow Connector 15"/>
            <p:cNvCxnSpPr>
              <a:stCxn id="27" idx="1"/>
              <a:endCxn id="21" idx="5"/>
            </p:cNvCxnSpPr>
            <p:nvPr/>
          </p:nvCxnSpPr>
          <p:spPr bwMode="auto">
            <a:xfrm rot="16200000" flipV="1">
              <a:off x="5582177" y="2935694"/>
              <a:ext cx="1124928" cy="472583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17" name="Straight Arrow Connector 16"/>
            <p:cNvCxnSpPr>
              <a:stCxn id="26" idx="7"/>
              <a:endCxn id="21" idx="3"/>
            </p:cNvCxnSpPr>
            <p:nvPr/>
          </p:nvCxnSpPr>
          <p:spPr bwMode="auto">
            <a:xfrm rot="5400000" flipH="1" flipV="1">
              <a:off x="4839126" y="2942758"/>
              <a:ext cx="1124928" cy="458457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18" name="Straight Arrow Connector 17"/>
            <p:cNvCxnSpPr>
              <a:stCxn id="26" idx="1"/>
              <a:endCxn id="20" idx="5"/>
            </p:cNvCxnSpPr>
            <p:nvPr/>
          </p:nvCxnSpPr>
          <p:spPr bwMode="auto">
            <a:xfrm rot="16200000" flipV="1">
              <a:off x="4096077" y="2935694"/>
              <a:ext cx="1124928" cy="472583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19" name="Oval 4"/>
            <p:cNvSpPr/>
            <p:nvPr/>
          </p:nvSpPr>
          <p:spPr bwMode="auto">
            <a:xfrm>
              <a:off x="2601140" y="2274514"/>
              <a:ext cx="392486" cy="392486"/>
            </a:xfrm>
            <a:prstGeom prst="ellipse">
              <a:avLst/>
            </a:prstGeom>
            <a:ln w="38100" cmpd="sng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Calibri"/>
                <a:ea typeface="ＭＳ Ｐゴシック" pitchFamily="-111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087241" y="2274514"/>
              <a:ext cx="392486" cy="392486"/>
            </a:xfrm>
            <a:prstGeom prst="ellipse">
              <a:avLst/>
            </a:prstGeom>
            <a:ln w="38100" cmpd="sng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Calibri"/>
                <a:ea typeface="ＭＳ Ｐゴシック" pitchFamily="-111" charset="-128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573341" y="2274514"/>
              <a:ext cx="392486" cy="392486"/>
            </a:xfrm>
            <a:prstGeom prst="ellipse">
              <a:avLst/>
            </a:prstGeom>
            <a:ln w="38100" cmpd="sng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Calibri"/>
                <a:ea typeface="ＭＳ Ｐゴシック" pitchFamily="-111" charset="-128"/>
              </a:endParaRPr>
            </a:p>
          </p:txBody>
        </p:sp>
        <p:sp>
          <p:nvSpPr>
            <p:cNvPr id="22" name="Oval 4"/>
            <p:cNvSpPr/>
            <p:nvPr/>
          </p:nvSpPr>
          <p:spPr bwMode="auto">
            <a:xfrm>
              <a:off x="2601140" y="5093914"/>
              <a:ext cx="392486" cy="392486"/>
            </a:xfrm>
            <a:prstGeom prst="ellipse">
              <a:avLst/>
            </a:prstGeom>
            <a:ln w="38100" cmpd="sng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Calibri"/>
                <a:ea typeface="ＭＳ Ｐゴシック" pitchFamily="-111" charset="-128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087241" y="5093914"/>
              <a:ext cx="392486" cy="392486"/>
            </a:xfrm>
            <a:prstGeom prst="ellipse">
              <a:avLst/>
            </a:prstGeom>
            <a:ln w="38100" cmpd="sng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Calibri"/>
                <a:ea typeface="ＭＳ Ｐゴシック" pitchFamily="-111" charset="-128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573341" y="5093914"/>
              <a:ext cx="392486" cy="392486"/>
            </a:xfrm>
            <a:prstGeom prst="ellipse">
              <a:avLst/>
            </a:prstGeom>
            <a:ln w="38100" cmpd="sng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Calibri"/>
                <a:ea typeface="ＭＳ Ｐゴシック" pitchFamily="-111" charset="-128"/>
              </a:endParaRPr>
            </a:p>
          </p:txBody>
        </p:sp>
        <p:sp>
          <p:nvSpPr>
            <p:cNvPr id="25" name="Oval 4"/>
            <p:cNvSpPr/>
            <p:nvPr/>
          </p:nvSpPr>
          <p:spPr bwMode="auto">
            <a:xfrm>
              <a:off x="3351253" y="3676972"/>
              <a:ext cx="392486" cy="392486"/>
            </a:xfrm>
            <a:prstGeom prst="ellipse">
              <a:avLst/>
            </a:prstGeom>
            <a:ln w="38100" cmpd="sng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Calibri"/>
                <a:ea typeface="ＭＳ Ｐゴシック" pitchFamily="-111" charset="-128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837354" y="3676972"/>
              <a:ext cx="392486" cy="392486"/>
            </a:xfrm>
            <a:prstGeom prst="ellipse">
              <a:avLst/>
            </a:prstGeom>
            <a:ln w="38100" cmpd="sng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Calibri"/>
                <a:ea typeface="ＭＳ Ｐゴシック" pitchFamily="-111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323454" y="3676972"/>
              <a:ext cx="392486" cy="392486"/>
            </a:xfrm>
            <a:prstGeom prst="ellipse">
              <a:avLst/>
            </a:prstGeom>
            <a:ln w="38100" cmpd="sng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Calibri"/>
                <a:ea typeface="ＭＳ Ｐゴシック" pitchFamily="-111" charset="-128"/>
              </a:endParaRPr>
            </a:p>
          </p:txBody>
        </p:sp>
        <p:cxnSp>
          <p:nvCxnSpPr>
            <p:cNvPr id="28" name="Straight Arrow Connector 27"/>
            <p:cNvCxnSpPr>
              <a:stCxn id="22" idx="6"/>
              <a:endCxn id="23" idx="2"/>
            </p:cNvCxnSpPr>
            <p:nvPr/>
          </p:nvCxnSpPr>
          <p:spPr bwMode="auto">
            <a:xfrm>
              <a:off x="2993626" y="5290157"/>
              <a:ext cx="1093615" cy="1588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29" name="Straight Arrow Connector 28"/>
            <p:cNvCxnSpPr>
              <a:stCxn id="23" idx="6"/>
              <a:endCxn id="24" idx="2"/>
            </p:cNvCxnSpPr>
            <p:nvPr/>
          </p:nvCxnSpPr>
          <p:spPr bwMode="auto">
            <a:xfrm>
              <a:off x="4479727" y="5290157"/>
              <a:ext cx="1093614" cy="1588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30" name="Straight Arrow Connector 29"/>
            <p:cNvCxnSpPr>
              <a:stCxn id="23" idx="1"/>
              <a:endCxn id="25" idx="5"/>
            </p:cNvCxnSpPr>
            <p:nvPr/>
          </p:nvCxnSpPr>
          <p:spPr bwMode="auto">
            <a:xfrm rot="16200000" flipV="1">
              <a:off x="3345784" y="4352457"/>
              <a:ext cx="1139412" cy="458458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31" name="Straight Arrow Connector 30"/>
            <p:cNvCxnSpPr>
              <a:stCxn id="24" idx="7"/>
              <a:endCxn id="27" idx="3"/>
            </p:cNvCxnSpPr>
            <p:nvPr/>
          </p:nvCxnSpPr>
          <p:spPr bwMode="auto">
            <a:xfrm rot="5400000" flipH="1" flipV="1">
              <a:off x="5574934" y="4345395"/>
              <a:ext cx="1139412" cy="472583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32" name="Straight Arrow Connector 31"/>
            <p:cNvCxnSpPr>
              <a:stCxn id="24" idx="1"/>
              <a:endCxn id="26" idx="5"/>
            </p:cNvCxnSpPr>
            <p:nvPr/>
          </p:nvCxnSpPr>
          <p:spPr bwMode="auto">
            <a:xfrm rot="16200000" flipV="1">
              <a:off x="4831885" y="4352457"/>
              <a:ext cx="1139412" cy="458457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33" name="Straight Arrow Connector 32"/>
            <p:cNvCxnSpPr>
              <a:stCxn id="23" idx="7"/>
              <a:endCxn id="26" idx="3"/>
            </p:cNvCxnSpPr>
            <p:nvPr/>
          </p:nvCxnSpPr>
          <p:spPr bwMode="auto">
            <a:xfrm rot="5400000" flipH="1" flipV="1">
              <a:off x="4088834" y="4345395"/>
              <a:ext cx="1139412" cy="472583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34" name="Explosion 2 33"/>
            <p:cNvSpPr/>
            <p:nvPr/>
          </p:nvSpPr>
          <p:spPr bwMode="auto">
            <a:xfrm>
              <a:off x="4114800" y="2286000"/>
              <a:ext cx="381000" cy="304800"/>
            </a:xfrm>
            <a:prstGeom prst="irregularSeal2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60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Explosion 2 34"/>
            <p:cNvSpPr/>
            <p:nvPr/>
          </p:nvSpPr>
          <p:spPr bwMode="auto">
            <a:xfrm>
              <a:off x="5562600" y="2286000"/>
              <a:ext cx="381000" cy="304800"/>
            </a:xfrm>
            <a:prstGeom prst="irregularSeal2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60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Explosion 2 35"/>
            <p:cNvSpPr/>
            <p:nvPr/>
          </p:nvSpPr>
          <p:spPr bwMode="auto">
            <a:xfrm>
              <a:off x="4114800" y="5105400"/>
              <a:ext cx="381000" cy="304800"/>
            </a:xfrm>
            <a:prstGeom prst="irregularSeal2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60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Explosion 2 36"/>
            <p:cNvSpPr/>
            <p:nvPr/>
          </p:nvSpPr>
          <p:spPr bwMode="auto">
            <a:xfrm>
              <a:off x="5562600" y="5105400"/>
              <a:ext cx="381000" cy="304800"/>
            </a:xfrm>
            <a:prstGeom prst="irregularSeal2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60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ML algorithms tend to have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Sparse data dependencies</a:t>
            </a:r>
          </a:p>
          <a:p>
            <a:r>
              <a:rPr lang="en-US" dirty="0" smtClean="0"/>
              <a:t>Local computations</a:t>
            </a:r>
          </a:p>
          <a:p>
            <a:r>
              <a:rPr lang="en-US" dirty="0" smtClean="0"/>
              <a:t>Iterative updates</a:t>
            </a:r>
          </a:p>
          <a:p>
            <a:endParaRPr lang="en-US" dirty="0" smtClean="0"/>
          </a:p>
          <a:p>
            <a:r>
              <a:rPr lang="en-US" dirty="0" smtClean="0"/>
              <a:t>Typical example: </a:t>
            </a:r>
            <a:r>
              <a:rPr lang="en-US" dirty="0" smtClean="0"/>
              <a:t>PageRank</a:t>
            </a:r>
          </a:p>
          <a:p>
            <a:pPr lvl="1"/>
            <a:r>
              <a:rPr lang="en-US" dirty="0" smtClean="0"/>
              <a:t>repeat:</a:t>
            </a:r>
          </a:p>
          <a:p>
            <a:pPr lvl="2"/>
            <a:r>
              <a:rPr lang="en-US" dirty="0" smtClean="0"/>
              <a:t>for each node, collect/combine incoming PRs</a:t>
            </a:r>
          </a:p>
          <a:p>
            <a:pPr lvl="2"/>
            <a:r>
              <a:rPr lang="en-US" dirty="0" smtClean="0"/>
              <a:t>for each node, send outgoing PR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21 at 9.28.3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919" y="0"/>
            <a:ext cx="62388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95349"/>
            <a:ext cx="2325919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/>
              <a:t>using</a:t>
            </a:r>
            <a:r>
              <a:rPr lang="en-US" sz="2400" i="1" dirty="0" smtClean="0"/>
              <a:t>:</a:t>
            </a:r>
          </a:p>
          <a:p>
            <a:pPr>
              <a:buFont typeface="Arial"/>
              <a:buChar char="•"/>
            </a:pPr>
            <a:r>
              <a:rPr lang="en-US" sz="2400" i="1" dirty="0" smtClean="0"/>
              <a:t> </a:t>
            </a:r>
            <a:r>
              <a:rPr lang="en-US" sz="2400" i="1" dirty="0" err="1" smtClean="0"/>
              <a:t>v.scoreSignal</a:t>
            </a:r>
            <a:endParaRPr lang="en-US" sz="2400" i="1" dirty="0" smtClean="0"/>
          </a:p>
          <a:p>
            <a:pPr>
              <a:buFont typeface="Arial"/>
              <a:buChar char="•"/>
            </a:pPr>
            <a:r>
              <a:rPr lang="en-US" sz="2400" i="1" dirty="0" smtClean="0"/>
              <a:t> </a:t>
            </a:r>
            <a:r>
              <a:rPr lang="en-US" sz="2400" i="1" dirty="0" err="1" smtClean="0"/>
              <a:t>v.scoreCollect</a:t>
            </a:r>
            <a:endParaRPr lang="en-US" sz="2400" i="1" dirty="0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3598369" y="2723178"/>
            <a:ext cx="1927503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3598369" y="4725512"/>
            <a:ext cx="1927503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4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21 at 9.35.5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7398"/>
            <a:ext cx="4197282" cy="4222068"/>
          </a:xfrm>
          <a:prstGeom prst="rect">
            <a:avLst/>
          </a:prstGeom>
        </p:spPr>
      </p:pic>
      <p:pic>
        <p:nvPicPr>
          <p:cNvPr id="3" name="Picture 2" descr="Screen shot 2014-04-21 at 9.35.3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283" y="-1"/>
            <a:ext cx="4946717" cy="45681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24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20 at 9.0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9144000" cy="2771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6960" y="2032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SSSP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6080" y="17093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pic>
        <p:nvPicPr>
          <p:cNvPr id="6" name="Picture 5" descr="Screen Shot 2015-04-19 at 11.55.2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97" y="3330575"/>
            <a:ext cx="4312526" cy="35274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4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system: </a:t>
            </a:r>
            <a:r>
              <a:rPr lang="en-US" dirty="0" err="1" smtClean="0"/>
              <a:t>GraphLab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2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GraphLab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Data in graph, UDF vertex function</a:t>
            </a:r>
          </a:p>
          <a:p>
            <a:r>
              <a:rPr lang="en-US" dirty="0" smtClean="0"/>
              <a:t>Differences:</a:t>
            </a:r>
          </a:p>
          <a:p>
            <a:pPr lvl="1"/>
            <a:r>
              <a:rPr lang="en-US" dirty="0" smtClean="0"/>
              <a:t>some control over scheduling</a:t>
            </a:r>
          </a:p>
          <a:p>
            <a:pPr lvl="2"/>
            <a:r>
              <a:rPr lang="en-US" dirty="0" smtClean="0"/>
              <a:t>vertex function can insert new tasks in a queue</a:t>
            </a:r>
          </a:p>
          <a:p>
            <a:pPr lvl="1"/>
            <a:r>
              <a:rPr lang="en-US" dirty="0" smtClean="0"/>
              <a:t>messages must follow graph edges: can access adjacent vertices only</a:t>
            </a:r>
          </a:p>
          <a:p>
            <a:pPr lvl="1"/>
            <a:r>
              <a:rPr lang="en-US" dirty="0" smtClean="0"/>
              <a:t>“shared data table” for global data</a:t>
            </a:r>
          </a:p>
          <a:p>
            <a:pPr lvl="1"/>
            <a:r>
              <a:rPr lang="en-US" dirty="0" smtClean="0"/>
              <a:t>library algorithms for matrix factorization, </a:t>
            </a:r>
            <a:r>
              <a:rPr lang="en-US" dirty="0" err="1" smtClean="0"/>
              <a:t>coEM</a:t>
            </a:r>
            <a:r>
              <a:rPr lang="en-US" dirty="0" smtClean="0"/>
              <a:t>, SVM, Gibbs, …</a:t>
            </a:r>
          </a:p>
          <a:p>
            <a:pPr lvl="1"/>
            <a:r>
              <a:rPr lang="en-US" dirty="0" err="1" smtClean="0"/>
              <a:t>GraphLab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Now </a:t>
            </a:r>
            <a:r>
              <a:rPr lang="en-US" dirty="0" err="1" smtClean="0"/>
              <a:t>Dato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GraphLab’s</a:t>
            </a:r>
            <a:r>
              <a:rPr lang="en-US" dirty="0" smtClean="0"/>
              <a:t> descendents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PowerGraph</a:t>
            </a:r>
            <a:endParaRPr lang="en-US" dirty="0" smtClean="0"/>
          </a:p>
          <a:p>
            <a:r>
              <a:rPr lang="en-US" b="1" dirty="0" err="1" smtClean="0"/>
              <a:t>GraphChi</a:t>
            </a:r>
            <a:endParaRPr lang="en-US" b="1" dirty="0" smtClean="0"/>
          </a:p>
          <a:p>
            <a:r>
              <a:rPr lang="en-US" dirty="0" err="1" smtClean="0"/>
              <a:t>GraphX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87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GraphLab</a:t>
            </a:r>
            <a:r>
              <a:rPr lang="en-US" dirty="0" smtClean="0"/>
              <a:t>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PowerGraph</a:t>
            </a:r>
            <a:endParaRPr lang="en-US" dirty="0" smtClean="0"/>
          </a:p>
          <a:p>
            <a:r>
              <a:rPr lang="en-US" b="1" dirty="0" err="1" smtClean="0"/>
              <a:t>GraphChi</a:t>
            </a:r>
            <a:endParaRPr lang="en-US" b="1" dirty="0" smtClean="0"/>
          </a:p>
          <a:p>
            <a:pPr lvl="1"/>
            <a:r>
              <a:rPr lang="en-US" dirty="0" smtClean="0"/>
              <a:t>Goal: use graph abstraction on-disk, not in-memory, on a conventional workstation</a:t>
            </a:r>
            <a:endParaRPr lang="en-US" dirty="0"/>
          </a:p>
        </p:txBody>
      </p:sp>
      <p:grpSp>
        <p:nvGrpSpPr>
          <p:cNvPr id="6" name="Group 45"/>
          <p:cNvGrpSpPr/>
          <p:nvPr/>
        </p:nvGrpSpPr>
        <p:grpSpPr>
          <a:xfrm>
            <a:off x="698500" y="3904655"/>
            <a:ext cx="7602864" cy="2667000"/>
            <a:chOff x="22167538" y="8354191"/>
            <a:chExt cx="10055533" cy="3732672"/>
          </a:xfrm>
        </p:grpSpPr>
        <p:grpSp>
          <p:nvGrpSpPr>
            <p:cNvPr id="7" name="Group 46"/>
            <p:cNvGrpSpPr/>
            <p:nvPr/>
          </p:nvGrpSpPr>
          <p:grpSpPr>
            <a:xfrm>
              <a:off x="22167538" y="9419863"/>
              <a:ext cx="10055533" cy="2667000"/>
              <a:chOff x="23003791" y="8803522"/>
              <a:chExt cx="8153400" cy="2667000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23003791" y="10327522"/>
                <a:ext cx="8153400" cy="1143000"/>
              </a:xfrm>
              <a:prstGeom prst="cube">
                <a:avLst>
                  <a:gd name="adj" fmla="val 42018"/>
                </a:avLst>
              </a:prstGeom>
              <a:gradFill rotWithShape="1">
                <a:gsLst>
                  <a:gs pos="0">
                    <a:srgbClr val="4F81BD">
                      <a:shade val="30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4400000" scaled="1"/>
              </a:gradFill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88900" dist="63500" dir="3000000" algn="br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kern="0" dirty="0" smtClean="0">
                    <a:solidFill>
                      <a:sysClr val="window" lastClr="FFFFFF"/>
                    </a:solidFill>
                    <a:latin typeface="Calibri"/>
                  </a:rPr>
                  <a:t>Linux Cluster Services (Amazon AWS)</a:t>
                </a:r>
                <a:endParaRPr lang="en-US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23003791" y="9565522"/>
                <a:ext cx="2819400" cy="1143000"/>
              </a:xfrm>
              <a:prstGeom prst="cube">
                <a:avLst>
                  <a:gd name="adj" fmla="val 42018"/>
                </a:avLst>
              </a:prstGeom>
              <a:gradFill rotWithShape="1">
                <a:gsLst>
                  <a:gs pos="0">
                    <a:srgbClr val="4F81BD">
                      <a:shade val="30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4400000" scaled="1"/>
              </a:gradFill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88900" dist="63500" dir="3000000" algn="br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kern="0" dirty="0" smtClean="0">
                    <a:solidFill>
                      <a:sysClr val="window" lastClr="FFFFFF"/>
                    </a:solidFill>
                    <a:latin typeface="Calibri"/>
                  </a:rPr>
                  <a:t>MPI/TCP-IP</a:t>
                </a:r>
                <a:endParaRPr lang="en-US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7" name="Cube 16"/>
              <p:cNvSpPr/>
              <p:nvPr/>
            </p:nvSpPr>
            <p:spPr>
              <a:xfrm>
                <a:off x="25535109" y="9565522"/>
                <a:ext cx="1964482" cy="1143000"/>
              </a:xfrm>
              <a:prstGeom prst="cube">
                <a:avLst>
                  <a:gd name="adj" fmla="val 42018"/>
                </a:avLst>
              </a:prstGeom>
              <a:gradFill rotWithShape="1">
                <a:gsLst>
                  <a:gs pos="0">
                    <a:srgbClr val="4F81BD">
                      <a:shade val="30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4400000" scaled="1"/>
              </a:gradFill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88900" dist="63500" dir="3000000" algn="br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kern="0" dirty="0" smtClean="0">
                    <a:solidFill>
                      <a:sysClr val="window" lastClr="FFFFFF"/>
                    </a:solidFill>
                    <a:latin typeface="Calibri"/>
                  </a:rPr>
                  <a:t>PThreads</a:t>
                </a:r>
                <a:endParaRPr lang="en-US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8" name="Cube 17"/>
              <p:cNvSpPr/>
              <p:nvPr/>
            </p:nvSpPr>
            <p:spPr>
              <a:xfrm>
                <a:off x="27215649" y="9565522"/>
                <a:ext cx="3941542" cy="1143000"/>
              </a:xfrm>
              <a:prstGeom prst="cube">
                <a:avLst>
                  <a:gd name="adj" fmla="val 42018"/>
                </a:avLst>
              </a:prstGeom>
              <a:gradFill rotWithShape="1">
                <a:gsLst>
                  <a:gs pos="0">
                    <a:srgbClr val="4F81BD">
                      <a:shade val="30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4400000" scaled="1"/>
              </a:gradFill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88900" dist="63500" dir="3000000" algn="br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kern="0" dirty="0" smtClean="0">
                    <a:solidFill>
                      <a:sysClr val="window" lastClr="FFFFFF"/>
                    </a:solidFill>
                    <a:latin typeface="Calibri"/>
                  </a:rPr>
                  <a:t>Hadoop/HDFS</a:t>
                </a:r>
                <a:endParaRPr lang="en-US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9" name="Cube 18"/>
              <p:cNvSpPr/>
              <p:nvPr/>
            </p:nvSpPr>
            <p:spPr>
              <a:xfrm>
                <a:off x="23003791" y="8803522"/>
                <a:ext cx="8153400" cy="1143000"/>
              </a:xfrm>
              <a:prstGeom prst="cube">
                <a:avLst>
                  <a:gd name="adj" fmla="val 42018"/>
                </a:avLst>
              </a:prstGeom>
              <a:gradFill rotWithShape="1">
                <a:gsLst>
                  <a:gs pos="0">
                    <a:srgbClr val="C0504D">
                      <a:shade val="30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4400000" scaled="1"/>
              </a:gradFill>
              <a:ln w="12700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88900" dist="63500" dir="3000000" algn="br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2400" kern="0" dirty="0" smtClean="0">
                    <a:solidFill>
                      <a:sysClr val="window" lastClr="FFFFFF"/>
                    </a:solidFill>
                    <a:latin typeface="Calibri"/>
                  </a:rPr>
                  <a:t>General-purpose API</a:t>
                </a:r>
                <a:endParaRPr lang="en-US" sz="2400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47"/>
            <p:cNvGrpSpPr/>
            <p:nvPr/>
          </p:nvGrpSpPr>
          <p:grpSpPr>
            <a:xfrm>
              <a:off x="22167539" y="8354191"/>
              <a:ext cx="10055532" cy="1447800"/>
              <a:chOff x="22298271" y="7737850"/>
              <a:chExt cx="10055532" cy="1447800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22298271" y="7737850"/>
                <a:ext cx="2057400" cy="1447800"/>
              </a:xfrm>
              <a:prstGeom prst="cube">
                <a:avLst>
                  <a:gd name="adj" fmla="val 32196"/>
                </a:avLst>
              </a:prstGeom>
              <a:gradFill rotWithShape="1">
                <a:gsLst>
                  <a:gs pos="0">
                    <a:srgbClr val="F79646">
                      <a:shade val="30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4400000" scaled="1"/>
              </a:gradFill>
              <a:ln w="12700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88900" dist="63500" dir="3000000" algn="br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  <a:t>Graph </a:t>
                </a:r>
                <a:b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</a:br>
                <a: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  <a:t>Analytics</a:t>
                </a:r>
                <a:endParaRPr lang="en-US" sz="1600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23972935" y="7737850"/>
                <a:ext cx="1905000" cy="1447800"/>
              </a:xfrm>
              <a:prstGeom prst="cube">
                <a:avLst>
                  <a:gd name="adj" fmla="val 32196"/>
                </a:avLst>
              </a:prstGeom>
              <a:gradFill rotWithShape="1">
                <a:gsLst>
                  <a:gs pos="0">
                    <a:srgbClr val="F79646">
                      <a:shade val="30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4400000" scaled="1"/>
              </a:gradFill>
              <a:ln w="12700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88900" dist="63500" dir="3000000" algn="br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  <a:t>Graphical</a:t>
                </a:r>
                <a:b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</a:br>
                <a: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  <a:t>Models</a:t>
                </a:r>
                <a:endParaRPr lang="en-US" sz="1600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25495199" y="7737850"/>
                <a:ext cx="1905000" cy="1447800"/>
              </a:xfrm>
              <a:prstGeom prst="cube">
                <a:avLst>
                  <a:gd name="adj" fmla="val 32196"/>
                </a:avLst>
              </a:prstGeom>
              <a:gradFill rotWithShape="1">
                <a:gsLst>
                  <a:gs pos="0">
                    <a:srgbClr val="F79646">
                      <a:shade val="30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4400000" scaled="1"/>
              </a:gradFill>
              <a:ln w="12700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88900" dist="63500" dir="3000000" algn="br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  <a:t>Computer</a:t>
                </a:r>
                <a:b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</a:br>
                <a: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  <a:t>Vision</a:t>
                </a:r>
                <a:endParaRPr lang="en-US" sz="1600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2" name="Cube 11"/>
              <p:cNvSpPr/>
              <p:nvPr/>
            </p:nvSpPr>
            <p:spPr>
              <a:xfrm>
                <a:off x="27017463" y="7737850"/>
                <a:ext cx="1905000" cy="1447800"/>
              </a:xfrm>
              <a:prstGeom prst="cube">
                <a:avLst>
                  <a:gd name="adj" fmla="val 32196"/>
                </a:avLst>
              </a:prstGeom>
              <a:gradFill rotWithShape="1">
                <a:gsLst>
                  <a:gs pos="0">
                    <a:srgbClr val="F79646">
                      <a:shade val="30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4400000" scaled="1"/>
              </a:gradFill>
              <a:ln w="12700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88900" dist="63500" dir="3000000" algn="br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  <a:t>Clustering</a:t>
                </a:r>
                <a:endParaRPr lang="en-US" sz="1600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3" name="Cube 12"/>
              <p:cNvSpPr/>
              <p:nvPr/>
            </p:nvSpPr>
            <p:spPr>
              <a:xfrm>
                <a:off x="28539727" y="7737850"/>
                <a:ext cx="1905000" cy="1447800"/>
              </a:xfrm>
              <a:prstGeom prst="cube">
                <a:avLst>
                  <a:gd name="adj" fmla="val 32196"/>
                </a:avLst>
              </a:prstGeom>
              <a:gradFill rotWithShape="1">
                <a:gsLst>
                  <a:gs pos="0">
                    <a:srgbClr val="F79646">
                      <a:shade val="30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4400000" scaled="1"/>
              </a:gradFill>
              <a:ln w="12700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88900" dist="63500" dir="3000000" algn="br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  <a:t>Topic</a:t>
                </a:r>
                <a:b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</a:br>
                <a: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  <a:t>Modeling</a:t>
                </a:r>
                <a:endParaRPr lang="en-US" sz="1600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4" name="Cube 13"/>
              <p:cNvSpPr/>
              <p:nvPr/>
            </p:nvSpPr>
            <p:spPr>
              <a:xfrm>
                <a:off x="30061992" y="7737850"/>
                <a:ext cx="2291811" cy="1447800"/>
              </a:xfrm>
              <a:prstGeom prst="cube">
                <a:avLst>
                  <a:gd name="adj" fmla="val 32196"/>
                </a:avLst>
              </a:prstGeom>
              <a:gradFill rotWithShape="1">
                <a:gsLst>
                  <a:gs pos="0">
                    <a:srgbClr val="F79646">
                      <a:shade val="30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4400000" scaled="1"/>
              </a:gradFill>
              <a:ln w="12700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88900" dist="63500" dir="3000000" algn="br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  <a:t>Collaborative</a:t>
                </a:r>
                <a:b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</a:br>
                <a:r>
                  <a:rPr lang="en-US" sz="1600" kern="0" dirty="0" smtClean="0">
                    <a:solidFill>
                      <a:sysClr val="window" lastClr="FFFFFF"/>
                    </a:solidFill>
                    <a:latin typeface="Calibri"/>
                  </a:rPr>
                  <a:t>Filtering</a:t>
                </a:r>
                <a:endParaRPr lang="en-US" sz="1600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52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GraphLab</a:t>
            </a:r>
            <a:r>
              <a:rPr lang="en-US" dirty="0" smtClean="0"/>
              <a:t>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GraphChi</a:t>
            </a:r>
            <a:endParaRPr lang="en-US" b="1" dirty="0" smtClean="0"/>
          </a:p>
          <a:p>
            <a:pPr lvl="1"/>
            <a:r>
              <a:rPr lang="en-US" dirty="0" smtClean="0"/>
              <a:t>Key </a:t>
            </a:r>
            <a:r>
              <a:rPr lang="en-US" b="1" dirty="0" smtClean="0"/>
              <a:t>insight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some algorithms on graph are </a:t>
            </a:r>
            <a:r>
              <a:rPr lang="en-US" dirty="0" err="1" smtClean="0"/>
              <a:t>streamable</a:t>
            </a:r>
            <a:r>
              <a:rPr lang="en-US" dirty="0" smtClean="0"/>
              <a:t> (i.e., PageRank-Nibble)</a:t>
            </a:r>
          </a:p>
          <a:p>
            <a:pPr lvl="2"/>
            <a:r>
              <a:rPr lang="en-US" dirty="0" smtClean="0"/>
              <a:t>in general we can’t easily stream the graph because neighbors will be scattered</a:t>
            </a:r>
          </a:p>
          <a:p>
            <a:pPr lvl="2"/>
            <a:r>
              <a:rPr lang="en-US" dirty="0" smtClean="0"/>
              <a:t>but maybe we can </a:t>
            </a:r>
            <a:r>
              <a:rPr lang="en-US" i="1" dirty="0" smtClean="0"/>
              <a:t>limit the degree </a:t>
            </a:r>
            <a:r>
              <a:rPr lang="en-US" dirty="0" smtClean="0"/>
              <a:t>to which they’re scattered … enough to make streaming possible?</a:t>
            </a:r>
          </a:p>
          <a:p>
            <a:pPr lvl="3"/>
            <a:r>
              <a:rPr lang="en-US" sz="2800" dirty="0" smtClean="0"/>
              <a:t>“almost-streaming”: keep P cursors in a file instead of one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0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Vertices are numbered from 1 to n</a:t>
            </a:r>
          </a:p>
          <a:p>
            <a:pPr lvl="1"/>
            <a:r>
              <a:rPr lang="en-US" sz="2400" b="1" dirty="0" smtClean="0"/>
              <a:t>P </a:t>
            </a:r>
            <a:r>
              <a:rPr lang="en-US" sz="2400" dirty="0" smtClean="0"/>
              <a:t>intervals, each associated with a </a:t>
            </a:r>
            <a:r>
              <a:rPr lang="en-US" sz="2400" b="1" dirty="0" smtClean="0"/>
              <a:t>shard </a:t>
            </a:r>
            <a:r>
              <a:rPr lang="en-US" sz="2400" dirty="0" smtClean="0"/>
              <a:t>on disk.</a:t>
            </a:r>
            <a:endParaRPr lang="en-US" sz="2400" b="1" dirty="0" smtClean="0"/>
          </a:p>
          <a:p>
            <a:pPr lvl="1"/>
            <a:r>
              <a:rPr lang="en-US" sz="2400" b="1" dirty="0"/>
              <a:t>s</a:t>
            </a:r>
            <a:r>
              <a:rPr lang="en-US" sz="2400" b="1" dirty="0" smtClean="0"/>
              <a:t>ub-graph = </a:t>
            </a:r>
            <a:r>
              <a:rPr lang="en-US" sz="2400" dirty="0" smtClean="0"/>
              <a:t>interval of vertices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87" y="28310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PSW:  Shards and Intervals</a:t>
            </a:r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1862435" y="5368090"/>
            <a:ext cx="1127125" cy="988259"/>
            <a:chOff x="825499" y="2622550"/>
            <a:chExt cx="1127125" cy="988259"/>
          </a:xfrm>
        </p:grpSpPr>
        <p:sp>
          <p:nvSpPr>
            <p:cNvPr id="6" name="Document 5"/>
            <p:cNvSpPr/>
            <p:nvPr/>
          </p:nvSpPr>
          <p:spPr>
            <a:xfrm>
              <a:off x="1054100" y="2622550"/>
              <a:ext cx="520700" cy="618927"/>
            </a:xfrm>
            <a:prstGeom prst="flowChartDocumen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5499" y="3241477"/>
              <a:ext cx="1127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shard(1)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744961" y="3850440"/>
            <a:ext cx="5918200" cy="8001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44961" y="3850440"/>
            <a:ext cx="1244600" cy="8001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interval(1)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9561" y="3850440"/>
            <a:ext cx="1524000" cy="8001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interval(2)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24911" y="3850440"/>
            <a:ext cx="1238250" cy="8001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interval(P)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13561" y="3850440"/>
            <a:ext cx="1911350" cy="793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3246737" y="5368091"/>
            <a:ext cx="1009650" cy="988259"/>
            <a:chOff x="825500" y="2622550"/>
            <a:chExt cx="1009650" cy="988259"/>
          </a:xfrm>
        </p:grpSpPr>
        <p:sp>
          <p:nvSpPr>
            <p:cNvPr id="14" name="Document 13"/>
            <p:cNvSpPr/>
            <p:nvPr/>
          </p:nvSpPr>
          <p:spPr>
            <a:xfrm>
              <a:off x="1054100" y="2622550"/>
              <a:ext cx="520700" cy="618927"/>
            </a:xfrm>
            <a:prstGeom prst="flowChartDocumen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00" y="3241477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shard</a:t>
              </a:r>
              <a:r>
                <a:rPr lang="en-US" sz="1600"/>
                <a:t>(2)</a:t>
              </a: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6539211" y="5368090"/>
            <a:ext cx="1123950" cy="988259"/>
            <a:chOff x="825500" y="2622550"/>
            <a:chExt cx="1123950" cy="988259"/>
          </a:xfrm>
        </p:grpSpPr>
        <p:sp>
          <p:nvSpPr>
            <p:cNvPr id="17" name="Document 16"/>
            <p:cNvSpPr/>
            <p:nvPr/>
          </p:nvSpPr>
          <p:spPr>
            <a:xfrm>
              <a:off x="1054100" y="2622550"/>
              <a:ext cx="520700" cy="618927"/>
            </a:xfrm>
            <a:prstGeom prst="flowChartDocumen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5500" y="3241477"/>
              <a:ext cx="112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shard(P)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88439" y="34811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33884" y="3481108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48244" y="3481108"/>
            <a:ext cx="39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33365" y="3481108"/>
            <a:ext cx="39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2</a:t>
            </a:r>
            <a:endParaRPr lang="en-US"/>
          </a:p>
        </p:txBody>
      </p:sp>
      <p:cxnSp>
        <p:nvCxnSpPr>
          <p:cNvPr id="23" name="Straight Connector 22"/>
          <p:cNvCxnSpPr>
            <a:stCxn id="9" idx="2"/>
            <a:endCxn id="6" idx="0"/>
          </p:cNvCxnSpPr>
          <p:nvPr/>
        </p:nvCxnSpPr>
        <p:spPr>
          <a:xfrm rot="5400000">
            <a:off x="2000549" y="5001378"/>
            <a:ext cx="717550" cy="15875"/>
          </a:xfrm>
          <a:prstGeom prst="line">
            <a:avLst/>
          </a:prstGeom>
          <a:ln>
            <a:solidFill>
              <a:schemeClr val="tx1"/>
            </a:solidFill>
            <a:headEnd type="oval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2"/>
            <a:endCxn id="14" idx="0"/>
          </p:cNvCxnSpPr>
          <p:nvPr/>
        </p:nvCxnSpPr>
        <p:spPr>
          <a:xfrm rot="5400000">
            <a:off x="3384849" y="5001378"/>
            <a:ext cx="717551" cy="15874"/>
          </a:xfrm>
          <a:prstGeom prst="line">
            <a:avLst/>
          </a:prstGeom>
          <a:ln>
            <a:solidFill>
              <a:schemeClr val="tx1"/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2"/>
            <a:endCxn id="17" idx="0"/>
          </p:cNvCxnSpPr>
          <p:nvPr/>
        </p:nvCxnSpPr>
        <p:spPr>
          <a:xfrm rot="5400000">
            <a:off x="6677324" y="5001378"/>
            <a:ext cx="717550" cy="15875"/>
          </a:xfrm>
          <a:prstGeom prst="line">
            <a:avLst/>
          </a:prstGeom>
          <a:ln>
            <a:solidFill>
              <a:schemeClr val="tx1"/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00936" y="5614152"/>
            <a:ext cx="895350" cy="1588"/>
          </a:xfrm>
          <a:prstGeom prst="line">
            <a:avLst/>
          </a:prstGeom>
          <a:ln w="79375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CB83-1776-A54A-BBCA-43B85C87A76C}" type="slidenum">
              <a:rPr lang="en-US"/>
              <a:pPr/>
              <a:t>38</a:t>
            </a:fld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738647"/>
              </p:ext>
            </p:extLst>
          </p:nvPr>
        </p:nvGraphicFramePr>
        <p:xfrm>
          <a:off x="7433884" y="147266"/>
          <a:ext cx="1546290" cy="1249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290"/>
              </a:tblGrid>
              <a:tr h="416578">
                <a:tc>
                  <a:txBody>
                    <a:bodyPr/>
                    <a:lstStyle/>
                    <a:p>
                      <a:r>
                        <a:rPr lang="en-US" sz="1800">
                          <a:latin typeface="Gill Sans MT"/>
                          <a:cs typeface="Gill Sans MT"/>
                        </a:rPr>
                        <a:t>1. Load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416578">
                <a:tc>
                  <a:txBody>
                    <a:bodyPr/>
                    <a:lstStyle/>
                    <a:p>
                      <a:r>
                        <a:rPr lang="en-US" sz="1800">
                          <a:latin typeface="Gill Sans MT"/>
                          <a:cs typeface="Gill Sans MT"/>
                        </a:rPr>
                        <a:t>2. Compute</a:t>
                      </a:r>
                    </a:p>
                  </a:txBody>
                  <a:tcPr/>
                </a:tc>
              </a:tr>
              <a:tr h="4165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ill Sans MT"/>
                          <a:cs typeface="Gill Sans MT"/>
                        </a:rPr>
                        <a:t>3. Write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07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1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PSW: Layout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41814" y="2486878"/>
            <a:ext cx="89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Shard 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7157" y="5705325"/>
            <a:ext cx="6475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Shards small enough to fit in memory; balance size of shards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921433" y="1212334"/>
            <a:ext cx="571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Shard: in-edges for </a:t>
            </a:r>
            <a:r>
              <a:rPr lang="en-US" b="1" dirty="0" smtClean="0"/>
              <a:t>interval </a:t>
            </a:r>
            <a:r>
              <a:rPr lang="en-US" dirty="0" smtClean="0"/>
              <a:t>of vertices; sorted by source-id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355070" y="3446538"/>
            <a:ext cx="3006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in-edges for vertices 1..100</a:t>
            </a:r>
            <a:br>
              <a:rPr lang="en-US" sz="2000" dirty="0" smtClean="0"/>
            </a:br>
            <a:r>
              <a:rPr lang="en-US" sz="2000" dirty="0" smtClean="0"/>
              <a:t>sorted by </a:t>
            </a:r>
            <a:r>
              <a:rPr lang="en-US" sz="2000" dirty="0" err="1" smtClean="0"/>
              <a:t>source_id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1083" y="2297317"/>
            <a:ext cx="0" cy="2874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 bwMode="auto">
          <a:xfrm>
            <a:off x="1533802" y="2283420"/>
            <a:ext cx="1295400" cy="30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38802" y="2283420"/>
            <a:ext cx="1295400" cy="30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343802" y="2283420"/>
            <a:ext cx="1295400" cy="30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248802" y="2283420"/>
            <a:ext cx="1295400" cy="30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1686202" y="1597620"/>
            <a:ext cx="6863234" cy="646331"/>
            <a:chOff x="1686202" y="1597620"/>
            <a:chExt cx="6863234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1686202" y="1597620"/>
              <a:ext cx="942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Vertices</a:t>
              </a:r>
              <a:br>
                <a:rPr lang="en-US" dirty="0" smtClean="0"/>
              </a:br>
              <a:r>
                <a:rPr lang="en-US" dirty="0" smtClean="0"/>
                <a:t>1..100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60770" y="1597620"/>
              <a:ext cx="10031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Vertices</a:t>
              </a:r>
              <a:br>
                <a:rPr lang="en-US" dirty="0" smtClean="0"/>
              </a:br>
              <a:r>
                <a:rPr lang="en-US" dirty="0" smtClean="0"/>
                <a:t>101..700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07273" y="1597620"/>
              <a:ext cx="11201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Vertices</a:t>
              </a:r>
              <a:br>
                <a:rPr lang="en-US" dirty="0" smtClean="0"/>
              </a:br>
              <a:r>
                <a:rPr lang="en-US" dirty="0" smtClean="0"/>
                <a:t>701..1000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95279" y="1597620"/>
              <a:ext cx="13541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Vertices</a:t>
              </a:r>
              <a:br>
                <a:rPr lang="en-US" dirty="0" smtClean="0"/>
              </a:br>
              <a:r>
                <a:rPr lang="en-US" dirty="0" smtClean="0"/>
                <a:t>1001..10000</a:t>
              </a:r>
              <a:endParaRPr lang="en-US" dirty="0"/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1707096" y="2447488"/>
            <a:ext cx="6663812" cy="369332"/>
            <a:chOff x="1707096" y="2447488"/>
            <a:chExt cx="6663812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3612096" y="2447488"/>
              <a:ext cx="893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Shard 2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96202" y="2447488"/>
              <a:ext cx="893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Shard 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77402" y="2447488"/>
              <a:ext cx="893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Shard 4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07096" y="2447488"/>
              <a:ext cx="893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Shard 1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087319"/>
              </p:ext>
            </p:extLst>
          </p:nvPr>
        </p:nvGraphicFramePr>
        <p:xfrm>
          <a:off x="7433884" y="147266"/>
          <a:ext cx="1546290" cy="1249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290"/>
              </a:tblGrid>
              <a:tr h="416578">
                <a:tc>
                  <a:txBody>
                    <a:bodyPr/>
                    <a:lstStyle/>
                    <a:p>
                      <a:r>
                        <a:rPr lang="en-US" sz="1800">
                          <a:latin typeface="Gill Sans MT"/>
                          <a:cs typeface="Gill Sans MT"/>
                        </a:rPr>
                        <a:t>1. Load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416578">
                <a:tc>
                  <a:txBody>
                    <a:bodyPr/>
                    <a:lstStyle/>
                    <a:p>
                      <a:r>
                        <a:rPr lang="en-US" sz="1800">
                          <a:latin typeface="Gill Sans MT"/>
                          <a:cs typeface="Gill Sans MT"/>
                        </a:rPr>
                        <a:t>2. Compute</a:t>
                      </a:r>
                    </a:p>
                  </a:txBody>
                  <a:tcPr/>
                </a:tc>
              </a:tr>
              <a:tr h="4165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ill Sans MT"/>
                          <a:cs typeface="Gill Sans MT"/>
                        </a:rPr>
                        <a:t>3. Write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22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01 at 6.10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0" b="30012"/>
          <a:stretch/>
        </p:blipFill>
        <p:spPr>
          <a:xfrm>
            <a:off x="103185" y="806572"/>
            <a:ext cx="9040815" cy="538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88131" y="6418247"/>
            <a:ext cx="279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lots of i/o happening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6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533802" y="2283420"/>
            <a:ext cx="1295400" cy="30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438802" y="2283420"/>
            <a:ext cx="1295400" cy="30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43802" y="2283420"/>
            <a:ext cx="1295400" cy="30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248802" y="2283420"/>
            <a:ext cx="1295400" cy="30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1686202" y="1597620"/>
            <a:ext cx="6863234" cy="646331"/>
            <a:chOff x="1686202" y="1597620"/>
            <a:chExt cx="6863234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1686202" y="1597620"/>
              <a:ext cx="942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Vertices</a:t>
              </a:r>
              <a:br>
                <a:rPr lang="en-US" dirty="0" smtClean="0"/>
              </a:br>
              <a:r>
                <a:rPr lang="en-US" dirty="0" smtClean="0"/>
                <a:t>1..100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60770" y="1597620"/>
              <a:ext cx="10031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Vertices</a:t>
              </a:r>
              <a:br>
                <a:rPr lang="en-US" dirty="0" smtClean="0"/>
              </a:br>
              <a:r>
                <a:rPr lang="en-US" dirty="0" smtClean="0"/>
                <a:t>101..700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07273" y="1597620"/>
              <a:ext cx="11201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Vertices</a:t>
              </a:r>
              <a:br>
                <a:rPr lang="en-US" dirty="0" smtClean="0"/>
              </a:br>
              <a:r>
                <a:rPr lang="en-US" dirty="0" smtClean="0"/>
                <a:t>701..1000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95279" y="1597620"/>
              <a:ext cx="13541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Vertices</a:t>
              </a:r>
              <a:br>
                <a:rPr lang="en-US" dirty="0" smtClean="0"/>
              </a:br>
              <a:r>
                <a:rPr lang="en-US" dirty="0" smtClean="0"/>
                <a:t>1001..10000</a:t>
              </a:r>
              <a:endParaRPr lang="en-US" dirty="0"/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228720" y="3478462"/>
            <a:ext cx="2273128" cy="2838935"/>
            <a:chOff x="228720" y="3935662"/>
            <a:chExt cx="2273128" cy="2838935"/>
          </a:xfrm>
        </p:grpSpPr>
        <p:sp>
          <p:nvSpPr>
            <p:cNvPr id="3" name="TextBox 2"/>
            <p:cNvSpPr txBox="1"/>
            <p:nvPr/>
          </p:nvSpPr>
          <p:spPr>
            <a:xfrm>
              <a:off x="228720" y="5943600"/>
              <a:ext cx="22731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Load all in-edges</a:t>
              </a:r>
              <a:br>
                <a:rPr lang="en-US" sz="2400" dirty="0" smtClean="0"/>
              </a:br>
              <a:r>
                <a:rPr lang="en-US" sz="2400" dirty="0" smtClean="0"/>
                <a:t>in memory </a:t>
              </a:r>
              <a:endParaRPr lang="en-US" sz="2400" dirty="0"/>
            </a:p>
          </p:txBody>
        </p:sp>
        <p:cxnSp>
          <p:nvCxnSpPr>
            <p:cNvPr id="20" name="Straight Arrow Connector 19"/>
            <p:cNvCxnSpPr>
              <a:stCxn id="3" idx="0"/>
            </p:cNvCxnSpPr>
            <p:nvPr/>
          </p:nvCxnSpPr>
          <p:spPr bwMode="auto">
            <a:xfrm flipV="1">
              <a:off x="1365284" y="3935662"/>
              <a:ext cx="788565" cy="2007938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685800" y="1156028"/>
            <a:ext cx="442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Load </a:t>
            </a:r>
            <a:r>
              <a:rPr lang="en-US" sz="2400" b="1" dirty="0" err="1" smtClean="0"/>
              <a:t>subgraph</a:t>
            </a:r>
            <a:r>
              <a:rPr lang="en-US" sz="2400" b="1" dirty="0" smtClean="0"/>
              <a:t> for vertices 1..100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652409" y="5631055"/>
            <a:ext cx="6126547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What about out-edges? </a:t>
            </a:r>
          </a:p>
          <a:p>
            <a:r>
              <a:rPr lang="en-US" sz="2800" dirty="0" smtClean="0"/>
              <a:t>      Arranged in sequence in other shards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3408024" y="228342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2096" y="2447488"/>
            <a:ext cx="89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Shard 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313024" y="2283420"/>
            <a:ext cx="1371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218024" y="2283420"/>
            <a:ext cx="1371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6202" y="2447488"/>
            <a:ext cx="89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Shard 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504865" y="2264986"/>
            <a:ext cx="1371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7402" y="2447488"/>
            <a:ext cx="89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Shard 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PSW: Loading Sub-graph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07096" y="2447488"/>
            <a:ext cx="89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Shard 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355070" y="3446538"/>
            <a:ext cx="3006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in-edges for vertices 1..100</a:t>
            </a:r>
            <a:br>
              <a:rPr lang="en-US" sz="2000" dirty="0" smtClean="0"/>
            </a:br>
            <a:r>
              <a:rPr lang="en-US" sz="2000" dirty="0" smtClean="0"/>
              <a:t>sorted by </a:t>
            </a:r>
            <a:r>
              <a:rPr lang="en-US" sz="2000" dirty="0" err="1" smtClean="0"/>
              <a:t>source_id</a:t>
            </a: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81083" y="2297317"/>
            <a:ext cx="0" cy="2874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629263"/>
              </p:ext>
            </p:extLst>
          </p:nvPr>
        </p:nvGraphicFramePr>
        <p:xfrm>
          <a:off x="7433884" y="147266"/>
          <a:ext cx="1546290" cy="1249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290"/>
              </a:tblGrid>
              <a:tr h="4165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ill Sans MT"/>
                          <a:cs typeface="Gill Sans MT"/>
                        </a:rPr>
                        <a:t>1. Load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416578">
                <a:tc>
                  <a:txBody>
                    <a:bodyPr/>
                    <a:lstStyle/>
                    <a:p>
                      <a:r>
                        <a:rPr lang="en-US" sz="1800">
                          <a:latin typeface="Gill Sans MT"/>
                          <a:cs typeface="Gill Sans MT"/>
                        </a:rPr>
                        <a:t>2. Compute</a:t>
                      </a:r>
                    </a:p>
                  </a:txBody>
                  <a:tcPr/>
                </a:tc>
              </a:tr>
              <a:tr h="4165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ill Sans MT"/>
                          <a:cs typeface="Gill Sans MT"/>
                        </a:rPr>
                        <a:t>3. Write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57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 animBg="1"/>
      <p:bldP spid="25" grpId="0" animBg="1"/>
      <p:bldP spid="26" grpId="0" animBg="1"/>
      <p:bldP spid="27" grpId="0" animBg="1"/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533802" y="2283420"/>
            <a:ext cx="1295400" cy="30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438802" y="2283420"/>
            <a:ext cx="1295400" cy="30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43802" y="2283420"/>
            <a:ext cx="1295400" cy="30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248802" y="2283420"/>
            <a:ext cx="1295400" cy="30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7096" y="2447488"/>
            <a:ext cx="89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Shard 1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228720" y="3956981"/>
            <a:ext cx="3830129" cy="2323606"/>
            <a:chOff x="228720" y="4450991"/>
            <a:chExt cx="3830129" cy="2323606"/>
          </a:xfrm>
        </p:grpSpPr>
        <p:sp>
          <p:nvSpPr>
            <p:cNvPr id="3" name="TextBox 2"/>
            <p:cNvSpPr txBox="1"/>
            <p:nvPr/>
          </p:nvSpPr>
          <p:spPr>
            <a:xfrm>
              <a:off x="228720" y="5943600"/>
              <a:ext cx="22731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Gill Sans MT"/>
                  <a:cs typeface="Gill Sans MT"/>
                </a:rPr>
                <a:t>Load all in-edges</a:t>
              </a:r>
              <a:br>
                <a:rPr lang="en-US" sz="2400" dirty="0" smtClean="0">
                  <a:latin typeface="Gill Sans MT"/>
                  <a:cs typeface="Gill Sans MT"/>
                </a:rPr>
              </a:br>
              <a:r>
                <a:rPr lang="en-US" sz="2400" dirty="0" smtClean="0">
                  <a:latin typeface="Gill Sans MT"/>
                  <a:cs typeface="Gill Sans MT"/>
                </a:rPr>
                <a:t>in memory </a:t>
              </a:r>
              <a:endParaRPr lang="en-US" sz="2400" dirty="0">
                <a:latin typeface="Gill Sans MT"/>
                <a:cs typeface="Gill Sans MT"/>
              </a:endParaRPr>
            </a:p>
          </p:txBody>
        </p:sp>
        <p:cxnSp>
          <p:nvCxnSpPr>
            <p:cNvPr id="20" name="Straight Arrow Connector 19"/>
            <p:cNvCxnSpPr>
              <a:stCxn id="3" idx="0"/>
            </p:cNvCxnSpPr>
            <p:nvPr/>
          </p:nvCxnSpPr>
          <p:spPr bwMode="auto">
            <a:xfrm flipV="1">
              <a:off x="1365284" y="4450991"/>
              <a:ext cx="2693565" cy="1492609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758477" y="1048616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Load </a:t>
            </a:r>
            <a:r>
              <a:rPr lang="en-US" sz="2400" b="1" dirty="0" err="1" smtClean="0"/>
              <a:t>subgraph</a:t>
            </a:r>
            <a:r>
              <a:rPr lang="en-US" sz="2400" b="1" dirty="0" smtClean="0"/>
              <a:t> for vertices 101..700</a:t>
            </a: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3408024" y="228342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2096" y="2447488"/>
            <a:ext cx="89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Shard 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313024" y="2283420"/>
            <a:ext cx="1371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218024" y="2283420"/>
            <a:ext cx="1371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6202" y="2447488"/>
            <a:ext cx="89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Shard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7402" y="2447488"/>
            <a:ext cx="89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Shard 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503024" y="281682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PSW: Loading Sub-graph</a:t>
            </a:r>
            <a:endParaRPr lang="en-US" dirty="0"/>
          </a:p>
        </p:txBody>
      </p:sp>
      <p:grpSp>
        <p:nvGrpSpPr>
          <p:cNvPr id="12" name="Group 31"/>
          <p:cNvGrpSpPr/>
          <p:nvPr/>
        </p:nvGrpSpPr>
        <p:grpSpPr>
          <a:xfrm>
            <a:off x="1686202" y="1597620"/>
            <a:ext cx="6863234" cy="646331"/>
            <a:chOff x="1686202" y="1597620"/>
            <a:chExt cx="6863234" cy="646331"/>
          </a:xfrm>
        </p:grpSpPr>
        <p:sp>
          <p:nvSpPr>
            <p:cNvPr id="33" name="TextBox 32"/>
            <p:cNvSpPr txBox="1"/>
            <p:nvPr/>
          </p:nvSpPr>
          <p:spPr>
            <a:xfrm>
              <a:off x="1686202" y="1597620"/>
              <a:ext cx="942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Vertices</a:t>
              </a:r>
              <a:br>
                <a:rPr lang="en-US" dirty="0" smtClean="0"/>
              </a:br>
              <a:r>
                <a:rPr lang="en-US" dirty="0" smtClean="0"/>
                <a:t>1..100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60770" y="1597620"/>
              <a:ext cx="10031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Vertices</a:t>
              </a:r>
              <a:br>
                <a:rPr lang="en-US" dirty="0" smtClean="0"/>
              </a:br>
              <a:r>
                <a:rPr lang="en-US" dirty="0" smtClean="0"/>
                <a:t>101..700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07273" y="1597620"/>
              <a:ext cx="11201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Vertices</a:t>
              </a:r>
              <a:br>
                <a:rPr lang="en-US" dirty="0" smtClean="0"/>
              </a:br>
              <a:r>
                <a:rPr lang="en-US" dirty="0" smtClean="0"/>
                <a:t>701..1000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95279" y="1597620"/>
              <a:ext cx="13541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Vertices</a:t>
              </a:r>
              <a:br>
                <a:rPr lang="en-US" dirty="0" smtClean="0"/>
              </a:br>
              <a:r>
                <a:rPr lang="en-US" dirty="0" smtClean="0"/>
                <a:t>1001..10000</a:t>
              </a:r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3391457" y="2950814"/>
            <a:ext cx="1371600" cy="78531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7441" y="5963078"/>
            <a:ext cx="2616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MT"/>
                <a:cs typeface="Gill Sans MT"/>
              </a:rPr>
              <a:t>Out-edge blocks</a:t>
            </a:r>
          </a:p>
          <a:p>
            <a:r>
              <a:rPr lang="en-US" sz="2400" dirty="0">
                <a:latin typeface="Gill Sans MT"/>
                <a:cs typeface="Gill Sans MT"/>
              </a:rPr>
              <a:t>i</a:t>
            </a:r>
            <a:r>
              <a:rPr lang="en-US" sz="2400" dirty="0" smtClean="0">
                <a:latin typeface="Gill Sans MT"/>
                <a:cs typeface="Gill Sans MT"/>
              </a:rPr>
              <a:t>n memory</a:t>
            </a:r>
            <a:endParaRPr lang="en-US" sz="2400" dirty="0">
              <a:latin typeface="Gill Sans MT"/>
              <a:cs typeface="Gill Sans MT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2501848" y="3197820"/>
            <a:ext cx="3887860" cy="2581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389708" y="3736125"/>
            <a:ext cx="805571" cy="2042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477402" y="3349630"/>
            <a:ext cx="750817" cy="24294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233759" y="3502620"/>
            <a:ext cx="2450865" cy="2276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6200000">
            <a:off x="-355070" y="3446538"/>
            <a:ext cx="3006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in-edges for vertices 1..100</a:t>
            </a:r>
            <a:br>
              <a:rPr lang="en-US" sz="2000" dirty="0" smtClean="0"/>
            </a:br>
            <a:r>
              <a:rPr lang="en-US" sz="2000" dirty="0" smtClean="0"/>
              <a:t>sorted by </a:t>
            </a:r>
            <a:r>
              <a:rPr lang="en-US" sz="2000" dirty="0" err="1" smtClean="0"/>
              <a:t>source_id</a:t>
            </a:r>
            <a:endParaRPr lang="en-US" sz="20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81083" y="2297317"/>
            <a:ext cx="0" cy="2874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432625"/>
              </p:ext>
            </p:extLst>
          </p:nvPr>
        </p:nvGraphicFramePr>
        <p:xfrm>
          <a:off x="7433884" y="147266"/>
          <a:ext cx="1546290" cy="1249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290"/>
              </a:tblGrid>
              <a:tr h="416578">
                <a:tc>
                  <a:txBody>
                    <a:bodyPr/>
                    <a:lstStyle/>
                    <a:p>
                      <a:r>
                        <a:rPr lang="en-US" sz="1800">
                          <a:latin typeface="Gill Sans MT"/>
                          <a:cs typeface="Gill Sans MT"/>
                        </a:rPr>
                        <a:t>1. Load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416578">
                <a:tc>
                  <a:txBody>
                    <a:bodyPr/>
                    <a:lstStyle/>
                    <a:p>
                      <a:r>
                        <a:rPr lang="en-US" sz="1800">
                          <a:latin typeface="Gill Sans MT"/>
                          <a:cs typeface="Gill Sans MT"/>
                        </a:rPr>
                        <a:t>2. Compute</a:t>
                      </a:r>
                    </a:p>
                  </a:txBody>
                  <a:tcPr/>
                </a:tc>
              </a:tr>
              <a:tr h="4165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ill Sans MT"/>
                          <a:cs typeface="Gill Sans MT"/>
                        </a:rPr>
                        <a:t>3. Write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51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457E-6 9.86568E-7 L -1.63457E-6 0.12228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256E-6 1.63038E-6 L 3.48256E-6 0.0944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7" grpId="0" animBg="1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PSW </a:t>
            </a:r>
            <a:r>
              <a:rPr lang="en-US" dirty="0" smtClean="0"/>
              <a:t>Load-Phase</a:t>
            </a:r>
            <a:endParaRPr lang="en-US" dirty="0"/>
          </a:p>
        </p:txBody>
      </p:sp>
      <p:pic>
        <p:nvPicPr>
          <p:cNvPr id="5" name="pswanim.mov">
            <a:hlinkClick r:id="" action="ppaction://media"/>
            <a:hlinkHover r:id="" action="ppaction://ole?verb=0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4834" y="3132276"/>
            <a:ext cx="3898900" cy="292417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33569" y="1811879"/>
            <a:ext cx="7069651" cy="12177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Only P large reads for each interval.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reads on one full pass. </a:t>
            </a:r>
          </a:p>
          <a:p>
            <a:pPr lvl="1"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CB83-1776-A54A-BBCA-43B85C87A76C}" type="slidenum">
              <a:rPr lang="en-US"/>
              <a:pPr/>
              <a:t>42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083851"/>
              </p:ext>
            </p:extLst>
          </p:nvPr>
        </p:nvGraphicFramePr>
        <p:xfrm>
          <a:off x="7433884" y="147266"/>
          <a:ext cx="1546290" cy="1249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290"/>
              </a:tblGrid>
              <a:tr h="416578">
                <a:tc>
                  <a:txBody>
                    <a:bodyPr/>
                    <a:lstStyle/>
                    <a:p>
                      <a:r>
                        <a:rPr lang="en-US" sz="1800">
                          <a:latin typeface="Gill Sans MT"/>
                          <a:cs typeface="Gill Sans MT"/>
                        </a:rPr>
                        <a:t>1. Load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416578">
                <a:tc>
                  <a:txBody>
                    <a:bodyPr/>
                    <a:lstStyle/>
                    <a:p>
                      <a:r>
                        <a:rPr lang="en-US" sz="1800">
                          <a:latin typeface="Gill Sans MT"/>
                          <a:cs typeface="Gill Sans MT"/>
                        </a:rPr>
                        <a:t>2. Compute</a:t>
                      </a:r>
                    </a:p>
                  </a:txBody>
                  <a:tcPr/>
                </a:tc>
              </a:tr>
              <a:tr h="4165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ill Sans MT"/>
                          <a:cs typeface="Gill Sans MT"/>
                        </a:rPr>
                        <a:t>3. Write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2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1"/>
    </mc:Choice>
    <mc:Fallback xmlns="" xmlns:mv="urn:schemas-microsoft-com:mac:vml">
      <p:transition spd="slow" advTm="126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playEvt time="8048" objId="5"/>
        <p14:stopEvt time="12671" objId="5"/>
      </p14:showEvt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Screen Shot 2012-09-25 at 11.21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60" y="4606780"/>
            <a:ext cx="1161280" cy="1178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PSW: Execute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348" cy="37370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Update-function is executed on interval’s vertices</a:t>
            </a:r>
          </a:p>
          <a:p>
            <a:r>
              <a:rPr lang="en-US" sz="2800" dirty="0" smtClean="0"/>
              <a:t>Edges have </a:t>
            </a:r>
            <a:r>
              <a:rPr lang="en-US" sz="2800" b="1" dirty="0" smtClean="0"/>
              <a:t>pointers </a:t>
            </a:r>
            <a:r>
              <a:rPr lang="en-US" sz="2800" dirty="0" smtClean="0"/>
              <a:t>to the loaded data blocks</a:t>
            </a:r>
          </a:p>
          <a:p>
            <a:pPr lvl="1"/>
            <a:r>
              <a:rPr lang="en-US" sz="2400" dirty="0" smtClean="0"/>
              <a:t>Changes take effect immediately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i="1" dirty="0" smtClean="0">
                <a:sym typeface="Wingdings"/>
              </a:rPr>
              <a:t>asynchronous</a:t>
            </a:r>
            <a:r>
              <a:rPr lang="en-US" sz="2400" dirty="0" smtClean="0">
                <a:sym typeface="Wingdings"/>
              </a:rPr>
              <a:t>.</a:t>
            </a:r>
            <a:endParaRPr lang="en-US" sz="2400" dirty="0" smtClean="0"/>
          </a:p>
        </p:txBody>
      </p:sp>
      <p:grpSp>
        <p:nvGrpSpPr>
          <p:cNvPr id="4" name="Group 6"/>
          <p:cNvGrpSpPr/>
          <p:nvPr/>
        </p:nvGrpSpPr>
        <p:grpSpPr>
          <a:xfrm>
            <a:off x="457200" y="4190494"/>
            <a:ext cx="3539206" cy="2049877"/>
            <a:chOff x="76200" y="1981200"/>
            <a:chExt cx="4572001" cy="2554014"/>
          </a:xfrm>
        </p:grpSpPr>
        <p:cxnSp>
          <p:nvCxnSpPr>
            <p:cNvPr id="8" name="Curved Connector 7"/>
            <p:cNvCxnSpPr/>
            <p:nvPr/>
          </p:nvCxnSpPr>
          <p:spPr>
            <a:xfrm rot="5400000" flipH="1" flipV="1">
              <a:off x="3340100" y="1854200"/>
              <a:ext cx="1588" cy="1315384"/>
            </a:xfrm>
            <a:prstGeom prst="curvedConnector3">
              <a:avLst>
                <a:gd name="adj1" fmla="val 21422670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urved Connector 8"/>
            <p:cNvCxnSpPr/>
            <p:nvPr/>
          </p:nvCxnSpPr>
          <p:spPr>
            <a:xfrm rot="5400000" flipH="1" flipV="1">
              <a:off x="1435100" y="1803400"/>
              <a:ext cx="1588" cy="1416984"/>
            </a:xfrm>
            <a:prstGeom prst="curvedConnector3">
              <a:avLst>
                <a:gd name="adj1" fmla="val 21422670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/>
            <p:nvPr/>
          </p:nvCxnSpPr>
          <p:spPr>
            <a:xfrm rot="5400000">
              <a:off x="3562350" y="3333750"/>
              <a:ext cx="876300" cy="533400"/>
            </a:xfrm>
            <a:prstGeom prst="curvedConnector2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/>
            <p:nvPr/>
          </p:nvCxnSpPr>
          <p:spPr>
            <a:xfrm rot="5400000">
              <a:off x="1435100" y="2342216"/>
              <a:ext cx="1588" cy="1416984"/>
            </a:xfrm>
            <a:prstGeom prst="curvedConnector3">
              <a:avLst>
                <a:gd name="adj1" fmla="val 21422670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Can 11"/>
            <p:cNvSpPr/>
            <p:nvPr/>
          </p:nvSpPr>
          <p:spPr>
            <a:xfrm>
              <a:off x="1143000" y="3124200"/>
              <a:ext cx="533400" cy="381000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&amp;Data</a:t>
              </a:r>
              <a:endParaRPr lang="en-US" sz="700" dirty="0"/>
            </a:p>
          </p:txBody>
        </p:sp>
        <p:sp>
          <p:nvSpPr>
            <p:cNvPr id="13" name="Can 12"/>
            <p:cNvSpPr/>
            <p:nvPr/>
          </p:nvSpPr>
          <p:spPr>
            <a:xfrm>
              <a:off x="1143000" y="1981200"/>
              <a:ext cx="533400" cy="381000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&amp;Data</a:t>
              </a:r>
              <a:endParaRPr lang="en-US" sz="700" dirty="0"/>
            </a:p>
          </p:txBody>
        </p:sp>
        <p:sp>
          <p:nvSpPr>
            <p:cNvPr id="14" name="Can 13"/>
            <p:cNvSpPr/>
            <p:nvPr/>
          </p:nvSpPr>
          <p:spPr>
            <a:xfrm>
              <a:off x="3048000" y="1981200"/>
              <a:ext cx="533400" cy="381000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&amp;Data</a:t>
              </a:r>
              <a:endParaRPr lang="en-US" sz="700" dirty="0"/>
            </a:p>
          </p:txBody>
        </p:sp>
        <p:sp>
          <p:nvSpPr>
            <p:cNvPr id="15" name="Can 14"/>
            <p:cNvSpPr/>
            <p:nvPr/>
          </p:nvSpPr>
          <p:spPr>
            <a:xfrm>
              <a:off x="3962400" y="3429000"/>
              <a:ext cx="533400" cy="381000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&amp;Data</a:t>
              </a:r>
              <a:endParaRPr lang="en-US" sz="700" dirty="0"/>
            </a:p>
          </p:txBody>
        </p:sp>
        <p:grpSp>
          <p:nvGrpSpPr>
            <p:cNvPr id="5" name="Group 24"/>
            <p:cNvGrpSpPr/>
            <p:nvPr/>
          </p:nvGrpSpPr>
          <p:grpSpPr>
            <a:xfrm>
              <a:off x="3886201" y="2400300"/>
              <a:ext cx="762000" cy="762001"/>
              <a:chOff x="5257801" y="2400300"/>
              <a:chExt cx="762000" cy="762001"/>
            </a:xfrm>
          </p:grpSpPr>
          <p:sp>
            <p:nvSpPr>
              <p:cNvPr id="31" name="Oval 1"/>
              <p:cNvSpPr/>
              <p:nvPr/>
            </p:nvSpPr>
            <p:spPr>
              <a:xfrm>
                <a:off x="5257801" y="2400300"/>
                <a:ext cx="762000" cy="76200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an 13"/>
              <p:cNvSpPr/>
              <p:nvPr/>
            </p:nvSpPr>
            <p:spPr>
              <a:xfrm>
                <a:off x="5372100" y="2590800"/>
                <a:ext cx="533400" cy="381000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/>
                  <a:t>&amp;Data</a:t>
                </a:r>
                <a:endParaRPr lang="en-US" sz="700" dirty="0"/>
              </a:p>
            </p:txBody>
          </p:sp>
        </p:grpSp>
        <p:grpSp>
          <p:nvGrpSpPr>
            <p:cNvPr id="6" name="Group 25"/>
            <p:cNvGrpSpPr/>
            <p:nvPr/>
          </p:nvGrpSpPr>
          <p:grpSpPr>
            <a:xfrm>
              <a:off x="2032000" y="2400300"/>
              <a:ext cx="762000" cy="762000"/>
              <a:chOff x="3403600" y="2400300"/>
              <a:chExt cx="762000" cy="762000"/>
            </a:xfrm>
          </p:grpSpPr>
          <p:sp>
            <p:nvSpPr>
              <p:cNvPr id="29" name="Oval 4"/>
              <p:cNvSpPr/>
              <p:nvPr/>
            </p:nvSpPr>
            <p:spPr>
              <a:xfrm>
                <a:off x="3403600" y="2400300"/>
                <a:ext cx="762000" cy="762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an 14"/>
              <p:cNvSpPr/>
              <p:nvPr/>
            </p:nvSpPr>
            <p:spPr>
              <a:xfrm>
                <a:off x="3517900" y="2590800"/>
                <a:ext cx="533400" cy="381000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/>
                  <a:t>&amp;Data</a:t>
                </a:r>
                <a:endParaRPr lang="en-US" sz="700" dirty="0"/>
              </a:p>
            </p:txBody>
          </p:sp>
        </p:grpSp>
        <p:grpSp>
          <p:nvGrpSpPr>
            <p:cNvPr id="7" name="Group 26"/>
            <p:cNvGrpSpPr/>
            <p:nvPr/>
          </p:nvGrpSpPr>
          <p:grpSpPr>
            <a:xfrm>
              <a:off x="76200" y="2400300"/>
              <a:ext cx="762000" cy="762000"/>
              <a:chOff x="1447800" y="2400300"/>
              <a:chExt cx="762000" cy="762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447800" y="2400300"/>
                <a:ext cx="762000" cy="762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an 15"/>
              <p:cNvSpPr/>
              <p:nvPr/>
            </p:nvSpPr>
            <p:spPr>
              <a:xfrm>
                <a:off x="1562100" y="2590800"/>
                <a:ext cx="533400" cy="381000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/>
                  <a:t>&amp;Data</a:t>
                </a:r>
                <a:endParaRPr lang="en-US" sz="700" dirty="0"/>
              </a:p>
            </p:txBody>
          </p:sp>
        </p:grpSp>
        <p:grpSp>
          <p:nvGrpSpPr>
            <p:cNvPr id="16" name="Group 23"/>
            <p:cNvGrpSpPr/>
            <p:nvPr/>
          </p:nvGrpSpPr>
          <p:grpSpPr>
            <a:xfrm>
              <a:off x="2971800" y="3581400"/>
              <a:ext cx="762000" cy="762000"/>
              <a:chOff x="6934200" y="2400300"/>
              <a:chExt cx="762000" cy="7620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34200" y="2400300"/>
                <a:ext cx="762000" cy="762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an 16"/>
              <p:cNvSpPr/>
              <p:nvPr/>
            </p:nvSpPr>
            <p:spPr>
              <a:xfrm>
                <a:off x="7048500" y="2590800"/>
                <a:ext cx="533400" cy="381000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/>
                  <a:t>&amp;Data</a:t>
                </a:r>
                <a:endParaRPr lang="en-US" sz="700" dirty="0"/>
              </a:p>
            </p:txBody>
          </p:sp>
        </p:grpSp>
        <p:grpSp>
          <p:nvGrpSpPr>
            <p:cNvPr id="17" name="Group 33"/>
            <p:cNvGrpSpPr/>
            <p:nvPr/>
          </p:nvGrpSpPr>
          <p:grpSpPr>
            <a:xfrm>
              <a:off x="1114618" y="3773214"/>
              <a:ext cx="762000" cy="762000"/>
              <a:chOff x="6982018" y="2592114"/>
              <a:chExt cx="762000" cy="7620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982018" y="2592114"/>
                <a:ext cx="762000" cy="762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Can 23"/>
              <p:cNvSpPr/>
              <p:nvPr/>
            </p:nvSpPr>
            <p:spPr>
              <a:xfrm>
                <a:off x="7094484" y="2755024"/>
                <a:ext cx="533400" cy="380999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/>
                  <a:t>&amp;Data</a:t>
                </a:r>
                <a:endParaRPr lang="en-US" sz="700" dirty="0"/>
              </a:p>
            </p:txBody>
          </p:sp>
        </p:grpSp>
        <p:cxnSp>
          <p:nvCxnSpPr>
            <p:cNvPr id="21" name="Curved Connector 7"/>
            <p:cNvCxnSpPr>
              <a:endCxn id="23" idx="6"/>
            </p:cNvCxnSpPr>
            <p:nvPr/>
          </p:nvCxnSpPr>
          <p:spPr>
            <a:xfrm rot="5400000">
              <a:off x="1648852" y="3390064"/>
              <a:ext cx="991916" cy="536383"/>
            </a:xfrm>
            <a:prstGeom prst="curvedConnector2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Can 21"/>
            <p:cNvSpPr/>
            <p:nvPr/>
          </p:nvSpPr>
          <p:spPr>
            <a:xfrm>
              <a:off x="2133600" y="3429000"/>
              <a:ext cx="533400" cy="381000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&amp;Data</a:t>
              </a:r>
              <a:endParaRPr lang="en-US" sz="700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643102" y="3732671"/>
            <a:ext cx="987391" cy="12134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Block X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3102" y="5131989"/>
            <a:ext cx="987391" cy="1318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Block Y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6" name="Straight Arrow Connector 35"/>
          <p:cNvCxnSpPr>
            <a:stCxn id="13" idx="4"/>
          </p:cNvCxnSpPr>
          <p:nvPr/>
        </p:nvCxnSpPr>
        <p:spPr>
          <a:xfrm flipV="1">
            <a:off x="1695922" y="3995401"/>
            <a:ext cx="3449852" cy="347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4"/>
          </p:cNvCxnSpPr>
          <p:nvPr/>
        </p:nvCxnSpPr>
        <p:spPr>
          <a:xfrm>
            <a:off x="3878431" y="5505410"/>
            <a:ext cx="1370183" cy="1223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0"/>
          </p:cNvCxnSpPr>
          <p:nvPr/>
        </p:nvCxnSpPr>
        <p:spPr>
          <a:xfrm>
            <a:off x="2964137" y="4266943"/>
            <a:ext cx="1969985" cy="279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2" idx="4"/>
          </p:cNvCxnSpPr>
          <p:nvPr/>
        </p:nvCxnSpPr>
        <p:spPr>
          <a:xfrm>
            <a:off x="2462749" y="5505410"/>
            <a:ext cx="2785865" cy="559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CB83-1776-A54A-BBCA-43B85C87A76C}" type="slidenum">
              <a:rPr lang="en-US"/>
              <a:pPr/>
              <a:t>43</a:t>
            </a:fld>
            <a:endParaRPr lang="en-US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75809"/>
              </p:ext>
            </p:extLst>
          </p:nvPr>
        </p:nvGraphicFramePr>
        <p:xfrm>
          <a:off x="7704667" y="147266"/>
          <a:ext cx="1275507" cy="1249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5507"/>
              </a:tblGrid>
              <a:tr h="416578">
                <a:tc>
                  <a:txBody>
                    <a:bodyPr/>
                    <a:lstStyle/>
                    <a:p>
                      <a:r>
                        <a:rPr lang="en-US" sz="1800">
                          <a:latin typeface="Gill Sans MT"/>
                          <a:cs typeface="Gill Sans MT"/>
                        </a:rPr>
                        <a:t>1. Load</a:t>
                      </a:r>
                    </a:p>
                  </a:txBody>
                  <a:tcPr>
                    <a:noFill/>
                  </a:tcPr>
                </a:tc>
              </a:tr>
              <a:tr h="416578">
                <a:tc>
                  <a:txBody>
                    <a:bodyPr/>
                    <a:lstStyle/>
                    <a:p>
                      <a:r>
                        <a:rPr lang="en-US" sz="1800">
                          <a:latin typeface="Gill Sans MT"/>
                          <a:cs typeface="Gill Sans MT"/>
                        </a:rPr>
                        <a:t>2. Compute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65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ill Sans MT"/>
                          <a:cs typeface="Gill Sans MT"/>
                        </a:rPr>
                        <a:t>3. Write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15"/>
    </mc:Choice>
    <mc:Fallback xmlns="" xmlns:mv="urn:schemas-microsoft-com:mac:vml">
      <p:transition spd="slow" advTm="424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59 0.09367 L -6.81936E-7 9.89824E-7 " pathEditMode="relative" ptsTypes="AA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76 -0.13459 L -3.10082E-6 7.48381E-6 " pathEditMode="relative" ptsTypes="AA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9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PSW:  Commit to Disk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21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write phase, the blocks are written </a:t>
            </a:r>
            <a:r>
              <a:rPr lang="en-US" sz="2800" i="1" dirty="0" smtClean="0"/>
              <a:t>back</a:t>
            </a:r>
            <a:r>
              <a:rPr lang="en-US" sz="2800" dirty="0" smtClean="0"/>
              <a:t> to disk</a:t>
            </a:r>
          </a:p>
          <a:p>
            <a:pPr lvl="1"/>
            <a:r>
              <a:rPr lang="en-US" sz="2400" dirty="0" smtClean="0"/>
              <a:t>Next load-phase sees the preceding writes </a:t>
            </a:r>
            <a:r>
              <a:rPr lang="en-US" sz="2400" dirty="0" smtClean="0">
                <a:sym typeface="Wingdings"/>
              </a:rPr>
              <a:t> asynchronous.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CB83-1776-A54A-BBCA-43B85C87A76C}" type="slidenum">
              <a:rPr lang="en-US"/>
              <a:pPr/>
              <a:t>44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98508"/>
              </p:ext>
            </p:extLst>
          </p:nvPr>
        </p:nvGraphicFramePr>
        <p:xfrm>
          <a:off x="7670800" y="147266"/>
          <a:ext cx="1309374" cy="1249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9374"/>
              </a:tblGrid>
              <a:tr h="416578">
                <a:tc>
                  <a:txBody>
                    <a:bodyPr/>
                    <a:lstStyle/>
                    <a:p>
                      <a:r>
                        <a:rPr lang="en-US" sz="1800">
                          <a:latin typeface="Gill Sans MT"/>
                          <a:cs typeface="Gill Sans MT"/>
                        </a:rPr>
                        <a:t>1. Load</a:t>
                      </a:r>
                    </a:p>
                  </a:txBody>
                  <a:tcPr>
                    <a:noFill/>
                  </a:tcPr>
                </a:tc>
              </a:tr>
              <a:tr h="4165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ill Sans MT"/>
                          <a:cs typeface="Gill Sans MT"/>
                        </a:rPr>
                        <a:t>2. Compute</a:t>
                      </a:r>
                    </a:p>
                  </a:txBody>
                  <a:tcPr>
                    <a:noFill/>
                  </a:tcPr>
                </a:tc>
              </a:tr>
              <a:tr h="4165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ill Sans MT"/>
                          <a:cs typeface="Gill Sans MT"/>
                        </a:rPr>
                        <a:t>3. Write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Screen Shot 2012-09-25 at 11.21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60" y="4606780"/>
            <a:ext cx="1161280" cy="1178358"/>
          </a:xfrm>
          <a:prstGeom prst="rect">
            <a:avLst/>
          </a:prstGeom>
        </p:spPr>
      </p:pic>
      <p:grpSp>
        <p:nvGrpSpPr>
          <p:cNvPr id="4" name="Group 9"/>
          <p:cNvGrpSpPr/>
          <p:nvPr/>
        </p:nvGrpSpPr>
        <p:grpSpPr>
          <a:xfrm>
            <a:off x="457200" y="4190494"/>
            <a:ext cx="3539206" cy="2049877"/>
            <a:chOff x="76200" y="1981200"/>
            <a:chExt cx="4572001" cy="2554014"/>
          </a:xfrm>
        </p:grpSpPr>
        <p:cxnSp>
          <p:nvCxnSpPr>
            <p:cNvPr id="11" name="Curved Connector 10"/>
            <p:cNvCxnSpPr/>
            <p:nvPr/>
          </p:nvCxnSpPr>
          <p:spPr>
            <a:xfrm rot="5400000" flipH="1" flipV="1">
              <a:off x="3340100" y="1854200"/>
              <a:ext cx="1588" cy="1315384"/>
            </a:xfrm>
            <a:prstGeom prst="curvedConnector3">
              <a:avLst>
                <a:gd name="adj1" fmla="val 21422670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/>
            <p:nvPr/>
          </p:nvCxnSpPr>
          <p:spPr>
            <a:xfrm rot="5400000" flipH="1" flipV="1">
              <a:off x="1435100" y="1803400"/>
              <a:ext cx="1588" cy="1416984"/>
            </a:xfrm>
            <a:prstGeom prst="curvedConnector3">
              <a:avLst>
                <a:gd name="adj1" fmla="val 21422670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/>
            <p:nvPr/>
          </p:nvCxnSpPr>
          <p:spPr>
            <a:xfrm rot="5400000">
              <a:off x="3562350" y="3333750"/>
              <a:ext cx="876300" cy="533400"/>
            </a:xfrm>
            <a:prstGeom prst="curvedConnector2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 rot="5400000">
              <a:off x="1435100" y="2342216"/>
              <a:ext cx="1588" cy="1416984"/>
            </a:xfrm>
            <a:prstGeom prst="curvedConnector3">
              <a:avLst>
                <a:gd name="adj1" fmla="val 21422670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Can 14"/>
            <p:cNvSpPr/>
            <p:nvPr/>
          </p:nvSpPr>
          <p:spPr>
            <a:xfrm>
              <a:off x="1143000" y="3124200"/>
              <a:ext cx="533400" cy="381000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&amp;Data</a:t>
              </a:r>
              <a:endParaRPr lang="en-US" sz="700" dirty="0"/>
            </a:p>
          </p:txBody>
        </p:sp>
        <p:sp>
          <p:nvSpPr>
            <p:cNvPr id="16" name="Can 15"/>
            <p:cNvSpPr/>
            <p:nvPr/>
          </p:nvSpPr>
          <p:spPr>
            <a:xfrm>
              <a:off x="1143000" y="1981200"/>
              <a:ext cx="533400" cy="381000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&amp;Data</a:t>
              </a:r>
              <a:endParaRPr lang="en-US" sz="700" dirty="0"/>
            </a:p>
          </p:txBody>
        </p:sp>
        <p:sp>
          <p:nvSpPr>
            <p:cNvPr id="17" name="Can 16"/>
            <p:cNvSpPr/>
            <p:nvPr/>
          </p:nvSpPr>
          <p:spPr>
            <a:xfrm>
              <a:off x="3048000" y="1981200"/>
              <a:ext cx="533400" cy="381000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&amp;Data</a:t>
              </a:r>
              <a:endParaRPr lang="en-US" sz="700" dirty="0"/>
            </a:p>
          </p:txBody>
        </p:sp>
        <p:sp>
          <p:nvSpPr>
            <p:cNvPr id="18" name="Can 17"/>
            <p:cNvSpPr/>
            <p:nvPr/>
          </p:nvSpPr>
          <p:spPr>
            <a:xfrm>
              <a:off x="3962400" y="3429000"/>
              <a:ext cx="533400" cy="381000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&amp;Data</a:t>
              </a:r>
              <a:endParaRPr lang="en-US" sz="700" dirty="0"/>
            </a:p>
          </p:txBody>
        </p:sp>
        <p:grpSp>
          <p:nvGrpSpPr>
            <p:cNvPr id="10" name="Group 24"/>
            <p:cNvGrpSpPr/>
            <p:nvPr/>
          </p:nvGrpSpPr>
          <p:grpSpPr>
            <a:xfrm>
              <a:off x="3886201" y="2400300"/>
              <a:ext cx="762000" cy="762001"/>
              <a:chOff x="5257801" y="2400300"/>
              <a:chExt cx="762000" cy="762001"/>
            </a:xfrm>
          </p:grpSpPr>
          <p:sp>
            <p:nvSpPr>
              <p:cNvPr id="34" name="Oval 1"/>
              <p:cNvSpPr/>
              <p:nvPr/>
            </p:nvSpPr>
            <p:spPr>
              <a:xfrm>
                <a:off x="5257801" y="2400300"/>
                <a:ext cx="762000" cy="76200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an 13"/>
              <p:cNvSpPr/>
              <p:nvPr/>
            </p:nvSpPr>
            <p:spPr>
              <a:xfrm>
                <a:off x="5372100" y="2590800"/>
                <a:ext cx="533400" cy="381000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/>
                  <a:t>&amp;Data</a:t>
                </a:r>
                <a:endParaRPr lang="en-US" sz="700" dirty="0"/>
              </a:p>
            </p:txBody>
          </p:sp>
        </p:grpSp>
        <p:grpSp>
          <p:nvGrpSpPr>
            <p:cNvPr id="19" name="Group 25"/>
            <p:cNvGrpSpPr/>
            <p:nvPr/>
          </p:nvGrpSpPr>
          <p:grpSpPr>
            <a:xfrm>
              <a:off x="2032000" y="2400300"/>
              <a:ext cx="762000" cy="762000"/>
              <a:chOff x="3403600" y="2400300"/>
              <a:chExt cx="762000" cy="762000"/>
            </a:xfrm>
          </p:grpSpPr>
          <p:sp>
            <p:nvSpPr>
              <p:cNvPr id="32" name="Oval 4"/>
              <p:cNvSpPr/>
              <p:nvPr/>
            </p:nvSpPr>
            <p:spPr>
              <a:xfrm>
                <a:off x="3403600" y="2400300"/>
                <a:ext cx="762000" cy="762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an 14"/>
              <p:cNvSpPr/>
              <p:nvPr/>
            </p:nvSpPr>
            <p:spPr>
              <a:xfrm>
                <a:off x="3517900" y="2590800"/>
                <a:ext cx="533400" cy="381000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/>
                  <a:t>&amp;Data</a:t>
                </a:r>
                <a:endParaRPr lang="en-US" sz="700" dirty="0"/>
              </a:p>
            </p:txBody>
          </p:sp>
        </p:grpSp>
        <p:grpSp>
          <p:nvGrpSpPr>
            <p:cNvPr id="20" name="Group 26"/>
            <p:cNvGrpSpPr/>
            <p:nvPr/>
          </p:nvGrpSpPr>
          <p:grpSpPr>
            <a:xfrm>
              <a:off x="76200" y="2400300"/>
              <a:ext cx="762000" cy="762000"/>
              <a:chOff x="1447800" y="2400300"/>
              <a:chExt cx="762000" cy="7620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447800" y="2400300"/>
                <a:ext cx="762000" cy="762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an 15"/>
              <p:cNvSpPr/>
              <p:nvPr/>
            </p:nvSpPr>
            <p:spPr>
              <a:xfrm>
                <a:off x="1562100" y="2590800"/>
                <a:ext cx="533400" cy="381000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/>
                  <a:t>&amp;Data</a:t>
                </a:r>
                <a:endParaRPr lang="en-US" sz="700" dirty="0"/>
              </a:p>
            </p:txBody>
          </p:sp>
        </p:grpSp>
        <p:grpSp>
          <p:nvGrpSpPr>
            <p:cNvPr id="21" name="Group 23"/>
            <p:cNvGrpSpPr/>
            <p:nvPr/>
          </p:nvGrpSpPr>
          <p:grpSpPr>
            <a:xfrm>
              <a:off x="2971800" y="3581400"/>
              <a:ext cx="762000" cy="762000"/>
              <a:chOff x="6934200" y="2400300"/>
              <a:chExt cx="762000" cy="7620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934200" y="2400300"/>
                <a:ext cx="762000" cy="762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Can 16"/>
              <p:cNvSpPr/>
              <p:nvPr/>
            </p:nvSpPr>
            <p:spPr>
              <a:xfrm>
                <a:off x="7048500" y="2590800"/>
                <a:ext cx="533400" cy="381000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/>
                  <a:t>&amp;Data</a:t>
                </a:r>
                <a:endParaRPr lang="en-US" sz="700" dirty="0"/>
              </a:p>
            </p:txBody>
          </p:sp>
        </p:grpSp>
        <p:grpSp>
          <p:nvGrpSpPr>
            <p:cNvPr id="22" name="Group 33"/>
            <p:cNvGrpSpPr/>
            <p:nvPr/>
          </p:nvGrpSpPr>
          <p:grpSpPr>
            <a:xfrm>
              <a:off x="1114618" y="3773214"/>
              <a:ext cx="762000" cy="762000"/>
              <a:chOff x="6982018" y="2592114"/>
              <a:chExt cx="762000" cy="7620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6982018" y="2592114"/>
                <a:ext cx="762000" cy="762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an 26"/>
              <p:cNvSpPr/>
              <p:nvPr/>
            </p:nvSpPr>
            <p:spPr>
              <a:xfrm>
                <a:off x="7094484" y="2755024"/>
                <a:ext cx="533400" cy="380999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/>
                  <a:t>&amp;Data</a:t>
                </a:r>
                <a:endParaRPr lang="en-US" sz="700" dirty="0"/>
              </a:p>
            </p:txBody>
          </p:sp>
        </p:grpSp>
        <p:cxnSp>
          <p:nvCxnSpPr>
            <p:cNvPr id="24" name="Curved Connector 7"/>
            <p:cNvCxnSpPr>
              <a:endCxn id="26" idx="6"/>
            </p:cNvCxnSpPr>
            <p:nvPr/>
          </p:nvCxnSpPr>
          <p:spPr>
            <a:xfrm rot="5400000">
              <a:off x="1648852" y="3390064"/>
              <a:ext cx="991916" cy="536383"/>
            </a:xfrm>
            <a:prstGeom prst="curvedConnector2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Can 24"/>
            <p:cNvSpPr/>
            <p:nvPr/>
          </p:nvSpPr>
          <p:spPr>
            <a:xfrm>
              <a:off x="2133600" y="3429000"/>
              <a:ext cx="533400" cy="381000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&amp;Data</a:t>
              </a:r>
              <a:endParaRPr lang="en-US" sz="700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643102" y="3732671"/>
            <a:ext cx="987391" cy="12134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Block X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43102" y="5131989"/>
            <a:ext cx="987391" cy="1318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Block Y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8" name="Straight Arrow Connector 37"/>
          <p:cNvCxnSpPr>
            <a:stCxn id="16" idx="4"/>
          </p:cNvCxnSpPr>
          <p:nvPr/>
        </p:nvCxnSpPr>
        <p:spPr>
          <a:xfrm flipV="1">
            <a:off x="1695922" y="3995401"/>
            <a:ext cx="3449852" cy="347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8" idx="4"/>
          </p:cNvCxnSpPr>
          <p:nvPr/>
        </p:nvCxnSpPr>
        <p:spPr>
          <a:xfrm>
            <a:off x="3878431" y="5505410"/>
            <a:ext cx="1370183" cy="1223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0"/>
          </p:cNvCxnSpPr>
          <p:nvPr/>
        </p:nvCxnSpPr>
        <p:spPr>
          <a:xfrm>
            <a:off x="2964137" y="4266943"/>
            <a:ext cx="1969985" cy="279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5" idx="4"/>
          </p:cNvCxnSpPr>
          <p:nvPr/>
        </p:nvCxnSpPr>
        <p:spPr>
          <a:xfrm>
            <a:off x="2462749" y="5505410"/>
            <a:ext cx="2785865" cy="559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3876" y="2958396"/>
            <a:ext cx="7278451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total: </a:t>
            </a:r>
          </a:p>
          <a:p>
            <a:pPr algn="ctr"/>
            <a:r>
              <a:rPr lang="en-US" sz="2800" dirty="0" smtClean="0"/>
              <a:t>P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reads and writes / full pass on the graph.</a:t>
            </a:r>
          </a:p>
          <a:p>
            <a:pPr algn="ctr"/>
            <a:r>
              <a:rPr lang="en-US" sz="2800" dirty="0" smtClean="0">
                <a:sym typeface="Wingdings"/>
              </a:rPr>
              <a:t> Performs well on </a:t>
            </a:r>
            <a:r>
              <a:rPr lang="en-US" sz="2800" i="1" dirty="0" smtClean="0">
                <a:sym typeface="Wingdings"/>
              </a:rPr>
              <a:t>both</a:t>
            </a:r>
            <a:r>
              <a:rPr lang="en-US" sz="2800" dirty="0" smtClean="0">
                <a:sym typeface="Wingdings"/>
              </a:rPr>
              <a:t> SSD and hard drive.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6944300" y="4526868"/>
            <a:ext cx="191384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To make this work: the </a:t>
            </a:r>
            <a:r>
              <a:rPr lang="en-US" sz="1600" b="1" dirty="0" smtClean="0"/>
              <a:t>size </a:t>
            </a:r>
            <a:r>
              <a:rPr lang="en-US" sz="1600" dirty="0" smtClean="0"/>
              <a:t>of a vertex state can’t change when it’s updated (at last, as stored on disk).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380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63"/>
    </mc:Choice>
    <mc:Fallback xmlns="" xmlns:mv="urn:schemas-microsoft-com:mac:vml">
      <p:transition spd="slow" advTm="344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686E-7 1.47325E-6 L 0.10716 0.1021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9" y="509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686E-7 -1.27172E-6 L 0.07676 -0.088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8" y="-44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8" grpId="0" animBg="1"/>
    </p:bldLst>
  </p:timing>
  <p:extLst mod="1">
    <p:ext uri="{E180D4A7-C9FB-4DFB-919C-405C955672EB}">
      <p14:showEvtLst xmlns:p14="http://schemas.microsoft.com/office/powerpoint/2010/main">
        <p14:playEvt time="0" objId="4"/>
        <p14:stopEvt time="8015" objId="4"/>
      </p14:showEvt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827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Mac Mini (Apple Inc.)</a:t>
            </a:r>
          </a:p>
          <a:p>
            <a:pPr lvl="1"/>
            <a:r>
              <a:rPr lang="en-US" sz="2400" dirty="0"/>
              <a:t>8 GB RAM</a:t>
            </a:r>
          </a:p>
          <a:p>
            <a:pPr lvl="1"/>
            <a:r>
              <a:rPr lang="en-US" sz="2400" dirty="0"/>
              <a:t>256 GB SSD, 1TB hard drive</a:t>
            </a:r>
          </a:p>
          <a:p>
            <a:pPr lvl="1"/>
            <a:r>
              <a:rPr lang="en-US" sz="2400" dirty="0"/>
              <a:t>Intel Core i5, 2.5 GHz</a:t>
            </a:r>
          </a:p>
          <a:p>
            <a:r>
              <a:rPr lang="en-US" sz="2400" dirty="0"/>
              <a:t>Experiment graphs: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5506455" y="1894821"/>
            <a:ext cx="3180345" cy="1281121"/>
            <a:chOff x="630217" y="1321289"/>
            <a:chExt cx="7830611" cy="3154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217" y="1724308"/>
              <a:ext cx="3811026" cy="2751344"/>
            </a:xfrm>
            <a:prstGeom prst="rect">
              <a:avLst/>
            </a:prstGeom>
          </p:spPr>
        </p:pic>
        <p:pic>
          <p:nvPicPr>
            <p:cNvPr id="8" name="Picture 7" descr="Screen shot 2012-01-30 at 2.58.29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3252" y="1321289"/>
              <a:ext cx="3074961" cy="2843761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826000" y="1321289"/>
              <a:ext cx="3634828" cy="284376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2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2000"/>
                  </a:schemeClr>
                </a:gs>
              </a:gsLst>
              <a:lin ang="16200000" scaled="0"/>
              <a:tileRect/>
            </a:gradFill>
            <a:ln>
              <a:solidFill>
                <a:schemeClr val="accent1">
                  <a:shade val="95000"/>
                  <a:satMod val="105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3967655" y="2496203"/>
              <a:ext cx="858345" cy="543034"/>
            </a:xfrm>
            <a:prstGeom prst="leftArrow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228515"/>
              </p:ext>
            </p:extLst>
          </p:nvPr>
        </p:nvGraphicFramePr>
        <p:xfrm>
          <a:off x="798586" y="3896631"/>
          <a:ext cx="8074205" cy="250375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14841"/>
                <a:gridCol w="1614841"/>
                <a:gridCol w="1614841"/>
                <a:gridCol w="1614841"/>
                <a:gridCol w="1614841"/>
              </a:tblGrid>
              <a:tr h="34796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Graph</a:t>
                      </a:r>
                      <a:endParaRPr lang="en-US" sz="1700" b="1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Vertices</a:t>
                      </a:r>
                      <a:endParaRPr lang="en-US" sz="1700" b="1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Edges</a:t>
                      </a:r>
                      <a:endParaRPr lang="en-US" sz="1700" b="1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 (shards)</a:t>
                      </a:r>
                      <a:endParaRPr lang="en-US" sz="1700" b="1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Preprocessing</a:t>
                      </a:r>
                      <a:endParaRPr lang="en-US" sz="1700" b="1" dirty="0"/>
                    </a:p>
                  </a:txBody>
                  <a:tcPr marL="86992" marR="86992" marT="43496" marB="43496"/>
                </a:tc>
              </a:tr>
              <a:tr h="35279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live-journal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4.8M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69M</a:t>
                      </a:r>
                      <a:endParaRPr lang="en-US" sz="1700" b="1" dirty="0"/>
                    </a:p>
                  </a:txBody>
                  <a:tcPr marL="86992" marR="86992" marT="43496" marB="43496"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0.5 min</a:t>
                      </a:r>
                    </a:p>
                  </a:txBody>
                  <a:tcPr marL="86992" marR="86992" marT="43496" marB="43496"/>
                </a:tc>
              </a:tr>
              <a:tr h="352799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netflix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0.5M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99M</a:t>
                      </a:r>
                      <a:endParaRPr lang="en-US" sz="1700" b="1" dirty="0"/>
                    </a:p>
                  </a:txBody>
                  <a:tcPr marL="86992" marR="86992" marT="43496" marB="43496"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20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 min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</a:tr>
              <a:tr h="35279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twitter-2010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42M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1.5B</a:t>
                      </a:r>
                      <a:endParaRPr lang="en-US" sz="1700" b="1" dirty="0"/>
                    </a:p>
                  </a:txBody>
                  <a:tcPr marL="86992" marR="86992" marT="43496" marB="43496"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20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 min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</a:tr>
              <a:tr h="35279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uk-2007-05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106M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3.7B</a:t>
                      </a:r>
                      <a:endParaRPr lang="en-US" sz="1700" b="1" dirty="0"/>
                    </a:p>
                  </a:txBody>
                  <a:tcPr marL="86992" marR="86992" marT="43496" marB="43496"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40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31 min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</a:tr>
              <a:tr h="352799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uk</a:t>
                      </a:r>
                      <a:r>
                        <a:rPr lang="en-US" sz="1700" dirty="0" smtClean="0"/>
                        <a:t>-union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133M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5.4B</a:t>
                      </a:r>
                      <a:endParaRPr lang="en-US" sz="1700" b="1" dirty="0"/>
                    </a:p>
                  </a:txBody>
                  <a:tcPr marL="86992" marR="86992" marT="43496" marB="43496"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50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33 min</a:t>
                      </a:r>
                      <a:endParaRPr lang="en-US" sz="1700" dirty="0"/>
                    </a:p>
                  </a:txBody>
                  <a:tcPr marL="86992" marR="86992" marT="43496" marB="43496"/>
                </a:tc>
              </a:tr>
              <a:tr h="3527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yahoo-web</a:t>
                      </a:r>
                      <a:endParaRPr lang="en-US" sz="2000" dirty="0"/>
                    </a:p>
                  </a:txBody>
                  <a:tcPr marL="86992" marR="86992" marT="43496" marB="434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1.4B</a:t>
                      </a:r>
                      <a:endParaRPr lang="en-US" sz="2000" dirty="0"/>
                    </a:p>
                  </a:txBody>
                  <a:tcPr marL="86992" marR="86992" marT="43496" marB="434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6.6B</a:t>
                      </a:r>
                      <a:endParaRPr lang="en-US" sz="2000" b="1" dirty="0"/>
                    </a:p>
                  </a:txBody>
                  <a:tcPr marL="86992" marR="86992" marT="43496" marB="434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</a:t>
                      </a:r>
                      <a:endParaRPr lang="en-US" sz="2000" dirty="0"/>
                    </a:p>
                  </a:txBody>
                  <a:tcPr marL="86992" marR="86992" marT="43496" marB="434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37 min</a:t>
                      </a:r>
                      <a:endParaRPr lang="en-US" sz="2000" dirty="0"/>
                    </a:p>
                  </a:txBody>
                  <a:tcPr marL="86992" marR="86992" marT="43496" marB="434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6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05"/>
    </mc:Choice>
    <mc:Fallback xmlns="" xmlns:mv="urn:schemas-microsoft-com:mac:vml">
      <p:transition spd="slow" advTm="322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Comparison to Existing Systems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58570" y="6395657"/>
            <a:ext cx="6785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Notes: </a:t>
            </a:r>
            <a:r>
              <a:rPr lang="en-US" sz="1200" i="1" dirty="0"/>
              <a:t>comparison results do not include time to transfer the data to cluster</a:t>
            </a:r>
            <a:r>
              <a:rPr lang="en-US" sz="1200" i="1" dirty="0" smtClean="0"/>
              <a:t>, preprocessing, </a:t>
            </a:r>
            <a:r>
              <a:rPr lang="en-US" sz="1200" i="1" dirty="0"/>
              <a:t>or the time to load the graph from disk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GraphChi</a:t>
            </a:r>
            <a:r>
              <a:rPr lang="en-US" sz="1200" i="1" dirty="0" smtClean="0"/>
              <a:t> computes asynchronously, while all but </a:t>
            </a:r>
            <a:r>
              <a:rPr lang="en-US" sz="1200" i="1" dirty="0" err="1" smtClean="0"/>
              <a:t>GraphLab</a:t>
            </a:r>
            <a:r>
              <a:rPr lang="en-US" sz="1200" i="1" dirty="0" smtClean="0"/>
              <a:t> synchronously. 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029947"/>
            <a:ext cx="38820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PageRank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8020" y="-9339"/>
            <a:ext cx="3494656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04A7B"/>
                </a:solidFill>
              </a:rPr>
              <a:t>See the paper for more comparisons.</a:t>
            </a:r>
            <a:endParaRPr lang="en-US" sz="1600" dirty="0">
              <a:solidFill>
                <a:srgbClr val="604A7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104" y="1029947"/>
            <a:ext cx="4295119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WebGraph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Belief Propagation </a:t>
            </a:r>
            <a:r>
              <a:rPr lang="en-US" sz="1400" b="1" dirty="0" smtClean="0">
                <a:solidFill>
                  <a:schemeClr val="bg1"/>
                </a:solidFill>
              </a:rPr>
              <a:t>(U Kang et </a:t>
            </a:r>
            <a:r>
              <a:rPr lang="en-US" sz="1400" b="1" dirty="0">
                <a:solidFill>
                  <a:schemeClr val="bg1"/>
                </a:solidFill>
              </a:rPr>
              <a:t>a</a:t>
            </a:r>
            <a:r>
              <a:rPr lang="en-US" sz="1400" b="1" dirty="0" smtClean="0">
                <a:solidFill>
                  <a:schemeClr val="bg1"/>
                </a:solidFill>
              </a:rPr>
              <a:t>l.)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577600"/>
            <a:ext cx="3882015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Matrix Factorization (Alt. Least </a:t>
            </a:r>
            <a:r>
              <a:rPr lang="en-US" b="1" dirty="0" err="1" smtClean="0">
                <a:solidFill>
                  <a:schemeClr val="bg1"/>
                </a:solidFill>
              </a:rPr>
              <a:t>Sqr</a:t>
            </a:r>
            <a:r>
              <a:rPr lang="en-US" b="1" dirty="0" smtClean="0">
                <a:solidFill>
                  <a:schemeClr val="bg1"/>
                </a:solidFill>
              </a:rPr>
              <a:t>.)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1105" y="3577600"/>
            <a:ext cx="4295118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Triangle Counting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0516"/>
              </p:ext>
            </p:extLst>
          </p:nvPr>
        </p:nvGraphicFramePr>
        <p:xfrm>
          <a:off x="256249" y="4056272"/>
          <a:ext cx="4250034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60322"/>
              </p:ext>
            </p:extLst>
          </p:nvPr>
        </p:nvGraphicFramePr>
        <p:xfrm>
          <a:off x="256249" y="1576457"/>
          <a:ext cx="4082966" cy="211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56028"/>
              </p:ext>
            </p:extLst>
          </p:nvPr>
        </p:nvGraphicFramePr>
        <p:xfrm>
          <a:off x="4731104" y="1576457"/>
          <a:ext cx="4295118" cy="204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912084"/>
              </p:ext>
            </p:extLst>
          </p:nvPr>
        </p:nvGraphicFramePr>
        <p:xfrm>
          <a:off x="4797818" y="3941208"/>
          <a:ext cx="4091850" cy="226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7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01"/>
    </mc:Choice>
    <mc:Fallback xmlns="" xmlns:mv="urn:schemas-microsoft-com:mac:vml">
      <p:transition spd="slow" advTm="12360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GraphLab’s</a:t>
            </a:r>
            <a:r>
              <a:rPr lang="en-US" dirty="0" smtClean="0"/>
              <a:t> descendents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PowerGraph</a:t>
            </a:r>
            <a:endParaRPr lang="en-US" b="1" dirty="0" smtClean="0"/>
          </a:p>
          <a:p>
            <a:r>
              <a:rPr lang="en-US" dirty="0" err="1" smtClean="0"/>
              <a:t>GraphChi</a:t>
            </a:r>
            <a:endParaRPr lang="en-US" dirty="0" smtClean="0"/>
          </a:p>
          <a:p>
            <a:r>
              <a:rPr lang="en-US" dirty="0" err="1" smtClean="0"/>
              <a:t>GraphX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5052" y="3235595"/>
            <a:ext cx="806304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trike="sngStrike" dirty="0" smtClean="0">
                <a:solidFill>
                  <a:prstClr val="black"/>
                </a:solidFill>
                <a:latin typeface="Gill Sans MT"/>
              </a:rPr>
              <a:t>On </a:t>
            </a:r>
            <a:r>
              <a:rPr lang="en-US" sz="2400" strike="sngStrike" dirty="0" err="1" smtClean="0">
                <a:solidFill>
                  <a:prstClr val="black"/>
                </a:solidFill>
                <a:latin typeface="Gill Sans MT"/>
              </a:rPr>
              <a:t>multicore</a:t>
            </a:r>
            <a:r>
              <a:rPr lang="en-US" sz="2400" strike="sngStrike" dirty="0" smtClean="0">
                <a:solidFill>
                  <a:prstClr val="black"/>
                </a:solidFill>
                <a:latin typeface="Gill Sans MT"/>
              </a:rPr>
              <a:t> architecture: shared memory for workers </a:t>
            </a:r>
            <a:endParaRPr lang="en-US" sz="2400" strike="sngStrike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052" y="4154854"/>
            <a:ext cx="806304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ill Sans MT"/>
              </a:rPr>
              <a:t>On cluster architecture (like </a:t>
            </a:r>
            <a:r>
              <a:rPr lang="en-US" sz="2400" dirty="0" err="1" smtClean="0">
                <a:solidFill>
                  <a:prstClr val="black"/>
                </a:solidFill>
                <a:latin typeface="Gill Sans MT"/>
              </a:rPr>
              <a:t>Pregel</a:t>
            </a:r>
            <a:r>
              <a:rPr lang="en-US" sz="2400" dirty="0" smtClean="0">
                <a:solidFill>
                  <a:prstClr val="black"/>
                </a:solidFill>
                <a:latin typeface="Gill Sans MT"/>
              </a:rPr>
              <a:t>): different memory spaces</a:t>
            </a:r>
            <a:endParaRPr lang="en-US" sz="2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052" y="4768919"/>
            <a:ext cx="806304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ill Sans MT"/>
              </a:rPr>
              <a:t>What are the challenges moving away from shared-memory?</a:t>
            </a:r>
            <a:endParaRPr lang="en-US" sz="2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06964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391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Natural Graphs </a:t>
            </a:r>
            <a:r>
              <a:rPr lang="en-US" dirty="0" smtClean="0">
                <a:sym typeface="Wingdings" pitchFamily="2" charset="2"/>
              </a:rPr>
              <a:t> Power Law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74195" y="14389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 descr="yahoodeg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738355"/>
            <a:ext cx="7696200" cy="53576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38600" y="1563160"/>
            <a:ext cx="3269727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Top 1% of vertices is adjacent to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53% of the edges!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15000" y="5005555"/>
            <a:ext cx="1752600" cy="90820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>
            <a:stCxn id="18" idx="2"/>
            <a:endCxn id="19" idx="0"/>
          </p:cNvCxnSpPr>
          <p:nvPr/>
        </p:nvCxnSpPr>
        <p:spPr bwMode="auto">
          <a:xfrm>
            <a:off x="5673464" y="2948155"/>
            <a:ext cx="917836" cy="2057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1" name="TextBox 20"/>
          <p:cNvSpPr txBox="1"/>
          <p:nvPr/>
        </p:nvSpPr>
        <p:spPr>
          <a:xfrm>
            <a:off x="1905000" y="6248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Altavista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Web Graph: 1.4B Vertices,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6.7B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Edges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1981200"/>
            <a:ext cx="2438400" cy="2819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870751">
            <a:off x="1961211" y="1828387"/>
            <a:ext cx="22723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“Power Law”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-Slope  =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α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≈ 2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1803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Gill Sans MT"/>
              </a:rPr>
              <a:t>GraphLab</a:t>
            </a: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 group/</a:t>
            </a:r>
            <a:r>
              <a:rPr lang="en-US" sz="1400" dirty="0" err="1" smtClean="0">
                <a:solidFill>
                  <a:prstClr val="black"/>
                </a:solidFill>
                <a:latin typeface="Gill Sans MT"/>
              </a:rPr>
              <a:t>Aapo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97014324"/>
      </p:ext>
    </p:extLst>
  </p:cSld>
  <p:clrMapOvr>
    <a:masterClrMapping/>
  </p:clrMapOvr>
  <p:transition xmlns:p14="http://schemas.microsoft.com/office/powerpoint/2010/main" advTm="15463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8"/>
          <p:cNvGrpSpPr/>
          <p:nvPr/>
        </p:nvGrpSpPr>
        <p:grpSpPr>
          <a:xfrm>
            <a:off x="3626969" y="1458774"/>
            <a:ext cx="1890061" cy="2715399"/>
            <a:chOff x="2889280" y="1752600"/>
            <a:chExt cx="1890061" cy="2715399"/>
          </a:xfrm>
        </p:grpSpPr>
        <p:grpSp>
          <p:nvGrpSpPr>
            <p:cNvPr id="3" name="Group 174"/>
            <p:cNvGrpSpPr/>
            <p:nvPr/>
          </p:nvGrpSpPr>
          <p:grpSpPr>
            <a:xfrm>
              <a:off x="2889280" y="1752600"/>
              <a:ext cx="1890061" cy="1611416"/>
              <a:chOff x="2889280" y="1752600"/>
              <a:chExt cx="1890061" cy="1611416"/>
            </a:xfrm>
          </p:grpSpPr>
          <p:sp>
            <p:nvSpPr>
              <p:cNvPr id="4" name="Oval 114"/>
              <p:cNvSpPr/>
              <p:nvPr/>
            </p:nvSpPr>
            <p:spPr>
              <a:xfrm>
                <a:off x="2889280" y="1752600"/>
                <a:ext cx="1890061" cy="1611416"/>
              </a:xfrm>
              <a:custGeom>
                <a:avLst/>
                <a:gdLst>
                  <a:gd name="connsiteX0" fmla="*/ 0 w 1957294"/>
                  <a:gd name="connsiteY0" fmla="*/ 824283 h 1648565"/>
                  <a:gd name="connsiteX1" fmla="*/ 978647 w 1957294"/>
                  <a:gd name="connsiteY1" fmla="*/ 0 h 1648565"/>
                  <a:gd name="connsiteX2" fmla="*/ 1957294 w 1957294"/>
                  <a:gd name="connsiteY2" fmla="*/ 824283 h 1648565"/>
                  <a:gd name="connsiteX3" fmla="*/ 978647 w 1957294"/>
                  <a:gd name="connsiteY3" fmla="*/ 1648566 h 1648565"/>
                  <a:gd name="connsiteX4" fmla="*/ 0 w 1957294"/>
                  <a:gd name="connsiteY4" fmla="*/ 824283 h 1648565"/>
                  <a:gd name="connsiteX0" fmla="*/ 0 w 1983425"/>
                  <a:gd name="connsiteY0" fmla="*/ 856857 h 1681140"/>
                  <a:gd name="connsiteX1" fmla="*/ 978647 w 1983425"/>
                  <a:gd name="connsiteY1" fmla="*/ 32574 h 1681140"/>
                  <a:gd name="connsiteX2" fmla="*/ 1643529 w 1983425"/>
                  <a:gd name="connsiteY2" fmla="*/ 232493 h 1681140"/>
                  <a:gd name="connsiteX3" fmla="*/ 1957294 w 1983425"/>
                  <a:gd name="connsiteY3" fmla="*/ 856857 h 1681140"/>
                  <a:gd name="connsiteX4" fmla="*/ 978647 w 1983425"/>
                  <a:gd name="connsiteY4" fmla="*/ 1681140 h 1681140"/>
                  <a:gd name="connsiteX5" fmla="*/ 0 w 1983425"/>
                  <a:gd name="connsiteY5" fmla="*/ 856857 h 1681140"/>
                  <a:gd name="connsiteX0" fmla="*/ 22049 w 2005474"/>
                  <a:gd name="connsiteY0" fmla="*/ 824998 h 1649281"/>
                  <a:gd name="connsiteX1" fmla="*/ 373166 w 2005474"/>
                  <a:gd name="connsiteY1" fmla="*/ 252927 h 1649281"/>
                  <a:gd name="connsiteX2" fmla="*/ 1000696 w 2005474"/>
                  <a:gd name="connsiteY2" fmla="*/ 715 h 1649281"/>
                  <a:gd name="connsiteX3" fmla="*/ 1665578 w 2005474"/>
                  <a:gd name="connsiteY3" fmla="*/ 200634 h 1649281"/>
                  <a:gd name="connsiteX4" fmla="*/ 1979343 w 2005474"/>
                  <a:gd name="connsiteY4" fmla="*/ 824998 h 1649281"/>
                  <a:gd name="connsiteX5" fmla="*/ 1000696 w 2005474"/>
                  <a:gd name="connsiteY5" fmla="*/ 1649281 h 1649281"/>
                  <a:gd name="connsiteX6" fmla="*/ 22049 w 2005474"/>
                  <a:gd name="connsiteY6" fmla="*/ 824998 h 1649281"/>
                  <a:gd name="connsiteX0" fmla="*/ 61 w 1983486"/>
                  <a:gd name="connsiteY0" fmla="*/ 824998 h 1674201"/>
                  <a:gd name="connsiteX1" fmla="*/ 351178 w 1983486"/>
                  <a:gd name="connsiteY1" fmla="*/ 252927 h 1674201"/>
                  <a:gd name="connsiteX2" fmla="*/ 978708 w 1983486"/>
                  <a:gd name="connsiteY2" fmla="*/ 715 h 1674201"/>
                  <a:gd name="connsiteX3" fmla="*/ 1643590 w 1983486"/>
                  <a:gd name="connsiteY3" fmla="*/ 200634 h 1674201"/>
                  <a:gd name="connsiteX4" fmla="*/ 1957355 w 1983486"/>
                  <a:gd name="connsiteY4" fmla="*/ 824998 h 1674201"/>
                  <a:gd name="connsiteX5" fmla="*/ 978708 w 1983486"/>
                  <a:gd name="connsiteY5" fmla="*/ 1649281 h 1674201"/>
                  <a:gd name="connsiteX6" fmla="*/ 328767 w 1983486"/>
                  <a:gd name="connsiteY6" fmla="*/ 1403397 h 1674201"/>
                  <a:gd name="connsiteX7" fmla="*/ 61 w 1983486"/>
                  <a:gd name="connsiteY7" fmla="*/ 824998 h 1674201"/>
                  <a:gd name="connsiteX0" fmla="*/ 61 w 1959522"/>
                  <a:gd name="connsiteY0" fmla="*/ 824998 h 1649328"/>
                  <a:gd name="connsiteX1" fmla="*/ 351178 w 1959522"/>
                  <a:gd name="connsiteY1" fmla="*/ 252927 h 1649328"/>
                  <a:gd name="connsiteX2" fmla="*/ 978708 w 1959522"/>
                  <a:gd name="connsiteY2" fmla="*/ 715 h 1649328"/>
                  <a:gd name="connsiteX3" fmla="*/ 1643590 w 1959522"/>
                  <a:gd name="connsiteY3" fmla="*/ 200634 h 1649328"/>
                  <a:gd name="connsiteX4" fmla="*/ 1957355 w 1959522"/>
                  <a:gd name="connsiteY4" fmla="*/ 824998 h 1649328"/>
                  <a:gd name="connsiteX5" fmla="*/ 1606237 w 1959522"/>
                  <a:gd name="connsiteY5" fmla="*/ 1418339 h 1649328"/>
                  <a:gd name="connsiteX6" fmla="*/ 978708 w 1959522"/>
                  <a:gd name="connsiteY6" fmla="*/ 1649281 h 1649328"/>
                  <a:gd name="connsiteX7" fmla="*/ 328767 w 1959522"/>
                  <a:gd name="connsiteY7" fmla="*/ 1403397 h 1649328"/>
                  <a:gd name="connsiteX8" fmla="*/ 61 w 1959522"/>
                  <a:gd name="connsiteY8" fmla="*/ 824998 h 1649328"/>
                  <a:gd name="connsiteX0" fmla="*/ 61 w 1958869"/>
                  <a:gd name="connsiteY0" fmla="*/ 824998 h 1649311"/>
                  <a:gd name="connsiteX1" fmla="*/ 351178 w 1958869"/>
                  <a:gd name="connsiteY1" fmla="*/ 252927 h 1649311"/>
                  <a:gd name="connsiteX2" fmla="*/ 978708 w 1958869"/>
                  <a:gd name="connsiteY2" fmla="*/ 715 h 1649311"/>
                  <a:gd name="connsiteX3" fmla="*/ 1643590 w 1958869"/>
                  <a:gd name="connsiteY3" fmla="*/ 200634 h 1649311"/>
                  <a:gd name="connsiteX4" fmla="*/ 1957355 w 1958869"/>
                  <a:gd name="connsiteY4" fmla="*/ 824998 h 1649311"/>
                  <a:gd name="connsiteX5" fmla="*/ 1471767 w 1958869"/>
                  <a:gd name="connsiteY5" fmla="*/ 992515 h 1649311"/>
                  <a:gd name="connsiteX6" fmla="*/ 1606237 w 1958869"/>
                  <a:gd name="connsiteY6" fmla="*/ 1418339 h 1649311"/>
                  <a:gd name="connsiteX7" fmla="*/ 978708 w 1958869"/>
                  <a:gd name="connsiteY7" fmla="*/ 1649281 h 1649311"/>
                  <a:gd name="connsiteX8" fmla="*/ 328767 w 1958869"/>
                  <a:gd name="connsiteY8" fmla="*/ 1403397 h 1649311"/>
                  <a:gd name="connsiteX9" fmla="*/ 61 w 1958869"/>
                  <a:gd name="connsiteY9" fmla="*/ 824998 h 1649311"/>
                  <a:gd name="connsiteX0" fmla="*/ 61 w 1958869"/>
                  <a:gd name="connsiteY0" fmla="*/ 824998 h 1653105"/>
                  <a:gd name="connsiteX1" fmla="*/ 351178 w 1958869"/>
                  <a:gd name="connsiteY1" fmla="*/ 252927 h 1653105"/>
                  <a:gd name="connsiteX2" fmla="*/ 978708 w 1958869"/>
                  <a:gd name="connsiteY2" fmla="*/ 715 h 1653105"/>
                  <a:gd name="connsiteX3" fmla="*/ 1643590 w 1958869"/>
                  <a:gd name="connsiteY3" fmla="*/ 200634 h 1653105"/>
                  <a:gd name="connsiteX4" fmla="*/ 1957355 w 1958869"/>
                  <a:gd name="connsiteY4" fmla="*/ 824998 h 1653105"/>
                  <a:gd name="connsiteX5" fmla="*/ 1471767 w 1958869"/>
                  <a:gd name="connsiteY5" fmla="*/ 992515 h 1653105"/>
                  <a:gd name="connsiteX6" fmla="*/ 1606237 w 1958869"/>
                  <a:gd name="connsiteY6" fmla="*/ 1418339 h 1653105"/>
                  <a:gd name="connsiteX7" fmla="*/ 1172944 w 1958869"/>
                  <a:gd name="connsiteY7" fmla="*/ 1231575 h 1653105"/>
                  <a:gd name="connsiteX8" fmla="*/ 978708 w 1958869"/>
                  <a:gd name="connsiteY8" fmla="*/ 1649281 h 1653105"/>
                  <a:gd name="connsiteX9" fmla="*/ 328767 w 1958869"/>
                  <a:gd name="connsiteY9" fmla="*/ 1403397 h 1653105"/>
                  <a:gd name="connsiteX10" fmla="*/ 61 w 1958869"/>
                  <a:gd name="connsiteY10" fmla="*/ 824998 h 1653105"/>
                  <a:gd name="connsiteX0" fmla="*/ 61 w 1958869"/>
                  <a:gd name="connsiteY0" fmla="*/ 824998 h 1649425"/>
                  <a:gd name="connsiteX1" fmla="*/ 351178 w 1958869"/>
                  <a:gd name="connsiteY1" fmla="*/ 252927 h 1649425"/>
                  <a:gd name="connsiteX2" fmla="*/ 978708 w 1958869"/>
                  <a:gd name="connsiteY2" fmla="*/ 715 h 1649425"/>
                  <a:gd name="connsiteX3" fmla="*/ 1643590 w 1958869"/>
                  <a:gd name="connsiteY3" fmla="*/ 200634 h 1649425"/>
                  <a:gd name="connsiteX4" fmla="*/ 1957355 w 1958869"/>
                  <a:gd name="connsiteY4" fmla="*/ 824998 h 1649425"/>
                  <a:gd name="connsiteX5" fmla="*/ 1471767 w 1958869"/>
                  <a:gd name="connsiteY5" fmla="*/ 992515 h 1649425"/>
                  <a:gd name="connsiteX6" fmla="*/ 1606237 w 1958869"/>
                  <a:gd name="connsiteY6" fmla="*/ 1418339 h 1649425"/>
                  <a:gd name="connsiteX7" fmla="*/ 1172944 w 1958869"/>
                  <a:gd name="connsiteY7" fmla="*/ 1231575 h 1649425"/>
                  <a:gd name="connsiteX8" fmla="*/ 978708 w 1958869"/>
                  <a:gd name="connsiteY8" fmla="*/ 1649281 h 1649425"/>
                  <a:gd name="connsiteX9" fmla="*/ 814356 w 1958869"/>
                  <a:gd name="connsiteY9" fmla="*/ 1179281 h 1649425"/>
                  <a:gd name="connsiteX10" fmla="*/ 328767 w 1958869"/>
                  <a:gd name="connsiteY10" fmla="*/ 1403397 h 1649425"/>
                  <a:gd name="connsiteX11" fmla="*/ 61 w 1958869"/>
                  <a:gd name="connsiteY11" fmla="*/ 824998 h 1649425"/>
                  <a:gd name="connsiteX0" fmla="*/ 1821 w 1960629"/>
                  <a:gd name="connsiteY0" fmla="*/ 824998 h 1649425"/>
                  <a:gd name="connsiteX1" fmla="*/ 352938 w 1960629"/>
                  <a:gd name="connsiteY1" fmla="*/ 252927 h 1649425"/>
                  <a:gd name="connsiteX2" fmla="*/ 980468 w 1960629"/>
                  <a:gd name="connsiteY2" fmla="*/ 715 h 1649425"/>
                  <a:gd name="connsiteX3" fmla="*/ 1645350 w 1960629"/>
                  <a:gd name="connsiteY3" fmla="*/ 200634 h 1649425"/>
                  <a:gd name="connsiteX4" fmla="*/ 1959115 w 1960629"/>
                  <a:gd name="connsiteY4" fmla="*/ 824998 h 1649425"/>
                  <a:gd name="connsiteX5" fmla="*/ 1473527 w 1960629"/>
                  <a:gd name="connsiteY5" fmla="*/ 992515 h 1649425"/>
                  <a:gd name="connsiteX6" fmla="*/ 1607997 w 1960629"/>
                  <a:gd name="connsiteY6" fmla="*/ 1418339 h 1649425"/>
                  <a:gd name="connsiteX7" fmla="*/ 1174704 w 1960629"/>
                  <a:gd name="connsiteY7" fmla="*/ 1231575 h 1649425"/>
                  <a:gd name="connsiteX8" fmla="*/ 980468 w 1960629"/>
                  <a:gd name="connsiteY8" fmla="*/ 1649281 h 1649425"/>
                  <a:gd name="connsiteX9" fmla="*/ 816116 w 1960629"/>
                  <a:gd name="connsiteY9" fmla="*/ 1179281 h 1649425"/>
                  <a:gd name="connsiteX10" fmla="*/ 330527 w 1960629"/>
                  <a:gd name="connsiteY10" fmla="*/ 1403397 h 1649425"/>
                  <a:gd name="connsiteX11" fmla="*/ 494881 w 1960629"/>
                  <a:gd name="connsiteY11" fmla="*/ 992516 h 1649425"/>
                  <a:gd name="connsiteX12" fmla="*/ 1821 w 1960629"/>
                  <a:gd name="connsiteY12" fmla="*/ 824998 h 1649425"/>
                  <a:gd name="connsiteX0" fmla="*/ 3 w 1958811"/>
                  <a:gd name="connsiteY0" fmla="*/ 824998 h 1649425"/>
                  <a:gd name="connsiteX1" fmla="*/ 485592 w 1958811"/>
                  <a:gd name="connsiteY1" fmla="*/ 663810 h 1649425"/>
                  <a:gd name="connsiteX2" fmla="*/ 351120 w 1958811"/>
                  <a:gd name="connsiteY2" fmla="*/ 252927 h 1649425"/>
                  <a:gd name="connsiteX3" fmla="*/ 978650 w 1958811"/>
                  <a:gd name="connsiteY3" fmla="*/ 715 h 1649425"/>
                  <a:gd name="connsiteX4" fmla="*/ 1643532 w 1958811"/>
                  <a:gd name="connsiteY4" fmla="*/ 200634 h 1649425"/>
                  <a:gd name="connsiteX5" fmla="*/ 1957297 w 1958811"/>
                  <a:gd name="connsiteY5" fmla="*/ 824998 h 1649425"/>
                  <a:gd name="connsiteX6" fmla="*/ 1471709 w 1958811"/>
                  <a:gd name="connsiteY6" fmla="*/ 992515 h 1649425"/>
                  <a:gd name="connsiteX7" fmla="*/ 1606179 w 1958811"/>
                  <a:gd name="connsiteY7" fmla="*/ 1418339 h 1649425"/>
                  <a:gd name="connsiteX8" fmla="*/ 1172886 w 1958811"/>
                  <a:gd name="connsiteY8" fmla="*/ 1231575 h 1649425"/>
                  <a:gd name="connsiteX9" fmla="*/ 978650 w 1958811"/>
                  <a:gd name="connsiteY9" fmla="*/ 1649281 h 1649425"/>
                  <a:gd name="connsiteX10" fmla="*/ 814298 w 1958811"/>
                  <a:gd name="connsiteY10" fmla="*/ 1179281 h 1649425"/>
                  <a:gd name="connsiteX11" fmla="*/ 328709 w 1958811"/>
                  <a:gd name="connsiteY11" fmla="*/ 1403397 h 1649425"/>
                  <a:gd name="connsiteX12" fmla="*/ 493063 w 1958811"/>
                  <a:gd name="connsiteY12" fmla="*/ 992516 h 1649425"/>
                  <a:gd name="connsiteX13" fmla="*/ 3 w 1958811"/>
                  <a:gd name="connsiteY13" fmla="*/ 824998 h 1649425"/>
                  <a:gd name="connsiteX0" fmla="*/ 3 w 1958811"/>
                  <a:gd name="connsiteY0" fmla="*/ 835454 h 1659881"/>
                  <a:gd name="connsiteX1" fmla="*/ 485592 w 1958811"/>
                  <a:gd name="connsiteY1" fmla="*/ 674266 h 1659881"/>
                  <a:gd name="connsiteX2" fmla="*/ 351120 w 1958811"/>
                  <a:gd name="connsiteY2" fmla="*/ 263383 h 1659881"/>
                  <a:gd name="connsiteX3" fmla="*/ 814298 w 1958811"/>
                  <a:gd name="connsiteY3" fmla="*/ 494972 h 1659881"/>
                  <a:gd name="connsiteX4" fmla="*/ 978650 w 1958811"/>
                  <a:gd name="connsiteY4" fmla="*/ 11171 h 1659881"/>
                  <a:gd name="connsiteX5" fmla="*/ 1643532 w 1958811"/>
                  <a:gd name="connsiteY5" fmla="*/ 211090 h 1659881"/>
                  <a:gd name="connsiteX6" fmla="*/ 1957297 w 1958811"/>
                  <a:gd name="connsiteY6" fmla="*/ 835454 h 1659881"/>
                  <a:gd name="connsiteX7" fmla="*/ 1471709 w 1958811"/>
                  <a:gd name="connsiteY7" fmla="*/ 1002971 h 1659881"/>
                  <a:gd name="connsiteX8" fmla="*/ 1606179 w 1958811"/>
                  <a:gd name="connsiteY8" fmla="*/ 1428795 h 1659881"/>
                  <a:gd name="connsiteX9" fmla="*/ 1172886 w 1958811"/>
                  <a:gd name="connsiteY9" fmla="*/ 1242031 h 1659881"/>
                  <a:gd name="connsiteX10" fmla="*/ 978650 w 1958811"/>
                  <a:gd name="connsiteY10" fmla="*/ 1659737 h 1659881"/>
                  <a:gd name="connsiteX11" fmla="*/ 814298 w 1958811"/>
                  <a:gd name="connsiteY11" fmla="*/ 1189737 h 1659881"/>
                  <a:gd name="connsiteX12" fmla="*/ 328709 w 1958811"/>
                  <a:gd name="connsiteY12" fmla="*/ 1413853 h 1659881"/>
                  <a:gd name="connsiteX13" fmla="*/ 493063 w 1958811"/>
                  <a:gd name="connsiteY13" fmla="*/ 1002972 h 1659881"/>
                  <a:gd name="connsiteX14" fmla="*/ 3 w 1958811"/>
                  <a:gd name="connsiteY14" fmla="*/ 835454 h 1659881"/>
                  <a:gd name="connsiteX0" fmla="*/ 3 w 1958811"/>
                  <a:gd name="connsiteY0" fmla="*/ 824327 h 1648754"/>
                  <a:gd name="connsiteX1" fmla="*/ 485592 w 1958811"/>
                  <a:gd name="connsiteY1" fmla="*/ 663139 h 1648754"/>
                  <a:gd name="connsiteX2" fmla="*/ 351120 w 1958811"/>
                  <a:gd name="connsiteY2" fmla="*/ 252256 h 1648754"/>
                  <a:gd name="connsiteX3" fmla="*/ 814298 w 1958811"/>
                  <a:gd name="connsiteY3" fmla="*/ 483845 h 1648754"/>
                  <a:gd name="connsiteX4" fmla="*/ 978650 w 1958811"/>
                  <a:gd name="connsiteY4" fmla="*/ 44 h 1648754"/>
                  <a:gd name="connsiteX5" fmla="*/ 1180357 w 1958811"/>
                  <a:gd name="connsiteY5" fmla="*/ 453963 h 1648754"/>
                  <a:gd name="connsiteX6" fmla="*/ 1643532 w 1958811"/>
                  <a:gd name="connsiteY6" fmla="*/ 199963 h 1648754"/>
                  <a:gd name="connsiteX7" fmla="*/ 1957297 w 1958811"/>
                  <a:gd name="connsiteY7" fmla="*/ 824327 h 1648754"/>
                  <a:gd name="connsiteX8" fmla="*/ 1471709 w 1958811"/>
                  <a:gd name="connsiteY8" fmla="*/ 991844 h 1648754"/>
                  <a:gd name="connsiteX9" fmla="*/ 1606179 w 1958811"/>
                  <a:gd name="connsiteY9" fmla="*/ 1417668 h 1648754"/>
                  <a:gd name="connsiteX10" fmla="*/ 1172886 w 1958811"/>
                  <a:gd name="connsiteY10" fmla="*/ 1230904 h 1648754"/>
                  <a:gd name="connsiteX11" fmla="*/ 978650 w 1958811"/>
                  <a:gd name="connsiteY11" fmla="*/ 1648610 h 1648754"/>
                  <a:gd name="connsiteX12" fmla="*/ 814298 w 1958811"/>
                  <a:gd name="connsiteY12" fmla="*/ 1178610 h 1648754"/>
                  <a:gd name="connsiteX13" fmla="*/ 328709 w 1958811"/>
                  <a:gd name="connsiteY13" fmla="*/ 1402726 h 1648754"/>
                  <a:gd name="connsiteX14" fmla="*/ 493063 w 1958811"/>
                  <a:gd name="connsiteY14" fmla="*/ 991845 h 1648754"/>
                  <a:gd name="connsiteX15" fmla="*/ 3 w 1958811"/>
                  <a:gd name="connsiteY15" fmla="*/ 824327 h 1648754"/>
                  <a:gd name="connsiteX0" fmla="*/ 3 w 1962531"/>
                  <a:gd name="connsiteY0" fmla="*/ 824327 h 1648754"/>
                  <a:gd name="connsiteX1" fmla="*/ 485592 w 1962531"/>
                  <a:gd name="connsiteY1" fmla="*/ 663139 h 1648754"/>
                  <a:gd name="connsiteX2" fmla="*/ 351120 w 1962531"/>
                  <a:gd name="connsiteY2" fmla="*/ 252256 h 1648754"/>
                  <a:gd name="connsiteX3" fmla="*/ 814298 w 1962531"/>
                  <a:gd name="connsiteY3" fmla="*/ 483845 h 1648754"/>
                  <a:gd name="connsiteX4" fmla="*/ 978650 w 1962531"/>
                  <a:gd name="connsiteY4" fmla="*/ 44 h 1648754"/>
                  <a:gd name="connsiteX5" fmla="*/ 1180357 w 1962531"/>
                  <a:gd name="connsiteY5" fmla="*/ 453963 h 1648754"/>
                  <a:gd name="connsiteX6" fmla="*/ 1643532 w 1962531"/>
                  <a:gd name="connsiteY6" fmla="*/ 199963 h 1648754"/>
                  <a:gd name="connsiteX7" fmla="*/ 1494121 w 1962531"/>
                  <a:gd name="connsiteY7" fmla="*/ 648197 h 1648754"/>
                  <a:gd name="connsiteX8" fmla="*/ 1957297 w 1962531"/>
                  <a:gd name="connsiteY8" fmla="*/ 824327 h 1648754"/>
                  <a:gd name="connsiteX9" fmla="*/ 1471709 w 1962531"/>
                  <a:gd name="connsiteY9" fmla="*/ 991844 h 1648754"/>
                  <a:gd name="connsiteX10" fmla="*/ 1606179 w 1962531"/>
                  <a:gd name="connsiteY10" fmla="*/ 1417668 h 1648754"/>
                  <a:gd name="connsiteX11" fmla="*/ 1172886 w 1962531"/>
                  <a:gd name="connsiteY11" fmla="*/ 1230904 h 1648754"/>
                  <a:gd name="connsiteX12" fmla="*/ 978650 w 1962531"/>
                  <a:gd name="connsiteY12" fmla="*/ 1648610 h 1648754"/>
                  <a:gd name="connsiteX13" fmla="*/ 814298 w 1962531"/>
                  <a:gd name="connsiteY13" fmla="*/ 1178610 h 1648754"/>
                  <a:gd name="connsiteX14" fmla="*/ 328709 w 1962531"/>
                  <a:gd name="connsiteY14" fmla="*/ 1402726 h 1648754"/>
                  <a:gd name="connsiteX15" fmla="*/ 493063 w 1962531"/>
                  <a:gd name="connsiteY15" fmla="*/ 991845 h 1648754"/>
                  <a:gd name="connsiteX16" fmla="*/ 3 w 1962531"/>
                  <a:gd name="connsiteY16" fmla="*/ 824327 h 1648754"/>
                  <a:gd name="connsiteX0" fmla="*/ 3 w 1962531"/>
                  <a:gd name="connsiteY0" fmla="*/ 824327 h 1648754"/>
                  <a:gd name="connsiteX1" fmla="*/ 485592 w 1962531"/>
                  <a:gd name="connsiteY1" fmla="*/ 663139 h 1648754"/>
                  <a:gd name="connsiteX2" fmla="*/ 351120 w 1962531"/>
                  <a:gd name="connsiteY2" fmla="*/ 252256 h 1648754"/>
                  <a:gd name="connsiteX3" fmla="*/ 814298 w 1962531"/>
                  <a:gd name="connsiteY3" fmla="*/ 483845 h 1648754"/>
                  <a:gd name="connsiteX4" fmla="*/ 978650 w 1962531"/>
                  <a:gd name="connsiteY4" fmla="*/ 44 h 1648754"/>
                  <a:gd name="connsiteX5" fmla="*/ 1180357 w 1962531"/>
                  <a:gd name="connsiteY5" fmla="*/ 453963 h 1648754"/>
                  <a:gd name="connsiteX6" fmla="*/ 1643532 w 1962531"/>
                  <a:gd name="connsiteY6" fmla="*/ 199963 h 1648754"/>
                  <a:gd name="connsiteX7" fmla="*/ 1494121 w 1962531"/>
                  <a:gd name="connsiteY7" fmla="*/ 648197 h 1648754"/>
                  <a:gd name="connsiteX8" fmla="*/ 1957297 w 1962531"/>
                  <a:gd name="connsiteY8" fmla="*/ 824327 h 1648754"/>
                  <a:gd name="connsiteX9" fmla="*/ 1471709 w 1962531"/>
                  <a:gd name="connsiteY9" fmla="*/ 991844 h 1648754"/>
                  <a:gd name="connsiteX10" fmla="*/ 1606179 w 1962531"/>
                  <a:gd name="connsiteY10" fmla="*/ 1417668 h 1648754"/>
                  <a:gd name="connsiteX11" fmla="*/ 1172886 w 1962531"/>
                  <a:gd name="connsiteY11" fmla="*/ 1230904 h 1648754"/>
                  <a:gd name="connsiteX12" fmla="*/ 978650 w 1962531"/>
                  <a:gd name="connsiteY12" fmla="*/ 1648610 h 1648754"/>
                  <a:gd name="connsiteX13" fmla="*/ 814298 w 1962531"/>
                  <a:gd name="connsiteY13" fmla="*/ 1178610 h 1648754"/>
                  <a:gd name="connsiteX14" fmla="*/ 328709 w 1962531"/>
                  <a:gd name="connsiteY14" fmla="*/ 1402726 h 1648754"/>
                  <a:gd name="connsiteX15" fmla="*/ 493063 w 1962531"/>
                  <a:gd name="connsiteY15" fmla="*/ 991845 h 1648754"/>
                  <a:gd name="connsiteX16" fmla="*/ 3 w 1962531"/>
                  <a:gd name="connsiteY16" fmla="*/ 824327 h 1648754"/>
                  <a:gd name="connsiteX0" fmla="*/ 3 w 1962531"/>
                  <a:gd name="connsiteY0" fmla="*/ 824327 h 1648754"/>
                  <a:gd name="connsiteX1" fmla="*/ 485592 w 1962531"/>
                  <a:gd name="connsiteY1" fmla="*/ 663139 h 1648754"/>
                  <a:gd name="connsiteX2" fmla="*/ 351120 w 1962531"/>
                  <a:gd name="connsiteY2" fmla="*/ 252256 h 1648754"/>
                  <a:gd name="connsiteX3" fmla="*/ 814298 w 1962531"/>
                  <a:gd name="connsiteY3" fmla="*/ 483845 h 1648754"/>
                  <a:gd name="connsiteX4" fmla="*/ 978650 w 1962531"/>
                  <a:gd name="connsiteY4" fmla="*/ 44 h 1648754"/>
                  <a:gd name="connsiteX5" fmla="*/ 1180357 w 1962531"/>
                  <a:gd name="connsiteY5" fmla="*/ 453963 h 1648754"/>
                  <a:gd name="connsiteX6" fmla="*/ 1643532 w 1962531"/>
                  <a:gd name="connsiteY6" fmla="*/ 199963 h 1648754"/>
                  <a:gd name="connsiteX7" fmla="*/ 1494121 w 1962531"/>
                  <a:gd name="connsiteY7" fmla="*/ 648197 h 1648754"/>
                  <a:gd name="connsiteX8" fmla="*/ 1957297 w 1962531"/>
                  <a:gd name="connsiteY8" fmla="*/ 824327 h 1648754"/>
                  <a:gd name="connsiteX9" fmla="*/ 1471709 w 1962531"/>
                  <a:gd name="connsiteY9" fmla="*/ 991844 h 1648754"/>
                  <a:gd name="connsiteX10" fmla="*/ 1606179 w 1962531"/>
                  <a:gd name="connsiteY10" fmla="*/ 1417668 h 1648754"/>
                  <a:gd name="connsiteX11" fmla="*/ 1172886 w 1962531"/>
                  <a:gd name="connsiteY11" fmla="*/ 1230904 h 1648754"/>
                  <a:gd name="connsiteX12" fmla="*/ 978650 w 1962531"/>
                  <a:gd name="connsiteY12" fmla="*/ 1648610 h 1648754"/>
                  <a:gd name="connsiteX13" fmla="*/ 814298 w 1962531"/>
                  <a:gd name="connsiteY13" fmla="*/ 1178610 h 1648754"/>
                  <a:gd name="connsiteX14" fmla="*/ 328709 w 1962531"/>
                  <a:gd name="connsiteY14" fmla="*/ 1402726 h 1648754"/>
                  <a:gd name="connsiteX15" fmla="*/ 493063 w 1962531"/>
                  <a:gd name="connsiteY15" fmla="*/ 991845 h 1648754"/>
                  <a:gd name="connsiteX16" fmla="*/ 3 w 1962531"/>
                  <a:gd name="connsiteY16" fmla="*/ 824327 h 1648754"/>
                  <a:gd name="connsiteX0" fmla="*/ 3 w 1962531"/>
                  <a:gd name="connsiteY0" fmla="*/ 824327 h 1648754"/>
                  <a:gd name="connsiteX1" fmla="*/ 485592 w 1962531"/>
                  <a:gd name="connsiteY1" fmla="*/ 663139 h 1648754"/>
                  <a:gd name="connsiteX2" fmla="*/ 351120 w 1962531"/>
                  <a:gd name="connsiteY2" fmla="*/ 252256 h 1648754"/>
                  <a:gd name="connsiteX3" fmla="*/ 814298 w 1962531"/>
                  <a:gd name="connsiteY3" fmla="*/ 483845 h 1648754"/>
                  <a:gd name="connsiteX4" fmla="*/ 978650 w 1962531"/>
                  <a:gd name="connsiteY4" fmla="*/ 44 h 1648754"/>
                  <a:gd name="connsiteX5" fmla="*/ 1180357 w 1962531"/>
                  <a:gd name="connsiteY5" fmla="*/ 453963 h 1648754"/>
                  <a:gd name="connsiteX6" fmla="*/ 1636061 w 1962531"/>
                  <a:gd name="connsiteY6" fmla="*/ 244787 h 1648754"/>
                  <a:gd name="connsiteX7" fmla="*/ 1494121 w 1962531"/>
                  <a:gd name="connsiteY7" fmla="*/ 648197 h 1648754"/>
                  <a:gd name="connsiteX8" fmla="*/ 1957297 w 1962531"/>
                  <a:gd name="connsiteY8" fmla="*/ 824327 h 1648754"/>
                  <a:gd name="connsiteX9" fmla="*/ 1471709 w 1962531"/>
                  <a:gd name="connsiteY9" fmla="*/ 991844 h 1648754"/>
                  <a:gd name="connsiteX10" fmla="*/ 1606179 w 1962531"/>
                  <a:gd name="connsiteY10" fmla="*/ 1417668 h 1648754"/>
                  <a:gd name="connsiteX11" fmla="*/ 1172886 w 1962531"/>
                  <a:gd name="connsiteY11" fmla="*/ 1230904 h 1648754"/>
                  <a:gd name="connsiteX12" fmla="*/ 978650 w 1962531"/>
                  <a:gd name="connsiteY12" fmla="*/ 1648610 h 1648754"/>
                  <a:gd name="connsiteX13" fmla="*/ 814298 w 1962531"/>
                  <a:gd name="connsiteY13" fmla="*/ 1178610 h 1648754"/>
                  <a:gd name="connsiteX14" fmla="*/ 328709 w 1962531"/>
                  <a:gd name="connsiteY14" fmla="*/ 1402726 h 1648754"/>
                  <a:gd name="connsiteX15" fmla="*/ 493063 w 1962531"/>
                  <a:gd name="connsiteY15" fmla="*/ 991845 h 1648754"/>
                  <a:gd name="connsiteX16" fmla="*/ 3 w 1962531"/>
                  <a:gd name="connsiteY16" fmla="*/ 824327 h 1648754"/>
                  <a:gd name="connsiteX0" fmla="*/ 3 w 1962531"/>
                  <a:gd name="connsiteY0" fmla="*/ 824327 h 1648754"/>
                  <a:gd name="connsiteX1" fmla="*/ 485592 w 1962531"/>
                  <a:gd name="connsiteY1" fmla="*/ 663139 h 1648754"/>
                  <a:gd name="connsiteX2" fmla="*/ 351120 w 1962531"/>
                  <a:gd name="connsiteY2" fmla="*/ 252256 h 1648754"/>
                  <a:gd name="connsiteX3" fmla="*/ 814298 w 1962531"/>
                  <a:gd name="connsiteY3" fmla="*/ 483845 h 1648754"/>
                  <a:gd name="connsiteX4" fmla="*/ 978650 w 1962531"/>
                  <a:gd name="connsiteY4" fmla="*/ 44 h 1648754"/>
                  <a:gd name="connsiteX5" fmla="*/ 1180357 w 1962531"/>
                  <a:gd name="connsiteY5" fmla="*/ 453963 h 1648754"/>
                  <a:gd name="connsiteX6" fmla="*/ 1636061 w 1962531"/>
                  <a:gd name="connsiteY6" fmla="*/ 244787 h 1648754"/>
                  <a:gd name="connsiteX7" fmla="*/ 1494121 w 1962531"/>
                  <a:gd name="connsiteY7" fmla="*/ 648197 h 1648754"/>
                  <a:gd name="connsiteX8" fmla="*/ 1957297 w 1962531"/>
                  <a:gd name="connsiteY8" fmla="*/ 824327 h 1648754"/>
                  <a:gd name="connsiteX9" fmla="*/ 1471709 w 1962531"/>
                  <a:gd name="connsiteY9" fmla="*/ 991844 h 1648754"/>
                  <a:gd name="connsiteX10" fmla="*/ 1606179 w 1962531"/>
                  <a:gd name="connsiteY10" fmla="*/ 1417668 h 1648754"/>
                  <a:gd name="connsiteX11" fmla="*/ 1172886 w 1962531"/>
                  <a:gd name="connsiteY11" fmla="*/ 1230904 h 1648754"/>
                  <a:gd name="connsiteX12" fmla="*/ 978650 w 1962531"/>
                  <a:gd name="connsiteY12" fmla="*/ 1648610 h 1648754"/>
                  <a:gd name="connsiteX13" fmla="*/ 814298 w 1962531"/>
                  <a:gd name="connsiteY13" fmla="*/ 1178610 h 1648754"/>
                  <a:gd name="connsiteX14" fmla="*/ 328709 w 1962531"/>
                  <a:gd name="connsiteY14" fmla="*/ 1402726 h 1648754"/>
                  <a:gd name="connsiteX15" fmla="*/ 493063 w 1962531"/>
                  <a:gd name="connsiteY15" fmla="*/ 991845 h 1648754"/>
                  <a:gd name="connsiteX16" fmla="*/ 3 w 1962531"/>
                  <a:gd name="connsiteY16" fmla="*/ 824327 h 1648754"/>
                  <a:gd name="connsiteX0" fmla="*/ 3 w 1962531"/>
                  <a:gd name="connsiteY0" fmla="*/ 824327 h 1648754"/>
                  <a:gd name="connsiteX1" fmla="*/ 485592 w 1962531"/>
                  <a:gd name="connsiteY1" fmla="*/ 663139 h 1648754"/>
                  <a:gd name="connsiteX2" fmla="*/ 351120 w 1962531"/>
                  <a:gd name="connsiteY2" fmla="*/ 252256 h 1648754"/>
                  <a:gd name="connsiteX3" fmla="*/ 814298 w 1962531"/>
                  <a:gd name="connsiteY3" fmla="*/ 483845 h 1648754"/>
                  <a:gd name="connsiteX4" fmla="*/ 978650 w 1962531"/>
                  <a:gd name="connsiteY4" fmla="*/ 44 h 1648754"/>
                  <a:gd name="connsiteX5" fmla="*/ 1180357 w 1962531"/>
                  <a:gd name="connsiteY5" fmla="*/ 453963 h 1648754"/>
                  <a:gd name="connsiteX6" fmla="*/ 1636061 w 1962531"/>
                  <a:gd name="connsiteY6" fmla="*/ 244787 h 1648754"/>
                  <a:gd name="connsiteX7" fmla="*/ 1494121 w 1962531"/>
                  <a:gd name="connsiteY7" fmla="*/ 648197 h 1648754"/>
                  <a:gd name="connsiteX8" fmla="*/ 1957297 w 1962531"/>
                  <a:gd name="connsiteY8" fmla="*/ 824327 h 1648754"/>
                  <a:gd name="connsiteX9" fmla="*/ 1471709 w 1962531"/>
                  <a:gd name="connsiteY9" fmla="*/ 991844 h 1648754"/>
                  <a:gd name="connsiteX10" fmla="*/ 1606179 w 1962531"/>
                  <a:gd name="connsiteY10" fmla="*/ 1417668 h 1648754"/>
                  <a:gd name="connsiteX11" fmla="*/ 1172886 w 1962531"/>
                  <a:gd name="connsiteY11" fmla="*/ 1230904 h 1648754"/>
                  <a:gd name="connsiteX12" fmla="*/ 978650 w 1962531"/>
                  <a:gd name="connsiteY12" fmla="*/ 1648610 h 1648754"/>
                  <a:gd name="connsiteX13" fmla="*/ 814298 w 1962531"/>
                  <a:gd name="connsiteY13" fmla="*/ 1178610 h 1648754"/>
                  <a:gd name="connsiteX14" fmla="*/ 328709 w 1962531"/>
                  <a:gd name="connsiteY14" fmla="*/ 1402726 h 1648754"/>
                  <a:gd name="connsiteX15" fmla="*/ 493063 w 1962531"/>
                  <a:gd name="connsiteY15" fmla="*/ 991845 h 1648754"/>
                  <a:gd name="connsiteX16" fmla="*/ 3 w 1962531"/>
                  <a:gd name="connsiteY16" fmla="*/ 824327 h 1648754"/>
                  <a:gd name="connsiteX0" fmla="*/ 3 w 1962531"/>
                  <a:gd name="connsiteY0" fmla="*/ 824327 h 1648754"/>
                  <a:gd name="connsiteX1" fmla="*/ 485592 w 1962531"/>
                  <a:gd name="connsiteY1" fmla="*/ 663139 h 1648754"/>
                  <a:gd name="connsiteX2" fmla="*/ 351120 w 1962531"/>
                  <a:gd name="connsiteY2" fmla="*/ 252256 h 1648754"/>
                  <a:gd name="connsiteX3" fmla="*/ 814298 w 1962531"/>
                  <a:gd name="connsiteY3" fmla="*/ 483845 h 1648754"/>
                  <a:gd name="connsiteX4" fmla="*/ 978650 w 1962531"/>
                  <a:gd name="connsiteY4" fmla="*/ 44 h 1648754"/>
                  <a:gd name="connsiteX5" fmla="*/ 1180357 w 1962531"/>
                  <a:gd name="connsiteY5" fmla="*/ 453963 h 1648754"/>
                  <a:gd name="connsiteX6" fmla="*/ 1636061 w 1962531"/>
                  <a:gd name="connsiteY6" fmla="*/ 244787 h 1648754"/>
                  <a:gd name="connsiteX7" fmla="*/ 1494121 w 1962531"/>
                  <a:gd name="connsiteY7" fmla="*/ 648197 h 1648754"/>
                  <a:gd name="connsiteX8" fmla="*/ 1957297 w 1962531"/>
                  <a:gd name="connsiteY8" fmla="*/ 824327 h 1648754"/>
                  <a:gd name="connsiteX9" fmla="*/ 1471709 w 1962531"/>
                  <a:gd name="connsiteY9" fmla="*/ 991844 h 1648754"/>
                  <a:gd name="connsiteX10" fmla="*/ 1606179 w 1962531"/>
                  <a:gd name="connsiteY10" fmla="*/ 1417668 h 1648754"/>
                  <a:gd name="connsiteX11" fmla="*/ 1172886 w 1962531"/>
                  <a:gd name="connsiteY11" fmla="*/ 1230904 h 1648754"/>
                  <a:gd name="connsiteX12" fmla="*/ 978650 w 1962531"/>
                  <a:gd name="connsiteY12" fmla="*/ 1648610 h 1648754"/>
                  <a:gd name="connsiteX13" fmla="*/ 814298 w 1962531"/>
                  <a:gd name="connsiteY13" fmla="*/ 1178610 h 1648754"/>
                  <a:gd name="connsiteX14" fmla="*/ 328709 w 1962531"/>
                  <a:gd name="connsiteY14" fmla="*/ 1402726 h 1648754"/>
                  <a:gd name="connsiteX15" fmla="*/ 493063 w 1962531"/>
                  <a:gd name="connsiteY15" fmla="*/ 991845 h 1648754"/>
                  <a:gd name="connsiteX16" fmla="*/ 3 w 1962531"/>
                  <a:gd name="connsiteY16" fmla="*/ 824327 h 1648754"/>
                  <a:gd name="connsiteX0" fmla="*/ 3 w 1957297"/>
                  <a:gd name="connsiteY0" fmla="*/ 824327 h 1648754"/>
                  <a:gd name="connsiteX1" fmla="*/ 485592 w 1957297"/>
                  <a:gd name="connsiteY1" fmla="*/ 663139 h 1648754"/>
                  <a:gd name="connsiteX2" fmla="*/ 351120 w 1957297"/>
                  <a:gd name="connsiteY2" fmla="*/ 252256 h 1648754"/>
                  <a:gd name="connsiteX3" fmla="*/ 814298 w 1957297"/>
                  <a:gd name="connsiteY3" fmla="*/ 483845 h 1648754"/>
                  <a:gd name="connsiteX4" fmla="*/ 978650 w 1957297"/>
                  <a:gd name="connsiteY4" fmla="*/ 44 h 1648754"/>
                  <a:gd name="connsiteX5" fmla="*/ 1180357 w 1957297"/>
                  <a:gd name="connsiteY5" fmla="*/ 453963 h 1648754"/>
                  <a:gd name="connsiteX6" fmla="*/ 1636061 w 1957297"/>
                  <a:gd name="connsiteY6" fmla="*/ 244787 h 1648754"/>
                  <a:gd name="connsiteX7" fmla="*/ 1494121 w 1957297"/>
                  <a:gd name="connsiteY7" fmla="*/ 648197 h 1648754"/>
                  <a:gd name="connsiteX8" fmla="*/ 1957297 w 1957297"/>
                  <a:gd name="connsiteY8" fmla="*/ 824327 h 1648754"/>
                  <a:gd name="connsiteX9" fmla="*/ 1471709 w 1957297"/>
                  <a:gd name="connsiteY9" fmla="*/ 991844 h 1648754"/>
                  <a:gd name="connsiteX10" fmla="*/ 1606179 w 1957297"/>
                  <a:gd name="connsiteY10" fmla="*/ 1417668 h 1648754"/>
                  <a:gd name="connsiteX11" fmla="*/ 1172886 w 1957297"/>
                  <a:gd name="connsiteY11" fmla="*/ 1230904 h 1648754"/>
                  <a:gd name="connsiteX12" fmla="*/ 978650 w 1957297"/>
                  <a:gd name="connsiteY12" fmla="*/ 1648610 h 1648754"/>
                  <a:gd name="connsiteX13" fmla="*/ 814298 w 1957297"/>
                  <a:gd name="connsiteY13" fmla="*/ 1178610 h 1648754"/>
                  <a:gd name="connsiteX14" fmla="*/ 328709 w 1957297"/>
                  <a:gd name="connsiteY14" fmla="*/ 1402726 h 1648754"/>
                  <a:gd name="connsiteX15" fmla="*/ 493063 w 1957297"/>
                  <a:gd name="connsiteY15" fmla="*/ 991845 h 1648754"/>
                  <a:gd name="connsiteX16" fmla="*/ 3 w 1957297"/>
                  <a:gd name="connsiteY16" fmla="*/ 824327 h 1648754"/>
                  <a:gd name="connsiteX0" fmla="*/ 3 w 1957297"/>
                  <a:gd name="connsiteY0" fmla="*/ 824327 h 1648754"/>
                  <a:gd name="connsiteX1" fmla="*/ 485592 w 1957297"/>
                  <a:gd name="connsiteY1" fmla="*/ 663139 h 1648754"/>
                  <a:gd name="connsiteX2" fmla="*/ 351120 w 1957297"/>
                  <a:gd name="connsiteY2" fmla="*/ 252256 h 1648754"/>
                  <a:gd name="connsiteX3" fmla="*/ 814298 w 1957297"/>
                  <a:gd name="connsiteY3" fmla="*/ 483845 h 1648754"/>
                  <a:gd name="connsiteX4" fmla="*/ 978650 w 1957297"/>
                  <a:gd name="connsiteY4" fmla="*/ 44 h 1648754"/>
                  <a:gd name="connsiteX5" fmla="*/ 1180357 w 1957297"/>
                  <a:gd name="connsiteY5" fmla="*/ 453963 h 1648754"/>
                  <a:gd name="connsiteX6" fmla="*/ 1636061 w 1957297"/>
                  <a:gd name="connsiteY6" fmla="*/ 244787 h 1648754"/>
                  <a:gd name="connsiteX7" fmla="*/ 1494121 w 1957297"/>
                  <a:gd name="connsiteY7" fmla="*/ 648197 h 1648754"/>
                  <a:gd name="connsiteX8" fmla="*/ 1957297 w 1957297"/>
                  <a:gd name="connsiteY8" fmla="*/ 824327 h 1648754"/>
                  <a:gd name="connsiteX9" fmla="*/ 1471709 w 1957297"/>
                  <a:gd name="connsiteY9" fmla="*/ 991844 h 1648754"/>
                  <a:gd name="connsiteX10" fmla="*/ 1606179 w 1957297"/>
                  <a:gd name="connsiteY10" fmla="*/ 1417668 h 1648754"/>
                  <a:gd name="connsiteX11" fmla="*/ 1172886 w 1957297"/>
                  <a:gd name="connsiteY11" fmla="*/ 1230904 h 1648754"/>
                  <a:gd name="connsiteX12" fmla="*/ 978650 w 1957297"/>
                  <a:gd name="connsiteY12" fmla="*/ 1648610 h 1648754"/>
                  <a:gd name="connsiteX13" fmla="*/ 814298 w 1957297"/>
                  <a:gd name="connsiteY13" fmla="*/ 1178610 h 1648754"/>
                  <a:gd name="connsiteX14" fmla="*/ 328709 w 1957297"/>
                  <a:gd name="connsiteY14" fmla="*/ 1402726 h 1648754"/>
                  <a:gd name="connsiteX15" fmla="*/ 493063 w 1957297"/>
                  <a:gd name="connsiteY15" fmla="*/ 991845 h 1648754"/>
                  <a:gd name="connsiteX16" fmla="*/ 3 w 1957297"/>
                  <a:gd name="connsiteY16" fmla="*/ 824327 h 1648754"/>
                  <a:gd name="connsiteX0" fmla="*/ 3 w 1957297"/>
                  <a:gd name="connsiteY0" fmla="*/ 824327 h 1648754"/>
                  <a:gd name="connsiteX1" fmla="*/ 485592 w 1957297"/>
                  <a:gd name="connsiteY1" fmla="*/ 663139 h 1648754"/>
                  <a:gd name="connsiteX2" fmla="*/ 351120 w 1957297"/>
                  <a:gd name="connsiteY2" fmla="*/ 252256 h 1648754"/>
                  <a:gd name="connsiteX3" fmla="*/ 814298 w 1957297"/>
                  <a:gd name="connsiteY3" fmla="*/ 483845 h 1648754"/>
                  <a:gd name="connsiteX4" fmla="*/ 978650 w 1957297"/>
                  <a:gd name="connsiteY4" fmla="*/ 44 h 1648754"/>
                  <a:gd name="connsiteX5" fmla="*/ 1180357 w 1957297"/>
                  <a:gd name="connsiteY5" fmla="*/ 453963 h 1648754"/>
                  <a:gd name="connsiteX6" fmla="*/ 1636061 w 1957297"/>
                  <a:gd name="connsiteY6" fmla="*/ 244787 h 1648754"/>
                  <a:gd name="connsiteX7" fmla="*/ 1494121 w 1957297"/>
                  <a:gd name="connsiteY7" fmla="*/ 648197 h 1648754"/>
                  <a:gd name="connsiteX8" fmla="*/ 1957297 w 1957297"/>
                  <a:gd name="connsiteY8" fmla="*/ 824327 h 1648754"/>
                  <a:gd name="connsiteX9" fmla="*/ 1471709 w 1957297"/>
                  <a:gd name="connsiteY9" fmla="*/ 991844 h 1648754"/>
                  <a:gd name="connsiteX10" fmla="*/ 1606179 w 1957297"/>
                  <a:gd name="connsiteY10" fmla="*/ 1417668 h 1648754"/>
                  <a:gd name="connsiteX11" fmla="*/ 1172886 w 1957297"/>
                  <a:gd name="connsiteY11" fmla="*/ 1230904 h 1648754"/>
                  <a:gd name="connsiteX12" fmla="*/ 978650 w 1957297"/>
                  <a:gd name="connsiteY12" fmla="*/ 1648610 h 1648754"/>
                  <a:gd name="connsiteX13" fmla="*/ 814298 w 1957297"/>
                  <a:gd name="connsiteY13" fmla="*/ 1178610 h 1648754"/>
                  <a:gd name="connsiteX14" fmla="*/ 328709 w 1957297"/>
                  <a:gd name="connsiteY14" fmla="*/ 1402726 h 1648754"/>
                  <a:gd name="connsiteX15" fmla="*/ 493063 w 1957297"/>
                  <a:gd name="connsiteY15" fmla="*/ 991845 h 1648754"/>
                  <a:gd name="connsiteX16" fmla="*/ 3 w 1957297"/>
                  <a:gd name="connsiteY16" fmla="*/ 824327 h 1648754"/>
                  <a:gd name="connsiteX0" fmla="*/ 3 w 1957297"/>
                  <a:gd name="connsiteY0" fmla="*/ 824327 h 1648754"/>
                  <a:gd name="connsiteX1" fmla="*/ 485592 w 1957297"/>
                  <a:gd name="connsiteY1" fmla="*/ 663139 h 1648754"/>
                  <a:gd name="connsiteX2" fmla="*/ 351120 w 1957297"/>
                  <a:gd name="connsiteY2" fmla="*/ 252256 h 1648754"/>
                  <a:gd name="connsiteX3" fmla="*/ 814298 w 1957297"/>
                  <a:gd name="connsiteY3" fmla="*/ 483845 h 1648754"/>
                  <a:gd name="connsiteX4" fmla="*/ 978650 w 1957297"/>
                  <a:gd name="connsiteY4" fmla="*/ 44 h 1648754"/>
                  <a:gd name="connsiteX5" fmla="*/ 1180357 w 1957297"/>
                  <a:gd name="connsiteY5" fmla="*/ 453963 h 1648754"/>
                  <a:gd name="connsiteX6" fmla="*/ 1636061 w 1957297"/>
                  <a:gd name="connsiteY6" fmla="*/ 244787 h 1648754"/>
                  <a:gd name="connsiteX7" fmla="*/ 1494121 w 1957297"/>
                  <a:gd name="connsiteY7" fmla="*/ 648197 h 1648754"/>
                  <a:gd name="connsiteX8" fmla="*/ 1957297 w 1957297"/>
                  <a:gd name="connsiteY8" fmla="*/ 824327 h 1648754"/>
                  <a:gd name="connsiteX9" fmla="*/ 1471709 w 1957297"/>
                  <a:gd name="connsiteY9" fmla="*/ 991844 h 1648754"/>
                  <a:gd name="connsiteX10" fmla="*/ 1606179 w 1957297"/>
                  <a:gd name="connsiteY10" fmla="*/ 1417668 h 1648754"/>
                  <a:gd name="connsiteX11" fmla="*/ 1172886 w 1957297"/>
                  <a:gd name="connsiteY11" fmla="*/ 1230904 h 1648754"/>
                  <a:gd name="connsiteX12" fmla="*/ 978650 w 1957297"/>
                  <a:gd name="connsiteY12" fmla="*/ 1648610 h 1648754"/>
                  <a:gd name="connsiteX13" fmla="*/ 814298 w 1957297"/>
                  <a:gd name="connsiteY13" fmla="*/ 1178610 h 1648754"/>
                  <a:gd name="connsiteX14" fmla="*/ 328709 w 1957297"/>
                  <a:gd name="connsiteY14" fmla="*/ 1402726 h 1648754"/>
                  <a:gd name="connsiteX15" fmla="*/ 493063 w 1957297"/>
                  <a:gd name="connsiteY15" fmla="*/ 991845 h 1648754"/>
                  <a:gd name="connsiteX16" fmla="*/ 3 w 1957297"/>
                  <a:gd name="connsiteY16" fmla="*/ 824327 h 1648754"/>
                  <a:gd name="connsiteX0" fmla="*/ 3 w 1957297"/>
                  <a:gd name="connsiteY0" fmla="*/ 824327 h 1648754"/>
                  <a:gd name="connsiteX1" fmla="*/ 485592 w 1957297"/>
                  <a:gd name="connsiteY1" fmla="*/ 663139 h 1648754"/>
                  <a:gd name="connsiteX2" fmla="*/ 351120 w 1957297"/>
                  <a:gd name="connsiteY2" fmla="*/ 252256 h 1648754"/>
                  <a:gd name="connsiteX3" fmla="*/ 814298 w 1957297"/>
                  <a:gd name="connsiteY3" fmla="*/ 483845 h 1648754"/>
                  <a:gd name="connsiteX4" fmla="*/ 978650 w 1957297"/>
                  <a:gd name="connsiteY4" fmla="*/ 44 h 1648754"/>
                  <a:gd name="connsiteX5" fmla="*/ 1180357 w 1957297"/>
                  <a:gd name="connsiteY5" fmla="*/ 453963 h 1648754"/>
                  <a:gd name="connsiteX6" fmla="*/ 1636061 w 1957297"/>
                  <a:gd name="connsiteY6" fmla="*/ 244787 h 1648754"/>
                  <a:gd name="connsiteX7" fmla="*/ 1494121 w 1957297"/>
                  <a:gd name="connsiteY7" fmla="*/ 648197 h 1648754"/>
                  <a:gd name="connsiteX8" fmla="*/ 1957297 w 1957297"/>
                  <a:gd name="connsiteY8" fmla="*/ 824327 h 1648754"/>
                  <a:gd name="connsiteX9" fmla="*/ 1471709 w 1957297"/>
                  <a:gd name="connsiteY9" fmla="*/ 991844 h 1648754"/>
                  <a:gd name="connsiteX10" fmla="*/ 1606179 w 1957297"/>
                  <a:gd name="connsiteY10" fmla="*/ 1417668 h 1648754"/>
                  <a:gd name="connsiteX11" fmla="*/ 1172886 w 1957297"/>
                  <a:gd name="connsiteY11" fmla="*/ 1230904 h 1648754"/>
                  <a:gd name="connsiteX12" fmla="*/ 978650 w 1957297"/>
                  <a:gd name="connsiteY12" fmla="*/ 1648610 h 1648754"/>
                  <a:gd name="connsiteX13" fmla="*/ 814298 w 1957297"/>
                  <a:gd name="connsiteY13" fmla="*/ 1178610 h 1648754"/>
                  <a:gd name="connsiteX14" fmla="*/ 328709 w 1957297"/>
                  <a:gd name="connsiteY14" fmla="*/ 1402726 h 1648754"/>
                  <a:gd name="connsiteX15" fmla="*/ 493063 w 1957297"/>
                  <a:gd name="connsiteY15" fmla="*/ 991845 h 1648754"/>
                  <a:gd name="connsiteX16" fmla="*/ 3 w 1957297"/>
                  <a:gd name="connsiteY16" fmla="*/ 824327 h 1648754"/>
                  <a:gd name="connsiteX0" fmla="*/ 3 w 1957297"/>
                  <a:gd name="connsiteY0" fmla="*/ 824327 h 1611416"/>
                  <a:gd name="connsiteX1" fmla="*/ 485592 w 1957297"/>
                  <a:gd name="connsiteY1" fmla="*/ 663139 h 1611416"/>
                  <a:gd name="connsiteX2" fmla="*/ 351120 w 1957297"/>
                  <a:gd name="connsiteY2" fmla="*/ 252256 h 1611416"/>
                  <a:gd name="connsiteX3" fmla="*/ 814298 w 1957297"/>
                  <a:gd name="connsiteY3" fmla="*/ 483845 h 1611416"/>
                  <a:gd name="connsiteX4" fmla="*/ 978650 w 1957297"/>
                  <a:gd name="connsiteY4" fmla="*/ 44 h 1611416"/>
                  <a:gd name="connsiteX5" fmla="*/ 1180357 w 1957297"/>
                  <a:gd name="connsiteY5" fmla="*/ 453963 h 1611416"/>
                  <a:gd name="connsiteX6" fmla="*/ 1636061 w 1957297"/>
                  <a:gd name="connsiteY6" fmla="*/ 244787 h 1611416"/>
                  <a:gd name="connsiteX7" fmla="*/ 1494121 w 1957297"/>
                  <a:gd name="connsiteY7" fmla="*/ 648197 h 1611416"/>
                  <a:gd name="connsiteX8" fmla="*/ 1957297 w 1957297"/>
                  <a:gd name="connsiteY8" fmla="*/ 824327 h 1611416"/>
                  <a:gd name="connsiteX9" fmla="*/ 1471709 w 1957297"/>
                  <a:gd name="connsiteY9" fmla="*/ 991844 h 1611416"/>
                  <a:gd name="connsiteX10" fmla="*/ 1606179 w 1957297"/>
                  <a:gd name="connsiteY10" fmla="*/ 1417668 h 1611416"/>
                  <a:gd name="connsiteX11" fmla="*/ 1172886 w 1957297"/>
                  <a:gd name="connsiteY11" fmla="*/ 1230904 h 1611416"/>
                  <a:gd name="connsiteX12" fmla="*/ 963709 w 1957297"/>
                  <a:gd name="connsiteY12" fmla="*/ 1611257 h 1611416"/>
                  <a:gd name="connsiteX13" fmla="*/ 814298 w 1957297"/>
                  <a:gd name="connsiteY13" fmla="*/ 1178610 h 1611416"/>
                  <a:gd name="connsiteX14" fmla="*/ 328709 w 1957297"/>
                  <a:gd name="connsiteY14" fmla="*/ 1402726 h 1611416"/>
                  <a:gd name="connsiteX15" fmla="*/ 493063 w 1957297"/>
                  <a:gd name="connsiteY15" fmla="*/ 991845 h 1611416"/>
                  <a:gd name="connsiteX16" fmla="*/ 3 w 1957297"/>
                  <a:gd name="connsiteY16" fmla="*/ 824327 h 1611416"/>
                  <a:gd name="connsiteX0" fmla="*/ 3 w 1957297"/>
                  <a:gd name="connsiteY0" fmla="*/ 824327 h 1611416"/>
                  <a:gd name="connsiteX1" fmla="*/ 485592 w 1957297"/>
                  <a:gd name="connsiteY1" fmla="*/ 663139 h 1611416"/>
                  <a:gd name="connsiteX2" fmla="*/ 351120 w 1957297"/>
                  <a:gd name="connsiteY2" fmla="*/ 252256 h 1611416"/>
                  <a:gd name="connsiteX3" fmla="*/ 814298 w 1957297"/>
                  <a:gd name="connsiteY3" fmla="*/ 483845 h 1611416"/>
                  <a:gd name="connsiteX4" fmla="*/ 978650 w 1957297"/>
                  <a:gd name="connsiteY4" fmla="*/ 44 h 1611416"/>
                  <a:gd name="connsiteX5" fmla="*/ 1180357 w 1957297"/>
                  <a:gd name="connsiteY5" fmla="*/ 453963 h 1611416"/>
                  <a:gd name="connsiteX6" fmla="*/ 1636061 w 1957297"/>
                  <a:gd name="connsiteY6" fmla="*/ 244787 h 1611416"/>
                  <a:gd name="connsiteX7" fmla="*/ 1494121 w 1957297"/>
                  <a:gd name="connsiteY7" fmla="*/ 648197 h 1611416"/>
                  <a:gd name="connsiteX8" fmla="*/ 1957297 w 1957297"/>
                  <a:gd name="connsiteY8" fmla="*/ 824327 h 1611416"/>
                  <a:gd name="connsiteX9" fmla="*/ 1471709 w 1957297"/>
                  <a:gd name="connsiteY9" fmla="*/ 991844 h 1611416"/>
                  <a:gd name="connsiteX10" fmla="*/ 1606179 w 1957297"/>
                  <a:gd name="connsiteY10" fmla="*/ 1417668 h 1611416"/>
                  <a:gd name="connsiteX11" fmla="*/ 1172886 w 1957297"/>
                  <a:gd name="connsiteY11" fmla="*/ 1230904 h 1611416"/>
                  <a:gd name="connsiteX12" fmla="*/ 963709 w 1957297"/>
                  <a:gd name="connsiteY12" fmla="*/ 1611257 h 1611416"/>
                  <a:gd name="connsiteX13" fmla="*/ 814298 w 1957297"/>
                  <a:gd name="connsiteY13" fmla="*/ 1178610 h 1611416"/>
                  <a:gd name="connsiteX14" fmla="*/ 328709 w 1957297"/>
                  <a:gd name="connsiteY14" fmla="*/ 1402726 h 1611416"/>
                  <a:gd name="connsiteX15" fmla="*/ 493063 w 1957297"/>
                  <a:gd name="connsiteY15" fmla="*/ 991845 h 1611416"/>
                  <a:gd name="connsiteX16" fmla="*/ 3 w 1957297"/>
                  <a:gd name="connsiteY16" fmla="*/ 824327 h 1611416"/>
                  <a:gd name="connsiteX0" fmla="*/ 3 w 1957297"/>
                  <a:gd name="connsiteY0" fmla="*/ 824327 h 1611416"/>
                  <a:gd name="connsiteX1" fmla="*/ 485592 w 1957297"/>
                  <a:gd name="connsiteY1" fmla="*/ 663139 h 1611416"/>
                  <a:gd name="connsiteX2" fmla="*/ 351120 w 1957297"/>
                  <a:gd name="connsiteY2" fmla="*/ 252256 h 1611416"/>
                  <a:gd name="connsiteX3" fmla="*/ 814298 w 1957297"/>
                  <a:gd name="connsiteY3" fmla="*/ 483845 h 1611416"/>
                  <a:gd name="connsiteX4" fmla="*/ 978650 w 1957297"/>
                  <a:gd name="connsiteY4" fmla="*/ 44 h 1611416"/>
                  <a:gd name="connsiteX5" fmla="*/ 1180357 w 1957297"/>
                  <a:gd name="connsiteY5" fmla="*/ 453963 h 1611416"/>
                  <a:gd name="connsiteX6" fmla="*/ 1636061 w 1957297"/>
                  <a:gd name="connsiteY6" fmla="*/ 244787 h 1611416"/>
                  <a:gd name="connsiteX7" fmla="*/ 1494121 w 1957297"/>
                  <a:gd name="connsiteY7" fmla="*/ 648197 h 1611416"/>
                  <a:gd name="connsiteX8" fmla="*/ 1957297 w 1957297"/>
                  <a:gd name="connsiteY8" fmla="*/ 824327 h 1611416"/>
                  <a:gd name="connsiteX9" fmla="*/ 1471709 w 1957297"/>
                  <a:gd name="connsiteY9" fmla="*/ 991844 h 1611416"/>
                  <a:gd name="connsiteX10" fmla="*/ 1606179 w 1957297"/>
                  <a:gd name="connsiteY10" fmla="*/ 1417668 h 1611416"/>
                  <a:gd name="connsiteX11" fmla="*/ 1172886 w 1957297"/>
                  <a:gd name="connsiteY11" fmla="*/ 1230904 h 1611416"/>
                  <a:gd name="connsiteX12" fmla="*/ 963709 w 1957297"/>
                  <a:gd name="connsiteY12" fmla="*/ 1611257 h 1611416"/>
                  <a:gd name="connsiteX13" fmla="*/ 814298 w 1957297"/>
                  <a:gd name="connsiteY13" fmla="*/ 1178610 h 1611416"/>
                  <a:gd name="connsiteX14" fmla="*/ 328709 w 1957297"/>
                  <a:gd name="connsiteY14" fmla="*/ 1402726 h 1611416"/>
                  <a:gd name="connsiteX15" fmla="*/ 493063 w 1957297"/>
                  <a:gd name="connsiteY15" fmla="*/ 991845 h 1611416"/>
                  <a:gd name="connsiteX16" fmla="*/ 3 w 1957297"/>
                  <a:gd name="connsiteY16" fmla="*/ 824327 h 1611416"/>
                  <a:gd name="connsiteX0" fmla="*/ 3 w 1957297"/>
                  <a:gd name="connsiteY0" fmla="*/ 824327 h 1611416"/>
                  <a:gd name="connsiteX1" fmla="*/ 485592 w 1957297"/>
                  <a:gd name="connsiteY1" fmla="*/ 663139 h 1611416"/>
                  <a:gd name="connsiteX2" fmla="*/ 351120 w 1957297"/>
                  <a:gd name="connsiteY2" fmla="*/ 252256 h 1611416"/>
                  <a:gd name="connsiteX3" fmla="*/ 814298 w 1957297"/>
                  <a:gd name="connsiteY3" fmla="*/ 483845 h 1611416"/>
                  <a:gd name="connsiteX4" fmla="*/ 978650 w 1957297"/>
                  <a:gd name="connsiteY4" fmla="*/ 44 h 1611416"/>
                  <a:gd name="connsiteX5" fmla="*/ 1180357 w 1957297"/>
                  <a:gd name="connsiteY5" fmla="*/ 453963 h 1611416"/>
                  <a:gd name="connsiteX6" fmla="*/ 1636061 w 1957297"/>
                  <a:gd name="connsiteY6" fmla="*/ 244787 h 1611416"/>
                  <a:gd name="connsiteX7" fmla="*/ 1494121 w 1957297"/>
                  <a:gd name="connsiteY7" fmla="*/ 648197 h 1611416"/>
                  <a:gd name="connsiteX8" fmla="*/ 1957297 w 1957297"/>
                  <a:gd name="connsiteY8" fmla="*/ 824327 h 1611416"/>
                  <a:gd name="connsiteX9" fmla="*/ 1471709 w 1957297"/>
                  <a:gd name="connsiteY9" fmla="*/ 991844 h 1611416"/>
                  <a:gd name="connsiteX10" fmla="*/ 1606179 w 1957297"/>
                  <a:gd name="connsiteY10" fmla="*/ 1417668 h 1611416"/>
                  <a:gd name="connsiteX11" fmla="*/ 1172886 w 1957297"/>
                  <a:gd name="connsiteY11" fmla="*/ 1230904 h 1611416"/>
                  <a:gd name="connsiteX12" fmla="*/ 963709 w 1957297"/>
                  <a:gd name="connsiteY12" fmla="*/ 1611257 h 1611416"/>
                  <a:gd name="connsiteX13" fmla="*/ 814298 w 1957297"/>
                  <a:gd name="connsiteY13" fmla="*/ 1178610 h 1611416"/>
                  <a:gd name="connsiteX14" fmla="*/ 373532 w 1957297"/>
                  <a:gd name="connsiteY14" fmla="*/ 1410196 h 1611416"/>
                  <a:gd name="connsiteX15" fmla="*/ 493063 w 1957297"/>
                  <a:gd name="connsiteY15" fmla="*/ 991845 h 1611416"/>
                  <a:gd name="connsiteX16" fmla="*/ 3 w 1957297"/>
                  <a:gd name="connsiteY16" fmla="*/ 824327 h 1611416"/>
                  <a:gd name="connsiteX0" fmla="*/ 3 w 1957297"/>
                  <a:gd name="connsiteY0" fmla="*/ 824327 h 1611416"/>
                  <a:gd name="connsiteX1" fmla="*/ 485592 w 1957297"/>
                  <a:gd name="connsiteY1" fmla="*/ 663139 h 1611416"/>
                  <a:gd name="connsiteX2" fmla="*/ 351120 w 1957297"/>
                  <a:gd name="connsiteY2" fmla="*/ 252256 h 1611416"/>
                  <a:gd name="connsiteX3" fmla="*/ 814298 w 1957297"/>
                  <a:gd name="connsiteY3" fmla="*/ 483845 h 1611416"/>
                  <a:gd name="connsiteX4" fmla="*/ 978650 w 1957297"/>
                  <a:gd name="connsiteY4" fmla="*/ 44 h 1611416"/>
                  <a:gd name="connsiteX5" fmla="*/ 1180357 w 1957297"/>
                  <a:gd name="connsiteY5" fmla="*/ 453963 h 1611416"/>
                  <a:gd name="connsiteX6" fmla="*/ 1636061 w 1957297"/>
                  <a:gd name="connsiteY6" fmla="*/ 244787 h 1611416"/>
                  <a:gd name="connsiteX7" fmla="*/ 1494121 w 1957297"/>
                  <a:gd name="connsiteY7" fmla="*/ 648197 h 1611416"/>
                  <a:gd name="connsiteX8" fmla="*/ 1957297 w 1957297"/>
                  <a:gd name="connsiteY8" fmla="*/ 824327 h 1611416"/>
                  <a:gd name="connsiteX9" fmla="*/ 1471709 w 1957297"/>
                  <a:gd name="connsiteY9" fmla="*/ 991844 h 1611416"/>
                  <a:gd name="connsiteX10" fmla="*/ 1606179 w 1957297"/>
                  <a:gd name="connsiteY10" fmla="*/ 1417668 h 1611416"/>
                  <a:gd name="connsiteX11" fmla="*/ 1172886 w 1957297"/>
                  <a:gd name="connsiteY11" fmla="*/ 1230904 h 1611416"/>
                  <a:gd name="connsiteX12" fmla="*/ 963709 w 1957297"/>
                  <a:gd name="connsiteY12" fmla="*/ 1611257 h 1611416"/>
                  <a:gd name="connsiteX13" fmla="*/ 814298 w 1957297"/>
                  <a:gd name="connsiteY13" fmla="*/ 1178610 h 1611416"/>
                  <a:gd name="connsiteX14" fmla="*/ 373532 w 1957297"/>
                  <a:gd name="connsiteY14" fmla="*/ 1410196 h 1611416"/>
                  <a:gd name="connsiteX15" fmla="*/ 493063 w 1957297"/>
                  <a:gd name="connsiteY15" fmla="*/ 991845 h 1611416"/>
                  <a:gd name="connsiteX16" fmla="*/ 3 w 1957297"/>
                  <a:gd name="connsiteY16" fmla="*/ 824327 h 1611416"/>
                  <a:gd name="connsiteX0" fmla="*/ 3 w 1957297"/>
                  <a:gd name="connsiteY0" fmla="*/ 824327 h 1611416"/>
                  <a:gd name="connsiteX1" fmla="*/ 485592 w 1957297"/>
                  <a:gd name="connsiteY1" fmla="*/ 663139 h 1611416"/>
                  <a:gd name="connsiteX2" fmla="*/ 351120 w 1957297"/>
                  <a:gd name="connsiteY2" fmla="*/ 252256 h 1611416"/>
                  <a:gd name="connsiteX3" fmla="*/ 814298 w 1957297"/>
                  <a:gd name="connsiteY3" fmla="*/ 483845 h 1611416"/>
                  <a:gd name="connsiteX4" fmla="*/ 978650 w 1957297"/>
                  <a:gd name="connsiteY4" fmla="*/ 44 h 1611416"/>
                  <a:gd name="connsiteX5" fmla="*/ 1180357 w 1957297"/>
                  <a:gd name="connsiteY5" fmla="*/ 453963 h 1611416"/>
                  <a:gd name="connsiteX6" fmla="*/ 1636061 w 1957297"/>
                  <a:gd name="connsiteY6" fmla="*/ 244787 h 1611416"/>
                  <a:gd name="connsiteX7" fmla="*/ 1494121 w 1957297"/>
                  <a:gd name="connsiteY7" fmla="*/ 648197 h 1611416"/>
                  <a:gd name="connsiteX8" fmla="*/ 1957297 w 1957297"/>
                  <a:gd name="connsiteY8" fmla="*/ 824327 h 1611416"/>
                  <a:gd name="connsiteX9" fmla="*/ 1471709 w 1957297"/>
                  <a:gd name="connsiteY9" fmla="*/ 991844 h 1611416"/>
                  <a:gd name="connsiteX10" fmla="*/ 1606179 w 1957297"/>
                  <a:gd name="connsiteY10" fmla="*/ 1417668 h 1611416"/>
                  <a:gd name="connsiteX11" fmla="*/ 1172886 w 1957297"/>
                  <a:gd name="connsiteY11" fmla="*/ 1230904 h 1611416"/>
                  <a:gd name="connsiteX12" fmla="*/ 963709 w 1957297"/>
                  <a:gd name="connsiteY12" fmla="*/ 1611257 h 1611416"/>
                  <a:gd name="connsiteX13" fmla="*/ 814298 w 1957297"/>
                  <a:gd name="connsiteY13" fmla="*/ 1178610 h 1611416"/>
                  <a:gd name="connsiteX14" fmla="*/ 373532 w 1957297"/>
                  <a:gd name="connsiteY14" fmla="*/ 1410196 h 1611416"/>
                  <a:gd name="connsiteX15" fmla="*/ 493063 w 1957297"/>
                  <a:gd name="connsiteY15" fmla="*/ 991845 h 1611416"/>
                  <a:gd name="connsiteX16" fmla="*/ 3 w 1957297"/>
                  <a:gd name="connsiteY16" fmla="*/ 824327 h 1611416"/>
                  <a:gd name="connsiteX0" fmla="*/ 3 w 1957297"/>
                  <a:gd name="connsiteY0" fmla="*/ 824327 h 1611416"/>
                  <a:gd name="connsiteX1" fmla="*/ 485592 w 1957297"/>
                  <a:gd name="connsiteY1" fmla="*/ 663139 h 1611416"/>
                  <a:gd name="connsiteX2" fmla="*/ 351120 w 1957297"/>
                  <a:gd name="connsiteY2" fmla="*/ 252256 h 1611416"/>
                  <a:gd name="connsiteX3" fmla="*/ 814298 w 1957297"/>
                  <a:gd name="connsiteY3" fmla="*/ 483845 h 1611416"/>
                  <a:gd name="connsiteX4" fmla="*/ 978650 w 1957297"/>
                  <a:gd name="connsiteY4" fmla="*/ 44 h 1611416"/>
                  <a:gd name="connsiteX5" fmla="*/ 1180357 w 1957297"/>
                  <a:gd name="connsiteY5" fmla="*/ 453963 h 1611416"/>
                  <a:gd name="connsiteX6" fmla="*/ 1636061 w 1957297"/>
                  <a:gd name="connsiteY6" fmla="*/ 244787 h 1611416"/>
                  <a:gd name="connsiteX7" fmla="*/ 1494121 w 1957297"/>
                  <a:gd name="connsiteY7" fmla="*/ 648197 h 1611416"/>
                  <a:gd name="connsiteX8" fmla="*/ 1957297 w 1957297"/>
                  <a:gd name="connsiteY8" fmla="*/ 824327 h 1611416"/>
                  <a:gd name="connsiteX9" fmla="*/ 1471709 w 1957297"/>
                  <a:gd name="connsiteY9" fmla="*/ 991844 h 1611416"/>
                  <a:gd name="connsiteX10" fmla="*/ 1606179 w 1957297"/>
                  <a:gd name="connsiteY10" fmla="*/ 1417668 h 1611416"/>
                  <a:gd name="connsiteX11" fmla="*/ 1172886 w 1957297"/>
                  <a:gd name="connsiteY11" fmla="*/ 1230904 h 1611416"/>
                  <a:gd name="connsiteX12" fmla="*/ 963709 w 1957297"/>
                  <a:gd name="connsiteY12" fmla="*/ 1611257 h 1611416"/>
                  <a:gd name="connsiteX13" fmla="*/ 814298 w 1957297"/>
                  <a:gd name="connsiteY13" fmla="*/ 1178610 h 1611416"/>
                  <a:gd name="connsiteX14" fmla="*/ 373532 w 1957297"/>
                  <a:gd name="connsiteY14" fmla="*/ 1410196 h 1611416"/>
                  <a:gd name="connsiteX15" fmla="*/ 493063 w 1957297"/>
                  <a:gd name="connsiteY15" fmla="*/ 991845 h 1611416"/>
                  <a:gd name="connsiteX16" fmla="*/ 3 w 1957297"/>
                  <a:gd name="connsiteY16" fmla="*/ 824327 h 1611416"/>
                  <a:gd name="connsiteX0" fmla="*/ 3 w 1919944"/>
                  <a:gd name="connsiteY0" fmla="*/ 824327 h 1611416"/>
                  <a:gd name="connsiteX1" fmla="*/ 448239 w 1919944"/>
                  <a:gd name="connsiteY1" fmla="*/ 663139 h 1611416"/>
                  <a:gd name="connsiteX2" fmla="*/ 313767 w 1919944"/>
                  <a:gd name="connsiteY2" fmla="*/ 252256 h 1611416"/>
                  <a:gd name="connsiteX3" fmla="*/ 776945 w 1919944"/>
                  <a:gd name="connsiteY3" fmla="*/ 483845 h 1611416"/>
                  <a:gd name="connsiteX4" fmla="*/ 941297 w 1919944"/>
                  <a:gd name="connsiteY4" fmla="*/ 44 h 1611416"/>
                  <a:gd name="connsiteX5" fmla="*/ 1143004 w 1919944"/>
                  <a:gd name="connsiteY5" fmla="*/ 453963 h 1611416"/>
                  <a:gd name="connsiteX6" fmla="*/ 1598708 w 1919944"/>
                  <a:gd name="connsiteY6" fmla="*/ 244787 h 1611416"/>
                  <a:gd name="connsiteX7" fmla="*/ 1456768 w 1919944"/>
                  <a:gd name="connsiteY7" fmla="*/ 648197 h 1611416"/>
                  <a:gd name="connsiteX8" fmla="*/ 1919944 w 1919944"/>
                  <a:gd name="connsiteY8" fmla="*/ 824327 h 1611416"/>
                  <a:gd name="connsiteX9" fmla="*/ 1434356 w 1919944"/>
                  <a:gd name="connsiteY9" fmla="*/ 991844 h 1611416"/>
                  <a:gd name="connsiteX10" fmla="*/ 1568826 w 1919944"/>
                  <a:gd name="connsiteY10" fmla="*/ 1417668 h 1611416"/>
                  <a:gd name="connsiteX11" fmla="*/ 1135533 w 1919944"/>
                  <a:gd name="connsiteY11" fmla="*/ 1230904 h 1611416"/>
                  <a:gd name="connsiteX12" fmla="*/ 926356 w 1919944"/>
                  <a:gd name="connsiteY12" fmla="*/ 1611257 h 1611416"/>
                  <a:gd name="connsiteX13" fmla="*/ 776945 w 1919944"/>
                  <a:gd name="connsiteY13" fmla="*/ 1178610 h 1611416"/>
                  <a:gd name="connsiteX14" fmla="*/ 336179 w 1919944"/>
                  <a:gd name="connsiteY14" fmla="*/ 1410196 h 1611416"/>
                  <a:gd name="connsiteX15" fmla="*/ 455710 w 1919944"/>
                  <a:gd name="connsiteY15" fmla="*/ 991845 h 1611416"/>
                  <a:gd name="connsiteX16" fmla="*/ 3 w 1919944"/>
                  <a:gd name="connsiteY16" fmla="*/ 824327 h 1611416"/>
                  <a:gd name="connsiteX0" fmla="*/ 3 w 1919944"/>
                  <a:gd name="connsiteY0" fmla="*/ 824327 h 1611416"/>
                  <a:gd name="connsiteX1" fmla="*/ 448239 w 1919944"/>
                  <a:gd name="connsiteY1" fmla="*/ 663139 h 1611416"/>
                  <a:gd name="connsiteX2" fmla="*/ 313767 w 1919944"/>
                  <a:gd name="connsiteY2" fmla="*/ 252256 h 1611416"/>
                  <a:gd name="connsiteX3" fmla="*/ 776945 w 1919944"/>
                  <a:gd name="connsiteY3" fmla="*/ 483845 h 1611416"/>
                  <a:gd name="connsiteX4" fmla="*/ 941297 w 1919944"/>
                  <a:gd name="connsiteY4" fmla="*/ 44 h 1611416"/>
                  <a:gd name="connsiteX5" fmla="*/ 1143004 w 1919944"/>
                  <a:gd name="connsiteY5" fmla="*/ 453963 h 1611416"/>
                  <a:gd name="connsiteX6" fmla="*/ 1598708 w 1919944"/>
                  <a:gd name="connsiteY6" fmla="*/ 244787 h 1611416"/>
                  <a:gd name="connsiteX7" fmla="*/ 1456768 w 1919944"/>
                  <a:gd name="connsiteY7" fmla="*/ 648197 h 1611416"/>
                  <a:gd name="connsiteX8" fmla="*/ 1919944 w 1919944"/>
                  <a:gd name="connsiteY8" fmla="*/ 824327 h 1611416"/>
                  <a:gd name="connsiteX9" fmla="*/ 1434356 w 1919944"/>
                  <a:gd name="connsiteY9" fmla="*/ 991844 h 1611416"/>
                  <a:gd name="connsiteX10" fmla="*/ 1568826 w 1919944"/>
                  <a:gd name="connsiteY10" fmla="*/ 1417668 h 1611416"/>
                  <a:gd name="connsiteX11" fmla="*/ 1135533 w 1919944"/>
                  <a:gd name="connsiteY11" fmla="*/ 1230904 h 1611416"/>
                  <a:gd name="connsiteX12" fmla="*/ 926356 w 1919944"/>
                  <a:gd name="connsiteY12" fmla="*/ 1611257 h 1611416"/>
                  <a:gd name="connsiteX13" fmla="*/ 776945 w 1919944"/>
                  <a:gd name="connsiteY13" fmla="*/ 1178610 h 1611416"/>
                  <a:gd name="connsiteX14" fmla="*/ 336179 w 1919944"/>
                  <a:gd name="connsiteY14" fmla="*/ 1410196 h 1611416"/>
                  <a:gd name="connsiteX15" fmla="*/ 455710 w 1919944"/>
                  <a:gd name="connsiteY15" fmla="*/ 991845 h 1611416"/>
                  <a:gd name="connsiteX16" fmla="*/ 3 w 1919944"/>
                  <a:gd name="connsiteY16" fmla="*/ 824327 h 1611416"/>
                  <a:gd name="connsiteX0" fmla="*/ 3 w 1919944"/>
                  <a:gd name="connsiteY0" fmla="*/ 824327 h 1611416"/>
                  <a:gd name="connsiteX1" fmla="*/ 448239 w 1919944"/>
                  <a:gd name="connsiteY1" fmla="*/ 663139 h 1611416"/>
                  <a:gd name="connsiteX2" fmla="*/ 313767 w 1919944"/>
                  <a:gd name="connsiteY2" fmla="*/ 252256 h 1611416"/>
                  <a:gd name="connsiteX3" fmla="*/ 776945 w 1919944"/>
                  <a:gd name="connsiteY3" fmla="*/ 483845 h 1611416"/>
                  <a:gd name="connsiteX4" fmla="*/ 941297 w 1919944"/>
                  <a:gd name="connsiteY4" fmla="*/ 44 h 1611416"/>
                  <a:gd name="connsiteX5" fmla="*/ 1143004 w 1919944"/>
                  <a:gd name="connsiteY5" fmla="*/ 453963 h 1611416"/>
                  <a:gd name="connsiteX6" fmla="*/ 1598708 w 1919944"/>
                  <a:gd name="connsiteY6" fmla="*/ 244787 h 1611416"/>
                  <a:gd name="connsiteX7" fmla="*/ 1456768 w 1919944"/>
                  <a:gd name="connsiteY7" fmla="*/ 648197 h 1611416"/>
                  <a:gd name="connsiteX8" fmla="*/ 1919944 w 1919944"/>
                  <a:gd name="connsiteY8" fmla="*/ 824327 h 1611416"/>
                  <a:gd name="connsiteX9" fmla="*/ 1434356 w 1919944"/>
                  <a:gd name="connsiteY9" fmla="*/ 991844 h 1611416"/>
                  <a:gd name="connsiteX10" fmla="*/ 1568826 w 1919944"/>
                  <a:gd name="connsiteY10" fmla="*/ 1417668 h 1611416"/>
                  <a:gd name="connsiteX11" fmla="*/ 1135533 w 1919944"/>
                  <a:gd name="connsiteY11" fmla="*/ 1230904 h 1611416"/>
                  <a:gd name="connsiteX12" fmla="*/ 926356 w 1919944"/>
                  <a:gd name="connsiteY12" fmla="*/ 1611257 h 1611416"/>
                  <a:gd name="connsiteX13" fmla="*/ 776945 w 1919944"/>
                  <a:gd name="connsiteY13" fmla="*/ 1178610 h 1611416"/>
                  <a:gd name="connsiteX14" fmla="*/ 336179 w 1919944"/>
                  <a:gd name="connsiteY14" fmla="*/ 1410196 h 1611416"/>
                  <a:gd name="connsiteX15" fmla="*/ 455710 w 1919944"/>
                  <a:gd name="connsiteY15" fmla="*/ 991845 h 1611416"/>
                  <a:gd name="connsiteX16" fmla="*/ 3 w 1919944"/>
                  <a:gd name="connsiteY16" fmla="*/ 824327 h 1611416"/>
                  <a:gd name="connsiteX0" fmla="*/ 3 w 1919944"/>
                  <a:gd name="connsiteY0" fmla="*/ 824327 h 1611416"/>
                  <a:gd name="connsiteX1" fmla="*/ 448239 w 1919944"/>
                  <a:gd name="connsiteY1" fmla="*/ 663139 h 1611416"/>
                  <a:gd name="connsiteX2" fmla="*/ 351119 w 1919944"/>
                  <a:gd name="connsiteY2" fmla="*/ 237315 h 1611416"/>
                  <a:gd name="connsiteX3" fmla="*/ 776945 w 1919944"/>
                  <a:gd name="connsiteY3" fmla="*/ 483845 h 1611416"/>
                  <a:gd name="connsiteX4" fmla="*/ 941297 w 1919944"/>
                  <a:gd name="connsiteY4" fmla="*/ 44 h 1611416"/>
                  <a:gd name="connsiteX5" fmla="*/ 1143004 w 1919944"/>
                  <a:gd name="connsiteY5" fmla="*/ 453963 h 1611416"/>
                  <a:gd name="connsiteX6" fmla="*/ 1598708 w 1919944"/>
                  <a:gd name="connsiteY6" fmla="*/ 244787 h 1611416"/>
                  <a:gd name="connsiteX7" fmla="*/ 1456768 w 1919944"/>
                  <a:gd name="connsiteY7" fmla="*/ 648197 h 1611416"/>
                  <a:gd name="connsiteX8" fmla="*/ 1919944 w 1919944"/>
                  <a:gd name="connsiteY8" fmla="*/ 824327 h 1611416"/>
                  <a:gd name="connsiteX9" fmla="*/ 1434356 w 1919944"/>
                  <a:gd name="connsiteY9" fmla="*/ 991844 h 1611416"/>
                  <a:gd name="connsiteX10" fmla="*/ 1568826 w 1919944"/>
                  <a:gd name="connsiteY10" fmla="*/ 1417668 h 1611416"/>
                  <a:gd name="connsiteX11" fmla="*/ 1135533 w 1919944"/>
                  <a:gd name="connsiteY11" fmla="*/ 1230904 h 1611416"/>
                  <a:gd name="connsiteX12" fmla="*/ 926356 w 1919944"/>
                  <a:gd name="connsiteY12" fmla="*/ 1611257 h 1611416"/>
                  <a:gd name="connsiteX13" fmla="*/ 776945 w 1919944"/>
                  <a:gd name="connsiteY13" fmla="*/ 1178610 h 1611416"/>
                  <a:gd name="connsiteX14" fmla="*/ 336179 w 1919944"/>
                  <a:gd name="connsiteY14" fmla="*/ 1410196 h 1611416"/>
                  <a:gd name="connsiteX15" fmla="*/ 455710 w 1919944"/>
                  <a:gd name="connsiteY15" fmla="*/ 991845 h 1611416"/>
                  <a:gd name="connsiteX16" fmla="*/ 3 w 1919944"/>
                  <a:gd name="connsiteY16" fmla="*/ 824327 h 1611416"/>
                  <a:gd name="connsiteX0" fmla="*/ 3 w 1919944"/>
                  <a:gd name="connsiteY0" fmla="*/ 824327 h 1611416"/>
                  <a:gd name="connsiteX1" fmla="*/ 448239 w 1919944"/>
                  <a:gd name="connsiteY1" fmla="*/ 663139 h 1611416"/>
                  <a:gd name="connsiteX2" fmla="*/ 351119 w 1919944"/>
                  <a:gd name="connsiteY2" fmla="*/ 237315 h 1611416"/>
                  <a:gd name="connsiteX3" fmla="*/ 776945 w 1919944"/>
                  <a:gd name="connsiteY3" fmla="*/ 483845 h 1611416"/>
                  <a:gd name="connsiteX4" fmla="*/ 941297 w 1919944"/>
                  <a:gd name="connsiteY4" fmla="*/ 44 h 1611416"/>
                  <a:gd name="connsiteX5" fmla="*/ 1143004 w 1919944"/>
                  <a:gd name="connsiteY5" fmla="*/ 453963 h 1611416"/>
                  <a:gd name="connsiteX6" fmla="*/ 1598708 w 1919944"/>
                  <a:gd name="connsiteY6" fmla="*/ 244787 h 1611416"/>
                  <a:gd name="connsiteX7" fmla="*/ 1456768 w 1919944"/>
                  <a:gd name="connsiteY7" fmla="*/ 648197 h 1611416"/>
                  <a:gd name="connsiteX8" fmla="*/ 1919944 w 1919944"/>
                  <a:gd name="connsiteY8" fmla="*/ 824327 h 1611416"/>
                  <a:gd name="connsiteX9" fmla="*/ 1434356 w 1919944"/>
                  <a:gd name="connsiteY9" fmla="*/ 991844 h 1611416"/>
                  <a:gd name="connsiteX10" fmla="*/ 1568826 w 1919944"/>
                  <a:gd name="connsiteY10" fmla="*/ 1417668 h 1611416"/>
                  <a:gd name="connsiteX11" fmla="*/ 1135533 w 1919944"/>
                  <a:gd name="connsiteY11" fmla="*/ 1230904 h 1611416"/>
                  <a:gd name="connsiteX12" fmla="*/ 926356 w 1919944"/>
                  <a:gd name="connsiteY12" fmla="*/ 1611257 h 1611416"/>
                  <a:gd name="connsiteX13" fmla="*/ 776945 w 1919944"/>
                  <a:gd name="connsiteY13" fmla="*/ 1178610 h 1611416"/>
                  <a:gd name="connsiteX14" fmla="*/ 336179 w 1919944"/>
                  <a:gd name="connsiteY14" fmla="*/ 1410196 h 1611416"/>
                  <a:gd name="connsiteX15" fmla="*/ 455710 w 1919944"/>
                  <a:gd name="connsiteY15" fmla="*/ 991845 h 1611416"/>
                  <a:gd name="connsiteX16" fmla="*/ 3 w 1919944"/>
                  <a:gd name="connsiteY16" fmla="*/ 824327 h 1611416"/>
                  <a:gd name="connsiteX0" fmla="*/ 3 w 1890061"/>
                  <a:gd name="connsiteY0" fmla="*/ 824327 h 1611416"/>
                  <a:gd name="connsiteX1" fmla="*/ 448239 w 1890061"/>
                  <a:gd name="connsiteY1" fmla="*/ 663139 h 1611416"/>
                  <a:gd name="connsiteX2" fmla="*/ 351119 w 1890061"/>
                  <a:gd name="connsiteY2" fmla="*/ 237315 h 1611416"/>
                  <a:gd name="connsiteX3" fmla="*/ 776945 w 1890061"/>
                  <a:gd name="connsiteY3" fmla="*/ 483845 h 1611416"/>
                  <a:gd name="connsiteX4" fmla="*/ 941297 w 1890061"/>
                  <a:gd name="connsiteY4" fmla="*/ 44 h 1611416"/>
                  <a:gd name="connsiteX5" fmla="*/ 1143004 w 1890061"/>
                  <a:gd name="connsiteY5" fmla="*/ 453963 h 1611416"/>
                  <a:gd name="connsiteX6" fmla="*/ 1598708 w 1890061"/>
                  <a:gd name="connsiteY6" fmla="*/ 244787 h 1611416"/>
                  <a:gd name="connsiteX7" fmla="*/ 1456768 w 1890061"/>
                  <a:gd name="connsiteY7" fmla="*/ 648197 h 1611416"/>
                  <a:gd name="connsiteX8" fmla="*/ 1890061 w 1890061"/>
                  <a:gd name="connsiteY8" fmla="*/ 824327 h 1611416"/>
                  <a:gd name="connsiteX9" fmla="*/ 1434356 w 1890061"/>
                  <a:gd name="connsiteY9" fmla="*/ 991844 h 1611416"/>
                  <a:gd name="connsiteX10" fmla="*/ 1568826 w 1890061"/>
                  <a:gd name="connsiteY10" fmla="*/ 1417668 h 1611416"/>
                  <a:gd name="connsiteX11" fmla="*/ 1135533 w 1890061"/>
                  <a:gd name="connsiteY11" fmla="*/ 1230904 h 1611416"/>
                  <a:gd name="connsiteX12" fmla="*/ 926356 w 1890061"/>
                  <a:gd name="connsiteY12" fmla="*/ 1611257 h 1611416"/>
                  <a:gd name="connsiteX13" fmla="*/ 776945 w 1890061"/>
                  <a:gd name="connsiteY13" fmla="*/ 1178610 h 1611416"/>
                  <a:gd name="connsiteX14" fmla="*/ 336179 w 1890061"/>
                  <a:gd name="connsiteY14" fmla="*/ 1410196 h 1611416"/>
                  <a:gd name="connsiteX15" fmla="*/ 455710 w 1890061"/>
                  <a:gd name="connsiteY15" fmla="*/ 991845 h 1611416"/>
                  <a:gd name="connsiteX16" fmla="*/ 3 w 1890061"/>
                  <a:gd name="connsiteY16" fmla="*/ 824327 h 1611416"/>
                  <a:gd name="connsiteX0" fmla="*/ 3 w 1890061"/>
                  <a:gd name="connsiteY0" fmla="*/ 824327 h 1611416"/>
                  <a:gd name="connsiteX1" fmla="*/ 448239 w 1890061"/>
                  <a:gd name="connsiteY1" fmla="*/ 663139 h 1611416"/>
                  <a:gd name="connsiteX2" fmla="*/ 351119 w 1890061"/>
                  <a:gd name="connsiteY2" fmla="*/ 237315 h 1611416"/>
                  <a:gd name="connsiteX3" fmla="*/ 776945 w 1890061"/>
                  <a:gd name="connsiteY3" fmla="*/ 483845 h 1611416"/>
                  <a:gd name="connsiteX4" fmla="*/ 941297 w 1890061"/>
                  <a:gd name="connsiteY4" fmla="*/ 44 h 1611416"/>
                  <a:gd name="connsiteX5" fmla="*/ 1143004 w 1890061"/>
                  <a:gd name="connsiteY5" fmla="*/ 453963 h 1611416"/>
                  <a:gd name="connsiteX6" fmla="*/ 1598708 w 1890061"/>
                  <a:gd name="connsiteY6" fmla="*/ 244787 h 1611416"/>
                  <a:gd name="connsiteX7" fmla="*/ 1456768 w 1890061"/>
                  <a:gd name="connsiteY7" fmla="*/ 648197 h 1611416"/>
                  <a:gd name="connsiteX8" fmla="*/ 1890061 w 1890061"/>
                  <a:gd name="connsiteY8" fmla="*/ 824327 h 1611416"/>
                  <a:gd name="connsiteX9" fmla="*/ 1434356 w 1890061"/>
                  <a:gd name="connsiteY9" fmla="*/ 991844 h 1611416"/>
                  <a:gd name="connsiteX10" fmla="*/ 1568826 w 1890061"/>
                  <a:gd name="connsiteY10" fmla="*/ 1417668 h 1611416"/>
                  <a:gd name="connsiteX11" fmla="*/ 1135533 w 1890061"/>
                  <a:gd name="connsiteY11" fmla="*/ 1230904 h 1611416"/>
                  <a:gd name="connsiteX12" fmla="*/ 926356 w 1890061"/>
                  <a:gd name="connsiteY12" fmla="*/ 1611257 h 1611416"/>
                  <a:gd name="connsiteX13" fmla="*/ 776945 w 1890061"/>
                  <a:gd name="connsiteY13" fmla="*/ 1178610 h 1611416"/>
                  <a:gd name="connsiteX14" fmla="*/ 336179 w 1890061"/>
                  <a:gd name="connsiteY14" fmla="*/ 1410196 h 1611416"/>
                  <a:gd name="connsiteX15" fmla="*/ 455710 w 1890061"/>
                  <a:gd name="connsiteY15" fmla="*/ 991845 h 1611416"/>
                  <a:gd name="connsiteX16" fmla="*/ 3 w 1890061"/>
                  <a:gd name="connsiteY16" fmla="*/ 824327 h 161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90061" h="1611416">
                    <a:moveTo>
                      <a:pt x="3" y="824327"/>
                    </a:moveTo>
                    <a:cubicBezTo>
                      <a:pt x="-1242" y="523013"/>
                      <a:pt x="389720" y="758484"/>
                      <a:pt x="448239" y="663139"/>
                    </a:cubicBezTo>
                    <a:cubicBezTo>
                      <a:pt x="506758" y="567794"/>
                      <a:pt x="144433" y="415363"/>
                      <a:pt x="351119" y="237315"/>
                    </a:cubicBezTo>
                    <a:cubicBezTo>
                      <a:pt x="557805" y="59267"/>
                      <a:pt x="672357" y="525880"/>
                      <a:pt x="776945" y="483845"/>
                    </a:cubicBezTo>
                    <a:cubicBezTo>
                      <a:pt x="881533" y="441810"/>
                      <a:pt x="678581" y="5024"/>
                      <a:pt x="941297" y="44"/>
                    </a:cubicBezTo>
                    <a:cubicBezTo>
                      <a:pt x="1204013" y="-4936"/>
                      <a:pt x="1032190" y="420643"/>
                      <a:pt x="1143004" y="453963"/>
                    </a:cubicBezTo>
                    <a:cubicBezTo>
                      <a:pt x="1253818" y="487283"/>
                      <a:pt x="1378325" y="26895"/>
                      <a:pt x="1598708" y="244787"/>
                    </a:cubicBezTo>
                    <a:cubicBezTo>
                      <a:pt x="1819091" y="462679"/>
                      <a:pt x="1404474" y="544136"/>
                      <a:pt x="1456768" y="648197"/>
                    </a:cubicBezTo>
                    <a:cubicBezTo>
                      <a:pt x="1509062" y="752258"/>
                      <a:pt x="1890061" y="504337"/>
                      <a:pt x="1890061" y="824327"/>
                    </a:cubicBezTo>
                    <a:cubicBezTo>
                      <a:pt x="1890061" y="1144317"/>
                      <a:pt x="1492876" y="892954"/>
                      <a:pt x="1434356" y="991844"/>
                    </a:cubicBezTo>
                    <a:cubicBezTo>
                      <a:pt x="1375836" y="1090734"/>
                      <a:pt x="1750611" y="1204757"/>
                      <a:pt x="1568826" y="1417668"/>
                    </a:cubicBezTo>
                    <a:cubicBezTo>
                      <a:pt x="1387041" y="1630579"/>
                      <a:pt x="1240121" y="1192414"/>
                      <a:pt x="1135533" y="1230904"/>
                    </a:cubicBezTo>
                    <a:cubicBezTo>
                      <a:pt x="1030945" y="1269394"/>
                      <a:pt x="1217710" y="1619973"/>
                      <a:pt x="926356" y="1611257"/>
                    </a:cubicBezTo>
                    <a:cubicBezTo>
                      <a:pt x="635002" y="1602541"/>
                      <a:pt x="885268" y="1219591"/>
                      <a:pt x="776945" y="1178610"/>
                    </a:cubicBezTo>
                    <a:cubicBezTo>
                      <a:pt x="668622" y="1137629"/>
                      <a:pt x="514228" y="1594470"/>
                      <a:pt x="336179" y="1410196"/>
                    </a:cubicBezTo>
                    <a:cubicBezTo>
                      <a:pt x="158130" y="1225922"/>
                      <a:pt x="510494" y="1088245"/>
                      <a:pt x="455710" y="991845"/>
                    </a:cubicBezTo>
                    <a:cubicBezTo>
                      <a:pt x="400926" y="895445"/>
                      <a:pt x="1248" y="1125641"/>
                      <a:pt x="3" y="824327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628872" y="2375839"/>
                <a:ext cx="393091" cy="393091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6" name="Group 17"/>
              <p:cNvGrpSpPr/>
              <p:nvPr/>
            </p:nvGrpSpPr>
            <p:grpSpPr>
              <a:xfrm>
                <a:off x="2942914" y="1836201"/>
                <a:ext cx="1769669" cy="1464869"/>
                <a:chOff x="548131" y="3676332"/>
                <a:chExt cx="1769669" cy="1464869"/>
              </a:xfrm>
            </p:grpSpPr>
            <p:cxnSp>
              <p:nvCxnSpPr>
                <p:cNvPr id="19" name="Straight Connector 18"/>
                <p:cNvCxnSpPr>
                  <a:stCxn id="31" idx="5"/>
                  <a:endCxn id="27" idx="1"/>
                </p:cNvCxnSpPr>
                <p:nvPr/>
              </p:nvCxnSpPr>
              <p:spPr>
                <a:xfrm>
                  <a:off x="1031885" y="4054023"/>
                  <a:ext cx="322717" cy="28640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27" idx="7"/>
                  <a:endCxn id="35" idx="3"/>
                </p:cNvCxnSpPr>
                <p:nvPr/>
              </p:nvCxnSpPr>
              <p:spPr>
                <a:xfrm flipV="1">
                  <a:off x="1511329" y="4054023"/>
                  <a:ext cx="360177" cy="28640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28" idx="4"/>
                  <a:endCxn id="27" idx="0"/>
                </p:cNvCxnSpPr>
                <p:nvPr/>
              </p:nvCxnSpPr>
              <p:spPr>
                <a:xfrm flipH="1">
                  <a:off x="1432966" y="3897977"/>
                  <a:ext cx="1332" cy="40999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27" idx="6"/>
                  <a:endCxn id="34" idx="2"/>
                </p:cNvCxnSpPr>
                <p:nvPr/>
              </p:nvCxnSpPr>
              <p:spPr>
                <a:xfrm>
                  <a:off x="1543788" y="4418793"/>
                  <a:ext cx="55236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30" idx="6"/>
                  <a:endCxn id="27" idx="2"/>
                </p:cNvCxnSpPr>
                <p:nvPr/>
              </p:nvCxnSpPr>
              <p:spPr>
                <a:xfrm>
                  <a:off x="769776" y="4418793"/>
                  <a:ext cx="55236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>
                  <a:stCxn id="27" idx="4"/>
                  <a:endCxn id="29" idx="0"/>
                </p:cNvCxnSpPr>
                <p:nvPr/>
              </p:nvCxnSpPr>
              <p:spPr>
                <a:xfrm>
                  <a:off x="1432966" y="4529615"/>
                  <a:ext cx="1332" cy="38994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>
                  <a:stCxn id="27" idx="3"/>
                  <a:endCxn id="32" idx="7"/>
                </p:cNvCxnSpPr>
                <p:nvPr/>
              </p:nvCxnSpPr>
              <p:spPr>
                <a:xfrm flipH="1">
                  <a:off x="1031885" y="4497156"/>
                  <a:ext cx="322717" cy="28642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27" idx="5"/>
                  <a:endCxn id="33" idx="1"/>
                </p:cNvCxnSpPr>
                <p:nvPr/>
              </p:nvCxnSpPr>
              <p:spPr>
                <a:xfrm>
                  <a:off x="1511329" y="4497156"/>
                  <a:ext cx="360177" cy="31316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Oval 26"/>
                <p:cNvSpPr/>
                <p:nvPr/>
              </p:nvSpPr>
              <p:spPr>
                <a:xfrm>
                  <a:off x="1322143" y="430797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323475" y="3676332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323475" y="4919556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48131" y="430797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842699" y="3864837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842699" y="4751124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1839047" y="477786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096155" y="430797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839047" y="3864837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05" name="TextBox 104"/>
            <p:cNvSpPr txBox="1"/>
            <p:nvPr/>
          </p:nvSpPr>
          <p:spPr>
            <a:xfrm>
              <a:off x="2954264" y="3544669"/>
              <a:ext cx="17493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Touches a large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fraction of graph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GraphLab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1)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77"/>
          <p:cNvGrpSpPr/>
          <p:nvPr/>
        </p:nvGrpSpPr>
        <p:grpSpPr>
          <a:xfrm>
            <a:off x="6103659" y="1534974"/>
            <a:ext cx="2307693" cy="2639199"/>
            <a:chOff x="4780307" y="1828800"/>
            <a:chExt cx="2307693" cy="2639199"/>
          </a:xfrm>
        </p:grpSpPr>
        <p:sp>
          <p:nvSpPr>
            <p:cNvPr id="52" name="TextBox 51"/>
            <p:cNvSpPr txBox="1"/>
            <p:nvPr/>
          </p:nvSpPr>
          <p:spPr>
            <a:xfrm>
              <a:off x="4780307" y="3544669"/>
              <a:ext cx="23076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Produces many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messages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Pregel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, Signal/Collect)</a:t>
              </a:r>
            </a:p>
          </p:txBody>
        </p:sp>
        <p:grpSp>
          <p:nvGrpSpPr>
            <p:cNvPr id="11" name="Group 173"/>
            <p:cNvGrpSpPr/>
            <p:nvPr/>
          </p:nvGrpSpPr>
          <p:grpSpPr>
            <a:xfrm>
              <a:off x="5048136" y="1828800"/>
              <a:ext cx="1769669" cy="1464869"/>
              <a:chOff x="5048136" y="1828800"/>
              <a:chExt cx="1769669" cy="146486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5734094" y="2368438"/>
                <a:ext cx="393091" cy="393091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2" name="Group 17"/>
              <p:cNvGrpSpPr/>
              <p:nvPr/>
            </p:nvGrpSpPr>
            <p:grpSpPr>
              <a:xfrm>
                <a:off x="5048136" y="1828800"/>
                <a:ext cx="1769669" cy="1464869"/>
                <a:chOff x="548131" y="3676332"/>
                <a:chExt cx="1769669" cy="1464869"/>
              </a:xfrm>
            </p:grpSpPr>
            <p:cxnSp>
              <p:nvCxnSpPr>
                <p:cNvPr id="53" name="Straight Connector 52"/>
                <p:cNvCxnSpPr>
                  <a:stCxn id="82" idx="5"/>
                  <a:endCxn id="78" idx="1"/>
                </p:cNvCxnSpPr>
                <p:nvPr/>
              </p:nvCxnSpPr>
              <p:spPr>
                <a:xfrm>
                  <a:off x="1031885" y="4054023"/>
                  <a:ext cx="322717" cy="28640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78" idx="7"/>
                  <a:endCxn id="86" idx="3"/>
                </p:cNvCxnSpPr>
                <p:nvPr/>
              </p:nvCxnSpPr>
              <p:spPr>
                <a:xfrm flipV="1">
                  <a:off x="1511329" y="4054023"/>
                  <a:ext cx="360177" cy="28640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79" idx="4"/>
                  <a:endCxn id="78" idx="0"/>
                </p:cNvCxnSpPr>
                <p:nvPr/>
              </p:nvCxnSpPr>
              <p:spPr>
                <a:xfrm flipH="1">
                  <a:off x="1432966" y="3897977"/>
                  <a:ext cx="1332" cy="40999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>
                  <a:stCxn id="78" idx="6"/>
                  <a:endCxn id="85" idx="2"/>
                </p:cNvCxnSpPr>
                <p:nvPr/>
              </p:nvCxnSpPr>
              <p:spPr>
                <a:xfrm>
                  <a:off x="1543788" y="4418793"/>
                  <a:ext cx="55236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>
                  <a:stCxn id="81" idx="6"/>
                  <a:endCxn id="78" idx="2"/>
                </p:cNvCxnSpPr>
                <p:nvPr/>
              </p:nvCxnSpPr>
              <p:spPr>
                <a:xfrm>
                  <a:off x="769776" y="4418793"/>
                  <a:ext cx="55236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8" idx="4"/>
                  <a:endCxn id="80" idx="0"/>
                </p:cNvCxnSpPr>
                <p:nvPr/>
              </p:nvCxnSpPr>
              <p:spPr>
                <a:xfrm>
                  <a:off x="1432966" y="4529615"/>
                  <a:ext cx="1332" cy="38994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8" idx="3"/>
                  <a:endCxn id="83" idx="7"/>
                </p:cNvCxnSpPr>
                <p:nvPr/>
              </p:nvCxnSpPr>
              <p:spPr>
                <a:xfrm flipH="1">
                  <a:off x="1031885" y="4497156"/>
                  <a:ext cx="322717" cy="28642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78" idx="5"/>
                  <a:endCxn id="84" idx="1"/>
                </p:cNvCxnSpPr>
                <p:nvPr/>
              </p:nvCxnSpPr>
              <p:spPr>
                <a:xfrm>
                  <a:off x="1511329" y="4497156"/>
                  <a:ext cx="360177" cy="31316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Oval 77"/>
                <p:cNvSpPr/>
                <p:nvPr/>
              </p:nvSpPr>
              <p:spPr>
                <a:xfrm>
                  <a:off x="1322143" y="430797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323475" y="3676332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323475" y="4919556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48131" y="430797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842699" y="3864837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842699" y="4751124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1839047" y="477786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2096155" y="430797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1839047" y="3864837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" name="Group 52"/>
              <p:cNvGrpSpPr/>
              <p:nvPr/>
            </p:nvGrpSpPr>
            <p:grpSpPr>
              <a:xfrm>
                <a:off x="6213702" y="2446763"/>
                <a:ext cx="381000" cy="86591"/>
                <a:chOff x="838200" y="4800600"/>
                <a:chExt cx="838200" cy="190500"/>
              </a:xfrm>
            </p:grpSpPr>
            <p:cxnSp>
              <p:nvCxnSpPr>
                <p:cNvPr id="102" name="Straight Arrow Connector 101"/>
                <p:cNvCxnSpPr/>
                <p:nvPr/>
              </p:nvCxnSpPr>
              <p:spPr bwMode="auto">
                <a:xfrm>
                  <a:off x="1219200" y="4876800"/>
                  <a:ext cx="457200" cy="1588"/>
                </a:xfrm>
                <a:prstGeom prst="straightConnector1">
                  <a:avLst/>
                </a:prstGeom>
                <a:ln w="12700">
                  <a:headEnd type="none" w="med" len="med"/>
                  <a:tailEnd type="arrow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132"/>
                <p:cNvGrpSpPr/>
                <p:nvPr/>
              </p:nvGrpSpPr>
              <p:grpSpPr>
                <a:xfrm>
                  <a:off x="838200" y="4800600"/>
                  <a:ext cx="381000" cy="190500"/>
                  <a:chOff x="762000" y="2971800"/>
                  <a:chExt cx="838200" cy="381000"/>
                </a:xfrm>
              </p:grpSpPr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762000" y="2971800"/>
                    <a:ext cx="838200" cy="381000"/>
                  </a:xfrm>
                  <a:prstGeom prst="rect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106" name="Isosceles Triangle 105"/>
                  <p:cNvSpPr/>
                  <p:nvPr/>
                </p:nvSpPr>
                <p:spPr bwMode="auto">
                  <a:xfrm rot="10800000">
                    <a:off x="762000" y="2971800"/>
                    <a:ext cx="838200" cy="152400"/>
                  </a:xfrm>
                  <a:prstGeom prst="triangl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</p:grpSp>
          <p:grpSp>
            <p:nvGrpSpPr>
              <p:cNvPr id="15" name="Group 52"/>
              <p:cNvGrpSpPr/>
              <p:nvPr/>
            </p:nvGrpSpPr>
            <p:grpSpPr>
              <a:xfrm rot="19293823">
                <a:off x="5999468" y="2174805"/>
                <a:ext cx="381000" cy="86591"/>
                <a:chOff x="838200" y="4800600"/>
                <a:chExt cx="838200" cy="190500"/>
              </a:xfrm>
            </p:grpSpPr>
            <p:cxnSp>
              <p:nvCxnSpPr>
                <p:cNvPr id="110" name="Straight Arrow Connector 109"/>
                <p:cNvCxnSpPr/>
                <p:nvPr/>
              </p:nvCxnSpPr>
              <p:spPr bwMode="auto">
                <a:xfrm>
                  <a:off x="1219200" y="4876800"/>
                  <a:ext cx="457200" cy="1588"/>
                </a:xfrm>
                <a:prstGeom prst="straightConnector1">
                  <a:avLst/>
                </a:prstGeom>
                <a:ln w="12700">
                  <a:headEnd type="none" w="med" len="med"/>
                  <a:tailEnd type="arrow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32"/>
                <p:cNvGrpSpPr/>
                <p:nvPr/>
              </p:nvGrpSpPr>
              <p:grpSpPr>
                <a:xfrm>
                  <a:off x="838200" y="4800600"/>
                  <a:ext cx="381000" cy="190500"/>
                  <a:chOff x="762000" y="2971800"/>
                  <a:chExt cx="838200" cy="381000"/>
                </a:xfrm>
              </p:grpSpPr>
              <p:sp>
                <p:nvSpPr>
                  <p:cNvPr id="112" name="Rectangle 111"/>
                  <p:cNvSpPr/>
                  <p:nvPr/>
                </p:nvSpPr>
                <p:spPr bwMode="auto">
                  <a:xfrm>
                    <a:off x="762000" y="2971800"/>
                    <a:ext cx="838200" cy="381000"/>
                  </a:xfrm>
                  <a:prstGeom prst="rect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113" name="Isosceles Triangle 112"/>
                  <p:cNvSpPr/>
                  <p:nvPr/>
                </p:nvSpPr>
                <p:spPr bwMode="auto">
                  <a:xfrm rot="10800000">
                    <a:off x="762000" y="2971800"/>
                    <a:ext cx="838200" cy="152400"/>
                  </a:xfrm>
                  <a:prstGeom prst="triangl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</p:grpSp>
          <p:grpSp>
            <p:nvGrpSpPr>
              <p:cNvPr id="17" name="Group 52"/>
              <p:cNvGrpSpPr/>
              <p:nvPr/>
            </p:nvGrpSpPr>
            <p:grpSpPr>
              <a:xfrm rot="16200000">
                <a:off x="5609298" y="2136767"/>
                <a:ext cx="381000" cy="86591"/>
                <a:chOff x="838200" y="4800600"/>
                <a:chExt cx="838200" cy="190500"/>
              </a:xfrm>
            </p:grpSpPr>
            <p:cxnSp>
              <p:nvCxnSpPr>
                <p:cNvPr id="115" name="Straight Arrow Connector 114"/>
                <p:cNvCxnSpPr/>
                <p:nvPr/>
              </p:nvCxnSpPr>
              <p:spPr bwMode="auto">
                <a:xfrm>
                  <a:off x="1219200" y="4876800"/>
                  <a:ext cx="457200" cy="1588"/>
                </a:xfrm>
                <a:prstGeom prst="straightConnector1">
                  <a:avLst/>
                </a:prstGeom>
                <a:ln w="12700">
                  <a:headEnd type="none" w="med" len="med"/>
                  <a:tailEnd type="arrow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8" name="Group 132"/>
                <p:cNvGrpSpPr/>
                <p:nvPr/>
              </p:nvGrpSpPr>
              <p:grpSpPr>
                <a:xfrm>
                  <a:off x="838200" y="4800600"/>
                  <a:ext cx="381000" cy="190500"/>
                  <a:chOff x="762000" y="2971800"/>
                  <a:chExt cx="838200" cy="381000"/>
                </a:xfrm>
              </p:grpSpPr>
              <p:sp>
                <p:nvSpPr>
                  <p:cNvPr id="117" name="Rectangle 116"/>
                  <p:cNvSpPr/>
                  <p:nvPr/>
                </p:nvSpPr>
                <p:spPr bwMode="auto">
                  <a:xfrm>
                    <a:off x="762000" y="2971800"/>
                    <a:ext cx="838200" cy="381000"/>
                  </a:xfrm>
                  <a:prstGeom prst="rect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118" name="Isosceles Triangle 117"/>
                  <p:cNvSpPr/>
                  <p:nvPr/>
                </p:nvSpPr>
                <p:spPr bwMode="auto">
                  <a:xfrm rot="10800000">
                    <a:off x="762000" y="2971800"/>
                    <a:ext cx="838200" cy="152400"/>
                  </a:xfrm>
                  <a:prstGeom prst="triangl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</p:grpSp>
          <p:grpSp>
            <p:nvGrpSpPr>
              <p:cNvPr id="36" name="Group 52"/>
              <p:cNvGrpSpPr/>
              <p:nvPr/>
            </p:nvGrpSpPr>
            <p:grpSpPr>
              <a:xfrm rot="13119278" flipV="1">
                <a:off x="5350321" y="2340185"/>
                <a:ext cx="381000" cy="86591"/>
                <a:chOff x="838200" y="4800600"/>
                <a:chExt cx="838200" cy="190500"/>
              </a:xfrm>
            </p:grpSpPr>
            <p:cxnSp>
              <p:nvCxnSpPr>
                <p:cNvPr id="120" name="Straight Arrow Connector 119"/>
                <p:cNvCxnSpPr/>
                <p:nvPr/>
              </p:nvCxnSpPr>
              <p:spPr bwMode="auto">
                <a:xfrm>
                  <a:off x="1219200" y="4876800"/>
                  <a:ext cx="457200" cy="1588"/>
                </a:xfrm>
                <a:prstGeom prst="straightConnector1">
                  <a:avLst/>
                </a:prstGeom>
                <a:ln w="12700">
                  <a:headEnd type="none" w="med" len="med"/>
                  <a:tailEnd type="arrow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Group 132"/>
                <p:cNvGrpSpPr/>
                <p:nvPr/>
              </p:nvGrpSpPr>
              <p:grpSpPr>
                <a:xfrm>
                  <a:off x="838200" y="4800600"/>
                  <a:ext cx="381000" cy="190500"/>
                  <a:chOff x="762000" y="2971800"/>
                  <a:chExt cx="838200" cy="381000"/>
                </a:xfrm>
              </p:grpSpPr>
              <p:sp>
                <p:nvSpPr>
                  <p:cNvPr id="122" name="Rectangle 121"/>
                  <p:cNvSpPr/>
                  <p:nvPr/>
                </p:nvSpPr>
                <p:spPr bwMode="auto">
                  <a:xfrm>
                    <a:off x="762000" y="2971800"/>
                    <a:ext cx="838200" cy="381000"/>
                  </a:xfrm>
                  <a:prstGeom prst="rect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123" name="Isosceles Triangle 122"/>
                  <p:cNvSpPr/>
                  <p:nvPr/>
                </p:nvSpPr>
                <p:spPr bwMode="auto">
                  <a:xfrm rot="10800000">
                    <a:off x="762000" y="2971800"/>
                    <a:ext cx="838200" cy="152400"/>
                  </a:xfrm>
                  <a:prstGeom prst="triangl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</p:grpSp>
          <p:grpSp>
            <p:nvGrpSpPr>
              <p:cNvPr id="38" name="Group 52"/>
              <p:cNvGrpSpPr/>
              <p:nvPr/>
            </p:nvGrpSpPr>
            <p:grpSpPr>
              <a:xfrm rot="10800000" flipV="1">
                <a:off x="5290158" y="2646102"/>
                <a:ext cx="381000" cy="86591"/>
                <a:chOff x="838200" y="4800600"/>
                <a:chExt cx="838200" cy="190500"/>
              </a:xfrm>
            </p:grpSpPr>
            <p:cxnSp>
              <p:nvCxnSpPr>
                <p:cNvPr id="125" name="Straight Arrow Connector 124"/>
                <p:cNvCxnSpPr/>
                <p:nvPr/>
              </p:nvCxnSpPr>
              <p:spPr bwMode="auto">
                <a:xfrm>
                  <a:off x="1219200" y="4876800"/>
                  <a:ext cx="457200" cy="1588"/>
                </a:xfrm>
                <a:prstGeom prst="straightConnector1">
                  <a:avLst/>
                </a:prstGeom>
                <a:ln w="12700">
                  <a:headEnd type="none" w="med" len="med"/>
                  <a:tailEnd type="arrow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Group 132"/>
                <p:cNvGrpSpPr/>
                <p:nvPr/>
              </p:nvGrpSpPr>
              <p:grpSpPr>
                <a:xfrm>
                  <a:off x="838200" y="4800600"/>
                  <a:ext cx="381000" cy="190500"/>
                  <a:chOff x="762000" y="2971800"/>
                  <a:chExt cx="838200" cy="381000"/>
                </a:xfrm>
              </p:grpSpPr>
              <p:sp>
                <p:nvSpPr>
                  <p:cNvPr id="127" name="Rectangle 126"/>
                  <p:cNvSpPr/>
                  <p:nvPr/>
                </p:nvSpPr>
                <p:spPr bwMode="auto">
                  <a:xfrm>
                    <a:off x="762000" y="2971800"/>
                    <a:ext cx="838200" cy="381000"/>
                  </a:xfrm>
                  <a:prstGeom prst="rect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128" name="Isosceles Triangle 127"/>
                  <p:cNvSpPr/>
                  <p:nvPr/>
                </p:nvSpPr>
                <p:spPr bwMode="auto">
                  <a:xfrm rot="10800000">
                    <a:off x="762000" y="2971800"/>
                    <a:ext cx="838200" cy="152400"/>
                  </a:xfrm>
                  <a:prstGeom prst="triangl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</p:grpSp>
          <p:grpSp>
            <p:nvGrpSpPr>
              <p:cNvPr id="40" name="Group 52"/>
              <p:cNvGrpSpPr/>
              <p:nvPr/>
            </p:nvGrpSpPr>
            <p:grpSpPr>
              <a:xfrm rot="8446622" flipV="1">
                <a:off x="5543445" y="2858724"/>
                <a:ext cx="381000" cy="86591"/>
                <a:chOff x="838200" y="4800600"/>
                <a:chExt cx="838200" cy="190500"/>
              </a:xfrm>
            </p:grpSpPr>
            <p:cxnSp>
              <p:nvCxnSpPr>
                <p:cNvPr id="130" name="Straight Arrow Connector 129"/>
                <p:cNvCxnSpPr/>
                <p:nvPr/>
              </p:nvCxnSpPr>
              <p:spPr bwMode="auto">
                <a:xfrm>
                  <a:off x="1219200" y="4876800"/>
                  <a:ext cx="457200" cy="1588"/>
                </a:xfrm>
                <a:prstGeom prst="straightConnector1">
                  <a:avLst/>
                </a:prstGeom>
                <a:ln w="12700">
                  <a:headEnd type="none" w="med" len="med"/>
                  <a:tailEnd type="arrow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Group 132"/>
                <p:cNvGrpSpPr/>
                <p:nvPr/>
              </p:nvGrpSpPr>
              <p:grpSpPr>
                <a:xfrm>
                  <a:off x="838200" y="4800600"/>
                  <a:ext cx="381000" cy="190500"/>
                  <a:chOff x="762000" y="2971800"/>
                  <a:chExt cx="838200" cy="381000"/>
                </a:xfrm>
              </p:grpSpPr>
              <p:sp>
                <p:nvSpPr>
                  <p:cNvPr id="132" name="Rectangle 131"/>
                  <p:cNvSpPr/>
                  <p:nvPr/>
                </p:nvSpPr>
                <p:spPr bwMode="auto">
                  <a:xfrm>
                    <a:off x="762000" y="2971800"/>
                    <a:ext cx="838200" cy="381000"/>
                  </a:xfrm>
                  <a:prstGeom prst="rect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133" name="Isosceles Triangle 132"/>
                  <p:cNvSpPr/>
                  <p:nvPr/>
                </p:nvSpPr>
                <p:spPr bwMode="auto">
                  <a:xfrm rot="10800000">
                    <a:off x="762000" y="2971800"/>
                    <a:ext cx="838200" cy="152400"/>
                  </a:xfrm>
                  <a:prstGeom prst="triangl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</p:grpSp>
          <p:grpSp>
            <p:nvGrpSpPr>
              <p:cNvPr id="42" name="Group 52"/>
              <p:cNvGrpSpPr/>
              <p:nvPr/>
            </p:nvGrpSpPr>
            <p:grpSpPr>
              <a:xfrm rot="5400000" flipV="1">
                <a:off x="5837898" y="2898768"/>
                <a:ext cx="381000" cy="86591"/>
                <a:chOff x="838200" y="4800600"/>
                <a:chExt cx="838200" cy="190500"/>
              </a:xfrm>
            </p:grpSpPr>
            <p:cxnSp>
              <p:nvCxnSpPr>
                <p:cNvPr id="135" name="Straight Arrow Connector 134"/>
                <p:cNvCxnSpPr/>
                <p:nvPr/>
              </p:nvCxnSpPr>
              <p:spPr bwMode="auto">
                <a:xfrm>
                  <a:off x="1219200" y="4876800"/>
                  <a:ext cx="457200" cy="1588"/>
                </a:xfrm>
                <a:prstGeom prst="straightConnector1">
                  <a:avLst/>
                </a:prstGeom>
                <a:ln w="12700">
                  <a:headEnd type="none" w="med" len="med"/>
                  <a:tailEnd type="arrow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Group 132"/>
                <p:cNvGrpSpPr/>
                <p:nvPr/>
              </p:nvGrpSpPr>
              <p:grpSpPr>
                <a:xfrm>
                  <a:off x="838200" y="4800600"/>
                  <a:ext cx="381000" cy="190500"/>
                  <a:chOff x="762000" y="2971800"/>
                  <a:chExt cx="838200" cy="381000"/>
                </a:xfrm>
              </p:grpSpPr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762000" y="2971800"/>
                    <a:ext cx="838200" cy="381000"/>
                  </a:xfrm>
                  <a:prstGeom prst="rect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138" name="Isosceles Triangle 137"/>
                  <p:cNvSpPr/>
                  <p:nvPr/>
                </p:nvSpPr>
                <p:spPr bwMode="auto">
                  <a:xfrm rot="10800000">
                    <a:off x="762000" y="2971800"/>
                    <a:ext cx="838200" cy="152400"/>
                  </a:xfrm>
                  <a:prstGeom prst="triangl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</p:grpSp>
          <p:grpSp>
            <p:nvGrpSpPr>
              <p:cNvPr id="44" name="Group 52"/>
              <p:cNvGrpSpPr/>
              <p:nvPr/>
            </p:nvGrpSpPr>
            <p:grpSpPr>
              <a:xfrm rot="2700000">
                <a:off x="6112319" y="2721186"/>
                <a:ext cx="381000" cy="86591"/>
                <a:chOff x="838200" y="4800600"/>
                <a:chExt cx="838200" cy="190500"/>
              </a:xfrm>
            </p:grpSpPr>
            <p:cxnSp>
              <p:nvCxnSpPr>
                <p:cNvPr id="145" name="Straight Arrow Connector 144"/>
                <p:cNvCxnSpPr/>
                <p:nvPr/>
              </p:nvCxnSpPr>
              <p:spPr bwMode="auto">
                <a:xfrm>
                  <a:off x="1219200" y="4876800"/>
                  <a:ext cx="457200" cy="1588"/>
                </a:xfrm>
                <a:prstGeom prst="straightConnector1">
                  <a:avLst/>
                </a:prstGeom>
                <a:ln w="12700">
                  <a:headEnd type="none" w="med" len="med"/>
                  <a:tailEnd type="arrow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5" name="Group 132"/>
                <p:cNvGrpSpPr/>
                <p:nvPr/>
              </p:nvGrpSpPr>
              <p:grpSpPr>
                <a:xfrm>
                  <a:off x="838200" y="4800600"/>
                  <a:ext cx="381000" cy="190500"/>
                  <a:chOff x="762000" y="2971800"/>
                  <a:chExt cx="838200" cy="381000"/>
                </a:xfrm>
              </p:grpSpPr>
              <p:sp>
                <p:nvSpPr>
                  <p:cNvPr id="147" name="Rectangle 146"/>
                  <p:cNvSpPr/>
                  <p:nvPr/>
                </p:nvSpPr>
                <p:spPr bwMode="auto">
                  <a:xfrm>
                    <a:off x="762000" y="2971800"/>
                    <a:ext cx="838200" cy="381000"/>
                  </a:xfrm>
                  <a:prstGeom prst="rect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148" name="Isosceles Triangle 147"/>
                  <p:cNvSpPr/>
                  <p:nvPr/>
                </p:nvSpPr>
                <p:spPr bwMode="auto">
                  <a:xfrm rot="10800000">
                    <a:off x="762000" y="2971800"/>
                    <a:ext cx="838200" cy="152400"/>
                  </a:xfrm>
                  <a:prstGeom prst="triangl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</p:grpSp>
        </p:grpSp>
      </p:grpSp>
      <p:grpSp>
        <p:nvGrpSpPr>
          <p:cNvPr id="46" name="Group 179"/>
          <p:cNvGrpSpPr/>
          <p:nvPr/>
        </p:nvGrpSpPr>
        <p:grpSpPr>
          <a:xfrm>
            <a:off x="505967" y="1531401"/>
            <a:ext cx="1934184" cy="2631798"/>
            <a:chOff x="505967" y="1836201"/>
            <a:chExt cx="1934184" cy="2631798"/>
          </a:xfrm>
        </p:grpSpPr>
        <p:grpSp>
          <p:nvGrpSpPr>
            <p:cNvPr id="47" name="Group 17"/>
            <p:cNvGrpSpPr/>
            <p:nvPr/>
          </p:nvGrpSpPr>
          <p:grpSpPr>
            <a:xfrm>
              <a:off x="587034" y="1836201"/>
              <a:ext cx="1769669" cy="1464869"/>
              <a:chOff x="548131" y="3676332"/>
              <a:chExt cx="1769669" cy="1464869"/>
            </a:xfrm>
          </p:grpSpPr>
          <p:cxnSp>
            <p:nvCxnSpPr>
              <p:cNvPr id="155" name="Straight Connector 154"/>
              <p:cNvCxnSpPr>
                <a:stCxn id="167" idx="5"/>
                <a:endCxn id="163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63" idx="7"/>
                <a:endCxn id="171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64" idx="4"/>
                <a:endCxn id="163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stCxn id="163" idx="6"/>
                <a:endCxn id="170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66" idx="6"/>
                <a:endCxn id="163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63" idx="4"/>
                <a:endCxn id="165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stCxn id="163" idx="3"/>
                <a:endCxn id="168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63" idx="5"/>
                <a:endCxn id="169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3" name="Oval 162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505967" y="3544669"/>
              <a:ext cx="19341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Edge information</a:t>
              </a:r>
              <a:br>
                <a:rPr lang="en-US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too large for single</a:t>
              </a:r>
              <a:br>
                <a:rPr lang="en-US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machine</a:t>
              </a:r>
            </a:p>
          </p:txBody>
        </p:sp>
      </p:grpSp>
      <p:grpSp>
        <p:nvGrpSpPr>
          <p:cNvPr id="48" name="Group 225"/>
          <p:cNvGrpSpPr/>
          <p:nvPr/>
        </p:nvGrpSpPr>
        <p:grpSpPr>
          <a:xfrm>
            <a:off x="499222" y="4495800"/>
            <a:ext cx="3550559" cy="2017931"/>
            <a:chOff x="735066" y="4495800"/>
            <a:chExt cx="3550559" cy="2017931"/>
          </a:xfrm>
        </p:grpSpPr>
        <p:grpSp>
          <p:nvGrpSpPr>
            <p:cNvPr id="49" name="Group 224"/>
            <p:cNvGrpSpPr/>
            <p:nvPr/>
          </p:nvGrpSpPr>
          <p:grpSpPr>
            <a:xfrm>
              <a:off x="1692263" y="4495800"/>
              <a:ext cx="1606362" cy="1369154"/>
              <a:chOff x="914400" y="4267200"/>
              <a:chExt cx="2053371" cy="1750154"/>
            </a:xfrm>
          </p:grpSpPr>
          <p:grpSp>
            <p:nvGrpSpPr>
              <p:cNvPr id="51" name="Group 35"/>
              <p:cNvGrpSpPr/>
              <p:nvPr/>
            </p:nvGrpSpPr>
            <p:grpSpPr>
              <a:xfrm>
                <a:off x="1028610" y="4435393"/>
                <a:ext cx="1769669" cy="1464869"/>
                <a:chOff x="548131" y="3676332"/>
                <a:chExt cx="1769669" cy="1464869"/>
              </a:xfrm>
            </p:grpSpPr>
            <p:cxnSp>
              <p:nvCxnSpPr>
                <p:cNvPr id="208" name="Straight Connector 207"/>
                <p:cNvCxnSpPr>
                  <a:stCxn id="220" idx="5"/>
                  <a:endCxn id="216" idx="1"/>
                </p:cNvCxnSpPr>
                <p:nvPr/>
              </p:nvCxnSpPr>
              <p:spPr>
                <a:xfrm>
                  <a:off x="1031885" y="4054023"/>
                  <a:ext cx="322717" cy="28640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>
                  <a:stCxn id="216" idx="7"/>
                  <a:endCxn id="224" idx="3"/>
                </p:cNvCxnSpPr>
                <p:nvPr/>
              </p:nvCxnSpPr>
              <p:spPr>
                <a:xfrm flipV="1">
                  <a:off x="1511329" y="4054023"/>
                  <a:ext cx="360177" cy="28640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>
                  <a:stCxn id="217" idx="4"/>
                  <a:endCxn id="216" idx="0"/>
                </p:cNvCxnSpPr>
                <p:nvPr/>
              </p:nvCxnSpPr>
              <p:spPr>
                <a:xfrm flipH="1">
                  <a:off x="1432966" y="3897977"/>
                  <a:ext cx="1332" cy="40999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>
                  <a:stCxn id="216" idx="6"/>
                  <a:endCxn id="223" idx="2"/>
                </p:cNvCxnSpPr>
                <p:nvPr/>
              </p:nvCxnSpPr>
              <p:spPr>
                <a:xfrm>
                  <a:off x="1543788" y="4418793"/>
                  <a:ext cx="55236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>
                  <a:stCxn id="219" idx="6"/>
                  <a:endCxn id="216" idx="2"/>
                </p:cNvCxnSpPr>
                <p:nvPr/>
              </p:nvCxnSpPr>
              <p:spPr>
                <a:xfrm>
                  <a:off x="769776" y="4418793"/>
                  <a:ext cx="55236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>
                  <a:stCxn id="216" idx="4"/>
                  <a:endCxn id="218" idx="0"/>
                </p:cNvCxnSpPr>
                <p:nvPr/>
              </p:nvCxnSpPr>
              <p:spPr>
                <a:xfrm>
                  <a:off x="1432966" y="4529615"/>
                  <a:ext cx="1332" cy="38994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>
                  <a:stCxn id="216" idx="3"/>
                  <a:endCxn id="221" idx="7"/>
                </p:cNvCxnSpPr>
                <p:nvPr/>
              </p:nvCxnSpPr>
              <p:spPr>
                <a:xfrm flipH="1">
                  <a:off x="1031885" y="4497156"/>
                  <a:ext cx="322717" cy="28642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>
                  <a:stCxn id="216" idx="5"/>
                  <a:endCxn id="222" idx="1"/>
                </p:cNvCxnSpPr>
                <p:nvPr/>
              </p:nvCxnSpPr>
              <p:spPr>
                <a:xfrm>
                  <a:off x="1511329" y="4497156"/>
                  <a:ext cx="360177" cy="31316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6" name="Oval 215"/>
                <p:cNvSpPr/>
                <p:nvPr/>
              </p:nvSpPr>
              <p:spPr>
                <a:xfrm>
                  <a:off x="1322143" y="430797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>
                  <a:off x="1323475" y="3676332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8" name="Oval 217"/>
                <p:cNvSpPr/>
                <p:nvPr/>
              </p:nvSpPr>
              <p:spPr>
                <a:xfrm>
                  <a:off x="1323475" y="4919556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>
                  <a:off x="548131" y="430797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0" name="Oval 219"/>
                <p:cNvSpPr/>
                <p:nvPr/>
              </p:nvSpPr>
              <p:spPr>
                <a:xfrm>
                  <a:off x="842699" y="3864837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1" name="Oval 220"/>
                <p:cNvSpPr/>
                <p:nvPr/>
              </p:nvSpPr>
              <p:spPr>
                <a:xfrm>
                  <a:off x="842699" y="4751124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1839047" y="477786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2096155" y="430797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1839047" y="3864837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7" name="Group 80"/>
              <p:cNvGrpSpPr/>
              <p:nvPr/>
            </p:nvGrpSpPr>
            <p:grpSpPr>
              <a:xfrm>
                <a:off x="1208968" y="4466101"/>
                <a:ext cx="228419" cy="285524"/>
                <a:chOff x="5715000" y="5181600"/>
                <a:chExt cx="533400" cy="1005840"/>
              </a:xfrm>
            </p:grpSpPr>
            <p:sp>
              <p:nvSpPr>
                <p:cNvPr id="206" name="Oval 205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  <p:grpSp>
            <p:nvGrpSpPr>
              <p:cNvPr id="88" name="Group 83"/>
              <p:cNvGrpSpPr/>
              <p:nvPr/>
            </p:nvGrpSpPr>
            <p:grpSpPr>
              <a:xfrm>
                <a:off x="1795848" y="4267200"/>
                <a:ext cx="228419" cy="285524"/>
                <a:chOff x="5715000" y="5181600"/>
                <a:chExt cx="533400" cy="1005840"/>
              </a:xfrm>
            </p:grpSpPr>
            <p:sp>
              <p:nvSpPr>
                <p:cNvPr id="204" name="Oval 203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  <p:grpSp>
            <p:nvGrpSpPr>
              <p:cNvPr id="89" name="Group 86"/>
              <p:cNvGrpSpPr/>
              <p:nvPr/>
            </p:nvGrpSpPr>
            <p:grpSpPr>
              <a:xfrm>
                <a:off x="2426961" y="4465458"/>
                <a:ext cx="228419" cy="285524"/>
                <a:chOff x="5715000" y="5181600"/>
                <a:chExt cx="533400" cy="1005840"/>
              </a:xfrm>
            </p:grpSpPr>
            <p:sp>
              <p:nvSpPr>
                <p:cNvPr id="202" name="Oval 201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2739352" y="5003152"/>
                <a:ext cx="228419" cy="285524"/>
                <a:chOff x="5715000" y="5181600"/>
                <a:chExt cx="533400" cy="1005840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  <p:grpSp>
            <p:nvGrpSpPr>
              <p:cNvPr id="91" name="Group 92"/>
              <p:cNvGrpSpPr/>
              <p:nvPr/>
            </p:nvGrpSpPr>
            <p:grpSpPr>
              <a:xfrm>
                <a:off x="2462424" y="5510185"/>
                <a:ext cx="228419" cy="285524"/>
                <a:chOff x="5715000" y="5181600"/>
                <a:chExt cx="533400" cy="1005840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  <p:grpSp>
            <p:nvGrpSpPr>
              <p:cNvPr id="92" name="Group 95"/>
              <p:cNvGrpSpPr/>
              <p:nvPr/>
            </p:nvGrpSpPr>
            <p:grpSpPr>
              <a:xfrm>
                <a:off x="1806286" y="5731830"/>
                <a:ext cx="228419" cy="285524"/>
                <a:chOff x="5715000" y="5181600"/>
                <a:chExt cx="533400" cy="1005840"/>
              </a:xfrm>
            </p:grpSpPr>
            <p:sp>
              <p:nvSpPr>
                <p:cNvPr id="196" name="Oval 195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  <p:grpSp>
            <p:nvGrpSpPr>
              <p:cNvPr id="93" name="Group 98"/>
              <p:cNvGrpSpPr/>
              <p:nvPr/>
            </p:nvGrpSpPr>
            <p:grpSpPr>
              <a:xfrm>
                <a:off x="1183588" y="5542644"/>
                <a:ext cx="228419" cy="285524"/>
                <a:chOff x="5715000" y="5181600"/>
                <a:chExt cx="533400" cy="1005840"/>
              </a:xfrm>
            </p:grpSpPr>
            <p:sp>
              <p:nvSpPr>
                <p:cNvPr id="194" name="Oval 193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  <p:grpSp>
            <p:nvGrpSpPr>
              <p:cNvPr id="94" name="Group 101"/>
              <p:cNvGrpSpPr/>
              <p:nvPr/>
            </p:nvGrpSpPr>
            <p:grpSpPr>
              <a:xfrm>
                <a:off x="914400" y="5019658"/>
                <a:ext cx="228419" cy="285524"/>
                <a:chOff x="5715000" y="5181600"/>
                <a:chExt cx="533400" cy="1005840"/>
              </a:xfrm>
            </p:grpSpPr>
            <p:sp>
              <p:nvSpPr>
                <p:cNvPr id="192" name="Oval 191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smtClean="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sp>
          <p:nvSpPr>
            <p:cNvPr id="191" name="TextBox 190"/>
            <p:cNvSpPr txBox="1"/>
            <p:nvPr/>
          </p:nvSpPr>
          <p:spPr>
            <a:xfrm>
              <a:off x="735066" y="5867400"/>
              <a:ext cx="3550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Asynchronous consistency</a:t>
              </a:r>
              <a:br>
                <a:rPr lang="en-US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requires heavy locking (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GraphLab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1)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5" name="Group 362"/>
          <p:cNvGrpSpPr/>
          <p:nvPr/>
        </p:nvGrpSpPr>
        <p:grpSpPr>
          <a:xfrm>
            <a:off x="4567243" y="4563826"/>
            <a:ext cx="3738557" cy="2017931"/>
            <a:chOff x="4262443" y="4495800"/>
            <a:chExt cx="3738557" cy="2017931"/>
          </a:xfrm>
        </p:grpSpPr>
        <p:sp>
          <p:nvSpPr>
            <p:cNvPr id="229" name="TextBox 228"/>
            <p:cNvSpPr txBox="1"/>
            <p:nvPr/>
          </p:nvSpPr>
          <p:spPr>
            <a:xfrm>
              <a:off x="4262443" y="5867400"/>
              <a:ext cx="3577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Synchronous consistency is prone to</a:t>
              </a:r>
              <a:br>
                <a:rPr lang="en-US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stragglers (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Pregel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6" name="Group 361"/>
            <p:cNvGrpSpPr/>
            <p:nvPr/>
          </p:nvGrpSpPr>
          <p:grpSpPr>
            <a:xfrm>
              <a:off x="4267200" y="4495800"/>
              <a:ext cx="3733800" cy="1395719"/>
              <a:chOff x="4267200" y="4495800"/>
              <a:chExt cx="3733800" cy="1395719"/>
            </a:xfrm>
          </p:grpSpPr>
          <p:grpSp>
            <p:nvGrpSpPr>
              <p:cNvPr id="97" name="Group 274"/>
              <p:cNvGrpSpPr/>
              <p:nvPr/>
            </p:nvGrpSpPr>
            <p:grpSpPr>
              <a:xfrm>
                <a:off x="4267200" y="5407226"/>
                <a:ext cx="463869" cy="383974"/>
                <a:chOff x="5791200" y="5181600"/>
                <a:chExt cx="463869" cy="383974"/>
              </a:xfrm>
            </p:grpSpPr>
            <p:cxnSp>
              <p:nvCxnSpPr>
                <p:cNvPr id="255" name="Straight Connector 254"/>
                <p:cNvCxnSpPr>
                  <a:stCxn id="267" idx="5"/>
                  <a:endCxn id="263" idx="1"/>
                </p:cNvCxnSpPr>
                <p:nvPr/>
              </p:nvCxnSpPr>
              <p:spPr>
                <a:xfrm>
                  <a:off x="5918003" y="5280601"/>
                  <a:ext cx="84591" cy="75073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>
                  <a:stCxn id="263" idx="7"/>
                  <a:endCxn id="271" idx="3"/>
                </p:cNvCxnSpPr>
                <p:nvPr/>
              </p:nvCxnSpPr>
              <p:spPr>
                <a:xfrm flipV="1">
                  <a:off x="6043675" y="5280601"/>
                  <a:ext cx="94410" cy="75073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>
                  <a:stCxn id="264" idx="4"/>
                  <a:endCxn id="263" idx="0"/>
                </p:cNvCxnSpPr>
                <p:nvPr/>
              </p:nvCxnSpPr>
              <p:spPr>
                <a:xfrm flipH="1">
                  <a:off x="6023135" y="5239698"/>
                  <a:ext cx="349" cy="107468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>
                  <a:stCxn id="263" idx="6"/>
                  <a:endCxn id="270" idx="2"/>
                </p:cNvCxnSpPr>
                <p:nvPr/>
              </p:nvCxnSpPr>
              <p:spPr>
                <a:xfrm>
                  <a:off x="6052184" y="5376215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>
                  <a:stCxn id="266" idx="6"/>
                  <a:endCxn id="263" idx="2"/>
                </p:cNvCxnSpPr>
                <p:nvPr/>
              </p:nvCxnSpPr>
              <p:spPr>
                <a:xfrm>
                  <a:off x="5849298" y="5376215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>
                  <a:stCxn id="263" idx="4"/>
                  <a:endCxn id="265" idx="0"/>
                </p:cNvCxnSpPr>
                <p:nvPr/>
              </p:nvCxnSpPr>
              <p:spPr>
                <a:xfrm>
                  <a:off x="6023135" y="5405264"/>
                  <a:ext cx="349" cy="102212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>
                  <a:stCxn id="263" idx="3"/>
                  <a:endCxn id="268" idx="7"/>
                </p:cNvCxnSpPr>
                <p:nvPr/>
              </p:nvCxnSpPr>
              <p:spPr>
                <a:xfrm flipH="1">
                  <a:off x="5918003" y="5396756"/>
                  <a:ext cx="84591" cy="75079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>
                  <a:stCxn id="263" idx="5"/>
                  <a:endCxn id="269" idx="1"/>
                </p:cNvCxnSpPr>
                <p:nvPr/>
              </p:nvCxnSpPr>
              <p:spPr>
                <a:xfrm>
                  <a:off x="6043675" y="5396756"/>
                  <a:ext cx="94410" cy="82087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3" name="Oval 262"/>
                <p:cNvSpPr/>
                <p:nvPr/>
              </p:nvSpPr>
              <p:spPr>
                <a:xfrm>
                  <a:off x="5994085" y="5347166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5994435" y="51816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5994435" y="5507476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5791200" y="5347166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5868413" y="5231011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5868413" y="5463326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>
                  <a:off x="6129577" y="5470334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6196971" y="5347166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6129577" y="5231011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8" name="Group 275"/>
              <p:cNvGrpSpPr/>
              <p:nvPr/>
            </p:nvGrpSpPr>
            <p:grpSpPr>
              <a:xfrm>
                <a:off x="4343400" y="4983480"/>
                <a:ext cx="260984" cy="58098"/>
                <a:chOff x="5911216" y="4953000"/>
                <a:chExt cx="260984" cy="58098"/>
              </a:xfrm>
            </p:grpSpPr>
            <p:cxnSp>
              <p:nvCxnSpPr>
                <p:cNvPr id="272" name="Straight Connector 271"/>
                <p:cNvCxnSpPr>
                  <a:stCxn id="273" idx="6"/>
                  <a:endCxn id="274" idx="2"/>
                </p:cNvCxnSpPr>
                <p:nvPr/>
              </p:nvCxnSpPr>
              <p:spPr>
                <a:xfrm>
                  <a:off x="5969315" y="4982049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3" name="Oval 272"/>
                <p:cNvSpPr/>
                <p:nvPr/>
              </p:nvSpPr>
              <p:spPr>
                <a:xfrm>
                  <a:off x="5911216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6114102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9" name="Group 276"/>
              <p:cNvGrpSpPr/>
              <p:nvPr/>
            </p:nvGrpSpPr>
            <p:grpSpPr>
              <a:xfrm>
                <a:off x="4343400" y="4846320"/>
                <a:ext cx="260984" cy="58098"/>
                <a:chOff x="5911216" y="4953000"/>
                <a:chExt cx="260984" cy="58098"/>
              </a:xfrm>
            </p:grpSpPr>
            <p:cxnSp>
              <p:nvCxnSpPr>
                <p:cNvPr id="278" name="Straight Connector 277"/>
                <p:cNvCxnSpPr>
                  <a:stCxn id="279" idx="6"/>
                  <a:endCxn id="280" idx="2"/>
                </p:cNvCxnSpPr>
                <p:nvPr/>
              </p:nvCxnSpPr>
              <p:spPr>
                <a:xfrm>
                  <a:off x="5969315" y="4982049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9" name="Oval 278"/>
                <p:cNvSpPr/>
                <p:nvPr/>
              </p:nvSpPr>
              <p:spPr>
                <a:xfrm>
                  <a:off x="5911216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0" name="Oval 279"/>
                <p:cNvSpPr/>
                <p:nvPr/>
              </p:nvSpPr>
              <p:spPr>
                <a:xfrm>
                  <a:off x="6114102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0" name="Group 280"/>
              <p:cNvGrpSpPr/>
              <p:nvPr/>
            </p:nvGrpSpPr>
            <p:grpSpPr>
              <a:xfrm>
                <a:off x="4343400" y="4709160"/>
                <a:ext cx="260984" cy="58098"/>
                <a:chOff x="5911216" y="4953000"/>
                <a:chExt cx="260984" cy="58098"/>
              </a:xfrm>
            </p:grpSpPr>
            <p:cxnSp>
              <p:nvCxnSpPr>
                <p:cNvPr id="282" name="Straight Connector 281"/>
                <p:cNvCxnSpPr>
                  <a:stCxn id="283" idx="6"/>
                  <a:endCxn id="284" idx="2"/>
                </p:cNvCxnSpPr>
                <p:nvPr/>
              </p:nvCxnSpPr>
              <p:spPr>
                <a:xfrm>
                  <a:off x="5969315" y="4982049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3" name="Oval 282"/>
                <p:cNvSpPr/>
                <p:nvPr/>
              </p:nvSpPr>
              <p:spPr>
                <a:xfrm>
                  <a:off x="5911216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4" name="Oval 283"/>
                <p:cNvSpPr/>
                <p:nvPr/>
              </p:nvSpPr>
              <p:spPr>
                <a:xfrm>
                  <a:off x="6114102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1" name="Group 284"/>
              <p:cNvGrpSpPr/>
              <p:nvPr/>
            </p:nvGrpSpPr>
            <p:grpSpPr>
              <a:xfrm>
                <a:off x="4343400" y="4572000"/>
                <a:ext cx="260984" cy="58098"/>
                <a:chOff x="5911216" y="4953000"/>
                <a:chExt cx="260984" cy="58098"/>
              </a:xfrm>
            </p:grpSpPr>
            <p:cxnSp>
              <p:nvCxnSpPr>
                <p:cNvPr id="286" name="Straight Connector 285"/>
                <p:cNvCxnSpPr>
                  <a:stCxn id="287" idx="6"/>
                  <a:endCxn id="288" idx="2"/>
                </p:cNvCxnSpPr>
                <p:nvPr/>
              </p:nvCxnSpPr>
              <p:spPr>
                <a:xfrm>
                  <a:off x="5969315" y="4982049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7" name="Oval 286"/>
                <p:cNvSpPr/>
                <p:nvPr/>
              </p:nvSpPr>
              <p:spPr>
                <a:xfrm>
                  <a:off x="5911216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8" name="Oval 287"/>
                <p:cNvSpPr/>
                <p:nvPr/>
              </p:nvSpPr>
              <p:spPr>
                <a:xfrm>
                  <a:off x="6114102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3" name="Group 288"/>
              <p:cNvGrpSpPr/>
              <p:nvPr/>
            </p:nvGrpSpPr>
            <p:grpSpPr>
              <a:xfrm>
                <a:off x="4343400" y="5120640"/>
                <a:ext cx="260984" cy="58098"/>
                <a:chOff x="5911216" y="4953000"/>
                <a:chExt cx="260984" cy="58098"/>
              </a:xfrm>
            </p:grpSpPr>
            <p:cxnSp>
              <p:nvCxnSpPr>
                <p:cNvPr id="290" name="Straight Connector 289"/>
                <p:cNvCxnSpPr>
                  <a:stCxn id="291" idx="6"/>
                  <a:endCxn id="292" idx="2"/>
                </p:cNvCxnSpPr>
                <p:nvPr/>
              </p:nvCxnSpPr>
              <p:spPr>
                <a:xfrm>
                  <a:off x="5969315" y="4982049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1" name="Oval 290"/>
                <p:cNvSpPr/>
                <p:nvPr/>
              </p:nvSpPr>
              <p:spPr>
                <a:xfrm>
                  <a:off x="5911216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92" name="Oval 291"/>
                <p:cNvSpPr/>
                <p:nvPr/>
              </p:nvSpPr>
              <p:spPr>
                <a:xfrm>
                  <a:off x="6114102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9" name="Group 292"/>
              <p:cNvGrpSpPr/>
              <p:nvPr/>
            </p:nvGrpSpPr>
            <p:grpSpPr>
              <a:xfrm>
                <a:off x="4343400" y="5257800"/>
                <a:ext cx="260984" cy="58098"/>
                <a:chOff x="5911216" y="4953000"/>
                <a:chExt cx="260984" cy="58098"/>
              </a:xfrm>
            </p:grpSpPr>
            <p:cxnSp>
              <p:nvCxnSpPr>
                <p:cNvPr id="294" name="Straight Connector 293"/>
                <p:cNvCxnSpPr>
                  <a:stCxn id="295" idx="6"/>
                  <a:endCxn id="296" idx="2"/>
                </p:cNvCxnSpPr>
                <p:nvPr/>
              </p:nvCxnSpPr>
              <p:spPr>
                <a:xfrm>
                  <a:off x="5969315" y="4982049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5" name="Oval 294"/>
                <p:cNvSpPr/>
                <p:nvPr/>
              </p:nvSpPr>
              <p:spPr>
                <a:xfrm>
                  <a:off x="5911216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6114102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298" name="Straight Arrow Connector 297"/>
              <p:cNvCxnSpPr/>
              <p:nvPr/>
            </p:nvCxnSpPr>
            <p:spPr>
              <a:xfrm>
                <a:off x="4724400" y="4585063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/>
              <p:cNvCxnSpPr/>
              <p:nvPr/>
            </p:nvCxnSpPr>
            <p:spPr>
              <a:xfrm>
                <a:off x="4768735" y="5612476"/>
                <a:ext cx="125106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6096000" y="4495800"/>
                <a:ext cx="0" cy="129540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11" name="Group 303"/>
              <p:cNvGrpSpPr/>
              <p:nvPr/>
            </p:nvGrpSpPr>
            <p:grpSpPr>
              <a:xfrm>
                <a:off x="6172200" y="5407226"/>
                <a:ext cx="463869" cy="383974"/>
                <a:chOff x="5791200" y="5181600"/>
                <a:chExt cx="463869" cy="383974"/>
              </a:xfrm>
            </p:grpSpPr>
            <p:cxnSp>
              <p:nvCxnSpPr>
                <p:cNvPr id="305" name="Straight Connector 304"/>
                <p:cNvCxnSpPr>
                  <a:stCxn id="317" idx="5"/>
                  <a:endCxn id="313" idx="1"/>
                </p:cNvCxnSpPr>
                <p:nvPr/>
              </p:nvCxnSpPr>
              <p:spPr>
                <a:xfrm>
                  <a:off x="5918003" y="5280601"/>
                  <a:ext cx="84591" cy="75073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>
                  <a:stCxn id="313" idx="7"/>
                  <a:endCxn id="321" idx="3"/>
                </p:cNvCxnSpPr>
                <p:nvPr/>
              </p:nvCxnSpPr>
              <p:spPr>
                <a:xfrm flipV="1">
                  <a:off x="6043675" y="5280601"/>
                  <a:ext cx="94410" cy="75073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>
                  <a:stCxn id="314" idx="4"/>
                  <a:endCxn id="313" idx="0"/>
                </p:cNvCxnSpPr>
                <p:nvPr/>
              </p:nvCxnSpPr>
              <p:spPr>
                <a:xfrm flipH="1">
                  <a:off x="6023135" y="5239698"/>
                  <a:ext cx="349" cy="107468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>
                  <a:stCxn id="313" idx="6"/>
                  <a:endCxn id="320" idx="2"/>
                </p:cNvCxnSpPr>
                <p:nvPr/>
              </p:nvCxnSpPr>
              <p:spPr>
                <a:xfrm>
                  <a:off x="6052184" y="5376215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>
                  <a:stCxn id="316" idx="6"/>
                  <a:endCxn id="313" idx="2"/>
                </p:cNvCxnSpPr>
                <p:nvPr/>
              </p:nvCxnSpPr>
              <p:spPr>
                <a:xfrm>
                  <a:off x="5849298" y="5376215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>
                  <a:stCxn id="313" idx="4"/>
                  <a:endCxn id="315" idx="0"/>
                </p:cNvCxnSpPr>
                <p:nvPr/>
              </p:nvCxnSpPr>
              <p:spPr>
                <a:xfrm>
                  <a:off x="6023135" y="5405264"/>
                  <a:ext cx="349" cy="102212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>
                  <a:stCxn id="313" idx="3"/>
                  <a:endCxn id="318" idx="7"/>
                </p:cNvCxnSpPr>
                <p:nvPr/>
              </p:nvCxnSpPr>
              <p:spPr>
                <a:xfrm flipH="1">
                  <a:off x="5918003" y="5396756"/>
                  <a:ext cx="84591" cy="75079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>
                  <a:stCxn id="313" idx="5"/>
                  <a:endCxn id="319" idx="1"/>
                </p:cNvCxnSpPr>
                <p:nvPr/>
              </p:nvCxnSpPr>
              <p:spPr>
                <a:xfrm>
                  <a:off x="6043675" y="5396756"/>
                  <a:ext cx="94410" cy="82087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3" name="Oval 312"/>
                <p:cNvSpPr/>
                <p:nvPr/>
              </p:nvSpPr>
              <p:spPr>
                <a:xfrm>
                  <a:off x="5994085" y="5347166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4" name="Oval 313"/>
                <p:cNvSpPr/>
                <p:nvPr/>
              </p:nvSpPr>
              <p:spPr>
                <a:xfrm>
                  <a:off x="5994435" y="51816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5" name="Oval 314"/>
                <p:cNvSpPr/>
                <p:nvPr/>
              </p:nvSpPr>
              <p:spPr>
                <a:xfrm>
                  <a:off x="5994435" y="5507476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6" name="Oval 315"/>
                <p:cNvSpPr/>
                <p:nvPr/>
              </p:nvSpPr>
              <p:spPr>
                <a:xfrm>
                  <a:off x="5791200" y="5347166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7" name="Oval 316"/>
                <p:cNvSpPr/>
                <p:nvPr/>
              </p:nvSpPr>
              <p:spPr>
                <a:xfrm>
                  <a:off x="5868413" y="5231011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5868413" y="5463326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9" name="Oval 318"/>
                <p:cNvSpPr/>
                <p:nvPr/>
              </p:nvSpPr>
              <p:spPr>
                <a:xfrm>
                  <a:off x="6129577" y="5470334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0" name="Oval 319"/>
                <p:cNvSpPr/>
                <p:nvPr/>
              </p:nvSpPr>
              <p:spPr>
                <a:xfrm>
                  <a:off x="6196971" y="5347166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1" name="Oval 320"/>
                <p:cNvSpPr/>
                <p:nvPr/>
              </p:nvSpPr>
              <p:spPr>
                <a:xfrm>
                  <a:off x="6129577" y="5231011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4" name="Group 321"/>
              <p:cNvGrpSpPr/>
              <p:nvPr/>
            </p:nvGrpSpPr>
            <p:grpSpPr>
              <a:xfrm>
                <a:off x="6248400" y="4983480"/>
                <a:ext cx="260984" cy="58098"/>
                <a:chOff x="5911216" y="4953000"/>
                <a:chExt cx="260984" cy="58098"/>
              </a:xfrm>
            </p:grpSpPr>
            <p:cxnSp>
              <p:nvCxnSpPr>
                <p:cNvPr id="323" name="Straight Connector 322"/>
                <p:cNvCxnSpPr>
                  <a:stCxn id="324" idx="6"/>
                  <a:endCxn id="325" idx="2"/>
                </p:cNvCxnSpPr>
                <p:nvPr/>
              </p:nvCxnSpPr>
              <p:spPr>
                <a:xfrm>
                  <a:off x="5969315" y="4982049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24" name="Oval 323"/>
                <p:cNvSpPr/>
                <p:nvPr/>
              </p:nvSpPr>
              <p:spPr>
                <a:xfrm>
                  <a:off x="5911216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>
                  <a:off x="6114102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6" name="Group 325"/>
              <p:cNvGrpSpPr/>
              <p:nvPr/>
            </p:nvGrpSpPr>
            <p:grpSpPr>
              <a:xfrm>
                <a:off x="6248400" y="4846320"/>
                <a:ext cx="260984" cy="58098"/>
                <a:chOff x="5911216" y="4953000"/>
                <a:chExt cx="260984" cy="58098"/>
              </a:xfrm>
            </p:grpSpPr>
            <p:cxnSp>
              <p:nvCxnSpPr>
                <p:cNvPr id="327" name="Straight Connector 326"/>
                <p:cNvCxnSpPr>
                  <a:stCxn id="328" idx="6"/>
                  <a:endCxn id="329" idx="2"/>
                </p:cNvCxnSpPr>
                <p:nvPr/>
              </p:nvCxnSpPr>
              <p:spPr>
                <a:xfrm>
                  <a:off x="5969315" y="4982049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28" name="Oval 327"/>
                <p:cNvSpPr/>
                <p:nvPr/>
              </p:nvSpPr>
              <p:spPr>
                <a:xfrm>
                  <a:off x="5911216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9" name="Oval 328"/>
                <p:cNvSpPr/>
                <p:nvPr/>
              </p:nvSpPr>
              <p:spPr>
                <a:xfrm>
                  <a:off x="6114102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9" name="Group 329"/>
              <p:cNvGrpSpPr/>
              <p:nvPr/>
            </p:nvGrpSpPr>
            <p:grpSpPr>
              <a:xfrm>
                <a:off x="6248400" y="4709160"/>
                <a:ext cx="260984" cy="58098"/>
                <a:chOff x="5911216" y="4953000"/>
                <a:chExt cx="260984" cy="58098"/>
              </a:xfrm>
            </p:grpSpPr>
            <p:cxnSp>
              <p:nvCxnSpPr>
                <p:cNvPr id="331" name="Straight Connector 330"/>
                <p:cNvCxnSpPr>
                  <a:stCxn id="332" idx="6"/>
                  <a:endCxn id="333" idx="2"/>
                </p:cNvCxnSpPr>
                <p:nvPr/>
              </p:nvCxnSpPr>
              <p:spPr>
                <a:xfrm>
                  <a:off x="5969315" y="4982049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2" name="Oval 331"/>
                <p:cNvSpPr/>
                <p:nvPr/>
              </p:nvSpPr>
              <p:spPr>
                <a:xfrm>
                  <a:off x="5911216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6114102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1" name="Group 333"/>
              <p:cNvGrpSpPr/>
              <p:nvPr/>
            </p:nvGrpSpPr>
            <p:grpSpPr>
              <a:xfrm>
                <a:off x="6248400" y="4572000"/>
                <a:ext cx="260984" cy="58098"/>
                <a:chOff x="5911216" y="4953000"/>
                <a:chExt cx="260984" cy="58098"/>
              </a:xfrm>
            </p:grpSpPr>
            <p:cxnSp>
              <p:nvCxnSpPr>
                <p:cNvPr id="335" name="Straight Connector 334"/>
                <p:cNvCxnSpPr>
                  <a:stCxn id="336" idx="6"/>
                  <a:endCxn id="337" idx="2"/>
                </p:cNvCxnSpPr>
                <p:nvPr/>
              </p:nvCxnSpPr>
              <p:spPr>
                <a:xfrm>
                  <a:off x="5969315" y="4982049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6" name="Oval 335"/>
                <p:cNvSpPr/>
                <p:nvPr/>
              </p:nvSpPr>
              <p:spPr>
                <a:xfrm>
                  <a:off x="5911216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7" name="Oval 336"/>
                <p:cNvSpPr/>
                <p:nvPr/>
              </p:nvSpPr>
              <p:spPr>
                <a:xfrm>
                  <a:off x="6114102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4" name="Group 337"/>
              <p:cNvGrpSpPr/>
              <p:nvPr/>
            </p:nvGrpSpPr>
            <p:grpSpPr>
              <a:xfrm>
                <a:off x="6248400" y="5120640"/>
                <a:ext cx="260984" cy="58098"/>
                <a:chOff x="5911216" y="4953000"/>
                <a:chExt cx="260984" cy="58098"/>
              </a:xfrm>
            </p:grpSpPr>
            <p:cxnSp>
              <p:nvCxnSpPr>
                <p:cNvPr id="339" name="Straight Connector 338"/>
                <p:cNvCxnSpPr>
                  <a:stCxn id="340" idx="6"/>
                  <a:endCxn id="341" idx="2"/>
                </p:cNvCxnSpPr>
                <p:nvPr/>
              </p:nvCxnSpPr>
              <p:spPr>
                <a:xfrm>
                  <a:off x="5969315" y="4982049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0" name="Oval 339"/>
                <p:cNvSpPr/>
                <p:nvPr/>
              </p:nvSpPr>
              <p:spPr>
                <a:xfrm>
                  <a:off x="5911216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41" name="Oval 340"/>
                <p:cNvSpPr/>
                <p:nvPr/>
              </p:nvSpPr>
              <p:spPr>
                <a:xfrm>
                  <a:off x="6114102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6" name="Group 341"/>
              <p:cNvGrpSpPr/>
              <p:nvPr/>
            </p:nvGrpSpPr>
            <p:grpSpPr>
              <a:xfrm>
                <a:off x="6248400" y="5257800"/>
                <a:ext cx="260984" cy="58098"/>
                <a:chOff x="5911216" y="4953000"/>
                <a:chExt cx="260984" cy="58098"/>
              </a:xfrm>
            </p:grpSpPr>
            <p:cxnSp>
              <p:nvCxnSpPr>
                <p:cNvPr id="343" name="Straight Connector 342"/>
                <p:cNvCxnSpPr>
                  <a:stCxn id="344" idx="6"/>
                  <a:endCxn id="345" idx="2"/>
                </p:cNvCxnSpPr>
                <p:nvPr/>
              </p:nvCxnSpPr>
              <p:spPr>
                <a:xfrm>
                  <a:off x="5969315" y="4982049"/>
                  <a:ext cx="144787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4" name="Oval 343"/>
                <p:cNvSpPr/>
                <p:nvPr/>
              </p:nvSpPr>
              <p:spPr>
                <a:xfrm>
                  <a:off x="5911216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45" name="Oval 344"/>
                <p:cNvSpPr/>
                <p:nvPr/>
              </p:nvSpPr>
              <p:spPr>
                <a:xfrm>
                  <a:off x="6114102" y="4953000"/>
                  <a:ext cx="58098" cy="58098"/>
                </a:xfrm>
                <a:prstGeom prst="ellipse">
                  <a:avLst/>
                </a:prstGeom>
                <a:ln w="19050"/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347" name="Straight Arrow Connector 346"/>
              <p:cNvCxnSpPr/>
              <p:nvPr/>
            </p:nvCxnSpPr>
            <p:spPr>
              <a:xfrm>
                <a:off x="6673735" y="5612476"/>
                <a:ext cx="125106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8001000" y="4596119"/>
                <a:ext cx="0" cy="129540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1" name="Straight Arrow Connector 350"/>
              <p:cNvCxnSpPr/>
              <p:nvPr/>
            </p:nvCxnSpPr>
            <p:spPr>
              <a:xfrm>
                <a:off x="4724400" y="4722223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Arrow Connector 351"/>
              <p:cNvCxnSpPr/>
              <p:nvPr/>
            </p:nvCxnSpPr>
            <p:spPr>
              <a:xfrm>
                <a:off x="4724400" y="4859383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Arrow Connector 352"/>
              <p:cNvCxnSpPr/>
              <p:nvPr/>
            </p:nvCxnSpPr>
            <p:spPr>
              <a:xfrm>
                <a:off x="4724400" y="4996543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/>
              <p:nvPr/>
            </p:nvCxnSpPr>
            <p:spPr>
              <a:xfrm>
                <a:off x="4724400" y="5133703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Arrow Connector 354"/>
              <p:cNvCxnSpPr/>
              <p:nvPr/>
            </p:nvCxnSpPr>
            <p:spPr>
              <a:xfrm>
                <a:off x="4724400" y="5270863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/>
              <p:nvPr/>
            </p:nvCxnSpPr>
            <p:spPr>
              <a:xfrm>
                <a:off x="6647906" y="459486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Arrow Connector 356"/>
              <p:cNvCxnSpPr/>
              <p:nvPr/>
            </p:nvCxnSpPr>
            <p:spPr>
              <a:xfrm>
                <a:off x="6647906" y="473202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/>
              <p:cNvCxnSpPr/>
              <p:nvPr/>
            </p:nvCxnSpPr>
            <p:spPr>
              <a:xfrm>
                <a:off x="6647906" y="486918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Arrow Connector 358"/>
              <p:cNvCxnSpPr/>
              <p:nvPr/>
            </p:nvCxnSpPr>
            <p:spPr>
              <a:xfrm>
                <a:off x="6647906" y="500634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/>
              <p:nvPr/>
            </p:nvCxnSpPr>
            <p:spPr>
              <a:xfrm>
                <a:off x="6647906" y="51435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/>
              <p:cNvCxnSpPr/>
              <p:nvPr/>
            </p:nvCxnSpPr>
            <p:spPr>
              <a:xfrm>
                <a:off x="6647906" y="528066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7" name="Title 1"/>
          <p:cNvSpPr txBox="1">
            <a:spLocks/>
          </p:cNvSpPr>
          <p:nvPr/>
        </p:nvSpPr>
        <p:spPr bwMode="auto">
          <a:xfrm>
            <a:off x="1219200" y="2286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9pPr>
          </a:lstStyle>
          <a:p>
            <a:r>
              <a:rPr lang="en-US" sz="3600" smtClean="0">
                <a:solidFill>
                  <a:srgbClr val="1F497D"/>
                </a:solidFill>
                <a:latin typeface="Calibri"/>
              </a:rPr>
              <a:t>Problem: </a:t>
            </a:r>
            <a:br>
              <a:rPr lang="en-US" sz="3600" smtClean="0">
                <a:solidFill>
                  <a:srgbClr val="1F497D"/>
                </a:solidFill>
                <a:latin typeface="Calibri"/>
              </a:rPr>
            </a:br>
            <a:r>
              <a:rPr lang="en-US" sz="3600" b="1" smtClean="0">
                <a:solidFill>
                  <a:srgbClr val="1F497D"/>
                </a:solidFill>
                <a:latin typeface="Calibri"/>
              </a:rPr>
              <a:t>High Degree Vertices Limit Parallelism</a:t>
            </a:r>
            <a:endParaRPr lang="en-US" sz="3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0" y="6488668"/>
            <a:ext cx="1803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Gill Sans MT"/>
              </a:rPr>
              <a:t>GraphLab</a:t>
            </a: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 group/</a:t>
            </a:r>
            <a:r>
              <a:rPr lang="en-US" sz="1400" dirty="0" err="1" smtClean="0">
                <a:solidFill>
                  <a:prstClr val="black"/>
                </a:solidFill>
                <a:latin typeface="Gill Sans MT"/>
              </a:rPr>
              <a:t>Aapo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1277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ML algorithms tend to have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Sparse data dependencies</a:t>
            </a:r>
          </a:p>
          <a:p>
            <a:r>
              <a:rPr lang="en-US" dirty="0" smtClean="0"/>
              <a:t>Local computations</a:t>
            </a:r>
          </a:p>
          <a:p>
            <a:r>
              <a:rPr lang="en-US" dirty="0" smtClean="0"/>
              <a:t>Iterative updates</a:t>
            </a:r>
          </a:p>
          <a:p>
            <a:endParaRPr lang="en-US" dirty="0" smtClean="0"/>
          </a:p>
          <a:p>
            <a:r>
              <a:rPr lang="en-US" dirty="0" smtClean="0"/>
              <a:t>Typical example: </a:t>
            </a:r>
            <a:r>
              <a:rPr lang="en-US" dirty="0" smtClean="0"/>
              <a:t>PageRank</a:t>
            </a:r>
          </a:p>
          <a:p>
            <a:pPr lvl="1"/>
            <a:r>
              <a:rPr lang="en-US" dirty="0" smtClean="0"/>
              <a:t>repeat:</a:t>
            </a:r>
          </a:p>
          <a:p>
            <a:pPr lvl="2"/>
            <a:r>
              <a:rPr lang="en-US" dirty="0" smtClean="0"/>
              <a:t>for each node, collect/combine incoming PRs</a:t>
            </a:r>
          </a:p>
          <a:p>
            <a:pPr lvl="2"/>
            <a:r>
              <a:rPr lang="en-US" dirty="0" smtClean="0"/>
              <a:t>for each node, send outgoing PR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PowerGraph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Problem: </a:t>
            </a:r>
            <a:r>
              <a:rPr lang="en-US" dirty="0" err="1" smtClean="0"/>
              <a:t>GraphLab’s</a:t>
            </a:r>
            <a:r>
              <a:rPr lang="en-US" dirty="0" smtClean="0"/>
              <a:t> localities can be large</a:t>
            </a:r>
          </a:p>
          <a:p>
            <a:pPr lvl="1"/>
            <a:r>
              <a:rPr lang="en-US" dirty="0" smtClean="0"/>
              <a:t>“all neighbors of a node” can be large for hubs, high </a:t>
            </a:r>
            <a:r>
              <a:rPr lang="en-US" dirty="0" err="1" smtClean="0"/>
              <a:t>indegree</a:t>
            </a:r>
            <a:r>
              <a:rPr lang="en-US" dirty="0" smtClean="0"/>
              <a:t> nodes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new graph partitioning algorithm</a:t>
            </a:r>
          </a:p>
          <a:p>
            <a:pPr lvl="2"/>
            <a:r>
              <a:rPr lang="en-US" dirty="0" smtClean="0"/>
              <a:t>can </a:t>
            </a:r>
            <a:r>
              <a:rPr lang="en-US" b="1" dirty="0" smtClean="0"/>
              <a:t>replicate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gather-apply-scatter API: finer-grained parallelism</a:t>
            </a:r>
          </a:p>
          <a:p>
            <a:pPr lvl="2"/>
            <a:r>
              <a:rPr lang="en-US" dirty="0" smtClean="0"/>
              <a:t>gather ~ combiner</a:t>
            </a:r>
          </a:p>
          <a:p>
            <a:pPr lvl="2"/>
            <a:r>
              <a:rPr lang="en-US" dirty="0" smtClean="0"/>
              <a:t>apply ~ vertex UDF  (for all replicates)</a:t>
            </a:r>
          </a:p>
          <a:p>
            <a:pPr lvl="2"/>
            <a:r>
              <a:rPr lang="en-US" dirty="0" smtClean="0"/>
              <a:t>scatter ~ messages from vertex to edges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1227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Factorized Vertex Updates</a:t>
            </a:r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 flipH="1">
            <a:off x="3817061" y="838200"/>
            <a:ext cx="1135938" cy="1033000"/>
            <a:chOff x="1214690" y="2641600"/>
            <a:chExt cx="3638591" cy="3308862"/>
          </a:xfrm>
        </p:grpSpPr>
        <p:sp>
          <p:nvSpPr>
            <p:cNvPr id="8" name="Freeform 7"/>
            <p:cNvSpPr/>
            <p:nvPr/>
          </p:nvSpPr>
          <p:spPr bwMode="auto">
            <a:xfrm>
              <a:off x="1706269" y="2641600"/>
              <a:ext cx="3147012" cy="2295407"/>
            </a:xfrm>
            <a:custGeom>
              <a:avLst/>
              <a:gdLst>
                <a:gd name="connsiteX0" fmla="*/ 1930400 w 3149600"/>
                <a:gd name="connsiteY0" fmla="*/ 159926 h 2455333"/>
                <a:gd name="connsiteX1" fmla="*/ 237067 w 3149600"/>
                <a:gd name="connsiteY1" fmla="*/ 193793 h 2455333"/>
                <a:gd name="connsiteX2" fmla="*/ 508000 w 3149600"/>
                <a:gd name="connsiteY2" fmla="*/ 1322682 h 2455333"/>
                <a:gd name="connsiteX3" fmla="*/ 993423 w 3149600"/>
                <a:gd name="connsiteY3" fmla="*/ 2304815 h 2455333"/>
                <a:gd name="connsiteX4" fmla="*/ 1569156 w 3149600"/>
                <a:gd name="connsiteY4" fmla="*/ 2225793 h 2455333"/>
                <a:gd name="connsiteX5" fmla="*/ 1919111 w 3149600"/>
                <a:gd name="connsiteY5" fmla="*/ 1175926 h 2455333"/>
                <a:gd name="connsiteX6" fmla="*/ 2291645 w 3149600"/>
                <a:gd name="connsiteY6" fmla="*/ 2135482 h 2455333"/>
                <a:gd name="connsiteX7" fmla="*/ 2889956 w 3149600"/>
                <a:gd name="connsiteY7" fmla="*/ 2304815 h 2455333"/>
                <a:gd name="connsiteX8" fmla="*/ 3081867 w 3149600"/>
                <a:gd name="connsiteY8" fmla="*/ 1841970 h 2455333"/>
                <a:gd name="connsiteX9" fmla="*/ 2483556 w 3149600"/>
                <a:gd name="connsiteY9" fmla="*/ 600193 h 2455333"/>
                <a:gd name="connsiteX10" fmla="*/ 1930400 w 3149600"/>
                <a:gd name="connsiteY10" fmla="*/ 159926 h 2455333"/>
                <a:gd name="connsiteX0" fmla="*/ 1969911 w 3155244"/>
                <a:gd name="connsiteY0" fmla="*/ 96426 h 2468033"/>
                <a:gd name="connsiteX1" fmla="*/ 242711 w 3155244"/>
                <a:gd name="connsiteY1" fmla="*/ 206493 h 2468033"/>
                <a:gd name="connsiteX2" fmla="*/ 513644 w 3155244"/>
                <a:gd name="connsiteY2" fmla="*/ 1335382 h 2468033"/>
                <a:gd name="connsiteX3" fmla="*/ 999067 w 3155244"/>
                <a:gd name="connsiteY3" fmla="*/ 2317515 h 2468033"/>
                <a:gd name="connsiteX4" fmla="*/ 1574800 w 3155244"/>
                <a:gd name="connsiteY4" fmla="*/ 2238493 h 2468033"/>
                <a:gd name="connsiteX5" fmla="*/ 1924755 w 3155244"/>
                <a:gd name="connsiteY5" fmla="*/ 1188626 h 2468033"/>
                <a:gd name="connsiteX6" fmla="*/ 2297289 w 3155244"/>
                <a:gd name="connsiteY6" fmla="*/ 2148182 h 2468033"/>
                <a:gd name="connsiteX7" fmla="*/ 2895600 w 3155244"/>
                <a:gd name="connsiteY7" fmla="*/ 2317515 h 2468033"/>
                <a:gd name="connsiteX8" fmla="*/ 3087511 w 3155244"/>
                <a:gd name="connsiteY8" fmla="*/ 1854670 h 2468033"/>
                <a:gd name="connsiteX9" fmla="*/ 2489200 w 3155244"/>
                <a:gd name="connsiteY9" fmla="*/ 612893 h 2468033"/>
                <a:gd name="connsiteX10" fmla="*/ 1969911 w 3155244"/>
                <a:gd name="connsiteY10" fmla="*/ 96426 h 2468033"/>
                <a:gd name="connsiteX0" fmla="*/ 1969911 w 3165592"/>
                <a:gd name="connsiteY0" fmla="*/ 96426 h 2468033"/>
                <a:gd name="connsiteX1" fmla="*/ 242711 w 3165592"/>
                <a:gd name="connsiteY1" fmla="*/ 206493 h 2468033"/>
                <a:gd name="connsiteX2" fmla="*/ 513644 w 3165592"/>
                <a:gd name="connsiteY2" fmla="*/ 1335382 h 2468033"/>
                <a:gd name="connsiteX3" fmla="*/ 999067 w 3165592"/>
                <a:gd name="connsiteY3" fmla="*/ 2317515 h 2468033"/>
                <a:gd name="connsiteX4" fmla="*/ 1574800 w 3165592"/>
                <a:gd name="connsiteY4" fmla="*/ 2238493 h 2468033"/>
                <a:gd name="connsiteX5" fmla="*/ 1924755 w 3165592"/>
                <a:gd name="connsiteY5" fmla="*/ 1188626 h 2468033"/>
                <a:gd name="connsiteX6" fmla="*/ 2297289 w 3165592"/>
                <a:gd name="connsiteY6" fmla="*/ 2148182 h 2468033"/>
                <a:gd name="connsiteX7" fmla="*/ 2895600 w 3165592"/>
                <a:gd name="connsiteY7" fmla="*/ 2317515 h 2468033"/>
                <a:gd name="connsiteX8" fmla="*/ 3087511 w 3165592"/>
                <a:gd name="connsiteY8" fmla="*/ 1854670 h 2468033"/>
                <a:gd name="connsiteX9" fmla="*/ 2427111 w 3165592"/>
                <a:gd name="connsiteY9" fmla="*/ 477426 h 2468033"/>
                <a:gd name="connsiteX10" fmla="*/ 1969911 w 3165592"/>
                <a:gd name="connsiteY10" fmla="*/ 96426 h 2468033"/>
                <a:gd name="connsiteX0" fmla="*/ 1881011 w 3152892"/>
                <a:gd name="connsiteY0" fmla="*/ 96426 h 2468033"/>
                <a:gd name="connsiteX1" fmla="*/ 230011 w 3152892"/>
                <a:gd name="connsiteY1" fmla="*/ 206493 h 2468033"/>
                <a:gd name="connsiteX2" fmla="*/ 500944 w 3152892"/>
                <a:gd name="connsiteY2" fmla="*/ 1335382 h 2468033"/>
                <a:gd name="connsiteX3" fmla="*/ 986367 w 3152892"/>
                <a:gd name="connsiteY3" fmla="*/ 2317515 h 2468033"/>
                <a:gd name="connsiteX4" fmla="*/ 1562100 w 3152892"/>
                <a:gd name="connsiteY4" fmla="*/ 2238493 h 2468033"/>
                <a:gd name="connsiteX5" fmla="*/ 1912055 w 3152892"/>
                <a:gd name="connsiteY5" fmla="*/ 1188626 h 2468033"/>
                <a:gd name="connsiteX6" fmla="*/ 2284589 w 3152892"/>
                <a:gd name="connsiteY6" fmla="*/ 2148182 h 2468033"/>
                <a:gd name="connsiteX7" fmla="*/ 2882900 w 3152892"/>
                <a:gd name="connsiteY7" fmla="*/ 2317515 h 2468033"/>
                <a:gd name="connsiteX8" fmla="*/ 3074811 w 3152892"/>
                <a:gd name="connsiteY8" fmla="*/ 1854670 h 2468033"/>
                <a:gd name="connsiteX9" fmla="*/ 2414411 w 3152892"/>
                <a:gd name="connsiteY9" fmla="*/ 477426 h 2468033"/>
                <a:gd name="connsiteX10" fmla="*/ 1881011 w 3152892"/>
                <a:gd name="connsiteY10" fmla="*/ 96426 h 2468033"/>
                <a:gd name="connsiteX0" fmla="*/ 1690511 w 2962392"/>
                <a:gd name="connsiteY0" fmla="*/ 83726 h 2455333"/>
                <a:gd name="connsiteX1" fmla="*/ 547511 w 2962392"/>
                <a:gd name="connsiteY1" fmla="*/ 159926 h 2455333"/>
                <a:gd name="connsiteX2" fmla="*/ 39511 w 2962392"/>
                <a:gd name="connsiteY2" fmla="*/ 193793 h 2455333"/>
                <a:gd name="connsiteX3" fmla="*/ 310444 w 2962392"/>
                <a:gd name="connsiteY3" fmla="*/ 1322682 h 2455333"/>
                <a:gd name="connsiteX4" fmla="*/ 795867 w 2962392"/>
                <a:gd name="connsiteY4" fmla="*/ 2304815 h 2455333"/>
                <a:gd name="connsiteX5" fmla="*/ 1371600 w 2962392"/>
                <a:gd name="connsiteY5" fmla="*/ 2225793 h 2455333"/>
                <a:gd name="connsiteX6" fmla="*/ 1721555 w 2962392"/>
                <a:gd name="connsiteY6" fmla="*/ 1175926 h 2455333"/>
                <a:gd name="connsiteX7" fmla="*/ 2094089 w 2962392"/>
                <a:gd name="connsiteY7" fmla="*/ 2135482 h 2455333"/>
                <a:gd name="connsiteX8" fmla="*/ 2692400 w 2962392"/>
                <a:gd name="connsiteY8" fmla="*/ 2304815 h 2455333"/>
                <a:gd name="connsiteX9" fmla="*/ 2884311 w 2962392"/>
                <a:gd name="connsiteY9" fmla="*/ 1841970 h 2455333"/>
                <a:gd name="connsiteX10" fmla="*/ 2223911 w 2962392"/>
                <a:gd name="connsiteY10" fmla="*/ 464726 h 2455333"/>
                <a:gd name="connsiteX11" fmla="*/ 1690511 w 2962392"/>
                <a:gd name="connsiteY11" fmla="*/ 83726 h 2455333"/>
                <a:gd name="connsiteX0" fmla="*/ 1690511 w 2962392"/>
                <a:gd name="connsiteY0" fmla="*/ 83726 h 2455333"/>
                <a:gd name="connsiteX1" fmla="*/ 547511 w 2962392"/>
                <a:gd name="connsiteY1" fmla="*/ 159926 h 2455333"/>
                <a:gd name="connsiteX2" fmla="*/ 39511 w 2962392"/>
                <a:gd name="connsiteY2" fmla="*/ 193793 h 2455333"/>
                <a:gd name="connsiteX3" fmla="*/ 310444 w 2962392"/>
                <a:gd name="connsiteY3" fmla="*/ 1322682 h 2455333"/>
                <a:gd name="connsiteX4" fmla="*/ 795867 w 2962392"/>
                <a:gd name="connsiteY4" fmla="*/ 2304815 h 2455333"/>
                <a:gd name="connsiteX5" fmla="*/ 1371600 w 2962392"/>
                <a:gd name="connsiteY5" fmla="*/ 2225793 h 2455333"/>
                <a:gd name="connsiteX6" fmla="*/ 1721555 w 2962392"/>
                <a:gd name="connsiteY6" fmla="*/ 1175926 h 2455333"/>
                <a:gd name="connsiteX7" fmla="*/ 2094089 w 2962392"/>
                <a:gd name="connsiteY7" fmla="*/ 2135482 h 2455333"/>
                <a:gd name="connsiteX8" fmla="*/ 2692400 w 2962392"/>
                <a:gd name="connsiteY8" fmla="*/ 2304815 h 2455333"/>
                <a:gd name="connsiteX9" fmla="*/ 2884311 w 2962392"/>
                <a:gd name="connsiteY9" fmla="*/ 1841970 h 2455333"/>
                <a:gd name="connsiteX10" fmla="*/ 2223911 w 2962392"/>
                <a:gd name="connsiteY10" fmla="*/ 464726 h 2455333"/>
                <a:gd name="connsiteX11" fmla="*/ 1690511 w 2962392"/>
                <a:gd name="connsiteY11" fmla="*/ 83726 h 2455333"/>
                <a:gd name="connsiteX0" fmla="*/ 1792111 w 3063992"/>
                <a:gd name="connsiteY0" fmla="*/ 50800 h 2422407"/>
                <a:gd name="connsiteX1" fmla="*/ 649111 w 3063992"/>
                <a:gd name="connsiteY1" fmla="*/ 127000 h 2422407"/>
                <a:gd name="connsiteX2" fmla="*/ 39511 w 3063992"/>
                <a:gd name="connsiteY2" fmla="*/ 279400 h 2422407"/>
                <a:gd name="connsiteX3" fmla="*/ 412044 w 3063992"/>
                <a:gd name="connsiteY3" fmla="*/ 1289756 h 2422407"/>
                <a:gd name="connsiteX4" fmla="*/ 897467 w 3063992"/>
                <a:gd name="connsiteY4" fmla="*/ 2271889 h 2422407"/>
                <a:gd name="connsiteX5" fmla="*/ 1473200 w 3063992"/>
                <a:gd name="connsiteY5" fmla="*/ 2192867 h 2422407"/>
                <a:gd name="connsiteX6" fmla="*/ 1823155 w 3063992"/>
                <a:gd name="connsiteY6" fmla="*/ 1143000 h 2422407"/>
                <a:gd name="connsiteX7" fmla="*/ 2195689 w 3063992"/>
                <a:gd name="connsiteY7" fmla="*/ 2102556 h 2422407"/>
                <a:gd name="connsiteX8" fmla="*/ 2794000 w 3063992"/>
                <a:gd name="connsiteY8" fmla="*/ 2271889 h 2422407"/>
                <a:gd name="connsiteX9" fmla="*/ 2985911 w 3063992"/>
                <a:gd name="connsiteY9" fmla="*/ 1809044 h 2422407"/>
                <a:gd name="connsiteX10" fmla="*/ 2325511 w 3063992"/>
                <a:gd name="connsiteY10" fmla="*/ 431800 h 2422407"/>
                <a:gd name="connsiteX11" fmla="*/ 1792111 w 3063992"/>
                <a:gd name="connsiteY11" fmla="*/ 50800 h 2422407"/>
                <a:gd name="connsiteX0" fmla="*/ 1715911 w 3063992"/>
                <a:gd name="connsiteY0" fmla="*/ 50800 h 2422407"/>
                <a:gd name="connsiteX1" fmla="*/ 649111 w 3063992"/>
                <a:gd name="connsiteY1" fmla="*/ 127000 h 2422407"/>
                <a:gd name="connsiteX2" fmla="*/ 39511 w 3063992"/>
                <a:gd name="connsiteY2" fmla="*/ 279400 h 2422407"/>
                <a:gd name="connsiteX3" fmla="*/ 412044 w 3063992"/>
                <a:gd name="connsiteY3" fmla="*/ 1289756 h 2422407"/>
                <a:gd name="connsiteX4" fmla="*/ 897467 w 3063992"/>
                <a:gd name="connsiteY4" fmla="*/ 2271889 h 2422407"/>
                <a:gd name="connsiteX5" fmla="*/ 1473200 w 3063992"/>
                <a:gd name="connsiteY5" fmla="*/ 2192867 h 2422407"/>
                <a:gd name="connsiteX6" fmla="*/ 1823155 w 3063992"/>
                <a:gd name="connsiteY6" fmla="*/ 1143000 h 2422407"/>
                <a:gd name="connsiteX7" fmla="*/ 2195689 w 3063992"/>
                <a:gd name="connsiteY7" fmla="*/ 2102556 h 2422407"/>
                <a:gd name="connsiteX8" fmla="*/ 2794000 w 3063992"/>
                <a:gd name="connsiteY8" fmla="*/ 2271889 h 2422407"/>
                <a:gd name="connsiteX9" fmla="*/ 2985911 w 3063992"/>
                <a:gd name="connsiteY9" fmla="*/ 1809044 h 2422407"/>
                <a:gd name="connsiteX10" fmla="*/ 2325511 w 3063992"/>
                <a:gd name="connsiteY10" fmla="*/ 431800 h 2422407"/>
                <a:gd name="connsiteX11" fmla="*/ 1715911 w 3063992"/>
                <a:gd name="connsiteY11" fmla="*/ 50800 h 2422407"/>
                <a:gd name="connsiteX0" fmla="*/ 1779411 w 3127492"/>
                <a:gd name="connsiteY0" fmla="*/ 38100 h 2409707"/>
                <a:gd name="connsiteX1" fmla="*/ 1093611 w 3127492"/>
                <a:gd name="connsiteY1" fmla="*/ 190500 h 2409707"/>
                <a:gd name="connsiteX2" fmla="*/ 103011 w 3127492"/>
                <a:gd name="connsiteY2" fmla="*/ 266700 h 2409707"/>
                <a:gd name="connsiteX3" fmla="*/ 475544 w 3127492"/>
                <a:gd name="connsiteY3" fmla="*/ 1277056 h 2409707"/>
                <a:gd name="connsiteX4" fmla="*/ 960967 w 3127492"/>
                <a:gd name="connsiteY4" fmla="*/ 2259189 h 2409707"/>
                <a:gd name="connsiteX5" fmla="*/ 1536700 w 3127492"/>
                <a:gd name="connsiteY5" fmla="*/ 2180167 h 2409707"/>
                <a:gd name="connsiteX6" fmla="*/ 1886655 w 3127492"/>
                <a:gd name="connsiteY6" fmla="*/ 1130300 h 2409707"/>
                <a:gd name="connsiteX7" fmla="*/ 2259189 w 3127492"/>
                <a:gd name="connsiteY7" fmla="*/ 2089856 h 2409707"/>
                <a:gd name="connsiteX8" fmla="*/ 2857500 w 3127492"/>
                <a:gd name="connsiteY8" fmla="*/ 2259189 h 2409707"/>
                <a:gd name="connsiteX9" fmla="*/ 3049411 w 3127492"/>
                <a:gd name="connsiteY9" fmla="*/ 1796344 h 2409707"/>
                <a:gd name="connsiteX10" fmla="*/ 2389011 w 3127492"/>
                <a:gd name="connsiteY10" fmla="*/ 419100 h 2409707"/>
                <a:gd name="connsiteX11" fmla="*/ 1779411 w 3127492"/>
                <a:gd name="connsiteY11" fmla="*/ 38100 h 2409707"/>
                <a:gd name="connsiteX0" fmla="*/ 1855611 w 3127492"/>
                <a:gd name="connsiteY0" fmla="*/ 38100 h 2333507"/>
                <a:gd name="connsiteX1" fmla="*/ 1093611 w 3127492"/>
                <a:gd name="connsiteY1" fmla="*/ 114300 h 2333507"/>
                <a:gd name="connsiteX2" fmla="*/ 103011 w 3127492"/>
                <a:gd name="connsiteY2" fmla="*/ 190500 h 2333507"/>
                <a:gd name="connsiteX3" fmla="*/ 475544 w 3127492"/>
                <a:gd name="connsiteY3" fmla="*/ 1200856 h 2333507"/>
                <a:gd name="connsiteX4" fmla="*/ 960967 w 3127492"/>
                <a:gd name="connsiteY4" fmla="*/ 2182989 h 2333507"/>
                <a:gd name="connsiteX5" fmla="*/ 1536700 w 3127492"/>
                <a:gd name="connsiteY5" fmla="*/ 2103967 h 2333507"/>
                <a:gd name="connsiteX6" fmla="*/ 1886655 w 3127492"/>
                <a:gd name="connsiteY6" fmla="*/ 1054100 h 2333507"/>
                <a:gd name="connsiteX7" fmla="*/ 2259189 w 3127492"/>
                <a:gd name="connsiteY7" fmla="*/ 2013656 h 2333507"/>
                <a:gd name="connsiteX8" fmla="*/ 2857500 w 3127492"/>
                <a:gd name="connsiteY8" fmla="*/ 2182989 h 2333507"/>
                <a:gd name="connsiteX9" fmla="*/ 3049411 w 3127492"/>
                <a:gd name="connsiteY9" fmla="*/ 1720144 h 2333507"/>
                <a:gd name="connsiteX10" fmla="*/ 2389011 w 3127492"/>
                <a:gd name="connsiteY10" fmla="*/ 342900 h 2333507"/>
                <a:gd name="connsiteX11" fmla="*/ 1855611 w 3127492"/>
                <a:gd name="connsiteY11" fmla="*/ 38100 h 2333507"/>
                <a:gd name="connsiteX0" fmla="*/ 1765300 w 3037181"/>
                <a:gd name="connsiteY0" fmla="*/ 38100 h 2374900"/>
                <a:gd name="connsiteX1" fmla="*/ 1003300 w 3037181"/>
                <a:gd name="connsiteY1" fmla="*/ 114300 h 2374900"/>
                <a:gd name="connsiteX2" fmla="*/ 12700 w 3037181"/>
                <a:gd name="connsiteY2" fmla="*/ 190500 h 2374900"/>
                <a:gd name="connsiteX3" fmla="*/ 1079500 w 3037181"/>
                <a:gd name="connsiteY3" fmla="*/ 952500 h 2374900"/>
                <a:gd name="connsiteX4" fmla="*/ 870656 w 3037181"/>
                <a:gd name="connsiteY4" fmla="*/ 2182989 h 2374900"/>
                <a:gd name="connsiteX5" fmla="*/ 1446389 w 3037181"/>
                <a:gd name="connsiteY5" fmla="*/ 2103967 h 2374900"/>
                <a:gd name="connsiteX6" fmla="*/ 1796344 w 3037181"/>
                <a:gd name="connsiteY6" fmla="*/ 1054100 h 2374900"/>
                <a:gd name="connsiteX7" fmla="*/ 2168878 w 3037181"/>
                <a:gd name="connsiteY7" fmla="*/ 2013656 h 2374900"/>
                <a:gd name="connsiteX8" fmla="*/ 2767189 w 3037181"/>
                <a:gd name="connsiteY8" fmla="*/ 2182989 h 2374900"/>
                <a:gd name="connsiteX9" fmla="*/ 2959100 w 3037181"/>
                <a:gd name="connsiteY9" fmla="*/ 1720144 h 2374900"/>
                <a:gd name="connsiteX10" fmla="*/ 2298700 w 3037181"/>
                <a:gd name="connsiteY10" fmla="*/ 342900 h 2374900"/>
                <a:gd name="connsiteX11" fmla="*/ 1765300 w 3037181"/>
                <a:gd name="connsiteY11" fmla="*/ 38100 h 2374900"/>
                <a:gd name="connsiteX0" fmla="*/ 1765300 w 3037181"/>
                <a:gd name="connsiteY0" fmla="*/ 38100 h 2239433"/>
                <a:gd name="connsiteX1" fmla="*/ 1003300 w 3037181"/>
                <a:gd name="connsiteY1" fmla="*/ 114300 h 2239433"/>
                <a:gd name="connsiteX2" fmla="*/ 12700 w 3037181"/>
                <a:gd name="connsiteY2" fmla="*/ 190500 h 2239433"/>
                <a:gd name="connsiteX3" fmla="*/ 1079500 w 3037181"/>
                <a:gd name="connsiteY3" fmla="*/ 952500 h 2239433"/>
                <a:gd name="connsiteX4" fmla="*/ 698500 w 3037181"/>
                <a:gd name="connsiteY4" fmla="*/ 1866899 h 2239433"/>
                <a:gd name="connsiteX5" fmla="*/ 1446389 w 3037181"/>
                <a:gd name="connsiteY5" fmla="*/ 2103967 h 2239433"/>
                <a:gd name="connsiteX6" fmla="*/ 1796344 w 3037181"/>
                <a:gd name="connsiteY6" fmla="*/ 1054100 h 2239433"/>
                <a:gd name="connsiteX7" fmla="*/ 2168878 w 3037181"/>
                <a:gd name="connsiteY7" fmla="*/ 2013656 h 2239433"/>
                <a:gd name="connsiteX8" fmla="*/ 2767189 w 3037181"/>
                <a:gd name="connsiteY8" fmla="*/ 2182989 h 2239433"/>
                <a:gd name="connsiteX9" fmla="*/ 2959100 w 3037181"/>
                <a:gd name="connsiteY9" fmla="*/ 1720144 h 2239433"/>
                <a:gd name="connsiteX10" fmla="*/ 2298700 w 3037181"/>
                <a:gd name="connsiteY10" fmla="*/ 342900 h 2239433"/>
                <a:gd name="connsiteX11" fmla="*/ 1765300 w 3037181"/>
                <a:gd name="connsiteY11" fmla="*/ 38100 h 2239433"/>
                <a:gd name="connsiteX0" fmla="*/ 1765300 w 3037181"/>
                <a:gd name="connsiteY0" fmla="*/ 38100 h 2231908"/>
                <a:gd name="connsiteX1" fmla="*/ 1003300 w 3037181"/>
                <a:gd name="connsiteY1" fmla="*/ 114300 h 2231908"/>
                <a:gd name="connsiteX2" fmla="*/ 12700 w 3037181"/>
                <a:gd name="connsiteY2" fmla="*/ 190500 h 2231908"/>
                <a:gd name="connsiteX3" fmla="*/ 1079500 w 3037181"/>
                <a:gd name="connsiteY3" fmla="*/ 952500 h 2231908"/>
                <a:gd name="connsiteX4" fmla="*/ 698500 w 3037181"/>
                <a:gd name="connsiteY4" fmla="*/ 1866899 h 2231908"/>
                <a:gd name="connsiteX5" fmla="*/ 1384300 w 3037181"/>
                <a:gd name="connsiteY5" fmla="*/ 2095500 h 2231908"/>
                <a:gd name="connsiteX6" fmla="*/ 1796344 w 3037181"/>
                <a:gd name="connsiteY6" fmla="*/ 1054100 h 2231908"/>
                <a:gd name="connsiteX7" fmla="*/ 2168878 w 3037181"/>
                <a:gd name="connsiteY7" fmla="*/ 2013656 h 2231908"/>
                <a:gd name="connsiteX8" fmla="*/ 2767189 w 3037181"/>
                <a:gd name="connsiteY8" fmla="*/ 2182989 h 2231908"/>
                <a:gd name="connsiteX9" fmla="*/ 2959100 w 3037181"/>
                <a:gd name="connsiteY9" fmla="*/ 1720144 h 2231908"/>
                <a:gd name="connsiteX10" fmla="*/ 2298700 w 3037181"/>
                <a:gd name="connsiteY10" fmla="*/ 342900 h 2231908"/>
                <a:gd name="connsiteX11" fmla="*/ 1765300 w 3037181"/>
                <a:gd name="connsiteY11" fmla="*/ 38100 h 2231908"/>
                <a:gd name="connsiteX0" fmla="*/ 1854200 w 3126081"/>
                <a:gd name="connsiteY0" fmla="*/ 38100 h 2231908"/>
                <a:gd name="connsiteX1" fmla="*/ 1092200 w 3126081"/>
                <a:gd name="connsiteY1" fmla="*/ 114300 h 2231908"/>
                <a:gd name="connsiteX2" fmla="*/ 101600 w 3126081"/>
                <a:gd name="connsiteY2" fmla="*/ 190500 h 2231908"/>
                <a:gd name="connsiteX3" fmla="*/ 177800 w 3126081"/>
                <a:gd name="connsiteY3" fmla="*/ 647700 h 2231908"/>
                <a:gd name="connsiteX4" fmla="*/ 1168400 w 3126081"/>
                <a:gd name="connsiteY4" fmla="*/ 952500 h 2231908"/>
                <a:gd name="connsiteX5" fmla="*/ 787400 w 3126081"/>
                <a:gd name="connsiteY5" fmla="*/ 1866899 h 2231908"/>
                <a:gd name="connsiteX6" fmla="*/ 1473200 w 3126081"/>
                <a:gd name="connsiteY6" fmla="*/ 2095500 h 2231908"/>
                <a:gd name="connsiteX7" fmla="*/ 1885244 w 3126081"/>
                <a:gd name="connsiteY7" fmla="*/ 1054100 h 2231908"/>
                <a:gd name="connsiteX8" fmla="*/ 2257778 w 3126081"/>
                <a:gd name="connsiteY8" fmla="*/ 2013656 h 2231908"/>
                <a:gd name="connsiteX9" fmla="*/ 2856089 w 3126081"/>
                <a:gd name="connsiteY9" fmla="*/ 2182989 h 2231908"/>
                <a:gd name="connsiteX10" fmla="*/ 3048000 w 3126081"/>
                <a:gd name="connsiteY10" fmla="*/ 1720144 h 2231908"/>
                <a:gd name="connsiteX11" fmla="*/ 2387600 w 3126081"/>
                <a:gd name="connsiteY11" fmla="*/ 342900 h 2231908"/>
                <a:gd name="connsiteX12" fmla="*/ 1854200 w 3126081"/>
                <a:gd name="connsiteY12" fmla="*/ 38100 h 2231908"/>
                <a:gd name="connsiteX0" fmla="*/ 1854200 w 3126081"/>
                <a:gd name="connsiteY0" fmla="*/ 38100 h 2231908"/>
                <a:gd name="connsiteX1" fmla="*/ 1092200 w 3126081"/>
                <a:gd name="connsiteY1" fmla="*/ 114300 h 2231908"/>
                <a:gd name="connsiteX2" fmla="*/ 101600 w 3126081"/>
                <a:gd name="connsiteY2" fmla="*/ 190500 h 2231908"/>
                <a:gd name="connsiteX3" fmla="*/ 177800 w 3126081"/>
                <a:gd name="connsiteY3" fmla="*/ 647700 h 2231908"/>
                <a:gd name="connsiteX4" fmla="*/ 1168400 w 3126081"/>
                <a:gd name="connsiteY4" fmla="*/ 952500 h 2231908"/>
                <a:gd name="connsiteX5" fmla="*/ 787400 w 3126081"/>
                <a:gd name="connsiteY5" fmla="*/ 1866899 h 2231908"/>
                <a:gd name="connsiteX6" fmla="*/ 1473200 w 3126081"/>
                <a:gd name="connsiteY6" fmla="*/ 2095500 h 2231908"/>
                <a:gd name="connsiteX7" fmla="*/ 1885244 w 3126081"/>
                <a:gd name="connsiteY7" fmla="*/ 1054100 h 2231908"/>
                <a:gd name="connsiteX8" fmla="*/ 2257778 w 3126081"/>
                <a:gd name="connsiteY8" fmla="*/ 2013656 h 2231908"/>
                <a:gd name="connsiteX9" fmla="*/ 2856089 w 3126081"/>
                <a:gd name="connsiteY9" fmla="*/ 2182989 h 2231908"/>
                <a:gd name="connsiteX10" fmla="*/ 3048000 w 3126081"/>
                <a:gd name="connsiteY10" fmla="*/ 1720144 h 2231908"/>
                <a:gd name="connsiteX11" fmla="*/ 2387600 w 3126081"/>
                <a:gd name="connsiteY11" fmla="*/ 342900 h 2231908"/>
                <a:gd name="connsiteX12" fmla="*/ 1854200 w 3126081"/>
                <a:gd name="connsiteY12" fmla="*/ 38100 h 2231908"/>
                <a:gd name="connsiteX0" fmla="*/ 1854200 w 3126081"/>
                <a:gd name="connsiteY0" fmla="*/ 51741 h 2245549"/>
                <a:gd name="connsiteX1" fmla="*/ 1092200 w 3126081"/>
                <a:gd name="connsiteY1" fmla="*/ 127941 h 2245549"/>
                <a:gd name="connsiteX2" fmla="*/ 101600 w 3126081"/>
                <a:gd name="connsiteY2" fmla="*/ 204141 h 2245549"/>
                <a:gd name="connsiteX3" fmla="*/ 177800 w 3126081"/>
                <a:gd name="connsiteY3" fmla="*/ 661341 h 2245549"/>
                <a:gd name="connsiteX4" fmla="*/ 1168400 w 3126081"/>
                <a:gd name="connsiteY4" fmla="*/ 966141 h 2245549"/>
                <a:gd name="connsiteX5" fmla="*/ 787400 w 3126081"/>
                <a:gd name="connsiteY5" fmla="*/ 1880540 h 2245549"/>
                <a:gd name="connsiteX6" fmla="*/ 1473200 w 3126081"/>
                <a:gd name="connsiteY6" fmla="*/ 2109141 h 2245549"/>
                <a:gd name="connsiteX7" fmla="*/ 1885244 w 3126081"/>
                <a:gd name="connsiteY7" fmla="*/ 1067741 h 2245549"/>
                <a:gd name="connsiteX8" fmla="*/ 2257778 w 3126081"/>
                <a:gd name="connsiteY8" fmla="*/ 2027297 h 2245549"/>
                <a:gd name="connsiteX9" fmla="*/ 2856089 w 3126081"/>
                <a:gd name="connsiteY9" fmla="*/ 2196630 h 2245549"/>
                <a:gd name="connsiteX10" fmla="*/ 3048000 w 3126081"/>
                <a:gd name="connsiteY10" fmla="*/ 1733785 h 2245549"/>
                <a:gd name="connsiteX11" fmla="*/ 2387600 w 3126081"/>
                <a:gd name="connsiteY11" fmla="*/ 280341 h 2245549"/>
                <a:gd name="connsiteX12" fmla="*/ 1854200 w 3126081"/>
                <a:gd name="connsiteY12" fmla="*/ 51741 h 2245549"/>
                <a:gd name="connsiteX0" fmla="*/ 1778000 w 3126081"/>
                <a:gd name="connsiteY0" fmla="*/ 25400 h 2295407"/>
                <a:gd name="connsiteX1" fmla="*/ 1092200 w 3126081"/>
                <a:gd name="connsiteY1" fmla="*/ 177799 h 2295407"/>
                <a:gd name="connsiteX2" fmla="*/ 101600 w 3126081"/>
                <a:gd name="connsiteY2" fmla="*/ 253999 h 2295407"/>
                <a:gd name="connsiteX3" fmla="*/ 177800 w 3126081"/>
                <a:gd name="connsiteY3" fmla="*/ 711199 h 2295407"/>
                <a:gd name="connsiteX4" fmla="*/ 1168400 w 3126081"/>
                <a:gd name="connsiteY4" fmla="*/ 1015999 h 2295407"/>
                <a:gd name="connsiteX5" fmla="*/ 787400 w 3126081"/>
                <a:gd name="connsiteY5" fmla="*/ 1930398 h 2295407"/>
                <a:gd name="connsiteX6" fmla="*/ 1473200 w 3126081"/>
                <a:gd name="connsiteY6" fmla="*/ 2158999 h 2295407"/>
                <a:gd name="connsiteX7" fmla="*/ 1885244 w 3126081"/>
                <a:gd name="connsiteY7" fmla="*/ 1117599 h 2295407"/>
                <a:gd name="connsiteX8" fmla="*/ 2257778 w 3126081"/>
                <a:gd name="connsiteY8" fmla="*/ 2077155 h 2295407"/>
                <a:gd name="connsiteX9" fmla="*/ 2856089 w 3126081"/>
                <a:gd name="connsiteY9" fmla="*/ 2246488 h 2295407"/>
                <a:gd name="connsiteX10" fmla="*/ 3048000 w 3126081"/>
                <a:gd name="connsiteY10" fmla="*/ 1783643 h 2295407"/>
                <a:gd name="connsiteX11" fmla="*/ 2387600 w 3126081"/>
                <a:gd name="connsiteY11" fmla="*/ 330199 h 2295407"/>
                <a:gd name="connsiteX12" fmla="*/ 1778000 w 3126081"/>
                <a:gd name="connsiteY12" fmla="*/ 25400 h 2295407"/>
                <a:gd name="connsiteX0" fmla="*/ 1778000 w 3126081"/>
                <a:gd name="connsiteY0" fmla="*/ 25400 h 2295407"/>
                <a:gd name="connsiteX1" fmla="*/ 1092200 w 3126081"/>
                <a:gd name="connsiteY1" fmla="*/ 177799 h 2295407"/>
                <a:gd name="connsiteX2" fmla="*/ 101600 w 3126081"/>
                <a:gd name="connsiteY2" fmla="*/ 253999 h 2295407"/>
                <a:gd name="connsiteX3" fmla="*/ 177800 w 3126081"/>
                <a:gd name="connsiteY3" fmla="*/ 711199 h 2295407"/>
                <a:gd name="connsiteX4" fmla="*/ 1168400 w 3126081"/>
                <a:gd name="connsiteY4" fmla="*/ 1015999 h 2295407"/>
                <a:gd name="connsiteX5" fmla="*/ 787400 w 3126081"/>
                <a:gd name="connsiteY5" fmla="*/ 1930398 h 2295407"/>
                <a:gd name="connsiteX6" fmla="*/ 1473200 w 3126081"/>
                <a:gd name="connsiteY6" fmla="*/ 2158999 h 2295407"/>
                <a:gd name="connsiteX7" fmla="*/ 1885244 w 3126081"/>
                <a:gd name="connsiteY7" fmla="*/ 1117599 h 2295407"/>
                <a:gd name="connsiteX8" fmla="*/ 2257778 w 3126081"/>
                <a:gd name="connsiteY8" fmla="*/ 2077155 h 2295407"/>
                <a:gd name="connsiteX9" fmla="*/ 2856089 w 3126081"/>
                <a:gd name="connsiteY9" fmla="*/ 2246488 h 2295407"/>
                <a:gd name="connsiteX10" fmla="*/ 3048000 w 3126081"/>
                <a:gd name="connsiteY10" fmla="*/ 1783643 h 2295407"/>
                <a:gd name="connsiteX11" fmla="*/ 2387600 w 3126081"/>
                <a:gd name="connsiteY11" fmla="*/ 330199 h 2295407"/>
                <a:gd name="connsiteX12" fmla="*/ 1778000 w 3126081"/>
                <a:gd name="connsiteY12" fmla="*/ 25400 h 2295407"/>
                <a:gd name="connsiteX0" fmla="*/ 1798931 w 3147012"/>
                <a:gd name="connsiteY0" fmla="*/ 25400 h 2295407"/>
                <a:gd name="connsiteX1" fmla="*/ 1113131 w 3147012"/>
                <a:gd name="connsiteY1" fmla="*/ 177799 h 2295407"/>
                <a:gd name="connsiteX2" fmla="*/ 122531 w 3147012"/>
                <a:gd name="connsiteY2" fmla="*/ 253999 h 2295407"/>
                <a:gd name="connsiteX3" fmla="*/ 198731 w 3147012"/>
                <a:gd name="connsiteY3" fmla="*/ 711199 h 2295407"/>
                <a:gd name="connsiteX4" fmla="*/ 1189331 w 3147012"/>
                <a:gd name="connsiteY4" fmla="*/ 1015999 h 2295407"/>
                <a:gd name="connsiteX5" fmla="*/ 808331 w 3147012"/>
                <a:gd name="connsiteY5" fmla="*/ 1930398 h 2295407"/>
                <a:gd name="connsiteX6" fmla="*/ 1494131 w 3147012"/>
                <a:gd name="connsiteY6" fmla="*/ 2158999 h 2295407"/>
                <a:gd name="connsiteX7" fmla="*/ 1906175 w 3147012"/>
                <a:gd name="connsiteY7" fmla="*/ 1117599 h 2295407"/>
                <a:gd name="connsiteX8" fmla="*/ 2278709 w 3147012"/>
                <a:gd name="connsiteY8" fmla="*/ 2077155 h 2295407"/>
                <a:gd name="connsiteX9" fmla="*/ 2877020 w 3147012"/>
                <a:gd name="connsiteY9" fmla="*/ 2246488 h 2295407"/>
                <a:gd name="connsiteX10" fmla="*/ 3068931 w 3147012"/>
                <a:gd name="connsiteY10" fmla="*/ 1783643 h 2295407"/>
                <a:gd name="connsiteX11" fmla="*/ 2408531 w 3147012"/>
                <a:gd name="connsiteY11" fmla="*/ 330199 h 2295407"/>
                <a:gd name="connsiteX12" fmla="*/ 1798931 w 3147012"/>
                <a:gd name="connsiteY12" fmla="*/ 25400 h 22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7012" h="2295407">
                  <a:moveTo>
                    <a:pt x="1798931" y="25400"/>
                  </a:moveTo>
                  <a:cubicBezTo>
                    <a:pt x="1583031" y="0"/>
                    <a:pt x="1467320" y="173566"/>
                    <a:pt x="1113131" y="177799"/>
                  </a:cubicBezTo>
                  <a:cubicBezTo>
                    <a:pt x="837964" y="196143"/>
                    <a:pt x="332081" y="76199"/>
                    <a:pt x="122531" y="253999"/>
                  </a:cubicBezTo>
                  <a:cubicBezTo>
                    <a:pt x="0" y="433210"/>
                    <a:pt x="20931" y="584199"/>
                    <a:pt x="198731" y="711199"/>
                  </a:cubicBezTo>
                  <a:cubicBezTo>
                    <a:pt x="376531" y="838199"/>
                    <a:pt x="1087731" y="812799"/>
                    <a:pt x="1189331" y="1015999"/>
                  </a:cubicBezTo>
                  <a:cubicBezTo>
                    <a:pt x="1290931" y="1219199"/>
                    <a:pt x="757531" y="1739898"/>
                    <a:pt x="808331" y="1930398"/>
                  </a:cubicBezTo>
                  <a:cubicBezTo>
                    <a:pt x="859131" y="2120898"/>
                    <a:pt x="1311157" y="2294465"/>
                    <a:pt x="1494131" y="2158999"/>
                  </a:cubicBezTo>
                  <a:cubicBezTo>
                    <a:pt x="1677105" y="2023533"/>
                    <a:pt x="1775412" y="1131240"/>
                    <a:pt x="1906175" y="1117599"/>
                  </a:cubicBezTo>
                  <a:cubicBezTo>
                    <a:pt x="2036938" y="1103958"/>
                    <a:pt x="2116902" y="1889007"/>
                    <a:pt x="2278709" y="2077155"/>
                  </a:cubicBezTo>
                  <a:cubicBezTo>
                    <a:pt x="2440516" y="2265303"/>
                    <a:pt x="2745316" y="2295407"/>
                    <a:pt x="2877020" y="2246488"/>
                  </a:cubicBezTo>
                  <a:cubicBezTo>
                    <a:pt x="3008724" y="2197569"/>
                    <a:pt x="3147012" y="2103024"/>
                    <a:pt x="3068931" y="1783643"/>
                  </a:cubicBezTo>
                  <a:cubicBezTo>
                    <a:pt x="2990850" y="1464262"/>
                    <a:pt x="2620198" y="623240"/>
                    <a:pt x="2408531" y="330199"/>
                  </a:cubicBezTo>
                  <a:cubicBezTo>
                    <a:pt x="2196864" y="37158"/>
                    <a:pt x="2014831" y="50800"/>
                    <a:pt x="1798931" y="2540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276601" y="27432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11" name="Straight Arrow Connector 10"/>
            <p:cNvCxnSpPr>
              <a:stCxn id="17" idx="6"/>
              <a:endCxn id="18" idx="2"/>
            </p:cNvCxnSpPr>
            <p:nvPr/>
          </p:nvCxnSpPr>
          <p:spPr bwMode="auto">
            <a:xfrm>
              <a:off x="2343164" y="3091843"/>
              <a:ext cx="1093614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Straight Arrow Connector 11"/>
            <p:cNvCxnSpPr>
              <a:stCxn id="22" idx="7"/>
              <a:endCxn id="17" idx="3"/>
            </p:cNvCxnSpPr>
            <p:nvPr/>
          </p:nvCxnSpPr>
          <p:spPr bwMode="auto">
            <a:xfrm rot="5400000" flipH="1" flipV="1">
              <a:off x="1216463" y="3563843"/>
              <a:ext cx="1124928" cy="45845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3" name="Straight Arrow Connector 12"/>
            <p:cNvCxnSpPr>
              <a:stCxn id="24" idx="1"/>
              <a:endCxn id="18" idx="5"/>
            </p:cNvCxnSpPr>
            <p:nvPr/>
          </p:nvCxnSpPr>
          <p:spPr bwMode="auto">
            <a:xfrm rot="16200000" flipV="1">
              <a:off x="3445614" y="3556780"/>
              <a:ext cx="1124928" cy="47258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" name="Straight Arrow Connector 13"/>
            <p:cNvCxnSpPr>
              <a:stCxn id="23" idx="7"/>
              <a:endCxn id="18" idx="3"/>
            </p:cNvCxnSpPr>
            <p:nvPr/>
          </p:nvCxnSpPr>
          <p:spPr bwMode="auto">
            <a:xfrm rot="5400000" flipH="1" flipV="1">
              <a:off x="2702563" y="3563844"/>
              <a:ext cx="1124928" cy="458457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Straight Arrow Connector 14"/>
            <p:cNvCxnSpPr>
              <a:stCxn id="23" idx="1"/>
              <a:endCxn id="17" idx="5"/>
            </p:cNvCxnSpPr>
            <p:nvPr/>
          </p:nvCxnSpPr>
          <p:spPr bwMode="auto">
            <a:xfrm rot="16200000" flipV="1">
              <a:off x="1959514" y="3556780"/>
              <a:ext cx="1124928" cy="47258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1950678" y="2895600"/>
              <a:ext cx="392486" cy="392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436778" y="2895600"/>
              <a:ext cx="392486" cy="392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950677" y="5557976"/>
              <a:ext cx="392486" cy="392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436778" y="5557976"/>
              <a:ext cx="392486" cy="392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22" name="Oval 4"/>
            <p:cNvSpPr/>
            <p:nvPr/>
          </p:nvSpPr>
          <p:spPr bwMode="auto">
            <a:xfrm>
              <a:off x="1214690" y="4298058"/>
              <a:ext cx="392486" cy="392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700791" y="4298058"/>
              <a:ext cx="392486" cy="392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186891" y="4298058"/>
              <a:ext cx="392486" cy="392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26" name="Straight Arrow Connector 25"/>
            <p:cNvCxnSpPr>
              <a:stCxn id="20" idx="6"/>
              <a:endCxn id="21" idx="2"/>
            </p:cNvCxnSpPr>
            <p:nvPr/>
          </p:nvCxnSpPr>
          <p:spPr bwMode="auto">
            <a:xfrm>
              <a:off x="2343164" y="5754220"/>
              <a:ext cx="1093614" cy="3817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Arrow Connector 26"/>
            <p:cNvCxnSpPr>
              <a:stCxn id="20" idx="1"/>
              <a:endCxn id="22" idx="5"/>
            </p:cNvCxnSpPr>
            <p:nvPr/>
          </p:nvCxnSpPr>
          <p:spPr bwMode="auto">
            <a:xfrm rot="16200000" flipV="1">
              <a:off x="1287736" y="4895032"/>
              <a:ext cx="982385" cy="45845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Arrow Connector 27"/>
            <p:cNvCxnSpPr>
              <a:stCxn id="21" idx="7"/>
              <a:endCxn id="24" idx="3"/>
            </p:cNvCxnSpPr>
            <p:nvPr/>
          </p:nvCxnSpPr>
          <p:spPr bwMode="auto">
            <a:xfrm rot="5400000" flipH="1" flipV="1">
              <a:off x="3516885" y="4887972"/>
              <a:ext cx="982385" cy="472581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Straight Arrow Connector 28"/>
            <p:cNvCxnSpPr>
              <a:stCxn id="21" idx="1"/>
              <a:endCxn id="23" idx="5"/>
            </p:cNvCxnSpPr>
            <p:nvPr/>
          </p:nvCxnSpPr>
          <p:spPr bwMode="auto">
            <a:xfrm rot="16200000" flipV="1">
              <a:off x="2773837" y="4895032"/>
              <a:ext cx="982385" cy="45845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0" name="Straight Arrow Connector 29"/>
            <p:cNvCxnSpPr>
              <a:stCxn id="20" idx="7"/>
              <a:endCxn id="23" idx="3"/>
            </p:cNvCxnSpPr>
            <p:nvPr/>
          </p:nvCxnSpPr>
          <p:spPr bwMode="auto">
            <a:xfrm rot="5400000" flipH="1" flipV="1">
              <a:off x="2030784" y="4887972"/>
              <a:ext cx="982385" cy="472581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grpSp>
          <p:nvGrpSpPr>
            <p:cNvPr id="4" name="Group 30"/>
            <p:cNvGrpSpPr/>
            <p:nvPr/>
          </p:nvGrpSpPr>
          <p:grpSpPr>
            <a:xfrm>
              <a:off x="1988577" y="2971800"/>
              <a:ext cx="2542259" cy="1676400"/>
              <a:chOff x="2133600" y="2884114"/>
              <a:chExt cx="2542259" cy="1676400"/>
            </a:xfrm>
          </p:grpSpPr>
          <p:sp>
            <p:nvSpPr>
              <p:cNvPr id="36" name="Cube 35"/>
              <p:cNvSpPr/>
              <p:nvPr/>
            </p:nvSpPr>
            <p:spPr bwMode="auto">
              <a:xfrm>
                <a:off x="3580221" y="2884114"/>
                <a:ext cx="332460" cy="304799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7" name="Cube 36"/>
              <p:cNvSpPr/>
              <p:nvPr/>
            </p:nvSpPr>
            <p:spPr bwMode="auto">
              <a:xfrm>
                <a:off x="2845001" y="4255714"/>
                <a:ext cx="332459" cy="304800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8" name="Cube 37"/>
              <p:cNvSpPr/>
              <p:nvPr/>
            </p:nvSpPr>
            <p:spPr bwMode="auto">
              <a:xfrm>
                <a:off x="2133600" y="2884114"/>
                <a:ext cx="332459" cy="304800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9" name="Cube 38"/>
              <p:cNvSpPr/>
              <p:nvPr/>
            </p:nvSpPr>
            <p:spPr bwMode="auto">
              <a:xfrm>
                <a:off x="4343400" y="4255714"/>
                <a:ext cx="332459" cy="304800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5" name="Group 31"/>
            <p:cNvGrpSpPr/>
            <p:nvPr/>
          </p:nvGrpSpPr>
          <p:grpSpPr>
            <a:xfrm>
              <a:off x="2730803" y="2935878"/>
              <a:ext cx="1513567" cy="1071452"/>
              <a:chOff x="2875826" y="2848192"/>
              <a:chExt cx="1513567" cy="1071452"/>
            </a:xfrm>
          </p:grpSpPr>
          <p:sp>
            <p:nvSpPr>
              <p:cNvPr id="33" name="Cube 32"/>
              <p:cNvSpPr/>
              <p:nvPr/>
            </p:nvSpPr>
            <p:spPr bwMode="auto">
              <a:xfrm>
                <a:off x="2875826" y="2848192"/>
                <a:ext cx="332459" cy="304800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4" name="Cube 33"/>
              <p:cNvSpPr/>
              <p:nvPr/>
            </p:nvSpPr>
            <p:spPr bwMode="auto">
              <a:xfrm>
                <a:off x="3282701" y="3614844"/>
                <a:ext cx="332459" cy="304800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5" name="Cube 34"/>
              <p:cNvSpPr/>
              <p:nvPr/>
            </p:nvSpPr>
            <p:spPr bwMode="auto">
              <a:xfrm>
                <a:off x="4056934" y="3614844"/>
                <a:ext cx="332459" cy="304800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</p:grpSp>
      <p:sp>
        <p:nvSpPr>
          <p:cNvPr id="69" name="Left Brace 68"/>
          <p:cNvSpPr/>
          <p:nvPr/>
        </p:nvSpPr>
        <p:spPr bwMode="auto">
          <a:xfrm rot="5400000">
            <a:off x="4402700" y="-1921900"/>
            <a:ext cx="338600" cy="8686800"/>
          </a:xfrm>
          <a:prstGeom prst="leftBrace">
            <a:avLst>
              <a:gd name="adj1" fmla="val 25452"/>
              <a:gd name="adj2" fmla="val 50000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30728" y="1795000"/>
            <a:ext cx="3417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Split update into 3 phases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28600" y="2743200"/>
            <a:ext cx="2814255" cy="4038600"/>
          </a:xfrm>
          <a:prstGeom prst="roundRect">
            <a:avLst>
              <a:gd name="adj" fmla="val 61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96171" y="541694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+      + … +      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Δ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131"/>
          <p:cNvGrpSpPr/>
          <p:nvPr/>
        </p:nvGrpSpPr>
        <p:grpSpPr>
          <a:xfrm>
            <a:off x="1348198" y="5299342"/>
            <a:ext cx="206604" cy="647597"/>
            <a:chOff x="1401564" y="4086589"/>
            <a:chExt cx="206604" cy="647597"/>
          </a:xfrm>
        </p:grpSpPr>
        <p:sp>
          <p:nvSpPr>
            <p:cNvPr id="74" name="Rounded Rectangle 73"/>
            <p:cNvSpPr/>
            <p:nvPr/>
          </p:nvSpPr>
          <p:spPr>
            <a:xfrm rot="16200000">
              <a:off x="1181067" y="4307086"/>
              <a:ext cx="647597" cy="20660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5" name="Straight Connector 74"/>
            <p:cNvCxnSpPr>
              <a:stCxn id="76" idx="6"/>
              <a:endCxn id="77" idx="2"/>
            </p:cNvCxnSpPr>
            <p:nvPr/>
          </p:nvCxnSpPr>
          <p:spPr>
            <a:xfrm flipV="1">
              <a:off x="1504841" y="4264306"/>
              <a:ext cx="0" cy="2650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 rot="16200000">
              <a:off x="1435077" y="4529364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sz="1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 rot="16200000">
              <a:off x="1435077" y="4124778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8" name="Rounded Rectangle 77"/>
          <p:cNvSpPr/>
          <p:nvPr/>
        </p:nvSpPr>
        <p:spPr>
          <a:xfrm rot="16200000">
            <a:off x="1956451" y="5519839"/>
            <a:ext cx="647597" cy="2066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9" name="Straight Connector 78"/>
          <p:cNvCxnSpPr>
            <a:stCxn id="80" idx="6"/>
            <a:endCxn id="81" idx="2"/>
          </p:cNvCxnSpPr>
          <p:nvPr/>
        </p:nvCxnSpPr>
        <p:spPr>
          <a:xfrm flipV="1">
            <a:off x="2280225" y="5477059"/>
            <a:ext cx="0" cy="2650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 rot="16200000">
            <a:off x="2210461" y="5742117"/>
            <a:ext cx="139528" cy="1395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Y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80"/>
          <p:cNvSpPr/>
          <p:nvPr/>
        </p:nvSpPr>
        <p:spPr>
          <a:xfrm rot="16200000">
            <a:off x="2210461" y="5337531"/>
            <a:ext cx="139528" cy="1395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130"/>
          <p:cNvGrpSpPr/>
          <p:nvPr/>
        </p:nvGrpSpPr>
        <p:grpSpPr>
          <a:xfrm>
            <a:off x="228600" y="5299342"/>
            <a:ext cx="933322" cy="647597"/>
            <a:chOff x="281966" y="4086589"/>
            <a:chExt cx="933322" cy="647597"/>
          </a:xfrm>
        </p:grpSpPr>
        <p:sp>
          <p:nvSpPr>
            <p:cNvPr id="83" name="Rounded Rectangle 82"/>
            <p:cNvSpPr/>
            <p:nvPr/>
          </p:nvSpPr>
          <p:spPr>
            <a:xfrm rot="16200000">
              <a:off x="788187" y="4307086"/>
              <a:ext cx="647597" cy="20660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4" name="Straight Connector 83"/>
            <p:cNvCxnSpPr>
              <a:stCxn id="85" idx="6"/>
              <a:endCxn id="86" idx="2"/>
            </p:cNvCxnSpPr>
            <p:nvPr/>
          </p:nvCxnSpPr>
          <p:spPr>
            <a:xfrm flipV="1">
              <a:off x="1111961" y="4264306"/>
              <a:ext cx="0" cy="2650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 rot="16200000">
              <a:off x="1042197" y="4529364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sz="1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 rot="16200000">
              <a:off x="1042197" y="4124778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81966" y="4160304"/>
              <a:ext cx="7333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Parallel</a:t>
              </a:r>
            </a:p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Sum</a:t>
              </a:r>
            </a:p>
          </p:txBody>
        </p:sp>
      </p:grpSp>
      <p:sp>
        <p:nvSpPr>
          <p:cNvPr id="101" name="Rounded Rectangle 100"/>
          <p:cNvSpPr/>
          <p:nvPr/>
        </p:nvSpPr>
        <p:spPr>
          <a:xfrm rot="19061999">
            <a:off x="1340330" y="3771286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ounded Rectangle 101"/>
          <p:cNvSpPr/>
          <p:nvPr/>
        </p:nvSpPr>
        <p:spPr>
          <a:xfrm rot="16200000">
            <a:off x="1010019" y="3667600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ounded Rectangle 102"/>
          <p:cNvSpPr/>
          <p:nvPr/>
        </p:nvSpPr>
        <p:spPr>
          <a:xfrm rot="13374097">
            <a:off x="704789" y="3792941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ounded Rectangle 103"/>
          <p:cNvSpPr/>
          <p:nvPr/>
        </p:nvSpPr>
        <p:spPr>
          <a:xfrm rot="10800000">
            <a:off x="443155" y="4062826"/>
            <a:ext cx="1390265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ounded Rectangle 104"/>
          <p:cNvSpPr/>
          <p:nvPr/>
        </p:nvSpPr>
        <p:spPr>
          <a:xfrm rot="8221805">
            <a:off x="719676" y="4337164"/>
            <a:ext cx="1231714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ounded Rectangle 105"/>
          <p:cNvSpPr/>
          <p:nvPr/>
        </p:nvSpPr>
        <p:spPr>
          <a:xfrm rot="5400000">
            <a:off x="1036951" y="4453508"/>
            <a:ext cx="1179636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ounded Rectangle 106"/>
          <p:cNvSpPr/>
          <p:nvPr/>
        </p:nvSpPr>
        <p:spPr>
          <a:xfrm rot="2506115">
            <a:off x="1315226" y="4361338"/>
            <a:ext cx="1301607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1412603" y="4062669"/>
            <a:ext cx="142787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9" name="Straight Connector 108"/>
          <p:cNvCxnSpPr>
            <a:stCxn id="121" idx="5"/>
            <a:endCxn id="117" idx="1"/>
          </p:cNvCxnSpPr>
          <p:nvPr/>
        </p:nvCxnSpPr>
        <p:spPr>
          <a:xfrm>
            <a:off x="1119744" y="3802399"/>
            <a:ext cx="406401" cy="3606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17" idx="7"/>
            <a:endCxn id="125" idx="3"/>
          </p:cNvCxnSpPr>
          <p:nvPr/>
        </p:nvCxnSpPr>
        <p:spPr>
          <a:xfrm flipV="1">
            <a:off x="1723514" y="3802399"/>
            <a:ext cx="453575" cy="3606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18" idx="4"/>
            <a:endCxn id="117" idx="0"/>
          </p:cNvCxnSpPr>
          <p:nvPr/>
        </p:nvCxnSpPr>
        <p:spPr>
          <a:xfrm flipH="1">
            <a:off x="1624830" y="3605888"/>
            <a:ext cx="1677" cy="5163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17" idx="6"/>
            <a:endCxn id="124" idx="2"/>
          </p:cNvCxnSpPr>
          <p:nvPr/>
        </p:nvCxnSpPr>
        <p:spPr>
          <a:xfrm>
            <a:off x="1764390" y="4261758"/>
            <a:ext cx="6956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20" idx="6"/>
            <a:endCxn id="117" idx="2"/>
          </p:cNvCxnSpPr>
          <p:nvPr/>
        </p:nvCxnSpPr>
        <p:spPr>
          <a:xfrm>
            <a:off x="789667" y="4261758"/>
            <a:ext cx="6956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7" idx="4"/>
            <a:endCxn id="119" idx="0"/>
          </p:cNvCxnSpPr>
          <p:nvPr/>
        </p:nvCxnSpPr>
        <p:spPr>
          <a:xfrm>
            <a:off x="1624830" y="4401317"/>
            <a:ext cx="1677" cy="4910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7" idx="3"/>
            <a:endCxn id="122" idx="7"/>
          </p:cNvCxnSpPr>
          <p:nvPr/>
        </p:nvCxnSpPr>
        <p:spPr>
          <a:xfrm flipH="1">
            <a:off x="1119744" y="4360441"/>
            <a:ext cx="406401" cy="360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7" idx="5"/>
            <a:endCxn id="123" idx="1"/>
          </p:cNvCxnSpPr>
          <p:nvPr/>
        </p:nvCxnSpPr>
        <p:spPr>
          <a:xfrm>
            <a:off x="1723514" y="4360441"/>
            <a:ext cx="453575" cy="3943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485269" y="4122197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Y</a:t>
            </a:r>
          </a:p>
        </p:txBody>
      </p:sp>
      <p:sp>
        <p:nvSpPr>
          <p:cNvPr id="118" name="Oval 117"/>
          <p:cNvSpPr/>
          <p:nvPr/>
        </p:nvSpPr>
        <p:spPr>
          <a:xfrm>
            <a:off x="1486947" y="3326768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1486947" y="4892375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510547" y="4122197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881500" y="3564155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881500" y="4680266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2136213" y="4713935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459992" y="4122197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2136213" y="3564155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812828" y="3948595"/>
            <a:ext cx="74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Scope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106677" y="2744076"/>
            <a:ext cx="1051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Gather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3157682" y="2743200"/>
            <a:ext cx="2814255" cy="4038600"/>
          </a:xfrm>
          <a:prstGeom prst="roundRect">
            <a:avLst>
              <a:gd name="adj" fmla="val 61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4305395" y="4015689"/>
            <a:ext cx="473451" cy="4734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0" name="Straight Connector 129"/>
          <p:cNvCxnSpPr>
            <a:stCxn id="142" idx="5"/>
            <a:endCxn id="138" idx="1"/>
          </p:cNvCxnSpPr>
          <p:nvPr/>
        </p:nvCxnSpPr>
        <p:spPr>
          <a:xfrm>
            <a:off x="4037179" y="3785479"/>
            <a:ext cx="406401" cy="3606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38" idx="7"/>
            <a:endCxn id="146" idx="3"/>
          </p:cNvCxnSpPr>
          <p:nvPr/>
        </p:nvCxnSpPr>
        <p:spPr>
          <a:xfrm flipV="1">
            <a:off x="4640949" y="3785479"/>
            <a:ext cx="453575" cy="3606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39" idx="4"/>
            <a:endCxn id="138" idx="0"/>
          </p:cNvCxnSpPr>
          <p:nvPr/>
        </p:nvCxnSpPr>
        <p:spPr>
          <a:xfrm flipH="1">
            <a:off x="4542265" y="3588968"/>
            <a:ext cx="1677" cy="5163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38" idx="6"/>
            <a:endCxn id="145" idx="2"/>
          </p:cNvCxnSpPr>
          <p:nvPr/>
        </p:nvCxnSpPr>
        <p:spPr>
          <a:xfrm>
            <a:off x="4681825" y="4244838"/>
            <a:ext cx="6956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41" idx="6"/>
            <a:endCxn id="138" idx="2"/>
          </p:cNvCxnSpPr>
          <p:nvPr/>
        </p:nvCxnSpPr>
        <p:spPr>
          <a:xfrm>
            <a:off x="3707102" y="4244838"/>
            <a:ext cx="6956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8" idx="4"/>
            <a:endCxn id="140" idx="0"/>
          </p:cNvCxnSpPr>
          <p:nvPr/>
        </p:nvCxnSpPr>
        <p:spPr>
          <a:xfrm>
            <a:off x="4542265" y="4384397"/>
            <a:ext cx="1677" cy="4910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8" idx="3"/>
            <a:endCxn id="143" idx="7"/>
          </p:cNvCxnSpPr>
          <p:nvPr/>
        </p:nvCxnSpPr>
        <p:spPr>
          <a:xfrm flipH="1">
            <a:off x="4037179" y="4343521"/>
            <a:ext cx="406401" cy="360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8" idx="5"/>
            <a:endCxn id="144" idx="1"/>
          </p:cNvCxnSpPr>
          <p:nvPr/>
        </p:nvCxnSpPr>
        <p:spPr>
          <a:xfrm>
            <a:off x="4640949" y="4343521"/>
            <a:ext cx="453575" cy="3943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4402704" y="4105277"/>
            <a:ext cx="279120" cy="2791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Y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404382" y="3309848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4404382" y="4875455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3427982" y="4105277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798935" y="3547235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3798935" y="4663346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5053648" y="4697015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5377427" y="4105277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5053648" y="3547235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166"/>
          <p:cNvGrpSpPr/>
          <p:nvPr/>
        </p:nvGrpSpPr>
        <p:grpSpPr>
          <a:xfrm>
            <a:off x="3318199" y="5340454"/>
            <a:ext cx="2480166" cy="1212745"/>
            <a:chOff x="3371565" y="4127701"/>
            <a:chExt cx="2480166" cy="1212745"/>
          </a:xfrm>
        </p:grpSpPr>
        <p:grpSp>
          <p:nvGrpSpPr>
            <p:cNvPr id="16" name="Group 125"/>
            <p:cNvGrpSpPr/>
            <p:nvPr/>
          </p:nvGrpSpPr>
          <p:grpSpPr>
            <a:xfrm>
              <a:off x="4327036" y="4986034"/>
              <a:ext cx="354412" cy="354412"/>
              <a:chOff x="4474208" y="2807118"/>
              <a:chExt cx="473451" cy="473452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4474208" y="2807118"/>
                <a:ext cx="473451" cy="47345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4567359" y="2906548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smtClean="0">
                    <a:solidFill>
                      <a:prstClr val="white"/>
                    </a:solidFill>
                    <a:latin typeface="Calibri"/>
                  </a:rPr>
                  <a:t>Y</a:t>
                </a: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3634766" y="4949439"/>
              <a:ext cx="1794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Apply(       , 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Δ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)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sym typeface="Wingdings"/>
                </a:rPr>
                <a:t>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9" name="Group 127"/>
            <p:cNvGrpSpPr/>
            <p:nvPr/>
          </p:nvGrpSpPr>
          <p:grpSpPr>
            <a:xfrm>
              <a:off x="5350504" y="4971892"/>
              <a:ext cx="354412" cy="354412"/>
              <a:chOff x="4474208" y="2807119"/>
              <a:chExt cx="473451" cy="473451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4474208" y="2807119"/>
                <a:ext cx="473451" cy="47345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4567359" y="2906544"/>
                <a:ext cx="279120" cy="279121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smtClean="0">
                    <a:solidFill>
                      <a:prstClr val="white"/>
                    </a:solidFill>
                    <a:latin typeface="Calibri"/>
                  </a:rPr>
                  <a:t>Y</a:t>
                </a:r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3371565" y="4127701"/>
              <a:ext cx="24801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Locally apply the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accumulated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Δ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to vertex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4085570" y="274407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Apply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6072020" y="2743200"/>
            <a:ext cx="2814255" cy="4038600"/>
          </a:xfrm>
          <a:prstGeom prst="roundRect">
            <a:avLst>
              <a:gd name="adj" fmla="val 61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Rounded Rectangle 160"/>
          <p:cNvSpPr/>
          <p:nvPr/>
        </p:nvSpPr>
        <p:spPr>
          <a:xfrm rot="19061999">
            <a:off x="7167388" y="3769405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ounded Rectangle 161"/>
          <p:cNvSpPr/>
          <p:nvPr/>
        </p:nvSpPr>
        <p:spPr>
          <a:xfrm rot="16200000">
            <a:off x="6837077" y="3665719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Rounded Rectangle 162"/>
          <p:cNvSpPr/>
          <p:nvPr/>
        </p:nvSpPr>
        <p:spPr>
          <a:xfrm rot="13374097">
            <a:off x="6531847" y="3791060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ounded Rectangle 163"/>
          <p:cNvSpPr/>
          <p:nvPr/>
        </p:nvSpPr>
        <p:spPr>
          <a:xfrm rot="10800000">
            <a:off x="6270213" y="4060945"/>
            <a:ext cx="1390265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ounded Rectangle 164"/>
          <p:cNvSpPr/>
          <p:nvPr/>
        </p:nvSpPr>
        <p:spPr>
          <a:xfrm rot="8221805">
            <a:off x="6546734" y="4335283"/>
            <a:ext cx="1231714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ounded Rectangle 165"/>
          <p:cNvSpPr/>
          <p:nvPr/>
        </p:nvSpPr>
        <p:spPr>
          <a:xfrm rot="5400000">
            <a:off x="6864009" y="4451627"/>
            <a:ext cx="1179636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ounded Rectangle 166"/>
          <p:cNvSpPr/>
          <p:nvPr/>
        </p:nvSpPr>
        <p:spPr>
          <a:xfrm rot="2506115">
            <a:off x="7142284" y="4359457"/>
            <a:ext cx="1301607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7239661" y="4060788"/>
            <a:ext cx="142787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5" name="Group 14"/>
          <p:cNvGrpSpPr/>
          <p:nvPr/>
        </p:nvGrpSpPr>
        <p:grpSpPr>
          <a:xfrm>
            <a:off x="6337605" y="3324887"/>
            <a:ext cx="2228565" cy="1844727"/>
            <a:chOff x="548131" y="3676332"/>
            <a:chExt cx="1769669" cy="1464869"/>
          </a:xfrm>
        </p:grpSpPr>
        <p:cxnSp>
          <p:nvCxnSpPr>
            <p:cNvPr id="182" name="Straight Connector 181"/>
            <p:cNvCxnSpPr>
              <a:stCxn id="194" idx="5"/>
              <a:endCxn id="190" idx="1"/>
            </p:cNvCxnSpPr>
            <p:nvPr/>
          </p:nvCxnSpPr>
          <p:spPr>
            <a:xfrm>
              <a:off x="1031885" y="4054023"/>
              <a:ext cx="322717" cy="28640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90" idx="7"/>
              <a:endCxn id="198" idx="3"/>
            </p:cNvCxnSpPr>
            <p:nvPr/>
          </p:nvCxnSpPr>
          <p:spPr>
            <a:xfrm flipV="1">
              <a:off x="1511329" y="4054023"/>
              <a:ext cx="360177" cy="28640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91" idx="4"/>
              <a:endCxn id="190" idx="0"/>
            </p:cNvCxnSpPr>
            <p:nvPr/>
          </p:nvCxnSpPr>
          <p:spPr>
            <a:xfrm flipH="1">
              <a:off x="1432966" y="3897977"/>
              <a:ext cx="1332" cy="40999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90" idx="6"/>
              <a:endCxn id="197" idx="2"/>
            </p:cNvCxnSpPr>
            <p:nvPr/>
          </p:nvCxnSpPr>
          <p:spPr>
            <a:xfrm>
              <a:off x="1543788" y="4418793"/>
              <a:ext cx="552367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93" idx="6"/>
              <a:endCxn id="190" idx="2"/>
            </p:cNvCxnSpPr>
            <p:nvPr/>
          </p:nvCxnSpPr>
          <p:spPr>
            <a:xfrm>
              <a:off x="769776" y="4418793"/>
              <a:ext cx="552367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90" idx="4"/>
              <a:endCxn id="192" idx="0"/>
            </p:cNvCxnSpPr>
            <p:nvPr/>
          </p:nvCxnSpPr>
          <p:spPr>
            <a:xfrm>
              <a:off x="1432966" y="4529615"/>
              <a:ext cx="1332" cy="38994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90" idx="3"/>
              <a:endCxn id="195" idx="7"/>
            </p:cNvCxnSpPr>
            <p:nvPr/>
          </p:nvCxnSpPr>
          <p:spPr>
            <a:xfrm flipH="1">
              <a:off x="1031885" y="4497156"/>
              <a:ext cx="322717" cy="28642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90" idx="5"/>
              <a:endCxn id="196" idx="1"/>
            </p:cNvCxnSpPr>
            <p:nvPr/>
          </p:nvCxnSpPr>
          <p:spPr>
            <a:xfrm>
              <a:off x="1511329" y="4497156"/>
              <a:ext cx="360177" cy="31316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0" name="Oval 189"/>
            <p:cNvSpPr/>
            <p:nvPr/>
          </p:nvSpPr>
          <p:spPr>
            <a:xfrm>
              <a:off x="1322143" y="4307970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Y</a:t>
              </a:r>
            </a:p>
          </p:txBody>
        </p:sp>
        <p:sp>
          <p:nvSpPr>
            <p:cNvPr id="191" name="Oval 190"/>
            <p:cNvSpPr/>
            <p:nvPr/>
          </p:nvSpPr>
          <p:spPr>
            <a:xfrm>
              <a:off x="1323475" y="3676332"/>
              <a:ext cx="221645" cy="22164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1323475" y="4919556"/>
              <a:ext cx="221645" cy="22164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548131" y="4307970"/>
              <a:ext cx="221645" cy="22164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842699" y="3864837"/>
              <a:ext cx="221645" cy="22164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842699" y="4751124"/>
              <a:ext cx="221645" cy="22164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1839047" y="4777860"/>
              <a:ext cx="221645" cy="22164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2096155" y="4307970"/>
              <a:ext cx="221645" cy="22164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1839047" y="3864837"/>
              <a:ext cx="221645" cy="22164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6463660" y="532629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Update neighbors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922236" y="2744076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Scatter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Isosceles Triangle 198"/>
          <p:cNvSpPr/>
          <p:nvPr/>
        </p:nvSpPr>
        <p:spPr bwMode="auto">
          <a:xfrm>
            <a:off x="2689834" y="5479953"/>
            <a:ext cx="228600" cy="2286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27519" y="6183868"/>
            <a:ext cx="246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Data-parallel over edges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248400" y="6172200"/>
            <a:ext cx="246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Data-parallel over edges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6019800" y="2590800"/>
            <a:ext cx="3048000" cy="44958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3080019" y="2590800"/>
            <a:ext cx="3048000" cy="44958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07" name="Rectangle 206"/>
          <p:cNvSpPr/>
          <p:nvPr/>
        </p:nvSpPr>
        <p:spPr bwMode="auto">
          <a:xfrm>
            <a:off x="152400" y="2667000"/>
            <a:ext cx="3048000" cy="44958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53203" y="0"/>
            <a:ext cx="1803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GraphLab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group/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Aapo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983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75 -0.18889 " pathEditMode="relative" ptsTypes="AA">
                                      <p:cBhvr>
                                        <p:cTn id="5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8" grpId="0" animBg="1"/>
      <p:bldP spid="80" grpId="0" animBg="1"/>
      <p:bldP spid="81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26" grpId="0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99" grpId="0" animBg="1"/>
      <p:bldP spid="199" grpId="1" animBg="1"/>
      <p:bldP spid="199" grpId="2" animBg="1"/>
      <p:bldP spid="205" grpId="0" animBg="1"/>
      <p:bldP spid="206" grpId="0" animBg="1"/>
      <p:bldP spid="20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Signal/collect examples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0941" y="1327263"/>
            <a:ext cx="415164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Single-source shortest path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Screen shot 2014-04-21 at 9.24.1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970683"/>
            <a:ext cx="8546222" cy="2887317"/>
          </a:xfrm>
          <a:prstGeom prst="rect">
            <a:avLst/>
          </a:prstGeom>
        </p:spPr>
      </p:pic>
      <p:pic>
        <p:nvPicPr>
          <p:cNvPr id="2" name="Picture 1" descr="Screen Shot 2014-04-21 at 11.01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980"/>
            <a:ext cx="9144000" cy="14428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84842" y="3622842"/>
            <a:ext cx="1443790" cy="1336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ouble Bracket 7"/>
          <p:cNvSpPr/>
          <p:nvPr/>
        </p:nvSpPr>
        <p:spPr>
          <a:xfrm>
            <a:off x="147053" y="274638"/>
            <a:ext cx="8996947" cy="6583362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49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Signal/collect examples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88841" y="4589946"/>
            <a:ext cx="15696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PageRank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 descr="Screen Shot 2014-04-21 at 11.00.3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3"/>
          <a:stretch/>
        </p:blipFill>
        <p:spPr>
          <a:xfrm>
            <a:off x="98998" y="5118107"/>
            <a:ext cx="9144000" cy="1435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3321" y="1169753"/>
            <a:ext cx="69767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Life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 descr="Screen Shot 2014-04-21 at 11.04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973"/>
            <a:ext cx="9144000" cy="26112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41052" y="2566737"/>
            <a:ext cx="1443790" cy="1336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ouble Bracket 8"/>
          <p:cNvSpPr/>
          <p:nvPr/>
        </p:nvSpPr>
        <p:spPr>
          <a:xfrm>
            <a:off x="147053" y="274638"/>
            <a:ext cx="8996947" cy="6583362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09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20 at 8.59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750"/>
            <a:ext cx="9144000" cy="6318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8681" y="39536"/>
            <a:ext cx="686598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PageRank + Preprocessing and Graph Building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69895" y="1270000"/>
            <a:ext cx="3703052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ouble Bracket 6"/>
          <p:cNvSpPr/>
          <p:nvPr/>
        </p:nvSpPr>
        <p:spPr>
          <a:xfrm>
            <a:off x="147053" y="274638"/>
            <a:ext cx="8996947" cy="6583362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99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Signal/collect examples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8681" y="1136713"/>
            <a:ext cx="46152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Co-EM/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wvRN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/Harmonic fields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Screen Shot 2014-04-21 at 11.1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22"/>
            <a:ext cx="9144000" cy="21616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41052" y="3609473"/>
            <a:ext cx="1443790" cy="1336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ouble Bracket 7"/>
          <p:cNvSpPr/>
          <p:nvPr/>
        </p:nvSpPr>
        <p:spPr>
          <a:xfrm>
            <a:off x="147053" y="274638"/>
            <a:ext cx="8996947" cy="6583362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22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/>
          <p:cNvGrpSpPr/>
          <p:nvPr/>
        </p:nvGrpSpPr>
        <p:grpSpPr>
          <a:xfrm>
            <a:off x="4876800" y="1295400"/>
            <a:ext cx="2971800" cy="3429000"/>
            <a:chOff x="4876800" y="1295400"/>
            <a:chExt cx="2971800" cy="3429000"/>
          </a:xfrm>
        </p:grpSpPr>
        <p:sp>
          <p:nvSpPr>
            <p:cNvPr id="22" name="Rectangle 21"/>
            <p:cNvSpPr/>
            <p:nvPr/>
          </p:nvSpPr>
          <p:spPr>
            <a:xfrm>
              <a:off x="4876800" y="1295400"/>
              <a:ext cx="2971800" cy="1295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" name="Group 30"/>
            <p:cNvGrpSpPr/>
            <p:nvPr/>
          </p:nvGrpSpPr>
          <p:grpSpPr>
            <a:xfrm>
              <a:off x="6553200" y="1943100"/>
              <a:ext cx="1295400" cy="2781300"/>
              <a:chOff x="6553200" y="1943100"/>
              <a:chExt cx="1295400" cy="2781300"/>
            </a:xfrm>
          </p:grpSpPr>
          <p:sp>
            <p:nvSpPr>
              <p:cNvPr id="23" name="Right Brace 22"/>
              <p:cNvSpPr/>
              <p:nvPr/>
            </p:nvSpPr>
            <p:spPr>
              <a:xfrm>
                <a:off x="6553200" y="3733800"/>
                <a:ext cx="304800" cy="990600"/>
              </a:xfrm>
              <a:prstGeom prst="rightBrac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8" name="Shape 27"/>
              <p:cNvCxnSpPr>
                <a:stCxn id="23" idx="1"/>
                <a:endCxn id="22" idx="3"/>
              </p:cNvCxnSpPr>
              <p:nvPr/>
            </p:nvCxnSpPr>
            <p:spPr>
              <a:xfrm rot="10800000" flipH="1">
                <a:off x="6858000" y="1943100"/>
                <a:ext cx="990600" cy="2286000"/>
              </a:xfrm>
              <a:prstGeom prst="bentConnector5">
                <a:avLst>
                  <a:gd name="adj1" fmla="val 38780"/>
                  <a:gd name="adj2" fmla="val 46667"/>
                  <a:gd name="adj3" fmla="val 148945"/>
                </a:avLst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PageRank in </a:t>
            </a:r>
            <a:r>
              <a:rPr lang="en-US" dirty="0" err="1" smtClean="0"/>
              <a:t>PowerGraph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76600"/>
            <a:ext cx="8496300" cy="3263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err="1" smtClean="0"/>
              <a:t>PageRankProgram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)</a:t>
            </a:r>
          </a:p>
          <a:p>
            <a:pPr marL="623888" indent="-333375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Gather</a:t>
            </a:r>
            <a:r>
              <a:rPr lang="en-US" dirty="0" smtClean="0"/>
              <a:t>( </a:t>
            </a:r>
            <a:r>
              <a:rPr lang="en-US" dirty="0" smtClean="0">
                <a:latin typeface="Times"/>
                <a:cs typeface="Times"/>
              </a:rPr>
              <a:t>j </a:t>
            </a:r>
            <a:r>
              <a:rPr lang="en-US" dirty="0" smtClean="0">
                <a:latin typeface="Times"/>
                <a:cs typeface="Times"/>
                <a:sym typeface="Wingdings"/>
              </a:rPr>
              <a:t> </a:t>
            </a:r>
            <a:r>
              <a:rPr lang="en-US" dirty="0" err="1" smtClean="0">
                <a:latin typeface="Times"/>
                <a:cs typeface="Times"/>
              </a:rPr>
              <a:t>i</a:t>
            </a:r>
            <a:r>
              <a:rPr lang="en-US" dirty="0" smtClean="0"/>
              <a:t> ) </a:t>
            </a:r>
            <a:r>
              <a:rPr lang="en-US" b="1" dirty="0" smtClean="0"/>
              <a:t>:</a:t>
            </a:r>
            <a:r>
              <a:rPr lang="en-US" dirty="0" smtClean="0"/>
              <a:t> return 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w</a:t>
            </a:r>
            <a:r>
              <a:rPr lang="en-US" baseline="-25000" dirty="0" err="1" smtClean="0">
                <a:latin typeface="Times" pitchFamily="18" charset="0"/>
                <a:cs typeface="Times" pitchFamily="18" charset="0"/>
              </a:rPr>
              <a:t>ji</a:t>
            </a:r>
            <a:r>
              <a:rPr lang="en-US" baseline="-25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* R[j]</a:t>
            </a:r>
            <a:endParaRPr lang="en-US" baseline="-25000" dirty="0" smtClean="0">
              <a:latin typeface="Times" pitchFamily="18" charset="0"/>
              <a:cs typeface="Times" pitchFamily="18" charset="0"/>
            </a:endParaRPr>
          </a:p>
          <a:p>
            <a:pPr marL="623888" indent="-333375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sum</a:t>
            </a:r>
            <a:r>
              <a:rPr lang="en-US" dirty="0" smtClean="0"/>
              <a:t>(a, b)</a:t>
            </a:r>
            <a:r>
              <a:rPr lang="en-US" b="1" dirty="0" smtClean="0"/>
              <a:t> :  </a:t>
            </a:r>
            <a:r>
              <a:rPr lang="en-US" dirty="0" smtClean="0"/>
              <a:t>return a + b;</a:t>
            </a:r>
          </a:p>
          <a:p>
            <a:pPr marL="623888" indent="-333375">
              <a:buNone/>
            </a:pPr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Apply</a:t>
            </a:r>
            <a:r>
              <a:rPr lang="en-US" b="1" dirty="0" smtClean="0">
                <a:latin typeface="Times"/>
                <a:cs typeface="Times"/>
              </a:rPr>
              <a:t>(</a:t>
            </a:r>
            <a:r>
              <a:rPr lang="en-US" dirty="0">
                <a:latin typeface="Times"/>
                <a:cs typeface="Times"/>
              </a:rPr>
              <a:t>i</a:t>
            </a:r>
            <a:r>
              <a:rPr lang="en-US" dirty="0" smtClean="0">
                <a:latin typeface="Times"/>
                <a:cs typeface="Times"/>
              </a:rPr>
              <a:t>, Σ) </a:t>
            </a:r>
            <a:r>
              <a:rPr lang="en-US" b="1" dirty="0" smtClean="0">
                <a:latin typeface="Times"/>
                <a:cs typeface="Times"/>
              </a:rPr>
              <a:t>:</a:t>
            </a:r>
            <a:r>
              <a:rPr lang="en-US" dirty="0" smtClean="0">
                <a:latin typeface="Times"/>
                <a:cs typeface="Times"/>
              </a:rPr>
              <a:t> R[</a:t>
            </a:r>
            <a:r>
              <a:rPr lang="en-US" dirty="0" err="1" smtClean="0">
                <a:latin typeface="Times"/>
                <a:cs typeface="Times"/>
              </a:rPr>
              <a:t>i</a:t>
            </a:r>
            <a:r>
              <a:rPr lang="en-US" dirty="0" smtClean="0">
                <a:latin typeface="Times"/>
                <a:cs typeface="Times"/>
              </a:rPr>
              <a:t>] = </a:t>
            </a:r>
            <a:r>
              <a:rPr lang="en-US" i="1" dirty="0">
                <a:latin typeface="Times" pitchFamily="18" charset="0"/>
                <a:cs typeface="Times" pitchFamily="18" charset="0"/>
              </a:rPr>
              <a:t>β</a:t>
            </a:r>
            <a:r>
              <a:rPr lang="en-US" dirty="0" smtClean="0">
                <a:latin typeface="Times"/>
                <a:cs typeface="Times"/>
              </a:rPr>
              <a:t> + (1 – </a:t>
            </a:r>
            <a:r>
              <a:rPr lang="en-US" i="1" dirty="0">
                <a:latin typeface="Times" pitchFamily="18" charset="0"/>
                <a:cs typeface="Times" pitchFamily="18" charset="0"/>
              </a:rPr>
              <a:t>β</a:t>
            </a:r>
            <a:r>
              <a:rPr lang="en-US" dirty="0" smtClean="0">
                <a:latin typeface="Times"/>
                <a:cs typeface="Times"/>
              </a:rPr>
              <a:t>) * Σ </a:t>
            </a:r>
          </a:p>
          <a:p>
            <a:pPr marL="623888" indent="-333375">
              <a:buNone/>
            </a:pPr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Scatter</a:t>
            </a:r>
            <a:r>
              <a:rPr lang="en-US" b="1" dirty="0" smtClean="0">
                <a:latin typeface="Times"/>
                <a:cs typeface="Times"/>
              </a:rPr>
              <a:t>( </a:t>
            </a:r>
            <a:r>
              <a:rPr lang="en-US" dirty="0" err="1" smtClean="0">
                <a:latin typeface="Times"/>
                <a:cs typeface="Times"/>
              </a:rPr>
              <a:t>i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latin typeface="Times"/>
                <a:cs typeface="Times"/>
                <a:sym typeface="Wingdings"/>
              </a:rPr>
              <a:t>j </a:t>
            </a:r>
            <a:r>
              <a:rPr lang="en-US" dirty="0" smtClean="0">
                <a:latin typeface="Times"/>
                <a:cs typeface="Times"/>
              </a:rPr>
              <a:t>) </a:t>
            </a:r>
            <a:r>
              <a:rPr lang="en-US" b="1" dirty="0" smtClean="0">
                <a:latin typeface="Times"/>
                <a:cs typeface="Times"/>
              </a:rPr>
              <a:t>:</a:t>
            </a:r>
            <a:r>
              <a:rPr lang="en-US" dirty="0" smtClean="0">
                <a:latin typeface="Times"/>
                <a:cs typeface="Times"/>
              </a:rPr>
              <a:t/>
            </a:r>
            <a:br>
              <a:rPr lang="en-US" dirty="0" smtClean="0">
                <a:latin typeface="Times"/>
                <a:cs typeface="Times"/>
              </a:rPr>
            </a:br>
            <a:r>
              <a:rPr lang="en-US" dirty="0" smtClean="0">
                <a:latin typeface="Times"/>
                <a:cs typeface="Times"/>
              </a:rPr>
              <a:t>if (R[</a:t>
            </a:r>
            <a:r>
              <a:rPr lang="en-US" dirty="0" err="1" smtClean="0">
                <a:latin typeface="Times"/>
                <a:cs typeface="Times"/>
              </a:rPr>
              <a:t>i</a:t>
            </a:r>
            <a:r>
              <a:rPr lang="en-US" dirty="0" smtClean="0">
                <a:latin typeface="Times"/>
                <a:cs typeface="Times"/>
              </a:rPr>
              <a:t>] changes)  then  </a:t>
            </a:r>
            <a:r>
              <a:rPr lang="en-US" i="1" dirty="0" smtClean="0">
                <a:latin typeface="Times"/>
                <a:cs typeface="Times"/>
              </a:rPr>
              <a:t>activate</a:t>
            </a:r>
            <a:r>
              <a:rPr lang="en-US" dirty="0" smtClean="0">
                <a:latin typeface="Times"/>
                <a:cs typeface="Times"/>
              </a:rPr>
              <a:t>(</a:t>
            </a:r>
            <a:r>
              <a:rPr lang="en-US" dirty="0">
                <a:latin typeface="Times"/>
                <a:cs typeface="Times"/>
              </a:rPr>
              <a:t>j</a:t>
            </a:r>
            <a:r>
              <a:rPr lang="en-US" dirty="0" smtClean="0">
                <a:latin typeface="Times"/>
                <a:cs typeface="Times"/>
              </a:rPr>
              <a:t>)</a:t>
            </a:r>
            <a:endParaRPr lang="en-US" dirty="0" smtClean="0"/>
          </a:p>
          <a:p>
            <a:pPr marL="512763" indent="-222250">
              <a:buNone/>
            </a:pPr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02" y="1371600"/>
            <a:ext cx="6755998" cy="11574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3203" y="0"/>
            <a:ext cx="1803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GraphLab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group/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Aapo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4550610"/>
            <a:ext cx="112668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j edge</a:t>
            </a:r>
          </a:p>
          <a:p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vertex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644273"/>
            <a:ext cx="599560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gather/sum like a group by … reduce or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collect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4819" y="6353509"/>
            <a:ext cx="28640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scatter is like a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signal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18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791200" y="15240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Machine 2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38400" y="15240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Machine 1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91200" y="42672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Machine 4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38400" y="42672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Machine 3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Distributed Execution </a:t>
            </a:r>
            <a:r>
              <a:rPr lang="en-US" dirty="0"/>
              <a:t>of a </a:t>
            </a:r>
            <a:r>
              <a:rPr lang="en-US" dirty="0" err="1" smtClean="0"/>
              <a:t>PowerGraph</a:t>
            </a:r>
            <a:r>
              <a:rPr lang="en-US" dirty="0" smtClean="0"/>
              <a:t> Vertex</a:t>
            </a:r>
            <a:r>
              <a:rPr lang="en-US" dirty="0"/>
              <a:t>-Program</a:t>
            </a:r>
          </a:p>
        </p:txBody>
      </p:sp>
      <p:sp>
        <p:nvSpPr>
          <p:cNvPr id="43" name="Rounded Rectangle 42"/>
          <p:cNvSpPr/>
          <p:nvPr/>
        </p:nvSpPr>
        <p:spPr>
          <a:xfrm rot="13374097">
            <a:off x="3081035" y="2385975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ounded Rectangle 43"/>
          <p:cNvSpPr/>
          <p:nvPr/>
        </p:nvSpPr>
        <p:spPr>
          <a:xfrm rot="10800000">
            <a:off x="2819401" y="2655860"/>
            <a:ext cx="1390265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 rot="8221805">
            <a:off x="3212256" y="4936335"/>
            <a:ext cx="1231714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ounded Rectangle 45"/>
          <p:cNvSpPr/>
          <p:nvPr/>
        </p:nvSpPr>
        <p:spPr>
          <a:xfrm rot="5400000">
            <a:off x="3529531" y="5052679"/>
            <a:ext cx="1179636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ounded Rectangle 46"/>
          <p:cNvSpPr/>
          <p:nvPr/>
        </p:nvSpPr>
        <p:spPr>
          <a:xfrm rot="16200000">
            <a:off x="6374111" y="2545679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ounded Rectangle 47"/>
          <p:cNvSpPr/>
          <p:nvPr/>
        </p:nvSpPr>
        <p:spPr>
          <a:xfrm rot="19272643">
            <a:off x="6704422" y="2649365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649330" y="4654325"/>
            <a:ext cx="142787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 rot="2506115">
            <a:off x="6551953" y="4952994"/>
            <a:ext cx="1301607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90800" y="3272135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white"/>
                </a:solidFill>
                <a:latin typeface="Calibri"/>
              </a:rPr>
              <a:t>Σ</a:t>
            </a:r>
            <a:r>
              <a:rPr lang="en-US" sz="2400" baseline="-250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sz="2400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54345" y="3276600"/>
            <a:ext cx="42977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white"/>
                </a:solidFill>
                <a:latin typeface="Calibri"/>
              </a:rPr>
              <a:t>Σ</a:t>
            </a:r>
            <a:r>
              <a:rPr lang="en-US" sz="2400" baseline="-25000" dirty="0" smtClean="0">
                <a:solidFill>
                  <a:prstClr val="white"/>
                </a:solidFill>
                <a:latin typeface="Calibri"/>
              </a:rPr>
              <a:t>2</a:t>
            </a:r>
            <a:endParaRPr lang="en-US" sz="2400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90800" y="4415135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white"/>
                </a:solidFill>
                <a:latin typeface="Calibri"/>
              </a:rPr>
              <a:t>Σ</a:t>
            </a:r>
            <a:r>
              <a:rPr lang="en-US" sz="2400" baseline="-250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2400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47074" y="4415135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white"/>
                </a:solidFill>
                <a:latin typeface="Calibri"/>
              </a:rPr>
              <a:t>Σ</a:t>
            </a:r>
            <a:r>
              <a:rPr lang="en-US" sz="2400" baseline="-25000" dirty="0" smtClean="0">
                <a:solidFill>
                  <a:prstClr val="white"/>
                </a:solidFill>
                <a:latin typeface="Calibri"/>
              </a:rPr>
              <a:t>4</a:t>
            </a:r>
            <a:endParaRPr lang="en-US" sz="2400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71800" y="3352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+            +            +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733800" y="2612202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29"/>
          <p:cNvGrpSpPr/>
          <p:nvPr/>
        </p:nvGrpSpPr>
        <p:grpSpPr>
          <a:xfrm>
            <a:off x="4419600" y="3370302"/>
            <a:ext cx="1253842" cy="837162"/>
            <a:chOff x="3352800" y="2590800"/>
            <a:chExt cx="1253842" cy="837162"/>
          </a:xfrm>
        </p:grpSpPr>
        <p:cxnSp>
          <p:nvCxnSpPr>
            <p:cNvPr id="5" name="Straight Connector 4"/>
            <p:cNvCxnSpPr>
              <a:stCxn id="12" idx="5"/>
              <a:endCxn id="9" idx="1"/>
            </p:cNvCxnSpPr>
            <p:nvPr/>
          </p:nvCxnSpPr>
          <p:spPr>
            <a:xfrm>
              <a:off x="3961997" y="2829044"/>
              <a:ext cx="406401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1" idx="6"/>
              <a:endCxn id="9" idx="2"/>
            </p:cNvCxnSpPr>
            <p:nvPr/>
          </p:nvCxnSpPr>
          <p:spPr>
            <a:xfrm>
              <a:off x="3631920" y="3288403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327522" y="314884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Y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352800" y="314884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723753" y="259080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5410200" y="3133953"/>
            <a:ext cx="930064" cy="1074549"/>
            <a:chOff x="5489414" y="1971179"/>
            <a:chExt cx="930064" cy="1074549"/>
          </a:xfrm>
        </p:grpSpPr>
        <p:cxnSp>
          <p:nvCxnSpPr>
            <p:cNvPr id="15" name="Straight Connector 14"/>
            <p:cNvCxnSpPr>
              <a:stCxn id="19" idx="7"/>
              <a:endCxn id="23" idx="3"/>
            </p:cNvCxnSpPr>
            <p:nvPr/>
          </p:nvCxnSpPr>
          <p:spPr>
            <a:xfrm flipV="1">
              <a:off x="5727659" y="2446810"/>
              <a:ext cx="453575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0" idx="4"/>
              <a:endCxn id="19" idx="0"/>
            </p:cNvCxnSpPr>
            <p:nvPr/>
          </p:nvCxnSpPr>
          <p:spPr>
            <a:xfrm flipH="1">
              <a:off x="5628975" y="2250299"/>
              <a:ext cx="1677" cy="5163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491092" y="197117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489414" y="276660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140358" y="2208566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" name="Group 28"/>
          <p:cNvGrpSpPr/>
          <p:nvPr/>
        </p:nvGrpSpPr>
        <p:grpSpPr>
          <a:xfrm>
            <a:off x="4800600" y="3903702"/>
            <a:ext cx="884567" cy="1049298"/>
            <a:chOff x="3876153" y="3301242"/>
            <a:chExt cx="884567" cy="1049298"/>
          </a:xfrm>
        </p:grpSpPr>
        <p:cxnSp>
          <p:nvCxnSpPr>
            <p:cNvPr id="24" name="Straight Connector 23"/>
            <p:cNvCxnSpPr>
              <a:stCxn id="26" idx="4"/>
              <a:endCxn id="27" idx="0"/>
            </p:cNvCxnSpPr>
            <p:nvPr/>
          </p:nvCxnSpPr>
          <p:spPr>
            <a:xfrm>
              <a:off x="4619483" y="3580362"/>
              <a:ext cx="1677" cy="4910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6" idx="3"/>
              <a:endCxn id="28" idx="7"/>
            </p:cNvCxnSpPr>
            <p:nvPr/>
          </p:nvCxnSpPr>
          <p:spPr>
            <a:xfrm flipH="1">
              <a:off x="4114397" y="3539486"/>
              <a:ext cx="406401" cy="3607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479922" y="330124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481600" y="407142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876153" y="385931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31"/>
          <p:cNvGrpSpPr/>
          <p:nvPr/>
        </p:nvGrpSpPr>
        <p:grpSpPr>
          <a:xfrm>
            <a:off x="5410200" y="3903702"/>
            <a:ext cx="1253843" cy="870858"/>
            <a:chOff x="5489414" y="2766608"/>
            <a:chExt cx="1253843" cy="870858"/>
          </a:xfrm>
        </p:grpSpPr>
        <p:cxnSp>
          <p:nvCxnSpPr>
            <p:cNvPr id="33" name="Straight Connector 32"/>
            <p:cNvCxnSpPr>
              <a:stCxn id="35" idx="6"/>
              <a:endCxn id="37" idx="2"/>
            </p:cNvCxnSpPr>
            <p:nvPr/>
          </p:nvCxnSpPr>
          <p:spPr>
            <a:xfrm>
              <a:off x="5768535" y="2906169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5" idx="5"/>
              <a:endCxn id="36" idx="1"/>
            </p:cNvCxnSpPr>
            <p:nvPr/>
          </p:nvCxnSpPr>
          <p:spPr>
            <a:xfrm>
              <a:off x="5727659" y="3004852"/>
              <a:ext cx="453575" cy="394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489414" y="276660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140358" y="3358346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464137" y="276660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9" name="Oval 58"/>
          <p:cNvSpPr/>
          <p:nvPr/>
        </p:nvSpPr>
        <p:spPr>
          <a:xfrm>
            <a:off x="3845642" y="2724926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Y’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57600" y="3200400"/>
            <a:ext cx="533400" cy="569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91440" rtlCol="0" anchor="ctr">
            <a:noAutofit/>
          </a:bodyPr>
          <a:lstStyle/>
          <a:p>
            <a:pPr algn="ctr"/>
            <a:r>
              <a:rPr lang="el-GR" sz="3600" dirty="0" smtClean="0">
                <a:solidFill>
                  <a:prstClr val="white"/>
                </a:solidFill>
                <a:latin typeface="Calibri"/>
              </a:rPr>
              <a:t>Σ</a:t>
            </a:r>
            <a:endParaRPr lang="en-US" sz="3600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886200" y="27432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Y’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62400" y="2819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Y’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826336" y="279898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Y’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964" y="2543890"/>
            <a:ext cx="1773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G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ather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2527" y="3497759"/>
            <a:ext cx="1492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pply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4800" y="4488359"/>
            <a:ext cx="1788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catter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53203" y="0"/>
            <a:ext cx="1803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GraphLab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group/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Aapo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23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195E-6 -1.52903E-6 L -0.16852 -0.17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5" y="-87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493E-6 7.16632E-6 L 0.15828 -0.13323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6345E-6 -3.82836E-6 L -0.15654 0.12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7" y="60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74E-6 1.38793E-7 L 0.14804 0.122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3" y="6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547E-6 2.26E-6 L -0.30597 -0.0002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7" y="-2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35832E-6 L 0.15828 -0.16654 " pathEditMode="relative" ptsTypes="AA">
                                      <p:cBhvr>
                                        <p:cTn id="9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32E-6 7.35832E-6 L -0.14162 -0.16654 " pathEditMode="relative" ptsTypes="AA">
                                      <p:cBhvr>
                                        <p:cTn id="9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B4B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486 -0.07873 " pathEditMode="relative" ptsTypes="AA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0.00393 L 0.30439 0.279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0" y="14147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8191E-6 2.43112E-6 L 0.32436 0.03727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8" y="1852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8191E-6 2.43112E-6 L 0.01597 0.28178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140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B4B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/>
      <p:bldP spid="55" grpId="1"/>
      <p:bldP spid="60" grpId="0" animBg="1"/>
      <p:bldP spid="60" grpId="1" animBg="1"/>
      <p:bldP spid="59" grpId="0" animBg="1"/>
      <p:bldP spid="56" grpId="0" animBg="1"/>
      <p:bldP spid="56" grpId="1" animBg="1"/>
      <p:bldP spid="56" grpId="2" animBg="1"/>
      <p:bldP spid="61" grpId="0" animBg="1"/>
      <p:bldP spid="61" grpId="1" animBg="1"/>
      <p:bldP spid="64" grpId="0" animBg="1"/>
      <p:bldP spid="64" grpId="1" animBg="1"/>
      <p:bldP spid="65" grpId="0" animBg="1"/>
      <p:bldP spid="65" grpId="1" animBg="1"/>
      <p:bldP spid="3" grpId="0"/>
      <p:bldP spid="3" grpId="1"/>
      <p:bldP spid="57" grpId="0"/>
      <p:bldP spid="57" grpId="1"/>
      <p:bldP spid="5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Minimizing Communication in </a:t>
            </a:r>
            <a:r>
              <a:rPr lang="en-US" sz="3600" dirty="0" err="1" smtClean="0"/>
              <a:t>PowerGraph</a:t>
            </a:r>
            <a:endParaRPr lang="en-US" sz="3600" b="1" dirty="0"/>
          </a:p>
        </p:txBody>
      </p:sp>
      <p:grpSp>
        <p:nvGrpSpPr>
          <p:cNvPr id="3" name="Group 3"/>
          <p:cNvGrpSpPr/>
          <p:nvPr/>
        </p:nvGrpSpPr>
        <p:grpSpPr>
          <a:xfrm>
            <a:off x="3720739" y="1752600"/>
            <a:ext cx="1519426" cy="1075200"/>
            <a:chOff x="3720739" y="2286583"/>
            <a:chExt cx="1519426" cy="1075200"/>
          </a:xfrm>
        </p:grpSpPr>
        <p:cxnSp>
          <p:nvCxnSpPr>
            <p:cNvPr id="53" name="Straight Connector 52"/>
            <p:cNvCxnSpPr>
              <a:stCxn id="66" idx="5"/>
              <a:endCxn id="62" idx="1"/>
            </p:cNvCxnSpPr>
            <p:nvPr/>
          </p:nvCxnSpPr>
          <p:spPr>
            <a:xfrm>
              <a:off x="3958983" y="2762865"/>
              <a:ext cx="406401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324508" y="3082663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Y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3720739" y="252462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2" name="Straight Connector 81"/>
            <p:cNvCxnSpPr>
              <a:endCxn id="97" idx="3"/>
            </p:cNvCxnSpPr>
            <p:nvPr/>
          </p:nvCxnSpPr>
          <p:spPr>
            <a:xfrm flipV="1">
              <a:off x="4548346" y="2762214"/>
              <a:ext cx="453575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0" idx="4"/>
            </p:cNvCxnSpPr>
            <p:nvPr/>
          </p:nvCxnSpPr>
          <p:spPr>
            <a:xfrm flipH="1">
              <a:off x="4449662" y="2565703"/>
              <a:ext cx="1677" cy="5163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4311779" y="2286583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961045" y="252397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343400" y="2539697"/>
            <a:ext cx="1220544" cy="879190"/>
            <a:chOff x="4343400" y="3073680"/>
            <a:chExt cx="1220544" cy="879190"/>
          </a:xfrm>
        </p:grpSpPr>
        <p:cxnSp>
          <p:nvCxnSpPr>
            <p:cNvPr id="84" name="Straight Connector 83"/>
            <p:cNvCxnSpPr>
              <a:endCxn id="96" idx="2"/>
            </p:cNvCxnSpPr>
            <p:nvPr/>
          </p:nvCxnSpPr>
          <p:spPr>
            <a:xfrm>
              <a:off x="4589222" y="3221573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95" idx="1"/>
            </p:cNvCxnSpPr>
            <p:nvPr/>
          </p:nvCxnSpPr>
          <p:spPr>
            <a:xfrm>
              <a:off x="4548346" y="3320256"/>
              <a:ext cx="453575" cy="394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961045" y="367375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284824" y="308201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343400" y="307368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Y</a:t>
              </a:r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3349786" y="2548029"/>
            <a:ext cx="1272734" cy="1049949"/>
            <a:chOff x="3349786" y="3082012"/>
            <a:chExt cx="1272734" cy="1049949"/>
          </a:xfrm>
        </p:grpSpPr>
        <p:cxnSp>
          <p:nvCxnSpPr>
            <p:cNvPr id="42" name="Straight Connector 41"/>
            <p:cNvCxnSpPr>
              <a:stCxn id="51" idx="6"/>
            </p:cNvCxnSpPr>
            <p:nvPr/>
          </p:nvCxnSpPr>
          <p:spPr>
            <a:xfrm>
              <a:off x="3628906" y="3222224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45" idx="0"/>
            </p:cNvCxnSpPr>
            <p:nvPr/>
          </p:nvCxnSpPr>
          <p:spPr>
            <a:xfrm>
              <a:off x="4464069" y="3361783"/>
              <a:ext cx="1677" cy="4910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52" idx="7"/>
            </p:cNvCxnSpPr>
            <p:nvPr/>
          </p:nvCxnSpPr>
          <p:spPr>
            <a:xfrm flipH="1">
              <a:off x="3958983" y="3320907"/>
              <a:ext cx="406401" cy="3607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326186" y="385284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349786" y="3082663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720739" y="364073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343400" y="308201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Y</a:t>
              </a:r>
            </a:p>
          </p:txBody>
        </p:sp>
      </p:grpSp>
      <p:sp>
        <p:nvSpPr>
          <p:cNvPr id="55" name="Title 5"/>
          <p:cNvSpPr txBox="1">
            <a:spLocks/>
          </p:cNvSpPr>
          <p:nvPr/>
        </p:nvSpPr>
        <p:spPr bwMode="auto">
          <a:xfrm>
            <a:off x="1676400" y="3962401"/>
            <a:ext cx="5791200" cy="12191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9pPr>
          </a:lstStyle>
          <a:p>
            <a:pPr algn="ctr"/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A </a:t>
            </a:r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vertex-cut </a:t>
            </a:r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minimizes </a:t>
            </a:r>
            <a:br>
              <a:rPr lang="en-US" sz="3200" dirty="0" smtClean="0">
                <a:solidFill>
                  <a:prstClr val="white"/>
                </a:solidFill>
                <a:latin typeface="Calibri"/>
              </a:rPr>
            </a:br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machines each vertex spans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3400" y="5522893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algn="ctr"/>
            <a:r>
              <a:rPr lang="en-US" sz="2800" i="1" dirty="0" smtClean="0">
                <a:solidFill>
                  <a:srgbClr val="000000"/>
                </a:solidFill>
                <a:latin typeface="Calibri"/>
              </a:rPr>
              <a:t>Percolation theory suggests that power law graphs have good vertex cuts. [Albert et al. 2000]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5069" y="2398693"/>
            <a:ext cx="3793977" cy="1200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Communication is linear in </a:t>
            </a:r>
            <a:br>
              <a:rPr lang="en-US" sz="2400" dirty="0" smtClean="0">
                <a:solidFill>
                  <a:prstClr val="white"/>
                </a:solidFill>
                <a:latin typeface="Calibri"/>
              </a:rPr>
            </a:b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the number of machines </a:t>
            </a:r>
            <a:br>
              <a:rPr lang="en-US" sz="2400" dirty="0" smtClean="0">
                <a:solidFill>
                  <a:prstClr val="white"/>
                </a:solidFill>
                <a:latin typeface="Calibri"/>
              </a:rPr>
            </a:b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each vertex spans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53203" y="0"/>
            <a:ext cx="1803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GraphLab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group/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Aapo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98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4"/>
    </mc:Choice>
    <mc:Fallback xmlns="" xmlns:mv="urn:schemas-microsoft-com:mac:vml">
      <p:transition spd="slow" advTm="4432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465E-6 -2.22762E-6 L -0.31083 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0" y="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4675E-6 4.38122E-6 L 0.32489 0.032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44" y="15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942E-7 2.04535E-6 L -0.0066 -0.08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4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Partitioning 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524" y="1219200"/>
            <a:ext cx="882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Twitter Graph: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41M vertices, 1.4B edges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015335"/>
            <a:ext cx="77724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Oblivious </a:t>
            </a: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balances partition quality and partitioning time.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33164849"/>
              </p:ext>
            </p:extLst>
          </p:nvPr>
        </p:nvGraphicFramePr>
        <p:xfrm>
          <a:off x="381000" y="2094131"/>
          <a:ext cx="441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021408434"/>
              </p:ext>
            </p:extLst>
          </p:nvPr>
        </p:nvGraphicFramePr>
        <p:xfrm>
          <a:off x="4572000" y="2094131"/>
          <a:ext cx="441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 rot="20197561">
            <a:off x="2530182" y="2494137"/>
            <a:ext cx="123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  <a:latin typeface="Calibri"/>
              </a:rPr>
              <a:t>Random</a:t>
            </a:r>
            <a:endParaRPr lang="en-US" sz="24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 rot="20784430">
            <a:off x="3419752" y="2702969"/>
            <a:ext cx="134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BBB59"/>
                </a:solidFill>
                <a:latin typeface="Calibri"/>
              </a:rPr>
              <a:t>Oblivious</a:t>
            </a:r>
            <a:endParaRPr lang="en-US" sz="2400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 rot="21186979">
            <a:off x="2916995" y="3968252"/>
            <a:ext cx="174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64A2"/>
                </a:solidFill>
                <a:latin typeface="Calibri"/>
              </a:rPr>
              <a:t>Coordinated</a:t>
            </a:r>
            <a:endParaRPr lang="en-US" sz="2400" dirty="0">
              <a:solidFill>
                <a:srgbClr val="8064A2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 rot="230850">
            <a:off x="7176329" y="3644545"/>
            <a:ext cx="174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64A2"/>
                </a:solidFill>
                <a:latin typeface="Calibri"/>
              </a:rPr>
              <a:t>Coordinated</a:t>
            </a:r>
            <a:endParaRPr lang="en-US" sz="2400" dirty="0">
              <a:solidFill>
                <a:srgbClr val="8064A2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 rot="1779011">
            <a:off x="5893509" y="3615904"/>
            <a:ext cx="134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BBB59"/>
                </a:solidFill>
                <a:latin typeface="Calibri"/>
              </a:rPr>
              <a:t>Oblivious</a:t>
            </a:r>
            <a:endParaRPr lang="en-US" sz="2400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 rot="820081">
            <a:off x="6056918" y="4366608"/>
            <a:ext cx="123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  <a:latin typeface="Calibri"/>
              </a:rPr>
              <a:t>Random</a:t>
            </a:r>
            <a:endParaRPr lang="en-US" sz="24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1636931"/>
            <a:ext cx="100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Cost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1600200"/>
            <a:ext cx="3627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Construction Time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6200" y="3048000"/>
            <a:ext cx="533400" cy="1143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Better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53203" y="0"/>
            <a:ext cx="1803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GraphLab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group/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Aapo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15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>
        <p:bldSub>
          <a:bldChart bld="series" animBg="0"/>
        </p:bldSub>
      </p:bldGraphic>
      <p:bldGraphic spid="11" grpId="0">
        <p:bldSub>
          <a:bldChart bld="series" animBg="0"/>
        </p:bldSub>
      </p:bldGraphic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Many Graph-Parallel Algorithms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257800"/>
          </a:xfrm>
        </p:spPr>
        <p:txBody>
          <a:bodyPr numCol="2">
            <a:no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Collaborative Filtering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Alternating Least Squares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Stochastic Gradient Descent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Tensor Factorization</a:t>
            </a:r>
          </a:p>
          <a:p>
            <a:r>
              <a:rPr lang="en-US" sz="2800" dirty="0" smtClean="0">
                <a:latin typeface="Gill Sans Light"/>
                <a:cs typeface="Gill Sans Light"/>
              </a:rPr>
              <a:t>Structured Prediction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Loopy Belief Propagation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Max-Product Linear Programs</a:t>
            </a:r>
            <a:endParaRPr lang="en-US" sz="2400" dirty="0">
              <a:latin typeface="Gill Sans Light"/>
              <a:cs typeface="Gill Sans Light"/>
            </a:endParaRP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Gibbs Sampling</a:t>
            </a:r>
          </a:p>
          <a:p>
            <a:r>
              <a:rPr lang="en-US" sz="2800" dirty="0" smtClean="0">
                <a:latin typeface="Gill Sans Light"/>
                <a:cs typeface="Gill Sans Light"/>
              </a:rPr>
              <a:t>Semi-supervised M</a:t>
            </a:r>
            <a:r>
              <a:rPr lang="en-US" dirty="0" smtClean="0">
                <a:latin typeface="Gill Sans Light"/>
                <a:cs typeface="Gill Sans Light"/>
              </a:rPr>
              <a:t>L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Graph SSL </a:t>
            </a:r>
          </a:p>
          <a:p>
            <a:pPr lvl="1"/>
            <a:r>
              <a:rPr lang="en-US" sz="2400" dirty="0" err="1" smtClean="0">
                <a:latin typeface="Gill Sans Light"/>
                <a:cs typeface="Gill Sans Light"/>
              </a:rPr>
              <a:t>CoEM</a:t>
            </a:r>
            <a:endParaRPr lang="en-US" sz="2400" dirty="0">
              <a:latin typeface="Gill Sans Light"/>
              <a:cs typeface="Gill Sans Light"/>
            </a:endParaRPr>
          </a:p>
          <a:p>
            <a:r>
              <a:rPr lang="en-US" sz="2800" dirty="0" smtClean="0">
                <a:latin typeface="Gill Sans Light"/>
                <a:cs typeface="Gill Sans Light"/>
              </a:rPr>
              <a:t>Community Detection</a:t>
            </a:r>
          </a:p>
          <a:p>
            <a:pPr lvl="1"/>
            <a:r>
              <a:rPr lang="en-US" sz="2400" dirty="0">
                <a:latin typeface="Gill Sans Light"/>
                <a:cs typeface="Gill Sans Light"/>
              </a:rPr>
              <a:t>Triangle-Counting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K</a:t>
            </a:r>
            <a:r>
              <a:rPr lang="en-US" sz="2400" dirty="0">
                <a:latin typeface="Gill Sans Light"/>
                <a:cs typeface="Gill Sans Light"/>
              </a:rPr>
              <a:t>-core </a:t>
            </a:r>
            <a:r>
              <a:rPr lang="en-US" sz="2400" dirty="0" smtClean="0">
                <a:latin typeface="Gill Sans Light"/>
                <a:cs typeface="Gill Sans Light"/>
              </a:rPr>
              <a:t>Decomposition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K-Truss</a:t>
            </a:r>
            <a:endParaRPr lang="en-US" sz="2400" dirty="0">
              <a:latin typeface="Gill Sans Light"/>
              <a:cs typeface="Gill Sans Light"/>
            </a:endParaRPr>
          </a:p>
          <a:p>
            <a:r>
              <a:rPr lang="en-US" sz="2800" dirty="0" smtClean="0">
                <a:latin typeface="Gill Sans Light"/>
                <a:cs typeface="Gill Sans Light"/>
              </a:rPr>
              <a:t>Graph Analytics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PageRank</a:t>
            </a:r>
          </a:p>
          <a:p>
            <a:pPr lvl="1"/>
            <a:r>
              <a:rPr lang="en-US" sz="2400" dirty="0">
                <a:latin typeface="Gill Sans Light"/>
                <a:cs typeface="Gill Sans Light"/>
              </a:rPr>
              <a:t>Personalized </a:t>
            </a:r>
            <a:r>
              <a:rPr lang="en-US" sz="2400" dirty="0" smtClean="0">
                <a:latin typeface="Gill Sans Light"/>
                <a:cs typeface="Gill Sans Light"/>
              </a:rPr>
              <a:t>PageRank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Shortest Path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Graph Coloring</a:t>
            </a:r>
            <a:endParaRPr lang="en-US" sz="2400" dirty="0">
              <a:latin typeface="Gill Sans Light"/>
              <a:cs typeface="Gill Sans Light"/>
            </a:endParaRPr>
          </a:p>
          <a:p>
            <a:r>
              <a:rPr lang="en-US" sz="2800" dirty="0" smtClean="0">
                <a:latin typeface="Gill Sans Light"/>
                <a:cs typeface="Gill Sans Light"/>
              </a:rPr>
              <a:t>Classification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Neural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Light"/>
                <a:cs typeface="Gill Sans Light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414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Partitioning matters…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691492"/>
              </p:ext>
            </p:extLst>
          </p:nvPr>
        </p:nvGraphicFramePr>
        <p:xfrm>
          <a:off x="533400" y="1219200"/>
          <a:ext cx="8305800" cy="514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3203" y="0"/>
            <a:ext cx="1803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GraphLab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group/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Aapo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28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GraphLab’s</a:t>
            </a:r>
            <a:r>
              <a:rPr lang="en-US" dirty="0" smtClean="0"/>
              <a:t> descendents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PowerGraph</a:t>
            </a:r>
            <a:endParaRPr lang="en-US" dirty="0" smtClean="0"/>
          </a:p>
          <a:p>
            <a:r>
              <a:rPr lang="en-US" dirty="0" err="1" smtClean="0"/>
              <a:t>GraphChi</a:t>
            </a:r>
            <a:endParaRPr lang="en-US" dirty="0" smtClean="0"/>
          </a:p>
          <a:p>
            <a:r>
              <a:rPr lang="en-US" b="1" dirty="0" err="1" smtClean="0"/>
              <a:t>GraphX</a:t>
            </a:r>
            <a:endParaRPr lang="en-US" b="1" dirty="0" smtClean="0"/>
          </a:p>
          <a:p>
            <a:pPr lvl="1"/>
            <a:r>
              <a:rPr lang="en-US" dirty="0" smtClean="0"/>
              <a:t>implementation of </a:t>
            </a:r>
            <a:r>
              <a:rPr lang="en-US" dirty="0" err="1" smtClean="0"/>
              <a:t>GraphLabs</a:t>
            </a:r>
            <a:r>
              <a:rPr lang="en-US" dirty="0" smtClean="0"/>
              <a:t> API on top of Spark</a:t>
            </a:r>
          </a:p>
          <a:p>
            <a:pPr lvl="1"/>
            <a:r>
              <a:rPr lang="en-US" dirty="0" smtClean="0"/>
              <a:t>Motivations:</a:t>
            </a:r>
          </a:p>
          <a:p>
            <a:pPr lvl="2"/>
            <a:r>
              <a:rPr lang="en-US" dirty="0" smtClean="0"/>
              <a:t>avoid transfers between subsystems</a:t>
            </a:r>
          </a:p>
          <a:p>
            <a:pPr lvl="2"/>
            <a:r>
              <a:rPr lang="en-US" dirty="0" smtClean="0"/>
              <a:t>leverage larger community for common infrastructure</a:t>
            </a:r>
          </a:p>
          <a:p>
            <a:pPr lvl="1"/>
            <a:r>
              <a:rPr lang="en-US" dirty="0" smtClean="0"/>
              <a:t>What’s different:</a:t>
            </a:r>
          </a:p>
          <a:p>
            <a:pPr lvl="2"/>
            <a:r>
              <a:rPr lang="en-US" dirty="0" smtClean="0"/>
              <a:t>Graphs are now </a:t>
            </a:r>
            <a:r>
              <a:rPr lang="en-US" i="1" dirty="0" smtClean="0"/>
              <a:t>immutable</a:t>
            </a:r>
            <a:r>
              <a:rPr lang="en-US" dirty="0" smtClean="0"/>
              <a:t> and operations transform one graph into another (RDD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RDG, </a:t>
            </a:r>
            <a:r>
              <a:rPr lang="en-US" dirty="0" err="1" smtClean="0">
                <a:sym typeface="Wingdings"/>
              </a:rPr>
              <a:t>resiliant</a:t>
            </a:r>
            <a:r>
              <a:rPr lang="en-US" dirty="0" smtClean="0">
                <a:sym typeface="Wingdings"/>
              </a:rPr>
              <a:t> distributed graph)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84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Idea 1: Graph as Tables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824877"/>
              </p:ext>
            </p:extLst>
          </p:nvPr>
        </p:nvGraphicFramePr>
        <p:xfrm>
          <a:off x="4896425" y="1894820"/>
          <a:ext cx="1357777" cy="1981200"/>
        </p:xfrm>
        <a:graphic>
          <a:graphicData uri="http://schemas.openxmlformats.org/drawingml/2006/table">
            <a:tbl>
              <a:tblPr firstRow="1" bandRow="1"/>
              <a:tblGrid>
                <a:gridCol w="1357777"/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ill Sans"/>
                          <a:cs typeface="Gill Sans"/>
                        </a:rPr>
                        <a:t>Id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Rxin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Jegonzal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Franklin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Istoica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931677"/>
              </p:ext>
            </p:extLst>
          </p:nvPr>
        </p:nvGraphicFramePr>
        <p:xfrm>
          <a:off x="4591625" y="4495800"/>
          <a:ext cx="2381250" cy="1981200"/>
        </p:xfrm>
        <a:graphic>
          <a:graphicData uri="http://schemas.openxmlformats.org/drawingml/2006/table">
            <a:tbl>
              <a:tblPr firstRow="1" bandRow="1"/>
              <a:tblGrid>
                <a:gridCol w="1096634"/>
                <a:gridCol w="12846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Gill Sans"/>
                          <a:cs typeface="Gill Sans"/>
                        </a:rPr>
                        <a:t>SrcId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Gill Sans"/>
                          <a:cs typeface="Gill Sans"/>
                        </a:rPr>
                        <a:t>DstId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rxin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jegonzal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franklin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rxin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istoica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franklin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franklin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jegonzal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51394"/>
              </p:ext>
            </p:extLst>
          </p:nvPr>
        </p:nvGraphicFramePr>
        <p:xfrm>
          <a:off x="7009374" y="4495800"/>
          <a:ext cx="1809750" cy="1981200"/>
        </p:xfrm>
        <a:graphic>
          <a:graphicData uri="http://schemas.openxmlformats.org/drawingml/2006/table">
            <a:tbl>
              <a:tblPr firstRow="1" bandRow="1"/>
              <a:tblGrid>
                <a:gridCol w="18097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ill Sans"/>
                          <a:cs typeface="Gill Sans"/>
                        </a:rPr>
                        <a:t>Property (E)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Friend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Advisor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Coworker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PI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60990"/>
              </p:ext>
            </p:extLst>
          </p:nvPr>
        </p:nvGraphicFramePr>
        <p:xfrm>
          <a:off x="6293903" y="1894820"/>
          <a:ext cx="2183922" cy="1981200"/>
        </p:xfrm>
        <a:graphic>
          <a:graphicData uri="http://schemas.openxmlformats.org/drawingml/2006/table">
            <a:tbl>
              <a:tblPr firstRow="1" bandRow="1"/>
              <a:tblGrid>
                <a:gridCol w="2183922"/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ill Sans"/>
                          <a:cs typeface="Gill Sans"/>
                        </a:rPr>
                        <a:t>Property (V)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(Stu.,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2000" baseline="0" dirty="0" err="1" smtClean="0">
                          <a:latin typeface="Gill Sans Light"/>
                          <a:cs typeface="Gill Sans Light"/>
                        </a:rPr>
                        <a:t>Berk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.)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</a:t>
                      </a:r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PstDoc</a:t>
                      </a:r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,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2000" baseline="0" dirty="0" err="1" smtClean="0">
                          <a:latin typeface="Gill Sans Light"/>
                          <a:cs typeface="Gill Sans Light"/>
                        </a:rPr>
                        <a:t>Berk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.)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(Prof.,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2000" baseline="0" dirty="0" err="1" smtClean="0">
                          <a:latin typeface="Gill Sans Light"/>
                          <a:cs typeface="Gill Sans Light"/>
                        </a:rPr>
                        <a:t>Berk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(Prof.,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2000" baseline="0" dirty="0" err="1" smtClean="0">
                          <a:latin typeface="Gill Sans Light"/>
                          <a:cs typeface="Gill Sans Light"/>
                        </a:rPr>
                        <a:t>Berk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28"/>
          <p:cNvGrpSpPr/>
          <p:nvPr/>
        </p:nvGrpSpPr>
        <p:grpSpPr>
          <a:xfrm>
            <a:off x="685800" y="1766220"/>
            <a:ext cx="3087203" cy="3541931"/>
            <a:chOff x="5370997" y="1334869"/>
            <a:chExt cx="3087203" cy="3541931"/>
          </a:xfrm>
        </p:grpSpPr>
        <p:sp>
          <p:nvSpPr>
            <p:cNvPr id="6" name="Oval 5"/>
            <p:cNvSpPr/>
            <p:nvPr/>
          </p:nvSpPr>
          <p:spPr>
            <a:xfrm>
              <a:off x="5791200" y="2324100"/>
              <a:ext cx="457200" cy="45720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791200" y="4343400"/>
              <a:ext cx="457200" cy="45720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J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622941" y="2324100"/>
              <a:ext cx="457200" cy="45720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620000" y="4343400"/>
              <a:ext cx="457200" cy="45720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grpSp>
          <p:nvGrpSpPr>
            <p:cNvPr id="13" name="Group 34"/>
            <p:cNvGrpSpPr/>
            <p:nvPr/>
          </p:nvGrpSpPr>
          <p:grpSpPr>
            <a:xfrm>
              <a:off x="6016859" y="2546691"/>
              <a:ext cx="1831741" cy="1857655"/>
              <a:chOff x="6030145" y="1792483"/>
              <a:chExt cx="1831741" cy="1857655"/>
            </a:xfrm>
          </p:grpSpPr>
          <p:cxnSp>
            <p:nvCxnSpPr>
              <p:cNvPr id="11" name="Straight Arrow Connector 10"/>
              <p:cNvCxnSpPr>
                <a:stCxn id="6" idx="4"/>
                <a:endCxn id="7" idx="0"/>
              </p:cNvCxnSpPr>
              <p:nvPr/>
            </p:nvCxnSpPr>
            <p:spPr>
              <a:xfrm>
                <a:off x="6030145" y="2021083"/>
                <a:ext cx="0" cy="15621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8" idx="2"/>
                <a:endCxn id="6" idx="6"/>
              </p:cNvCxnSpPr>
              <p:nvPr/>
            </p:nvCxnSpPr>
            <p:spPr>
              <a:xfrm flipH="1">
                <a:off x="6258745" y="1792483"/>
                <a:ext cx="137454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9" idx="0"/>
                <a:endCxn id="8" idx="4"/>
              </p:cNvCxnSpPr>
              <p:nvPr/>
            </p:nvCxnSpPr>
            <p:spPr>
              <a:xfrm flipV="1">
                <a:off x="7858945" y="2021083"/>
                <a:ext cx="2941" cy="15621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8" idx="3"/>
                <a:endCxn id="7" idx="7"/>
              </p:cNvCxnSpPr>
              <p:nvPr/>
            </p:nvCxnSpPr>
            <p:spPr>
              <a:xfrm flipH="1">
                <a:off x="6191790" y="1954128"/>
                <a:ext cx="1508451" cy="16960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26"/>
            <p:cNvGrpSpPr/>
            <p:nvPr/>
          </p:nvGrpSpPr>
          <p:grpSpPr>
            <a:xfrm>
              <a:off x="5910122" y="2467255"/>
              <a:ext cx="2048155" cy="1152245"/>
              <a:chOff x="6135781" y="3305455"/>
              <a:chExt cx="2048155" cy="1152245"/>
            </a:xfrm>
          </p:grpSpPr>
          <p:sp>
            <p:nvSpPr>
              <p:cNvPr id="23" name="Can 22"/>
              <p:cNvSpPr/>
              <p:nvPr/>
            </p:nvSpPr>
            <p:spPr>
              <a:xfrm>
                <a:off x="7062298" y="3305455"/>
                <a:ext cx="219355" cy="161645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an 23"/>
              <p:cNvSpPr/>
              <p:nvPr/>
            </p:nvSpPr>
            <p:spPr>
              <a:xfrm>
                <a:off x="7964581" y="4296055"/>
                <a:ext cx="219355" cy="161645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an 24"/>
              <p:cNvSpPr/>
              <p:nvPr/>
            </p:nvSpPr>
            <p:spPr>
              <a:xfrm>
                <a:off x="6135781" y="4296055"/>
                <a:ext cx="219355" cy="161645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an 25"/>
              <p:cNvSpPr/>
              <p:nvPr/>
            </p:nvSpPr>
            <p:spPr>
              <a:xfrm>
                <a:off x="7062298" y="4296055"/>
                <a:ext cx="219355" cy="161645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32"/>
            <p:cNvGrpSpPr/>
            <p:nvPr/>
          </p:nvGrpSpPr>
          <p:grpSpPr>
            <a:xfrm>
              <a:off x="6175141" y="2680230"/>
              <a:ext cx="2057400" cy="2196570"/>
              <a:chOff x="6400800" y="3518430"/>
              <a:chExt cx="2057400" cy="2196570"/>
            </a:xfrm>
          </p:grpSpPr>
          <p:sp>
            <p:nvSpPr>
              <p:cNvPr id="28" name="Can 27"/>
              <p:cNvSpPr/>
              <p:nvPr/>
            </p:nvSpPr>
            <p:spPr>
              <a:xfrm>
                <a:off x="6410045" y="3518430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an 29"/>
              <p:cNvSpPr/>
              <p:nvPr/>
            </p:nvSpPr>
            <p:spPr>
              <a:xfrm>
                <a:off x="8238845" y="3518430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an 30"/>
              <p:cNvSpPr/>
              <p:nvPr/>
            </p:nvSpPr>
            <p:spPr>
              <a:xfrm>
                <a:off x="6400800" y="5553355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an 31"/>
              <p:cNvSpPr/>
              <p:nvPr/>
            </p:nvSpPr>
            <p:spPr>
              <a:xfrm>
                <a:off x="8229600" y="5553355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370997" y="1334869"/>
              <a:ext cx="30872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latin typeface="Gill Sans Light"/>
                  <a:cs typeface="Gill Sans Light"/>
                </a:rPr>
                <a:t>Property Graph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909699" y="1371600"/>
            <a:ext cx="338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Vertex Property Table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17540" y="3962400"/>
            <a:ext cx="3006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Edge Property Table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7256" y="2527373"/>
            <a:ext cx="3927082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Under the hood things can be split even more finely: </a:t>
            </a:r>
            <a:r>
              <a:rPr lang="en-US" sz="2400" dirty="0" err="1" smtClean="0"/>
              <a:t>eg</a:t>
            </a:r>
            <a:r>
              <a:rPr lang="en-US" sz="2400" dirty="0" smtClean="0"/>
              <a:t> a </a:t>
            </a:r>
            <a:r>
              <a:rPr lang="en-US" sz="2400" b="1" dirty="0" smtClean="0"/>
              <a:t>vertex map table </a:t>
            </a:r>
            <a:r>
              <a:rPr lang="en-US" sz="2400" dirty="0" smtClean="0"/>
              <a:t>+ </a:t>
            </a:r>
            <a:r>
              <a:rPr lang="en-US" sz="2400" b="1" dirty="0" smtClean="0"/>
              <a:t>vertex data table.  </a:t>
            </a:r>
            <a:r>
              <a:rPr lang="en-US" sz="2400" dirty="0" smtClean="0"/>
              <a:t>Operators maximize structure sharing and minimize communication.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3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8061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Table (RDD) operators are inherited from Spark: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83E74-89E2-C64C-9005-6CEB91907F00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762000" y="1999816"/>
            <a:ext cx="4038600" cy="46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map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filter</a:t>
            </a: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groupBy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sort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union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join</a:t>
            </a: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leftOuterJoin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rightOuterJoin</a:t>
            </a:r>
            <a:endParaRPr lang="en-US" sz="2200" dirty="0">
              <a:latin typeface="Lucida Console"/>
              <a:cs typeface="Lucida Console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3810000" y="1999816"/>
            <a:ext cx="4038600" cy="4629583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reduce</a:t>
            </a:r>
          </a:p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count</a:t>
            </a:r>
          </a:p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fold</a:t>
            </a:r>
          </a:p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reduceByKey</a:t>
            </a:r>
          </a:p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groupByKey</a:t>
            </a:r>
          </a:p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cogroup</a:t>
            </a:r>
          </a:p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cross</a:t>
            </a:r>
          </a:p>
          <a:p>
            <a:pPr>
              <a:spcBef>
                <a:spcPts val="1600"/>
              </a:spcBef>
            </a:pPr>
            <a:r>
              <a:rPr lang="en-US" sz="2200" smtClean="0">
                <a:latin typeface="Lucida Console"/>
                <a:cs typeface="Lucida Console"/>
              </a:rPr>
              <a:t>zip</a:t>
            </a:r>
            <a:endParaRPr lang="en-US" sz="2200" dirty="0" smtClean="0">
              <a:latin typeface="Lucida Console"/>
              <a:cs typeface="Lucida Console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6553200" y="1999816"/>
            <a:ext cx="2743200" cy="46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sample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take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first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partitionBy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mapWith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pipe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save</a:t>
            </a:r>
          </a:p>
          <a:p>
            <a:pPr>
              <a:spcBef>
                <a:spcPts val="1600"/>
              </a:spcBef>
            </a:pPr>
            <a:r>
              <a:rPr lang="en-US" sz="2200" b="1" dirty="0" smtClean="0">
                <a:latin typeface="Lucida Console"/>
                <a:cs typeface="Lucida Console"/>
              </a:rPr>
              <a:t>...</a:t>
            </a:r>
            <a:endParaRPr lang="en-US" sz="2200" b="1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8781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53489"/>
            <a:ext cx="9296400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Lucida Console"/>
                <a:cs typeface="Lucida Console"/>
              </a:rPr>
              <a:t>class </a:t>
            </a:r>
            <a:r>
              <a:rPr lang="en-US" sz="1800" b="1" dirty="0"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 [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 ] </a:t>
            </a:r>
            <a:r>
              <a:rPr lang="en-US" sz="1800" dirty="0" smtClean="0">
                <a:latin typeface="Lucida Console"/>
                <a:cs typeface="Lucida Console"/>
              </a:rPr>
              <a:t>{</a:t>
            </a:r>
          </a:p>
          <a:p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dirty="0" smtClean="0">
                <a:latin typeface="Lucida Console"/>
                <a:cs typeface="Lucida Console"/>
              </a:rPr>
              <a:t>  </a:t>
            </a:r>
            <a:r>
              <a:rPr lang="en-US" sz="1800" dirty="0" err="1" smtClean="0">
                <a:latin typeface="Lucida Console"/>
                <a:cs typeface="Lucida Console"/>
              </a:rPr>
              <a:t>def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vertices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Table</a:t>
            </a:r>
            <a:r>
              <a:rPr lang="en-US" sz="1800" dirty="0">
                <a:latin typeface="Lucida Console"/>
                <a:cs typeface="Lucida Console"/>
              </a:rPr>
              <a:t>[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 </a:t>
            </a:r>
            <a:r>
              <a:rPr lang="en-US" sz="1800" dirty="0" smtClean="0">
                <a:latin typeface="Lucida Console"/>
                <a:cs typeface="Lucida Console"/>
              </a:rPr>
              <a:t>], </a:t>
            </a:r>
          </a:p>
          <a:p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Lucida Console"/>
                <a:cs typeface="Lucida Console"/>
              </a:rPr>
              <a:t>            edges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Table</a:t>
            </a:r>
            <a:r>
              <a:rPr lang="en-US" sz="1800" dirty="0">
                <a:latin typeface="Lucida Console"/>
                <a:cs typeface="Lucida Console"/>
              </a:rPr>
              <a:t>[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) </a:t>
            </a:r>
            <a:r>
              <a:rPr lang="en-US" sz="1800" dirty="0" smtClean="0">
                <a:latin typeface="Lucida Console"/>
                <a:cs typeface="Lucida Console"/>
              </a:rPr>
              <a:t>])</a:t>
            </a:r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Table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Views 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</a:t>
            </a:r>
            <a:endParaRPr lang="en-US" sz="1800" dirty="0" smtClean="0">
              <a:latin typeface="Lucida Console"/>
              <a:cs typeface="Lucida Console"/>
            </a:endParaRPr>
          </a:p>
          <a:p>
            <a:r>
              <a:rPr lang="en-US" sz="1800" dirty="0" smtClean="0">
                <a:latin typeface="Lucida Console"/>
                <a:cs typeface="Lucida Console"/>
              </a:rPr>
              <a:t>	</a:t>
            </a:r>
            <a:r>
              <a:rPr lang="en-US" sz="1800" dirty="0" err="1" smtClean="0">
                <a:latin typeface="Lucida Console"/>
                <a:cs typeface="Lucida Console"/>
              </a:rPr>
              <a:t>def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Lucida Console"/>
                <a:cs typeface="Lucida Console"/>
              </a:rPr>
              <a:t>vertices</a:t>
            </a:r>
            <a:r>
              <a:rPr lang="en-US" sz="1800" dirty="0" smtClean="0">
                <a:latin typeface="Lucida Console"/>
                <a:cs typeface="Lucida Console"/>
              </a:rPr>
              <a:t>: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Table</a:t>
            </a:r>
            <a:r>
              <a:rPr lang="en-US" sz="1800" dirty="0" smtClean="0">
                <a:latin typeface="Lucida Console"/>
                <a:cs typeface="Lucida Console"/>
              </a:rPr>
              <a:t>[ 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 smtClean="0">
                <a:latin typeface="Lucida Console"/>
                <a:cs typeface="Lucida Console"/>
              </a:rPr>
              <a:t>) 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edges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Table</a:t>
            </a:r>
            <a:r>
              <a:rPr lang="en-US" sz="1800" dirty="0" smtClean="0">
                <a:latin typeface="Lucida Console"/>
                <a:cs typeface="Lucida Console"/>
              </a:rPr>
              <a:t>[ 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) 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triplets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Table </a:t>
            </a:r>
            <a:r>
              <a:rPr lang="en-US" sz="1800" dirty="0" smtClean="0">
                <a:latin typeface="Lucida Console"/>
                <a:cs typeface="Lucida Console"/>
              </a:rPr>
              <a:t>[ (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 smtClean="0">
                <a:latin typeface="Lucida Console"/>
                <a:cs typeface="Lucida Console"/>
              </a:rPr>
              <a:t>) ]</a:t>
            </a:r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Transformations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-----------------------------</a:t>
            </a:r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reverse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Lucida Console"/>
                <a:cs typeface="Lucida Console"/>
              </a:rPr>
              <a:t>subgraph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err="1" smtClean="0">
                <a:latin typeface="Lucida Console"/>
                <a:cs typeface="Lucida Console"/>
              </a:rPr>
              <a:t>pV</a:t>
            </a:r>
            <a:r>
              <a:rPr lang="en-US" sz="1800" dirty="0" smtClean="0">
                <a:latin typeface="Lucida Console"/>
                <a:cs typeface="Lucida Console"/>
              </a:rPr>
              <a:t>: 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 =&gt;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Boolean, </a:t>
            </a:r>
          </a:p>
          <a:p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               </a:t>
            </a:r>
            <a:r>
              <a:rPr lang="en-US" sz="1800" dirty="0" err="1" smtClean="0">
                <a:latin typeface="Lucida Console"/>
                <a:cs typeface="Lucida Console"/>
              </a:rPr>
              <a:t>pE</a:t>
            </a:r>
            <a:r>
              <a:rPr lang="en-US" sz="1800" dirty="0" smtClean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Edge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Boolean</a:t>
            </a:r>
            <a:r>
              <a:rPr lang="en-US" sz="1800" dirty="0" smtClean="0">
                <a:latin typeface="Lucida Console"/>
                <a:cs typeface="Lucida Console"/>
              </a:rPr>
              <a:t>)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Lucida Console"/>
                <a:cs typeface="Lucida Console"/>
              </a:rPr>
              <a:t>mapV</a:t>
            </a:r>
            <a:r>
              <a:rPr lang="en-US" sz="1800" dirty="0" smtClean="0">
                <a:latin typeface="Lucida Console"/>
                <a:cs typeface="Lucida Console"/>
              </a:rPr>
              <a:t>(m</a:t>
            </a:r>
            <a:r>
              <a:rPr lang="en-US" sz="1800" dirty="0">
                <a:latin typeface="Lucida Console"/>
                <a:cs typeface="Lucida Console"/>
              </a:rPr>
              <a:t>: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 ):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 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Lucida Console"/>
                <a:cs typeface="Lucida Console"/>
              </a:rPr>
              <a:t>mapE</a:t>
            </a:r>
            <a:r>
              <a:rPr lang="en-US" sz="1800" dirty="0" smtClean="0">
                <a:latin typeface="Lucida Console"/>
                <a:cs typeface="Lucida Console"/>
              </a:rPr>
              <a:t>(m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Edge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 ):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 smtClean="0">
                <a:latin typeface="Lucida Console"/>
                <a:cs typeface="Lucida Console"/>
              </a:rPr>
              <a:t>]</a:t>
            </a:r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Joins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--------------------------------</a:t>
            </a:r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Lucida Console"/>
                <a:cs typeface="Lucida Console"/>
              </a:rPr>
              <a:t>joinV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err="1" smtClean="0">
                <a:latin typeface="Lucida Console"/>
                <a:cs typeface="Lucida Console"/>
              </a:rPr>
              <a:t>tbl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Table 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])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 smtClean="0">
                <a:latin typeface="Lucida Console"/>
                <a:cs typeface="Lucida Console"/>
              </a:rPr>
              <a:t>[(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T)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 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Lucida Console"/>
                <a:cs typeface="Lucida Console"/>
              </a:rPr>
              <a:t>joinE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err="1" smtClean="0">
                <a:latin typeface="Lucida Console"/>
                <a:cs typeface="Lucida Console"/>
              </a:rPr>
              <a:t>tbl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Table 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])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T)</a:t>
            </a:r>
            <a:r>
              <a:rPr lang="en-US" sz="1800" dirty="0" smtClean="0">
                <a:latin typeface="Lucida Console"/>
                <a:cs typeface="Lucida Console"/>
              </a:rPr>
              <a:t>]</a:t>
            </a:r>
            <a:endParaRPr lang="en-US" sz="1800" i="1" dirty="0">
              <a:solidFill>
                <a:schemeClr val="accent6">
                  <a:lumMod val="75000"/>
                </a:schemeClr>
              </a:solidFill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Computation 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---------------------------------</a:t>
            </a:r>
          </a:p>
          <a:p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Lucida Console"/>
                <a:cs typeface="Lucida Console"/>
              </a:rPr>
              <a:t>mrTriplets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err="1" smtClean="0">
                <a:latin typeface="Lucida Console"/>
                <a:cs typeface="Lucida Console"/>
              </a:rPr>
              <a:t>mapF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Edge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 smtClean="0">
                <a:latin typeface="Lucida Console"/>
                <a:cs typeface="Lucida Console"/>
              </a:rPr>
              <a:t>,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 smtClean="0">
                <a:latin typeface="Lucida Console"/>
                <a:cs typeface="Lucida Console"/>
              </a:rPr>
              <a:t>]) =</a:t>
            </a:r>
            <a:r>
              <a:rPr lang="en-US" sz="1800" dirty="0">
                <a:latin typeface="Lucida Console"/>
                <a:cs typeface="Lucida Console"/>
              </a:rPr>
              <a:t>&gt;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List</a:t>
            </a:r>
            <a:r>
              <a:rPr lang="en-US" sz="1800" dirty="0" smtClean="0">
                <a:latin typeface="Lucida Console"/>
                <a:cs typeface="Lucida Console"/>
              </a:rPr>
              <a:t>[(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 smtClean="0">
                <a:latin typeface="Lucida Console"/>
                <a:cs typeface="Lucida Console"/>
              </a:rPr>
              <a:t>)],</a:t>
            </a:r>
            <a:r>
              <a:rPr lang="en-US" sz="1800" dirty="0">
                <a:latin typeface="Lucida Console"/>
                <a:cs typeface="Lucida Console"/>
              </a:rPr>
              <a:t/>
            </a:r>
            <a:br>
              <a:rPr lang="en-US" sz="1800" dirty="0">
                <a:latin typeface="Lucida Console"/>
                <a:cs typeface="Lucida Console"/>
              </a:rPr>
            </a:br>
            <a:r>
              <a:rPr lang="en-US" sz="1800" dirty="0">
                <a:latin typeface="Lucida Console"/>
                <a:cs typeface="Lucida Console"/>
              </a:rPr>
              <a:t>					 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dirty="0" err="1" smtClean="0">
                <a:latin typeface="Lucida Console"/>
                <a:cs typeface="Lucida Console"/>
              </a:rPr>
              <a:t>reduceF</a:t>
            </a:r>
            <a:r>
              <a:rPr lang="en-US" sz="1800" dirty="0">
                <a:latin typeface="Lucida Console"/>
                <a:cs typeface="Lucida Console"/>
              </a:rPr>
              <a:t>: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) =&gt;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 smtClean="0">
                <a:latin typeface="Lucida Console"/>
                <a:cs typeface="Lucida Console"/>
              </a:rPr>
              <a:t>):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 smtClean="0">
                <a:latin typeface="Lucida Console"/>
                <a:cs typeface="Lucida Console"/>
              </a:rPr>
              <a:t>}</a:t>
            </a:r>
          </a:p>
          <a:p>
            <a:endParaRPr lang="en-US" sz="1800" dirty="0">
              <a:latin typeface="Lucida Console"/>
              <a:cs typeface="Lucida Consol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557750"/>
            <a:ext cx="228600" cy="72825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133600"/>
            <a:ext cx="228600" cy="11430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2060" y="3200400"/>
            <a:ext cx="231340" cy="16763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4800600"/>
            <a:ext cx="228600" cy="9144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2133600"/>
            <a:ext cx="7620000" cy="1143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3276601"/>
            <a:ext cx="8153400" cy="160019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3769" y="4876800"/>
            <a:ext cx="8153400" cy="8382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2060" y="152400"/>
            <a:ext cx="8613340" cy="990600"/>
          </a:xfrm>
        </p:spPr>
        <p:txBody>
          <a:bodyPr/>
          <a:lstStyle/>
          <a:p>
            <a:r>
              <a:rPr lang="en-US" dirty="0" smtClean="0"/>
              <a:t>Graph Operators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83E74-89E2-C64C-9005-6CEB91907F00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5638800"/>
            <a:ext cx="228600" cy="9144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3769" y="5715000"/>
            <a:ext cx="7615831" cy="8382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52129" y="1557750"/>
            <a:ext cx="2563271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Idea 2:  </a:t>
            </a:r>
            <a:r>
              <a:rPr lang="en-US" dirty="0" err="1" smtClean="0"/>
              <a:t>mrTriplets</a:t>
            </a:r>
            <a:r>
              <a:rPr lang="en-US" dirty="0" smtClean="0"/>
              <a:t>: low-level routine similar to scatter-gather-apply.</a:t>
            </a:r>
          </a:p>
          <a:p>
            <a:endParaRPr lang="en-US" dirty="0" smtClean="0"/>
          </a:p>
          <a:p>
            <a:r>
              <a:rPr lang="en-US" dirty="0" smtClean="0"/>
              <a:t>Evolved to </a:t>
            </a:r>
            <a:r>
              <a:rPr lang="en-US" u="sng" dirty="0" err="1" smtClean="0"/>
              <a:t>aggregateNeighbors</a:t>
            </a:r>
            <a:r>
              <a:rPr lang="en-US" u="sng" dirty="0" smtClean="0"/>
              <a:t>,</a:t>
            </a:r>
          </a:p>
          <a:p>
            <a:r>
              <a:rPr lang="en-US" u="sng" dirty="0" err="1" smtClean="0"/>
              <a:t>aggregateMessages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814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sz="5000" dirty="0" smtClean="0"/>
              <a:t>The </a:t>
            </a:r>
            <a:r>
              <a:rPr lang="en-US" sz="5000" dirty="0" err="1" smtClean="0"/>
              <a:t>GraphX</a:t>
            </a:r>
            <a:r>
              <a:rPr lang="en-US" sz="5000" dirty="0" smtClean="0"/>
              <a:t> Stack</a:t>
            </a:r>
            <a:br>
              <a:rPr lang="en-US" sz="5000" dirty="0" smtClean="0"/>
            </a:br>
            <a:r>
              <a:rPr lang="en-US" sz="5000" dirty="0" smtClean="0"/>
              <a:t>(Lines of Code)</a:t>
            </a:r>
            <a:endParaRPr lang="en-US" sz="5000" dirty="0"/>
          </a:p>
        </p:txBody>
      </p:sp>
      <p:sp>
        <p:nvSpPr>
          <p:cNvPr id="5" name="Rectangle 4"/>
          <p:cNvSpPr/>
          <p:nvPr/>
        </p:nvSpPr>
        <p:spPr>
          <a:xfrm>
            <a:off x="304800" y="4419601"/>
            <a:ext cx="8610600" cy="585313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>
                <a:latin typeface="Gill Sans Light"/>
              </a:rPr>
              <a:t>GraphX</a:t>
            </a:r>
            <a:r>
              <a:rPr lang="en-US" sz="2200" dirty="0" smtClean="0">
                <a:latin typeface="Gill Sans Light"/>
              </a:rPr>
              <a:t> (3575)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147054"/>
            <a:ext cx="8610599" cy="577580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Gill Sans Light"/>
              </a:rPr>
              <a:t>Spark</a:t>
            </a:r>
            <a:endParaRPr lang="en-US" sz="1700" dirty="0" smtClean="0">
              <a:latin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657601"/>
            <a:ext cx="6476999" cy="585313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>
                <a:latin typeface="Gill Sans Light"/>
              </a:rPr>
              <a:t>Pregel</a:t>
            </a:r>
            <a:r>
              <a:rPr lang="en-US" sz="2200" dirty="0" smtClean="0">
                <a:latin typeface="Gill Sans Light"/>
              </a:rPr>
              <a:t> (28) + </a:t>
            </a:r>
            <a:r>
              <a:rPr lang="en-US" sz="2200" dirty="0" err="1" smtClean="0">
                <a:latin typeface="Gill Sans Light"/>
              </a:rPr>
              <a:t>GraphLab</a:t>
            </a:r>
            <a:r>
              <a:rPr lang="en-US" sz="2200" dirty="0" smtClean="0">
                <a:latin typeface="Gill Sans Light"/>
              </a:rPr>
              <a:t> (50)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2" y="2362201"/>
            <a:ext cx="1066798" cy="114963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latin typeface="Gill Sans Light"/>
              </a:rPr>
              <a:t>PageRank (5)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2475" y="2362201"/>
            <a:ext cx="1416322" cy="114963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latin typeface="Gill Sans Light"/>
              </a:rPr>
              <a:t>Connected Comp. (10)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9672" y="2362201"/>
            <a:ext cx="990600" cy="114963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latin typeface="Gill Sans Light"/>
              </a:rPr>
              <a:t>Shortest Path (10)</a:t>
            </a:r>
          </a:p>
        </p:txBody>
      </p:sp>
      <p:sp>
        <p:nvSpPr>
          <p:cNvPr id="9" name="Rectangle 8"/>
          <p:cNvSpPr/>
          <p:nvPr/>
        </p:nvSpPr>
        <p:spPr>
          <a:xfrm>
            <a:off x="4827822" y="2362201"/>
            <a:ext cx="685800" cy="114963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latin typeface="Gill Sans Light"/>
              </a:rPr>
              <a:t>ALS</a:t>
            </a:r>
          </a:p>
          <a:p>
            <a:pPr algn="ctr"/>
            <a:r>
              <a:rPr lang="en-US" sz="2000" dirty="0" smtClean="0">
                <a:latin typeface="Gill Sans Light"/>
              </a:rPr>
              <a:t>(40)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01000" y="2362200"/>
            <a:ext cx="914400" cy="188071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Gill Sans Light"/>
              </a:rPr>
              <a:t>LDA</a:t>
            </a:r>
          </a:p>
          <a:p>
            <a:pPr algn="ctr"/>
            <a:r>
              <a:rPr lang="en-US" sz="2200" dirty="0" smtClean="0">
                <a:latin typeface="Gill Sans Light"/>
              </a:rPr>
              <a:t>(120)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04935" y="2362201"/>
            <a:ext cx="1219201" cy="11429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Gill Sans Light"/>
              </a:rPr>
              <a:t>K-core</a:t>
            </a:r>
          </a:p>
          <a:p>
            <a:pPr algn="ctr"/>
            <a:r>
              <a:rPr lang="en-US" sz="2200" dirty="0" smtClean="0">
                <a:latin typeface="Gill Sans Light"/>
              </a:rPr>
              <a:t>(51)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14575" y="2362201"/>
            <a:ext cx="995550" cy="188071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Gill Sans Light"/>
              </a:rPr>
              <a:t>Triangle</a:t>
            </a:r>
          </a:p>
          <a:p>
            <a:pPr algn="ctr"/>
            <a:r>
              <a:rPr lang="en-US" sz="2200" dirty="0" smtClean="0">
                <a:latin typeface="Gill Sans Light"/>
              </a:rPr>
              <a:t>Count</a:t>
            </a:r>
          </a:p>
          <a:p>
            <a:pPr algn="ctr"/>
            <a:r>
              <a:rPr lang="en-US" sz="2200" dirty="0" smtClean="0">
                <a:latin typeface="Gill Sans Light"/>
              </a:rPr>
              <a:t>(45)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51147" y="2355566"/>
            <a:ext cx="685800" cy="114963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latin typeface="Gill Sans Light"/>
              </a:rPr>
              <a:t>SVD</a:t>
            </a:r>
          </a:p>
          <a:p>
            <a:pPr algn="ctr"/>
            <a:r>
              <a:rPr lang="en-US" sz="2000" dirty="0" smtClean="0">
                <a:latin typeface="Gill Sans Light"/>
              </a:rPr>
              <a:t>(40)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15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r>
              <a:rPr lang="en-US" sz="4800" dirty="0" smtClean="0"/>
              <a:t>Performance Comparisons</a:t>
            </a:r>
            <a:endParaRPr lang="en-US" sz="48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09051194"/>
              </p:ext>
            </p:extLst>
          </p:nvPr>
        </p:nvGraphicFramePr>
        <p:xfrm>
          <a:off x="685800" y="1981200"/>
          <a:ext cx="77724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5562600"/>
            <a:ext cx="73454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Gill Sans Light"/>
                <a:cs typeface="Gill Sans Light"/>
              </a:rPr>
              <a:t>GraphX</a:t>
            </a:r>
            <a:r>
              <a:rPr lang="en-US" sz="3200" dirty="0" smtClean="0">
                <a:latin typeface="Gill Sans Light"/>
                <a:cs typeface="Gill Sans Light"/>
              </a:rPr>
              <a:t> is roughly </a:t>
            </a:r>
            <a:r>
              <a:rPr lang="en-US" sz="3200" dirty="0">
                <a:solidFill>
                  <a:srgbClr val="3366FF"/>
                </a:solidFill>
                <a:latin typeface="Gill Sans Light"/>
                <a:cs typeface="Gill Sans Light"/>
              </a:rPr>
              <a:t>3</a:t>
            </a:r>
            <a:r>
              <a:rPr lang="en-US" sz="3200" dirty="0" smtClean="0">
                <a:solidFill>
                  <a:srgbClr val="3366FF"/>
                </a:solidFill>
                <a:latin typeface="Gill Sans Light"/>
                <a:cs typeface="Gill Sans Light"/>
              </a:rPr>
              <a:t>x slower</a:t>
            </a:r>
            <a:r>
              <a:rPr lang="en-US" sz="3200" dirty="0" smtClean="0">
                <a:latin typeface="Gill Sans Light"/>
                <a:cs typeface="Gill Sans Light"/>
              </a:rPr>
              <a:t> than </a:t>
            </a:r>
            <a:r>
              <a:rPr lang="en-US" sz="3200" dirty="0" err="1" smtClean="0">
                <a:latin typeface="Gill Sans Light"/>
                <a:cs typeface="Gill Sans Light"/>
              </a:rPr>
              <a:t>GraphLab</a:t>
            </a:r>
            <a:endParaRPr lang="en-US" sz="3200" dirty="0" smtClean="0">
              <a:latin typeface="Gill Sans Light"/>
              <a:cs typeface="Gill 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058" y="1748135"/>
            <a:ext cx="3668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Live-Journal: 69 Million Edges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2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Wrapup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1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54154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Large immutable data structures on (distributed) disk, processing by sweeping through then and creating new data structures: </a:t>
            </a:r>
          </a:p>
          <a:p>
            <a:pPr lvl="1"/>
            <a:r>
              <a:rPr lang="en-US" dirty="0" smtClean="0"/>
              <a:t>stream-and-sort, </a:t>
            </a:r>
            <a:r>
              <a:rPr lang="en-US" dirty="0" err="1" smtClean="0"/>
              <a:t>Hadoop</a:t>
            </a:r>
            <a:r>
              <a:rPr lang="en-US" dirty="0" smtClean="0"/>
              <a:t>, PIG, Hive, …</a:t>
            </a:r>
          </a:p>
          <a:p>
            <a:r>
              <a:rPr lang="en-US" dirty="0" smtClean="0"/>
              <a:t>Large immutable data structures in distributed memory:</a:t>
            </a:r>
          </a:p>
          <a:p>
            <a:pPr lvl="1"/>
            <a:r>
              <a:rPr lang="en-US" dirty="0" smtClean="0"/>
              <a:t>Spark – distributed tables</a:t>
            </a:r>
          </a:p>
          <a:p>
            <a:r>
              <a:rPr lang="en-US" dirty="0" smtClean="0"/>
              <a:t>Large mutable data structures in distributed memory:</a:t>
            </a:r>
          </a:p>
          <a:p>
            <a:pPr lvl="1"/>
            <a:r>
              <a:rPr lang="en-US" dirty="0" smtClean="0"/>
              <a:t>parameter server: structure is a </a:t>
            </a:r>
            <a:r>
              <a:rPr lang="en-US" i="1" dirty="0" err="1" smtClean="0"/>
              <a:t>hashtable</a:t>
            </a:r>
            <a:endParaRPr lang="en-US" i="1" dirty="0" smtClean="0"/>
          </a:p>
          <a:p>
            <a:pPr lvl="1"/>
            <a:r>
              <a:rPr lang="en-US" dirty="0" err="1" smtClean="0"/>
              <a:t>Pregel</a:t>
            </a:r>
            <a:r>
              <a:rPr lang="en-US" dirty="0" smtClean="0"/>
              <a:t>, </a:t>
            </a:r>
            <a:r>
              <a:rPr lang="en-US" dirty="0" err="1" smtClean="0"/>
              <a:t>GraphLab</a:t>
            </a:r>
            <a:r>
              <a:rPr lang="en-US" dirty="0" smtClean="0"/>
              <a:t>, </a:t>
            </a:r>
            <a:r>
              <a:rPr lang="en-US" dirty="0" err="1" smtClean="0"/>
              <a:t>GraphChi</a:t>
            </a:r>
            <a:r>
              <a:rPr lang="en-US" dirty="0" smtClean="0"/>
              <a:t>, </a:t>
            </a:r>
            <a:r>
              <a:rPr lang="en-US" dirty="0" err="1" smtClean="0"/>
              <a:t>GraphX</a:t>
            </a:r>
            <a:r>
              <a:rPr lang="en-US" dirty="0" smtClean="0"/>
              <a:t>: structure is a graph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88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54154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APIs for the various systems vary in detail but have a similar flavor</a:t>
            </a:r>
          </a:p>
          <a:p>
            <a:pPr lvl="1"/>
            <a:r>
              <a:rPr lang="en-US" dirty="0" smtClean="0"/>
              <a:t>Typical algorithms iteratively update vertex state </a:t>
            </a:r>
          </a:p>
          <a:p>
            <a:pPr lvl="1"/>
            <a:r>
              <a:rPr lang="en-US" dirty="0" smtClean="0"/>
              <a:t>Changes in state are communicated with messages which need to be aggregated from neighbors</a:t>
            </a:r>
          </a:p>
          <a:p>
            <a:r>
              <a:rPr lang="en-US" dirty="0" smtClean="0"/>
              <a:t>Biggest wins are </a:t>
            </a:r>
          </a:p>
          <a:p>
            <a:pPr lvl="1"/>
            <a:r>
              <a:rPr lang="en-US" dirty="0" smtClean="0"/>
              <a:t>on problems where graph is fixed in each iteration, but vertex data changes</a:t>
            </a:r>
          </a:p>
          <a:p>
            <a:pPr lvl="1"/>
            <a:r>
              <a:rPr lang="en-US" dirty="0" smtClean="0"/>
              <a:t>on graphs small enough to fit in (distributed) memory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16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large </a:t>
            </a:r>
            <a:r>
              <a:rPr lang="en-US" b="1" dirty="0" smtClean="0"/>
              <a:t>mutable</a:t>
            </a:r>
            <a:r>
              <a:rPr lang="en-US" dirty="0" smtClean="0"/>
              <a:t> graph stored in distributed memory</a:t>
            </a:r>
          </a:p>
          <a:p>
            <a:pPr lvl="1"/>
            <a:r>
              <a:rPr lang="en-US" dirty="0" smtClean="0"/>
              <a:t>Repeat some node-centric computation until convergence</a:t>
            </a:r>
          </a:p>
          <a:p>
            <a:pPr lvl="1"/>
            <a:r>
              <a:rPr lang="en-US" dirty="0" smtClean="0"/>
              <a:t>Node values change and edges (mostly) don’t</a:t>
            </a:r>
          </a:p>
          <a:p>
            <a:pPr lvl="1"/>
            <a:r>
              <a:rPr lang="en-US" dirty="0" smtClean="0"/>
              <a:t>Node updates depend (mostly) on their neighbors in the graph</a:t>
            </a:r>
          </a:p>
          <a:p>
            <a:pPr lvl="1"/>
            <a:r>
              <a:rPr lang="en-US" dirty="0" smtClean="0"/>
              <a:t>Node updates are done in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8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things to 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541548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Platforms for iterative operations on graphs</a:t>
            </a:r>
          </a:p>
          <a:p>
            <a:pPr lvl="1"/>
            <a:r>
              <a:rPr lang="en-US" dirty="0" err="1" smtClean="0"/>
              <a:t>GraphX</a:t>
            </a:r>
            <a:r>
              <a:rPr lang="en-US" dirty="0" smtClean="0"/>
              <a:t>: if you want to integrate with Spark</a:t>
            </a:r>
          </a:p>
          <a:p>
            <a:pPr lvl="1"/>
            <a:r>
              <a:rPr lang="en-US" dirty="0" err="1" smtClean="0"/>
              <a:t>GraphChi</a:t>
            </a:r>
            <a:r>
              <a:rPr lang="en-US" dirty="0" smtClean="0"/>
              <a:t>: if you don’t have a cluster</a:t>
            </a:r>
          </a:p>
          <a:p>
            <a:pPr lvl="1"/>
            <a:r>
              <a:rPr lang="en-US" dirty="0" err="1" smtClean="0"/>
              <a:t>GraphLab/Dato</a:t>
            </a:r>
            <a:r>
              <a:rPr lang="en-US" dirty="0" smtClean="0"/>
              <a:t>: if you don’t need free software and performance is crucial</a:t>
            </a:r>
          </a:p>
          <a:p>
            <a:pPr lvl="1"/>
            <a:r>
              <a:rPr lang="en-US" dirty="0" err="1" smtClean="0"/>
              <a:t>Pregel</a:t>
            </a:r>
            <a:r>
              <a:rPr lang="en-US" dirty="0" smtClean="0"/>
              <a:t>: if you work at Google</a:t>
            </a:r>
          </a:p>
          <a:p>
            <a:pPr lvl="1"/>
            <a:r>
              <a:rPr lang="en-US" dirty="0" err="1" smtClean="0"/>
              <a:t>Giraph</a:t>
            </a:r>
            <a:r>
              <a:rPr lang="en-US" dirty="0" smtClean="0"/>
              <a:t>,  Signal/collect, … ??</a:t>
            </a:r>
          </a:p>
          <a:p>
            <a:r>
              <a:rPr lang="en-US" dirty="0" smtClean="0"/>
              <a:t>Important differences</a:t>
            </a:r>
          </a:p>
          <a:p>
            <a:pPr lvl="1"/>
            <a:r>
              <a:rPr lang="en-US" dirty="0" smtClean="0"/>
              <a:t>Intended architecture: shared-memory and threads, distributed cluster memory, graph on disk</a:t>
            </a:r>
          </a:p>
          <a:p>
            <a:pPr lvl="1"/>
            <a:r>
              <a:rPr lang="en-US" dirty="0" smtClean="0"/>
              <a:t>How graphs are partitioned for clusters</a:t>
            </a:r>
          </a:p>
          <a:p>
            <a:pPr lvl="1"/>
            <a:r>
              <a:rPr lang="en-US" dirty="0" smtClean="0"/>
              <a:t>If processing is synchronous or asynchronous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F5DF-B115-684C-B6E3-3FDFEC11E8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99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system: </a:t>
            </a:r>
            <a:r>
              <a:rPr lang="en-US" dirty="0" err="1" smtClean="0"/>
              <a:t>Pregel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5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 (Google, </a:t>
            </a:r>
            <a:r>
              <a:rPr lang="en-US" dirty="0" err="1" smtClean="0"/>
              <a:t>Sigmod</a:t>
            </a:r>
            <a:r>
              <a:rPr lang="en-US" dirty="0" smtClean="0"/>
              <a:t> 2010)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257300"/>
            <a:ext cx="7813964" cy="50990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Primary data structure is a graph</a:t>
            </a:r>
          </a:p>
          <a:p>
            <a:r>
              <a:rPr lang="en-US" dirty="0" smtClean="0"/>
              <a:t>Computations are sequence of </a:t>
            </a:r>
            <a:r>
              <a:rPr lang="en-US" i="1" dirty="0" err="1" smtClean="0"/>
              <a:t>supersteps</a:t>
            </a:r>
            <a:r>
              <a:rPr lang="en-US" i="1" dirty="0" smtClean="0"/>
              <a:t>,</a:t>
            </a:r>
            <a:r>
              <a:rPr lang="en-US" dirty="0" smtClean="0"/>
              <a:t> in each of which</a:t>
            </a:r>
          </a:p>
          <a:p>
            <a:pPr lvl="1"/>
            <a:r>
              <a:rPr lang="en-US" dirty="0" smtClean="0"/>
              <a:t>user-defined function </a:t>
            </a:r>
            <a:r>
              <a:rPr lang="en-US" dirty="0" smtClean="0"/>
              <a:t>(UDF) is </a:t>
            </a:r>
            <a:r>
              <a:rPr lang="en-US" dirty="0" smtClean="0"/>
              <a:t>invoked (in parallel) at each vertex </a:t>
            </a:r>
            <a:r>
              <a:rPr lang="en-US" i="1" dirty="0" smtClean="0"/>
              <a:t>v</a:t>
            </a:r>
            <a:r>
              <a:rPr lang="en-US" dirty="0" smtClean="0"/>
              <a:t>, can get/set </a:t>
            </a:r>
            <a:r>
              <a:rPr lang="en-US" i="1" dirty="0" smtClean="0"/>
              <a:t>value</a:t>
            </a:r>
            <a:endParaRPr lang="en-US" dirty="0" smtClean="0"/>
          </a:p>
          <a:p>
            <a:pPr lvl="1"/>
            <a:r>
              <a:rPr lang="en-US" dirty="0" smtClean="0"/>
              <a:t>UDF can also issue requests to get/set edges</a:t>
            </a:r>
          </a:p>
          <a:p>
            <a:pPr lvl="1"/>
            <a:r>
              <a:rPr lang="en-US" dirty="0" smtClean="0"/>
              <a:t>UDF can read </a:t>
            </a:r>
            <a:r>
              <a:rPr lang="en-US" i="1" dirty="0" smtClean="0"/>
              <a:t>messages </a:t>
            </a:r>
            <a:r>
              <a:rPr lang="en-US" dirty="0" smtClean="0"/>
              <a:t>sent to </a:t>
            </a:r>
            <a:r>
              <a:rPr lang="en-US" i="1" dirty="0" err="1" smtClean="0"/>
              <a:t>v</a:t>
            </a:r>
            <a:r>
              <a:rPr lang="en-US" i="1" dirty="0" smtClean="0"/>
              <a:t> </a:t>
            </a:r>
            <a:r>
              <a:rPr lang="en-US" dirty="0" smtClean="0"/>
              <a:t>in the last </a:t>
            </a:r>
            <a:r>
              <a:rPr lang="en-US" dirty="0" err="1" smtClean="0"/>
              <a:t>superstep</a:t>
            </a:r>
            <a:r>
              <a:rPr lang="en-US" dirty="0" smtClean="0"/>
              <a:t> and schedule messages to </a:t>
            </a:r>
            <a:r>
              <a:rPr lang="en-US" i="1" dirty="0" smtClean="0"/>
              <a:t>send </a:t>
            </a:r>
            <a:r>
              <a:rPr lang="en-US" dirty="0" smtClean="0"/>
              <a:t>to in the next </a:t>
            </a:r>
            <a:r>
              <a:rPr lang="en-US" dirty="0" err="1" smtClean="0"/>
              <a:t>superstep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Halt when every vertex </a:t>
            </a:r>
            <a:r>
              <a:rPr lang="en-US" i="1" dirty="0" smtClean="0"/>
              <a:t>votes </a:t>
            </a:r>
            <a:r>
              <a:rPr lang="en-US" dirty="0" smtClean="0"/>
              <a:t>to halt</a:t>
            </a:r>
          </a:p>
          <a:p>
            <a:r>
              <a:rPr lang="en-US" dirty="0" smtClean="0"/>
              <a:t>Output is directed graph</a:t>
            </a:r>
          </a:p>
          <a:p>
            <a:r>
              <a:rPr lang="en-US" dirty="0" smtClean="0"/>
              <a:t>Also: aggregators (like ALLREDUCE)</a:t>
            </a:r>
          </a:p>
          <a:p>
            <a:r>
              <a:rPr lang="en-US" dirty="0" smtClean="0"/>
              <a:t>Bulk synchronous processing (BSP) model: all vertex operations happen </a:t>
            </a:r>
            <a:r>
              <a:rPr lang="en-US" b="1" dirty="0" smtClean="0"/>
              <a:t>simultaneously</a:t>
            </a:r>
          </a:p>
          <a:p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804690" y="2041683"/>
            <a:ext cx="21234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value changes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2598" y="4116150"/>
            <a:ext cx="161812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6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15.3|9.5|13|0.9|17.9|0.9|4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7|4.3|6.3|7.7|1.7|1.2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3466</Words>
  <Application>Microsoft Macintosh PowerPoint</Application>
  <PresentationFormat>On-screen Show (4:3)</PresentationFormat>
  <Paragraphs>756</Paragraphs>
  <Slides>70</Slides>
  <Notes>11</Notes>
  <HiddenSlides>7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Office Theme</vt:lpstr>
      <vt:lpstr>1_Office Theme</vt:lpstr>
      <vt:lpstr>2_Office Theme</vt:lpstr>
      <vt:lpstr>Graph-Based Parallel Computing</vt:lpstr>
      <vt:lpstr>Computing paradigms</vt:lpstr>
      <vt:lpstr>Many ML algorithms tend to have</vt:lpstr>
      <vt:lpstr>PowerPoint Presentation</vt:lpstr>
      <vt:lpstr>Many ML algorithms tend to have</vt:lpstr>
      <vt:lpstr>Many Graph-Parallel Algorithms</vt:lpstr>
      <vt:lpstr>Suggested architecture</vt:lpstr>
      <vt:lpstr>Sample system: Pregel</vt:lpstr>
      <vt:lpstr>Pregel (Google, Sigmod 2010)</vt:lpstr>
      <vt:lpstr>Pregel (Google, Sigmod 2010)</vt:lpstr>
      <vt:lpstr>PowerPoint Presentation</vt:lpstr>
      <vt:lpstr>Streaming PageRank:  with some long rows</vt:lpstr>
      <vt:lpstr>PowerPoint Presentation</vt:lpstr>
      <vt:lpstr>PowerPoint Presentation</vt:lpstr>
      <vt:lpstr>PowerPoint Presentation</vt:lpstr>
      <vt:lpstr>Sample system: Signal-Collect</vt:lpstr>
      <vt:lpstr>Signal/collect model vs Pregel</vt:lpstr>
      <vt:lpstr>Signal/collect model</vt:lpstr>
      <vt:lpstr>Signal/collect examples</vt:lpstr>
      <vt:lpstr>Signal/collect examples</vt:lpstr>
      <vt:lpstr>PowerPoint Presentation</vt:lpstr>
      <vt:lpstr>Signal/collect examples</vt:lpstr>
      <vt:lpstr>PowerPoint Presentation</vt:lpstr>
      <vt:lpstr>PowerPoint Presentation</vt:lpstr>
      <vt:lpstr>Signal/collect examples</vt:lpstr>
      <vt:lpstr>Signal/collect examples: data flow</vt:lpstr>
      <vt:lpstr>Signal/collect examples</vt:lpstr>
      <vt:lpstr>Signal/collect model vs Pregel</vt:lpstr>
      <vt:lpstr>Asynchronous Parallel Computation</vt:lpstr>
      <vt:lpstr>PowerPoint Presentation</vt:lpstr>
      <vt:lpstr>PowerPoint Presentation</vt:lpstr>
      <vt:lpstr>PowerPoint Presentation</vt:lpstr>
      <vt:lpstr>Sample system: GraphLab</vt:lpstr>
      <vt:lpstr>GraphLab</vt:lpstr>
      <vt:lpstr>GraphLab’s descendents</vt:lpstr>
      <vt:lpstr>GraphLab con’t</vt:lpstr>
      <vt:lpstr>GraphLab con’t</vt:lpstr>
      <vt:lpstr>PSW:  Shards and Intervals</vt:lpstr>
      <vt:lpstr>PSW: Layout</vt:lpstr>
      <vt:lpstr>PSW: Loading Sub-graph</vt:lpstr>
      <vt:lpstr>PSW: Loading Sub-graph</vt:lpstr>
      <vt:lpstr>PSW Load-Phase</vt:lpstr>
      <vt:lpstr>PSW: Execute updates</vt:lpstr>
      <vt:lpstr>PSW:  Commit to Disk</vt:lpstr>
      <vt:lpstr>Experiment Setting</vt:lpstr>
      <vt:lpstr>Comparison to Existing Systems</vt:lpstr>
      <vt:lpstr>GraphLab’s descendents</vt:lpstr>
      <vt:lpstr>Natural Graphs  Power Law</vt:lpstr>
      <vt:lpstr>PowerPoint Presentation</vt:lpstr>
      <vt:lpstr>PowerGraph</vt:lpstr>
      <vt:lpstr>Factorized Vertex Updates</vt:lpstr>
      <vt:lpstr>Signal/collect examples</vt:lpstr>
      <vt:lpstr>Signal/collect examples</vt:lpstr>
      <vt:lpstr>PowerPoint Presentation</vt:lpstr>
      <vt:lpstr>Signal/collect examples</vt:lpstr>
      <vt:lpstr>PageRank in PowerGraph</vt:lpstr>
      <vt:lpstr>Distributed Execution of a PowerGraph Vertex-Program</vt:lpstr>
      <vt:lpstr>Minimizing Communication in PowerGraph</vt:lpstr>
      <vt:lpstr>Partitioning Performance</vt:lpstr>
      <vt:lpstr>Partitioning matters…</vt:lpstr>
      <vt:lpstr>GraphLab’s descendents</vt:lpstr>
      <vt:lpstr>Idea 1: Graph as Tables</vt:lpstr>
      <vt:lpstr>Operators</vt:lpstr>
      <vt:lpstr>Graph Operators</vt:lpstr>
      <vt:lpstr>The GraphX Stack (Lines of Code)</vt:lpstr>
      <vt:lpstr>Performance Comparisons</vt:lpstr>
      <vt:lpstr>Wrapup</vt:lpstr>
      <vt:lpstr>Summary </vt:lpstr>
      <vt:lpstr>Summary </vt:lpstr>
      <vt:lpstr>Some things to take away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415</cp:revision>
  <dcterms:created xsi:type="dcterms:W3CDTF">2015-04-19T15:26:15Z</dcterms:created>
  <dcterms:modified xsi:type="dcterms:W3CDTF">2016-11-10T18:17:03Z</dcterms:modified>
</cp:coreProperties>
</file>