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6"/>
  </p:notesMasterIdLst>
  <p:handoutMasterIdLst>
    <p:handoutMasterId r:id="rId107"/>
  </p:handoutMasterIdLst>
  <p:sldIdLst>
    <p:sldId id="500" r:id="rId4"/>
    <p:sldId id="499" r:id="rId5"/>
    <p:sldId id="401" r:id="rId6"/>
    <p:sldId id="356" r:id="rId7"/>
    <p:sldId id="376" r:id="rId8"/>
    <p:sldId id="377" r:id="rId9"/>
    <p:sldId id="400" r:id="rId10"/>
    <p:sldId id="402" r:id="rId11"/>
    <p:sldId id="403" r:id="rId12"/>
    <p:sldId id="502" r:id="rId13"/>
    <p:sldId id="503" r:id="rId14"/>
    <p:sldId id="504" r:id="rId15"/>
    <p:sldId id="505" r:id="rId16"/>
    <p:sldId id="405" r:id="rId17"/>
    <p:sldId id="406" r:id="rId18"/>
    <p:sldId id="407" r:id="rId19"/>
    <p:sldId id="501" r:id="rId20"/>
    <p:sldId id="408" r:id="rId21"/>
    <p:sldId id="409" r:id="rId22"/>
    <p:sldId id="410" r:id="rId23"/>
    <p:sldId id="411" r:id="rId24"/>
    <p:sldId id="417" r:id="rId25"/>
    <p:sldId id="412" r:id="rId26"/>
    <p:sldId id="413" r:id="rId27"/>
    <p:sldId id="414" r:id="rId28"/>
    <p:sldId id="415" r:id="rId29"/>
    <p:sldId id="416" r:id="rId30"/>
    <p:sldId id="418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38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77" r:id="rId84"/>
    <p:sldId id="478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490" r:id="rId97"/>
    <p:sldId id="491" r:id="rId98"/>
    <p:sldId id="492" r:id="rId99"/>
    <p:sldId id="493" r:id="rId100"/>
    <p:sldId id="494" r:id="rId101"/>
    <p:sldId id="495" r:id="rId102"/>
    <p:sldId id="496" r:id="rId103"/>
    <p:sldId id="497" r:id="rId104"/>
    <p:sldId id="498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9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110" Type="http://schemas.openxmlformats.org/officeDocument/2006/relationships/viewProps" Target="viewProps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slide" Target="slides/slide97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627DD-6F66-8F42-81B4-B26409B3BCFB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B3010-5B35-9D48-B2B3-FF1D1131F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DD91B-E962-B842-B900-77F51FCCD0F3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DBF41-E7F9-9F4D-877E-F728839F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is transferred down</a:t>
            </a:r>
            <a:r>
              <a:rPr lang="en-US" baseline="0" dirty="0" smtClean="0"/>
              <a:t> the chain, not just propagated</a:t>
            </a:r>
          </a:p>
          <a:p>
            <a:r>
              <a:rPr lang="en-US" baseline="0" dirty="0" smtClean="0"/>
              <a:t>Decide when to insert </a:t>
            </a:r>
            <a:r>
              <a:rPr lang="en-US" baseline="0" dirty="0" err="1" smtClean="0"/>
              <a:t>imformation</a:t>
            </a:r>
            <a:r>
              <a:rPr lang="en-US" baseline="0" dirty="0" smtClean="0"/>
              <a:t> from input into the “backbone”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DECC-3D0A-4344-8A7A-D80521E6A2D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is transferred down</a:t>
            </a:r>
            <a:r>
              <a:rPr lang="en-US" baseline="0" dirty="0" smtClean="0"/>
              <a:t> the chain, not just propagated</a:t>
            </a:r>
          </a:p>
          <a:p>
            <a:r>
              <a:rPr lang="en-US" baseline="0" dirty="0" smtClean="0"/>
              <a:t>Decide when to insert </a:t>
            </a:r>
            <a:r>
              <a:rPr lang="en-US" baseline="0" dirty="0" err="1" smtClean="0"/>
              <a:t>imformation</a:t>
            </a:r>
            <a:r>
              <a:rPr lang="en-US" baseline="0" dirty="0" smtClean="0"/>
              <a:t> from input into the “backbone”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DECC-3D0A-4344-8A7A-D80521E6A2D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is transferred down</a:t>
            </a:r>
            <a:r>
              <a:rPr lang="en-US" baseline="0" dirty="0" smtClean="0"/>
              <a:t> the chain, not just propagated</a:t>
            </a:r>
          </a:p>
          <a:p>
            <a:r>
              <a:rPr lang="en-US" baseline="0" dirty="0" smtClean="0"/>
              <a:t>Decide when to insert </a:t>
            </a:r>
            <a:r>
              <a:rPr lang="en-US" baseline="0" dirty="0" err="1" smtClean="0"/>
              <a:t>imformation</a:t>
            </a:r>
            <a:r>
              <a:rPr lang="en-US" baseline="0" dirty="0" smtClean="0"/>
              <a:t> from input into the “backbone”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DECC-3D0A-4344-8A7A-D80521E6A2D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BC3B-6763-F740-B3F0-A9BB5D09D97C}" type="datetime1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A34-88E1-6D42-92BC-488D633408D6}" type="datetime1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8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801-0A1F-ED41-A986-5EB28F9A35ED}" type="datetime1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27C9-D7BD-6C42-8C60-631B192E596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24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202-7D7E-8743-BEB0-8FBD78B850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5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34075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211F-8719-6F4A-AB11-D11D72DF7C4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5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991-56C8-8247-8700-5CCDB5658E3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4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1E8-8251-6A4E-AFC9-467C5D5FE58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62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A8BE-89BC-B94D-8B8C-519E1C2340A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92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865E-1D94-2F49-8966-80D45E36EA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89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A0-3EB2-4744-85BF-028949BE85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4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10C-0494-5748-8D05-63C8A401F952}" type="datetime1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E7F9-DD94-6E44-B6EE-20B974832A4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619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984-CF5B-A24D-A40A-A9E45A6011C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97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5412-2683-2C48-9A31-FBC276DAEF1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507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5075-3BC5-274E-85C4-9B2423E58F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72441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3488D3E2-FD60-8F4E-BC33-8305008462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301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890-EF06-7242-951C-A95EEDB259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62794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FED-1B4B-2341-BA4C-227761EA6A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5667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ECBD-0494-D14B-A602-63C78FA2D7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5344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B3EA-5855-964D-9A5E-EA18CDCE9C7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53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9AEB-64B0-F247-9323-2B29E3DF20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558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34075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852-677A-894B-9E92-B15745BBA03C}" type="datetime1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7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C323-BD5B-2448-A546-6823F4182AF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6724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52AE-0709-074C-BFC7-BBC7CF3019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51673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FF90-9D84-C84C-8E36-D133B6D950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26681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D320-667A-A948-A426-E5FF8BD117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74137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193B-65FC-5F45-BF0A-9930D77FF56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DB2C0-A13D-F346-9F00-45255C4343FE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9264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2307D-475F-7F4E-A8CA-129C73DBDF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0FC2F-9283-4743-A77B-FB5D444CBBA6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78553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2C95C-92AB-E045-A16C-2404A8F5386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1B8F5-E910-1746-BEBE-44ADAA996042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387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1E73-C228-3547-B4BA-5C566AF5E579}" type="datetime1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2FE-F292-F840-9390-7646DFEEE479}" type="datetime1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EE7-A19B-BF4A-985F-C97C205E718F}" type="datetime1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2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C60E-8CA2-6949-BD4E-45EE0843C519}" type="datetime1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B408-16B4-4043-89A0-A34D041853FD}" type="datetime1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48C6-4722-E742-B043-7CEDB29413FA}" type="datetime1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2C79-3712-5049-9625-D61722EA36B6}" type="datetime1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/>
          <a:ea typeface="+mj-ea"/>
          <a:cs typeface="Cambria Math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9DA4-D716-004E-B47E-95D200065A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1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/>
          <a:ea typeface="+mj-ea"/>
          <a:cs typeface="Cambria Math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144"/>
            <a:ext cx="8229600" cy="471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70F94-806F-584A-9F11-4A8B6AAB11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253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0070C0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6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hyperlink" Target="https://justindomke.wordpress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3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justindomke.wordpress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3.png"/><Relationship Id="rId3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76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0.png"/><Relationship Id="rId3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hyperlink" Target="https://cs.stanford.edu/people/karpathy/convnetjs/demo/mnist.html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Nov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&gt; halfway to midterm project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pic>
        <p:nvPicPr>
          <p:cNvPr id="5" name="Picture 4" descr="Screen Shot 2016-11-01 at 1.1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589280"/>
            <a:ext cx="3937000" cy="711200"/>
          </a:xfrm>
          <a:prstGeom prst="rect">
            <a:avLst/>
          </a:prstGeom>
        </p:spPr>
      </p:pic>
      <p:pic>
        <p:nvPicPr>
          <p:cNvPr id="6" name="Picture 5" descr="Screen Shot 2016-11-01 at 1.10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90" y="233680"/>
            <a:ext cx="3238500" cy="1727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43120" y="904240"/>
            <a:ext cx="558800" cy="284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6-11-01 at 1.10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795270"/>
            <a:ext cx="7518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max-pooling?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2864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Saves space</a:t>
            </a:r>
          </a:p>
          <a:p>
            <a:r>
              <a:rPr lang="en-US" dirty="0" smtClean="0"/>
              <a:t>Reduces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Because I’m going to add </a:t>
            </a:r>
            <a:r>
              <a:rPr lang="en-US" i="1" dirty="0" smtClean="0"/>
              <a:t>more </a:t>
            </a:r>
            <a:r>
              <a:rPr lang="en-US" dirty="0" smtClean="0"/>
              <a:t>convolutions after it!</a:t>
            </a:r>
          </a:p>
          <a:p>
            <a:pPr lvl="1"/>
            <a:r>
              <a:rPr lang="en-US" dirty="0" smtClean="0"/>
              <a:t>Allows the short-range convolutions to extend over larger subfields of the images</a:t>
            </a:r>
          </a:p>
          <a:p>
            <a:pPr lvl="2"/>
            <a:r>
              <a:rPr lang="en-US" dirty="0" smtClean="0"/>
              <a:t>So we can spot larger objects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a long horizontal line, or a corner, or …</a:t>
            </a:r>
          </a:p>
          <a:p>
            <a:r>
              <a:rPr lang="en-US" dirty="0" smtClean="0"/>
              <a:t>At some point the feature maps start to get very sparse and blobby – they are indicators of some semantic property, not a recognizable transformation of the image</a:t>
            </a:r>
          </a:p>
          <a:p>
            <a:r>
              <a:rPr lang="en-US" dirty="0" smtClean="0"/>
              <a:t>Then just use them as features in a “normal” 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3804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max-pooling?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3838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Saves space</a:t>
            </a:r>
          </a:p>
          <a:p>
            <a:r>
              <a:rPr lang="en-US" dirty="0" smtClean="0"/>
              <a:t>Reduces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Because I’m going to add </a:t>
            </a:r>
            <a:r>
              <a:rPr lang="en-US" i="1" dirty="0" smtClean="0"/>
              <a:t>more </a:t>
            </a:r>
            <a:r>
              <a:rPr lang="en-US" dirty="0" smtClean="0"/>
              <a:t>convolutions after it!</a:t>
            </a:r>
          </a:p>
          <a:p>
            <a:pPr lvl="1"/>
            <a:r>
              <a:rPr lang="en-US" dirty="0" smtClean="0"/>
              <a:t>Allows the short-range convolutions to extend over larger subfields of the images</a:t>
            </a:r>
          </a:p>
          <a:p>
            <a:pPr lvl="2"/>
            <a:r>
              <a:rPr lang="en-US" dirty="0" smtClean="0"/>
              <a:t>So we can spot larger objects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a long horizontal line, or a corner, or …</a:t>
            </a:r>
            <a:endParaRPr lang="en-US" dirty="0"/>
          </a:p>
        </p:txBody>
      </p:sp>
      <p:pic>
        <p:nvPicPr>
          <p:cNvPr id="4" name="Picture 3" descr="Screen Shot 2016-04-03 at 10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7" y="3641188"/>
            <a:ext cx="8405426" cy="31238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787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Alternating convolution and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4" name="Picture 3" descr="Screen Shot 2016-04-03 at 6.5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8" y="1013737"/>
            <a:ext cx="6761957" cy="584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2822" y="2086232"/>
            <a:ext cx="16771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 layers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0988" y="2847656"/>
            <a:ext cx="189301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subfield in a large dataset that gives the strongest output for a neuron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1491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1 at 1.11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6" b="46469"/>
          <a:stretch/>
        </p:blipFill>
        <p:spPr>
          <a:xfrm>
            <a:off x="-16309" y="1795767"/>
            <a:ext cx="9160309" cy="46456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pic>
        <p:nvPicPr>
          <p:cNvPr id="5" name="Picture 4" descr="Screen Shot 2016-11-01 at 1.1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386080"/>
            <a:ext cx="3937000" cy="711200"/>
          </a:xfrm>
          <a:prstGeom prst="rect">
            <a:avLst/>
          </a:prstGeom>
        </p:spPr>
      </p:pic>
      <p:pic>
        <p:nvPicPr>
          <p:cNvPr id="6" name="Picture 5" descr="Screen Shot 2016-11-01 at 1.1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90" y="68567"/>
            <a:ext cx="3238500" cy="1727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363720" y="619760"/>
            <a:ext cx="558800" cy="284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05600" y="1574800"/>
            <a:ext cx="325120" cy="128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528560" y="1097280"/>
            <a:ext cx="213360" cy="3647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82160" y="64414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6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1 at 1.1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282609"/>
            <a:ext cx="8493760" cy="55753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pic>
        <p:nvPicPr>
          <p:cNvPr id="5" name="Picture 4" descr="Screen Shot 2016-11-01 at 1.1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386080"/>
            <a:ext cx="3937000" cy="711200"/>
          </a:xfrm>
          <a:prstGeom prst="rect">
            <a:avLst/>
          </a:prstGeom>
        </p:spPr>
      </p:pic>
      <p:pic>
        <p:nvPicPr>
          <p:cNvPr id="6" name="Picture 5" descr="Screen Shot 2016-11-01 at 1.1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90" y="68567"/>
            <a:ext cx="3238500" cy="1727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363720" y="619760"/>
            <a:ext cx="558800" cy="284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84800" y="1544320"/>
            <a:ext cx="335280" cy="396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85840" y="1097280"/>
            <a:ext cx="375920" cy="2113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09360" y="548640"/>
            <a:ext cx="975360" cy="4074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8160" y="4846320"/>
            <a:ext cx="812800" cy="1016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23360" y="5496560"/>
            <a:ext cx="812800" cy="1016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9360" y="5496560"/>
            <a:ext cx="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20240" y="4836160"/>
            <a:ext cx="81280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77440" y="5496560"/>
            <a:ext cx="132080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8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</a:t>
            </a:r>
            <a:r>
              <a:rPr lang="en-US" dirty="0" err="1" smtClean="0"/>
              <a:t>backprop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078" y="1404374"/>
            <a:ext cx="4830299" cy="5099050"/>
          </a:xfrm>
        </p:spPr>
        <p:txBody>
          <a:bodyPr/>
          <a:lstStyle/>
          <a:p>
            <a:r>
              <a:rPr lang="en-US" sz="2400" dirty="0" smtClean="0"/>
              <a:t>Starting point: a function of </a:t>
            </a:r>
            <a:r>
              <a:rPr lang="en-US" sz="2400" i="1" dirty="0" smtClean="0"/>
              <a:t>n </a:t>
            </a:r>
            <a:r>
              <a:rPr lang="en-US" sz="2400" dirty="0" smtClean="0"/>
              <a:t>variables</a:t>
            </a:r>
          </a:p>
          <a:p>
            <a:r>
              <a:rPr lang="en-US" sz="2400" dirty="0" smtClean="0"/>
              <a:t>Step 1: code your function as a series of assignments </a:t>
            </a:r>
          </a:p>
          <a:p>
            <a:r>
              <a:rPr lang="en-US" sz="2400" dirty="0" smtClean="0"/>
              <a:t>Step 2: back propagate by going thru the list in reverse order, starting with…</a:t>
            </a:r>
          </a:p>
          <a:p>
            <a:endParaRPr lang="en-US" sz="2400" dirty="0"/>
          </a:p>
          <a:p>
            <a:r>
              <a:rPr lang="en-US" sz="2400" dirty="0" smtClean="0"/>
              <a:t>…and using the chain rule  </a:t>
            </a: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51870" y="1021323"/>
            <a:ext cx="3098683" cy="1047627"/>
            <a:chOff x="5751870" y="1021323"/>
            <a:chExt cx="3098683" cy="1047627"/>
          </a:xfrm>
        </p:grpSpPr>
        <p:grpSp>
          <p:nvGrpSpPr>
            <p:cNvPr id="12" name="Group 11"/>
            <p:cNvGrpSpPr/>
            <p:nvPr/>
          </p:nvGrpSpPr>
          <p:grpSpPr>
            <a:xfrm>
              <a:off x="6318746" y="1021323"/>
              <a:ext cx="2531807" cy="1047627"/>
              <a:chOff x="1827161" y="3577710"/>
              <a:chExt cx="2900516" cy="128672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3303" y="3990667"/>
                <a:ext cx="1662061" cy="32477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303" y="3602292"/>
                <a:ext cx="2235200" cy="304800"/>
              </a:xfrm>
              <a:prstGeom prst="rect">
                <a:avLst/>
              </a:prstGeom>
            </p:spPr>
          </p:pic>
          <p:pic>
            <p:nvPicPr>
              <p:cNvPr id="10" name="Picture 9" descr="Screen Shot 2016-04-08 at 5.30.06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4124" y="4315438"/>
                <a:ext cx="1439811" cy="54899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827161" y="3577710"/>
                <a:ext cx="2900516" cy="126213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Book Antiqua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751870" y="1073764"/>
              <a:ext cx="539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e.g.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9" y="5239865"/>
            <a:ext cx="2563966" cy="7618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60097" y="2679624"/>
            <a:ext cx="15568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000" dirty="0" err="1">
                <a:solidFill>
                  <a:prstClr val="black"/>
                </a:solidFill>
                <a:latin typeface="Book Antiqua"/>
              </a:rPr>
              <a:t>Wengert</a:t>
            </a:r>
            <a:r>
              <a:rPr lang="en-US" sz="2000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list</a:t>
            </a:r>
            <a:endParaRPr lang="en-US" sz="2000" dirty="0">
              <a:solidFill>
                <a:prstClr val="black"/>
              </a:solidFill>
              <a:latin typeface="Book Antiqu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917" y="3782404"/>
            <a:ext cx="1052373" cy="6214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11377" y="2154534"/>
            <a:ext cx="4132623" cy="2392885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8903" y="4093144"/>
              <a:ext cx="360516" cy="184880"/>
            </a:xfrm>
            <a:prstGeom prst="rect">
              <a:avLst/>
            </a:prstGeom>
          </p:spPr>
        </p:pic>
        <p:pic>
          <p:nvPicPr>
            <p:cNvPr id="14" name="Picture 13" descr="Screen Shot 2016-04-08 at 5.28.51 P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219289" y="2154534"/>
              <a:ext cx="192279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sz="2000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17866" y="4351079"/>
            <a:ext cx="4523105" cy="2416791"/>
            <a:chOff x="4317866" y="4351079"/>
            <a:chExt cx="4523105" cy="2416791"/>
          </a:xfrm>
        </p:grpSpPr>
        <p:pic>
          <p:nvPicPr>
            <p:cNvPr id="22" name="Picture 21" descr="Screen Shot 2016-04-08 at 5.35.00 P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9"/>
            <a:stretch/>
          </p:blipFill>
          <p:spPr>
            <a:xfrm>
              <a:off x="4317866" y="4711290"/>
              <a:ext cx="4523105" cy="2056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317866" y="4351079"/>
              <a:ext cx="2072202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Step 1: </a:t>
              </a:r>
              <a:r>
                <a:rPr lang="en-US" sz="2000" dirty="0" err="1" smtClean="0">
                  <a:solidFill>
                    <a:prstClr val="black"/>
                  </a:solidFill>
                  <a:latin typeface="Book Antiqua"/>
                </a:rPr>
                <a:t>backprop</a:t>
              </a:r>
              <a:endParaRPr lang="en-US" sz="2000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56710" y="0"/>
            <a:ext cx="408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Book Antiqua"/>
                <a:hlinkClick r:id="rId11"/>
              </a:rPr>
              <a:t>https://justindomke.wordpress.com</a:t>
            </a:r>
            <a:r>
              <a:rPr lang="en-US" dirty="0" smtClean="0">
                <a:solidFill>
                  <a:prstClr val="black"/>
                </a:solidFill>
                <a:latin typeface="Book Antiqua"/>
                <a:hlinkClick r:id="rId11"/>
              </a:rPr>
              <a:t>/</a:t>
            </a:r>
            <a:endParaRPr lang="en-US" dirty="0" smtClean="0">
              <a:solidFill>
                <a:prstClr val="black"/>
              </a:solidFill>
              <a:latin typeface="Book Antiqua"/>
            </a:endParaRPr>
          </a:p>
          <a:p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78705" y="3948060"/>
            <a:ext cx="1765294" cy="1796861"/>
            <a:chOff x="7378705" y="3948060"/>
            <a:chExt cx="1765294" cy="1796861"/>
          </a:xfrm>
        </p:grpSpPr>
        <p:sp>
          <p:nvSpPr>
            <p:cNvPr id="18" name="TextBox 17"/>
            <p:cNvSpPr txBox="1"/>
            <p:nvPr/>
          </p:nvSpPr>
          <p:spPr>
            <a:xfrm>
              <a:off x="7677626" y="4278024"/>
              <a:ext cx="1466373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Book Antiqua"/>
                </a:rPr>
                <a:t>A function</a:t>
              </a:r>
              <a:endParaRPr lang="en-US" sz="2000" b="1" dirty="0">
                <a:solidFill>
                  <a:prstClr val="black"/>
                </a:solidFill>
                <a:latin typeface="Book Antiqua"/>
              </a:endParaRPr>
            </a:p>
          </p:txBody>
        </p:sp>
        <p:cxnSp>
          <p:nvCxnSpPr>
            <p:cNvPr id="28" name="Straight Arrow Connector 27"/>
            <p:cNvCxnSpPr>
              <a:stCxn id="18" idx="0"/>
            </p:cNvCxnSpPr>
            <p:nvPr/>
          </p:nvCxnSpPr>
          <p:spPr>
            <a:xfrm flipH="1" flipV="1">
              <a:off x="7378705" y="3948060"/>
              <a:ext cx="1032108" cy="329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2"/>
            </p:cNvCxnSpPr>
            <p:nvPr/>
          </p:nvCxnSpPr>
          <p:spPr>
            <a:xfrm flipH="1">
              <a:off x="7832314" y="4678134"/>
              <a:ext cx="578499" cy="1066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629914" y="6001682"/>
            <a:ext cx="19847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Computed in previous step</a:t>
            </a:r>
            <a:endParaRPr lang="en-US" sz="2000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614666" y="6122877"/>
            <a:ext cx="2280190" cy="241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26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logistic regression with SGD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882" y="1360586"/>
            <a:ext cx="7308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Let X</a:t>
            </a:r>
            <a:r>
              <a:rPr lang="en-US" sz="2400" b="1" dirty="0" smtClean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be a matrix with </a:t>
            </a:r>
            <a:r>
              <a:rPr lang="en-US" sz="2400" i="1" dirty="0" smtClean="0">
                <a:solidFill>
                  <a:prstClr val="black"/>
                </a:solidFill>
                <a:latin typeface="Book Antiqua"/>
              </a:rPr>
              <a:t>k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 examples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Let </a:t>
            </a:r>
            <a:r>
              <a:rPr lang="en-US" sz="2400" b="1" dirty="0" err="1" smtClean="0">
                <a:solidFill>
                  <a:prstClr val="black"/>
                </a:solidFill>
                <a:latin typeface="Book Antiqua"/>
              </a:rPr>
              <a:t>w</a:t>
            </a:r>
            <a:r>
              <a:rPr lang="en-US" sz="2400" b="1" i="1" baseline="-25000" dirty="0" err="1" smtClean="0">
                <a:solidFill>
                  <a:prstClr val="black"/>
                </a:solidFill>
                <a:latin typeface="Book Antiqua"/>
              </a:rPr>
              <a:t>i</a:t>
            </a:r>
            <a:r>
              <a:rPr lang="en-US" sz="2400" b="1" i="1" dirty="0" smtClean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be the input weights for the </a:t>
            </a:r>
            <a:r>
              <a:rPr lang="en-US" sz="2400" dirty="0" err="1" smtClean="0">
                <a:solidFill>
                  <a:prstClr val="black"/>
                </a:solidFill>
                <a:latin typeface="Book Antiqua"/>
              </a:rPr>
              <a:t>i-th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 hidden unit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Then Z</a:t>
            </a:r>
            <a:r>
              <a:rPr lang="en-US" sz="2400" b="1" i="1" dirty="0" smtClean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Book Antiqua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X</a:t>
            </a:r>
            <a:r>
              <a:rPr lang="en-US" sz="2400" b="1" dirty="0" smtClean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W is output (pre-sigmoid) for all </a:t>
            </a:r>
            <a:r>
              <a:rPr lang="en-US" sz="2400" i="1" dirty="0" smtClean="0">
                <a:solidFill>
                  <a:prstClr val="black"/>
                </a:solidFill>
                <a:latin typeface="Book Antiqua"/>
              </a:rPr>
              <a:t>m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units</a:t>
            </a:r>
          </a:p>
          <a:p>
            <a:r>
              <a:rPr lang="en-US" sz="2400" dirty="0">
                <a:solidFill>
                  <a:prstClr val="black"/>
                </a:solidFill>
                <a:latin typeface="Book Antiqua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or all </a:t>
            </a:r>
            <a:r>
              <a:rPr lang="en-US" sz="2400" i="1" dirty="0" smtClean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examples</a:t>
            </a:r>
            <a:endParaRPr lang="en-US" sz="2400" dirty="0">
              <a:solidFill>
                <a:prstClr val="black"/>
              </a:solidFill>
              <a:latin typeface="Book Antiqu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9626" t="9456" r="49198"/>
          <a:stretch/>
        </p:blipFill>
        <p:spPr>
          <a:xfrm>
            <a:off x="279400" y="3334045"/>
            <a:ext cx="1506097" cy="320823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01721"/>
              </p:ext>
            </p:extLst>
          </p:nvPr>
        </p:nvGraphicFramePr>
        <p:xfrm>
          <a:off x="5543061" y="2821898"/>
          <a:ext cx="3231850" cy="185420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646370"/>
                <a:gridCol w="646370"/>
                <a:gridCol w="646370"/>
                <a:gridCol w="646370"/>
                <a:gridCol w="6463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</a:t>
                      </a:r>
                      <a:r>
                        <a:rPr lang="en-US" b="0" baseline="-2500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</a:t>
                      </a:r>
                      <a:r>
                        <a:rPr lang="en-US" b="0" baseline="-2500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</a:t>
                      </a:r>
                      <a:r>
                        <a:rPr lang="en-US" b="0" baseline="-2500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</a:t>
                      </a:r>
                      <a:r>
                        <a:rPr lang="en-US" b="0" baseline="-25000" dirty="0" err="1" smtClean="0"/>
                        <a:t>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06927"/>
              </p:ext>
            </p:extLst>
          </p:nvPr>
        </p:nvGraphicFramePr>
        <p:xfrm>
          <a:off x="2168663" y="3197818"/>
          <a:ext cx="3154100" cy="1478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30820"/>
                <a:gridCol w="630820"/>
                <a:gridCol w="630820"/>
                <a:gridCol w="630820"/>
                <a:gridCol w="63082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baseline="-25000" dirty="0" err="1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04246" y="5533049"/>
            <a:ext cx="76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XW = 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10008"/>
              </p:ext>
            </p:extLst>
          </p:nvPr>
        </p:nvGraphicFramePr>
        <p:xfrm>
          <a:off x="4771290" y="4789683"/>
          <a:ext cx="334848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089"/>
                <a:gridCol w="917486"/>
                <a:gridCol w="524084"/>
                <a:gridCol w="9978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k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…</a:t>
                      </a:r>
                      <a:endParaRPr lang="en-US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x</a:t>
                      </a:r>
                      <a:r>
                        <a:rPr lang="en-US" b="1" baseline="-25000" dirty="0" err="1" smtClean="0"/>
                        <a:t>k</a:t>
                      </a:r>
                      <a:r>
                        <a:rPr lang="en-US" b="1" dirty="0" err="1" smtClean="0"/>
                        <a:t>.w</a:t>
                      </a:r>
                      <a:r>
                        <a:rPr lang="en-US" b="1" baseline="-25000" dirty="0" err="1" smtClean="0"/>
                        <a:t>m</a:t>
                      </a:r>
                      <a:endParaRPr lang="en-US" b="1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4500" y="4881382"/>
            <a:ext cx="228974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There’s a </a:t>
            </a:r>
            <a:r>
              <a:rPr lang="en-US" sz="2000" i="1" dirty="0" smtClean="0">
                <a:solidFill>
                  <a:prstClr val="black"/>
                </a:solidFill>
                <a:latin typeface="Book Antiqua"/>
              </a:rPr>
              <a:t>lot</a:t>
            </a:r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 of chances to do this in parallel…. with  parallel matrix multiplication</a:t>
            </a:r>
            <a:endParaRPr lang="en-US" sz="2000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26354" y="2519160"/>
            <a:ext cx="4355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2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8669" y="1194364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903" y="4093144"/>
              <a:ext cx="360516" cy="184880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426930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Inputs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Z1a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(X,W1)       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// matrix </a:t>
            </a:r>
            <a:r>
              <a:rPr lang="en-US" dirty="0" err="1" smtClean="0">
                <a:solidFill>
                  <a:prstClr val="black"/>
                </a:solidFill>
                <a:latin typeface="Cambria Math"/>
                <a:cs typeface="Cambria Math"/>
              </a:rPr>
              <a:t>mult</a:t>
            </a:r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Z1b = add*(Z1a,B1)     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// add bias </a:t>
            </a:r>
            <a:r>
              <a:rPr lang="en-US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A1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(Z1b)           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//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element-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wise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Z2a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(A1,W2) </a:t>
            </a: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Z2b = add*(Z2a,B2) </a:t>
            </a: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(Z2b)          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// element-wise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P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softMax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(A2)        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// </a:t>
            </a:r>
            <a:r>
              <a:rPr lang="en-US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to </a:t>
            </a:r>
            <a:r>
              <a:rPr lang="en-US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C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crossEnt</a:t>
            </a:r>
            <a:r>
              <a:rPr lang="en-US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(P)       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// cost function</a:t>
            </a:r>
            <a:endParaRPr lang="en-US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11363" y="1096962"/>
            <a:ext cx="3978963" cy="1981826"/>
            <a:chOff x="4317866" y="4351079"/>
            <a:chExt cx="4523105" cy="2416791"/>
          </a:xfrm>
        </p:grpSpPr>
        <p:pic>
          <p:nvPicPr>
            <p:cNvPr id="17" name="Picture 16" descr="Screen Shot 2016-04-08 at 5.35.00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9"/>
            <a:stretch/>
          </p:blipFill>
          <p:spPr>
            <a:xfrm>
              <a:off x="4317866" y="4711290"/>
              <a:ext cx="4523105" cy="2056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17866" y="4351079"/>
              <a:ext cx="2141018" cy="4503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</a:t>
              </a:r>
              <a:r>
                <a:rPr lang="en-US" dirty="0" err="1" smtClean="0">
                  <a:solidFill>
                    <a:prstClr val="black"/>
                  </a:solidFill>
                  <a:latin typeface="Book Antiqua"/>
                </a:rPr>
                <a:t>backprop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46517" y="5792003"/>
            <a:ext cx="424478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25415" y="6088751"/>
            <a:ext cx="567871" cy="35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8669" y="6362194"/>
            <a:ext cx="50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Target Y;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examples;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outs;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D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feats,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H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hidden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 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5022" y="3143618"/>
            <a:ext cx="369957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X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 N*D,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W1 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D*H,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B1 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1*H,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W2 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H*K, …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3700" y="3814113"/>
            <a:ext cx="13374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Z1a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12923" y="4151179"/>
            <a:ext cx="13374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Z1b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57383" y="4488245"/>
            <a:ext cx="1245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A1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3700" y="4836514"/>
            <a:ext cx="13374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Z2a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6100" y="5173580"/>
            <a:ext cx="13374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Z2b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48500" y="5449873"/>
            <a:ext cx="12198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A2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00900" y="5786939"/>
            <a:ext cx="10766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P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5901" y="6124005"/>
            <a:ext cx="14288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C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is a scalar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7294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Shot 2016-04-03 at 5.43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24072" r="14118" b="7541"/>
          <a:stretch/>
        </p:blipFill>
        <p:spPr>
          <a:xfrm>
            <a:off x="158670" y="5621162"/>
            <a:ext cx="1455318" cy="741032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60525"/>
              </p:ext>
            </p:extLst>
          </p:nvPr>
        </p:nvGraphicFramePr>
        <p:xfrm>
          <a:off x="1676725" y="5670659"/>
          <a:ext cx="2004650" cy="73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4" imgW="1155700" imgH="482600" progId="Equation.3">
                  <p:embed/>
                </p:oleObj>
              </mc:Choice>
              <mc:Fallback>
                <p:oleObj name="Equation" r:id="rId4" imgW="1155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725" y="5670659"/>
                        <a:ext cx="2004650" cy="7373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3366291"/>
            <a:ext cx="3768592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Inputs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Z1a = </a:t>
            </a:r>
            <a:r>
              <a:rPr lang="en-US" sz="16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(X,W1)        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// matrix </a:t>
            </a:r>
            <a:r>
              <a:rPr lang="en-US" sz="16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mult</a:t>
            </a:r>
            <a:endParaRPr lang="en-US" sz="16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Z1b = add*(Z1a,B1)      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// add bias </a:t>
            </a:r>
            <a:r>
              <a:rPr lang="en-US" sz="16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6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A1 = </a:t>
            </a:r>
            <a:r>
              <a:rPr lang="en-US" sz="16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(Z1b)            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//</a:t>
            </a:r>
            <a:r>
              <a:rPr lang="en-US" sz="1600" dirty="0">
                <a:solidFill>
                  <a:prstClr val="black"/>
                </a:solidFill>
                <a:latin typeface="Cambria Math"/>
                <a:cs typeface="Cambria Math"/>
              </a:rPr>
              <a:t>element-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wise</a:t>
            </a:r>
            <a:endParaRPr lang="en-US" sz="16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Z2a = </a:t>
            </a:r>
            <a:r>
              <a:rPr lang="en-US" sz="16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Z2b = add*(Z2a,B2)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A2 = </a:t>
            </a:r>
            <a:r>
              <a:rPr lang="en-US" sz="16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(Z2b)           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// element-wise</a:t>
            </a:r>
            <a:endParaRPr lang="en-US" sz="16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P = </a:t>
            </a:r>
            <a:r>
              <a:rPr lang="en-US" sz="16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softMax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(A2)         </a:t>
            </a:r>
            <a:r>
              <a:rPr lang="en-US" sz="1600" dirty="0">
                <a:solidFill>
                  <a:prstClr val="black"/>
                </a:solidFill>
                <a:latin typeface="Cambria Math"/>
                <a:cs typeface="Cambria Math"/>
              </a:rPr>
              <a:t>// </a:t>
            </a:r>
            <a:r>
              <a:rPr lang="en-US" sz="16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 to </a:t>
            </a:r>
            <a:r>
              <a:rPr lang="en-US" sz="16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6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C = </a:t>
            </a:r>
            <a:r>
              <a:rPr lang="en-US" sz="16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crossEnt</a:t>
            </a:r>
            <a:r>
              <a:rPr lang="en-US" sz="1600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sz="16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(P)        </a:t>
            </a:r>
            <a:r>
              <a:rPr lang="en-US" sz="1600" dirty="0" smtClean="0">
                <a:solidFill>
                  <a:prstClr val="black"/>
                </a:solidFill>
                <a:latin typeface="Cambria Math"/>
                <a:cs typeface="Cambria Math"/>
              </a:rPr>
              <a:t>// cost function</a:t>
            </a:r>
            <a:endParaRPr lang="en-US" sz="1600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8669" y="1194364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8903" y="4093144"/>
              <a:ext cx="360516" cy="184880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0842" y="1161792"/>
            <a:ext cx="3978963" cy="1981826"/>
            <a:chOff x="4317866" y="4351079"/>
            <a:chExt cx="4523105" cy="2416791"/>
          </a:xfrm>
        </p:grpSpPr>
        <p:pic>
          <p:nvPicPr>
            <p:cNvPr id="17" name="Picture 16" descr="Screen Shot 2016-04-08 at 5.35.00 PM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9"/>
            <a:stretch/>
          </p:blipFill>
          <p:spPr>
            <a:xfrm>
              <a:off x="4317866" y="4711290"/>
              <a:ext cx="4523105" cy="2056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17866" y="4351079"/>
              <a:ext cx="2141018" cy="4503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</a:t>
              </a:r>
              <a:r>
                <a:rPr lang="en-US" dirty="0" err="1" smtClean="0">
                  <a:solidFill>
                    <a:prstClr val="black"/>
                  </a:solidFill>
                  <a:latin typeface="Book Antiqua"/>
                </a:rPr>
                <a:t>backprop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42060" y="53877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8592" y="3171162"/>
            <a:ext cx="53754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1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dCrossEnt</a:t>
            </a:r>
            <a:r>
              <a:rPr lang="en-US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dsoftmax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/Z2b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/dA2 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dtanh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/dZ2a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*/dZ2a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/dB2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/dB2</a:t>
            </a:r>
            <a:endParaRPr lang="en-US" dirty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/dA1 = …</a:t>
            </a:r>
          </a:p>
          <a:p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669" y="6362194"/>
            <a:ext cx="45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Target Y;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rows;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outs;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D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feats,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H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hidden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 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4420" y="3309803"/>
            <a:ext cx="6551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4420" y="3646869"/>
            <a:ext cx="15656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(N*K) * (K*K) 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7344" y="4011386"/>
            <a:ext cx="8089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(N*K) 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5714" y="4371228"/>
            <a:ext cx="5745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sz="1400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4718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9842"/>
            <a:ext cx="8648700" cy="804862"/>
          </a:xfrm>
        </p:spPr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52693" y="1555858"/>
            <a:ext cx="5052827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1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dCrossEnt</a:t>
            </a:r>
            <a:r>
              <a:rPr lang="en-US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dsoftmax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/dA2 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dtanh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</a:t>
            </a:r>
          </a:p>
          <a:p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/dZ2a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*/dZ2a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/dB2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*/dB2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/dA1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/dZ2a 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dmul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/dA1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/dW2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/dZ2a *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dmul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/dW2</a:t>
            </a:r>
          </a:p>
          <a:p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dZ1b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dA1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dtanh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dZ1b</a:t>
            </a:r>
            <a:endParaRPr lang="en-US" dirty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/dZ1a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/dZ1b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*/dZ1a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dB1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dZ1b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dB1</a:t>
            </a:r>
          </a:p>
          <a:p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dX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dZ1a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dmul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dZ1a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dW1 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/dZ1a 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dmul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/dW1</a:t>
            </a:r>
            <a:endParaRPr lang="en-US" dirty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0560" y="6258560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0560" y="5554504"/>
            <a:ext cx="34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76489" y="500697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76489" y="437222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Z2b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690889" y="3686133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76489" y="3686133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Z2a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76489" y="3125137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76489" y="2490387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Z1b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90889" y="180429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76489" y="180429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Z1a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90889" y="298649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90889" y="1174417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76489" y="1183963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44" idx="2"/>
            <a:endCxn id="40" idx="0"/>
          </p:cNvCxnSpPr>
          <p:nvPr/>
        </p:nvCxnSpPr>
        <p:spPr>
          <a:xfrm>
            <a:off x="2111769" y="1553295"/>
            <a:ext cx="0" cy="25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0" idx="2"/>
            <a:endCxn id="37" idx="0"/>
          </p:cNvCxnSpPr>
          <p:nvPr/>
        </p:nvCxnSpPr>
        <p:spPr>
          <a:xfrm>
            <a:off x="2111769" y="2173626"/>
            <a:ext cx="0" cy="31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7" idx="2"/>
            <a:endCxn id="35" idx="0"/>
          </p:cNvCxnSpPr>
          <p:nvPr/>
        </p:nvCxnSpPr>
        <p:spPr>
          <a:xfrm>
            <a:off x="2111769" y="2859719"/>
            <a:ext cx="0" cy="265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2"/>
            <a:endCxn id="34" idx="0"/>
          </p:cNvCxnSpPr>
          <p:nvPr/>
        </p:nvCxnSpPr>
        <p:spPr>
          <a:xfrm>
            <a:off x="2111769" y="3494469"/>
            <a:ext cx="0" cy="191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2"/>
            <a:endCxn id="29" idx="0"/>
          </p:cNvCxnSpPr>
          <p:nvPr/>
        </p:nvCxnSpPr>
        <p:spPr>
          <a:xfrm>
            <a:off x="2111769" y="4055465"/>
            <a:ext cx="0" cy="31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2"/>
            <a:endCxn id="28" idx="0"/>
          </p:cNvCxnSpPr>
          <p:nvPr/>
        </p:nvCxnSpPr>
        <p:spPr>
          <a:xfrm>
            <a:off x="2111769" y="4741558"/>
            <a:ext cx="0" cy="265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8" idx="2"/>
            <a:endCxn id="5" idx="0"/>
          </p:cNvCxnSpPr>
          <p:nvPr/>
        </p:nvCxnSpPr>
        <p:spPr>
          <a:xfrm>
            <a:off x="2111769" y="5376308"/>
            <a:ext cx="2953" cy="178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  <a:endCxn id="4" idx="0"/>
          </p:cNvCxnSpPr>
          <p:nvPr/>
        </p:nvCxnSpPr>
        <p:spPr>
          <a:xfrm>
            <a:off x="2114722" y="5923836"/>
            <a:ext cx="0" cy="334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2"/>
            <a:endCxn id="29" idx="3"/>
          </p:cNvCxnSpPr>
          <p:nvPr/>
        </p:nvCxnSpPr>
        <p:spPr>
          <a:xfrm flipH="1">
            <a:off x="2447049" y="4055465"/>
            <a:ext cx="579120" cy="501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2"/>
            <a:endCxn id="34" idx="3"/>
          </p:cNvCxnSpPr>
          <p:nvPr/>
        </p:nvCxnSpPr>
        <p:spPr>
          <a:xfrm flipH="1">
            <a:off x="2447049" y="3355828"/>
            <a:ext cx="579120" cy="514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9" idx="2"/>
            <a:endCxn id="37" idx="3"/>
          </p:cNvCxnSpPr>
          <p:nvPr/>
        </p:nvCxnSpPr>
        <p:spPr>
          <a:xfrm flipH="1">
            <a:off x="2447049" y="2173626"/>
            <a:ext cx="579120" cy="501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2"/>
            <a:endCxn id="40" idx="3"/>
          </p:cNvCxnSpPr>
          <p:nvPr/>
        </p:nvCxnSpPr>
        <p:spPr>
          <a:xfrm flipH="1">
            <a:off x="2447049" y="1543749"/>
            <a:ext cx="579120" cy="44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21894" y="5923836"/>
            <a:ext cx="11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crossent</a:t>
            </a:r>
            <a:r>
              <a:rPr lang="en-US" baseline="-25000" dirty="0" err="1" smtClean="0"/>
              <a:t>Y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21894" y="5369838"/>
            <a:ext cx="99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61023" y="4741558"/>
            <a:ext cx="6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884274" y="405930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86299" y="34823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84274" y="2815054"/>
            <a:ext cx="6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07525" y="21072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09550" y="15558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>
            <a:off x="7640320" y="2986496"/>
            <a:ext cx="538480" cy="1978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7640320" y="3587188"/>
            <a:ext cx="538480" cy="1978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7711440" y="5178828"/>
            <a:ext cx="538480" cy="1978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768592" y="3171162"/>
            <a:ext cx="53754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1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dCrossEnt</a:t>
            </a:r>
            <a:r>
              <a:rPr lang="en-US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dsoftmax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/Z2b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/dA2 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dtanh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/dZ2a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*/dZ2a </a:t>
            </a:r>
          </a:p>
          <a:p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/dB2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*/dB2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/dA1 = …</a:t>
            </a:r>
          </a:p>
          <a:p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8669" y="1194364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4093144"/>
              <a:ext cx="360516" cy="184880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32923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Inputs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(X,W1)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matrix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mult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Z1b = add(Z11,B1)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add bias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A1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(Z1b) 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element-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Z2b = add(Z2a,B2)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A2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(Z2b)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element-wise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P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softMax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(A2)         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//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 to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C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crossEnt</a:t>
            </a:r>
            <a:r>
              <a:rPr lang="en-US" sz="1400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(P)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cost function</a:t>
            </a:r>
            <a:endParaRPr lang="en-US" sz="1400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27776" y="1150014"/>
            <a:ext cx="3978963" cy="1981826"/>
            <a:chOff x="4317866" y="4351079"/>
            <a:chExt cx="4523105" cy="2416791"/>
          </a:xfrm>
        </p:grpSpPr>
        <p:pic>
          <p:nvPicPr>
            <p:cNvPr id="17" name="Picture 16" descr="Screen Shot 2016-04-08 at 5.35.00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9"/>
            <a:stretch/>
          </p:blipFill>
          <p:spPr>
            <a:xfrm>
              <a:off x="4317866" y="4711290"/>
              <a:ext cx="4523105" cy="2056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17866" y="4351079"/>
              <a:ext cx="2141018" cy="4503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</a:t>
              </a:r>
              <a:r>
                <a:rPr lang="en-US" dirty="0" err="1" smtClean="0">
                  <a:solidFill>
                    <a:prstClr val="black"/>
                  </a:solidFill>
                  <a:latin typeface="Book Antiqua"/>
                </a:rPr>
                <a:t>backprop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42060" y="52861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8669" y="6362194"/>
            <a:ext cx="45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Target Y;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rows;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outs;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D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feats,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H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hidden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 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95445"/>
              </p:ext>
            </p:extLst>
          </p:nvPr>
        </p:nvGraphicFramePr>
        <p:xfrm>
          <a:off x="6634163" y="5430838"/>
          <a:ext cx="2359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7" imgW="1155700" imgH="482600" progId="Equation.3">
                  <p:embed/>
                </p:oleObj>
              </mc:Choice>
              <mc:Fallback>
                <p:oleObj name="Equation" r:id="rId7" imgW="1155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34163" y="5430838"/>
                        <a:ext cx="2359025" cy="984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434420" y="3309803"/>
            <a:ext cx="6551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3840" y="4392248"/>
            <a:ext cx="5745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sz="1400" i="1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4" name="Straight Arrow Connector 3"/>
          <p:cNvCxnSpPr>
            <a:stCxn id="26" idx="0"/>
          </p:cNvCxnSpPr>
          <p:nvPr/>
        </p:nvCxnSpPr>
        <p:spPr>
          <a:xfrm flipH="1" flipV="1">
            <a:off x="6515020" y="3768416"/>
            <a:ext cx="1297465" cy="1662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26430" y="5715863"/>
            <a:ext cx="38098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Need a backward form for each matrix operation used in forward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383538" y="5430649"/>
            <a:ext cx="191856" cy="285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04911" y="3768416"/>
            <a:ext cx="1187365" cy="1947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2912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68592" y="3171162"/>
            <a:ext cx="53754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1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dCrossEnt</a:t>
            </a:r>
            <a:r>
              <a:rPr lang="en-US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dsoftmax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/Z2b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/dA2 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dtanh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/dZ2a =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*/dZ2a </a:t>
            </a:r>
          </a:p>
          <a:p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/dB2 =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/dZ2b * </a:t>
            </a:r>
            <a:r>
              <a:rPr lang="en-US" dirty="0" err="1">
                <a:solidFill>
                  <a:prstClr val="black"/>
                </a:solidFill>
                <a:latin typeface="American Typewriter"/>
                <a:cs typeface="American Typewriter"/>
              </a:rPr>
              <a:t>dadd</a:t>
            </a:r>
            <a:r>
              <a:rPr lang="en-US" dirty="0">
                <a:solidFill>
                  <a:prstClr val="black"/>
                </a:solidFill>
                <a:latin typeface="American Typewriter"/>
                <a:cs typeface="American Typewriter"/>
              </a:rPr>
              <a:t>*/dB2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/dA1 = …</a:t>
            </a:r>
          </a:p>
          <a:p>
            <a:endParaRPr lang="en-US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802" y="1250513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537" y="4114406"/>
              <a:ext cx="360516" cy="236673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32923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Inputs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(X,W1)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matrix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mult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Z1b = add(Z11,B1)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add bias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A1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(Z1b) 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element-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Z2b = add(Z2a,B2)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A2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(Z2b)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element-wise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P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softMax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(A2)         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//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 to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C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crossEnt</a:t>
            </a:r>
            <a:r>
              <a:rPr lang="en-US" sz="1400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(P)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cost function</a:t>
            </a:r>
            <a:endParaRPr lang="en-US" sz="1400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27776" y="1150014"/>
            <a:ext cx="3978963" cy="1981826"/>
            <a:chOff x="4317866" y="4351079"/>
            <a:chExt cx="4523105" cy="2416791"/>
          </a:xfrm>
        </p:grpSpPr>
        <p:pic>
          <p:nvPicPr>
            <p:cNvPr id="17" name="Picture 16" descr="Screen Shot 2016-04-08 at 5.35.00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9"/>
            <a:stretch/>
          </p:blipFill>
          <p:spPr>
            <a:xfrm>
              <a:off x="4317866" y="4711290"/>
              <a:ext cx="4523105" cy="2056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17866" y="4351079"/>
              <a:ext cx="2141018" cy="4503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</a:t>
              </a:r>
              <a:r>
                <a:rPr lang="en-US" dirty="0" err="1" smtClean="0">
                  <a:solidFill>
                    <a:prstClr val="black"/>
                  </a:solidFill>
                  <a:latin typeface="Book Antiqua"/>
                </a:rPr>
                <a:t>backprop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42060" y="52861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8669" y="6362194"/>
            <a:ext cx="45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Target Y;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rows;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outs;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D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feats,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H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hidden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 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4420" y="3309803"/>
            <a:ext cx="6551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N*K</a:t>
            </a:r>
            <a:endParaRPr lang="en-US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3840" y="4392248"/>
            <a:ext cx="5745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sz="1400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6430" y="5715863"/>
            <a:ext cx="5164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Need a backward form for each matrix operation used in forward</a:t>
            </a:r>
            <a:r>
              <a:rPr lang="en-US" b="1" dirty="0" smtClean="0">
                <a:solidFill>
                  <a:prstClr val="black"/>
                </a:solidFill>
                <a:latin typeface="Book Antiqua"/>
              </a:rPr>
              <a:t>, with respect to each argument</a:t>
            </a:r>
            <a:endParaRPr lang="en-US" b="1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319801" y="4700025"/>
            <a:ext cx="255593" cy="1015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04911" y="4592320"/>
            <a:ext cx="1786209" cy="1123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7363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802" y="1250513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537" y="4114406"/>
              <a:ext cx="360516" cy="236673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32923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Inputs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(X,W1)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matrix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mult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Z1b = add(Z11,B1)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add bias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A1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(Z1b) 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element-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Z2b = add(Z2a,B2)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A2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(Z2b)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element-wise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P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softMax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(A2)         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//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 to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C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crossEnt</a:t>
            </a:r>
            <a:r>
              <a:rPr lang="en-US" sz="1400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(P)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cost function</a:t>
            </a:r>
            <a:endParaRPr lang="en-US" sz="1400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2060" y="52861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8669" y="6362194"/>
            <a:ext cx="45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Target Y;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rows;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outs;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D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feats, 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H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hidden</a:t>
            </a:r>
            <a:r>
              <a:rPr lang="en-US" i="1" dirty="0" smtClean="0">
                <a:solidFill>
                  <a:prstClr val="black"/>
                </a:solidFill>
                <a:latin typeface="Book Antiqua"/>
              </a:rPr>
              <a:t> 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3840" y="4392248"/>
            <a:ext cx="5745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sz="1400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6430" y="5715863"/>
            <a:ext cx="5164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Need a backward form for each matrix operation used in forward</a:t>
            </a:r>
            <a:r>
              <a:rPr lang="en-US" b="1" dirty="0" smtClean="0">
                <a:solidFill>
                  <a:prstClr val="black"/>
                </a:solidFill>
                <a:latin typeface="Book Antiqua"/>
              </a:rPr>
              <a:t>, with respect to each argument</a:t>
            </a:r>
            <a:endParaRPr lang="en-US" b="1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249668" y="3985228"/>
            <a:ext cx="325726" cy="1730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624" y="1585311"/>
            <a:ext cx="420166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An </a:t>
            </a:r>
            <a:r>
              <a:rPr lang="en-US" dirty="0" err="1" smtClean="0">
                <a:solidFill>
                  <a:prstClr val="black"/>
                </a:solidFill>
                <a:latin typeface="Book Antiqua"/>
              </a:rPr>
              <a:t>autodiff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 package usually includes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collection of matrix-oriented operations (</a:t>
            </a:r>
            <a:r>
              <a:rPr lang="en-US" dirty="0" err="1" smtClean="0">
                <a:solidFill>
                  <a:prstClr val="black"/>
                </a:solidFill>
                <a:latin typeface="Book Antiqua"/>
              </a:rPr>
              <a:t>mul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, add*, …)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For each operation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forward implementation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backward implementation for each argument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It’s still a little awkward to program with a list of assignments so….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526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</a:t>
            </a:r>
            <a:r>
              <a:rPr lang="en-US" dirty="0" err="1" smtClean="0"/>
              <a:t>backprop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078" y="1404374"/>
            <a:ext cx="4830299" cy="1889118"/>
          </a:xfrm>
        </p:spPr>
        <p:txBody>
          <a:bodyPr/>
          <a:lstStyle/>
          <a:p>
            <a:r>
              <a:rPr lang="en-US" sz="2400" dirty="0" smtClean="0"/>
              <a:t>Starting point: a function of </a:t>
            </a:r>
            <a:r>
              <a:rPr lang="en-US" sz="2400" i="1" dirty="0" smtClean="0"/>
              <a:t>n </a:t>
            </a:r>
            <a:r>
              <a:rPr lang="en-US" sz="2400" dirty="0" smtClean="0"/>
              <a:t>variables</a:t>
            </a:r>
          </a:p>
          <a:p>
            <a:r>
              <a:rPr lang="en-US" sz="2400" dirty="0" smtClean="0"/>
              <a:t>Step 1: code your function as a series of assignments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60097" y="2679624"/>
            <a:ext cx="15568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000" dirty="0" err="1">
                <a:solidFill>
                  <a:prstClr val="black"/>
                </a:solidFill>
                <a:latin typeface="Book Antiqua"/>
              </a:rPr>
              <a:t>Wengert</a:t>
            </a:r>
            <a:r>
              <a:rPr lang="en-US" sz="2000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list</a:t>
            </a:r>
            <a:endParaRPr lang="en-US" sz="2000" dirty="0">
              <a:solidFill>
                <a:prstClr val="black"/>
              </a:solidFill>
              <a:latin typeface="Book Antiqu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68667" y="1021364"/>
            <a:ext cx="4132623" cy="2392885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903" y="4093144"/>
              <a:ext cx="360516" cy="184880"/>
            </a:xfrm>
            <a:prstGeom prst="rect">
              <a:avLst/>
            </a:prstGeom>
          </p:spPr>
        </p:pic>
        <p:pic>
          <p:nvPicPr>
            <p:cNvPr id="14" name="Picture 13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219289" y="2154534"/>
              <a:ext cx="192279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sz="2000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56710" y="0"/>
            <a:ext cx="408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Book Antiqua"/>
                <a:hlinkClick r:id="rId5"/>
              </a:rPr>
              <a:t>https://justindomke.wordpress.com</a:t>
            </a:r>
            <a:r>
              <a:rPr lang="en-US" dirty="0" smtClean="0">
                <a:solidFill>
                  <a:prstClr val="black"/>
                </a:solidFill>
                <a:latin typeface="Book Antiqua"/>
                <a:hlinkClick r:id="rId5"/>
              </a:rPr>
              <a:t>/</a:t>
            </a:r>
            <a:endParaRPr lang="en-US" dirty="0" smtClean="0">
              <a:solidFill>
                <a:prstClr val="black"/>
              </a:solidFill>
              <a:latin typeface="Book Antiqua"/>
            </a:endParaRPr>
          </a:p>
          <a:p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56390" y="2249535"/>
            <a:ext cx="3014874" cy="83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/>
          <p:cNvSpPr txBox="1">
            <a:spLocks/>
          </p:cNvSpPr>
          <p:nvPr/>
        </p:nvSpPr>
        <p:spPr>
          <a:xfrm>
            <a:off x="279400" y="3549387"/>
            <a:ext cx="4830299" cy="303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Better plan: overload your matrix operators so that when you use them in-line they build an </a:t>
            </a:r>
            <a:r>
              <a:rPr lang="en-US" sz="2400" b="1" dirty="0" smtClean="0">
                <a:solidFill>
                  <a:prstClr val="black"/>
                </a:solidFill>
              </a:rPr>
              <a:t>expression graph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Convert the expression graph to a </a:t>
            </a:r>
            <a:r>
              <a:rPr lang="en-US" sz="2400" dirty="0" err="1" smtClean="0">
                <a:solidFill>
                  <a:prstClr val="black"/>
                </a:solidFill>
              </a:rPr>
              <a:t>Wengert</a:t>
            </a:r>
            <a:r>
              <a:rPr lang="en-US" sz="2400" dirty="0" smtClean="0">
                <a:solidFill>
                  <a:prstClr val="black"/>
                </a:solidFill>
              </a:rPr>
              <a:t> list when necessary</a:t>
            </a:r>
          </a:p>
          <a:p>
            <a:pPr marL="0" indent="0"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4417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autodiff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7483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Theano</a:t>
            </a:r>
            <a:endParaRPr lang="en-US" dirty="0"/>
          </a:p>
        </p:txBody>
      </p:sp>
      <p:pic>
        <p:nvPicPr>
          <p:cNvPr id="4" name="Picture 3" descr="Screen Shot 2016-04-10 at 5.45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12" b="12873"/>
          <a:stretch/>
        </p:blipFill>
        <p:spPr>
          <a:xfrm>
            <a:off x="-1" y="1507081"/>
            <a:ext cx="8372929" cy="4996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72" y="3031961"/>
            <a:ext cx="779235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Book Antiqua"/>
              </a:rPr>
              <a:t>… # generate some training data</a:t>
            </a:r>
            <a:endParaRPr lang="en-US" sz="1200" dirty="0">
              <a:solidFill>
                <a:prstClr val="black"/>
              </a:solidFill>
              <a:latin typeface="Book Antiqua"/>
            </a:endParaRPr>
          </a:p>
        </p:txBody>
      </p:sp>
      <p:pic>
        <p:nvPicPr>
          <p:cNvPr id="6" name="Picture 5" descr="Screen Shot 2016-04-10 at 5.49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3"/>
          <a:stretch/>
        </p:blipFill>
        <p:spPr>
          <a:xfrm>
            <a:off x="2938236" y="1599293"/>
            <a:ext cx="5626100" cy="278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>
            <a:stCxn id="10" idx="2"/>
          </p:cNvCxnSpPr>
          <p:nvPr/>
        </p:nvCxnSpPr>
        <p:spPr>
          <a:xfrm flipH="1">
            <a:off x="3211285" y="2235199"/>
            <a:ext cx="2585357" cy="301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6-04-10 at 5.50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42" y="1904999"/>
            <a:ext cx="3352800" cy="33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6-04-10 at 5.45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1" r="65398" b="12873"/>
          <a:stretch/>
        </p:blipFill>
        <p:spPr>
          <a:xfrm>
            <a:off x="580572" y="5465988"/>
            <a:ext cx="7983764" cy="115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6834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Theano</a:t>
            </a:r>
            <a:endParaRPr lang="en-US" dirty="0"/>
          </a:p>
        </p:txBody>
      </p:sp>
      <p:pic>
        <p:nvPicPr>
          <p:cNvPr id="6" name="Picture 5" descr="Screen Shot 2016-04-10 at 5.49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3"/>
          <a:stretch/>
        </p:blipFill>
        <p:spPr>
          <a:xfrm>
            <a:off x="3373664" y="1172936"/>
            <a:ext cx="5626100" cy="278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6-04-10 at 5.5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0" y="1478642"/>
            <a:ext cx="3352800" cy="33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Shot 2016-04-10 at 5.52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0" y="1944692"/>
            <a:ext cx="7616520" cy="69271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0658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0 at 5.5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4" y="292100"/>
            <a:ext cx="7616520" cy="6927166"/>
          </a:xfrm>
          <a:prstGeom prst="rect">
            <a:avLst/>
          </a:prstGeom>
        </p:spPr>
      </p:pic>
      <p:pic>
        <p:nvPicPr>
          <p:cNvPr id="6" name="Picture 5" descr="Screen Shot 2016-04-10 at 5.49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3"/>
          <a:stretch/>
        </p:blipFill>
        <p:spPr>
          <a:xfrm>
            <a:off x="0" y="279178"/>
            <a:ext cx="5626100" cy="278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6-04-10 at 5.50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84"/>
            <a:ext cx="3352800" cy="33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4143" y="5539405"/>
            <a:ext cx="55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p_1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542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802" y="1250513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537" y="4114406"/>
              <a:ext cx="360516" cy="236673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return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Book Antiqua"/>
                </a:rPr>
                <a:t>inputs: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prstClr val="black"/>
                  </a:solidFill>
                  <a:latin typeface="Book Antiqua"/>
                </a:rPr>
                <a:t>Step 1: forward</a:t>
              </a:r>
              <a:endParaRPr lang="en-US" dirty="0">
                <a:solidFill>
                  <a:prstClr val="black"/>
                </a:solidFill>
                <a:latin typeface="Book Antiqu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32923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Inputs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(X,W1)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matrix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mult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Z1b = add(Z11,B1)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add bias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A1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(Z1b) 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element-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Z2a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Z2b = add(Z2a,B2) 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A2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(Z2b)   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element-wise</a:t>
            </a:r>
            <a:endParaRPr lang="en-US" sz="1400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P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softMax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(A2)         </a:t>
            </a:r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//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 to </a:t>
            </a:r>
            <a:r>
              <a:rPr lang="en-US" sz="1400" dirty="0" err="1" smtClean="0">
                <a:solidFill>
                  <a:prstClr val="black"/>
                </a:solidFill>
                <a:latin typeface="Cambria Math"/>
                <a:cs typeface="Cambria Math"/>
              </a:rPr>
              <a:t>vec</a:t>
            </a:r>
            <a:endParaRPr lang="en-US" sz="14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C = </a:t>
            </a:r>
            <a:r>
              <a:rPr lang="en-US" sz="14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crossEnt</a:t>
            </a:r>
            <a:r>
              <a:rPr lang="en-US" sz="1400" baseline="-25000" dirty="0" err="1" smtClean="0">
                <a:solidFill>
                  <a:prstClr val="black"/>
                </a:solidFill>
                <a:latin typeface="American Typewriter"/>
                <a:cs typeface="American Typewriter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(P)        </a:t>
            </a:r>
            <a:r>
              <a:rPr lang="en-US" sz="1400" dirty="0" smtClean="0">
                <a:solidFill>
                  <a:prstClr val="black"/>
                </a:solidFill>
                <a:latin typeface="Cambria Math"/>
                <a:cs typeface="Cambria Math"/>
              </a:rPr>
              <a:t>// cost function</a:t>
            </a:r>
            <a:endParaRPr lang="en-US" sz="1400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2060" y="52861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93840" y="4392248"/>
            <a:ext cx="5745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Book Antiqua"/>
              </a:rPr>
              <a:t>N*H</a:t>
            </a:r>
            <a:endParaRPr lang="en-US" sz="1400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624" y="1585311"/>
            <a:ext cx="4201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 Antiqua"/>
              </a:rPr>
              <a:t>An </a:t>
            </a:r>
            <a:r>
              <a:rPr lang="en-US" dirty="0" err="1" smtClean="0">
                <a:solidFill>
                  <a:prstClr val="black"/>
                </a:solidFill>
                <a:latin typeface="Book Antiqua"/>
              </a:rPr>
              <a:t>autodiff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 package usually includes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collection of matrix-oriented operations (</a:t>
            </a:r>
            <a:r>
              <a:rPr lang="en-US" dirty="0" err="1" smtClean="0">
                <a:solidFill>
                  <a:prstClr val="black"/>
                </a:solidFill>
                <a:latin typeface="Book Antiqua"/>
              </a:rPr>
              <a:t>mul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, add*, …)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For each operation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</a:t>
            </a:r>
            <a:r>
              <a:rPr lang="en-US" b="1" dirty="0" smtClean="0">
                <a:solidFill>
                  <a:prstClr val="black"/>
                </a:solidFill>
                <a:latin typeface="Book Antiqua"/>
              </a:rPr>
              <a:t>forward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 implementation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</a:t>
            </a:r>
            <a:r>
              <a:rPr lang="en-US" b="1" dirty="0" smtClean="0">
                <a:solidFill>
                  <a:prstClr val="black"/>
                </a:solidFill>
                <a:latin typeface="Book Antiqua"/>
              </a:rPr>
              <a:t>backward implementation </a:t>
            </a:r>
            <a:r>
              <a:rPr lang="en-US" dirty="0" smtClean="0">
                <a:solidFill>
                  <a:prstClr val="black"/>
                </a:solidFill>
                <a:latin typeface="Book Antiqua"/>
              </a:rPr>
              <a:t>for each argument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A way of composing operations into expressions (often using operator overloading) which evaluate to </a:t>
            </a:r>
            <a:r>
              <a:rPr lang="en-US" b="1" dirty="0" smtClean="0">
                <a:solidFill>
                  <a:prstClr val="black"/>
                </a:solidFill>
                <a:latin typeface="Book Antiqua"/>
              </a:rPr>
              <a:t>expression trees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</a:rPr>
              <a:t>Expression simplification/compilation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7041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tools that use </a:t>
            </a:r>
            <a:r>
              <a:rPr lang="en-US" dirty="0" err="1" smtClean="0"/>
              <a:t>autodiff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Theano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Univ</a:t>
            </a:r>
            <a:r>
              <a:rPr lang="en-US" dirty="0" smtClean="0"/>
              <a:t> Montreal system, Python-based, first version 2007 now v0.8, integrated with GPUs</a:t>
            </a:r>
          </a:p>
          <a:p>
            <a:pPr lvl="1"/>
            <a:r>
              <a:rPr lang="en-US" dirty="0" smtClean="0"/>
              <a:t>Many libraries build over </a:t>
            </a:r>
            <a:r>
              <a:rPr lang="en-US" dirty="0" err="1" smtClean="0"/>
              <a:t>Theano</a:t>
            </a:r>
            <a:r>
              <a:rPr lang="en-US" dirty="0" smtClean="0"/>
              <a:t> (</a:t>
            </a:r>
            <a:r>
              <a:rPr lang="en-US" dirty="0" err="1" smtClean="0"/>
              <a:t>Lasagne</a:t>
            </a:r>
            <a:r>
              <a:rPr lang="en-US" dirty="0" smtClean="0"/>
              <a:t>, </a:t>
            </a:r>
            <a:r>
              <a:rPr lang="en-US" dirty="0" err="1" smtClean="0"/>
              <a:t>Keras</a:t>
            </a:r>
            <a:r>
              <a:rPr lang="en-US" dirty="0" smtClean="0"/>
              <a:t>, Blocks..)</a:t>
            </a:r>
          </a:p>
          <a:p>
            <a:r>
              <a:rPr lang="en-US" dirty="0" smtClean="0"/>
              <a:t>Torch:</a:t>
            </a:r>
          </a:p>
          <a:p>
            <a:pPr lvl="1"/>
            <a:r>
              <a:rPr lang="en-US" dirty="0" err="1" smtClean="0"/>
              <a:t>Collobert</a:t>
            </a:r>
            <a:r>
              <a:rPr lang="en-US" dirty="0" smtClean="0"/>
              <a:t> et al, used heavily at Facebook, based on </a:t>
            </a:r>
            <a:r>
              <a:rPr lang="en-US" dirty="0" err="1" smtClean="0"/>
              <a:t>Lua</a:t>
            </a:r>
            <a:r>
              <a:rPr lang="en-US" dirty="0" smtClean="0"/>
              <a:t>.  Similar performance-wise to </a:t>
            </a:r>
            <a:r>
              <a:rPr lang="en-US" dirty="0" err="1" smtClean="0"/>
              <a:t>Theano</a:t>
            </a:r>
            <a:endParaRPr lang="en-US" dirty="0" smtClean="0"/>
          </a:p>
          <a:p>
            <a:r>
              <a:rPr lang="en-US" dirty="0" err="1" smtClean="0"/>
              <a:t>TensorFlow</a:t>
            </a:r>
            <a:r>
              <a:rPr lang="en-US" dirty="0" smtClean="0"/>
              <a:t>:</a:t>
            </a:r>
          </a:p>
          <a:p>
            <a:pPr lvl="1"/>
            <a:r>
              <a:rPr lang="en-US" smtClean="0"/>
              <a:t>Google system</a:t>
            </a:r>
          </a:p>
          <a:p>
            <a:pPr lvl="1"/>
            <a:r>
              <a:rPr lang="en-US" smtClean="0"/>
              <a:t>Also </a:t>
            </a:r>
            <a:r>
              <a:rPr lang="en-US" dirty="0" smtClean="0"/>
              <a:t>supported by </a:t>
            </a:r>
            <a:r>
              <a:rPr lang="en-US" dirty="0" err="1" smtClean="0"/>
              <a:t>Keras</a:t>
            </a:r>
            <a:endParaRPr lang="en-US" dirty="0" smtClean="0"/>
          </a:p>
          <a:p>
            <a:r>
              <a:rPr lang="en-US" dirty="0" err="1" smtClean="0"/>
              <a:t>Autograd</a:t>
            </a:r>
            <a:endParaRPr lang="en-US" dirty="0" smtClean="0"/>
          </a:p>
          <a:p>
            <a:pPr lvl="1"/>
            <a:r>
              <a:rPr lang="en-US" dirty="0" smtClean="0"/>
              <a:t>New system which is very </a:t>
            </a:r>
            <a:r>
              <a:rPr lang="en-US" dirty="0" err="1" smtClean="0"/>
              <a:t>Pythonic</a:t>
            </a:r>
            <a:r>
              <a:rPr lang="en-US" dirty="0" smtClean="0"/>
              <a:t>, doesn’t support GPUs (yet)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714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</a:t>
            </a:r>
            <a:r>
              <a:rPr lang="en-US" dirty="0" err="1" smtClean="0"/>
              <a:t>autodiff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3042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Walkthru</a:t>
            </a:r>
            <a:r>
              <a:rPr lang="en-US" dirty="0" smtClean="0"/>
              <a:t> of an </a:t>
            </a:r>
            <a:r>
              <a:rPr lang="en-US" dirty="0" err="1" smtClean="0"/>
              <a:t>Autodiff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91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Matrix and vector operations are very useful</a:t>
            </a:r>
            <a:endParaRPr lang="en-US" dirty="0"/>
          </a:p>
        </p:txBody>
      </p:sp>
      <p:pic>
        <p:nvPicPr>
          <p:cNvPr id="6" name="Picture 5" descr="Screen Shot 2016-10-23 at 5.5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5963"/>
            <a:ext cx="8547100" cy="495300"/>
          </a:xfrm>
          <a:prstGeom prst="rect">
            <a:avLst/>
          </a:prstGeom>
        </p:spPr>
      </p:pic>
      <p:pic>
        <p:nvPicPr>
          <p:cNvPr id="2" name="Picture 1" descr="Screen Shot 2016-10-23 at 5.5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0" y="3625781"/>
            <a:ext cx="3695700" cy="20701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855477" y="2901263"/>
            <a:ext cx="340189" cy="6337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3702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Learning (continued)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Walkthru</a:t>
            </a:r>
            <a:r>
              <a:rPr lang="en-US" dirty="0" smtClean="0"/>
              <a:t> of an </a:t>
            </a:r>
            <a:r>
              <a:rPr lang="en-US" dirty="0" err="1" smtClean="0"/>
              <a:t>Autodiff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91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Matrix and vector operations are very useful</a:t>
            </a:r>
            <a:endParaRPr lang="en-US" dirty="0"/>
          </a:p>
        </p:txBody>
      </p:sp>
      <p:pic>
        <p:nvPicPr>
          <p:cNvPr id="6" name="Picture 5" descr="Screen Shot 2016-10-23 at 5.5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5963"/>
            <a:ext cx="8547100" cy="495300"/>
          </a:xfrm>
          <a:prstGeom prst="rect">
            <a:avLst/>
          </a:prstGeom>
        </p:spPr>
      </p:pic>
      <p:pic>
        <p:nvPicPr>
          <p:cNvPr id="7" name="Picture 6" descr="Screen Shot 2016-10-23 at 5.5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5" y="3477936"/>
            <a:ext cx="8559800" cy="2819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5618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Walkthru</a:t>
            </a:r>
            <a:r>
              <a:rPr lang="en-US" dirty="0" smtClean="0"/>
              <a:t> of an </a:t>
            </a:r>
            <a:r>
              <a:rPr lang="en-US" dirty="0" err="1" smtClean="0"/>
              <a:t>Autodiff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062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Matrix and vector operations are very useful…but lets start with some simple scalar operations.</a:t>
            </a:r>
            <a:endParaRPr lang="en-US" dirty="0"/>
          </a:p>
        </p:txBody>
      </p:sp>
      <p:pic>
        <p:nvPicPr>
          <p:cNvPr id="2" name="Picture 1" descr="Screen Shot 2016-10-23 at 5.55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3"/>
          <a:stretch/>
        </p:blipFill>
        <p:spPr>
          <a:xfrm>
            <a:off x="404642" y="2584014"/>
            <a:ext cx="4011920" cy="591248"/>
          </a:xfrm>
          <a:prstGeom prst="rect">
            <a:avLst/>
          </a:prstGeom>
        </p:spPr>
      </p:pic>
      <p:pic>
        <p:nvPicPr>
          <p:cNvPr id="3" name="Picture 2" descr="Screen Shot 2016-10-23 at 5.56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/>
          <a:stretch/>
        </p:blipFill>
        <p:spPr>
          <a:xfrm>
            <a:off x="404642" y="3447428"/>
            <a:ext cx="3749530" cy="1990851"/>
          </a:xfrm>
          <a:prstGeom prst="rect">
            <a:avLst/>
          </a:prstGeom>
        </p:spPr>
      </p:pic>
      <p:pic>
        <p:nvPicPr>
          <p:cNvPr id="8" name="Picture 7" descr="Screen Shot 2016-10-23 at 5.57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126982"/>
            <a:ext cx="4241800" cy="1181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154172" y="4717533"/>
            <a:ext cx="699193" cy="11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30631" y="3640212"/>
            <a:ext cx="19287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Python encoding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2509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Interesting Part: Evaluation and Differentiation of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3" name="Picture 2" descr="Screen Shot 2016-10-23 at 5.56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6" t="34501" r="-4751" b="-6266"/>
          <a:stretch/>
        </p:blipFill>
        <p:spPr>
          <a:xfrm>
            <a:off x="442245" y="1927839"/>
            <a:ext cx="2233909" cy="1161640"/>
          </a:xfrm>
          <a:prstGeom prst="rect">
            <a:avLst/>
          </a:prstGeom>
        </p:spPr>
      </p:pic>
      <p:pic>
        <p:nvPicPr>
          <p:cNvPr id="8" name="Picture 7" descr="Screen Shot 2016-10-23 at 5.5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26" y="2340588"/>
            <a:ext cx="4026347" cy="1121109"/>
          </a:xfrm>
          <a:prstGeom prst="rect">
            <a:avLst/>
          </a:prstGeom>
        </p:spPr>
      </p:pic>
      <p:pic>
        <p:nvPicPr>
          <p:cNvPr id="7" name="Picture 6" descr="Screen Shot 2016-10-23 at 5.59.4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"/>
          <a:stretch/>
        </p:blipFill>
        <p:spPr>
          <a:xfrm>
            <a:off x="4215854" y="1515088"/>
            <a:ext cx="4470308" cy="825500"/>
          </a:xfrm>
          <a:prstGeom prst="rect">
            <a:avLst/>
          </a:prstGeom>
        </p:spPr>
      </p:pic>
      <p:pic>
        <p:nvPicPr>
          <p:cNvPr id="15" name="Picture 14" descr="Screen Shot 2016-10-23 at 5.55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80790"/>
            <a:ext cx="2611702" cy="4470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7206" y="3103748"/>
            <a:ext cx="23132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compute f(3,7):</a:t>
            </a:r>
            <a:endParaRPr lang="en-US" sz="2000" dirty="0"/>
          </a:p>
        </p:txBody>
      </p:sp>
      <p:pic>
        <p:nvPicPr>
          <p:cNvPr id="19" name="Picture 18" descr="Screen Shot 2016-10-23 at 6.03.21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4"/>
          <a:stretch/>
        </p:blipFill>
        <p:spPr>
          <a:xfrm>
            <a:off x="136075" y="3708251"/>
            <a:ext cx="6055367" cy="2159000"/>
          </a:xfrm>
          <a:prstGeom prst="rect">
            <a:avLst/>
          </a:prstGeom>
        </p:spPr>
      </p:pic>
      <p:pic>
        <p:nvPicPr>
          <p:cNvPr id="16" name="Picture 15" descr="Screen Shot 2016-10-23 at 6.02.13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6"/>
          <a:stretch/>
        </p:blipFill>
        <p:spPr>
          <a:xfrm>
            <a:off x="1923511" y="4082103"/>
            <a:ext cx="4449366" cy="3292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86774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Interesting Part: Evaluation and Differentiation of </a:t>
            </a:r>
            <a:r>
              <a:rPr lang="en-US" dirty="0"/>
              <a:t>a </a:t>
            </a:r>
            <a:r>
              <a:rPr lang="en-US" dirty="0" err="1"/>
              <a:t>Wengert</a:t>
            </a:r>
            <a:r>
              <a:rPr lang="en-US" dirty="0"/>
              <a:t> list</a:t>
            </a:r>
          </a:p>
        </p:txBody>
      </p:sp>
      <p:pic>
        <p:nvPicPr>
          <p:cNvPr id="3" name="Picture 2" descr="Screen Shot 2016-10-23 at 5.56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6" t="34501" r="-4751" b="-6266"/>
          <a:stretch/>
        </p:blipFill>
        <p:spPr>
          <a:xfrm>
            <a:off x="442245" y="1927839"/>
            <a:ext cx="2233909" cy="1161640"/>
          </a:xfrm>
          <a:prstGeom prst="rect">
            <a:avLst/>
          </a:prstGeom>
        </p:spPr>
      </p:pic>
      <p:pic>
        <p:nvPicPr>
          <p:cNvPr id="8" name="Picture 7" descr="Screen Shot 2016-10-23 at 5.5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26" y="2340588"/>
            <a:ext cx="4026347" cy="1121109"/>
          </a:xfrm>
          <a:prstGeom prst="rect">
            <a:avLst/>
          </a:prstGeom>
        </p:spPr>
      </p:pic>
      <p:pic>
        <p:nvPicPr>
          <p:cNvPr id="15" name="Picture 14" descr="Screen Shot 2016-10-23 at 5.55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80790"/>
            <a:ext cx="2611702" cy="4470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7206" y="3103748"/>
            <a:ext cx="23132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compute f(3,7):</a:t>
            </a:r>
            <a:endParaRPr lang="en-US" sz="2000" dirty="0"/>
          </a:p>
        </p:txBody>
      </p:sp>
      <p:pic>
        <p:nvPicPr>
          <p:cNvPr id="2" name="Picture 1" descr="Screen Shot 2016-10-23 at 6.05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9" y="1383230"/>
            <a:ext cx="7621074" cy="957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6-10-23 at 6.05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122"/>
            <a:ext cx="9144000" cy="24993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676154" y="3910122"/>
            <a:ext cx="1122624" cy="285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8778" y="3725456"/>
            <a:ext cx="311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Populated with call to “</a:t>
            </a:r>
            <a:r>
              <a:rPr lang="en-US" dirty="0" err="1" smtClean="0"/>
              <a:t>eval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77938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Differentiating a </a:t>
            </a:r>
            <a:r>
              <a:rPr lang="en-US" dirty="0" err="1" smtClean="0"/>
              <a:t>Wengert</a:t>
            </a:r>
            <a:r>
              <a:rPr lang="en-US" dirty="0" smtClean="0"/>
              <a:t> list: a simple case</a:t>
            </a:r>
            <a:endParaRPr lang="en-US" dirty="0"/>
          </a:p>
        </p:txBody>
      </p:sp>
      <p:pic>
        <p:nvPicPr>
          <p:cNvPr id="3" name="Picture 2" descr="Screen Shot 2016-10-17 at 11.1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0390"/>
            <a:ext cx="3018810" cy="2062029"/>
          </a:xfrm>
          <a:prstGeom prst="rect">
            <a:avLst/>
          </a:prstGeom>
        </p:spPr>
      </p:pic>
      <p:pic>
        <p:nvPicPr>
          <p:cNvPr id="4" name="Picture 3" descr="Screen Shot 2016-10-17 at 11.1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7" y="2320390"/>
            <a:ext cx="4926876" cy="29622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3858" y="5596658"/>
            <a:ext cx="3983285" cy="889728"/>
            <a:chOff x="1283858" y="5596658"/>
            <a:chExt cx="3983285" cy="889728"/>
          </a:xfrm>
        </p:grpSpPr>
        <p:sp>
          <p:nvSpPr>
            <p:cNvPr id="5" name="TextBox 4"/>
            <p:cNvSpPr txBox="1"/>
            <p:nvPr/>
          </p:nvSpPr>
          <p:spPr>
            <a:xfrm>
              <a:off x="1283858" y="5596658"/>
              <a:ext cx="1762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Notation:</a:t>
              </a:r>
              <a:endParaRPr lang="en-US" sz="3200" dirty="0"/>
            </a:p>
          </p:txBody>
        </p:sp>
        <p:pic>
          <p:nvPicPr>
            <p:cNvPr id="6" name="Picture 5" descr="Screen Shot 2016-10-17 at 11.19.3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458" y="5654734"/>
              <a:ext cx="813021" cy="709546"/>
            </a:xfrm>
            <a:prstGeom prst="rect">
              <a:avLst/>
            </a:prstGeom>
          </p:spPr>
        </p:pic>
        <p:pic>
          <p:nvPicPr>
            <p:cNvPr id="7" name="Picture 6" descr="Screen Shot 2016-10-17 at 11.19.42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72" y="5596658"/>
              <a:ext cx="747371" cy="889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7659" y="5844652"/>
              <a:ext cx="41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464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Differentiating a </a:t>
            </a:r>
            <a:r>
              <a:rPr lang="en-US" dirty="0" err="1" smtClean="0"/>
              <a:t>Wengert</a:t>
            </a:r>
            <a:r>
              <a:rPr lang="en-US" dirty="0" smtClean="0"/>
              <a:t> list: a simple case</a:t>
            </a:r>
            <a:endParaRPr lang="en-US" dirty="0"/>
          </a:p>
        </p:txBody>
      </p:sp>
      <p:pic>
        <p:nvPicPr>
          <p:cNvPr id="3" name="Picture 2" descr="Screen Shot 2016-10-17 at 11.1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1764"/>
            <a:ext cx="2808265" cy="19182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3858" y="5596658"/>
            <a:ext cx="3983285" cy="889728"/>
            <a:chOff x="1283858" y="5596658"/>
            <a:chExt cx="3983285" cy="889728"/>
          </a:xfrm>
        </p:grpSpPr>
        <p:sp>
          <p:nvSpPr>
            <p:cNvPr id="5" name="TextBox 4"/>
            <p:cNvSpPr txBox="1"/>
            <p:nvPr/>
          </p:nvSpPr>
          <p:spPr>
            <a:xfrm>
              <a:off x="1283858" y="5596658"/>
              <a:ext cx="1762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Notation:</a:t>
              </a:r>
              <a:endParaRPr lang="en-US" sz="3200" dirty="0"/>
            </a:p>
          </p:txBody>
        </p:sp>
        <p:pic>
          <p:nvPicPr>
            <p:cNvPr id="6" name="Picture 5" descr="Screen Shot 2016-10-17 at 11.19.3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458" y="5654734"/>
              <a:ext cx="813021" cy="709546"/>
            </a:xfrm>
            <a:prstGeom prst="rect">
              <a:avLst/>
            </a:prstGeom>
          </p:spPr>
        </p:pic>
        <p:pic>
          <p:nvPicPr>
            <p:cNvPr id="7" name="Picture 6" descr="Screen Shot 2016-10-17 at 11.19.4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72" y="5596658"/>
              <a:ext cx="747371" cy="889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7659" y="5844652"/>
              <a:ext cx="41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</p:grpSp>
      <p:pic>
        <p:nvPicPr>
          <p:cNvPr id="10" name="Picture 9" descr="Screen Shot 2016-10-17 at 12.47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58" y="1901559"/>
            <a:ext cx="5673055" cy="19784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1693" y="5435317"/>
            <a:ext cx="3045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a</a:t>
            </a:r>
            <a:r>
              <a:rPr lang="en-US" sz="3200" i="1" baseline="-25000" dirty="0" err="1" smtClean="0"/>
              <a:t>i</a:t>
            </a:r>
            <a:r>
              <a:rPr lang="en-US" sz="3200" i="1" dirty="0" smtClean="0"/>
              <a:t> is the </a:t>
            </a:r>
            <a:r>
              <a:rPr lang="en-US" sz="3200" i="1" dirty="0" err="1" smtClean="0"/>
              <a:t>i-th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ouput</a:t>
            </a:r>
            <a:endParaRPr lang="en-US" sz="3200" i="1" dirty="0" smtClean="0"/>
          </a:p>
          <a:p>
            <a:r>
              <a:rPr lang="en-US" sz="3200" i="1" dirty="0" smtClean="0"/>
              <a:t>on input a 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5368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Differentiating a </a:t>
            </a:r>
            <a:r>
              <a:rPr lang="en-US" dirty="0" err="1" smtClean="0"/>
              <a:t>Wengert</a:t>
            </a:r>
            <a:r>
              <a:rPr lang="en-US" dirty="0" smtClean="0"/>
              <a:t> list: a simple case</a:t>
            </a:r>
            <a:endParaRPr lang="en-US" dirty="0"/>
          </a:p>
        </p:txBody>
      </p:sp>
      <p:pic>
        <p:nvPicPr>
          <p:cNvPr id="3" name="Picture 2" descr="Screen Shot 2016-10-17 at 11.1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0390"/>
            <a:ext cx="3018810" cy="2062029"/>
          </a:xfrm>
          <a:prstGeom prst="rect">
            <a:avLst/>
          </a:prstGeom>
        </p:spPr>
      </p:pic>
      <p:pic>
        <p:nvPicPr>
          <p:cNvPr id="4" name="Picture 3" descr="Screen Shot 2016-10-17 at 11.16.2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6"/>
          <a:stretch/>
        </p:blipFill>
        <p:spPr>
          <a:xfrm>
            <a:off x="4104407" y="2320391"/>
            <a:ext cx="4926876" cy="9036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3858" y="5596658"/>
            <a:ext cx="3983285" cy="889728"/>
            <a:chOff x="1283858" y="5596658"/>
            <a:chExt cx="3983285" cy="889728"/>
          </a:xfrm>
        </p:grpSpPr>
        <p:sp>
          <p:nvSpPr>
            <p:cNvPr id="5" name="TextBox 4"/>
            <p:cNvSpPr txBox="1"/>
            <p:nvPr/>
          </p:nvSpPr>
          <p:spPr>
            <a:xfrm>
              <a:off x="1283858" y="5596658"/>
              <a:ext cx="1762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Notation:</a:t>
              </a:r>
              <a:endParaRPr lang="en-US" sz="3200" dirty="0"/>
            </a:p>
          </p:txBody>
        </p:sp>
        <p:pic>
          <p:nvPicPr>
            <p:cNvPr id="6" name="Picture 5" descr="Screen Shot 2016-10-17 at 11.19.3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458" y="5654734"/>
              <a:ext cx="813021" cy="709546"/>
            </a:xfrm>
            <a:prstGeom prst="rect">
              <a:avLst/>
            </a:prstGeom>
          </p:spPr>
        </p:pic>
        <p:pic>
          <p:nvPicPr>
            <p:cNvPr id="7" name="Picture 6" descr="Screen Shot 2016-10-17 at 11.19.42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72" y="5596658"/>
              <a:ext cx="747371" cy="889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7659" y="5844652"/>
              <a:ext cx="41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</p:grpSp>
      <p:pic>
        <p:nvPicPr>
          <p:cNvPr id="10" name="Picture 9" descr="Screen Shot 2016-10-17 at 11.21.5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4382419"/>
            <a:ext cx="4483100" cy="7747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028551" y="3588605"/>
            <a:ext cx="488424" cy="7291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66343" y="4120809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for all a</a:t>
            </a:r>
            <a:endParaRPr lang="en-US" sz="28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6880" y="5144852"/>
            <a:ext cx="776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m-1,0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Differentiating a </a:t>
            </a:r>
            <a:r>
              <a:rPr lang="en-US" dirty="0" err="1" smtClean="0"/>
              <a:t>Wengert</a:t>
            </a:r>
            <a:r>
              <a:rPr lang="en-US" dirty="0" smtClean="0"/>
              <a:t> list: a simple case</a:t>
            </a:r>
            <a:endParaRPr lang="en-US" dirty="0"/>
          </a:p>
        </p:txBody>
      </p:sp>
      <p:pic>
        <p:nvPicPr>
          <p:cNvPr id="3" name="Picture 2" descr="Screen Shot 2016-10-17 at 11.1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0390"/>
            <a:ext cx="3018810" cy="20620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3858" y="5596658"/>
            <a:ext cx="3983285" cy="889728"/>
            <a:chOff x="1283858" y="5596658"/>
            <a:chExt cx="3983285" cy="889728"/>
          </a:xfrm>
        </p:grpSpPr>
        <p:sp>
          <p:nvSpPr>
            <p:cNvPr id="5" name="TextBox 4"/>
            <p:cNvSpPr txBox="1"/>
            <p:nvPr/>
          </p:nvSpPr>
          <p:spPr>
            <a:xfrm>
              <a:off x="1283858" y="5596658"/>
              <a:ext cx="1762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Notation:</a:t>
              </a:r>
              <a:endParaRPr lang="en-US" sz="3200" dirty="0"/>
            </a:p>
          </p:txBody>
        </p:sp>
        <p:pic>
          <p:nvPicPr>
            <p:cNvPr id="6" name="Picture 5" descr="Screen Shot 2016-10-17 at 11.19.3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458" y="5654734"/>
              <a:ext cx="813021" cy="709546"/>
            </a:xfrm>
            <a:prstGeom prst="rect">
              <a:avLst/>
            </a:prstGeom>
          </p:spPr>
        </p:pic>
        <p:pic>
          <p:nvPicPr>
            <p:cNvPr id="7" name="Picture 6" descr="Screen Shot 2016-10-17 at 11.19.4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72" y="5596658"/>
              <a:ext cx="747371" cy="889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7659" y="5844652"/>
              <a:ext cx="41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6028551" y="3588605"/>
            <a:ext cx="488424" cy="7291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53843" y="4120809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for all a</a:t>
            </a:r>
            <a:endParaRPr lang="en-US" sz="2800" i="1" dirty="0"/>
          </a:p>
        </p:txBody>
      </p:sp>
      <p:pic>
        <p:nvPicPr>
          <p:cNvPr id="13" name="Picture 12" descr="Screen Shot 2016-10-17 at 11.2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39989"/>
            <a:ext cx="4876800" cy="1282700"/>
          </a:xfrm>
          <a:prstGeom prst="rect">
            <a:avLst/>
          </a:prstGeom>
        </p:spPr>
      </p:pic>
      <p:pic>
        <p:nvPicPr>
          <p:cNvPr id="14" name="Picture 13" descr="Screen Shot 2016-10-17 at 11.27.3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4700581"/>
            <a:ext cx="7404100" cy="647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2228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Differentiating a </a:t>
            </a:r>
            <a:r>
              <a:rPr lang="en-US" dirty="0" err="1" smtClean="0"/>
              <a:t>Wengert</a:t>
            </a:r>
            <a:r>
              <a:rPr lang="en-US" dirty="0" smtClean="0"/>
              <a:t> list: a simple case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2017857">
            <a:off x="6516975" y="2929592"/>
            <a:ext cx="488424" cy="7291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81215" y="3209791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for all a</a:t>
            </a:r>
            <a:endParaRPr lang="en-US" sz="2800" i="1" dirty="0"/>
          </a:p>
        </p:txBody>
      </p:sp>
      <p:pic>
        <p:nvPicPr>
          <p:cNvPr id="13" name="Picture 12" descr="Screen Shot 2016-10-17 at 11.2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20" y="1572662"/>
            <a:ext cx="4876800" cy="1282700"/>
          </a:xfrm>
          <a:prstGeom prst="rect">
            <a:avLst/>
          </a:prstGeom>
        </p:spPr>
      </p:pic>
      <p:pic>
        <p:nvPicPr>
          <p:cNvPr id="14" name="Picture 13" descr="Screen Shot 2016-10-17 at 11.2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65" y="3733011"/>
            <a:ext cx="7404100" cy="647700"/>
          </a:xfrm>
          <a:prstGeom prst="rect">
            <a:avLst/>
          </a:prstGeom>
        </p:spPr>
      </p:pic>
      <p:pic>
        <p:nvPicPr>
          <p:cNvPr id="4" name="Picture 3" descr="Screen Shot 2016-10-17 at 11.30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7562"/>
            <a:ext cx="9144000" cy="54707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2017857">
            <a:off x="5242267" y="4324143"/>
            <a:ext cx="488424" cy="7291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4830" y="4453111"/>
            <a:ext cx="39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backprop</a:t>
            </a:r>
            <a:r>
              <a:rPr lang="en-US" sz="2400" i="1" dirty="0" smtClean="0"/>
              <a:t> routine compute order</a:t>
            </a:r>
            <a:endParaRPr lang="en-US" sz="2400" i="1" dirty="0"/>
          </a:p>
        </p:txBody>
      </p:sp>
      <p:pic>
        <p:nvPicPr>
          <p:cNvPr id="16" name="Picture 15" descr="Screen Shot 2016-10-17 at 11.32.1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73" y="5674639"/>
            <a:ext cx="4368800" cy="66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6947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6" name="Picture 5" descr="Screen Shot 2016-10-17 at 10.5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21"/>
            <a:ext cx="9144000" cy="2506841"/>
          </a:xfrm>
          <a:prstGeom prst="rect">
            <a:avLst/>
          </a:prstGeom>
        </p:spPr>
      </p:pic>
      <p:pic>
        <p:nvPicPr>
          <p:cNvPr id="7" name="Picture 6" descr="Screen Shot 2016-10-17 at 10.59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1" y="2881018"/>
            <a:ext cx="4899504" cy="1375792"/>
          </a:xfrm>
          <a:prstGeom prst="rect">
            <a:avLst/>
          </a:prstGeom>
        </p:spPr>
      </p:pic>
      <p:pic>
        <p:nvPicPr>
          <p:cNvPr id="8" name="Picture 7" descr="Screen Shot 2016-10-17 at 11.03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654"/>
            <a:ext cx="8013700" cy="977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3439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ANNs: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History/overview of ANNs</a:t>
            </a:r>
          </a:p>
          <a:p>
            <a:r>
              <a:rPr lang="en-US" dirty="0" smtClean="0"/>
              <a:t>ANN utility, scalability, and trainability</a:t>
            </a:r>
          </a:p>
          <a:p>
            <a:pPr lvl="1"/>
            <a:r>
              <a:rPr lang="en-US" dirty="0" smtClean="0"/>
              <a:t>ANNs are expressive (especially if you can vary the architecture ands sets of computational units you can use)</a:t>
            </a:r>
          </a:p>
          <a:p>
            <a:pPr lvl="1"/>
            <a:r>
              <a:rPr lang="en-US" dirty="0" smtClean="0"/>
              <a:t>ANNs are fast for large datasets (especially if you can use GPUs and parallel processing for matrix operations)</a:t>
            </a:r>
          </a:p>
          <a:p>
            <a:r>
              <a:rPr lang="en-US" dirty="0" smtClean="0"/>
              <a:t>Modern ANNs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Tricky Part: Constructing a List</a:t>
            </a:r>
            <a:endParaRPr lang="en-US" dirty="0"/>
          </a:p>
        </p:txBody>
      </p:sp>
      <p:pic>
        <p:nvPicPr>
          <p:cNvPr id="4" name="Picture 3" descr="Screen Shot 2016-10-23 at 6.0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5" y="2164344"/>
            <a:ext cx="50165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962" y="1446707"/>
            <a:ext cx="34401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Goal: write code like this: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4660591" y="2219391"/>
            <a:ext cx="1215531" cy="738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6122" y="1480727"/>
            <a:ext cx="2390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your problem-specific functions: but just the syntax, not the G and DG definitions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76122" y="3855810"/>
            <a:ext cx="239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the function to optimize with gradient descent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29501" y="4312518"/>
            <a:ext cx="12155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7899" y="4931540"/>
            <a:ext cx="239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your function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51308" y="5168012"/>
            <a:ext cx="1357411" cy="683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8242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 code to create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8" name="Picture 7" descr="Screen Shot 2016-10-17 at 11.4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" y="1371600"/>
            <a:ext cx="5066603" cy="4291711"/>
          </a:xfrm>
          <a:prstGeom prst="rect">
            <a:avLst/>
          </a:prstGeom>
        </p:spPr>
      </p:pic>
      <p:pic>
        <p:nvPicPr>
          <p:cNvPr id="10" name="Picture 9" descr="Screen Shot 2016-10-17 at 11.45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36" y="5663311"/>
            <a:ext cx="5067300" cy="927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428166" y="5806009"/>
            <a:ext cx="1172218" cy="5132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5414532" y="1493373"/>
            <a:ext cx="1995562" cy="1284021"/>
          </a:xfrm>
          <a:prstGeom prst="wedgeRectCallout">
            <a:avLst>
              <a:gd name="adj1" fmla="val -173980"/>
              <a:gd name="adj2" fmla="val 1298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h, w, area are </a:t>
            </a:r>
            <a:r>
              <a:rPr lang="en-US" sz="2400" i="1" dirty="0" smtClean="0"/>
              <a:t>registers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6097221" y="2929794"/>
            <a:ext cx="1995562" cy="1941113"/>
          </a:xfrm>
          <a:prstGeom prst="wedgeRectCallout">
            <a:avLst>
              <a:gd name="adj1" fmla="val -186567"/>
              <a:gd name="adj2" fmla="val 304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an automatically-named register z1 to hold h*w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130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 code to create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8" name="Picture 7" descr="Screen Shot 2016-10-17 at 11.4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" y="1371600"/>
            <a:ext cx="5066603" cy="42917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66355"/>
              </p:ext>
            </p:extLst>
          </p:nvPr>
        </p:nvGraphicFramePr>
        <p:xfrm>
          <a:off x="6355649" y="1371600"/>
          <a:ext cx="1982898" cy="7416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“h”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“input”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32516"/>
              </p:ext>
            </p:extLst>
          </p:nvPr>
        </p:nvGraphicFramePr>
        <p:xfrm>
          <a:off x="6355649" y="2301137"/>
          <a:ext cx="1982898" cy="7416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“input”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65027"/>
              </p:ext>
            </p:extLst>
          </p:nvPr>
        </p:nvGraphicFramePr>
        <p:xfrm>
          <a:off x="6355649" y="3353879"/>
          <a:ext cx="1982898" cy="13817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“opOut”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O1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2109"/>
              </p:ext>
            </p:extLst>
          </p:nvPr>
        </p:nvGraphicFramePr>
        <p:xfrm>
          <a:off x="6355649" y="4807542"/>
          <a:ext cx="1982898" cy="13817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“area”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“opOut”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O2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93440" y="1685244"/>
            <a:ext cx="2051382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some Python hacking can use the class variable name ‘area’ and insert it into the ‘name’ field of a register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25979" y="5657672"/>
            <a:ext cx="2372348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and invert names for the others at setup() time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36898" y="3312008"/>
            <a:ext cx="587214" cy="4616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z1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2689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 code to create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8" name="Picture 7" descr="Screen Shot 2016-10-17 at 11.4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" y="1371600"/>
            <a:ext cx="5066603" cy="4291711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5414532" y="1493373"/>
            <a:ext cx="1995562" cy="1284021"/>
          </a:xfrm>
          <a:prstGeom prst="wedgeRectCallout">
            <a:avLst>
              <a:gd name="adj1" fmla="val -185868"/>
              <a:gd name="adj2" fmla="val 1711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“half” is an operator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6097221" y="2777394"/>
            <a:ext cx="1995562" cy="1941113"/>
          </a:xfrm>
          <a:prstGeom prst="wedgeRectCallout">
            <a:avLst>
              <a:gd name="adj1" fmla="val -180973"/>
              <a:gd name="adj2" fmla="val 384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 is “</a:t>
            </a:r>
            <a:r>
              <a:rPr lang="en-US" sz="2400" dirty="0" err="1" smtClean="0"/>
              <a:t>mul</a:t>
            </a:r>
            <a:r>
              <a:rPr lang="en-US" sz="2400" dirty="0" smtClean="0"/>
              <a:t>” --- h*w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err="1" smtClean="0">
                <a:sym typeface="Wingdings"/>
              </a:rPr>
              <a:t>mul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h,w</a:t>
            </a:r>
            <a:r>
              <a:rPr lang="en-US" sz="2400" dirty="0" smtClean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6097220" y="4422043"/>
            <a:ext cx="2708371" cy="1941113"/>
          </a:xfrm>
          <a:prstGeom prst="wedgeRectCallout">
            <a:avLst>
              <a:gd name="adj1" fmla="val -136992"/>
              <a:gd name="adj2" fmla="val -9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instance of an operator points to registers that are arguments and outputs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3482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2185"/>
            <a:ext cx="8229600" cy="906462"/>
          </a:xfrm>
        </p:spPr>
        <p:txBody>
          <a:bodyPr>
            <a:normAutofit/>
          </a:bodyPr>
          <a:lstStyle/>
          <a:p>
            <a:r>
              <a:rPr lang="en-US" dirty="0" smtClean="0"/>
              <a:t>Python code to create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8" name="Picture 7" descr="Screen Shot 2016-10-17 at 11.44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 b="22691"/>
          <a:stretch/>
        </p:blipFill>
        <p:spPr>
          <a:xfrm>
            <a:off x="306064" y="2422990"/>
            <a:ext cx="5066603" cy="26991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733" y="1464009"/>
            <a:ext cx="366558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h, w are registers;</a:t>
            </a:r>
          </a:p>
          <a:p>
            <a:r>
              <a:rPr lang="en-US" sz="2400" i="1" dirty="0" err="1" smtClean="0"/>
              <a:t>mul</a:t>
            </a:r>
            <a:r>
              <a:rPr lang="en-US" sz="2400" i="1" dirty="0" smtClean="0"/>
              <a:t>() generates an operator</a:t>
            </a:r>
            <a:endParaRPr lang="en-US" sz="2400" i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68333"/>
              </p:ext>
            </p:extLst>
          </p:nvPr>
        </p:nvGraphicFramePr>
        <p:xfrm>
          <a:off x="3884881" y="1226851"/>
          <a:ext cx="1982898" cy="7416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“h”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“input”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048"/>
              </p:ext>
            </p:extLst>
          </p:nvPr>
        </p:nvGraphicFramePr>
        <p:xfrm>
          <a:off x="3884881" y="2156388"/>
          <a:ext cx="1982898" cy="7416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“input”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92485"/>
              </p:ext>
            </p:extLst>
          </p:nvPr>
        </p:nvGraphicFramePr>
        <p:xfrm>
          <a:off x="3884881" y="3209130"/>
          <a:ext cx="1982898" cy="13817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“opOut”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O1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96917"/>
              </p:ext>
            </p:extLst>
          </p:nvPr>
        </p:nvGraphicFramePr>
        <p:xfrm>
          <a:off x="3884881" y="4983804"/>
          <a:ext cx="1982898" cy="13817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“area”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“opOut”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O2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887"/>
              </p:ext>
            </p:extLst>
          </p:nvPr>
        </p:nvGraphicFramePr>
        <p:xfrm>
          <a:off x="7202967" y="3209130"/>
          <a:ext cx="1982898" cy="111252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[A1,A2]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mul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R3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57425"/>
              </p:ext>
            </p:extLst>
          </p:nvPr>
        </p:nvGraphicFramePr>
        <p:xfrm>
          <a:off x="7202967" y="4970649"/>
          <a:ext cx="1982898" cy="111252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[A1]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“half”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R4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 flipH="1" flipV="1">
            <a:off x="8417389" y="2509500"/>
            <a:ext cx="18956" cy="720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3"/>
          </p:cNvCxnSpPr>
          <p:nvPr/>
        </p:nvCxnSpPr>
        <p:spPr>
          <a:xfrm flipH="1">
            <a:off x="5867779" y="2527228"/>
            <a:ext cx="25496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745300" y="1643850"/>
            <a:ext cx="42486" cy="1614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840096" y="1643850"/>
            <a:ext cx="2905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9" idx="1"/>
          </p:cNvCxnSpPr>
          <p:nvPr/>
        </p:nvCxnSpPr>
        <p:spPr>
          <a:xfrm flipV="1">
            <a:off x="5840096" y="3765390"/>
            <a:ext cx="1362871" cy="39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867779" y="5504278"/>
            <a:ext cx="1362871" cy="39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918684" y="5542180"/>
            <a:ext cx="2568566" cy="720259"/>
            <a:chOff x="2672825" y="3193859"/>
            <a:chExt cx="2568566" cy="72025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22435" y="3677186"/>
              <a:ext cx="0" cy="236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431073" y="3914118"/>
              <a:ext cx="18103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2672825" y="3193859"/>
              <a:ext cx="758248" cy="72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flipH="1" flipV="1">
            <a:off x="8065242" y="4688773"/>
            <a:ext cx="352147" cy="295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67779" y="4688773"/>
            <a:ext cx="2197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525436" y="4321650"/>
            <a:ext cx="342570" cy="367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808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2185"/>
            <a:ext cx="8229600" cy="906462"/>
          </a:xfrm>
        </p:spPr>
        <p:txBody>
          <a:bodyPr>
            <a:normAutofit/>
          </a:bodyPr>
          <a:lstStyle/>
          <a:p>
            <a:r>
              <a:rPr lang="en-US" dirty="0" smtClean="0"/>
              <a:t>Python code to create a </a:t>
            </a:r>
            <a:r>
              <a:rPr lang="en-US" dirty="0" err="1" smtClean="0"/>
              <a:t>Wengert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4" name="Picture 3" descr="Screen Shot 2016-10-17 at 12.3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7" y="1138647"/>
            <a:ext cx="8564723" cy="4851074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04272"/>
              </p:ext>
            </p:extLst>
          </p:nvPr>
        </p:nvGraphicFramePr>
        <p:xfrm>
          <a:off x="3884881" y="5469247"/>
          <a:ext cx="1982898" cy="13817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“area”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“opOut”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O2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33054"/>
              </p:ext>
            </p:extLst>
          </p:nvPr>
        </p:nvGraphicFramePr>
        <p:xfrm>
          <a:off x="7202967" y="5456092"/>
          <a:ext cx="1982898" cy="111252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[A1]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“half”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R4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5867779" y="5989721"/>
            <a:ext cx="1362871" cy="39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918684" y="6027623"/>
            <a:ext cx="2568566" cy="720259"/>
            <a:chOff x="2672825" y="3193859"/>
            <a:chExt cx="2568566" cy="72025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222435" y="3677186"/>
              <a:ext cx="0" cy="236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431073" y="3914118"/>
              <a:ext cx="18103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2672825" y="3193859"/>
              <a:ext cx="758248" cy="72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366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detail….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8640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detail: </a:t>
            </a:r>
            <a:r>
              <a:rPr lang="en-US" dirty="0" err="1" smtClean="0"/>
              <a:t>xman.py</a:t>
            </a:r>
            <a:endParaRPr lang="en-US" dirty="0"/>
          </a:p>
        </p:txBody>
      </p:sp>
      <p:pic>
        <p:nvPicPr>
          <p:cNvPr id="3" name="Picture 2" descr="Screen Shot 2016-10-23 at 6.2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77"/>
            <a:ext cx="9144000" cy="49094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7204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</a:t>
            </a:r>
            <a:endParaRPr lang="en-US" dirty="0"/>
          </a:p>
        </p:txBody>
      </p:sp>
      <p:pic>
        <p:nvPicPr>
          <p:cNvPr id="4" name="Picture 3" descr="Screen Shot 2016-10-23 at 6.2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" y="0"/>
            <a:ext cx="771525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3423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3 at 6.2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0232" cy="4185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517" y="42011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Picture 5" descr="Screen Shot 2016-10-23 at 6.24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2"/>
          <a:stretch/>
        </p:blipFill>
        <p:spPr>
          <a:xfrm>
            <a:off x="0" y="4837992"/>
            <a:ext cx="6648459" cy="4414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88028"/>
              </p:ext>
            </p:extLst>
          </p:nvPr>
        </p:nvGraphicFramePr>
        <p:xfrm>
          <a:off x="3884881" y="5469247"/>
          <a:ext cx="1982898" cy="13817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“area”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“opOut”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O2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73295"/>
              </p:ext>
            </p:extLst>
          </p:nvPr>
        </p:nvGraphicFramePr>
        <p:xfrm>
          <a:off x="7202967" y="5456092"/>
          <a:ext cx="1982898" cy="111252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991449"/>
                <a:gridCol w="991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[A1]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“half”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cs typeface="Cambria Math"/>
                        </a:rPr>
                        <a:t>R4</a:t>
                      </a:r>
                      <a:endParaRPr lang="en-US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867779" y="5989721"/>
            <a:ext cx="1362871" cy="39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918684" y="6027623"/>
            <a:ext cx="2568566" cy="720259"/>
            <a:chOff x="2672825" y="3193859"/>
            <a:chExt cx="2568566" cy="7202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222435" y="3677186"/>
              <a:ext cx="0" cy="236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431073" y="3914118"/>
              <a:ext cx="18103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672825" y="3193859"/>
              <a:ext cx="758248" cy="72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11462" y="52714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299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35157" cy="906462"/>
          </a:xfrm>
        </p:spPr>
        <p:txBody>
          <a:bodyPr>
            <a:normAutofit/>
          </a:bodyPr>
          <a:lstStyle/>
          <a:p>
            <a:r>
              <a:rPr lang="en-US" dirty="0" err="1" smtClean="0"/>
              <a:t>BackProp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4521" y="3533812"/>
            <a:ext cx="35176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Level </a:t>
            </a:r>
            <a:r>
              <a:rPr lang="en-US" sz="2400" i="1" dirty="0" smtClean="0"/>
              <a:t>l </a:t>
            </a:r>
            <a:r>
              <a:rPr lang="en-US" sz="2400" dirty="0" smtClean="0"/>
              <a:t>for </a:t>
            </a:r>
            <a:r>
              <a:rPr lang="en-US" sz="2400" i="1" dirty="0" smtClean="0"/>
              <a:t>l=1,…,L</a:t>
            </a:r>
            <a:endParaRPr lang="en-US" sz="2400" dirty="0" smtClean="0"/>
          </a:p>
          <a:p>
            <a:r>
              <a:rPr lang="en-US" sz="2400" dirty="0" smtClean="0"/>
              <a:t>Matrix: </a:t>
            </a:r>
            <a:r>
              <a:rPr lang="en-US" sz="2400" i="1" dirty="0" err="1" smtClean="0"/>
              <a:t>w</a:t>
            </a:r>
            <a:r>
              <a:rPr lang="en-US" sz="2400" i="1" baseline="30000" dirty="0" err="1" smtClean="0"/>
              <a:t>l</a:t>
            </a:r>
            <a:r>
              <a:rPr lang="en-US" sz="2400" i="1" baseline="30000" dirty="0" smtClean="0"/>
              <a:t> </a:t>
            </a:r>
          </a:p>
          <a:p>
            <a:r>
              <a:rPr lang="en-US" sz="2400" dirty="0" smtClean="0"/>
              <a:t>Vectors</a:t>
            </a:r>
            <a:r>
              <a:rPr lang="en-US" sz="2400" i="1" dirty="0" smtClean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bias </a:t>
            </a:r>
            <a:r>
              <a:rPr lang="en-US" sz="2400" i="1" dirty="0" err="1" smtClean="0"/>
              <a:t>b</a:t>
            </a:r>
            <a:r>
              <a:rPr lang="en-US" sz="2400" i="1" baseline="30000" dirty="0" err="1" smtClean="0"/>
              <a:t>l</a:t>
            </a:r>
            <a:endParaRPr lang="en-US" sz="2400" i="1" baseline="300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activation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l</a:t>
            </a:r>
            <a:endParaRPr lang="en-US" sz="2400" i="1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pre-sigmoid </a:t>
            </a:r>
            <a:r>
              <a:rPr lang="en-US" sz="2400" dirty="0" err="1" smtClean="0"/>
              <a:t>activ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z</a:t>
            </a:r>
            <a:r>
              <a:rPr lang="en-US" sz="2400" i="1" baseline="30000" dirty="0" err="1" smtClean="0"/>
              <a:t>l</a:t>
            </a:r>
            <a:endParaRPr lang="en-US" sz="2400" i="1" baseline="300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target output </a:t>
            </a:r>
            <a:r>
              <a:rPr lang="en-US" sz="2400" i="1" dirty="0" smtClean="0"/>
              <a:t>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“local </a:t>
            </a:r>
            <a:r>
              <a:rPr lang="en-US" sz="2400" dirty="0" err="1" smtClean="0"/>
              <a:t>error”</a:t>
            </a:r>
            <a:r>
              <a:rPr lang="en-US" sz="2400" i="1" dirty="0" err="1" smtClean="0"/>
              <a:t>δ</a:t>
            </a:r>
            <a:r>
              <a:rPr lang="en-US" sz="2400" i="1" baseline="30000" dirty="0" err="1" smtClean="0"/>
              <a:t>l</a:t>
            </a:r>
            <a:endParaRPr lang="en-US" sz="24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41" y="1371600"/>
            <a:ext cx="3824380" cy="2075543"/>
          </a:xfrm>
          <a:prstGeom prst="rect">
            <a:avLst/>
          </a:prstGeom>
        </p:spPr>
      </p:pic>
      <p:pic>
        <p:nvPicPr>
          <p:cNvPr id="6" name="Picture 5" descr="Screen Shot 2016-10-23 at 4.5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356"/>
            <a:ext cx="4744614" cy="42281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175888" y="4201161"/>
            <a:ext cx="144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" name="Picture 1" descr="Screen Shot 2016-10-23 at 6.2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1"/>
            <a:ext cx="6288247" cy="5020772"/>
          </a:xfrm>
          <a:prstGeom prst="rect">
            <a:avLst/>
          </a:prstGeom>
        </p:spPr>
      </p:pic>
      <p:pic>
        <p:nvPicPr>
          <p:cNvPr id="5" name="Picture 4" descr="Screen Shot 2016-10-23 at 6.2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5129849"/>
            <a:ext cx="7431613" cy="16223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5088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3 at 6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5" y="1712775"/>
            <a:ext cx="8445094" cy="3684262"/>
          </a:xfrm>
          <a:prstGeom prst="rect">
            <a:avLst/>
          </a:prstGeom>
        </p:spPr>
      </p:pic>
      <p:pic>
        <p:nvPicPr>
          <p:cNvPr id="3" name="Picture 2" descr="Screen Shot 2016-10-23 at 6.2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61"/>
            <a:ext cx="2730500" cy="39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529149" y="1128328"/>
            <a:ext cx="144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9737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xman.py</a:t>
            </a:r>
            <a:endParaRPr lang="en-US" dirty="0"/>
          </a:p>
        </p:txBody>
      </p:sp>
      <p:pic>
        <p:nvPicPr>
          <p:cNvPr id="4" name="Picture 3" descr="Screen Shot 2016-10-23 at 6.3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5" y="1482318"/>
            <a:ext cx="8078135" cy="40323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0481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xman.py</a:t>
            </a:r>
            <a:endParaRPr lang="en-US" dirty="0"/>
          </a:p>
        </p:txBody>
      </p:sp>
      <p:pic>
        <p:nvPicPr>
          <p:cNvPr id="3" name="Picture 2" descr="Screen Shot 2016-10-23 at 6.3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1599041"/>
            <a:ext cx="4292600" cy="1905000"/>
          </a:xfrm>
          <a:prstGeom prst="rect">
            <a:avLst/>
          </a:prstGeom>
        </p:spPr>
      </p:pic>
      <p:pic>
        <p:nvPicPr>
          <p:cNvPr id="5" name="Picture 4" descr="Screen Shot 2016-10-23 at 6.3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" y="3799545"/>
            <a:ext cx="9144000" cy="19015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5017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xman.py</a:t>
            </a:r>
            <a:endParaRPr lang="en-US" dirty="0"/>
          </a:p>
        </p:txBody>
      </p:sp>
      <p:pic>
        <p:nvPicPr>
          <p:cNvPr id="4" name="Picture 3" descr="Screen Shot 2016-10-23 at 6.3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699"/>
            <a:ext cx="9144000" cy="4508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2708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xman.py</a:t>
            </a:r>
            <a:endParaRPr lang="en-US" dirty="0"/>
          </a:p>
        </p:txBody>
      </p:sp>
      <p:pic>
        <p:nvPicPr>
          <p:cNvPr id="4" name="Picture 3" descr="Screen Shot 2016-10-23 at 6.32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9"/>
          <a:stretch/>
        </p:blipFill>
        <p:spPr>
          <a:xfrm>
            <a:off x="0" y="1484699"/>
            <a:ext cx="9144000" cy="761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667" y="24457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Picture 5" descr="Screen Shot 2016-10-23 at 6.3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9"/>
          <a:stretch/>
        </p:blipFill>
        <p:spPr>
          <a:xfrm>
            <a:off x="82312" y="2445716"/>
            <a:ext cx="8929724" cy="42329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8555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xman.py</a:t>
            </a:r>
            <a:r>
              <a:rPr lang="en-US" dirty="0" smtClean="0"/>
              <a:t> – like Guinea Pig</a:t>
            </a:r>
            <a:endParaRPr lang="en-US" dirty="0"/>
          </a:p>
        </p:txBody>
      </p:sp>
      <p:pic>
        <p:nvPicPr>
          <p:cNvPr id="7" name="Picture 6" descr="Screen Shot 2016-10-23 at 6.3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00"/>
            <a:ext cx="8795643" cy="570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67662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xman.py</a:t>
            </a:r>
            <a:endParaRPr lang="en-US" dirty="0"/>
          </a:p>
        </p:txBody>
      </p:sp>
      <p:pic>
        <p:nvPicPr>
          <p:cNvPr id="3" name="Picture 2" descr="Screen Shot 2016-10-23 at 6.36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 b="47998"/>
          <a:stretch/>
        </p:blipFill>
        <p:spPr>
          <a:xfrm>
            <a:off x="0" y="262156"/>
            <a:ext cx="9144000" cy="4076047"/>
          </a:xfrm>
          <a:prstGeom prst="rect">
            <a:avLst/>
          </a:prstGeom>
        </p:spPr>
      </p:pic>
      <p:pic>
        <p:nvPicPr>
          <p:cNvPr id="5" name="Picture 4" descr="Screen Shot 2016-10-23 at 6.36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8" r="15852"/>
          <a:stretch/>
        </p:blipFill>
        <p:spPr>
          <a:xfrm>
            <a:off x="-1" y="3809672"/>
            <a:ext cx="9144001" cy="19871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230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Xman</a:t>
            </a:r>
            <a:r>
              <a:rPr lang="en-US" dirty="0" smtClean="0"/>
              <a:t> instance and a loop</a:t>
            </a:r>
            <a:endParaRPr lang="en-US" dirty="0"/>
          </a:p>
        </p:txBody>
      </p:sp>
      <p:pic>
        <p:nvPicPr>
          <p:cNvPr id="3" name="Picture 2" descr="Screen Shot 2016-10-28 at 5.1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109"/>
            <a:ext cx="9144000" cy="56838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648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ANNs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</a:t>
            </a:r>
            <a:r>
              <a:rPr lang="en-US" dirty="0" err="1" smtClean="0"/>
              <a:t>softmax</a:t>
            </a:r>
            <a:r>
              <a:rPr lang="en-US" dirty="0" smtClean="0"/>
              <a:t> and entropic loss instead of quadratic loss.</a:t>
            </a:r>
          </a:p>
          <a:p>
            <a:r>
              <a:rPr lang="en-US" dirty="0" smtClean="0"/>
              <a:t>Use of alternate non-</a:t>
            </a:r>
            <a:r>
              <a:rPr lang="en-US" dirty="0" err="1" smtClean="0"/>
              <a:t>linearities</a:t>
            </a:r>
            <a:endParaRPr lang="en-US" dirty="0" smtClean="0"/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and hyperbolic tangent</a:t>
            </a:r>
          </a:p>
          <a:p>
            <a:r>
              <a:rPr lang="en-US" dirty="0" smtClean="0"/>
              <a:t>Better understanding of weight initialization</a:t>
            </a:r>
          </a:p>
          <a:p>
            <a:r>
              <a:rPr lang="en-US" dirty="0" smtClean="0"/>
              <a:t>Ability to explore architectures rapidly</a:t>
            </a: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54770" y="4624240"/>
            <a:ext cx="61706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9276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0167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 propagates errors backward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1" y="1381066"/>
            <a:ext cx="5212443" cy="2828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9085" y="3350674"/>
            <a:ext cx="2555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i="1" dirty="0" smtClean="0"/>
              <a:t>l=L,L-1,…1: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94114" y="1569751"/>
            <a:ext cx="762000" cy="24039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26442" y="1693122"/>
            <a:ext cx="691243" cy="21807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7842" y="2435165"/>
            <a:ext cx="691243" cy="7130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0-23 at 4.5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93" y="3785850"/>
            <a:ext cx="3928835" cy="848160"/>
          </a:xfrm>
          <a:prstGeom prst="rect">
            <a:avLst/>
          </a:prstGeom>
        </p:spPr>
      </p:pic>
      <p:pic>
        <p:nvPicPr>
          <p:cNvPr id="11" name="Picture 10" descr="Screen Shot 2016-10-23 at 4.57.5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6" r="44554" b="-1"/>
          <a:stretch/>
        </p:blipFill>
        <p:spPr>
          <a:xfrm>
            <a:off x="5049367" y="4634010"/>
            <a:ext cx="2394858" cy="1933227"/>
          </a:xfrm>
          <a:prstGeom prst="rect">
            <a:avLst/>
          </a:prstGeom>
        </p:spPr>
      </p:pic>
      <p:pic>
        <p:nvPicPr>
          <p:cNvPr id="13" name="Picture 12" descr="Screen Shot 2016-10-23 at 4.3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67" y="1946720"/>
            <a:ext cx="3530600" cy="876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67089" y="1423500"/>
            <a:ext cx="250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i="1" dirty="0" smtClean="0"/>
              <a:t>l=1, 2, … L: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5491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94" y="1657419"/>
            <a:ext cx="7531839" cy="37524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what about sequence prediction?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6571" y="5766191"/>
            <a:ext cx="558835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can I do when input size and output size vary?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6403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72305" y="2600847"/>
            <a:ext cx="4630128" cy="23067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what about sequence prediction?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059713" y="4626430"/>
            <a:ext cx="544286" cy="5442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96855" y="3492501"/>
            <a:ext cx="1270001" cy="63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59713" y="2492830"/>
            <a:ext cx="544286" cy="5442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0"/>
            <a:endCxn id="3" idx="2"/>
          </p:cNvCxnSpPr>
          <p:nvPr/>
        </p:nvCxnSpPr>
        <p:spPr>
          <a:xfrm flipV="1">
            <a:off x="6331856" y="4127501"/>
            <a:ext cx="0" cy="498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0"/>
            <a:endCxn id="7" idx="4"/>
          </p:cNvCxnSpPr>
          <p:nvPr/>
        </p:nvCxnSpPr>
        <p:spPr>
          <a:xfrm flipV="1">
            <a:off x="6331856" y="3037116"/>
            <a:ext cx="0" cy="455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4343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for an RNN</a:t>
            </a:r>
            <a:endParaRPr lang="en-US" dirty="0"/>
          </a:p>
        </p:txBody>
      </p:sp>
      <p:pic>
        <p:nvPicPr>
          <p:cNvPr id="3" name="Picture 2" descr="Screen Shot 2016-04-10 at 6.1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8" y="2144486"/>
            <a:ext cx="58166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7143" y="1569357"/>
            <a:ext cx="225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 of outputs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9543" y="4978400"/>
            <a:ext cx="211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 of inputs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142999" y="5152571"/>
            <a:ext cx="1505857" cy="1052286"/>
          </a:xfrm>
          <a:prstGeom prst="wedgeRectCallout">
            <a:avLst>
              <a:gd name="adj1" fmla="val 41215"/>
              <a:gd name="adj2" fmla="val -110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of sequence marker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611256" y="5152571"/>
            <a:ext cx="1505857" cy="1052286"/>
          </a:xfrm>
          <a:prstGeom prst="wedgeRectCallout">
            <a:avLst>
              <a:gd name="adj1" fmla="val -23845"/>
              <a:gd name="adj2" fmla="val -1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of sequence marker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57201" y="1569357"/>
            <a:ext cx="1451428" cy="1660072"/>
          </a:xfrm>
          <a:prstGeom prst="wedgeRectCallout">
            <a:avLst>
              <a:gd name="adj1" fmla="val 132473"/>
              <a:gd name="adj2" fmla="val 596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information is passed from one subunit to the next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6282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for an 1980’s RNN</a:t>
            </a:r>
            <a:endParaRPr lang="en-US" dirty="0"/>
          </a:p>
        </p:txBody>
      </p:sp>
      <p:pic>
        <p:nvPicPr>
          <p:cNvPr id="3" name="Picture 2" descr="Screen Shot 2016-04-10 at 6.1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83" y="4880660"/>
            <a:ext cx="3747636" cy="1620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90" y="2896293"/>
            <a:ext cx="2232095" cy="1112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16050" y="2896293"/>
            <a:ext cx="2232095" cy="1112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37500" y="2896293"/>
            <a:ext cx="2232095" cy="1112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90998" y="2896293"/>
            <a:ext cx="2232095" cy="111206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18736" y="3302000"/>
            <a:ext cx="68161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00349" y="3309257"/>
            <a:ext cx="0" cy="85452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00349" y="4172858"/>
            <a:ext cx="42351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13378" y="4027715"/>
            <a:ext cx="122489" cy="14514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04145" y="3292928"/>
            <a:ext cx="68161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5758" y="3300185"/>
            <a:ext cx="0" cy="85452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85758" y="4163786"/>
            <a:ext cx="42351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98787" y="4018643"/>
            <a:ext cx="122489" cy="14514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8902" y="3283856"/>
            <a:ext cx="68161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80515" y="3291113"/>
            <a:ext cx="0" cy="85452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80515" y="4154714"/>
            <a:ext cx="42351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093544" y="4009571"/>
            <a:ext cx="122489" cy="14514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00970" y="3274784"/>
            <a:ext cx="68161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2583" y="3282041"/>
            <a:ext cx="0" cy="85452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82583" y="4145642"/>
            <a:ext cx="42351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095612" y="4000499"/>
            <a:ext cx="122489" cy="14514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42643" y="36285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0423" y="5133324"/>
            <a:ext cx="40891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Problem with this: it’s extremely deep and very hard to 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2800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for an LSTM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1011" y="1105610"/>
            <a:ext cx="40891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Longterm</a:t>
            </a:r>
            <a:r>
              <a:rPr lang="en-US" dirty="0" smtClean="0"/>
              <a:t>-short term model</a:t>
            </a:r>
            <a:endParaRPr lang="en-US" dirty="0"/>
          </a:p>
        </p:txBody>
      </p:sp>
      <p:pic>
        <p:nvPicPr>
          <p:cNvPr id="3" name="Picture 2" descr="Screen Shot 2016-04-10 at 6.28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9761"/>
          <a:stretch/>
        </p:blipFill>
        <p:spPr>
          <a:xfrm>
            <a:off x="0" y="1614775"/>
            <a:ext cx="9104188" cy="3565010"/>
          </a:xfrm>
          <a:prstGeom prst="rect">
            <a:avLst/>
          </a:prstGeom>
        </p:spPr>
      </p:pic>
      <p:pic>
        <p:nvPicPr>
          <p:cNvPr id="5" name="Picture 4" descr="Screen Shot 2016-04-10 at 6.2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179785"/>
            <a:ext cx="5597071" cy="109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5429" y="5406572"/>
            <a:ext cx="2429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:  output in [0,1]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: output in [-1,+1]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3017696" y="1237532"/>
            <a:ext cx="911822" cy="1682613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Decide what to forget 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3821397" y="1237532"/>
            <a:ext cx="911822" cy="1682613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Decide what to insert</a:t>
            </a:r>
            <a:endParaRPr lang="en-US" dirty="0"/>
          </a:p>
        </p:txBody>
      </p:sp>
      <p:sp>
        <p:nvSpPr>
          <p:cNvPr id="8" name="Up Arrow Callout 7"/>
          <p:cNvSpPr/>
          <p:nvPr/>
        </p:nvSpPr>
        <p:spPr>
          <a:xfrm>
            <a:off x="4255169" y="4016557"/>
            <a:ext cx="1801934" cy="1390015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Combine with transformed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725" y="2985281"/>
            <a:ext cx="879316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53606" y="1105610"/>
            <a:ext cx="1487138" cy="794113"/>
          </a:xfrm>
          <a:prstGeom prst="wedgeRoundRectCallout">
            <a:avLst>
              <a:gd name="adj1" fmla="val -44752"/>
              <a:gd name="adj2" fmla="val 1775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“Bits of memory”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2856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pic>
        <p:nvPicPr>
          <p:cNvPr id="4" name="Picture 3" descr="Screen Shot 2016-04-10 at 7.3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41" y="1954001"/>
            <a:ext cx="9445593" cy="28192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94277" y="1166202"/>
            <a:ext cx="2290410" cy="1091754"/>
          </a:xfrm>
          <a:prstGeom prst="wedgeRoundRectCallout">
            <a:avLst>
              <a:gd name="adj1" fmla="val -81672"/>
              <a:gd name="adj2" fmla="val 1338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part of memory to “forget” – zero means forget this bit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5829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4" name="Picture 3" descr="Screen Shot 2016-04-10 at 6.3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402"/>
            <a:ext cx="9144000" cy="295405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94277" y="1166202"/>
            <a:ext cx="2453236" cy="863788"/>
          </a:xfrm>
          <a:prstGeom prst="wedgeRoundRectCallout">
            <a:avLst>
              <a:gd name="adj1" fmla="val -72070"/>
              <a:gd name="adj2" fmla="val 1395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bits to insert into the next states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79911" y="4434147"/>
            <a:ext cx="2453236" cy="863788"/>
          </a:xfrm>
          <a:prstGeom prst="wedgeRoundRectCallout">
            <a:avLst>
              <a:gd name="adj1" fmla="val -61008"/>
              <a:gd name="adj2" fmla="val -1243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content to store into the next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5673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5" name="Picture 4" descr="Screen Shot 2016-04-10 at 6.3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12"/>
            <a:ext cx="9144000" cy="28381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154797" y="1012940"/>
            <a:ext cx="2681192" cy="1558544"/>
          </a:xfrm>
          <a:prstGeom prst="wedgeRoundRectCallout">
            <a:avLst>
              <a:gd name="adj1" fmla="val -83094"/>
              <a:gd name="adj2" fmla="val 830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memory cell content – mixture of not-forgotten part of previous cell and insertion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509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4" name="Picture 3" descr="Screen Shot 2016-04-10 at 6.3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842"/>
            <a:ext cx="9144000" cy="277660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43943" y="737618"/>
            <a:ext cx="2290410" cy="1091754"/>
          </a:xfrm>
          <a:prstGeom prst="wedgeRoundRectCallout">
            <a:avLst>
              <a:gd name="adj1" fmla="val -81672"/>
              <a:gd name="adj2" fmla="val 1338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part of cell to output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16417" y="4190108"/>
            <a:ext cx="2290410" cy="1091754"/>
          </a:xfrm>
          <a:prstGeom prst="wedgeRoundRectCallout">
            <a:avLst>
              <a:gd name="adj1" fmla="val -30013"/>
              <a:gd name="adj2" fmla="val -11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tanh</a:t>
            </a:r>
            <a:r>
              <a:rPr lang="en-US" dirty="0" smtClean="0"/>
              <a:t> maps bits to [-1,+1] range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554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ANNs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</a:t>
            </a:r>
            <a:r>
              <a:rPr lang="en-US" dirty="0" err="1" smtClean="0"/>
              <a:t>softmax</a:t>
            </a:r>
            <a:r>
              <a:rPr lang="en-US" dirty="0" smtClean="0"/>
              <a:t> and entropic loss instead of quadratic loss.</a:t>
            </a:r>
          </a:p>
          <a:p>
            <a:r>
              <a:rPr lang="en-US" dirty="0" smtClean="0"/>
              <a:t>Use of alternate non-</a:t>
            </a:r>
            <a:r>
              <a:rPr lang="en-US" dirty="0" err="1" smtClean="0"/>
              <a:t>linearities</a:t>
            </a:r>
            <a:endParaRPr lang="en-US" dirty="0" smtClean="0"/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and hyperbolic tangent</a:t>
            </a:r>
          </a:p>
          <a:p>
            <a:r>
              <a:rPr lang="en-US" dirty="0" smtClean="0"/>
              <a:t>Better understanding of weight initialization</a:t>
            </a:r>
          </a:p>
          <a:p>
            <a:r>
              <a:rPr lang="en-US" dirty="0" smtClean="0"/>
              <a:t>Ability to explore architectures rapidly</a:t>
            </a: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54770" y="4624240"/>
            <a:ext cx="61706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for an LSTM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3" name="Picture 2" descr="Screen Shot 2016-04-10 at 6.28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42305"/>
          <a:stretch/>
        </p:blipFill>
        <p:spPr>
          <a:xfrm>
            <a:off x="1556665" y="1369843"/>
            <a:ext cx="3766368" cy="4882960"/>
          </a:xfrm>
          <a:prstGeom prst="rect">
            <a:avLst/>
          </a:prstGeom>
        </p:spPr>
      </p:pic>
      <p:pic>
        <p:nvPicPr>
          <p:cNvPr id="8" name="Picture 7" descr="Screen Shot 2016-04-10 at 6.33.0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6" t="34018" r="2448" b="24457"/>
          <a:stretch/>
        </p:blipFill>
        <p:spPr>
          <a:xfrm>
            <a:off x="0" y="1545616"/>
            <a:ext cx="4502173" cy="1226679"/>
          </a:xfrm>
          <a:prstGeom prst="rect">
            <a:avLst/>
          </a:prstGeom>
        </p:spPr>
      </p:pic>
      <p:pic>
        <p:nvPicPr>
          <p:cNvPr id="9" name="Picture 8" descr="Screen Shot 2016-04-10 at 6.33.11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43170" r="11475" b="32351"/>
          <a:stretch/>
        </p:blipFill>
        <p:spPr>
          <a:xfrm>
            <a:off x="5504021" y="2441447"/>
            <a:ext cx="3416146" cy="694755"/>
          </a:xfrm>
          <a:prstGeom prst="rect">
            <a:avLst/>
          </a:prstGeom>
        </p:spPr>
      </p:pic>
      <p:pic>
        <p:nvPicPr>
          <p:cNvPr id="11" name="Picture 10" descr="Screen Shot 2016-04-10 at 6.33.1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4" t="33521" r="6930" b="25818"/>
          <a:stretch/>
        </p:blipFill>
        <p:spPr>
          <a:xfrm>
            <a:off x="5323032" y="3430845"/>
            <a:ext cx="3820968" cy="11289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83103" y="1960622"/>
            <a:ext cx="524408" cy="1760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8" idx="1"/>
          </p:cNvCxnSpPr>
          <p:nvPr/>
        </p:nvCxnSpPr>
        <p:spPr>
          <a:xfrm>
            <a:off x="734703" y="2606736"/>
            <a:ext cx="2300509" cy="15131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23034" y="2920146"/>
            <a:ext cx="343288" cy="358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07511" y="3626002"/>
            <a:ext cx="33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</a:rPr>
              <a:t>t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pic>
        <p:nvPicPr>
          <p:cNvPr id="28" name="Picture 27" descr="Screen Shot 2016-04-10 at 6.33.0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 t="54580" r="43968" b="29986"/>
          <a:stretch/>
        </p:blipFill>
        <p:spPr>
          <a:xfrm>
            <a:off x="3035212" y="3995334"/>
            <a:ext cx="202877" cy="24909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004288" y="3140280"/>
            <a:ext cx="59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C</a:t>
            </a:r>
            <a:r>
              <a:rPr lang="en-US" sz="2000" i="1" baseline="-25000" dirty="0" smtClean="0">
                <a:solidFill>
                  <a:schemeClr val="tx2"/>
                </a:solidFill>
              </a:rPr>
              <a:t>t-1</a:t>
            </a:r>
            <a:endParaRPr lang="en-US" sz="2000" i="1" baseline="-250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103199" y="3626002"/>
            <a:ext cx="1400822" cy="1846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30521" y="3530835"/>
            <a:ext cx="37267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</a:t>
            </a:r>
            <a:r>
              <a:rPr lang="en-US" i="1" baseline="-25000" dirty="0" err="1" smtClean="0"/>
              <a:t>t</a:t>
            </a:r>
            <a:endParaRPr lang="en-US" i="1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323034" y="4353080"/>
            <a:ext cx="343288" cy="314811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0215" y="77062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04021" y="215895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04021" y="317105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0" name="Picture 39" descr="Screen Shot 2016-04-10 at 7.30.5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5" t="43057" r="8982" b="40694"/>
          <a:stretch/>
        </p:blipFill>
        <p:spPr>
          <a:xfrm>
            <a:off x="325651" y="1181100"/>
            <a:ext cx="3712418" cy="4580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11142" y="3843557"/>
            <a:ext cx="34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900C7"/>
                </a:solidFill>
              </a:rPr>
              <a:t>f</a:t>
            </a:r>
            <a:r>
              <a:rPr lang="en-US" i="1" baseline="-25000" dirty="0" err="1">
                <a:solidFill>
                  <a:srgbClr val="F900C7"/>
                </a:solidFill>
              </a:rPr>
              <a:t>t</a:t>
            </a:r>
            <a:endParaRPr lang="en-US" i="1" baseline="-25000" dirty="0">
              <a:solidFill>
                <a:srgbClr val="F900C7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42084" y="1578183"/>
            <a:ext cx="1069058" cy="2321984"/>
          </a:xfrm>
          <a:prstGeom prst="straightConnector1">
            <a:avLst/>
          </a:prstGeom>
          <a:ln>
            <a:solidFill>
              <a:srgbClr val="F900C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460457" y="2812824"/>
            <a:ext cx="2186621" cy="430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2251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4" grpId="0" animBg="1"/>
      <p:bldP spid="4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an LSTM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8" name="Picture 7" descr="Screen Shot 2016-04-10 at 6.33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6" t="34018" r="2448" b="24457"/>
          <a:stretch/>
        </p:blipFill>
        <p:spPr>
          <a:xfrm>
            <a:off x="1370533" y="2413882"/>
            <a:ext cx="4502173" cy="1226679"/>
          </a:xfrm>
          <a:prstGeom prst="rect">
            <a:avLst/>
          </a:prstGeom>
        </p:spPr>
      </p:pic>
      <p:pic>
        <p:nvPicPr>
          <p:cNvPr id="9" name="Picture 8" descr="Screen Shot 2016-04-10 at 6.33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43170" r="11475" b="32351"/>
          <a:stretch/>
        </p:blipFill>
        <p:spPr>
          <a:xfrm>
            <a:off x="1597518" y="3548637"/>
            <a:ext cx="3416146" cy="694755"/>
          </a:xfrm>
          <a:prstGeom prst="rect">
            <a:avLst/>
          </a:prstGeom>
        </p:spPr>
      </p:pic>
      <p:pic>
        <p:nvPicPr>
          <p:cNvPr id="11" name="Picture 10" descr="Screen Shot 2016-04-10 at 6.33.1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4" t="33521" r="6930" b="25818"/>
          <a:stretch/>
        </p:blipFill>
        <p:spPr>
          <a:xfrm>
            <a:off x="1647689" y="4349153"/>
            <a:ext cx="3820968" cy="112897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43548" y="207106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43548" y="364056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0" name="Picture 39" descr="Screen Shot 2016-04-10 at 7.30.5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5" t="43057" r="8982" b="40694"/>
          <a:stretch/>
        </p:blipFill>
        <p:spPr>
          <a:xfrm>
            <a:off x="1647689" y="2049366"/>
            <a:ext cx="3712418" cy="4580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93719" y="43491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533" y="1515748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For </a:t>
            </a:r>
            <a:r>
              <a:rPr lang="en-US" sz="2400" i="1" dirty="0" smtClean="0">
                <a:latin typeface="Cambria Math"/>
                <a:cs typeface="Cambria Math"/>
              </a:rPr>
              <a:t>t = 1,…,T: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26" name="Picture 25" descr="Screen Shot 2016-04-10 at 6.15.1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0" y="4856723"/>
            <a:ext cx="3578132" cy="15468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148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LSTM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175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LSTMs can be used for other sequence tasks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7" name="Picture 6" descr="Screen Shot 2016-04-10 at 7.55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/>
          <a:stretch/>
        </p:blipFill>
        <p:spPr>
          <a:xfrm>
            <a:off x="669038" y="2335577"/>
            <a:ext cx="7805923" cy="2994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6190" y="1689246"/>
            <a:ext cx="154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classification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5706" y="1873912"/>
            <a:ext cx="154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2542" y="1760063"/>
            <a:ext cx="154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2167" y="1707830"/>
            <a:ext cx="154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0172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4" name="Picture 3" descr="Screen Shot 2016-04-10 at 7.5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" y="1181100"/>
            <a:ext cx="6392353" cy="4964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2217" y="2097941"/>
            <a:ext cx="2124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time: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pick a seed character sequence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generate the next character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then the next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then the next 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4713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7" name="Picture 6" descr="Screen Shot 2016-04-10 at 8.00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7"/>
          <a:stretch/>
        </p:blipFill>
        <p:spPr>
          <a:xfrm>
            <a:off x="997888" y="1253676"/>
            <a:ext cx="6717836" cy="51711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2529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4" name="Picture 3" descr="Screen Shot 2016-04-10 at 8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9" y="1142404"/>
            <a:ext cx="7277100" cy="524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631" y="1621652"/>
            <a:ext cx="204113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Yoav</a:t>
            </a:r>
            <a:r>
              <a:rPr lang="en-US" dirty="0" smtClean="0"/>
              <a:t> Goldberg: </a:t>
            </a:r>
          </a:p>
          <a:p>
            <a:r>
              <a:rPr lang="en-US" dirty="0" smtClean="0"/>
              <a:t>order-10 unsmoothed character n-grams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6524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4" name="Picture 3" descr="Screen Shot 2016-04-10 at 8.0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8" y="1233830"/>
            <a:ext cx="5520212" cy="5145626"/>
          </a:xfrm>
          <a:prstGeom prst="rect">
            <a:avLst/>
          </a:prstGeom>
        </p:spPr>
      </p:pic>
      <p:pic>
        <p:nvPicPr>
          <p:cNvPr id="5" name="Picture 4" descr="Screen Shot 2016-04-10 at 8.0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7" y="2143302"/>
            <a:ext cx="5065483" cy="3557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2308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4" name="Picture 3" descr="Screen Shot 2016-04-10 at 8.07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8"/>
          <a:stretch/>
        </p:blipFill>
        <p:spPr>
          <a:xfrm>
            <a:off x="151253" y="1067329"/>
            <a:ext cx="6202781" cy="535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291" y="1762630"/>
            <a:ext cx="277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LaTeX</a:t>
            </a:r>
            <a:r>
              <a:rPr lang="en-US" dirty="0" smtClean="0"/>
              <a:t> “almost compiles”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2136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6" name="Picture 5" descr="Screen Shot 2016-04-10 at 8.0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6" y="1177130"/>
            <a:ext cx="6083175" cy="52476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4044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Neural Network Toolkits: What’s Under the Hood?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045" y="1181100"/>
            <a:ext cx="867905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/>
              </a:rPr>
              <a:t>How can we generalize </a:t>
            </a:r>
            <a:r>
              <a:rPr lang="en-US" sz="2800" dirty="0" err="1" smtClean="0">
                <a:solidFill>
                  <a:prstClr val="black"/>
                </a:solidFill>
                <a:latin typeface="Book Antiqua"/>
              </a:rPr>
              <a:t>BackProp</a:t>
            </a:r>
            <a:r>
              <a:rPr lang="en-US" sz="2800" dirty="0" smtClean="0">
                <a:solidFill>
                  <a:prstClr val="black"/>
                </a:solidFill>
                <a:latin typeface="Book Antiqua"/>
              </a:rPr>
              <a:t> to other ANNs?</a:t>
            </a:r>
            <a:endParaRPr lang="en-US" sz="2800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9497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r>
              <a:rPr lang="en-US" dirty="0"/>
              <a:t>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9308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vision in animals</a:t>
            </a:r>
            <a:endParaRPr lang="en-US" dirty="0"/>
          </a:p>
        </p:txBody>
      </p:sp>
      <p:pic>
        <p:nvPicPr>
          <p:cNvPr id="4" name="Picture 3" descr="Screen Shot 2014-09-23 at 11.0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586949"/>
            <a:ext cx="8218714" cy="51894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309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with ANNs</a:t>
            </a:r>
            <a:endParaRPr lang="en-US" dirty="0"/>
          </a:p>
        </p:txBody>
      </p:sp>
      <p:pic>
        <p:nvPicPr>
          <p:cNvPr id="4" name="Picture 3" descr="Screen Shot 2014-09-23 at 11.0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5158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300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pic>
        <p:nvPicPr>
          <p:cNvPr id="7" name="Picture 6" descr="Screen Shot 2016-04-03 at 6.1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82" y="1551641"/>
            <a:ext cx="5130800" cy="15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771" y="1852988"/>
            <a:ext cx="55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1-D</a:t>
            </a:r>
            <a:endParaRPr lang="en-US" dirty="0"/>
          </a:p>
        </p:txBody>
      </p:sp>
      <p:pic>
        <p:nvPicPr>
          <p:cNvPr id="2" name="Picture 1" descr="Screen Shot 2016-04-03 at 6.1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12154"/>
            <a:ext cx="7924800" cy="288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0278" y="996434"/>
            <a:ext cx="47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/wiki/Convolution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2852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pic>
        <p:nvPicPr>
          <p:cNvPr id="7" name="Picture 6" descr="Screen Shot 2016-04-03 at 6.1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82" y="1551641"/>
            <a:ext cx="5130800" cy="15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771" y="1852988"/>
            <a:ext cx="55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1-D</a:t>
            </a:r>
            <a:endParaRPr lang="en-US" dirty="0"/>
          </a:p>
        </p:txBody>
      </p:sp>
      <p:pic>
        <p:nvPicPr>
          <p:cNvPr id="10" name="Picture 9" descr="Screen Shot 2016-04-03 at 6.10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1" y="3364147"/>
            <a:ext cx="7835900" cy="270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0278" y="996434"/>
            <a:ext cx="47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/wiki/Convolution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35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728" y="1181100"/>
            <a:ext cx="80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matlabtricks.com</a:t>
            </a:r>
            <a:r>
              <a:rPr lang="en-US" dirty="0"/>
              <a:t>/post-5/3x3-convolution-kernels-with-online-demo</a:t>
            </a:r>
          </a:p>
        </p:txBody>
      </p:sp>
      <p:pic>
        <p:nvPicPr>
          <p:cNvPr id="6" name="Picture 5" descr="Screen Shot 2016-04-03 at 6.1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268"/>
            <a:ext cx="9144000" cy="39813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8841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728" y="1181100"/>
            <a:ext cx="80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matlabtricks.com</a:t>
            </a:r>
            <a:r>
              <a:rPr lang="en-US" dirty="0"/>
              <a:t>/post-5/3x3-convolution-kernels-with-online-demo</a:t>
            </a:r>
          </a:p>
        </p:txBody>
      </p:sp>
      <p:pic>
        <p:nvPicPr>
          <p:cNvPr id="2" name="Picture 1" descr="Screen Shot 2016-04-03 at 6.1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695"/>
            <a:ext cx="9144000" cy="39112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2007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728" y="1181100"/>
            <a:ext cx="80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matlabtricks.com</a:t>
            </a:r>
            <a:r>
              <a:rPr lang="en-US" dirty="0"/>
              <a:t>/post-5/3x3-convolution-kernels-with-online-demo</a:t>
            </a:r>
          </a:p>
        </p:txBody>
      </p:sp>
      <p:pic>
        <p:nvPicPr>
          <p:cNvPr id="2" name="Picture 1" descr="Screen Shot 2016-04-03 at 6.1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8" y="1807025"/>
            <a:ext cx="9144000" cy="38574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1966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728" y="1181100"/>
            <a:ext cx="80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matlabtricks.com</a:t>
            </a:r>
            <a:r>
              <a:rPr lang="en-US" dirty="0"/>
              <a:t>/post-5/3x3-convolution-kernels-with-online-demo</a:t>
            </a:r>
          </a:p>
        </p:txBody>
      </p:sp>
      <p:pic>
        <p:nvPicPr>
          <p:cNvPr id="3" name="Picture 2" descr="Screen Shot 2016-04-03 at 6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206"/>
            <a:ext cx="9144000" cy="40184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605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728" y="1181100"/>
            <a:ext cx="80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matlabtricks.com</a:t>
            </a:r>
            <a:r>
              <a:rPr lang="en-US" dirty="0"/>
              <a:t>/post-5/3x3-convolution-kernels-with-online-demo</a:t>
            </a:r>
          </a:p>
        </p:txBody>
      </p:sp>
      <p:pic>
        <p:nvPicPr>
          <p:cNvPr id="2" name="Picture 1" descr="Screen Shot 2016-04-03 at 6.1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903"/>
            <a:ext cx="9144000" cy="3895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2335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weight updates for multilayer ANN</a:t>
            </a: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920166"/>
              </p:ext>
            </p:extLst>
          </p:nvPr>
        </p:nvGraphicFramePr>
        <p:xfrm>
          <a:off x="1614986" y="2323625"/>
          <a:ext cx="44958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3" imgW="1409700" imgH="241300" progId="Equation.3">
                  <p:embed/>
                </p:oleObj>
              </mc:Choice>
              <mc:Fallback>
                <p:oleObj name="Equation" r:id="rId3" imgW="1409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986" y="2323625"/>
                        <a:ext cx="4495800" cy="639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95106"/>
              </p:ext>
            </p:extLst>
          </p:nvPr>
        </p:nvGraphicFramePr>
        <p:xfrm>
          <a:off x="1532436" y="3693638"/>
          <a:ext cx="42751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5" imgW="1524000" imgH="368300" progId="Equation.3">
                  <p:embed/>
                </p:oleObj>
              </mc:Choice>
              <mc:Fallback>
                <p:oleObj name="Equation" r:id="rId5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436" y="3693638"/>
                        <a:ext cx="4275137" cy="860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96" y="1715949"/>
            <a:ext cx="406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Book Antiqua"/>
              </a:rPr>
              <a:t>For nodes </a:t>
            </a:r>
            <a:r>
              <a:rPr lang="en-US" sz="2400" i="1" dirty="0">
                <a:solidFill>
                  <a:prstClr val="black"/>
                </a:solidFill>
                <a:latin typeface="Book Antiqua"/>
              </a:rPr>
              <a:t>k 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in output layer: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96" y="3076773"/>
            <a:ext cx="392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Book Antiqua"/>
              </a:rPr>
              <a:t>For nodes </a:t>
            </a:r>
            <a:r>
              <a:rPr lang="en-US" sz="2400" i="1" dirty="0">
                <a:solidFill>
                  <a:prstClr val="black"/>
                </a:solidFill>
                <a:latin typeface="Book Antiqua"/>
              </a:rPr>
              <a:t>j 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in hidden layer: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749" y="4658589"/>
            <a:ext cx="228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Book Antiqua"/>
              </a:rPr>
              <a:t>For all weights: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6351" y="2696864"/>
            <a:ext cx="233045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Book Antiqua"/>
              </a:rPr>
              <a:t>“Propagate errors backward”</a:t>
            </a:r>
          </a:p>
          <a:p>
            <a:r>
              <a:rPr lang="en-US" sz="2000" dirty="0">
                <a:solidFill>
                  <a:prstClr val="black"/>
                </a:solidFill>
                <a:latin typeface="Book Antiqua"/>
              </a:rPr>
              <a:t>BACKPROP</a:t>
            </a: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864295"/>
              </p:ext>
            </p:extLst>
          </p:nvPr>
        </p:nvGraphicFramePr>
        <p:xfrm>
          <a:off x="2281736" y="5120254"/>
          <a:ext cx="35258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7" imgW="1041400" imgH="482600" progId="Equation.3">
                  <p:embed/>
                </p:oleObj>
              </mc:Choice>
              <mc:Fallback>
                <p:oleObj name="Equation" r:id="rId7" imgW="1041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736" y="5120254"/>
                        <a:ext cx="35258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6351" y="4046231"/>
            <a:ext cx="233045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Book Antiqua"/>
              </a:rPr>
              <a:t>Can carry this recursion out further if you have multiple hidden 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045" y="1181100"/>
            <a:ext cx="867905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/>
              </a:rPr>
              <a:t>How can we generalize </a:t>
            </a:r>
            <a:r>
              <a:rPr lang="en-US" sz="2800" dirty="0" err="1" smtClean="0">
                <a:solidFill>
                  <a:prstClr val="black"/>
                </a:solidFill>
                <a:latin typeface="Book Antiqua"/>
              </a:rPr>
              <a:t>BackProp</a:t>
            </a:r>
            <a:r>
              <a:rPr lang="en-US" sz="2800" dirty="0" smtClean="0">
                <a:solidFill>
                  <a:prstClr val="black"/>
                </a:solidFill>
                <a:latin typeface="Book Antiqua"/>
              </a:rPr>
              <a:t> to other ANNs?</a:t>
            </a:r>
            <a:endParaRPr lang="en-US" sz="28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4470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728" y="1181100"/>
            <a:ext cx="80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matlabtricks.com</a:t>
            </a:r>
            <a:r>
              <a:rPr lang="en-US" dirty="0"/>
              <a:t>/post-5/3x3-convolution-kernels-with-online-demo</a:t>
            </a:r>
          </a:p>
        </p:txBody>
      </p:sp>
      <p:pic>
        <p:nvPicPr>
          <p:cNvPr id="3" name="Picture 2" descr="Screen Shot 2016-04-03 at 6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" y="1686101"/>
            <a:ext cx="9144000" cy="39775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1159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convolution?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Pick a 3-3 matrix F of weights</a:t>
            </a:r>
          </a:p>
          <a:p>
            <a:pPr lvl="1"/>
            <a:r>
              <a:rPr lang="en-US" dirty="0" smtClean="0"/>
              <a:t>Slide this over an image and compute the “inner product” (similarity) of F and the corresponding field of the image, and replace the pixel in the center of the field with the output of the inner product operation</a:t>
            </a:r>
          </a:p>
          <a:p>
            <a:r>
              <a:rPr lang="en-US" dirty="0" smtClean="0"/>
              <a:t>Key point:</a:t>
            </a:r>
          </a:p>
          <a:p>
            <a:pPr lvl="1"/>
            <a:r>
              <a:rPr lang="en-US" dirty="0" smtClean="0"/>
              <a:t>Different convolutions extract different types of low-level “features” from an image</a:t>
            </a:r>
          </a:p>
          <a:p>
            <a:pPr lvl="1"/>
            <a:r>
              <a:rPr lang="en-US" dirty="0" smtClean="0"/>
              <a:t>All that we need to vary to generate these different features is the weights of 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1449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convolve an image with an ANN?</a:t>
            </a:r>
            <a:endParaRPr lang="en-US" dirty="0"/>
          </a:p>
        </p:txBody>
      </p:sp>
      <p:pic>
        <p:nvPicPr>
          <p:cNvPr id="5" name="Picture 4" descr="Screen Shot 2016-04-03 at 6.2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3" y="3009900"/>
            <a:ext cx="8280400" cy="3810000"/>
          </a:xfrm>
          <a:prstGeom prst="rect">
            <a:avLst/>
          </a:prstGeom>
        </p:spPr>
      </p:pic>
      <p:pic>
        <p:nvPicPr>
          <p:cNvPr id="6" name="Picture 5" descr="Screen Shot 2016-04-03 at 6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3" y="3009900"/>
            <a:ext cx="8153400" cy="384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112" y="1595516"/>
            <a:ext cx="72698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Note that the parameters in the matrix defining the convolution are </a:t>
            </a:r>
            <a:r>
              <a:rPr lang="en-US" sz="2400" b="1" dirty="0" smtClean="0"/>
              <a:t>tied</a:t>
            </a:r>
            <a:r>
              <a:rPr lang="en-US" sz="2400" dirty="0" smtClean="0"/>
              <a:t> across all places that it is used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125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many convolutions of an image with an ANN?</a:t>
            </a:r>
            <a:endParaRPr lang="en-US" dirty="0"/>
          </a:p>
        </p:txBody>
      </p:sp>
      <p:pic>
        <p:nvPicPr>
          <p:cNvPr id="2" name="Picture 1" descr="Screen Shot 2016-04-03 at 6.2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" y="1840366"/>
            <a:ext cx="8013700" cy="3860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3439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6 convolutions of a digit</a:t>
            </a:r>
            <a:endParaRPr lang="en-US" dirty="0"/>
          </a:p>
        </p:txBody>
      </p:sp>
      <p:pic>
        <p:nvPicPr>
          <p:cNvPr id="4" name="Picture 3" descr="Screen Shot 2016-04-03 at 6.3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905"/>
            <a:ext cx="9144000" cy="455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557" y="1170068"/>
            <a:ext cx="46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scs.ryerson.ca</a:t>
            </a:r>
            <a:r>
              <a:rPr lang="en-US" dirty="0"/>
              <a:t>/~</a:t>
            </a:r>
            <a:r>
              <a:rPr lang="en-US" dirty="0" err="1"/>
              <a:t>aharley</a:t>
            </a:r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</a:t>
            </a:r>
            <a:r>
              <a:rPr lang="en-US" dirty="0" err="1"/>
              <a:t>conv</a:t>
            </a:r>
            <a:r>
              <a:rPr lang="en-US" dirty="0"/>
              <a:t>/</a:t>
            </a:r>
          </a:p>
        </p:txBody>
      </p:sp>
      <p:pic>
        <p:nvPicPr>
          <p:cNvPr id="6" name="Picture 5" descr="Screen Shot 2016-04-03 at 6.34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24" y="3287134"/>
            <a:ext cx="774700" cy="86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984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CNNs typically alternate convolutions, non-linearity, and then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3" name="Picture 2" descr="Screen Shot 2016-04-03 at 6.3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748"/>
            <a:ext cx="9144000" cy="4307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4038" y="1349553"/>
            <a:ext cx="64534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Downsampling</a:t>
            </a:r>
            <a:r>
              <a:rPr lang="en-US" sz="2400" dirty="0" smtClean="0"/>
              <a:t> is usually averaging or (more common in recent CNNs) max-pooling</a:t>
            </a:r>
            <a:endParaRPr lang="en-US" sz="2400" dirty="0"/>
          </a:p>
        </p:txBody>
      </p:sp>
      <p:pic>
        <p:nvPicPr>
          <p:cNvPr id="5" name="Picture 4" descr="Screen Shot 2016-04-03 at 6.4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509">
            <a:off x="1699205" y="3003371"/>
            <a:ext cx="7218010" cy="764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1021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max-pooling?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3838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Saves space</a:t>
            </a:r>
          </a:p>
          <a:p>
            <a:r>
              <a:rPr lang="en-US" dirty="0" smtClean="0"/>
              <a:t>Reduces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Because I’m going to add </a:t>
            </a:r>
            <a:r>
              <a:rPr lang="en-US" i="1" dirty="0" smtClean="0"/>
              <a:t>more </a:t>
            </a:r>
            <a:r>
              <a:rPr lang="en-US" dirty="0" smtClean="0"/>
              <a:t>convolutions after it!</a:t>
            </a:r>
          </a:p>
          <a:p>
            <a:pPr lvl="1"/>
            <a:r>
              <a:rPr lang="en-US" dirty="0" smtClean="0"/>
              <a:t>Allows the short-range convolutions to extend over larger subfields of the images</a:t>
            </a:r>
          </a:p>
          <a:p>
            <a:pPr lvl="2"/>
            <a:r>
              <a:rPr lang="en-US" dirty="0" smtClean="0"/>
              <a:t>So we can spot larger objects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a long horizontal line, or a corner, or …</a:t>
            </a:r>
            <a:endParaRPr lang="en-US" dirty="0"/>
          </a:p>
        </p:txBody>
      </p:sp>
      <p:pic>
        <p:nvPicPr>
          <p:cNvPr id="4" name="Picture 3" descr="Screen Shot 2016-04-03 at 10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7" y="3641188"/>
            <a:ext cx="8405426" cy="31238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566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CNN visualization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178" y="1343687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https://cs.stanford.edu/people/karpathy/convnetjs/demo/</a:t>
            </a:r>
            <a:r>
              <a:rPr lang="en-US" dirty="0" smtClean="0">
                <a:hlinkClick r:id="rId2"/>
              </a:rPr>
              <a:t>mnist.html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3062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04 at 9.3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40" y="0"/>
            <a:ext cx="7617957" cy="6858000"/>
          </a:xfrm>
          <a:prstGeom prst="rect">
            <a:avLst/>
          </a:prstGeom>
        </p:spPr>
      </p:pic>
      <p:pic>
        <p:nvPicPr>
          <p:cNvPr id="4" name="Picture 3" descr="Screen Shot 2016-04-04 at 9.33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" y="916710"/>
            <a:ext cx="6302827" cy="10507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80330" y="3439394"/>
            <a:ext cx="1874723" cy="24945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1"/>
            <a:endCxn id="4" idx="2"/>
          </p:cNvCxnSpPr>
          <p:nvPr/>
        </p:nvCxnSpPr>
        <p:spPr>
          <a:xfrm flipH="1" flipV="1">
            <a:off x="3259523" y="1967443"/>
            <a:ext cx="920807" cy="15966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6-04-04 at 9.38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041"/>
            <a:ext cx="7582812" cy="14877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32730" y="5978849"/>
            <a:ext cx="1874723" cy="24945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3649186" y="5240808"/>
            <a:ext cx="683544" cy="8627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51232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4 at 9.3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5" y="0"/>
            <a:ext cx="79844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4459" y="324638"/>
            <a:ext cx="3944777" cy="24945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>
            <a:off x="3311003" y="449363"/>
            <a:ext cx="923456" cy="949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6-04-04 at 9.40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4" y="1398435"/>
            <a:ext cx="7112000" cy="81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6-04-04 at 9.40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2" y="4272087"/>
            <a:ext cx="70231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34459" y="3175639"/>
            <a:ext cx="3944777" cy="24945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311003" y="3300364"/>
            <a:ext cx="923456" cy="949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6-04-04 at 9.41.5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" y="5088523"/>
            <a:ext cx="7037006" cy="7768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5003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3850</Words>
  <Application>Microsoft Macintosh PowerPoint</Application>
  <PresentationFormat>On-screen Show (4:3)</PresentationFormat>
  <Paragraphs>705</Paragraphs>
  <Slides>102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Office Theme</vt:lpstr>
      <vt:lpstr>1_Office Theme</vt:lpstr>
      <vt:lpstr>3_Office Theme</vt:lpstr>
      <vt:lpstr>Equation</vt:lpstr>
      <vt:lpstr>Lecture Nov 1</vt:lpstr>
      <vt:lpstr>PowerPoint Presentation</vt:lpstr>
      <vt:lpstr>Deep Learning (continued)</vt:lpstr>
      <vt:lpstr>Recap of ANNs: so far</vt:lpstr>
      <vt:lpstr>BackProp: summary</vt:lpstr>
      <vt:lpstr>Computation propagates errors backward</vt:lpstr>
      <vt:lpstr>Modern ANNs</vt:lpstr>
      <vt:lpstr>Deep Neural Network Toolkits: What’s Under the Hood?</vt:lpstr>
      <vt:lpstr>Recap: weight updates for multilayer ANN</vt:lpstr>
      <vt:lpstr>PowerPoint Presentation</vt:lpstr>
      <vt:lpstr>PowerPoint Presentation</vt:lpstr>
      <vt:lpstr>PowerPoint Presentation</vt:lpstr>
      <vt:lpstr>Generalizing backprop</vt:lpstr>
      <vt:lpstr>Recap: logistic regression with SGD</vt:lpstr>
      <vt:lpstr>Example: 2-layer neural network</vt:lpstr>
      <vt:lpstr>Example: 2-layer neural network</vt:lpstr>
      <vt:lpstr>Example: 2-layer neural network</vt:lpstr>
      <vt:lpstr>Example: 2-layer neural network</vt:lpstr>
      <vt:lpstr>Example: 2-layer neural network</vt:lpstr>
      <vt:lpstr>Example: 2-layer neural network</vt:lpstr>
      <vt:lpstr>Generalizing backprop</vt:lpstr>
      <vt:lpstr>Some autodiff systems</vt:lpstr>
      <vt:lpstr>Example: Theano</vt:lpstr>
      <vt:lpstr>Example: Theano</vt:lpstr>
      <vt:lpstr>PowerPoint Presentation</vt:lpstr>
      <vt:lpstr>Example: 2-layer neural network</vt:lpstr>
      <vt:lpstr>Some tools that use autodiff</vt:lpstr>
      <vt:lpstr>Breaking down autodiff</vt:lpstr>
      <vt:lpstr>Walkthru of an Autodiff Program</vt:lpstr>
      <vt:lpstr>Walkthru of an Autodiff Program</vt:lpstr>
      <vt:lpstr>Walkthru of an Autodiff Program</vt:lpstr>
      <vt:lpstr>The Interesting Part: Evaluation and Differentiation of a Wengert list</vt:lpstr>
      <vt:lpstr>The Interesting Part: Evaluation and Differentiation of a Wengert list</vt:lpstr>
      <vt:lpstr>Differentiating a Wengert list: a simple case</vt:lpstr>
      <vt:lpstr>Differentiating a Wengert list: a simple case</vt:lpstr>
      <vt:lpstr>Differentiating a Wengert list: a simple case</vt:lpstr>
      <vt:lpstr>Differentiating a Wengert list: a simple case</vt:lpstr>
      <vt:lpstr>Differentiating a Wengert list: a simple case</vt:lpstr>
      <vt:lpstr>Differentiating a Wengert list</vt:lpstr>
      <vt:lpstr>The Tricky Part: Constructing a List</vt:lpstr>
      <vt:lpstr>Python code to create a Wengert list</vt:lpstr>
      <vt:lpstr>Python code to create a Wengert list</vt:lpstr>
      <vt:lpstr>Python code to create a Wengert list</vt:lpstr>
      <vt:lpstr>Python code to create a Wengert list</vt:lpstr>
      <vt:lpstr>Python code to create a Wengert list</vt:lpstr>
      <vt:lpstr>Even more detail….</vt:lpstr>
      <vt:lpstr>More detail: xman.py</vt:lpstr>
      <vt:lpstr>More detail</vt:lpstr>
      <vt:lpstr>PowerPoint Presentation</vt:lpstr>
      <vt:lpstr>PowerPoint Presentation</vt:lpstr>
      <vt:lpstr>PowerPoint Presentation</vt:lpstr>
      <vt:lpstr>Using xman.py</vt:lpstr>
      <vt:lpstr>Using xman.py</vt:lpstr>
      <vt:lpstr>Using xman.py</vt:lpstr>
      <vt:lpstr>Using xman.py</vt:lpstr>
      <vt:lpstr>Using xman.py – like Guinea Pig</vt:lpstr>
      <vt:lpstr>Using xman.py</vt:lpstr>
      <vt:lpstr>An Xman instance and a loop</vt:lpstr>
      <vt:lpstr>Modern ANNs</vt:lpstr>
      <vt:lpstr>Recurrent Neural Networks</vt:lpstr>
      <vt:lpstr>Motivation: what about sequence prediction?</vt:lpstr>
      <vt:lpstr>Motivation: what about sequence prediction?</vt:lpstr>
      <vt:lpstr>Architecture for an RNN</vt:lpstr>
      <vt:lpstr>Architecture for an 1980’s RNN</vt:lpstr>
      <vt:lpstr>Architecture for an LSTM</vt:lpstr>
      <vt:lpstr>Walkthrough</vt:lpstr>
      <vt:lpstr>Walkthrough</vt:lpstr>
      <vt:lpstr>Walkthrough</vt:lpstr>
      <vt:lpstr>Walkthrough</vt:lpstr>
      <vt:lpstr>Architecture for an LSTM</vt:lpstr>
      <vt:lpstr>Implementing an LSTM</vt:lpstr>
      <vt:lpstr>Some Fun LSTM Examples</vt:lpstr>
      <vt:lpstr>LSTMs can be used for other sequence tasks</vt:lpstr>
      <vt:lpstr>Character-level language model</vt:lpstr>
      <vt:lpstr>Character-level language model</vt:lpstr>
      <vt:lpstr>Character-level language model</vt:lpstr>
      <vt:lpstr>Character-level language model</vt:lpstr>
      <vt:lpstr>Character-level language model</vt:lpstr>
      <vt:lpstr>Character-level language model</vt:lpstr>
      <vt:lpstr>Convolutional Neural Networks</vt:lpstr>
      <vt:lpstr>Model of vision in animals</vt:lpstr>
      <vt:lpstr>Vision with ANNs</vt:lpstr>
      <vt:lpstr>What’s a convolution?</vt:lpstr>
      <vt:lpstr>What’s a convolution?</vt:lpstr>
      <vt:lpstr>What’s a convolution?</vt:lpstr>
      <vt:lpstr>What’s a convolution?</vt:lpstr>
      <vt:lpstr>What’s a convolution?</vt:lpstr>
      <vt:lpstr>What’s a convolution?</vt:lpstr>
      <vt:lpstr>What’s a convolution?</vt:lpstr>
      <vt:lpstr>What’s a convolution?</vt:lpstr>
      <vt:lpstr>What’s a convolution?</vt:lpstr>
      <vt:lpstr>How do we convolve an image with an ANN?</vt:lpstr>
      <vt:lpstr>How do we do many convolutions of an image with an ANN?</vt:lpstr>
      <vt:lpstr>Example: 6 convolutions of a digit</vt:lpstr>
      <vt:lpstr>CNNs typically alternate convolutions, non-linearity, and then downsampling</vt:lpstr>
      <vt:lpstr>Why do max-pooling?</vt:lpstr>
      <vt:lpstr>Another CNN visualization</vt:lpstr>
      <vt:lpstr>PowerPoint Presentation</vt:lpstr>
      <vt:lpstr>PowerPoint Presentation</vt:lpstr>
      <vt:lpstr>Why do max-pooling?</vt:lpstr>
      <vt:lpstr>Why do max-pooling?</vt:lpstr>
      <vt:lpstr>Alternating convolution and downsampling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Cohen</dc:creator>
  <cp:lastModifiedBy>William Cohen</cp:lastModifiedBy>
  <cp:revision>201</cp:revision>
  <dcterms:created xsi:type="dcterms:W3CDTF">2016-04-03T14:31:03Z</dcterms:created>
  <dcterms:modified xsi:type="dcterms:W3CDTF">2016-11-01T17:18:44Z</dcterms:modified>
</cp:coreProperties>
</file>