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notesSlides/notesSlide7.xml" ContentType="application/vnd.openxmlformats-officedocument.presentationml.notesSlide+xml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ppt/embeddings/oleObject3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4.bin" ContentType="application/vnd.openxmlformats-officedocument.oleObject"/>
  <Override PartName="/ppt/notesSlides/notesSlide11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426" r:id="rId3"/>
    <p:sldId id="428" r:id="rId4"/>
    <p:sldId id="427" r:id="rId5"/>
    <p:sldId id="333" r:id="rId6"/>
    <p:sldId id="379" r:id="rId7"/>
    <p:sldId id="324" r:id="rId8"/>
    <p:sldId id="325" r:id="rId9"/>
    <p:sldId id="326" r:id="rId10"/>
    <p:sldId id="327" r:id="rId11"/>
    <p:sldId id="328" r:id="rId12"/>
    <p:sldId id="329" r:id="rId13"/>
    <p:sldId id="380" r:id="rId14"/>
    <p:sldId id="330" r:id="rId15"/>
    <p:sldId id="331" r:id="rId16"/>
    <p:sldId id="338" r:id="rId17"/>
    <p:sldId id="339" r:id="rId18"/>
    <p:sldId id="340" r:id="rId19"/>
    <p:sldId id="341" r:id="rId20"/>
    <p:sldId id="342" r:id="rId21"/>
    <p:sldId id="353" r:id="rId22"/>
    <p:sldId id="354" r:id="rId23"/>
    <p:sldId id="365" r:id="rId24"/>
    <p:sldId id="369" r:id="rId25"/>
    <p:sldId id="366" r:id="rId26"/>
    <p:sldId id="367" r:id="rId27"/>
    <p:sldId id="368" r:id="rId28"/>
    <p:sldId id="381" r:id="rId29"/>
    <p:sldId id="382" r:id="rId30"/>
    <p:sldId id="383" r:id="rId31"/>
    <p:sldId id="384" r:id="rId32"/>
    <p:sldId id="386" r:id="rId33"/>
    <p:sldId id="387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33" autoAdjust="0"/>
  </p:normalViewPr>
  <p:slideViewPr>
    <p:cSldViewPr snapToGrid="0" snapToObjects="1">
      <p:cViewPr>
        <p:scale>
          <a:sx n="100" d="100"/>
          <a:sy n="100" d="100"/>
        </p:scale>
        <p:origin x="-3896" y="-18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66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FC776A-02B6-4BB1-8120-FA0A8973432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B2712E-5847-4F94-98ED-A6F62F1CCD4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1D68C-8FC8-44FF-A559-B630D2B7DEF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7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7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15A73B-2142-483C-8160-97BC32726C0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A644D3-566D-4617-86DD-03BA632F3EF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FD2490-DEEB-4E4C-A82A-D197B52EE3F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8589C-7547-4196-B514-36172A11687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B64BF7-AB4A-4483-85AF-81AEABAC70F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41C950-7D79-4A76-9E6C-F6883A077EE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7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 baseline="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with a 1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5801-B62B-1347-8D7D-E1D9FD950611}" type="datetimeFigureOut">
              <a:rPr lang="en-US" smtClean="0"/>
              <a:pPr/>
              <a:t>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4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image" Target="../media/image4.png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image" Target="../media/image4.png"/><Relationship Id="rId5" Type="http://schemas.openxmlformats.org/officeDocument/2006/relationships/oleObject" Target="../embeddings/oleObject5.bin"/><Relationship Id="rId6" Type="http://schemas.openxmlformats.org/officeDocument/2006/relationships/image" Target="../media/image5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Quick Overview of Probability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William W. Cohen</a:t>
            </a:r>
          </a:p>
          <a:p>
            <a:pPr eaLnBrk="1" hangingPunct="1"/>
            <a:r>
              <a:rPr lang="en-US" dirty="0" smtClean="0"/>
              <a:t>Machine Learning 10-605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2971800" cy="2133600"/>
          </a:xfrm>
        </p:spPr>
        <p:txBody>
          <a:bodyPr/>
          <a:lstStyle/>
          <a:p>
            <a:pPr eaLnBrk="1" hangingPunct="1"/>
            <a:r>
              <a:rPr lang="en-US" smtClean="0"/>
              <a:t>Using the Joint</a:t>
            </a:r>
          </a:p>
        </p:txBody>
      </p:sp>
      <p:pic>
        <p:nvPicPr>
          <p:cNvPr id="20484" name="Picture 4" descr="joi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04800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17525" y="3816350"/>
            <a:ext cx="3521075" cy="13112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One you have the JD you can ask for the probability of any logical expression involving your attribute</a:t>
            </a:r>
          </a:p>
        </p:txBody>
      </p:sp>
      <p:graphicFrame>
        <p:nvGraphicFramePr>
          <p:cNvPr id="20482" name="Object 6"/>
          <p:cNvGraphicFramePr>
            <a:graphicFrameLocks noChangeAspect="1"/>
          </p:cNvGraphicFramePr>
          <p:nvPr/>
        </p:nvGraphicFramePr>
        <p:xfrm>
          <a:off x="4648200" y="3810000"/>
          <a:ext cx="31242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5" imgW="1371600" imgH="355320" progId="Equation.3">
                  <p:embed/>
                </p:oleObj>
              </mc:Choice>
              <mc:Fallback>
                <p:oleObj name="Equation" r:id="rId5" imgW="1371600" imgH="3553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10000"/>
                        <a:ext cx="31242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7525" y="5127625"/>
            <a:ext cx="814387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Abstract</a:t>
            </a:r>
            <a:r>
              <a:rPr lang="en-US" sz="2000" dirty="0" smtClean="0"/>
              <a:t>:  Predict whether income exceeds $50K/yr based on census data. Also known as "Census Income" dataset.  [</a:t>
            </a:r>
            <a:r>
              <a:rPr lang="en-US" sz="2000" dirty="0" err="1" smtClean="0"/>
              <a:t>Kohavi</a:t>
            </a:r>
            <a:r>
              <a:rPr lang="en-US" sz="2000" dirty="0" smtClean="0"/>
              <a:t>, 1996]</a:t>
            </a:r>
          </a:p>
          <a:p>
            <a:r>
              <a:rPr lang="en-US" sz="2000" b="1" dirty="0" smtClean="0"/>
              <a:t>Number of Instances:  </a:t>
            </a:r>
            <a:r>
              <a:rPr lang="en-US" sz="2000" dirty="0" smtClean="0"/>
              <a:t>48,842 </a:t>
            </a:r>
          </a:p>
          <a:p>
            <a:r>
              <a:rPr lang="en-US" sz="2000" b="1" dirty="0" smtClean="0"/>
              <a:t>Number of Attributes:  </a:t>
            </a:r>
            <a:r>
              <a:rPr lang="en-US" sz="2000" dirty="0" smtClean="0"/>
              <a:t>14 (in UCI’s copy of dataset); 3 (here)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2971800" cy="2133600"/>
          </a:xfrm>
        </p:spPr>
        <p:txBody>
          <a:bodyPr/>
          <a:lstStyle/>
          <a:p>
            <a:pPr eaLnBrk="1" hangingPunct="1"/>
            <a:r>
              <a:rPr lang="en-US" smtClean="0"/>
              <a:t>Using the Joint</a:t>
            </a:r>
          </a:p>
        </p:txBody>
      </p:sp>
      <p:pic>
        <p:nvPicPr>
          <p:cNvPr id="21508" name="Picture 3" descr="joi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04800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517525" y="3816350"/>
            <a:ext cx="352107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P(Poor Male) = 0.4654</a:t>
            </a:r>
          </a:p>
        </p:txBody>
      </p:sp>
      <p:graphicFrame>
        <p:nvGraphicFramePr>
          <p:cNvPr id="21506" name="Object 5"/>
          <p:cNvGraphicFramePr>
            <a:graphicFrameLocks noChangeAspect="1"/>
          </p:cNvGraphicFramePr>
          <p:nvPr/>
        </p:nvGraphicFramePr>
        <p:xfrm>
          <a:off x="4648200" y="3810000"/>
          <a:ext cx="31242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5" imgW="1371600" imgH="355320" progId="Equation.3">
                  <p:embed/>
                </p:oleObj>
              </mc:Choice>
              <mc:Fallback>
                <p:oleObj name="Equation" r:id="rId5" imgW="1371600" imgH="3553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10000"/>
                        <a:ext cx="31242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Freeform 8"/>
          <p:cNvSpPr>
            <a:spLocks/>
          </p:cNvSpPr>
          <p:nvPr/>
        </p:nvSpPr>
        <p:spPr bwMode="auto">
          <a:xfrm>
            <a:off x="3311525" y="2681288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Freeform 9"/>
          <p:cNvSpPr>
            <a:spLocks/>
          </p:cNvSpPr>
          <p:nvPr/>
        </p:nvSpPr>
        <p:spPr bwMode="auto">
          <a:xfrm>
            <a:off x="3352800" y="19812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2971800" cy="2133600"/>
          </a:xfrm>
        </p:spPr>
        <p:txBody>
          <a:bodyPr/>
          <a:lstStyle/>
          <a:p>
            <a:pPr eaLnBrk="1" hangingPunct="1"/>
            <a:r>
              <a:rPr lang="en-US" smtClean="0"/>
              <a:t>Using the Joint</a:t>
            </a:r>
          </a:p>
        </p:txBody>
      </p:sp>
      <p:pic>
        <p:nvPicPr>
          <p:cNvPr id="22532" name="Picture 3" descr="joi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04800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517525" y="3816350"/>
            <a:ext cx="352107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P(Poor) = 0.7604</a:t>
            </a:r>
          </a:p>
        </p:txBody>
      </p:sp>
      <p:graphicFrame>
        <p:nvGraphicFramePr>
          <p:cNvPr id="22530" name="Object 5"/>
          <p:cNvGraphicFramePr>
            <a:graphicFrameLocks noChangeAspect="1"/>
          </p:cNvGraphicFramePr>
          <p:nvPr/>
        </p:nvGraphicFramePr>
        <p:xfrm>
          <a:off x="4648200" y="3810000"/>
          <a:ext cx="31242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5" imgW="1371600" imgH="355320" progId="Equation.3">
                  <p:embed/>
                </p:oleObj>
              </mc:Choice>
              <mc:Fallback>
                <p:oleObj name="Equation" r:id="rId5" imgW="1371600" imgH="3553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10000"/>
                        <a:ext cx="31242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Freeform 6"/>
          <p:cNvSpPr>
            <a:spLocks/>
          </p:cNvSpPr>
          <p:nvPr/>
        </p:nvSpPr>
        <p:spPr bwMode="auto">
          <a:xfrm>
            <a:off x="3311525" y="2681288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Freeform 7"/>
          <p:cNvSpPr>
            <a:spLocks/>
          </p:cNvSpPr>
          <p:nvPr/>
        </p:nvSpPr>
        <p:spPr bwMode="auto">
          <a:xfrm>
            <a:off x="3352800" y="19812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3352800" y="6096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7" name="Freeform 9"/>
          <p:cNvSpPr>
            <a:spLocks/>
          </p:cNvSpPr>
          <p:nvPr/>
        </p:nvSpPr>
        <p:spPr bwMode="auto">
          <a:xfrm>
            <a:off x="3352800" y="12954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- what you need to really, really know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Probabilities are cool</a:t>
            </a:r>
          </a:p>
          <a:p>
            <a:r>
              <a:rPr lang="en-US" dirty="0" smtClean="0"/>
              <a:t>Random variables and events</a:t>
            </a:r>
          </a:p>
          <a:p>
            <a:r>
              <a:rPr lang="en-US" dirty="0" smtClean="0"/>
              <a:t>The Axioms of Probability</a:t>
            </a:r>
          </a:p>
          <a:p>
            <a:r>
              <a:rPr lang="en-US" dirty="0" smtClean="0"/>
              <a:t>Independence, binomials, </a:t>
            </a:r>
            <a:r>
              <a:rPr lang="en-US" dirty="0" err="1" smtClean="0"/>
              <a:t>multinomials</a:t>
            </a:r>
            <a:endParaRPr lang="en-US" dirty="0" smtClean="0"/>
          </a:p>
          <a:p>
            <a:r>
              <a:rPr lang="en-US" dirty="0" smtClean="0"/>
              <a:t>Conditional probabilities</a:t>
            </a:r>
          </a:p>
          <a:p>
            <a:r>
              <a:rPr lang="en-US" dirty="0" smtClean="0"/>
              <a:t>Bayes Rule</a:t>
            </a:r>
          </a:p>
          <a:p>
            <a:r>
              <a:rPr lang="en-US" dirty="0" smtClean="0"/>
              <a:t>MLE’s, smoothing, and MAPs</a:t>
            </a:r>
          </a:p>
          <a:p>
            <a:r>
              <a:rPr lang="en-US" dirty="0" smtClean="0"/>
              <a:t>The joint distribution</a:t>
            </a:r>
          </a:p>
          <a:p>
            <a:r>
              <a:rPr lang="en-US" dirty="0" smtClean="0"/>
              <a:t>Inference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54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2971800" cy="2133600"/>
          </a:xfrm>
        </p:spPr>
        <p:txBody>
          <a:bodyPr/>
          <a:lstStyle/>
          <a:p>
            <a:pPr eaLnBrk="1" hangingPunct="1"/>
            <a:r>
              <a:rPr lang="en-US" smtClean="0"/>
              <a:t>Inference with the Joint</a:t>
            </a:r>
          </a:p>
        </p:txBody>
      </p:sp>
      <p:pic>
        <p:nvPicPr>
          <p:cNvPr id="23556" name="Picture 3" descr="joi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04800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554" name="Object 5"/>
          <p:cNvGraphicFramePr>
            <a:graphicFrameLocks noChangeAspect="1"/>
          </p:cNvGraphicFramePr>
          <p:nvPr/>
        </p:nvGraphicFramePr>
        <p:xfrm>
          <a:off x="1524000" y="3429000"/>
          <a:ext cx="6075363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Equation" r:id="rId5" imgW="2666880" imgH="711000" progId="Equation.3">
                  <p:embed/>
                </p:oleObj>
              </mc:Choice>
              <mc:Fallback>
                <p:oleObj name="Equation" r:id="rId5" imgW="26668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29000"/>
                        <a:ext cx="6075363" cy="161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2971800" cy="2133600"/>
          </a:xfrm>
        </p:spPr>
        <p:txBody>
          <a:bodyPr/>
          <a:lstStyle/>
          <a:p>
            <a:pPr eaLnBrk="1" hangingPunct="1"/>
            <a:r>
              <a:rPr lang="en-US" smtClean="0"/>
              <a:t>Inference with the Joint</a:t>
            </a:r>
          </a:p>
        </p:txBody>
      </p:sp>
      <p:pic>
        <p:nvPicPr>
          <p:cNvPr id="24580" name="Picture 3" descr="joi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04800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524000" y="3429000"/>
          <a:ext cx="6075363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Equation" r:id="rId5" imgW="2666880" imgH="711000" progId="Equation.3">
                  <p:embed/>
                </p:oleObj>
              </mc:Choice>
              <mc:Fallback>
                <p:oleObj name="Equation" r:id="rId5" imgW="266688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29000"/>
                        <a:ext cx="6075363" cy="161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Freeform 5"/>
          <p:cNvSpPr>
            <a:spLocks/>
          </p:cNvSpPr>
          <p:nvPr/>
        </p:nvSpPr>
        <p:spPr bwMode="auto">
          <a:xfrm>
            <a:off x="3311525" y="2681288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2" name="Freeform 6"/>
          <p:cNvSpPr>
            <a:spLocks/>
          </p:cNvSpPr>
          <p:nvPr/>
        </p:nvSpPr>
        <p:spPr bwMode="auto">
          <a:xfrm>
            <a:off x="3352800" y="19812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3" name="Freeform 7"/>
          <p:cNvSpPr>
            <a:spLocks/>
          </p:cNvSpPr>
          <p:nvPr/>
        </p:nvSpPr>
        <p:spPr bwMode="auto">
          <a:xfrm>
            <a:off x="3352800" y="6096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>
            <a:off x="3352800" y="1295400"/>
            <a:ext cx="3584575" cy="333375"/>
          </a:xfrm>
          <a:custGeom>
            <a:avLst/>
            <a:gdLst>
              <a:gd name="T0" fmla="*/ 2147483647 w 2258"/>
              <a:gd name="T1" fmla="*/ 57964395 h 210"/>
              <a:gd name="T2" fmla="*/ 2147483647 w 2258"/>
              <a:gd name="T3" fmla="*/ 118448153 h 210"/>
              <a:gd name="T4" fmla="*/ 2147483647 w 2258"/>
              <a:gd name="T5" fmla="*/ 176410936 h 210"/>
              <a:gd name="T6" fmla="*/ 2147483647 w 2258"/>
              <a:gd name="T7" fmla="*/ 234375356 h 210"/>
              <a:gd name="T8" fmla="*/ 2147483647 w 2258"/>
              <a:gd name="T9" fmla="*/ 294857501 h 210"/>
              <a:gd name="T10" fmla="*/ 2147483647 w 2258"/>
              <a:gd name="T11" fmla="*/ 471270074 h 210"/>
              <a:gd name="T12" fmla="*/ 2147483647 w 2258"/>
              <a:gd name="T13" fmla="*/ 529232857 h 210"/>
              <a:gd name="T14" fmla="*/ 2147483647 w 2258"/>
              <a:gd name="T15" fmla="*/ 471270074 h 210"/>
              <a:gd name="T16" fmla="*/ 2147483647 w 2258"/>
              <a:gd name="T17" fmla="*/ 451108830 h 210"/>
              <a:gd name="T18" fmla="*/ 2147483647 w 2258"/>
              <a:gd name="T19" fmla="*/ 529232857 h 210"/>
              <a:gd name="T20" fmla="*/ 1491932252 w 2258"/>
              <a:gd name="T21" fmla="*/ 509071613 h 210"/>
              <a:gd name="T22" fmla="*/ 705643643 w 2258"/>
              <a:gd name="T23" fmla="*/ 529232857 h 210"/>
              <a:gd name="T24" fmla="*/ 234373735 w 2258"/>
              <a:gd name="T25" fmla="*/ 509071613 h 210"/>
              <a:gd name="T26" fmla="*/ 118446548 w 2258"/>
              <a:gd name="T27" fmla="*/ 451108830 h 210"/>
              <a:gd name="T28" fmla="*/ 0 w 2258"/>
              <a:gd name="T29" fmla="*/ 413305604 h 210"/>
              <a:gd name="T30" fmla="*/ 40322495 w 2258"/>
              <a:gd name="T31" fmla="*/ 352821872 h 210"/>
              <a:gd name="T32" fmla="*/ 78124041 w 2258"/>
              <a:gd name="T33" fmla="*/ 234375356 h 210"/>
              <a:gd name="T34" fmla="*/ 393144304 w 2258"/>
              <a:gd name="T35" fmla="*/ 57964395 h 210"/>
              <a:gd name="T36" fmla="*/ 2147483647 w 2258"/>
              <a:gd name="T37" fmla="*/ 57964395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381000" y="5562600"/>
            <a:ext cx="5067300" cy="400050"/>
          </a:xfrm>
          <a:prstGeom prst="rect">
            <a:avLst/>
          </a:prstGeom>
          <a:noFill/>
          <a:ln w="317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/>
              <a:t>P(</a:t>
            </a:r>
            <a:r>
              <a:rPr lang="en-US">
                <a:solidFill>
                  <a:srgbClr val="048C0A"/>
                </a:solidFill>
              </a:rPr>
              <a:t>Male</a:t>
            </a:r>
            <a:r>
              <a:rPr lang="en-US"/>
              <a:t> | </a:t>
            </a:r>
            <a:r>
              <a:rPr lang="en-US">
                <a:solidFill>
                  <a:schemeClr val="accent2"/>
                </a:solidFill>
              </a:rPr>
              <a:t>Poor</a:t>
            </a:r>
            <a:r>
              <a:rPr lang="en-US"/>
              <a:t>) = 0.4654 / 0.7604 = 0.612  </a:t>
            </a:r>
          </a:p>
        </p:txBody>
      </p:sp>
      <p:sp>
        <p:nvSpPr>
          <p:cNvPr id="24586" name="Freeform 10"/>
          <p:cNvSpPr>
            <a:spLocks/>
          </p:cNvSpPr>
          <p:nvPr/>
        </p:nvSpPr>
        <p:spPr bwMode="auto">
          <a:xfrm>
            <a:off x="3352800" y="1905000"/>
            <a:ext cx="3657600" cy="457200"/>
          </a:xfrm>
          <a:custGeom>
            <a:avLst/>
            <a:gdLst>
              <a:gd name="T0" fmla="*/ 2147483647 w 2258"/>
              <a:gd name="T1" fmla="*/ 109018254 h 210"/>
              <a:gd name="T2" fmla="*/ 2147483647 w 2258"/>
              <a:gd name="T3" fmla="*/ 222778323 h 210"/>
              <a:gd name="T4" fmla="*/ 2147483647 w 2258"/>
              <a:gd name="T5" fmla="*/ 331796611 h 210"/>
              <a:gd name="T6" fmla="*/ 2147483647 w 2258"/>
              <a:gd name="T7" fmla="*/ 440814831 h 210"/>
              <a:gd name="T8" fmla="*/ 2147483647 w 2258"/>
              <a:gd name="T9" fmla="*/ 554574866 h 210"/>
              <a:gd name="T10" fmla="*/ 2147483647 w 2258"/>
              <a:gd name="T11" fmla="*/ 886371477 h 210"/>
              <a:gd name="T12" fmla="*/ 2147483647 w 2258"/>
              <a:gd name="T13" fmla="*/ 995389697 h 210"/>
              <a:gd name="T14" fmla="*/ 2147483647 w 2258"/>
              <a:gd name="T15" fmla="*/ 886371477 h 210"/>
              <a:gd name="T16" fmla="*/ 2147483647 w 2258"/>
              <a:gd name="T17" fmla="*/ 848452191 h 210"/>
              <a:gd name="T18" fmla="*/ 2147483647 w 2258"/>
              <a:gd name="T19" fmla="*/ 995389697 h 210"/>
              <a:gd name="T20" fmla="*/ 1553339365 w 2258"/>
              <a:gd name="T21" fmla="*/ 957470411 h 210"/>
              <a:gd name="T22" fmla="*/ 734686673 w 2258"/>
              <a:gd name="T23" fmla="*/ 995389697 h 210"/>
              <a:gd name="T24" fmla="*/ 244020878 w 2258"/>
              <a:gd name="T25" fmla="*/ 957470411 h 210"/>
              <a:gd name="T26" fmla="*/ 123321699 w 2258"/>
              <a:gd name="T27" fmla="*/ 848452191 h 210"/>
              <a:gd name="T28" fmla="*/ 0 w 2258"/>
              <a:gd name="T29" fmla="*/ 777351080 h 210"/>
              <a:gd name="T30" fmla="*/ 41981402 w 2258"/>
              <a:gd name="T31" fmla="*/ 663593222 h 210"/>
              <a:gd name="T32" fmla="*/ 81340284 w 2258"/>
              <a:gd name="T33" fmla="*/ 440814831 h 210"/>
              <a:gd name="T34" fmla="*/ 409325536 w 2258"/>
              <a:gd name="T35" fmla="*/ 109018254 h 210"/>
              <a:gd name="T36" fmla="*/ 2147483647 w 2258"/>
              <a:gd name="T37" fmla="*/ 109018254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rgbClr val="048C0A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7" name="Freeform 11"/>
          <p:cNvSpPr>
            <a:spLocks/>
          </p:cNvSpPr>
          <p:nvPr/>
        </p:nvSpPr>
        <p:spPr bwMode="auto">
          <a:xfrm>
            <a:off x="3276600" y="2590800"/>
            <a:ext cx="3657600" cy="457200"/>
          </a:xfrm>
          <a:custGeom>
            <a:avLst/>
            <a:gdLst>
              <a:gd name="T0" fmla="*/ 2147483647 w 2258"/>
              <a:gd name="T1" fmla="*/ 109018254 h 210"/>
              <a:gd name="T2" fmla="*/ 2147483647 w 2258"/>
              <a:gd name="T3" fmla="*/ 222778323 h 210"/>
              <a:gd name="T4" fmla="*/ 2147483647 w 2258"/>
              <a:gd name="T5" fmla="*/ 331796611 h 210"/>
              <a:gd name="T6" fmla="*/ 2147483647 w 2258"/>
              <a:gd name="T7" fmla="*/ 440814831 h 210"/>
              <a:gd name="T8" fmla="*/ 2147483647 w 2258"/>
              <a:gd name="T9" fmla="*/ 554574866 h 210"/>
              <a:gd name="T10" fmla="*/ 2147483647 w 2258"/>
              <a:gd name="T11" fmla="*/ 886371477 h 210"/>
              <a:gd name="T12" fmla="*/ 2147483647 w 2258"/>
              <a:gd name="T13" fmla="*/ 995389697 h 210"/>
              <a:gd name="T14" fmla="*/ 2147483647 w 2258"/>
              <a:gd name="T15" fmla="*/ 886371477 h 210"/>
              <a:gd name="T16" fmla="*/ 2147483647 w 2258"/>
              <a:gd name="T17" fmla="*/ 848452191 h 210"/>
              <a:gd name="T18" fmla="*/ 2147483647 w 2258"/>
              <a:gd name="T19" fmla="*/ 995389697 h 210"/>
              <a:gd name="T20" fmla="*/ 1553339365 w 2258"/>
              <a:gd name="T21" fmla="*/ 957470411 h 210"/>
              <a:gd name="T22" fmla="*/ 734686673 w 2258"/>
              <a:gd name="T23" fmla="*/ 995389697 h 210"/>
              <a:gd name="T24" fmla="*/ 244020878 w 2258"/>
              <a:gd name="T25" fmla="*/ 957470411 h 210"/>
              <a:gd name="T26" fmla="*/ 123321699 w 2258"/>
              <a:gd name="T27" fmla="*/ 848452191 h 210"/>
              <a:gd name="T28" fmla="*/ 0 w 2258"/>
              <a:gd name="T29" fmla="*/ 777351080 h 210"/>
              <a:gd name="T30" fmla="*/ 41981402 w 2258"/>
              <a:gd name="T31" fmla="*/ 663593222 h 210"/>
              <a:gd name="T32" fmla="*/ 81340284 w 2258"/>
              <a:gd name="T33" fmla="*/ 440814831 h 210"/>
              <a:gd name="T34" fmla="*/ 409325536 w 2258"/>
              <a:gd name="T35" fmla="*/ 109018254 h 210"/>
              <a:gd name="T36" fmla="*/ 2147483647 w 2258"/>
              <a:gd name="T37" fmla="*/ 109018254 h 2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58"/>
              <a:gd name="T58" fmla="*/ 0 h 210"/>
              <a:gd name="T59" fmla="*/ 2258 w 2258"/>
              <a:gd name="T60" fmla="*/ 210 h 2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58" h="210">
                <a:moveTo>
                  <a:pt x="1175" y="23"/>
                </a:moveTo>
                <a:cubicBezTo>
                  <a:pt x="1259" y="29"/>
                  <a:pt x="1341" y="38"/>
                  <a:pt x="1424" y="47"/>
                </a:cubicBezTo>
                <a:cubicBezTo>
                  <a:pt x="1499" y="46"/>
                  <a:pt x="2126" y="0"/>
                  <a:pt x="2234" y="70"/>
                </a:cubicBezTo>
                <a:cubicBezTo>
                  <a:pt x="2239" y="78"/>
                  <a:pt x="2246" y="85"/>
                  <a:pt x="2250" y="93"/>
                </a:cubicBezTo>
                <a:cubicBezTo>
                  <a:pt x="2254" y="100"/>
                  <a:pt x="2258" y="109"/>
                  <a:pt x="2257" y="117"/>
                </a:cubicBezTo>
                <a:cubicBezTo>
                  <a:pt x="2250" y="179"/>
                  <a:pt x="2224" y="169"/>
                  <a:pt x="2172" y="187"/>
                </a:cubicBezTo>
                <a:cubicBezTo>
                  <a:pt x="2146" y="196"/>
                  <a:pt x="2120" y="203"/>
                  <a:pt x="2094" y="210"/>
                </a:cubicBezTo>
                <a:cubicBezTo>
                  <a:pt x="1908" y="199"/>
                  <a:pt x="1751" y="191"/>
                  <a:pt x="1557" y="187"/>
                </a:cubicBezTo>
                <a:cubicBezTo>
                  <a:pt x="1450" y="177"/>
                  <a:pt x="1371" y="173"/>
                  <a:pt x="1261" y="179"/>
                </a:cubicBezTo>
                <a:cubicBezTo>
                  <a:pt x="1217" y="190"/>
                  <a:pt x="1173" y="199"/>
                  <a:pt x="1129" y="210"/>
                </a:cubicBezTo>
                <a:cubicBezTo>
                  <a:pt x="931" y="204"/>
                  <a:pt x="789" y="196"/>
                  <a:pt x="592" y="202"/>
                </a:cubicBezTo>
                <a:cubicBezTo>
                  <a:pt x="482" y="198"/>
                  <a:pt x="387" y="192"/>
                  <a:pt x="280" y="210"/>
                </a:cubicBezTo>
                <a:cubicBezTo>
                  <a:pt x="218" y="207"/>
                  <a:pt x="155" y="206"/>
                  <a:pt x="93" y="202"/>
                </a:cubicBezTo>
                <a:cubicBezTo>
                  <a:pt x="64" y="200"/>
                  <a:pt x="73" y="191"/>
                  <a:pt x="47" y="179"/>
                </a:cubicBezTo>
                <a:cubicBezTo>
                  <a:pt x="32" y="172"/>
                  <a:pt x="0" y="164"/>
                  <a:pt x="0" y="164"/>
                </a:cubicBezTo>
                <a:cubicBezTo>
                  <a:pt x="5" y="156"/>
                  <a:pt x="12" y="149"/>
                  <a:pt x="16" y="140"/>
                </a:cubicBezTo>
                <a:cubicBezTo>
                  <a:pt x="23" y="125"/>
                  <a:pt x="17" y="102"/>
                  <a:pt x="31" y="93"/>
                </a:cubicBezTo>
                <a:cubicBezTo>
                  <a:pt x="73" y="67"/>
                  <a:pt x="108" y="35"/>
                  <a:pt x="156" y="23"/>
                </a:cubicBezTo>
                <a:cubicBezTo>
                  <a:pt x="708" y="37"/>
                  <a:pt x="369" y="32"/>
                  <a:pt x="1175" y="23"/>
                </a:cubicBezTo>
                <a:close/>
              </a:path>
            </a:pathLst>
          </a:custGeom>
          <a:noFill/>
          <a:ln w="38100">
            <a:solidFill>
              <a:srgbClr val="048C0A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the joint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Collect some data points</a:t>
            </a:r>
          </a:p>
          <a:p>
            <a:r>
              <a:rPr lang="en-US" sz="2800" dirty="0" smtClean="0"/>
              <a:t>Estimate the probability P(E1=e1 ^ … ^ En=en) as  #(that row appears)/#(any row appears)</a:t>
            </a:r>
          </a:p>
          <a:p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4" name="Picture 4" descr="j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3912" y="3557587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2640012" y="4590534"/>
            <a:ext cx="723900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9400" y="3936076"/>
          <a:ext cx="2178048" cy="204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016"/>
                <a:gridCol w="726016"/>
                <a:gridCol w="726016"/>
              </a:tblGrid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Gender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Hours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Wealth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w1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w2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..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gN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hN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wN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the joint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each combination of values </a:t>
            </a:r>
            <a:r>
              <a:rPr lang="en-US" sz="2800" b="1" dirty="0" smtClean="0"/>
              <a:t>r:</a:t>
            </a:r>
            <a:endParaRPr lang="en-US" sz="2800" dirty="0" smtClean="0"/>
          </a:p>
          <a:p>
            <a:pPr lvl="1"/>
            <a:r>
              <a:rPr lang="en-US" sz="2800" dirty="0" smtClean="0"/>
              <a:t>Total = C[</a:t>
            </a:r>
            <a:r>
              <a:rPr lang="en-US" sz="2800" b="1" dirty="0" smtClean="0"/>
              <a:t>r</a:t>
            </a:r>
            <a:r>
              <a:rPr lang="en-US" sz="2800" dirty="0" smtClean="0"/>
              <a:t>] = 0</a:t>
            </a:r>
          </a:p>
          <a:p>
            <a:r>
              <a:rPr lang="en-US" sz="2800" dirty="0" smtClean="0"/>
              <a:t>For each data row 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endParaRPr lang="en-US" sz="2800" b="1" baseline="-25000" dirty="0" smtClean="0"/>
          </a:p>
          <a:p>
            <a:pPr lvl="1"/>
            <a:r>
              <a:rPr lang="en-US" sz="2800" dirty="0" smtClean="0"/>
              <a:t>C[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r>
              <a:rPr lang="en-US" sz="2800" dirty="0" smtClean="0"/>
              <a:t>] ++</a:t>
            </a:r>
          </a:p>
          <a:p>
            <a:pPr lvl="1"/>
            <a:r>
              <a:rPr lang="en-US" sz="2800" dirty="0" smtClean="0"/>
              <a:t>Total ++</a:t>
            </a:r>
          </a:p>
        </p:txBody>
      </p:sp>
      <p:pic>
        <p:nvPicPr>
          <p:cNvPr id="4" name="Picture 4" descr="j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3912" y="3557587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2640012" y="4590534"/>
            <a:ext cx="723900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9400" y="4137320"/>
          <a:ext cx="2178048" cy="204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016"/>
                <a:gridCol w="726016"/>
                <a:gridCol w="726016"/>
              </a:tblGrid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Gender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Hours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Wealth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w1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w2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..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gN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hN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wN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83300" y="1257300"/>
            <a:ext cx="13716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Complexity?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121400" y="2374900"/>
            <a:ext cx="1371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07300" y="2374900"/>
            <a:ext cx="838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O(n)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01828" y="3028434"/>
            <a:ext cx="2643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 = total size of input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07300" y="1257300"/>
            <a:ext cx="838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O(2</a:t>
            </a:r>
            <a:r>
              <a:rPr lang="en-US" baseline="30000" dirty="0" smtClean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01828" y="1790700"/>
            <a:ext cx="265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 = #attributes (all binary)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86600" y="4577834"/>
            <a:ext cx="154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C[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i</a:t>
            </a:r>
            <a:r>
              <a:rPr lang="en-US" b="1" dirty="0" smtClean="0"/>
              <a:t>]/</a:t>
            </a:r>
            <a:r>
              <a:rPr lang="en-US" dirty="0" smtClean="0"/>
              <a:t>Total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33528" y="5329198"/>
            <a:ext cx="279607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r</a:t>
            </a:r>
            <a:r>
              <a:rPr lang="en-US" b="1" baseline="-25000" dirty="0" err="1" smtClean="0"/>
              <a:t>i</a:t>
            </a:r>
            <a:r>
              <a:rPr lang="en-US" b="1" dirty="0" smtClean="0"/>
              <a:t> </a:t>
            </a:r>
            <a:r>
              <a:rPr lang="en-US" dirty="0" smtClean="0"/>
              <a:t>is “female,40.5+, poor”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7359134" y="5081032"/>
            <a:ext cx="382032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/>
      <p:bldP spid="14" grpId="0" animBg="1"/>
      <p:bldP spid="15" grpId="0"/>
      <p:bldP spid="16" grpId="0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the joint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each combination of values </a:t>
            </a:r>
            <a:r>
              <a:rPr lang="en-US" sz="2800" b="1" dirty="0" smtClean="0"/>
              <a:t>r:</a:t>
            </a:r>
            <a:endParaRPr lang="en-US" sz="2800" dirty="0" smtClean="0"/>
          </a:p>
          <a:p>
            <a:pPr lvl="1"/>
            <a:r>
              <a:rPr lang="en-US" sz="2800" dirty="0" smtClean="0"/>
              <a:t>Total = C[</a:t>
            </a:r>
            <a:r>
              <a:rPr lang="en-US" sz="2800" b="1" dirty="0" smtClean="0"/>
              <a:t>r</a:t>
            </a:r>
            <a:r>
              <a:rPr lang="en-US" sz="2800" dirty="0" smtClean="0"/>
              <a:t>] = 0</a:t>
            </a:r>
          </a:p>
          <a:p>
            <a:r>
              <a:rPr lang="en-US" sz="2800" dirty="0" smtClean="0"/>
              <a:t>For each data row 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endParaRPr lang="en-US" sz="2800" b="1" baseline="-25000" dirty="0" smtClean="0"/>
          </a:p>
          <a:p>
            <a:pPr lvl="1"/>
            <a:r>
              <a:rPr lang="en-US" sz="2800" dirty="0" smtClean="0"/>
              <a:t>C[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r>
              <a:rPr lang="en-US" sz="2800" dirty="0" smtClean="0"/>
              <a:t>] ++</a:t>
            </a:r>
          </a:p>
          <a:p>
            <a:pPr lvl="1"/>
            <a:r>
              <a:rPr lang="en-US" sz="2800" dirty="0" smtClean="0"/>
              <a:t>Total ++</a:t>
            </a:r>
          </a:p>
        </p:txBody>
      </p:sp>
      <p:pic>
        <p:nvPicPr>
          <p:cNvPr id="4" name="Picture 4" descr="joi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63912" y="3557587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2640012" y="4590534"/>
            <a:ext cx="723900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9400" y="4137320"/>
          <a:ext cx="2178048" cy="204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016"/>
                <a:gridCol w="726016"/>
                <a:gridCol w="726016"/>
              </a:tblGrid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Gender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Hours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Wealth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w1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w2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..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gN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hN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wN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83300" y="1257300"/>
            <a:ext cx="1371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21400" y="2374900"/>
            <a:ext cx="1371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07300" y="2374900"/>
            <a:ext cx="838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O(n)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01828" y="3028434"/>
            <a:ext cx="2643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 = total size of input data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01828" y="1790700"/>
            <a:ext cx="2250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arity</a:t>
            </a:r>
            <a:r>
              <a:rPr lang="en-US" dirty="0" smtClean="0"/>
              <a:t> of attribute </a:t>
            </a:r>
            <a:r>
              <a:rPr lang="en-US" i="1" dirty="0" err="1" smtClean="0"/>
              <a:t>i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07299" y="1041400"/>
          <a:ext cx="1013759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06" name="Equation" r:id="rId4" imgW="583920" imgH="431640" progId="Equation.3">
                  <p:embed/>
                </p:oleObj>
              </mc:Choice>
              <mc:Fallback>
                <p:oleObj name="Equation" r:id="rId4" imgW="5839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299" y="1041400"/>
                        <a:ext cx="1013759" cy="7493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the joint distribution</a:t>
            </a:r>
            <a:endParaRPr lang="en-US" dirty="0"/>
          </a:p>
        </p:txBody>
      </p:sp>
      <p:pic>
        <p:nvPicPr>
          <p:cNvPr id="4" name="Picture 4" descr="joi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63912" y="3557587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2640012" y="4590534"/>
            <a:ext cx="723900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9400" y="4213520"/>
          <a:ext cx="2178048" cy="204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016"/>
                <a:gridCol w="726016"/>
                <a:gridCol w="726016"/>
              </a:tblGrid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Gender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Hours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Wealth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w1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w2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..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gN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hN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wN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83300" y="1257300"/>
            <a:ext cx="13716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Complexity?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121400" y="2374900"/>
            <a:ext cx="13716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Complexity?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7607300" y="2374900"/>
            <a:ext cx="838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O(n)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01828" y="3028434"/>
            <a:ext cx="2643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 = total size of input data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01828" y="1790700"/>
            <a:ext cx="2250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arity</a:t>
            </a:r>
            <a:r>
              <a:rPr lang="en-US" dirty="0" smtClean="0"/>
              <a:t> of attribute </a:t>
            </a:r>
            <a:r>
              <a:rPr lang="en-US" i="1" dirty="0" err="1" smtClean="0"/>
              <a:t>i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07299" y="1041400"/>
          <a:ext cx="1013759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30" name="Equation" r:id="rId4" imgW="583920" imgH="431640" progId="Equation.3">
                  <p:embed/>
                </p:oleObj>
              </mc:Choice>
              <mc:Fallback>
                <p:oleObj name="Equation" r:id="rId4" imgW="5839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299" y="1041400"/>
                        <a:ext cx="1013759" cy="7493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6680200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For each combination of values </a:t>
            </a:r>
            <a:r>
              <a:rPr lang="en-US" sz="2400" b="1" dirty="0" smtClean="0"/>
              <a:t>r:</a:t>
            </a:r>
            <a:endParaRPr lang="en-US" sz="2400" dirty="0" smtClean="0"/>
          </a:p>
          <a:p>
            <a:pPr lvl="1"/>
            <a:r>
              <a:rPr lang="en-US" sz="2400" dirty="0" smtClean="0"/>
              <a:t>Total = C[</a:t>
            </a:r>
            <a:r>
              <a:rPr lang="en-US" sz="2400" b="1" dirty="0" smtClean="0"/>
              <a:t>r</a:t>
            </a:r>
            <a:r>
              <a:rPr lang="en-US" sz="2400" dirty="0" smtClean="0"/>
              <a:t>] = 0</a:t>
            </a:r>
          </a:p>
          <a:p>
            <a:r>
              <a:rPr lang="en-US" sz="2400" dirty="0" smtClean="0"/>
              <a:t>For each data row </a:t>
            </a:r>
            <a:r>
              <a:rPr lang="en-US" sz="2400" b="1" dirty="0" err="1" smtClean="0"/>
              <a:t>r</a:t>
            </a:r>
            <a:r>
              <a:rPr lang="en-US" sz="2400" b="1" baseline="-25000" dirty="0" err="1" smtClean="0"/>
              <a:t>i</a:t>
            </a:r>
            <a:endParaRPr lang="en-US" sz="2400" b="1" baseline="-25000" dirty="0" smtClean="0"/>
          </a:p>
          <a:p>
            <a:pPr lvl="1"/>
            <a:r>
              <a:rPr lang="en-US" sz="2400" dirty="0" smtClean="0"/>
              <a:t>C[</a:t>
            </a:r>
            <a:r>
              <a:rPr lang="en-US" sz="2400" b="1" dirty="0" err="1" smtClean="0"/>
              <a:t>r</a:t>
            </a:r>
            <a:r>
              <a:rPr lang="en-US" sz="2400" b="1" baseline="-25000" dirty="0" err="1" smtClean="0"/>
              <a:t>i</a:t>
            </a:r>
            <a:r>
              <a:rPr lang="en-US" sz="2400" dirty="0" smtClean="0"/>
              <a:t>] ++</a:t>
            </a:r>
          </a:p>
          <a:p>
            <a:pPr lvl="1"/>
            <a:r>
              <a:rPr lang="en-US" sz="2400" dirty="0" smtClean="0"/>
              <a:t>Total ++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reen shot 2012-01-03 at 12.00.4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94" y="1028700"/>
            <a:ext cx="4118648" cy="4279900"/>
          </a:xfrm>
          <a:prstGeom prst="rect">
            <a:avLst/>
          </a:prstGeom>
        </p:spPr>
      </p:pic>
      <p:pic>
        <p:nvPicPr>
          <p:cNvPr id="10" name="Picture 9" descr="Screen shot 2012-01-03 at 12.02.46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6142" y="1028700"/>
            <a:ext cx="4279900" cy="44863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2400" y="359286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/>
              <a:t>Big ML </a:t>
            </a:r>
            <a:r>
              <a:rPr lang="en-US" sz="2300" i="1" dirty="0" err="1" smtClean="0"/>
              <a:t>c</a:t>
            </a:r>
            <a:r>
              <a:rPr lang="en-US" sz="2300" i="1" dirty="0" smtClean="0"/>
              <a:t>. </a:t>
            </a:r>
            <a:r>
              <a:rPr lang="en-US" sz="2300" dirty="0" smtClean="0"/>
              <a:t>2001 (</a:t>
            </a:r>
            <a:r>
              <a:rPr lang="en-US" sz="2300" dirty="0" err="1" smtClean="0"/>
              <a:t>Banko</a:t>
            </a:r>
            <a:r>
              <a:rPr lang="en-US" sz="2300" dirty="0" smtClean="0"/>
              <a:t> &amp; Brill, “Scaling to Very Very Large…”, ACL 2001)</a:t>
            </a:r>
            <a:endParaRPr lang="en-US" sz="2300" dirty="0"/>
          </a:p>
        </p:txBody>
      </p:sp>
      <p:sp>
        <p:nvSpPr>
          <p:cNvPr id="5" name="TextBox 4"/>
          <p:cNvSpPr txBox="1"/>
          <p:nvPr/>
        </p:nvSpPr>
        <p:spPr>
          <a:xfrm>
            <a:off x="787400" y="57150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Task: distinguish pairs of easily-confused words (“affect” </a:t>
            </a:r>
            <a:r>
              <a:rPr lang="en-US" sz="2400" dirty="0" err="1" smtClean="0"/>
              <a:t>vs</a:t>
            </a:r>
            <a:r>
              <a:rPr lang="en-US" sz="2400" dirty="0" smtClean="0"/>
              <a:t> “effect”) in context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1382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the joint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each data row 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endParaRPr lang="en-US" sz="2800" b="1" baseline="-25000" dirty="0" smtClean="0"/>
          </a:p>
          <a:p>
            <a:pPr lvl="1"/>
            <a:r>
              <a:rPr lang="en-US" sz="2800" dirty="0" smtClean="0"/>
              <a:t>If 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r>
              <a:rPr lang="en-US" sz="2800" dirty="0" smtClean="0"/>
              <a:t> not in hash tables </a:t>
            </a:r>
            <a:r>
              <a:rPr lang="en-US" sz="2800" dirty="0" err="1" smtClean="0"/>
              <a:t>C,Total</a:t>
            </a:r>
            <a:r>
              <a:rPr lang="en-US" sz="2800" dirty="0" smtClean="0"/>
              <a:t>:</a:t>
            </a:r>
          </a:p>
          <a:p>
            <a:pPr lvl="2"/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Insert</a:t>
            </a:r>
            <a:r>
              <a:rPr lang="en-US" dirty="0" smtClean="0"/>
              <a:t> C[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i</a:t>
            </a:r>
            <a:r>
              <a:rPr lang="en-US" dirty="0" smtClean="0"/>
              <a:t>] = 0</a:t>
            </a:r>
          </a:p>
          <a:p>
            <a:pPr lvl="1"/>
            <a:r>
              <a:rPr lang="en-US" sz="2800" dirty="0" smtClean="0"/>
              <a:t>C[</a:t>
            </a:r>
            <a:r>
              <a:rPr lang="en-US" sz="2800" b="1" dirty="0" err="1" smtClean="0"/>
              <a:t>r</a:t>
            </a:r>
            <a:r>
              <a:rPr lang="en-US" sz="2800" b="1" baseline="-25000" dirty="0" err="1" smtClean="0"/>
              <a:t>i</a:t>
            </a:r>
            <a:r>
              <a:rPr lang="en-US" sz="2800" dirty="0" smtClean="0"/>
              <a:t>] </a:t>
            </a:r>
            <a:r>
              <a:rPr lang="en-US" sz="2800" b="1" dirty="0" smtClean="0">
                <a:solidFill>
                  <a:srgbClr val="00B0F0"/>
                </a:solidFill>
              </a:rPr>
              <a:t>++</a:t>
            </a:r>
          </a:p>
          <a:p>
            <a:pPr lvl="1"/>
            <a:r>
              <a:rPr lang="en-US" sz="2800" dirty="0" smtClean="0"/>
              <a:t>Total </a:t>
            </a:r>
            <a:r>
              <a:rPr lang="en-US" sz="2800" b="1" dirty="0" smtClean="0">
                <a:solidFill>
                  <a:srgbClr val="00B0F0"/>
                </a:solidFill>
              </a:rPr>
              <a:t>++</a:t>
            </a:r>
          </a:p>
        </p:txBody>
      </p:sp>
      <p:pic>
        <p:nvPicPr>
          <p:cNvPr id="4" name="Picture 4" descr="j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3912" y="3557587"/>
            <a:ext cx="556418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2640012" y="4590534"/>
            <a:ext cx="723900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9400" y="4226220"/>
          <a:ext cx="2178048" cy="204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016"/>
                <a:gridCol w="726016"/>
                <a:gridCol w="726016"/>
              </a:tblGrid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Gender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Hours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Wealth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h1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w1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g2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h2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w2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..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…</a:t>
                      </a:r>
                      <a:endParaRPr lang="en-US" sz="1050" dirty="0"/>
                    </a:p>
                  </a:txBody>
                  <a:tcPr/>
                </a:tc>
              </a:tr>
              <a:tr h="409516"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gN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hN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err="1" smtClean="0"/>
                        <a:t>wN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83300" y="1257300"/>
            <a:ext cx="13716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Complexity?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121400" y="2374900"/>
            <a:ext cx="13716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Complexity?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7607300" y="2374900"/>
            <a:ext cx="8382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O(n)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01828" y="3028434"/>
            <a:ext cx="2643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 = total size of input data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75546" y="1790700"/>
            <a:ext cx="2234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 = size of the model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07300" y="1257300"/>
            <a:ext cx="838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O(m)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reen shot 2012-01-03 at 12.00.4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94" y="1028700"/>
            <a:ext cx="4118648" cy="4279900"/>
          </a:xfrm>
          <a:prstGeom prst="rect">
            <a:avLst/>
          </a:prstGeom>
        </p:spPr>
      </p:pic>
      <p:pic>
        <p:nvPicPr>
          <p:cNvPr id="10" name="Picture 9" descr="Screen shot 2012-01-03 at 12.02.46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6142" y="1028700"/>
            <a:ext cx="4279900" cy="44863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2400" y="359286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/>
              <a:t>Big ML </a:t>
            </a:r>
            <a:r>
              <a:rPr lang="en-US" sz="2300" i="1" dirty="0" err="1" smtClean="0"/>
              <a:t>c</a:t>
            </a:r>
            <a:r>
              <a:rPr lang="en-US" sz="2300" i="1" dirty="0" smtClean="0"/>
              <a:t>. </a:t>
            </a:r>
            <a:r>
              <a:rPr lang="en-US" sz="2300" dirty="0" smtClean="0"/>
              <a:t>2001 (</a:t>
            </a:r>
            <a:r>
              <a:rPr lang="en-US" sz="2300" dirty="0" err="1" smtClean="0"/>
              <a:t>Banko</a:t>
            </a:r>
            <a:r>
              <a:rPr lang="en-US" sz="2300" dirty="0" smtClean="0"/>
              <a:t> &amp; Brill, “Scaling to Very Very Large…”, ACL 2001)</a:t>
            </a:r>
            <a:endParaRPr lang="en-US" sz="2300" dirty="0"/>
          </a:p>
        </p:txBody>
      </p:sp>
      <p:sp>
        <p:nvSpPr>
          <p:cNvPr id="5" name="TextBox 4"/>
          <p:cNvSpPr txBox="1"/>
          <p:nvPr/>
        </p:nvSpPr>
        <p:spPr>
          <a:xfrm>
            <a:off x="787400" y="57150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Task: distinguish pairs of easily-confused words (“affect” </a:t>
            </a:r>
            <a:r>
              <a:rPr lang="en-US" sz="2400" dirty="0" err="1" smtClean="0"/>
              <a:t>vs</a:t>
            </a:r>
            <a:r>
              <a:rPr lang="en-US" sz="2400" dirty="0" smtClean="0"/>
              <a:t> “effect”) in context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Starting point:  Google books 5-gram data</a:t>
            </a:r>
          </a:p>
          <a:p>
            <a:pPr lvl="1"/>
            <a:r>
              <a:rPr lang="en-US" dirty="0" smtClean="0"/>
              <a:t>All 5-grams that appear &gt;= 40 times in a corpus of 1M English books</a:t>
            </a:r>
          </a:p>
          <a:p>
            <a:pPr lvl="2"/>
            <a:r>
              <a:rPr lang="en-US" dirty="0" smtClean="0"/>
              <a:t>approx 80B words</a:t>
            </a:r>
          </a:p>
          <a:p>
            <a:pPr lvl="2"/>
            <a:r>
              <a:rPr lang="en-US" dirty="0" smtClean="0"/>
              <a:t>5-grams: 30Gb compressed, 250-300Gb uncompressed</a:t>
            </a:r>
          </a:p>
          <a:p>
            <a:pPr lvl="2"/>
            <a:r>
              <a:rPr lang="en-US" dirty="0" smtClean="0"/>
              <a:t>Each 5-gram contains frequency distribution over </a:t>
            </a:r>
            <a:r>
              <a:rPr lang="en-US" i="1" dirty="0" smtClean="0"/>
              <a:t>years</a:t>
            </a:r>
          </a:p>
          <a:p>
            <a:pPr lvl="1"/>
            <a:r>
              <a:rPr lang="en-US" dirty="0" smtClean="0"/>
              <a:t>Extract all 5-grams from books published before 2000 that contain ‘effect’ or ‘affect’ in middle position</a:t>
            </a:r>
          </a:p>
          <a:p>
            <a:pPr lvl="2"/>
            <a:r>
              <a:rPr lang="en-US" dirty="0" smtClean="0"/>
              <a:t>about 20 “disk hours”</a:t>
            </a:r>
          </a:p>
          <a:p>
            <a:pPr lvl="2"/>
            <a:r>
              <a:rPr lang="en-US" dirty="0" smtClean="0"/>
              <a:t>approx 100M occurrences</a:t>
            </a:r>
          </a:p>
          <a:p>
            <a:pPr lvl="2"/>
            <a:r>
              <a:rPr lang="en-US" dirty="0" smtClean="0"/>
              <a:t>approx 50k distinct </a:t>
            </a:r>
            <a:r>
              <a:rPr lang="en-US" dirty="0" err="1" smtClean="0"/>
              <a:t>n</a:t>
            </a:r>
            <a:r>
              <a:rPr lang="en-US" dirty="0" smtClean="0"/>
              <a:t>-grams --- </a:t>
            </a:r>
            <a:r>
              <a:rPr lang="en-US" i="1" dirty="0" smtClean="0"/>
              <a:t>not </a:t>
            </a:r>
            <a:r>
              <a:rPr lang="en-US" dirty="0" smtClean="0"/>
              <a:t>big</a:t>
            </a:r>
          </a:p>
          <a:p>
            <a:pPr lvl="1"/>
            <a:r>
              <a:rPr lang="en-US" dirty="0" smtClean="0"/>
              <a:t>Wrote code to compute </a:t>
            </a:r>
          </a:p>
          <a:p>
            <a:pPr lvl="2"/>
            <a:r>
              <a:rPr lang="en-US" dirty="0" err="1" smtClean="0"/>
              <a:t>Pr(A,B,C,D,E|C</a:t>
            </a:r>
            <a:r>
              <a:rPr lang="en-US" dirty="0" smtClean="0"/>
              <a:t>=affect or C=effect) </a:t>
            </a:r>
          </a:p>
          <a:p>
            <a:pPr lvl="2"/>
            <a:r>
              <a:rPr lang="en-US" dirty="0" err="1" smtClean="0"/>
              <a:t>Pr(any</a:t>
            </a:r>
            <a:r>
              <a:rPr lang="en-US" dirty="0" smtClean="0"/>
              <a:t> subset of A,…,</a:t>
            </a:r>
            <a:r>
              <a:rPr lang="en-US" dirty="0" err="1" smtClean="0"/>
              <a:t>E|any</a:t>
            </a:r>
            <a:r>
              <a:rPr lang="en-US" dirty="0" smtClean="0"/>
              <a:t> other </a:t>
            </a:r>
            <a:r>
              <a:rPr lang="en-US" dirty="0" err="1" smtClean="0"/>
              <a:t>subset,C</a:t>
            </a:r>
            <a:r>
              <a:rPr lang="en-US" dirty="0" smtClean="0"/>
              <a:t>=affect V effect</a:t>
            </a:r>
            <a:r>
              <a:rPr lang="en-US" i="1" dirty="0" smtClean="0"/>
              <a:t>)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of the Joint Distribution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96" y="1397000"/>
          <a:ext cx="661987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313"/>
                <a:gridCol w="1103313"/>
                <a:gridCol w="1103313"/>
                <a:gridCol w="1103313"/>
                <a:gridCol w="1103313"/>
                <a:gridCol w="110331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	</a:t>
                      </a:r>
                      <a:r>
                        <a:rPr lang="en-US" dirty="0" err="1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Extracted all affect/effect 5-grams from the old (small) Reuters corpus</a:t>
            </a:r>
          </a:p>
          <a:p>
            <a:pPr lvl="1"/>
            <a:r>
              <a:rPr lang="en-US" dirty="0" smtClean="0"/>
              <a:t>about 20k documents</a:t>
            </a:r>
          </a:p>
          <a:p>
            <a:pPr lvl="1"/>
            <a:r>
              <a:rPr lang="en-US" dirty="0" smtClean="0"/>
              <a:t>about 723 n-grams, 661 distinct</a:t>
            </a:r>
          </a:p>
          <a:p>
            <a:pPr lvl="1"/>
            <a:r>
              <a:rPr lang="en-US" dirty="0" smtClean="0"/>
              <a:t>Financial news, not novels or textbooks</a:t>
            </a:r>
          </a:p>
          <a:p>
            <a:r>
              <a:rPr lang="en-US" dirty="0" smtClean="0"/>
              <a:t>Tried to predict center word with:</a:t>
            </a:r>
          </a:p>
          <a:p>
            <a:pPr lvl="1"/>
            <a:r>
              <a:rPr lang="en-US" dirty="0" err="1" smtClean="0"/>
              <a:t>Pr(C|A</a:t>
            </a:r>
            <a:r>
              <a:rPr lang="en-US" dirty="0" smtClean="0"/>
              <a:t>=</a:t>
            </a:r>
            <a:r>
              <a:rPr lang="en-US" dirty="0" err="1" smtClean="0"/>
              <a:t>a,B</a:t>
            </a:r>
            <a:r>
              <a:rPr lang="en-US" dirty="0" smtClean="0"/>
              <a:t>=</a:t>
            </a:r>
            <a:r>
              <a:rPr lang="en-US" dirty="0" err="1" smtClean="0"/>
              <a:t>b,D</a:t>
            </a:r>
            <a:r>
              <a:rPr lang="en-US" dirty="0" smtClean="0"/>
              <a:t>=</a:t>
            </a:r>
            <a:r>
              <a:rPr lang="en-US" dirty="0" err="1" smtClean="0"/>
              <a:t>d,E</a:t>
            </a:r>
            <a:r>
              <a:rPr lang="en-US" dirty="0" smtClean="0"/>
              <a:t>=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then P(C|A,B,D,C=effect V affect)</a:t>
            </a:r>
          </a:p>
          <a:p>
            <a:pPr lvl="1"/>
            <a:r>
              <a:rPr lang="en-US" dirty="0" smtClean="0"/>
              <a:t>then P(C|B,D, C=effect V affect)</a:t>
            </a:r>
          </a:p>
          <a:p>
            <a:pPr lvl="1"/>
            <a:r>
              <a:rPr lang="en-US" dirty="0" smtClean="0"/>
              <a:t>then P(C|B, C=effect V affect)</a:t>
            </a:r>
          </a:p>
          <a:p>
            <a:pPr lvl="1"/>
            <a:r>
              <a:rPr lang="en-US" dirty="0" smtClean="0"/>
              <a:t>then P(C, C=effect V affect)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cumulative _ of the”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effect (1.0)</a:t>
            </a:r>
          </a:p>
          <a:p>
            <a:r>
              <a:rPr lang="en-US" dirty="0" smtClean="0">
                <a:sym typeface="Wingdings"/>
              </a:rPr>
              <a:t>“Go into _ on January”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effect (1.0)</a:t>
            </a:r>
          </a:p>
          <a:p>
            <a:r>
              <a:rPr lang="en-US" dirty="0" smtClean="0">
                <a:sym typeface="Wingdings"/>
              </a:rPr>
              <a:t>“From cumulative _ of accounting” not present</a:t>
            </a:r>
          </a:p>
          <a:p>
            <a:pPr lvl="1"/>
            <a:r>
              <a:rPr lang="en-US" dirty="0" smtClean="0">
                <a:sym typeface="Wingdings"/>
              </a:rPr>
              <a:t>Nor is ““From cumulative _ of _”</a:t>
            </a:r>
          </a:p>
          <a:p>
            <a:pPr lvl="1"/>
            <a:r>
              <a:rPr lang="en-US" dirty="0" smtClean="0">
                <a:sym typeface="Wingdings"/>
              </a:rPr>
              <a:t>But “_ cumulative _ of _”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effect (1.0)</a:t>
            </a:r>
          </a:p>
          <a:p>
            <a:r>
              <a:rPr lang="en-US" dirty="0" smtClean="0">
                <a:sym typeface="Wingdings"/>
              </a:rPr>
              <a:t>“Would not _ Finance Minister” not present</a:t>
            </a:r>
          </a:p>
          <a:p>
            <a:pPr lvl="1"/>
            <a:r>
              <a:rPr lang="en-US" dirty="0" smtClean="0">
                <a:sym typeface="Wingdings"/>
              </a:rPr>
              <a:t>But “_ not _ _ _”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affect (0.9625)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summary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67154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</a:tr>
              <a:tr h="290531">
                <a:tc>
                  <a:txBody>
                    <a:bodyPr/>
                    <a:lstStyle/>
                    <a:p>
                      <a:r>
                        <a:rPr lang="en-US" dirty="0" smtClean="0"/>
                        <a:t>P(C|A,B,D,E)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90531">
                <a:tc>
                  <a:txBody>
                    <a:bodyPr/>
                    <a:lstStyle/>
                    <a:p>
                      <a:r>
                        <a:rPr lang="en-US" dirty="0" smtClean="0"/>
                        <a:t>P(C|A,B,D)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290531">
                <a:tc>
                  <a:txBody>
                    <a:bodyPr/>
                    <a:lstStyle/>
                    <a:p>
                      <a:r>
                        <a:rPr lang="en-US" dirty="0" smtClean="0"/>
                        <a:t>P(C|B,D)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</a:p>
                  </a:txBody>
                  <a:tcPr/>
                </a:tc>
              </a:tr>
              <a:tr h="290531">
                <a:tc>
                  <a:txBody>
                    <a:bodyPr/>
                    <a:lstStyle/>
                    <a:p>
                      <a:r>
                        <a:rPr lang="en-US" dirty="0" smtClean="0"/>
                        <a:t>P(C|B)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</a:t>
                      </a:r>
                    </a:p>
                  </a:txBody>
                  <a:tcPr/>
                </a:tc>
              </a:tr>
              <a:tr h="290531">
                <a:tc>
                  <a:txBody>
                    <a:bodyPr/>
                    <a:lstStyle/>
                    <a:p>
                      <a:r>
                        <a:rPr lang="en-US" dirty="0" smtClean="0"/>
                        <a:t>P(C)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- what you need to really, really know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Probabilities are cool</a:t>
            </a:r>
          </a:p>
          <a:p>
            <a:r>
              <a:rPr lang="en-US" dirty="0" smtClean="0"/>
              <a:t>Random variables and events</a:t>
            </a:r>
          </a:p>
          <a:p>
            <a:r>
              <a:rPr lang="en-US" dirty="0" smtClean="0"/>
              <a:t>The Axioms of Probability</a:t>
            </a:r>
          </a:p>
          <a:p>
            <a:r>
              <a:rPr lang="en-US" dirty="0" smtClean="0"/>
              <a:t>Independence, binomials, </a:t>
            </a:r>
            <a:r>
              <a:rPr lang="en-US" dirty="0" err="1" smtClean="0"/>
              <a:t>multinomials</a:t>
            </a:r>
            <a:endParaRPr lang="en-US" dirty="0" smtClean="0"/>
          </a:p>
          <a:p>
            <a:r>
              <a:rPr lang="en-US" dirty="0" smtClean="0"/>
              <a:t>Conditional probabilities</a:t>
            </a:r>
          </a:p>
          <a:p>
            <a:r>
              <a:rPr lang="en-US" dirty="0" smtClean="0"/>
              <a:t>Bayes Rule</a:t>
            </a:r>
          </a:p>
          <a:p>
            <a:r>
              <a:rPr lang="en-US" dirty="0" smtClean="0"/>
              <a:t>MLE’s, smoothing, and MAPs</a:t>
            </a:r>
          </a:p>
          <a:p>
            <a:r>
              <a:rPr lang="en-US" dirty="0" smtClean="0"/>
              <a:t>The joint distribution</a:t>
            </a:r>
          </a:p>
          <a:p>
            <a:r>
              <a:rPr lang="en-US" dirty="0" smtClean="0"/>
              <a:t>Inference</a:t>
            </a:r>
          </a:p>
          <a:p>
            <a:r>
              <a:rPr lang="en-US" dirty="0" smtClean="0"/>
              <a:t>Density estimation and 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40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Andrew W. Moore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Density Estimation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Our Joint Distribution learner is our first example of something called </a:t>
            </a:r>
            <a:r>
              <a:rPr lang="en-US" u="sng" dirty="0" smtClean="0"/>
              <a:t>Density Estimation</a:t>
            </a:r>
          </a:p>
          <a:p>
            <a:pPr eaLnBrk="1" hangingPunct="1"/>
            <a:r>
              <a:rPr lang="en-US" dirty="0" smtClean="0"/>
              <a:t>A Density Estimator learns a mapping from a set of attributes values to a Probability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3646488" y="4600575"/>
            <a:ext cx="1249362" cy="70485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Density</a:t>
            </a:r>
          </a:p>
          <a:p>
            <a:r>
              <a:rPr lang="en-US"/>
              <a:t>Estimator</a:t>
            </a: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6019800" y="4724400"/>
            <a:ext cx="135572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Probability</a:t>
            </a: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914400" y="4572000"/>
            <a:ext cx="1271588" cy="701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48C0A"/>
                </a:solidFill>
              </a:rPr>
              <a:t>Input</a:t>
            </a:r>
          </a:p>
          <a:p>
            <a:r>
              <a:rPr lang="en-US">
                <a:solidFill>
                  <a:srgbClr val="048C0A"/>
                </a:solidFill>
              </a:rPr>
              <a:t>Attributes</a:t>
            </a:r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2209800" y="4648200"/>
            <a:ext cx="1447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9" name="Line 8"/>
          <p:cNvSpPr>
            <a:spLocks noChangeShapeType="1"/>
          </p:cNvSpPr>
          <p:nvPr/>
        </p:nvSpPr>
        <p:spPr bwMode="auto">
          <a:xfrm>
            <a:off x="2209800" y="4800600"/>
            <a:ext cx="1447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0" name="Line 9"/>
          <p:cNvSpPr>
            <a:spLocks noChangeShapeType="1"/>
          </p:cNvSpPr>
          <p:nvPr/>
        </p:nvSpPr>
        <p:spPr bwMode="auto">
          <a:xfrm>
            <a:off x="2209800" y="4953000"/>
            <a:ext cx="1447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1" name="Line 10"/>
          <p:cNvSpPr>
            <a:spLocks noChangeShapeType="1"/>
          </p:cNvSpPr>
          <p:nvPr/>
        </p:nvSpPr>
        <p:spPr bwMode="auto">
          <a:xfrm>
            <a:off x="2209800" y="5105400"/>
            <a:ext cx="1447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2" name="Line 11"/>
          <p:cNvSpPr>
            <a:spLocks noChangeShapeType="1"/>
          </p:cNvSpPr>
          <p:nvPr/>
        </p:nvSpPr>
        <p:spPr bwMode="auto">
          <a:xfrm>
            <a:off x="2209800" y="5257800"/>
            <a:ext cx="1447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3" name="Line 12"/>
          <p:cNvSpPr>
            <a:spLocks noChangeShapeType="1"/>
          </p:cNvSpPr>
          <p:nvPr/>
        </p:nvSpPr>
        <p:spPr bwMode="auto">
          <a:xfrm>
            <a:off x="4876800" y="4953000"/>
            <a:ext cx="11430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35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Twelve years later….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Starting point:  Google books 5-gram data</a:t>
            </a:r>
          </a:p>
          <a:p>
            <a:pPr lvl="1"/>
            <a:r>
              <a:rPr lang="en-US" dirty="0" smtClean="0"/>
              <a:t>All 5-grams that appear &gt;= 40 times in a corpus of 1M English books</a:t>
            </a:r>
          </a:p>
          <a:p>
            <a:pPr lvl="2"/>
            <a:r>
              <a:rPr lang="en-US" dirty="0" smtClean="0"/>
              <a:t>approx 80B words</a:t>
            </a:r>
          </a:p>
          <a:p>
            <a:pPr lvl="2"/>
            <a:r>
              <a:rPr lang="en-US" dirty="0" smtClean="0"/>
              <a:t>5-grams: 30Gb compressed, 250-300Gb uncompressed</a:t>
            </a:r>
          </a:p>
          <a:p>
            <a:pPr lvl="2"/>
            <a:r>
              <a:rPr lang="en-US" dirty="0" smtClean="0"/>
              <a:t>Each 5-gram contains frequency distribution over </a:t>
            </a:r>
            <a:r>
              <a:rPr lang="en-US" i="1" dirty="0" smtClean="0"/>
              <a:t>years</a:t>
            </a:r>
          </a:p>
          <a:p>
            <a:pPr lvl="1"/>
            <a:r>
              <a:rPr lang="en-US" dirty="0" smtClean="0"/>
              <a:t>Wrote code to compute </a:t>
            </a:r>
          </a:p>
          <a:p>
            <a:pPr lvl="2"/>
            <a:r>
              <a:rPr lang="en-US" dirty="0" err="1" smtClean="0"/>
              <a:t>Pr(A,B,C,D,E|C</a:t>
            </a:r>
            <a:r>
              <a:rPr lang="en-US" dirty="0" smtClean="0"/>
              <a:t>=affect or C=effect) </a:t>
            </a:r>
          </a:p>
          <a:p>
            <a:pPr lvl="2"/>
            <a:r>
              <a:rPr lang="en-US" dirty="0" err="1" smtClean="0"/>
              <a:t>Pr</a:t>
            </a:r>
            <a:r>
              <a:rPr lang="en-US" dirty="0" smtClean="0"/>
              <a:t>(any subset of A,…,</a:t>
            </a:r>
            <a:r>
              <a:rPr lang="en-US" dirty="0" err="1" smtClean="0"/>
              <a:t>E|any</a:t>
            </a:r>
            <a:r>
              <a:rPr lang="en-US" dirty="0" smtClean="0"/>
              <a:t> other fixed values of A,…,</a:t>
            </a:r>
            <a:r>
              <a:rPr lang="en-US" smtClean="0"/>
              <a:t>E with C</a:t>
            </a:r>
            <a:r>
              <a:rPr lang="en-US" dirty="0" smtClean="0"/>
              <a:t>=affect V effect</a:t>
            </a:r>
            <a:r>
              <a:rPr lang="en-US" i="1" dirty="0" smtClean="0"/>
              <a:t>)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5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Andrew W. Moore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Density Estimation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74088" cy="1143000"/>
          </a:xfrm>
        </p:spPr>
        <p:txBody>
          <a:bodyPr/>
          <a:lstStyle/>
          <a:p>
            <a:pPr eaLnBrk="1" hangingPunct="1"/>
            <a:r>
              <a:rPr lang="en-US" smtClean="0"/>
              <a:t>Compare it against the two other major kinds of models: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4552955"/>
            <a:ext cx="6561138" cy="923926"/>
            <a:chOff x="576" y="2868"/>
            <a:chExt cx="4133" cy="582"/>
          </a:xfrm>
        </p:grpSpPr>
        <p:sp>
          <p:nvSpPr>
            <p:cNvPr id="31770" name="Rectangle 4"/>
            <p:cNvSpPr>
              <a:spLocks noChangeArrowheads="1"/>
            </p:cNvSpPr>
            <p:nvPr/>
          </p:nvSpPr>
          <p:spPr bwMode="auto">
            <a:xfrm>
              <a:off x="2321" y="2868"/>
              <a:ext cx="751" cy="582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n-US" dirty="0" smtClean="0"/>
            </a:p>
            <a:p>
              <a:r>
                <a:rPr lang="en-US" dirty="0" err="1" smtClean="0"/>
                <a:t>Regressor</a:t>
              </a:r>
              <a:endParaRPr lang="en-US" dirty="0" smtClean="0"/>
            </a:p>
            <a:p>
              <a:endParaRPr lang="en-US" dirty="0"/>
            </a:p>
          </p:txBody>
        </p:sp>
        <p:sp>
          <p:nvSpPr>
            <p:cNvPr id="31771" name="Text Box 5"/>
            <p:cNvSpPr txBox="1">
              <a:spLocks noChangeArrowheads="1"/>
            </p:cNvSpPr>
            <p:nvPr/>
          </p:nvSpPr>
          <p:spPr bwMode="auto">
            <a:xfrm>
              <a:off x="3518" y="2976"/>
              <a:ext cx="1191" cy="407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folHlink"/>
                  </a:solidFill>
                </a:rPr>
                <a:t>Prediction of</a:t>
              </a:r>
            </a:p>
            <a:p>
              <a:r>
                <a:rPr lang="en-US" dirty="0">
                  <a:solidFill>
                    <a:schemeClr val="folHlink"/>
                  </a:solidFill>
                </a:rPr>
                <a:t>real-valued output</a:t>
              </a:r>
            </a:p>
          </p:txBody>
        </p:sp>
        <p:sp>
          <p:nvSpPr>
            <p:cNvPr id="31772" name="Text Box 6"/>
            <p:cNvSpPr txBox="1">
              <a:spLocks noChangeArrowheads="1"/>
            </p:cNvSpPr>
            <p:nvPr/>
          </p:nvSpPr>
          <p:spPr bwMode="auto">
            <a:xfrm>
              <a:off x="576" y="2880"/>
              <a:ext cx="801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48C0A"/>
                  </a:solidFill>
                </a:rPr>
                <a:t>Input</a:t>
              </a:r>
            </a:p>
            <a:p>
              <a:r>
                <a:rPr lang="en-US">
                  <a:solidFill>
                    <a:srgbClr val="048C0A"/>
                  </a:solidFill>
                </a:rPr>
                <a:t>Attributes</a:t>
              </a:r>
            </a:p>
          </p:txBody>
        </p:sp>
        <p:sp>
          <p:nvSpPr>
            <p:cNvPr id="31773" name="Line 7"/>
            <p:cNvSpPr>
              <a:spLocks noChangeShapeType="1"/>
            </p:cNvSpPr>
            <p:nvPr/>
          </p:nvSpPr>
          <p:spPr bwMode="auto">
            <a:xfrm>
              <a:off x="1392" y="2928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4" name="Line 8"/>
            <p:cNvSpPr>
              <a:spLocks noChangeShapeType="1"/>
            </p:cNvSpPr>
            <p:nvPr/>
          </p:nvSpPr>
          <p:spPr bwMode="auto">
            <a:xfrm>
              <a:off x="1392" y="3024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5" name="Line 9"/>
            <p:cNvSpPr>
              <a:spLocks noChangeShapeType="1"/>
            </p:cNvSpPr>
            <p:nvPr/>
          </p:nvSpPr>
          <p:spPr bwMode="auto">
            <a:xfrm>
              <a:off x="1392" y="3120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6" name="Line 10"/>
            <p:cNvSpPr>
              <a:spLocks noChangeShapeType="1"/>
            </p:cNvSpPr>
            <p:nvPr/>
          </p:nvSpPr>
          <p:spPr bwMode="auto">
            <a:xfrm>
              <a:off x="1392" y="3216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7" name="Line 11"/>
            <p:cNvSpPr>
              <a:spLocks noChangeShapeType="1"/>
            </p:cNvSpPr>
            <p:nvPr/>
          </p:nvSpPr>
          <p:spPr bwMode="auto">
            <a:xfrm>
              <a:off x="1392" y="3312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78" name="Line 12"/>
            <p:cNvSpPr>
              <a:spLocks noChangeShapeType="1"/>
            </p:cNvSpPr>
            <p:nvPr/>
          </p:nvSpPr>
          <p:spPr bwMode="auto">
            <a:xfrm>
              <a:off x="3072" y="3120"/>
              <a:ext cx="446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066800" y="3505200"/>
            <a:ext cx="6461125" cy="733425"/>
            <a:chOff x="576" y="2880"/>
            <a:chExt cx="4070" cy="462"/>
          </a:xfrm>
        </p:grpSpPr>
        <p:sp>
          <p:nvSpPr>
            <p:cNvPr id="31761" name="Rectangle 15"/>
            <p:cNvSpPr>
              <a:spLocks noChangeArrowheads="1"/>
            </p:cNvSpPr>
            <p:nvPr/>
          </p:nvSpPr>
          <p:spPr bwMode="auto">
            <a:xfrm>
              <a:off x="2297" y="2898"/>
              <a:ext cx="787" cy="444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Density</a:t>
              </a:r>
            </a:p>
            <a:p>
              <a:r>
                <a:rPr lang="en-US"/>
                <a:t>Estimator</a:t>
              </a:r>
            </a:p>
          </p:txBody>
        </p:sp>
        <p:sp>
          <p:nvSpPr>
            <p:cNvPr id="31762" name="Text Box 16"/>
            <p:cNvSpPr txBox="1">
              <a:spLocks noChangeArrowheads="1"/>
            </p:cNvSpPr>
            <p:nvPr/>
          </p:nvSpPr>
          <p:spPr bwMode="auto">
            <a:xfrm>
              <a:off x="3792" y="2976"/>
              <a:ext cx="854" cy="2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folHlink"/>
                  </a:solidFill>
                </a:rPr>
                <a:t>Probability</a:t>
              </a:r>
            </a:p>
          </p:txBody>
        </p:sp>
        <p:sp>
          <p:nvSpPr>
            <p:cNvPr id="31763" name="Text Box 17"/>
            <p:cNvSpPr txBox="1">
              <a:spLocks noChangeArrowheads="1"/>
            </p:cNvSpPr>
            <p:nvPr/>
          </p:nvSpPr>
          <p:spPr bwMode="auto">
            <a:xfrm>
              <a:off x="576" y="2880"/>
              <a:ext cx="801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48C0A"/>
                  </a:solidFill>
                </a:rPr>
                <a:t>Input</a:t>
              </a:r>
            </a:p>
            <a:p>
              <a:r>
                <a:rPr lang="en-US">
                  <a:solidFill>
                    <a:srgbClr val="048C0A"/>
                  </a:solidFill>
                </a:rPr>
                <a:t>Attributes</a:t>
              </a:r>
            </a:p>
          </p:txBody>
        </p:sp>
        <p:sp>
          <p:nvSpPr>
            <p:cNvPr id="31764" name="Line 18"/>
            <p:cNvSpPr>
              <a:spLocks noChangeShapeType="1"/>
            </p:cNvSpPr>
            <p:nvPr/>
          </p:nvSpPr>
          <p:spPr bwMode="auto">
            <a:xfrm>
              <a:off x="1392" y="2928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5" name="Line 19"/>
            <p:cNvSpPr>
              <a:spLocks noChangeShapeType="1"/>
            </p:cNvSpPr>
            <p:nvPr/>
          </p:nvSpPr>
          <p:spPr bwMode="auto">
            <a:xfrm>
              <a:off x="1392" y="3024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6" name="Line 20"/>
            <p:cNvSpPr>
              <a:spLocks noChangeShapeType="1"/>
            </p:cNvSpPr>
            <p:nvPr/>
          </p:nvSpPr>
          <p:spPr bwMode="auto">
            <a:xfrm>
              <a:off x="1392" y="3120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7" name="Line 21"/>
            <p:cNvSpPr>
              <a:spLocks noChangeShapeType="1"/>
            </p:cNvSpPr>
            <p:nvPr/>
          </p:nvSpPr>
          <p:spPr bwMode="auto">
            <a:xfrm>
              <a:off x="1392" y="3216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8" name="Line 22"/>
            <p:cNvSpPr>
              <a:spLocks noChangeShapeType="1"/>
            </p:cNvSpPr>
            <p:nvPr/>
          </p:nvSpPr>
          <p:spPr bwMode="auto">
            <a:xfrm>
              <a:off x="1392" y="3312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9" name="Line 23"/>
            <p:cNvSpPr>
              <a:spLocks noChangeShapeType="1"/>
            </p:cNvSpPr>
            <p:nvPr/>
          </p:nvSpPr>
          <p:spPr bwMode="auto">
            <a:xfrm>
              <a:off x="3072" y="3120"/>
              <a:ext cx="72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066800" y="2368550"/>
            <a:ext cx="7337427" cy="923925"/>
            <a:chOff x="576" y="2836"/>
            <a:chExt cx="4622" cy="582"/>
          </a:xfrm>
        </p:grpSpPr>
        <p:sp>
          <p:nvSpPr>
            <p:cNvPr id="31752" name="Rectangle 25"/>
            <p:cNvSpPr>
              <a:spLocks noChangeArrowheads="1"/>
            </p:cNvSpPr>
            <p:nvPr/>
          </p:nvSpPr>
          <p:spPr bwMode="auto">
            <a:xfrm>
              <a:off x="2304" y="2836"/>
              <a:ext cx="768" cy="582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n-US" dirty="0" smtClean="0"/>
            </a:p>
            <a:p>
              <a:r>
                <a:rPr lang="en-US" dirty="0" smtClean="0"/>
                <a:t>Classifier</a:t>
              </a:r>
            </a:p>
            <a:p>
              <a:endParaRPr lang="en-US" dirty="0"/>
            </a:p>
          </p:txBody>
        </p:sp>
        <p:sp>
          <p:nvSpPr>
            <p:cNvPr id="31753" name="Text Box 26"/>
            <p:cNvSpPr txBox="1">
              <a:spLocks noChangeArrowheads="1"/>
            </p:cNvSpPr>
            <p:nvPr/>
          </p:nvSpPr>
          <p:spPr bwMode="auto">
            <a:xfrm>
              <a:off x="3529" y="2976"/>
              <a:ext cx="1669" cy="407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folHlink"/>
                  </a:solidFill>
                </a:rPr>
                <a:t>Prediction of</a:t>
              </a:r>
            </a:p>
            <a:p>
              <a:r>
                <a:rPr lang="en-US" u="sng" dirty="0">
                  <a:solidFill>
                    <a:schemeClr val="folHlink"/>
                  </a:solidFill>
                </a:rPr>
                <a:t>categorical</a:t>
              </a:r>
              <a:r>
                <a:rPr lang="en-US" dirty="0">
                  <a:solidFill>
                    <a:schemeClr val="folHlink"/>
                  </a:solidFill>
                </a:rPr>
                <a:t> </a:t>
              </a:r>
              <a:r>
                <a:rPr lang="en-US" dirty="0" smtClean="0">
                  <a:solidFill>
                    <a:schemeClr val="folHlink"/>
                  </a:solidFill>
                </a:rPr>
                <a:t>output or class</a:t>
              </a:r>
              <a:endParaRPr lang="en-US" dirty="0">
                <a:solidFill>
                  <a:schemeClr val="folHlink"/>
                </a:solidFill>
              </a:endParaRPr>
            </a:p>
          </p:txBody>
        </p:sp>
        <p:sp>
          <p:nvSpPr>
            <p:cNvPr id="31754" name="Text Box 27"/>
            <p:cNvSpPr txBox="1">
              <a:spLocks noChangeArrowheads="1"/>
            </p:cNvSpPr>
            <p:nvPr/>
          </p:nvSpPr>
          <p:spPr bwMode="auto">
            <a:xfrm>
              <a:off x="576" y="2880"/>
              <a:ext cx="801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48C0A"/>
                  </a:solidFill>
                </a:rPr>
                <a:t>Input</a:t>
              </a:r>
            </a:p>
            <a:p>
              <a:r>
                <a:rPr lang="en-US">
                  <a:solidFill>
                    <a:srgbClr val="048C0A"/>
                  </a:solidFill>
                </a:rPr>
                <a:t>Attributes</a:t>
              </a:r>
            </a:p>
          </p:txBody>
        </p:sp>
        <p:sp>
          <p:nvSpPr>
            <p:cNvPr id="31755" name="Line 28"/>
            <p:cNvSpPr>
              <a:spLocks noChangeShapeType="1"/>
            </p:cNvSpPr>
            <p:nvPr/>
          </p:nvSpPr>
          <p:spPr bwMode="auto">
            <a:xfrm>
              <a:off x="1392" y="2928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6" name="Line 29"/>
            <p:cNvSpPr>
              <a:spLocks noChangeShapeType="1"/>
            </p:cNvSpPr>
            <p:nvPr/>
          </p:nvSpPr>
          <p:spPr bwMode="auto">
            <a:xfrm>
              <a:off x="1392" y="3024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7" name="Line 30"/>
            <p:cNvSpPr>
              <a:spLocks noChangeShapeType="1"/>
            </p:cNvSpPr>
            <p:nvPr/>
          </p:nvSpPr>
          <p:spPr bwMode="auto">
            <a:xfrm>
              <a:off x="1392" y="3120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8" name="Line 31"/>
            <p:cNvSpPr>
              <a:spLocks noChangeShapeType="1"/>
            </p:cNvSpPr>
            <p:nvPr/>
          </p:nvSpPr>
          <p:spPr bwMode="auto">
            <a:xfrm>
              <a:off x="1392" y="3216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9" name="Line 32"/>
            <p:cNvSpPr>
              <a:spLocks noChangeShapeType="1"/>
            </p:cNvSpPr>
            <p:nvPr/>
          </p:nvSpPr>
          <p:spPr bwMode="auto">
            <a:xfrm>
              <a:off x="1392" y="3312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0" name="Line 33"/>
            <p:cNvSpPr>
              <a:spLocks noChangeShapeType="1"/>
            </p:cNvSpPr>
            <p:nvPr/>
          </p:nvSpPr>
          <p:spPr bwMode="auto">
            <a:xfrm>
              <a:off x="3072" y="3120"/>
              <a:ext cx="457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962552" y="3212068"/>
            <a:ext cx="2840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 of a few discrete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82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45250"/>
            <a:ext cx="2133600" cy="365125"/>
          </a:xfrm>
          <a:noFill/>
        </p:spPr>
        <p:txBody>
          <a:bodyPr/>
          <a:lstStyle/>
          <a:p>
            <a:r>
              <a:rPr lang="en-US" smtClean="0"/>
              <a:t>Copyright © Andrew W. Moore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Density Estimation </a:t>
            </a:r>
            <a:r>
              <a:rPr lang="en-US" dirty="0" smtClean="0">
                <a:sym typeface="Wingdings" pitchFamily="2" charset="2"/>
              </a:rPr>
              <a:t> Classification</a:t>
            </a:r>
            <a:endParaRPr lang="en-US" dirty="0" smtClean="0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904875" y="3409950"/>
            <a:ext cx="6056313" cy="828675"/>
            <a:chOff x="474" y="2820"/>
            <a:chExt cx="3815" cy="522"/>
          </a:xfrm>
        </p:grpSpPr>
        <p:sp>
          <p:nvSpPr>
            <p:cNvPr id="31761" name="Rectangle 15"/>
            <p:cNvSpPr>
              <a:spLocks noChangeArrowheads="1"/>
            </p:cNvSpPr>
            <p:nvPr/>
          </p:nvSpPr>
          <p:spPr bwMode="auto">
            <a:xfrm>
              <a:off x="2297" y="2898"/>
              <a:ext cx="787" cy="444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Density</a:t>
              </a:r>
            </a:p>
            <a:p>
              <a:r>
                <a:rPr lang="en-US"/>
                <a:t>Estimator</a:t>
              </a:r>
            </a:p>
          </p:txBody>
        </p:sp>
        <p:sp>
          <p:nvSpPr>
            <p:cNvPr id="31762" name="Text Box 16"/>
            <p:cNvSpPr txBox="1">
              <a:spLocks noChangeArrowheads="1"/>
            </p:cNvSpPr>
            <p:nvPr/>
          </p:nvSpPr>
          <p:spPr bwMode="auto">
            <a:xfrm>
              <a:off x="3798" y="2995"/>
              <a:ext cx="491" cy="23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folHlink"/>
                  </a:solidFill>
                </a:rPr>
                <a:t>P(</a:t>
              </a:r>
              <a:r>
                <a:rPr lang="en-US" b="1" dirty="0" err="1" smtClean="0">
                  <a:solidFill>
                    <a:schemeClr val="folHlink"/>
                  </a:solidFill>
                </a:rPr>
                <a:t>x</a:t>
              </a:r>
              <a:r>
                <a:rPr lang="en-US" dirty="0" err="1" smtClean="0">
                  <a:solidFill>
                    <a:schemeClr val="folHlink"/>
                  </a:solidFill>
                </a:rPr>
                <a:t>,y</a:t>
              </a:r>
              <a:r>
                <a:rPr lang="en-US" dirty="0" smtClean="0">
                  <a:solidFill>
                    <a:schemeClr val="folHlink"/>
                  </a:solidFill>
                </a:rPr>
                <a:t>)</a:t>
              </a:r>
              <a:endParaRPr lang="en-US" dirty="0">
                <a:solidFill>
                  <a:schemeClr val="folHlink"/>
                </a:solidFill>
              </a:endParaRPr>
            </a:p>
          </p:txBody>
        </p:sp>
        <p:sp>
          <p:nvSpPr>
            <p:cNvPr id="31763" name="Text Box 17"/>
            <p:cNvSpPr txBox="1">
              <a:spLocks noChangeArrowheads="1"/>
            </p:cNvSpPr>
            <p:nvPr/>
          </p:nvSpPr>
          <p:spPr bwMode="auto">
            <a:xfrm>
              <a:off x="474" y="2820"/>
              <a:ext cx="719" cy="407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48C0A"/>
                  </a:solidFill>
                </a:rPr>
                <a:t>Input </a:t>
              </a:r>
            </a:p>
            <a:p>
              <a:r>
                <a:rPr lang="en-US" dirty="0" smtClean="0">
                  <a:solidFill>
                    <a:srgbClr val="048C0A"/>
                  </a:solidFill>
                </a:rPr>
                <a:t>Attributes</a:t>
              </a:r>
              <a:endParaRPr lang="en-US" dirty="0">
                <a:solidFill>
                  <a:srgbClr val="048C0A"/>
                </a:solidFill>
              </a:endParaRPr>
            </a:p>
          </p:txBody>
        </p:sp>
        <p:sp>
          <p:nvSpPr>
            <p:cNvPr id="31764" name="Line 18"/>
            <p:cNvSpPr>
              <a:spLocks noChangeShapeType="1"/>
            </p:cNvSpPr>
            <p:nvPr/>
          </p:nvSpPr>
          <p:spPr bwMode="auto">
            <a:xfrm>
              <a:off x="1392" y="2928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5" name="Line 19"/>
            <p:cNvSpPr>
              <a:spLocks noChangeShapeType="1"/>
            </p:cNvSpPr>
            <p:nvPr/>
          </p:nvSpPr>
          <p:spPr bwMode="auto">
            <a:xfrm>
              <a:off x="1392" y="3024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6" name="Line 20"/>
            <p:cNvSpPr>
              <a:spLocks noChangeShapeType="1"/>
            </p:cNvSpPr>
            <p:nvPr/>
          </p:nvSpPr>
          <p:spPr bwMode="auto">
            <a:xfrm>
              <a:off x="1392" y="3120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7" name="Line 21"/>
            <p:cNvSpPr>
              <a:spLocks noChangeShapeType="1"/>
            </p:cNvSpPr>
            <p:nvPr/>
          </p:nvSpPr>
          <p:spPr bwMode="auto">
            <a:xfrm>
              <a:off x="1392" y="3216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8" name="Line 22"/>
            <p:cNvSpPr>
              <a:spLocks noChangeShapeType="1"/>
            </p:cNvSpPr>
            <p:nvPr/>
          </p:nvSpPr>
          <p:spPr bwMode="auto">
            <a:xfrm>
              <a:off x="1392" y="3312"/>
              <a:ext cx="912" cy="0"/>
            </a:xfrm>
            <a:prstGeom prst="line">
              <a:avLst/>
            </a:prstGeom>
            <a:noFill/>
            <a:ln w="28575">
              <a:solidFill>
                <a:srgbClr val="7030A0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9" name="Line 23"/>
            <p:cNvSpPr>
              <a:spLocks noChangeShapeType="1"/>
            </p:cNvSpPr>
            <p:nvPr/>
          </p:nvSpPr>
          <p:spPr bwMode="auto">
            <a:xfrm>
              <a:off x="3072" y="3120"/>
              <a:ext cx="72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066800" y="1931670"/>
            <a:ext cx="6564313" cy="993775"/>
            <a:chOff x="576" y="2836"/>
            <a:chExt cx="4135" cy="626"/>
          </a:xfrm>
        </p:grpSpPr>
        <p:sp>
          <p:nvSpPr>
            <p:cNvPr id="31752" name="Rectangle 25"/>
            <p:cNvSpPr>
              <a:spLocks noChangeArrowheads="1"/>
            </p:cNvSpPr>
            <p:nvPr/>
          </p:nvSpPr>
          <p:spPr bwMode="auto">
            <a:xfrm>
              <a:off x="2304" y="2836"/>
              <a:ext cx="768" cy="582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n-US" dirty="0" smtClean="0"/>
            </a:p>
            <a:p>
              <a:r>
                <a:rPr lang="en-US" dirty="0" smtClean="0"/>
                <a:t>Classifier</a:t>
              </a:r>
            </a:p>
            <a:p>
              <a:endParaRPr lang="en-US" dirty="0"/>
            </a:p>
          </p:txBody>
        </p:sp>
        <p:sp>
          <p:nvSpPr>
            <p:cNvPr id="31753" name="Text Box 26"/>
            <p:cNvSpPr txBox="1">
              <a:spLocks noChangeArrowheads="1"/>
            </p:cNvSpPr>
            <p:nvPr/>
          </p:nvSpPr>
          <p:spPr bwMode="auto">
            <a:xfrm>
              <a:off x="3529" y="2976"/>
              <a:ext cx="1182" cy="407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folHlink"/>
                  </a:solidFill>
                </a:rPr>
                <a:t>Prediction of</a:t>
              </a:r>
            </a:p>
            <a:p>
              <a:r>
                <a:rPr lang="en-US" u="sng" dirty="0">
                  <a:solidFill>
                    <a:schemeClr val="folHlink"/>
                  </a:solidFill>
                </a:rPr>
                <a:t>categorical</a:t>
              </a:r>
              <a:r>
                <a:rPr lang="en-US" dirty="0">
                  <a:solidFill>
                    <a:schemeClr val="folHlink"/>
                  </a:solidFill>
                </a:rPr>
                <a:t> output</a:t>
              </a:r>
            </a:p>
          </p:txBody>
        </p:sp>
        <p:sp>
          <p:nvSpPr>
            <p:cNvPr id="31754" name="Text Box 27"/>
            <p:cNvSpPr txBox="1">
              <a:spLocks noChangeArrowheads="1"/>
            </p:cNvSpPr>
            <p:nvPr/>
          </p:nvSpPr>
          <p:spPr bwMode="auto">
            <a:xfrm>
              <a:off x="576" y="2880"/>
              <a:ext cx="772" cy="58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48C0A"/>
                  </a:solidFill>
                </a:rPr>
                <a:t>Input</a:t>
              </a:r>
            </a:p>
            <a:p>
              <a:r>
                <a:rPr lang="en-US" dirty="0" smtClean="0">
                  <a:solidFill>
                    <a:srgbClr val="048C0A"/>
                  </a:solidFill>
                </a:rPr>
                <a:t>Attributes</a:t>
              </a:r>
            </a:p>
            <a:p>
              <a:r>
                <a:rPr lang="en-US" b="1" dirty="0" smtClean="0">
                  <a:solidFill>
                    <a:srgbClr val="048C0A"/>
                  </a:solidFill>
                </a:rPr>
                <a:t>x</a:t>
              </a:r>
              <a:endParaRPr lang="en-US" b="1" dirty="0">
                <a:solidFill>
                  <a:srgbClr val="048C0A"/>
                </a:solidFill>
              </a:endParaRPr>
            </a:p>
          </p:txBody>
        </p:sp>
        <p:sp>
          <p:nvSpPr>
            <p:cNvPr id="31755" name="Line 28"/>
            <p:cNvSpPr>
              <a:spLocks noChangeShapeType="1"/>
            </p:cNvSpPr>
            <p:nvPr/>
          </p:nvSpPr>
          <p:spPr bwMode="auto">
            <a:xfrm>
              <a:off x="1392" y="2928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6" name="Line 29"/>
            <p:cNvSpPr>
              <a:spLocks noChangeShapeType="1"/>
            </p:cNvSpPr>
            <p:nvPr/>
          </p:nvSpPr>
          <p:spPr bwMode="auto">
            <a:xfrm>
              <a:off x="1392" y="3024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7" name="Line 30"/>
            <p:cNvSpPr>
              <a:spLocks noChangeShapeType="1"/>
            </p:cNvSpPr>
            <p:nvPr/>
          </p:nvSpPr>
          <p:spPr bwMode="auto">
            <a:xfrm>
              <a:off x="1392" y="3120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8" name="Line 31"/>
            <p:cNvSpPr>
              <a:spLocks noChangeShapeType="1"/>
            </p:cNvSpPr>
            <p:nvPr/>
          </p:nvSpPr>
          <p:spPr bwMode="auto">
            <a:xfrm>
              <a:off x="1392" y="3216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59" name="Line 32"/>
            <p:cNvSpPr>
              <a:spLocks noChangeShapeType="1"/>
            </p:cNvSpPr>
            <p:nvPr/>
          </p:nvSpPr>
          <p:spPr bwMode="auto">
            <a:xfrm>
              <a:off x="1392" y="3312"/>
              <a:ext cx="91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760" name="Line 33"/>
            <p:cNvSpPr>
              <a:spLocks noChangeShapeType="1"/>
            </p:cNvSpPr>
            <p:nvPr/>
          </p:nvSpPr>
          <p:spPr bwMode="auto">
            <a:xfrm>
              <a:off x="3072" y="3120"/>
              <a:ext cx="457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572152" y="2775188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One of y1, ….,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1664806" y="4006334"/>
            <a:ext cx="673582" cy="36933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Class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62000" y="4612640"/>
            <a:ext cx="6939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classify </a:t>
            </a:r>
            <a:r>
              <a:rPr lang="en-US" b="1" dirty="0" smtClean="0"/>
              <a:t>x </a:t>
            </a:r>
          </a:p>
          <a:p>
            <a:pPr marL="342900" indent="-342900">
              <a:buAutoNum type="arabicPeriod"/>
            </a:pPr>
            <a:r>
              <a:rPr lang="en-US" dirty="0" smtClean="0"/>
              <a:t>Use your estimator to compute P(</a:t>
            </a:r>
            <a:r>
              <a:rPr lang="en-US" b="1" dirty="0" smtClean="0"/>
              <a:t>x,</a:t>
            </a:r>
            <a:r>
              <a:rPr lang="en-US" dirty="0" smtClean="0"/>
              <a:t>y1), …., P(</a:t>
            </a:r>
            <a:r>
              <a:rPr lang="en-US" b="1" dirty="0" err="1" smtClean="0"/>
              <a:t>x,</a:t>
            </a:r>
            <a:r>
              <a:rPr lang="en-US" dirty="0" err="1" smtClean="0"/>
              <a:t>yk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smtClean="0"/>
              <a:t>Return the class y* with the highest predicted probability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87680" y="5720636"/>
            <a:ext cx="6939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Ideally is correct with P(</a:t>
            </a:r>
            <a:r>
              <a:rPr lang="en-US" dirty="0" err="1" smtClean="0"/>
              <a:t>x,y</a:t>
            </a:r>
            <a:r>
              <a:rPr lang="en-US" dirty="0" smtClean="0"/>
              <a:t>*)  =  P(</a:t>
            </a:r>
            <a:r>
              <a:rPr lang="en-US" dirty="0" err="1" smtClean="0"/>
              <a:t>x,y</a:t>
            </a:r>
            <a:r>
              <a:rPr lang="en-US" b="1" dirty="0" smtClean="0"/>
              <a:t>*)/</a:t>
            </a:r>
            <a:r>
              <a:rPr lang="en-US" dirty="0" smtClean="0"/>
              <a:t>(P(</a:t>
            </a:r>
            <a:r>
              <a:rPr lang="en-US" b="1" dirty="0" smtClean="0"/>
              <a:t>x</a:t>
            </a:r>
            <a:r>
              <a:rPr lang="en-US" dirty="0" smtClean="0"/>
              <a:t>,y1) + …. + P(</a:t>
            </a:r>
            <a:r>
              <a:rPr lang="en-US" b="1" dirty="0" err="1" smtClean="0"/>
              <a:t>x</a:t>
            </a:r>
            <a:r>
              <a:rPr lang="en-US" dirty="0" err="1" smtClean="0"/>
              <a:t>,yk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334556" y="4744720"/>
            <a:ext cx="79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36490" y="4756666"/>
            <a:ext cx="1339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29276" y="5566450"/>
            <a:ext cx="79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765596" y="5566450"/>
            <a:ext cx="79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629196" y="5556290"/>
            <a:ext cx="79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061756" y="5556290"/>
            <a:ext cx="79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172200" y="3533775"/>
            <a:ext cx="1339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7512004" y="4797306"/>
            <a:ext cx="1519873" cy="923330"/>
            <a:chOff x="7512004" y="4797306"/>
            <a:chExt cx="1519873" cy="923330"/>
          </a:xfrm>
        </p:grpSpPr>
        <p:sp>
          <p:nvSpPr>
            <p:cNvPr id="46" name="TextBox 45"/>
            <p:cNvSpPr txBox="1"/>
            <p:nvPr/>
          </p:nvSpPr>
          <p:spPr>
            <a:xfrm>
              <a:off x="7512004" y="4797306"/>
              <a:ext cx="14160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Binary case: predict POS if P(</a:t>
              </a:r>
              <a:r>
                <a:rPr lang="en-US" b="1" dirty="0" smtClean="0"/>
                <a:t>x</a:t>
              </a:r>
              <a:r>
                <a:rPr lang="en-US" dirty="0" smtClean="0"/>
                <a:t>)&gt;0.5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692073" y="5247918"/>
              <a:ext cx="13398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^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39017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</a:t>
            </a:r>
            <a:r>
              <a:rPr lang="en-US" dirty="0" err="1" smtClean="0"/>
              <a:t>vs</a:t>
            </a:r>
            <a:r>
              <a:rPr lang="en-US" dirty="0" smtClean="0"/>
              <a:t> Density Estimation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Density Estimation</a:t>
            </a:r>
            <a:endParaRPr lang="en-US" dirty="0"/>
          </a:p>
        </p:txBody>
      </p:sp>
      <p:pic>
        <p:nvPicPr>
          <p:cNvPr id="294914" name="Picture 2"/>
          <p:cNvPicPr>
            <a:picLocks noChangeAspect="1" noChangeArrowheads="1"/>
          </p:cNvPicPr>
          <p:nvPr/>
        </p:nvPicPr>
        <p:blipFill>
          <a:blip r:embed="rId2"/>
          <a:srcRect l="4000" t="19524" r="5270" b="4508"/>
          <a:stretch>
            <a:fillRect/>
          </a:stretch>
        </p:blipFill>
        <p:spPr bwMode="auto">
          <a:xfrm>
            <a:off x="457202" y="1988457"/>
            <a:ext cx="2658000" cy="166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5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76914" y="2049840"/>
            <a:ext cx="4709886" cy="4517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34879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</a:t>
            </a:r>
            <a:r>
              <a:rPr lang="en-US" dirty="0" err="1" smtClean="0"/>
              <a:t>vs</a:t>
            </a:r>
            <a:r>
              <a:rPr lang="en-US" dirty="0" smtClean="0"/>
              <a:t> density estimation</a:t>
            </a:r>
            <a:endParaRPr lang="en-US" dirty="0"/>
          </a:p>
        </p:txBody>
      </p:sp>
      <p:pic>
        <p:nvPicPr>
          <p:cNvPr id="293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0244" y="1615440"/>
            <a:ext cx="6465211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22922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2675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Tuesday’s Lecture -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Intro</a:t>
            </a:r>
          </a:p>
          <a:p>
            <a:pPr lvl="1"/>
            <a:r>
              <a:rPr lang="en-US" dirty="0" smtClean="0"/>
              <a:t>Who, Where, When - </a:t>
            </a:r>
            <a:r>
              <a:rPr lang="en-US" dirty="0" err="1" smtClean="0"/>
              <a:t>administrivia</a:t>
            </a:r>
            <a:endParaRPr lang="en-US" dirty="0" smtClean="0"/>
          </a:p>
          <a:p>
            <a:pPr lvl="1"/>
            <a:r>
              <a:rPr lang="en-US" dirty="0" smtClean="0"/>
              <a:t>Why – motivations</a:t>
            </a:r>
          </a:p>
          <a:p>
            <a:pPr lvl="1"/>
            <a:r>
              <a:rPr lang="en-US" dirty="0" smtClean="0"/>
              <a:t>What/How – assignments,  grading, …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Review - How to count and what to count</a:t>
            </a:r>
          </a:p>
          <a:p>
            <a:pPr lvl="1"/>
            <a:r>
              <a:rPr lang="en-US" dirty="0" smtClean="0"/>
              <a:t>Big-O and Omega notation,  example, …</a:t>
            </a:r>
          </a:p>
          <a:p>
            <a:pPr lvl="1"/>
            <a:r>
              <a:rPr lang="en-US" dirty="0" smtClean="0"/>
              <a:t>Costs of i/o </a:t>
            </a:r>
            <a:r>
              <a:rPr lang="en-US" i="1" dirty="0" err="1" smtClean="0"/>
              <a:t>vs</a:t>
            </a:r>
            <a:r>
              <a:rPr lang="en-US" i="1" dirty="0" smtClean="0"/>
              <a:t> </a:t>
            </a:r>
            <a:r>
              <a:rPr lang="en-US" dirty="0" smtClean="0"/>
              <a:t>computation</a:t>
            </a:r>
          </a:p>
          <a:p>
            <a:r>
              <a:rPr lang="en-US" dirty="0" smtClean="0"/>
              <a:t>What sort of computations do we want to do in (large-scale) machine learning programs?</a:t>
            </a:r>
          </a:p>
          <a:p>
            <a:pPr lvl="1"/>
            <a:r>
              <a:rPr lang="en-US" i="1" dirty="0" smtClean="0"/>
              <a:t>Probability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- what you need to really, really know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Probabilities are cool</a:t>
            </a:r>
          </a:p>
          <a:p>
            <a:r>
              <a:rPr lang="en-US" dirty="0" smtClean="0"/>
              <a:t>Random variables and events</a:t>
            </a:r>
          </a:p>
          <a:p>
            <a:r>
              <a:rPr lang="en-US" dirty="0" smtClean="0"/>
              <a:t>The Axioms of Probability</a:t>
            </a:r>
          </a:p>
          <a:p>
            <a:r>
              <a:rPr lang="en-US" dirty="0" smtClean="0"/>
              <a:t>Independence, binomials, </a:t>
            </a:r>
            <a:r>
              <a:rPr lang="en-US" dirty="0" err="1" smtClean="0"/>
              <a:t>multinomials</a:t>
            </a:r>
            <a:endParaRPr lang="en-US" dirty="0" smtClean="0"/>
          </a:p>
          <a:p>
            <a:r>
              <a:rPr lang="en-US" dirty="0" smtClean="0"/>
              <a:t>Conditional probabilities</a:t>
            </a:r>
          </a:p>
          <a:p>
            <a:r>
              <a:rPr lang="en-US" dirty="0" smtClean="0"/>
              <a:t>Bayes Rule</a:t>
            </a:r>
          </a:p>
          <a:p>
            <a:r>
              <a:rPr lang="en-US" dirty="0" smtClean="0"/>
              <a:t>MLE’s, smoothing, and MAPs</a:t>
            </a:r>
          </a:p>
          <a:p>
            <a:r>
              <a:rPr lang="en-US" dirty="0" smtClean="0"/>
              <a:t>The joint 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0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57150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The Joint Distribution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136525" y="1377950"/>
            <a:ext cx="4435475" cy="25304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r>
              <a:rPr lang="en-US"/>
              <a:t>Recipe for making a joint distribution of M variables:</a:t>
            </a:r>
          </a:p>
          <a:p>
            <a:pPr marL="457200" indent="-457200" algn="l"/>
            <a:endParaRPr lang="en-US"/>
          </a:p>
          <a:p>
            <a:pPr marL="457200" indent="-457200" algn="l">
              <a:buFontTx/>
              <a:buAutoNum type="arabicPeriod"/>
            </a:pPr>
            <a:r>
              <a:rPr lang="en-US"/>
              <a:t>Make a truth table listing all combinations of values of your variables (if there are M Boolean variables then the table will have 2</a:t>
            </a:r>
            <a:r>
              <a:rPr lang="en-US" baseline="30000"/>
              <a:t>M </a:t>
            </a:r>
            <a:r>
              <a:rPr lang="en-US"/>
              <a:t>rows).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5943600" y="609600"/>
            <a:ext cx="3048000" cy="701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solidFill>
                  <a:schemeClr val="hlink"/>
                </a:solidFill>
              </a:rPr>
              <a:t>Example: Boolean variables A, B, C</a:t>
            </a:r>
          </a:p>
        </p:txBody>
      </p:sp>
      <p:graphicFrame>
        <p:nvGraphicFramePr>
          <p:cNvPr id="228424" name="Group 72"/>
          <p:cNvGraphicFramePr>
            <a:graphicFrameLocks noGrp="1"/>
          </p:cNvGraphicFramePr>
          <p:nvPr/>
        </p:nvGraphicFramePr>
        <p:xfrm>
          <a:off x="5029200" y="1295400"/>
          <a:ext cx="2400300" cy="270542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  <a:gridCol w="800100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57150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The Joint Distribution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136525" y="1377950"/>
            <a:ext cx="4435475" cy="31400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r>
              <a:rPr lang="en-US"/>
              <a:t>Recipe for making a joint distribution of M variables:</a:t>
            </a:r>
          </a:p>
          <a:p>
            <a:pPr marL="457200" indent="-457200" algn="l"/>
            <a:endParaRPr lang="en-US"/>
          </a:p>
          <a:p>
            <a:pPr marL="457200" indent="-457200" algn="l">
              <a:buFontTx/>
              <a:buAutoNum type="arabicPeriod"/>
            </a:pPr>
            <a:r>
              <a:rPr lang="en-US"/>
              <a:t>Make a truth table listing all combinations of values of your variables (if there are M Boolean variables then the table will have 2</a:t>
            </a:r>
            <a:r>
              <a:rPr lang="en-US" baseline="30000"/>
              <a:t>M </a:t>
            </a:r>
            <a:r>
              <a:rPr lang="en-US"/>
              <a:t>rows).</a:t>
            </a:r>
          </a:p>
          <a:p>
            <a:pPr marL="457200" indent="-457200" algn="l">
              <a:buFontTx/>
              <a:buAutoNum type="arabicPeriod"/>
            </a:pPr>
            <a:r>
              <a:rPr lang="en-US"/>
              <a:t>For each combination of values, say how probable it is.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5943600" y="609600"/>
            <a:ext cx="3048000" cy="701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solidFill>
                  <a:schemeClr val="hlink"/>
                </a:solidFill>
              </a:rPr>
              <a:t>Example: Boolean variables A, B, C</a:t>
            </a:r>
          </a:p>
        </p:txBody>
      </p:sp>
      <p:graphicFrame>
        <p:nvGraphicFramePr>
          <p:cNvPr id="229381" name="Group 5"/>
          <p:cNvGraphicFramePr>
            <a:graphicFrameLocks noGrp="1"/>
          </p:cNvGraphicFramePr>
          <p:nvPr/>
        </p:nvGraphicFramePr>
        <p:xfrm>
          <a:off x="5029200" y="1295400"/>
          <a:ext cx="3200400" cy="270542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  <a:gridCol w="800100"/>
                <a:gridCol w="800100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Prob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57150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The Joint Distribution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36525" y="1377950"/>
            <a:ext cx="4435475" cy="43592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r>
              <a:rPr lang="en-US"/>
              <a:t>Recipe for making a joint distribution of M variables:</a:t>
            </a:r>
          </a:p>
          <a:p>
            <a:pPr marL="457200" indent="-457200" algn="l"/>
            <a:endParaRPr lang="en-US"/>
          </a:p>
          <a:p>
            <a:pPr marL="457200" indent="-457200" algn="l">
              <a:buFontTx/>
              <a:buAutoNum type="arabicPeriod"/>
            </a:pPr>
            <a:r>
              <a:rPr lang="en-US"/>
              <a:t>Make a truth table listing all combinations of values of your variables (if there are M Boolean variables then the table will have 2</a:t>
            </a:r>
            <a:r>
              <a:rPr lang="en-US" baseline="30000"/>
              <a:t>M </a:t>
            </a:r>
            <a:r>
              <a:rPr lang="en-US"/>
              <a:t>rows).</a:t>
            </a:r>
          </a:p>
          <a:p>
            <a:pPr marL="457200" indent="-457200" algn="l">
              <a:buFontTx/>
              <a:buAutoNum type="arabicPeriod"/>
            </a:pPr>
            <a:r>
              <a:rPr lang="en-US"/>
              <a:t>For each combination of values, say how probable it is.</a:t>
            </a:r>
          </a:p>
          <a:p>
            <a:pPr marL="457200" indent="-457200" algn="l">
              <a:buFontTx/>
              <a:buAutoNum type="arabicPeriod"/>
            </a:pPr>
            <a:r>
              <a:rPr lang="en-US"/>
              <a:t>If you subscribe to the axioms of probability, those numbers must sum to 1.</a:t>
            </a:r>
          </a:p>
          <a:p>
            <a:pPr marL="457200" indent="-457200" algn="l">
              <a:buFontTx/>
              <a:buAutoNum type="arabicPeriod"/>
            </a:pPr>
            <a:endParaRPr lang="en-US"/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943600" y="609600"/>
            <a:ext cx="3048000" cy="701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solidFill>
                  <a:schemeClr val="hlink"/>
                </a:solidFill>
              </a:rPr>
              <a:t>Example: Boolean variables A, B, C</a:t>
            </a:r>
          </a:p>
        </p:txBody>
      </p:sp>
      <p:graphicFrame>
        <p:nvGraphicFramePr>
          <p:cNvPr id="230405" name="Group 5"/>
          <p:cNvGraphicFramePr>
            <a:graphicFrameLocks noGrp="1"/>
          </p:cNvGraphicFramePr>
          <p:nvPr/>
        </p:nvGraphicFramePr>
        <p:xfrm>
          <a:off x="5029200" y="1295400"/>
          <a:ext cx="3200400" cy="270542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  <a:gridCol w="800100"/>
                <a:gridCol w="800100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Prob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929" name="Rectangle 57"/>
          <p:cNvSpPr>
            <a:spLocks noChangeArrowheads="1"/>
          </p:cNvSpPr>
          <p:nvPr/>
        </p:nvSpPr>
        <p:spPr bwMode="auto">
          <a:xfrm>
            <a:off x="4876800" y="4038600"/>
            <a:ext cx="4114800" cy="23622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9930" name="Oval 58"/>
          <p:cNvSpPr>
            <a:spLocks noChangeArrowheads="1"/>
          </p:cNvSpPr>
          <p:nvPr/>
        </p:nvSpPr>
        <p:spPr bwMode="auto">
          <a:xfrm>
            <a:off x="5410200" y="4191000"/>
            <a:ext cx="1752600" cy="1219200"/>
          </a:xfrm>
          <a:prstGeom prst="ellips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9931" name="Oval 59"/>
          <p:cNvSpPr>
            <a:spLocks noChangeArrowheads="1"/>
          </p:cNvSpPr>
          <p:nvPr/>
        </p:nvSpPr>
        <p:spPr bwMode="auto">
          <a:xfrm>
            <a:off x="5867400" y="4724400"/>
            <a:ext cx="1905000" cy="1390650"/>
          </a:xfrm>
          <a:prstGeom prst="ellips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9932" name="Oval 60"/>
          <p:cNvSpPr>
            <a:spLocks noChangeArrowheads="1"/>
          </p:cNvSpPr>
          <p:nvPr/>
        </p:nvSpPr>
        <p:spPr bwMode="auto">
          <a:xfrm>
            <a:off x="6477000" y="4267200"/>
            <a:ext cx="2133600" cy="1371600"/>
          </a:xfrm>
          <a:prstGeom prst="ellips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9933" name="Text Box 61"/>
          <p:cNvSpPr txBox="1">
            <a:spLocks noChangeArrowheads="1"/>
          </p:cNvSpPr>
          <p:nvPr/>
        </p:nvSpPr>
        <p:spPr bwMode="auto">
          <a:xfrm>
            <a:off x="5241925" y="4349750"/>
            <a:ext cx="336550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79934" name="Text Box 62"/>
          <p:cNvSpPr txBox="1">
            <a:spLocks noChangeArrowheads="1"/>
          </p:cNvSpPr>
          <p:nvPr/>
        </p:nvSpPr>
        <p:spPr bwMode="auto">
          <a:xfrm>
            <a:off x="5929313" y="5797550"/>
            <a:ext cx="33337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79935" name="Text Box 63"/>
          <p:cNvSpPr txBox="1">
            <a:spLocks noChangeArrowheads="1"/>
          </p:cNvSpPr>
          <p:nvPr/>
        </p:nvSpPr>
        <p:spPr bwMode="auto">
          <a:xfrm>
            <a:off x="8137525" y="5187950"/>
            <a:ext cx="336550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79936" name="Text Box 64"/>
          <p:cNvSpPr txBox="1">
            <a:spLocks noChangeArrowheads="1"/>
          </p:cNvSpPr>
          <p:nvPr/>
        </p:nvSpPr>
        <p:spPr bwMode="auto">
          <a:xfrm>
            <a:off x="7086600" y="51816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0.05</a:t>
            </a:r>
          </a:p>
        </p:txBody>
      </p:sp>
      <p:sp>
        <p:nvSpPr>
          <p:cNvPr id="79937" name="Text Box 65"/>
          <p:cNvSpPr txBox="1">
            <a:spLocks noChangeArrowheads="1"/>
          </p:cNvSpPr>
          <p:nvPr/>
        </p:nvSpPr>
        <p:spPr bwMode="auto">
          <a:xfrm>
            <a:off x="5943600" y="50292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0.25</a:t>
            </a:r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6553200" y="44958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0.10</a:t>
            </a:r>
          </a:p>
        </p:txBody>
      </p:sp>
      <p:sp>
        <p:nvSpPr>
          <p:cNvPr id="79939" name="Text Box 67"/>
          <p:cNvSpPr txBox="1">
            <a:spLocks noChangeArrowheads="1"/>
          </p:cNvSpPr>
          <p:nvPr/>
        </p:nvSpPr>
        <p:spPr bwMode="auto">
          <a:xfrm>
            <a:off x="7543800" y="44958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0.05</a:t>
            </a:r>
          </a:p>
        </p:txBody>
      </p:sp>
      <p:sp>
        <p:nvSpPr>
          <p:cNvPr id="79940" name="Text Box 68"/>
          <p:cNvSpPr txBox="1">
            <a:spLocks noChangeArrowheads="1"/>
          </p:cNvSpPr>
          <p:nvPr/>
        </p:nvSpPr>
        <p:spPr bwMode="auto">
          <a:xfrm>
            <a:off x="5715000" y="44196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0.05</a:t>
            </a:r>
          </a:p>
        </p:txBody>
      </p:sp>
      <p:sp>
        <p:nvSpPr>
          <p:cNvPr id="79941" name="Text Box 69"/>
          <p:cNvSpPr txBox="1">
            <a:spLocks noChangeArrowheads="1"/>
          </p:cNvSpPr>
          <p:nvPr/>
        </p:nvSpPr>
        <p:spPr bwMode="auto">
          <a:xfrm>
            <a:off x="6477000" y="48768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0.10</a:t>
            </a:r>
          </a:p>
        </p:txBody>
      </p:sp>
      <p:sp>
        <p:nvSpPr>
          <p:cNvPr id="79942" name="Text Box 70"/>
          <p:cNvSpPr txBox="1">
            <a:spLocks noChangeArrowheads="1"/>
          </p:cNvSpPr>
          <p:nvPr/>
        </p:nvSpPr>
        <p:spPr bwMode="auto">
          <a:xfrm>
            <a:off x="6477000" y="57150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0.10</a:t>
            </a:r>
          </a:p>
        </p:txBody>
      </p:sp>
      <p:sp>
        <p:nvSpPr>
          <p:cNvPr id="79943" name="Text Box 71"/>
          <p:cNvSpPr txBox="1">
            <a:spLocks noChangeArrowheads="1"/>
          </p:cNvSpPr>
          <p:nvPr/>
        </p:nvSpPr>
        <p:spPr bwMode="auto">
          <a:xfrm>
            <a:off x="5029200" y="5943600"/>
            <a:ext cx="579438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/>
              <a:t>0.30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4847</TotalTime>
  <Words>1883</Words>
  <Application>Microsoft Macintosh PowerPoint</Application>
  <PresentationFormat>On-screen Show (4:3)</PresentationFormat>
  <Paragraphs>526</Paragraphs>
  <Slides>33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Equation</vt:lpstr>
      <vt:lpstr>A Quick Overview of Probability</vt:lpstr>
      <vt:lpstr>PowerPoint Presentation</vt:lpstr>
      <vt:lpstr>Twelve years later….</vt:lpstr>
      <vt:lpstr>PowerPoint Presentation</vt:lpstr>
      <vt:lpstr>Tuesday’s Lecture - Review</vt:lpstr>
      <vt:lpstr>Probability - what you need to really, really know</vt:lpstr>
      <vt:lpstr>The Joint Distribution</vt:lpstr>
      <vt:lpstr>The Joint Distribution</vt:lpstr>
      <vt:lpstr>The Joint Distribution</vt:lpstr>
      <vt:lpstr>Using the Joint</vt:lpstr>
      <vt:lpstr>Using the Joint</vt:lpstr>
      <vt:lpstr>Using the Joint</vt:lpstr>
      <vt:lpstr>Probability - what you need to really, really know</vt:lpstr>
      <vt:lpstr>Inference with the Joint</vt:lpstr>
      <vt:lpstr>Inference with the Joint</vt:lpstr>
      <vt:lpstr>Estimating the joint distribution</vt:lpstr>
      <vt:lpstr>Estimating the joint distribution</vt:lpstr>
      <vt:lpstr>Estimating the joint distribution</vt:lpstr>
      <vt:lpstr>Estimating the joint distribution</vt:lpstr>
      <vt:lpstr>Estimating the joint distribution</vt:lpstr>
      <vt:lpstr>Another example….</vt:lpstr>
      <vt:lpstr>PowerPoint Presentation</vt:lpstr>
      <vt:lpstr>An experiment</vt:lpstr>
      <vt:lpstr>Some of the Joint Distribution</vt:lpstr>
      <vt:lpstr>Another experiment</vt:lpstr>
      <vt:lpstr>EXAMPLES</vt:lpstr>
      <vt:lpstr>Performance summary</vt:lpstr>
      <vt:lpstr>Probability - what you need to really, really know</vt:lpstr>
      <vt:lpstr>Density Estimation</vt:lpstr>
      <vt:lpstr>Density Estimation</vt:lpstr>
      <vt:lpstr>Density Estimation  Classification</vt:lpstr>
      <vt:lpstr>Classification vs Density Estimation</vt:lpstr>
      <vt:lpstr>Classification vs density estimation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383</cp:revision>
  <dcterms:created xsi:type="dcterms:W3CDTF">2012-01-03T16:05:59Z</dcterms:created>
  <dcterms:modified xsi:type="dcterms:W3CDTF">2014-01-09T22:52:20Z</dcterms:modified>
</cp:coreProperties>
</file>