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6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619" r:id="rId2"/>
    <p:sldId id="620" r:id="rId3"/>
    <p:sldId id="577" r:id="rId4"/>
    <p:sldId id="578" r:id="rId5"/>
    <p:sldId id="579" r:id="rId6"/>
    <p:sldId id="487" r:id="rId7"/>
    <p:sldId id="600" r:id="rId8"/>
    <p:sldId id="601" r:id="rId9"/>
    <p:sldId id="506" r:id="rId10"/>
    <p:sldId id="582" r:id="rId11"/>
    <p:sldId id="583" r:id="rId12"/>
    <p:sldId id="602" r:id="rId13"/>
    <p:sldId id="584" r:id="rId14"/>
    <p:sldId id="585" r:id="rId15"/>
    <p:sldId id="507" r:id="rId16"/>
    <p:sldId id="489" r:id="rId17"/>
    <p:sldId id="490" r:id="rId18"/>
    <p:sldId id="492" r:id="rId19"/>
    <p:sldId id="493" r:id="rId20"/>
    <p:sldId id="603" r:id="rId21"/>
    <p:sldId id="607" r:id="rId22"/>
    <p:sldId id="495" r:id="rId23"/>
    <p:sldId id="496" r:id="rId24"/>
    <p:sldId id="497" r:id="rId25"/>
    <p:sldId id="498" r:id="rId26"/>
    <p:sldId id="502" r:id="rId27"/>
    <p:sldId id="557" r:id="rId28"/>
    <p:sldId id="558" r:id="rId29"/>
    <p:sldId id="586" r:id="rId30"/>
    <p:sldId id="565" r:id="rId31"/>
    <p:sldId id="587" r:id="rId32"/>
    <p:sldId id="560" r:id="rId33"/>
    <p:sldId id="589" r:id="rId34"/>
    <p:sldId id="592" r:id="rId35"/>
    <p:sldId id="588" r:id="rId36"/>
    <p:sldId id="604" r:id="rId37"/>
    <p:sldId id="590" r:id="rId38"/>
    <p:sldId id="591" r:id="rId39"/>
    <p:sldId id="605" r:id="rId40"/>
    <p:sldId id="606" r:id="rId41"/>
    <p:sldId id="615" r:id="rId42"/>
    <p:sldId id="608" r:id="rId43"/>
    <p:sldId id="609" r:id="rId44"/>
    <p:sldId id="593" r:id="rId45"/>
    <p:sldId id="595" r:id="rId46"/>
    <p:sldId id="596" r:id="rId47"/>
    <p:sldId id="597" r:id="rId48"/>
    <p:sldId id="610" r:id="rId49"/>
    <p:sldId id="611" r:id="rId50"/>
    <p:sldId id="612" r:id="rId51"/>
    <p:sldId id="613" r:id="rId52"/>
    <p:sldId id="614" r:id="rId53"/>
    <p:sldId id="616" r:id="rId54"/>
    <p:sldId id="617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99" autoAdjust="0"/>
    <p:restoredTop sz="95258" autoAdjust="0"/>
  </p:normalViewPr>
  <p:slideViewPr>
    <p:cSldViewPr snapToGrid="0" snapToObjects="1">
      <p:cViewPr>
        <p:scale>
          <a:sx n="120" d="100"/>
          <a:sy n="120" d="100"/>
        </p:scale>
        <p:origin x="-1032" y="-6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FD442-55EA-6342-B53E-4833801FAB2B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9FD7F-5DC7-7B4C-BA97-09EE9819B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618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18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lingpipe-blog.com/2009/02/16/rennie-shih-teevan-and-karger-2003-tackling-poor-assumptions-naive-bayes-text-classifiers/" TargetMode="External"/><Relationship Id="rId4" Type="http://schemas.openxmlformats.org/officeDocument/2006/relationships/hyperlink" Target="http://www.google.com/url?sa=t&amp;rct=j&amp;q=&amp;esrc=s&amp;source=web&amp;cd=5&amp;ved=0CFYQFjAE&amp;url=http://www.aaai.org/Library/ICML/2003/icml03-081.php&amp;ei=aGcpT5qsOuOJ0QGB2L3DAQ&amp;usg=AFQjCNFZv_c7ZDr35L4DD2JBXsKj2ziLGQ&amp;sig2=QuE5HOr0SdhuY4KqIfNPew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lingpipe-blog.com/2009/02/16/rennie-shih-teevan-and-karger-2003-tackling-poor-assumptions-naive-bayes-text-classifiers/" TargetMode="External"/><Relationship Id="rId4" Type="http://schemas.openxmlformats.org/officeDocument/2006/relationships/hyperlink" Target="http://www.google.com/url?sa=t&amp;rct=j&amp;q=&amp;esrc=s&amp;source=web&amp;cd=5&amp;ved=0CFYQFjAE&amp;url=http://www.aaai.org/Library/ICML/2003/icml03-081.php&amp;ei=aGcpT5qsOuOJ0QGB2L3DAQ&amp;usg=AFQjCNFZv_c7ZDr35L4DD2JBXsKj2ziLGQ&amp;sig2=QuE5HOr0SdhuY4KqIfNPew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lingpipe-blog.com/2009/02/16/rennie-shih-teevan-and-karger-2003-tackling-poor-assumptions-naive-bayes-text-classifiers/" TargetMode="External"/><Relationship Id="rId4" Type="http://schemas.openxmlformats.org/officeDocument/2006/relationships/hyperlink" Target="http://www.google.com/url?sa=t&amp;rct=j&amp;q=&amp;esrc=s&amp;source=web&amp;cd=5&amp;ved=0CFYQFjAE&amp;url=http://www.aaai.org/Library/ICML/2003/icml03-081.php&amp;ei=aGcpT5qsOuOJ0QGB2L3DAQ&amp;usg=AFQjCNFZv_c7ZDr35L4DD2JBXsKj2ziLGQ&amp;sig2=QuE5HOr0SdhuY4KqIfNPew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ingpipe-blog.com/2009/02/16/rennie-shih-teevan-and-karger-2003-tackling-poor-assumptions-naive-bayes-text-classifiers/" TargetMode="External"/><Relationship Id="rId4" Type="http://schemas.openxmlformats.org/officeDocument/2006/relationships/hyperlink" Target="http://www.google.com/url?sa=t&amp;rct=j&amp;q=&amp;esrc=s&amp;source=web&amp;cd=5&amp;ved=0CFYQFjAE&amp;url=http://www.aaai.org/Library/ICML/2003/icml03-081.php&amp;ei=aGcpT5qsOuOJ0QGB2L3DAQ&amp;usg=AFQjCNFZv_c7ZDr35L4DD2JBXsKj2ziLGQ&amp;sig2=QuE5HOr0SdhuY4KqIfNPew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lingpipe-blog.com/2009/02/16/rennie-shih-teevan-and-karger-2003-tackling-poor-assumptions-naive-bayes-text-classifiers/" TargetMode="External"/><Relationship Id="rId4" Type="http://schemas.openxmlformats.org/officeDocument/2006/relationships/hyperlink" Target="http://www.google.com/url?sa=t&amp;rct=j&amp;q=&amp;esrc=s&amp;source=web&amp;cd=5&amp;ved=0CFYQFjAE&amp;url=http://www.aaai.org/Library/ICML/2003/icml03-081.php&amp;ei=aGcpT5qsOuOJ0QGB2L3DAQ&amp;usg=AFQjCNFZv_c7ZDr35L4DD2JBXsKj2ziLGQ&amp;sig2=QuE5HOr0SdhuY4KqIfNPew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ingpipe-blog.com/2009/02/16/rennie-shih-teevan-and-karger-2003-tackling-poor-assumptions-naive-bayes-text-classifiers/" TargetMode="External"/><Relationship Id="rId4" Type="http://schemas.openxmlformats.org/officeDocument/2006/relationships/hyperlink" Target="http://www.google.com/url?sa=t&amp;rct=j&amp;q=&amp;esrc=s&amp;source=web&amp;cd=5&amp;ved=0CFYQFjAE&amp;url=http://www.aaai.org/Library/ICML/2003/icml03-081.php&amp;ei=aGcpT5qsOuOJ0QGB2L3DAQ&amp;usg=AFQjCNFZv_c7ZDr35L4DD2JBXsKj2ziLGQ&amp;sig2=QuE5HOr0SdhuY4KqIfNPew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ingpipe-blog.com/2009/02/16/rennie-shih-teevan-and-karger-2003-tackling-poor-assumptions-naive-bayes-text-classifiers/" TargetMode="External"/><Relationship Id="rId4" Type="http://schemas.openxmlformats.org/officeDocument/2006/relationships/hyperlink" Target="http://www.google.com/url?sa=t&amp;rct=j&amp;q=&amp;esrc=s&amp;source=web&amp;cd=5&amp;ved=0CFYQFjAE&amp;url=http://www.aaai.org/Library/ICML/2003/icml03-081.php&amp;ei=aGcpT5qsOuOJ0QGB2L3DAQ&amp;usg=AFQjCNFZv_c7ZDr35L4DD2JBXsKj2ziLGQ&amp;sig2=QuE5HOr0SdhuY4KqIfNPew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ingpipe-blog.com/2009/02/16/rennie-shih-teevan-and-karger-2003-tackling-poor-assumptions-naive-bayes-text-classifiers/" TargetMode="External"/><Relationship Id="rId4" Type="http://schemas.openxmlformats.org/officeDocument/2006/relationships/hyperlink" Target="http://www.google.com/url?sa=t&amp;rct=j&amp;q=&amp;esrc=s&amp;source=web&amp;cd=5&amp;ved=0CFYQFjAE&amp;url=http://www.aaai.org/Library/ICML/2003/icml03-081.php&amp;ei=aGcpT5qsOuOJ0QGB2L3DAQ&amp;usg=AFQjCNFZv_c7ZDr35L4DD2JBXsKj2ziLGQ&amp;sig2=QuE5HOr0SdhuY4KqIfNPew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ingpipe-blog.com/2009/02/16/rennie-shih-teevan-and-karger-2003-tackling-poor-assumptions-naive-bayes-text-classifiers/" TargetMode="External"/><Relationship Id="rId4" Type="http://schemas.openxmlformats.org/officeDocument/2006/relationships/hyperlink" Target="http://www.google.com/url?sa=t&amp;rct=j&amp;q=&amp;esrc=s&amp;source=web&amp;cd=5&amp;ved=0CFYQFjAE&amp;url=http://www.aaai.org/Library/ICML/2003/icml03-081.php&amp;ei=aGcpT5qsOuOJ0QGB2L3DAQ&amp;usg=AFQjCNFZv_c7ZDr35L4DD2JBXsKj2ziLGQ&amp;sig2=QuE5HOr0SdhuY4KqIfNPew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Sebastiani’s</a:t>
            </a:r>
            <a:r>
              <a:rPr lang="en-US" dirty="0" smtClean="0"/>
              <a:t> survey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33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A10988-1D0B-E043-82A9-4DF29339E82E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055988-C9B9-9244-81C8-9175A85A3377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F0C848-DEB2-0F41-B78F-FFB640F0856B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F0C848-DEB2-0F41-B78F-FFB640F0856B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D24748D-7798-034D-B0DB-1FC130CA7EEB}" type="slidenum">
              <a:rPr lang="en-US"/>
              <a:pPr eaLnBrk="1" hangingPunct="1"/>
              <a:t>25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28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hlinkClick r:id="rId3"/>
              </a:rPr>
              <a:t>Rennie, Shih, Teevan, and Karger (2003) </a:t>
            </a:r>
            <a:r>
              <a:rPr lang="en-US" b="1" i="1" dirty="0" smtClean="0">
                <a:hlinkClick r:id="rId3"/>
              </a:rPr>
              <a:t>Tackling </a:t>
            </a:r>
            <a:r>
              <a:rPr lang="en-US" b="1" i="1" smtClean="0">
                <a:hlinkClick r:id="rId3"/>
              </a:rPr>
              <a:t>the Poor</a:t>
            </a:r>
            <a:r>
              <a:rPr lang="en-US" b="1" i="1" smtClean="0">
                <a:hlinkClick r:id="rId4"/>
              </a:rPr>
              <a:t> </a:t>
            </a:r>
            <a:r>
              <a:rPr lang="en-US" b="1" i="1" dirty="0" smtClean="0">
                <a:hlinkClick r:id="rId4"/>
              </a:rPr>
              <a:t>Assumptions of Naive Bayes Text Classifiers</a:t>
            </a:r>
            <a:r>
              <a:rPr lang="en-US" b="1" dirty="0" smtClean="0">
                <a:hlinkClick r:id="rId3"/>
              </a:rPr>
              <a:t>.</a:t>
            </a:r>
            <a:endParaRPr lang="en-US" b="1" dirty="0" smtClean="0"/>
          </a:p>
          <a:p>
            <a:r>
              <a:rPr lang="en-US" i="1" dirty="0" err="1" smtClean="0"/>
              <a:t>lingpipe-blog.com</a:t>
            </a:r>
            <a:r>
              <a:rPr lang="en-US" i="1" dirty="0" smtClean="0"/>
              <a:t>/.../rennie-shih-teevan-and-karger-2003-</a:t>
            </a:r>
            <a:r>
              <a:rPr lang="en-US" b="1" i="1" dirty="0" smtClean="0"/>
              <a:t>tackling</a:t>
            </a:r>
            <a:r>
              <a:rPr lang="en-US" i="1" dirty="0" smtClean="0"/>
              <a:t>-</a:t>
            </a:r>
            <a:r>
              <a:rPr lang="en-US" b="1" i="1" dirty="0" smtClean="0"/>
              <a:t>p</a:t>
            </a:r>
            <a:r>
              <a:rPr lang="en-US" i="1" dirty="0" smtClean="0"/>
              <a:t>...</a:t>
            </a:r>
            <a:endParaRPr lang="en-US" dirty="0" smtClean="0"/>
          </a:p>
          <a:p>
            <a:r>
              <a:rPr lang="en-US" dirty="0" smtClean="0"/>
              <a:t>Feb 16, 2009 – </a:t>
            </a:r>
            <a:r>
              <a:rPr lang="en-US" dirty="0" err="1" smtClean="0"/>
              <a:t>Rennie</a:t>
            </a:r>
            <a:r>
              <a:rPr lang="en-US" dirty="0" smtClean="0"/>
              <a:t>, Shih, </a:t>
            </a:r>
            <a:r>
              <a:rPr lang="en-US" dirty="0" err="1" smtClean="0"/>
              <a:t>Teevan</a:t>
            </a:r>
            <a:r>
              <a:rPr lang="en-US" dirty="0" smtClean="0"/>
              <a:t>, </a:t>
            </a:r>
            <a:r>
              <a:rPr lang="en-US" dirty="0" err="1" smtClean="0"/>
              <a:t>Karger</a:t>
            </a:r>
            <a:r>
              <a:rPr lang="en-US" dirty="0" smtClean="0"/>
              <a:t> (2003) </a:t>
            </a:r>
            <a:r>
              <a:rPr lang="en-US" i="1" dirty="0" smtClean="0"/>
              <a:t>Tackling the Poor Assumptions of Naive Bayes Text Classifiers</a:t>
            </a:r>
            <a:r>
              <a:rPr lang="en-US" dirty="0" smtClean="0"/>
              <a:t>. In ICML. </a:t>
            </a:r>
            <a:r>
              <a:rPr lang="en-US" dirty="0" err="1" smtClean="0"/>
              <a:t>Rennie</a:t>
            </a:r>
            <a:r>
              <a:rPr lang="en-US" dirty="0" smtClean="0"/>
              <a:t> et al. introduce four </a:t>
            </a:r>
            <a:r>
              <a:rPr lang="en-US" b="1" dirty="0" smtClean="0"/>
              <a:t>...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i="1" dirty="0" smtClean="0">
                <a:hlinkClick r:id="rId4"/>
              </a:rPr>
              <a:t>Tackling the </a:t>
            </a:r>
            <a:r>
              <a:rPr lang="en-US" b="1" dirty="0" smtClean="0">
                <a:hlinkClick r:id="rId4"/>
              </a:rPr>
              <a:t>- AAAI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0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hlinkClick r:id="rId3"/>
              </a:rPr>
              <a:t>Rennie, Shih, Teevan, and Karger (2003) </a:t>
            </a:r>
            <a:r>
              <a:rPr lang="en-US" b="1" i="1" dirty="0" smtClean="0">
                <a:hlinkClick r:id="rId3"/>
              </a:rPr>
              <a:t>Tackling </a:t>
            </a:r>
            <a:r>
              <a:rPr lang="en-US" b="1" i="1" smtClean="0">
                <a:hlinkClick r:id="rId3"/>
              </a:rPr>
              <a:t>the Poor</a:t>
            </a:r>
            <a:r>
              <a:rPr lang="en-US" b="1" i="1" smtClean="0">
                <a:hlinkClick r:id="rId4"/>
              </a:rPr>
              <a:t> </a:t>
            </a:r>
            <a:r>
              <a:rPr lang="en-US" b="1" i="1" dirty="0" smtClean="0">
                <a:hlinkClick r:id="rId4"/>
              </a:rPr>
              <a:t>Assumptions of Naive Bayes Text Classifiers</a:t>
            </a:r>
            <a:r>
              <a:rPr lang="en-US" b="1" dirty="0" smtClean="0">
                <a:hlinkClick r:id="rId3"/>
              </a:rPr>
              <a:t>.</a:t>
            </a:r>
            <a:endParaRPr lang="en-US" b="1" dirty="0" smtClean="0"/>
          </a:p>
          <a:p>
            <a:r>
              <a:rPr lang="en-US" i="1" dirty="0" err="1" smtClean="0"/>
              <a:t>lingpipe-blog.com</a:t>
            </a:r>
            <a:r>
              <a:rPr lang="en-US" i="1" dirty="0" smtClean="0"/>
              <a:t>/.../rennie-shih-teevan-and-karger-2003-</a:t>
            </a:r>
            <a:r>
              <a:rPr lang="en-US" b="1" i="1" dirty="0" smtClean="0"/>
              <a:t>tackling</a:t>
            </a:r>
            <a:r>
              <a:rPr lang="en-US" i="1" dirty="0" smtClean="0"/>
              <a:t>-</a:t>
            </a:r>
            <a:r>
              <a:rPr lang="en-US" b="1" i="1" dirty="0" smtClean="0"/>
              <a:t>p</a:t>
            </a:r>
            <a:r>
              <a:rPr lang="en-US" i="1" dirty="0" smtClean="0"/>
              <a:t>...</a:t>
            </a:r>
            <a:endParaRPr lang="en-US" dirty="0" smtClean="0"/>
          </a:p>
          <a:p>
            <a:r>
              <a:rPr lang="en-US" dirty="0" smtClean="0"/>
              <a:t>Feb 16, 2009 – </a:t>
            </a:r>
            <a:r>
              <a:rPr lang="en-US" dirty="0" err="1" smtClean="0"/>
              <a:t>Rennie</a:t>
            </a:r>
            <a:r>
              <a:rPr lang="en-US" dirty="0" smtClean="0"/>
              <a:t>, Shih, </a:t>
            </a:r>
            <a:r>
              <a:rPr lang="en-US" dirty="0" err="1" smtClean="0"/>
              <a:t>Teevan</a:t>
            </a:r>
            <a:r>
              <a:rPr lang="en-US" dirty="0" smtClean="0"/>
              <a:t>, </a:t>
            </a:r>
            <a:r>
              <a:rPr lang="en-US" dirty="0" err="1" smtClean="0"/>
              <a:t>Karger</a:t>
            </a:r>
            <a:r>
              <a:rPr lang="en-US" dirty="0" smtClean="0"/>
              <a:t> (2003) </a:t>
            </a:r>
            <a:r>
              <a:rPr lang="en-US" i="1" dirty="0" smtClean="0"/>
              <a:t>Tackling the Poor Assumptions of Naive Bayes Text Classifiers</a:t>
            </a:r>
            <a:r>
              <a:rPr lang="en-US" dirty="0" smtClean="0"/>
              <a:t>. In ICML. </a:t>
            </a:r>
            <a:r>
              <a:rPr lang="en-US" dirty="0" err="1" smtClean="0"/>
              <a:t>Rennie</a:t>
            </a:r>
            <a:r>
              <a:rPr lang="en-US" dirty="0" smtClean="0"/>
              <a:t> et al. introduce four </a:t>
            </a:r>
            <a:r>
              <a:rPr lang="en-US" b="1" dirty="0" smtClean="0"/>
              <a:t>...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i="1" dirty="0" smtClean="0">
                <a:hlinkClick r:id="rId4"/>
              </a:rPr>
              <a:t>Tackling the </a:t>
            </a:r>
            <a:r>
              <a:rPr lang="en-US" b="1" dirty="0" smtClean="0">
                <a:hlinkClick r:id="rId4"/>
              </a:rPr>
              <a:t>- AAAI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05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hlinkClick r:id="rId3"/>
              </a:rPr>
              <a:t>Rennie, Shih, Teevan, and Karger (2003) </a:t>
            </a:r>
            <a:r>
              <a:rPr lang="en-US" b="1" i="1" dirty="0" smtClean="0">
                <a:hlinkClick r:id="rId3"/>
              </a:rPr>
              <a:t>Tackling </a:t>
            </a:r>
            <a:r>
              <a:rPr lang="en-US" b="1" i="1" smtClean="0">
                <a:hlinkClick r:id="rId3"/>
              </a:rPr>
              <a:t>the Poor</a:t>
            </a:r>
            <a:r>
              <a:rPr lang="en-US" b="1" i="1" smtClean="0">
                <a:hlinkClick r:id="rId4"/>
              </a:rPr>
              <a:t> </a:t>
            </a:r>
            <a:r>
              <a:rPr lang="en-US" b="1" i="1" dirty="0" smtClean="0">
                <a:hlinkClick r:id="rId4"/>
              </a:rPr>
              <a:t>Assumptions of Naive Bayes Text Classifiers</a:t>
            </a:r>
            <a:r>
              <a:rPr lang="en-US" b="1" dirty="0" smtClean="0">
                <a:hlinkClick r:id="rId3"/>
              </a:rPr>
              <a:t>.</a:t>
            </a:r>
            <a:endParaRPr lang="en-US" b="1" dirty="0" smtClean="0"/>
          </a:p>
          <a:p>
            <a:r>
              <a:rPr lang="en-US" i="1" dirty="0" err="1" smtClean="0"/>
              <a:t>lingpipe-blog.com</a:t>
            </a:r>
            <a:r>
              <a:rPr lang="en-US" i="1" dirty="0" smtClean="0"/>
              <a:t>/.../rennie-shih-teevan-and-karger-2003-</a:t>
            </a:r>
            <a:r>
              <a:rPr lang="en-US" b="1" i="1" dirty="0" smtClean="0"/>
              <a:t>tackling</a:t>
            </a:r>
            <a:r>
              <a:rPr lang="en-US" i="1" dirty="0" smtClean="0"/>
              <a:t>-</a:t>
            </a:r>
            <a:r>
              <a:rPr lang="en-US" b="1" i="1" dirty="0" smtClean="0"/>
              <a:t>p</a:t>
            </a:r>
            <a:r>
              <a:rPr lang="en-US" i="1" dirty="0" smtClean="0"/>
              <a:t>...</a:t>
            </a:r>
            <a:endParaRPr lang="en-US" dirty="0" smtClean="0"/>
          </a:p>
          <a:p>
            <a:r>
              <a:rPr lang="en-US" dirty="0" smtClean="0"/>
              <a:t>Feb 16, 2009 – </a:t>
            </a:r>
            <a:r>
              <a:rPr lang="en-US" dirty="0" err="1" smtClean="0"/>
              <a:t>Rennie</a:t>
            </a:r>
            <a:r>
              <a:rPr lang="en-US" dirty="0" smtClean="0"/>
              <a:t>, Shih, </a:t>
            </a:r>
            <a:r>
              <a:rPr lang="en-US" dirty="0" err="1" smtClean="0"/>
              <a:t>Teevan</a:t>
            </a:r>
            <a:r>
              <a:rPr lang="en-US" dirty="0" smtClean="0"/>
              <a:t>, </a:t>
            </a:r>
            <a:r>
              <a:rPr lang="en-US" dirty="0" err="1" smtClean="0"/>
              <a:t>Karger</a:t>
            </a:r>
            <a:r>
              <a:rPr lang="en-US" dirty="0" smtClean="0"/>
              <a:t> (2003) </a:t>
            </a:r>
            <a:r>
              <a:rPr lang="en-US" i="1" dirty="0" smtClean="0"/>
              <a:t>Tackling the Poor Assumptions of Naive Bayes Text Classifiers</a:t>
            </a:r>
            <a:r>
              <a:rPr lang="en-US" dirty="0" smtClean="0"/>
              <a:t>. In ICML. </a:t>
            </a:r>
            <a:r>
              <a:rPr lang="en-US" dirty="0" err="1" smtClean="0"/>
              <a:t>Rennie</a:t>
            </a:r>
            <a:r>
              <a:rPr lang="en-US" dirty="0" smtClean="0"/>
              <a:t> et al. introduce four </a:t>
            </a:r>
            <a:r>
              <a:rPr lang="en-US" b="1" dirty="0" smtClean="0"/>
              <a:t>...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i="1" dirty="0" smtClean="0">
                <a:hlinkClick r:id="rId4"/>
              </a:rPr>
              <a:t>Tackling the </a:t>
            </a:r>
            <a:r>
              <a:rPr lang="en-US" b="1" dirty="0" smtClean="0">
                <a:hlinkClick r:id="rId4"/>
              </a:rPr>
              <a:t>- AAAI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0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hlinkClick r:id="rId3"/>
              </a:rPr>
              <a:t>Rennie, Shih, Teevan, and Karger (2003) </a:t>
            </a:r>
            <a:r>
              <a:rPr lang="en-US" b="1" i="1" dirty="0" smtClean="0">
                <a:hlinkClick r:id="rId3"/>
              </a:rPr>
              <a:t>Tackling </a:t>
            </a:r>
            <a:r>
              <a:rPr lang="en-US" b="1" i="1" smtClean="0">
                <a:hlinkClick r:id="rId3"/>
              </a:rPr>
              <a:t>the Poor</a:t>
            </a:r>
            <a:r>
              <a:rPr lang="en-US" b="1" i="1" smtClean="0">
                <a:hlinkClick r:id="rId4"/>
              </a:rPr>
              <a:t> </a:t>
            </a:r>
            <a:r>
              <a:rPr lang="en-US" b="1" i="1" dirty="0" smtClean="0">
                <a:hlinkClick r:id="rId4"/>
              </a:rPr>
              <a:t>Assumptions of Naive Bayes Text Classifiers</a:t>
            </a:r>
            <a:r>
              <a:rPr lang="en-US" b="1" dirty="0" smtClean="0">
                <a:hlinkClick r:id="rId3"/>
              </a:rPr>
              <a:t>.</a:t>
            </a:r>
            <a:endParaRPr lang="en-US" b="1" dirty="0" smtClean="0"/>
          </a:p>
          <a:p>
            <a:r>
              <a:rPr lang="en-US" i="1" dirty="0" err="1" smtClean="0"/>
              <a:t>lingpipe-blog.com</a:t>
            </a:r>
            <a:r>
              <a:rPr lang="en-US" i="1" dirty="0" smtClean="0"/>
              <a:t>/.../rennie-shih-teevan-and-karger-2003-</a:t>
            </a:r>
            <a:r>
              <a:rPr lang="en-US" b="1" i="1" dirty="0" smtClean="0"/>
              <a:t>tackling</a:t>
            </a:r>
            <a:r>
              <a:rPr lang="en-US" i="1" dirty="0" smtClean="0"/>
              <a:t>-</a:t>
            </a:r>
            <a:r>
              <a:rPr lang="en-US" b="1" i="1" dirty="0" smtClean="0"/>
              <a:t>p</a:t>
            </a:r>
            <a:r>
              <a:rPr lang="en-US" i="1" dirty="0" smtClean="0"/>
              <a:t>...</a:t>
            </a:r>
            <a:endParaRPr lang="en-US" dirty="0" smtClean="0"/>
          </a:p>
          <a:p>
            <a:r>
              <a:rPr lang="en-US" dirty="0" smtClean="0"/>
              <a:t>Feb 16, 2009 – </a:t>
            </a:r>
            <a:r>
              <a:rPr lang="en-US" dirty="0" err="1" smtClean="0"/>
              <a:t>Rennie</a:t>
            </a:r>
            <a:r>
              <a:rPr lang="en-US" dirty="0" smtClean="0"/>
              <a:t>, Shih, </a:t>
            </a:r>
            <a:r>
              <a:rPr lang="en-US" dirty="0" err="1" smtClean="0"/>
              <a:t>Teevan</a:t>
            </a:r>
            <a:r>
              <a:rPr lang="en-US" dirty="0" smtClean="0"/>
              <a:t>, </a:t>
            </a:r>
            <a:r>
              <a:rPr lang="en-US" dirty="0" err="1" smtClean="0"/>
              <a:t>Karger</a:t>
            </a:r>
            <a:r>
              <a:rPr lang="en-US" dirty="0" smtClean="0"/>
              <a:t> (2003) </a:t>
            </a:r>
            <a:r>
              <a:rPr lang="en-US" i="1" dirty="0" smtClean="0"/>
              <a:t>Tackling the Poor Assumptions of Naive Bayes Text Classifiers</a:t>
            </a:r>
            <a:r>
              <a:rPr lang="en-US" dirty="0" smtClean="0"/>
              <a:t>. In ICML. </a:t>
            </a:r>
            <a:r>
              <a:rPr lang="en-US" dirty="0" err="1" smtClean="0"/>
              <a:t>Rennie</a:t>
            </a:r>
            <a:r>
              <a:rPr lang="en-US" dirty="0" smtClean="0"/>
              <a:t> et al. introduce four </a:t>
            </a:r>
            <a:r>
              <a:rPr lang="en-US" b="1" dirty="0" smtClean="0"/>
              <a:t>...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i="1" dirty="0" smtClean="0">
                <a:hlinkClick r:id="rId4"/>
              </a:rPr>
              <a:t>Tackling the </a:t>
            </a:r>
            <a:r>
              <a:rPr lang="en-US" b="1" dirty="0" smtClean="0">
                <a:hlinkClick r:id="rId4"/>
              </a:rPr>
              <a:t>- AAAI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05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hlinkClick r:id="rId3"/>
              </a:rPr>
              <a:t>Rennie, Shih, Teevan, and Karger (2003) </a:t>
            </a:r>
            <a:r>
              <a:rPr lang="en-US" b="1" i="1" dirty="0" smtClean="0">
                <a:hlinkClick r:id="rId3"/>
              </a:rPr>
              <a:t>Tackling </a:t>
            </a:r>
            <a:r>
              <a:rPr lang="en-US" b="1" i="1" smtClean="0">
                <a:hlinkClick r:id="rId3"/>
              </a:rPr>
              <a:t>the Poor</a:t>
            </a:r>
            <a:r>
              <a:rPr lang="en-US" b="1" i="1" smtClean="0">
                <a:hlinkClick r:id="rId4"/>
              </a:rPr>
              <a:t> </a:t>
            </a:r>
            <a:r>
              <a:rPr lang="en-US" b="1" i="1" dirty="0" smtClean="0">
                <a:hlinkClick r:id="rId4"/>
              </a:rPr>
              <a:t>Assumptions of Naive Bayes Text Classifiers</a:t>
            </a:r>
            <a:r>
              <a:rPr lang="en-US" b="1" dirty="0" smtClean="0">
                <a:hlinkClick r:id="rId3"/>
              </a:rPr>
              <a:t>.</a:t>
            </a:r>
            <a:endParaRPr lang="en-US" b="1" dirty="0" smtClean="0"/>
          </a:p>
          <a:p>
            <a:r>
              <a:rPr lang="en-US" i="1" dirty="0" err="1" smtClean="0"/>
              <a:t>lingpipe-blog.com</a:t>
            </a:r>
            <a:r>
              <a:rPr lang="en-US" i="1" dirty="0" smtClean="0"/>
              <a:t>/.../rennie-shih-teevan-and-karger-2003-</a:t>
            </a:r>
            <a:r>
              <a:rPr lang="en-US" b="1" i="1" dirty="0" smtClean="0"/>
              <a:t>tackling</a:t>
            </a:r>
            <a:r>
              <a:rPr lang="en-US" i="1" dirty="0" smtClean="0"/>
              <a:t>-</a:t>
            </a:r>
            <a:r>
              <a:rPr lang="en-US" b="1" i="1" dirty="0" smtClean="0"/>
              <a:t>p</a:t>
            </a:r>
            <a:r>
              <a:rPr lang="en-US" i="1" dirty="0" smtClean="0"/>
              <a:t>...</a:t>
            </a:r>
            <a:endParaRPr lang="en-US" dirty="0" smtClean="0"/>
          </a:p>
          <a:p>
            <a:r>
              <a:rPr lang="en-US" dirty="0" smtClean="0"/>
              <a:t>Feb 16, 2009 – </a:t>
            </a:r>
            <a:r>
              <a:rPr lang="en-US" dirty="0" err="1" smtClean="0"/>
              <a:t>Rennie</a:t>
            </a:r>
            <a:r>
              <a:rPr lang="en-US" dirty="0" smtClean="0"/>
              <a:t>, Shih, </a:t>
            </a:r>
            <a:r>
              <a:rPr lang="en-US" dirty="0" err="1" smtClean="0"/>
              <a:t>Teevan</a:t>
            </a:r>
            <a:r>
              <a:rPr lang="en-US" dirty="0" smtClean="0"/>
              <a:t>, </a:t>
            </a:r>
            <a:r>
              <a:rPr lang="en-US" dirty="0" err="1" smtClean="0"/>
              <a:t>Karger</a:t>
            </a:r>
            <a:r>
              <a:rPr lang="en-US" dirty="0" smtClean="0"/>
              <a:t> (2003) </a:t>
            </a:r>
            <a:r>
              <a:rPr lang="en-US" i="1" dirty="0" smtClean="0"/>
              <a:t>Tackling the Poor Assumptions of Naive Bayes Text Classifiers</a:t>
            </a:r>
            <a:r>
              <a:rPr lang="en-US" dirty="0" smtClean="0"/>
              <a:t>. In ICML. </a:t>
            </a:r>
            <a:r>
              <a:rPr lang="en-US" dirty="0" err="1" smtClean="0"/>
              <a:t>Rennie</a:t>
            </a:r>
            <a:r>
              <a:rPr lang="en-US" dirty="0" smtClean="0"/>
              <a:t> et al. introduce four </a:t>
            </a:r>
            <a:r>
              <a:rPr lang="en-US" b="1" dirty="0" smtClean="0"/>
              <a:t>...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i="1" dirty="0" smtClean="0">
                <a:hlinkClick r:id="rId4"/>
              </a:rPr>
              <a:t>Tackling the </a:t>
            </a:r>
            <a:r>
              <a:rPr lang="en-US" b="1" dirty="0" smtClean="0">
                <a:hlinkClick r:id="rId4"/>
              </a:rPr>
              <a:t>- AAAI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05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hlinkClick r:id="rId3"/>
              </a:rPr>
              <a:t>Rennie, Shih, Teevan, and Karger (2003) </a:t>
            </a:r>
            <a:r>
              <a:rPr lang="en-US" b="1" i="1" dirty="0" smtClean="0">
                <a:hlinkClick r:id="rId3"/>
              </a:rPr>
              <a:t>Tackling </a:t>
            </a:r>
            <a:r>
              <a:rPr lang="en-US" b="1" i="1" smtClean="0">
                <a:hlinkClick r:id="rId3"/>
              </a:rPr>
              <a:t>the Poor</a:t>
            </a:r>
            <a:r>
              <a:rPr lang="en-US" b="1" i="1" smtClean="0">
                <a:hlinkClick r:id="rId4"/>
              </a:rPr>
              <a:t> </a:t>
            </a:r>
            <a:r>
              <a:rPr lang="en-US" b="1" i="1" dirty="0" smtClean="0">
                <a:hlinkClick r:id="rId4"/>
              </a:rPr>
              <a:t>Assumptions of Naive Bayes Text Classifiers</a:t>
            </a:r>
            <a:r>
              <a:rPr lang="en-US" b="1" dirty="0" smtClean="0">
                <a:hlinkClick r:id="rId3"/>
              </a:rPr>
              <a:t>.</a:t>
            </a:r>
            <a:endParaRPr lang="en-US" b="1" dirty="0" smtClean="0"/>
          </a:p>
          <a:p>
            <a:r>
              <a:rPr lang="en-US" i="1" dirty="0" err="1" smtClean="0"/>
              <a:t>lingpipe-blog.com</a:t>
            </a:r>
            <a:r>
              <a:rPr lang="en-US" i="1" dirty="0" smtClean="0"/>
              <a:t>/.../rennie-shih-teevan-and-karger-2003-</a:t>
            </a:r>
            <a:r>
              <a:rPr lang="en-US" b="1" i="1" dirty="0" smtClean="0"/>
              <a:t>tackling</a:t>
            </a:r>
            <a:r>
              <a:rPr lang="en-US" i="1" dirty="0" smtClean="0"/>
              <a:t>-</a:t>
            </a:r>
            <a:r>
              <a:rPr lang="en-US" b="1" i="1" dirty="0" smtClean="0"/>
              <a:t>p</a:t>
            </a:r>
            <a:r>
              <a:rPr lang="en-US" i="1" dirty="0" smtClean="0"/>
              <a:t>...</a:t>
            </a:r>
            <a:endParaRPr lang="en-US" dirty="0" smtClean="0"/>
          </a:p>
          <a:p>
            <a:r>
              <a:rPr lang="en-US" dirty="0" smtClean="0"/>
              <a:t>Feb 16, 2009 – </a:t>
            </a:r>
            <a:r>
              <a:rPr lang="en-US" dirty="0" err="1" smtClean="0"/>
              <a:t>Rennie</a:t>
            </a:r>
            <a:r>
              <a:rPr lang="en-US" dirty="0" smtClean="0"/>
              <a:t>, Shih, </a:t>
            </a:r>
            <a:r>
              <a:rPr lang="en-US" dirty="0" err="1" smtClean="0"/>
              <a:t>Teevan</a:t>
            </a:r>
            <a:r>
              <a:rPr lang="en-US" dirty="0" smtClean="0"/>
              <a:t>, </a:t>
            </a:r>
            <a:r>
              <a:rPr lang="en-US" dirty="0" err="1" smtClean="0"/>
              <a:t>Karger</a:t>
            </a:r>
            <a:r>
              <a:rPr lang="en-US" dirty="0" smtClean="0"/>
              <a:t> (2003) </a:t>
            </a:r>
            <a:r>
              <a:rPr lang="en-US" i="1" dirty="0" smtClean="0"/>
              <a:t>Tackling the Poor Assumptions of Naive Bayes Text Classifiers</a:t>
            </a:r>
            <a:r>
              <a:rPr lang="en-US" dirty="0" smtClean="0"/>
              <a:t>. In ICML. </a:t>
            </a:r>
            <a:r>
              <a:rPr lang="en-US" dirty="0" err="1" smtClean="0"/>
              <a:t>Rennie</a:t>
            </a:r>
            <a:r>
              <a:rPr lang="en-US" dirty="0" smtClean="0"/>
              <a:t> et al. introduce four </a:t>
            </a:r>
            <a:r>
              <a:rPr lang="en-US" b="1" dirty="0" smtClean="0"/>
              <a:t>...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i="1" dirty="0" smtClean="0">
                <a:hlinkClick r:id="rId4"/>
              </a:rPr>
              <a:t>Tackling the </a:t>
            </a:r>
            <a:r>
              <a:rPr lang="en-US" b="1" dirty="0" smtClean="0">
                <a:hlinkClick r:id="rId4"/>
              </a:rPr>
              <a:t>- AAAI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0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hlinkClick r:id="rId3"/>
              </a:rPr>
              <a:t>Rennie, Shih, Teevan, and Karger (2003) </a:t>
            </a:r>
            <a:r>
              <a:rPr lang="en-US" b="1" i="1" dirty="0" smtClean="0">
                <a:hlinkClick r:id="rId3"/>
              </a:rPr>
              <a:t>Tackling </a:t>
            </a:r>
            <a:r>
              <a:rPr lang="en-US" b="1" i="1" smtClean="0">
                <a:hlinkClick r:id="rId3"/>
              </a:rPr>
              <a:t>the Poor</a:t>
            </a:r>
            <a:r>
              <a:rPr lang="en-US" b="1" i="1" smtClean="0">
                <a:hlinkClick r:id="rId4"/>
              </a:rPr>
              <a:t> </a:t>
            </a:r>
            <a:r>
              <a:rPr lang="en-US" b="1" i="1" dirty="0" smtClean="0">
                <a:hlinkClick r:id="rId4"/>
              </a:rPr>
              <a:t>Assumptions of Naive Bayes Text Classifiers</a:t>
            </a:r>
            <a:r>
              <a:rPr lang="en-US" b="1" dirty="0" smtClean="0">
                <a:hlinkClick r:id="rId3"/>
              </a:rPr>
              <a:t>.</a:t>
            </a:r>
            <a:endParaRPr lang="en-US" b="1" dirty="0" smtClean="0"/>
          </a:p>
          <a:p>
            <a:r>
              <a:rPr lang="en-US" i="1" dirty="0" err="1" smtClean="0"/>
              <a:t>lingpipe-blog.com</a:t>
            </a:r>
            <a:r>
              <a:rPr lang="en-US" i="1" dirty="0" smtClean="0"/>
              <a:t>/.../rennie-shih-teevan-and-karger-2003-</a:t>
            </a:r>
            <a:r>
              <a:rPr lang="en-US" b="1" i="1" dirty="0" smtClean="0"/>
              <a:t>tackling</a:t>
            </a:r>
            <a:r>
              <a:rPr lang="en-US" i="1" dirty="0" smtClean="0"/>
              <a:t>-</a:t>
            </a:r>
            <a:r>
              <a:rPr lang="en-US" b="1" i="1" dirty="0" smtClean="0"/>
              <a:t>p</a:t>
            </a:r>
            <a:r>
              <a:rPr lang="en-US" i="1" dirty="0" smtClean="0"/>
              <a:t>...</a:t>
            </a:r>
            <a:endParaRPr lang="en-US" dirty="0" smtClean="0"/>
          </a:p>
          <a:p>
            <a:r>
              <a:rPr lang="en-US" dirty="0" smtClean="0"/>
              <a:t>Feb 16, 2009 – </a:t>
            </a:r>
            <a:r>
              <a:rPr lang="en-US" dirty="0" err="1" smtClean="0"/>
              <a:t>Rennie</a:t>
            </a:r>
            <a:r>
              <a:rPr lang="en-US" dirty="0" smtClean="0"/>
              <a:t>, Shih, </a:t>
            </a:r>
            <a:r>
              <a:rPr lang="en-US" dirty="0" err="1" smtClean="0"/>
              <a:t>Teevan</a:t>
            </a:r>
            <a:r>
              <a:rPr lang="en-US" dirty="0" smtClean="0"/>
              <a:t>, </a:t>
            </a:r>
            <a:r>
              <a:rPr lang="en-US" dirty="0" err="1" smtClean="0"/>
              <a:t>Karger</a:t>
            </a:r>
            <a:r>
              <a:rPr lang="en-US" dirty="0" smtClean="0"/>
              <a:t> (2003) </a:t>
            </a:r>
            <a:r>
              <a:rPr lang="en-US" i="1" dirty="0" smtClean="0"/>
              <a:t>Tackling the Poor Assumptions of Naive Bayes Text Classifiers</a:t>
            </a:r>
            <a:r>
              <a:rPr lang="en-US" dirty="0" smtClean="0"/>
              <a:t>. In ICML. </a:t>
            </a:r>
            <a:r>
              <a:rPr lang="en-US" dirty="0" err="1" smtClean="0"/>
              <a:t>Rennie</a:t>
            </a:r>
            <a:r>
              <a:rPr lang="en-US" dirty="0" smtClean="0"/>
              <a:t> et al. introduce four </a:t>
            </a:r>
            <a:r>
              <a:rPr lang="en-US" b="1" dirty="0" smtClean="0"/>
              <a:t>...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i="1" dirty="0" smtClean="0">
                <a:hlinkClick r:id="rId4"/>
              </a:rPr>
              <a:t>Tackling the </a:t>
            </a:r>
            <a:r>
              <a:rPr lang="en-US" b="1" dirty="0" smtClean="0">
                <a:hlinkClick r:id="rId4"/>
              </a:rPr>
              <a:t>- AAAI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0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hlinkClick r:id="rId3"/>
              </a:rPr>
              <a:t>Rennie, Shih, Teevan, and Karger (2003) </a:t>
            </a:r>
            <a:r>
              <a:rPr lang="en-US" b="1" i="1" dirty="0" smtClean="0">
                <a:hlinkClick r:id="rId3"/>
              </a:rPr>
              <a:t>Tackling </a:t>
            </a:r>
            <a:r>
              <a:rPr lang="en-US" b="1" i="1" smtClean="0">
                <a:hlinkClick r:id="rId3"/>
              </a:rPr>
              <a:t>the Poor</a:t>
            </a:r>
            <a:r>
              <a:rPr lang="en-US" b="1" i="1" smtClean="0">
                <a:hlinkClick r:id="rId4"/>
              </a:rPr>
              <a:t> </a:t>
            </a:r>
            <a:r>
              <a:rPr lang="en-US" b="1" i="1" dirty="0" smtClean="0">
                <a:hlinkClick r:id="rId4"/>
              </a:rPr>
              <a:t>Assumptions of Naive Bayes Text Classifiers</a:t>
            </a:r>
            <a:r>
              <a:rPr lang="en-US" b="1" dirty="0" smtClean="0">
                <a:hlinkClick r:id="rId3"/>
              </a:rPr>
              <a:t>.</a:t>
            </a:r>
            <a:endParaRPr lang="en-US" b="1" dirty="0" smtClean="0"/>
          </a:p>
          <a:p>
            <a:r>
              <a:rPr lang="en-US" i="1" dirty="0" err="1" smtClean="0"/>
              <a:t>lingpipe-blog.com</a:t>
            </a:r>
            <a:r>
              <a:rPr lang="en-US" i="1" dirty="0" smtClean="0"/>
              <a:t>/.../rennie-shih-teevan-and-karger-2003-</a:t>
            </a:r>
            <a:r>
              <a:rPr lang="en-US" b="1" i="1" dirty="0" smtClean="0"/>
              <a:t>tackling</a:t>
            </a:r>
            <a:r>
              <a:rPr lang="en-US" i="1" dirty="0" smtClean="0"/>
              <a:t>-</a:t>
            </a:r>
            <a:r>
              <a:rPr lang="en-US" b="1" i="1" dirty="0" smtClean="0"/>
              <a:t>p</a:t>
            </a:r>
            <a:r>
              <a:rPr lang="en-US" i="1" dirty="0" smtClean="0"/>
              <a:t>...</a:t>
            </a:r>
            <a:endParaRPr lang="en-US" dirty="0" smtClean="0"/>
          </a:p>
          <a:p>
            <a:r>
              <a:rPr lang="en-US" dirty="0" smtClean="0"/>
              <a:t>Feb 16, 2009 – </a:t>
            </a:r>
            <a:r>
              <a:rPr lang="en-US" dirty="0" err="1" smtClean="0"/>
              <a:t>Rennie</a:t>
            </a:r>
            <a:r>
              <a:rPr lang="en-US" dirty="0" smtClean="0"/>
              <a:t>, Shih, </a:t>
            </a:r>
            <a:r>
              <a:rPr lang="en-US" dirty="0" err="1" smtClean="0"/>
              <a:t>Teevan</a:t>
            </a:r>
            <a:r>
              <a:rPr lang="en-US" dirty="0" smtClean="0"/>
              <a:t>, </a:t>
            </a:r>
            <a:r>
              <a:rPr lang="en-US" dirty="0" err="1" smtClean="0"/>
              <a:t>Karger</a:t>
            </a:r>
            <a:r>
              <a:rPr lang="en-US" dirty="0" smtClean="0"/>
              <a:t> (2003) </a:t>
            </a:r>
            <a:r>
              <a:rPr lang="en-US" i="1" dirty="0" smtClean="0"/>
              <a:t>Tackling the Poor Assumptions of Naive Bayes Text Classifiers</a:t>
            </a:r>
            <a:r>
              <a:rPr lang="en-US" dirty="0" smtClean="0"/>
              <a:t>. In ICML. </a:t>
            </a:r>
            <a:r>
              <a:rPr lang="en-US" dirty="0" err="1" smtClean="0"/>
              <a:t>Rennie</a:t>
            </a:r>
            <a:r>
              <a:rPr lang="en-US" dirty="0" smtClean="0"/>
              <a:t> et al. introduce four </a:t>
            </a:r>
            <a:r>
              <a:rPr lang="en-US" b="1" dirty="0" smtClean="0"/>
              <a:t>...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i="1" dirty="0" smtClean="0">
                <a:hlinkClick r:id="rId4"/>
              </a:rPr>
              <a:t>Tackling the </a:t>
            </a:r>
            <a:r>
              <a:rPr lang="en-US" b="1" dirty="0" smtClean="0">
                <a:hlinkClick r:id="rId4"/>
              </a:rPr>
              <a:t>- AAAI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0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hlinkClick r:id="rId3"/>
              </a:rPr>
              <a:t>Rennie, Shih, Teevan, and Karger (2003) </a:t>
            </a:r>
            <a:r>
              <a:rPr lang="en-US" b="1" i="1" dirty="0" smtClean="0">
                <a:hlinkClick r:id="rId3"/>
              </a:rPr>
              <a:t>Tackling </a:t>
            </a:r>
            <a:r>
              <a:rPr lang="en-US" b="1" i="1" smtClean="0">
                <a:hlinkClick r:id="rId3"/>
              </a:rPr>
              <a:t>the Poor</a:t>
            </a:r>
            <a:r>
              <a:rPr lang="en-US" b="1" i="1" smtClean="0">
                <a:hlinkClick r:id="rId4"/>
              </a:rPr>
              <a:t> </a:t>
            </a:r>
            <a:r>
              <a:rPr lang="en-US" b="1" i="1" dirty="0" smtClean="0">
                <a:hlinkClick r:id="rId4"/>
              </a:rPr>
              <a:t>Assumptions of Naive Bayes Text Classifiers</a:t>
            </a:r>
            <a:r>
              <a:rPr lang="en-US" b="1" dirty="0" smtClean="0">
                <a:hlinkClick r:id="rId3"/>
              </a:rPr>
              <a:t>.</a:t>
            </a:r>
            <a:endParaRPr lang="en-US" b="1" dirty="0" smtClean="0"/>
          </a:p>
          <a:p>
            <a:r>
              <a:rPr lang="en-US" i="1" dirty="0" err="1" smtClean="0"/>
              <a:t>lingpipe-blog.com</a:t>
            </a:r>
            <a:r>
              <a:rPr lang="en-US" i="1" dirty="0" smtClean="0"/>
              <a:t>/.../rennie-shih-teevan-and-karger-2003-</a:t>
            </a:r>
            <a:r>
              <a:rPr lang="en-US" b="1" i="1" dirty="0" smtClean="0"/>
              <a:t>tackling</a:t>
            </a:r>
            <a:r>
              <a:rPr lang="en-US" i="1" dirty="0" smtClean="0"/>
              <a:t>-</a:t>
            </a:r>
            <a:r>
              <a:rPr lang="en-US" b="1" i="1" dirty="0" smtClean="0"/>
              <a:t>p</a:t>
            </a:r>
            <a:r>
              <a:rPr lang="en-US" i="1" dirty="0" smtClean="0"/>
              <a:t>...</a:t>
            </a:r>
            <a:endParaRPr lang="en-US" dirty="0" smtClean="0"/>
          </a:p>
          <a:p>
            <a:r>
              <a:rPr lang="en-US" dirty="0" smtClean="0"/>
              <a:t>Feb 16, 2009 – </a:t>
            </a:r>
            <a:r>
              <a:rPr lang="en-US" dirty="0" err="1" smtClean="0"/>
              <a:t>Rennie</a:t>
            </a:r>
            <a:r>
              <a:rPr lang="en-US" dirty="0" smtClean="0"/>
              <a:t>, Shih, </a:t>
            </a:r>
            <a:r>
              <a:rPr lang="en-US" dirty="0" err="1" smtClean="0"/>
              <a:t>Teevan</a:t>
            </a:r>
            <a:r>
              <a:rPr lang="en-US" dirty="0" smtClean="0"/>
              <a:t>, </a:t>
            </a:r>
            <a:r>
              <a:rPr lang="en-US" dirty="0" err="1" smtClean="0"/>
              <a:t>Karger</a:t>
            </a:r>
            <a:r>
              <a:rPr lang="en-US" dirty="0" smtClean="0"/>
              <a:t> (2003) </a:t>
            </a:r>
            <a:r>
              <a:rPr lang="en-US" i="1" dirty="0" smtClean="0"/>
              <a:t>Tackling the Poor Assumptions of Naive Bayes Text Classifiers</a:t>
            </a:r>
            <a:r>
              <a:rPr lang="en-US" dirty="0" smtClean="0"/>
              <a:t>. In ICML. </a:t>
            </a:r>
            <a:r>
              <a:rPr lang="en-US" dirty="0" err="1" smtClean="0"/>
              <a:t>Rennie</a:t>
            </a:r>
            <a:r>
              <a:rPr lang="en-US" dirty="0" smtClean="0"/>
              <a:t> et al. introduce four </a:t>
            </a:r>
            <a:r>
              <a:rPr lang="en-US" b="1" dirty="0" smtClean="0"/>
              <a:t>...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i="1" dirty="0" smtClean="0">
                <a:hlinkClick r:id="rId4"/>
              </a:rPr>
              <a:t>Tackling the </a:t>
            </a:r>
            <a:r>
              <a:rPr lang="en-US" b="1" dirty="0" smtClean="0">
                <a:hlinkClick r:id="rId4"/>
              </a:rPr>
              <a:t>- AAAI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0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EFC5B96-FEE0-7841-A02F-EF97DA8A3DC2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7A28AB6-8E98-614A-9974-521D17EEB993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4E72-BB8C-4643-8036-F914D928C77D}" type="datetime1">
              <a:rPr lang="en-US" smtClean="0"/>
              <a:pPr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55A1-8CDA-C446-8D19-96B46A181364}" type="datetime1">
              <a:rPr lang="en-US" smtClean="0"/>
              <a:pPr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00B8-0850-2D47-A3DF-A2A2FECFB66F}" type="datetime1">
              <a:rPr lang="en-US" smtClean="0"/>
              <a:pPr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with a 1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EC15F7A7-E32B-364C-8C79-32157FBE7F81}" type="datetime1">
              <a:rPr lang="en-US" smtClean="0"/>
              <a:pPr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DF6F-4406-8A48-852C-2F82CC7CFB2A}" type="datetime1">
              <a:rPr lang="en-US" smtClean="0"/>
              <a:pPr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4EDE-255E-8F4C-BA2A-FEC2178B0AD7}" type="datetime1">
              <a:rPr lang="en-US" smtClean="0"/>
              <a:pPr/>
              <a:t>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2575-8129-AD47-86D7-AC82F2DC32C4}" type="datetime1">
              <a:rPr lang="en-US" smtClean="0"/>
              <a:pPr/>
              <a:t>2/10/14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EF22-B0D3-0C4E-BEF9-B303AB3D13E2}" type="datetime1">
              <a:rPr lang="en-US" smtClean="0"/>
              <a:pPr/>
              <a:t>2/10/14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AE77-7813-434F-A5F7-7DDCD7DA3507}" type="datetime1">
              <a:rPr lang="en-US" smtClean="0"/>
              <a:pPr/>
              <a:t>2/10/14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5CE6-90DE-044F-B798-25256D6AE7BC}" type="datetime1">
              <a:rPr lang="en-US" smtClean="0"/>
              <a:pPr/>
              <a:t>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9C1E-8AAB-AA48-9496-BA6107E42596}" type="datetime1">
              <a:rPr lang="en-US" smtClean="0"/>
              <a:pPr/>
              <a:t>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D4E87-6CC2-E943-B741-3FE799E5BAB4}" type="datetime1">
              <a:rPr lang="en-US" smtClean="0"/>
              <a:pPr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7.png"/><Relationship Id="rId9" Type="http://schemas.openxmlformats.org/officeDocument/2006/relationships/oleObject" Target="../embeddings/oleObject6.bin"/><Relationship Id="rId10" Type="http://schemas.openxmlformats.org/officeDocument/2006/relationships/image" Target="../media/image13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lp-O-Mizer_Cover_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883" y="-1"/>
            <a:ext cx="4489450" cy="686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22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/>
          <p:nvPr/>
        </p:nvGrpSpPr>
        <p:grpSpPr>
          <a:xfrm>
            <a:off x="1097498" y="2254265"/>
            <a:ext cx="6242043" cy="1706018"/>
            <a:chOff x="1097498" y="1807649"/>
            <a:chExt cx="6242043" cy="1706018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097498" y="1807649"/>
              <a:ext cx="550328" cy="170601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1261540" y="1807649"/>
              <a:ext cx="3279769" cy="170601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1482730" y="1807649"/>
              <a:ext cx="5856811" cy="170601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</a:t>
            </a:r>
            <a:r>
              <a:rPr lang="en-US" dirty="0" err="1" smtClean="0"/>
              <a:t>Rocchio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3334809" y="1585383"/>
            <a:ext cx="2741083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86318" y="2753783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1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3479801" y="2753783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2</a:t>
            </a:r>
            <a:endParaRPr lang="en-US" dirty="0"/>
          </a:p>
        </p:txBody>
      </p:sp>
      <p:sp>
        <p:nvSpPr>
          <p:cNvPr id="11" name="Can 10"/>
          <p:cNvSpPr/>
          <p:nvPr/>
        </p:nvSpPr>
        <p:spPr>
          <a:xfrm>
            <a:off x="6278033" y="2753783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3</a:t>
            </a:r>
            <a:endParaRPr lang="en-US" dirty="0"/>
          </a:p>
        </p:txBody>
      </p:sp>
      <p:cxnSp>
        <p:nvCxnSpPr>
          <p:cNvPr id="12" name="Straight Connector 11"/>
          <p:cNvCxnSpPr>
            <a:stCxn id="5" idx="3"/>
            <a:endCxn id="10" idx="1"/>
          </p:cNvCxnSpPr>
          <p:nvPr/>
        </p:nvCxnSpPr>
        <p:spPr>
          <a:xfrm>
            <a:off x="4705351" y="2478616"/>
            <a:ext cx="0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3"/>
            <a:endCxn id="11" idx="1"/>
          </p:cNvCxnSpPr>
          <p:nvPr/>
        </p:nvCxnSpPr>
        <p:spPr>
          <a:xfrm>
            <a:off x="4705351" y="2478616"/>
            <a:ext cx="2798232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8" idx="1"/>
          </p:cNvCxnSpPr>
          <p:nvPr/>
        </p:nvCxnSpPr>
        <p:spPr>
          <a:xfrm flipH="1">
            <a:off x="1811868" y="2478616"/>
            <a:ext cx="2893483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n 21"/>
          <p:cNvSpPr/>
          <p:nvPr/>
        </p:nvSpPr>
        <p:spPr>
          <a:xfrm>
            <a:off x="1097497" y="4352614"/>
            <a:ext cx="1484835" cy="49667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v-1</a:t>
            </a:r>
            <a:endParaRPr lang="en-US" dirty="0"/>
          </a:p>
        </p:txBody>
      </p:sp>
      <p:sp>
        <p:nvSpPr>
          <p:cNvPr id="23" name="Can 22"/>
          <p:cNvSpPr/>
          <p:nvPr/>
        </p:nvSpPr>
        <p:spPr>
          <a:xfrm>
            <a:off x="4067704" y="4363197"/>
            <a:ext cx="1389592" cy="47550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v-2</a:t>
            </a:r>
            <a:endParaRPr lang="en-US" dirty="0"/>
          </a:p>
        </p:txBody>
      </p:sp>
      <p:sp>
        <p:nvSpPr>
          <p:cNvPr id="24" name="Can 23"/>
          <p:cNvSpPr/>
          <p:nvPr/>
        </p:nvSpPr>
        <p:spPr>
          <a:xfrm>
            <a:off x="6786219" y="4352614"/>
            <a:ext cx="1542864" cy="47550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v-3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1647826" y="3727449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541309" y="3727449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7339541" y="3727449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"/>
          <p:cNvGrpSpPr/>
          <p:nvPr/>
        </p:nvGrpSpPr>
        <p:grpSpPr>
          <a:xfrm rot="10800000">
            <a:off x="1964268" y="4870451"/>
            <a:ext cx="5691715" cy="275167"/>
            <a:chOff x="1964268" y="4423835"/>
            <a:chExt cx="5691715" cy="27516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857751" y="4423835"/>
              <a:ext cx="0" cy="2751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57751" y="4423835"/>
              <a:ext cx="2798232" cy="2751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964268" y="4423835"/>
              <a:ext cx="2893483" cy="2751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n 20"/>
          <p:cNvSpPr/>
          <p:nvPr/>
        </p:nvSpPr>
        <p:spPr>
          <a:xfrm>
            <a:off x="528111" y="1684881"/>
            <a:ext cx="1119715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DFs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04061" y="1838866"/>
            <a:ext cx="230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 into documents subsets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04061" y="4967821"/>
            <a:ext cx="229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Sort and add vectors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87459" y="3727449"/>
            <a:ext cx="173404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Compute partial </a:t>
            </a:r>
            <a:r>
              <a:rPr lang="en-US" b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y)’s</a:t>
            </a:r>
            <a:endParaRPr lang="en-US" dirty="0"/>
          </a:p>
        </p:txBody>
      </p:sp>
      <p:sp>
        <p:nvSpPr>
          <p:cNvPr id="33" name="Can 32"/>
          <p:cNvSpPr/>
          <p:nvPr/>
        </p:nvSpPr>
        <p:spPr>
          <a:xfrm>
            <a:off x="3972457" y="5145619"/>
            <a:ext cx="1615546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y</a:t>
            </a:r>
            <a:r>
              <a:rPr lang="en-US" dirty="0" smtClean="0"/>
              <a:t>)’s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741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/>
          <p:nvPr/>
        </p:nvGrpSpPr>
        <p:grpSpPr>
          <a:xfrm>
            <a:off x="1097498" y="2254265"/>
            <a:ext cx="6242043" cy="1706018"/>
            <a:chOff x="1097498" y="1807649"/>
            <a:chExt cx="6242043" cy="1706018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097498" y="1807649"/>
              <a:ext cx="550328" cy="1706018"/>
            </a:xfrm>
            <a:prstGeom prst="straightConnector1">
              <a:avLst/>
            </a:prstGeom>
            <a:ln>
              <a:solidFill>
                <a:srgbClr val="FF0000"/>
              </a:solidFill>
              <a:headEnd type="stealt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1261540" y="1807649"/>
              <a:ext cx="3279769" cy="1706018"/>
            </a:xfrm>
            <a:prstGeom prst="straightConnector1">
              <a:avLst/>
            </a:prstGeom>
            <a:ln>
              <a:solidFill>
                <a:srgbClr val="FF0000"/>
              </a:solidFill>
              <a:headEnd type="stealt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1482730" y="1807649"/>
              <a:ext cx="5856811" cy="1706018"/>
            </a:xfrm>
            <a:prstGeom prst="straightConnector1">
              <a:avLst/>
            </a:prstGeom>
            <a:ln>
              <a:solidFill>
                <a:srgbClr val="FF0000"/>
              </a:solidFill>
              <a:headEnd type="stealt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Conservative Learning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3334809" y="1585383"/>
            <a:ext cx="2741083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86318" y="2753783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1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3479801" y="2753783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2</a:t>
            </a:r>
            <a:endParaRPr lang="en-US" dirty="0"/>
          </a:p>
        </p:txBody>
      </p:sp>
      <p:sp>
        <p:nvSpPr>
          <p:cNvPr id="11" name="Can 10"/>
          <p:cNvSpPr/>
          <p:nvPr/>
        </p:nvSpPr>
        <p:spPr>
          <a:xfrm>
            <a:off x="6278033" y="2753783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3</a:t>
            </a:r>
            <a:endParaRPr lang="en-US" dirty="0"/>
          </a:p>
        </p:txBody>
      </p:sp>
      <p:cxnSp>
        <p:nvCxnSpPr>
          <p:cNvPr id="12" name="Straight Connector 11"/>
          <p:cNvCxnSpPr>
            <a:stCxn id="5" idx="3"/>
            <a:endCxn id="10" idx="1"/>
          </p:cNvCxnSpPr>
          <p:nvPr/>
        </p:nvCxnSpPr>
        <p:spPr>
          <a:xfrm>
            <a:off x="4705351" y="2478616"/>
            <a:ext cx="0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3"/>
            <a:endCxn id="11" idx="1"/>
          </p:cNvCxnSpPr>
          <p:nvPr/>
        </p:nvCxnSpPr>
        <p:spPr>
          <a:xfrm>
            <a:off x="4705351" y="2478616"/>
            <a:ext cx="2798232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8" idx="1"/>
          </p:cNvCxnSpPr>
          <p:nvPr/>
        </p:nvCxnSpPr>
        <p:spPr>
          <a:xfrm flipH="1">
            <a:off x="1811868" y="2478616"/>
            <a:ext cx="2893483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n 21"/>
          <p:cNvSpPr/>
          <p:nvPr/>
        </p:nvSpPr>
        <p:spPr>
          <a:xfrm>
            <a:off x="1097497" y="4352614"/>
            <a:ext cx="1484835" cy="496671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v-1</a:t>
            </a:r>
            <a:endParaRPr lang="en-US" dirty="0"/>
          </a:p>
        </p:txBody>
      </p:sp>
      <p:sp>
        <p:nvSpPr>
          <p:cNvPr id="23" name="Can 22"/>
          <p:cNvSpPr/>
          <p:nvPr/>
        </p:nvSpPr>
        <p:spPr>
          <a:xfrm>
            <a:off x="4067704" y="4363197"/>
            <a:ext cx="1389592" cy="475504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v-2</a:t>
            </a:r>
            <a:endParaRPr lang="en-US" dirty="0"/>
          </a:p>
        </p:txBody>
      </p:sp>
      <p:sp>
        <p:nvSpPr>
          <p:cNvPr id="24" name="Can 23"/>
          <p:cNvSpPr/>
          <p:nvPr/>
        </p:nvSpPr>
        <p:spPr>
          <a:xfrm>
            <a:off x="6786219" y="4352614"/>
            <a:ext cx="1542864" cy="475504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v-3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1647826" y="3727449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541309" y="3727449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7339541" y="3727449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"/>
          <p:cNvGrpSpPr/>
          <p:nvPr/>
        </p:nvGrpSpPr>
        <p:grpSpPr>
          <a:xfrm rot="10800000">
            <a:off x="1964268" y="4870451"/>
            <a:ext cx="5691715" cy="275167"/>
            <a:chOff x="1964268" y="4423835"/>
            <a:chExt cx="5691715" cy="275167"/>
          </a:xfrm>
          <a:solidFill>
            <a:schemeClr val="accent1">
              <a:lumMod val="40000"/>
              <a:lumOff val="60000"/>
            </a:schemeClr>
          </a:solidFill>
        </p:grpSpPr>
        <p:cxnSp>
          <p:nvCxnSpPr>
            <p:cNvPr id="17" name="Straight Connector 16"/>
            <p:cNvCxnSpPr/>
            <p:nvPr/>
          </p:nvCxnSpPr>
          <p:spPr>
            <a:xfrm>
              <a:off x="4857751" y="4423835"/>
              <a:ext cx="0" cy="275167"/>
            </a:xfrm>
            <a:prstGeom prst="lin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57751" y="4423835"/>
              <a:ext cx="2798232" cy="275167"/>
            </a:xfrm>
            <a:prstGeom prst="lin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964268" y="4423835"/>
              <a:ext cx="2893483" cy="275167"/>
            </a:xfrm>
            <a:prstGeom prst="lin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n 20"/>
          <p:cNvSpPr/>
          <p:nvPr/>
        </p:nvSpPr>
        <p:spPr>
          <a:xfrm>
            <a:off x="528111" y="1684881"/>
            <a:ext cx="1436156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04061" y="1838866"/>
            <a:ext cx="230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 into documents subsets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87459" y="3727449"/>
            <a:ext cx="173404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Compute partial </a:t>
            </a:r>
            <a:r>
              <a:rPr lang="en-US" b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y)’s</a:t>
            </a:r>
            <a:endParaRPr lang="en-US" dirty="0"/>
          </a:p>
        </p:txBody>
      </p:sp>
      <p:sp>
        <p:nvSpPr>
          <p:cNvPr id="33" name="Can 32"/>
          <p:cNvSpPr/>
          <p:nvPr/>
        </p:nvSpPr>
        <p:spPr>
          <a:xfrm>
            <a:off x="3972457" y="5145619"/>
            <a:ext cx="1615546" cy="569384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y</a:t>
            </a:r>
            <a:r>
              <a:rPr lang="en-US" dirty="0" smtClean="0"/>
              <a:t>)’s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108075" y="5820833"/>
            <a:ext cx="7522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 Point: </a:t>
            </a:r>
            <a:r>
              <a:rPr lang="en-US" dirty="0" smtClean="0"/>
              <a:t>We need shared </a:t>
            </a:r>
            <a:r>
              <a:rPr lang="en-US" i="1" dirty="0" smtClean="0"/>
              <a:t>write access </a:t>
            </a:r>
            <a:r>
              <a:rPr lang="en-US" dirty="0" smtClean="0"/>
              <a:t>to the classifier – not just </a:t>
            </a:r>
            <a:r>
              <a:rPr lang="en-US" i="1" dirty="0" smtClean="0"/>
              <a:t>read access</a:t>
            </a:r>
            <a:r>
              <a:rPr lang="en-US" dirty="0" smtClean="0"/>
              <a:t>.  So we only need to not copy the information but </a:t>
            </a:r>
            <a:r>
              <a:rPr lang="en-US" b="1" dirty="0" smtClean="0"/>
              <a:t>synchronize </a:t>
            </a:r>
            <a:r>
              <a:rPr lang="en-US" dirty="0" smtClean="0"/>
              <a:t>it.  </a:t>
            </a:r>
            <a:r>
              <a:rPr lang="en-US" b="1" dirty="0" smtClean="0"/>
              <a:t>Question: </a:t>
            </a:r>
            <a:r>
              <a:rPr lang="en-US" dirty="0" smtClean="0"/>
              <a:t>How much extra communication is there?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493" y="1181100"/>
            <a:ext cx="513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Like </a:t>
            </a:r>
            <a:r>
              <a:rPr lang="en-US" dirty="0" err="1" smtClean="0"/>
              <a:t>DFs</a:t>
            </a:r>
            <a:r>
              <a:rPr lang="en-US" dirty="0" smtClean="0"/>
              <a:t> or event counts, size is O(|V|)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741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/>
          <p:nvPr/>
        </p:nvGrpSpPr>
        <p:grpSpPr>
          <a:xfrm>
            <a:off x="1097498" y="2254265"/>
            <a:ext cx="6242043" cy="1706018"/>
            <a:chOff x="1097498" y="1807649"/>
            <a:chExt cx="6242043" cy="1706018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097498" y="1807649"/>
              <a:ext cx="550328" cy="1706018"/>
            </a:xfrm>
            <a:prstGeom prst="straightConnector1">
              <a:avLst/>
            </a:prstGeom>
            <a:ln>
              <a:solidFill>
                <a:srgbClr val="FF0000"/>
              </a:solidFill>
              <a:headEnd type="stealt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1261540" y="1807649"/>
              <a:ext cx="3279769" cy="1706018"/>
            </a:xfrm>
            <a:prstGeom prst="straightConnector1">
              <a:avLst/>
            </a:prstGeom>
            <a:ln>
              <a:solidFill>
                <a:srgbClr val="FF0000"/>
              </a:solidFill>
              <a:headEnd type="stealt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1482730" y="1807649"/>
              <a:ext cx="5856811" cy="1706018"/>
            </a:xfrm>
            <a:prstGeom prst="straightConnector1">
              <a:avLst/>
            </a:prstGeom>
            <a:ln>
              <a:solidFill>
                <a:srgbClr val="FF0000"/>
              </a:solidFill>
              <a:headEnd type="stealt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Conservative Learning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3334809" y="1585383"/>
            <a:ext cx="2741083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86318" y="2753783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1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3479801" y="2753783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2</a:t>
            </a:r>
            <a:endParaRPr lang="en-US" dirty="0"/>
          </a:p>
        </p:txBody>
      </p:sp>
      <p:sp>
        <p:nvSpPr>
          <p:cNvPr id="11" name="Can 10"/>
          <p:cNvSpPr/>
          <p:nvPr/>
        </p:nvSpPr>
        <p:spPr>
          <a:xfrm>
            <a:off x="6278033" y="2753783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3</a:t>
            </a:r>
            <a:endParaRPr lang="en-US" dirty="0"/>
          </a:p>
        </p:txBody>
      </p:sp>
      <p:cxnSp>
        <p:nvCxnSpPr>
          <p:cNvPr id="12" name="Straight Connector 11"/>
          <p:cNvCxnSpPr>
            <a:stCxn id="5" idx="3"/>
            <a:endCxn id="10" idx="1"/>
          </p:cNvCxnSpPr>
          <p:nvPr/>
        </p:nvCxnSpPr>
        <p:spPr>
          <a:xfrm>
            <a:off x="4705351" y="2478616"/>
            <a:ext cx="0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3"/>
            <a:endCxn id="11" idx="1"/>
          </p:cNvCxnSpPr>
          <p:nvPr/>
        </p:nvCxnSpPr>
        <p:spPr>
          <a:xfrm>
            <a:off x="4705351" y="2478616"/>
            <a:ext cx="2798232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8" idx="1"/>
          </p:cNvCxnSpPr>
          <p:nvPr/>
        </p:nvCxnSpPr>
        <p:spPr>
          <a:xfrm flipH="1">
            <a:off x="1811868" y="2478616"/>
            <a:ext cx="2893483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n 21"/>
          <p:cNvSpPr/>
          <p:nvPr/>
        </p:nvSpPr>
        <p:spPr>
          <a:xfrm>
            <a:off x="1097497" y="4352614"/>
            <a:ext cx="1484835" cy="496671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v-1</a:t>
            </a:r>
            <a:endParaRPr lang="en-US" dirty="0"/>
          </a:p>
        </p:txBody>
      </p:sp>
      <p:sp>
        <p:nvSpPr>
          <p:cNvPr id="23" name="Can 22"/>
          <p:cNvSpPr/>
          <p:nvPr/>
        </p:nvSpPr>
        <p:spPr>
          <a:xfrm>
            <a:off x="4067704" y="4363197"/>
            <a:ext cx="1389592" cy="475504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v-2</a:t>
            </a:r>
            <a:endParaRPr lang="en-US" dirty="0"/>
          </a:p>
        </p:txBody>
      </p:sp>
      <p:sp>
        <p:nvSpPr>
          <p:cNvPr id="24" name="Can 23"/>
          <p:cNvSpPr/>
          <p:nvPr/>
        </p:nvSpPr>
        <p:spPr>
          <a:xfrm>
            <a:off x="6786219" y="4352614"/>
            <a:ext cx="1542864" cy="475504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v-3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1647826" y="3727449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541309" y="3727449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7339541" y="3727449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"/>
          <p:cNvGrpSpPr/>
          <p:nvPr/>
        </p:nvGrpSpPr>
        <p:grpSpPr>
          <a:xfrm rot="10800000">
            <a:off x="1964268" y="4870451"/>
            <a:ext cx="5691715" cy="275167"/>
            <a:chOff x="1964268" y="4423835"/>
            <a:chExt cx="5691715" cy="275167"/>
          </a:xfrm>
          <a:solidFill>
            <a:schemeClr val="accent1">
              <a:lumMod val="40000"/>
              <a:lumOff val="60000"/>
            </a:schemeClr>
          </a:solidFill>
        </p:grpSpPr>
        <p:cxnSp>
          <p:nvCxnSpPr>
            <p:cNvPr id="17" name="Straight Connector 16"/>
            <p:cNvCxnSpPr/>
            <p:nvPr/>
          </p:nvCxnSpPr>
          <p:spPr>
            <a:xfrm>
              <a:off x="4857751" y="4423835"/>
              <a:ext cx="0" cy="275167"/>
            </a:xfrm>
            <a:prstGeom prst="lin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57751" y="4423835"/>
              <a:ext cx="2798232" cy="275167"/>
            </a:xfrm>
            <a:prstGeom prst="lin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964268" y="4423835"/>
              <a:ext cx="2893483" cy="275167"/>
            </a:xfrm>
            <a:prstGeom prst="lin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n 20"/>
          <p:cNvSpPr/>
          <p:nvPr/>
        </p:nvSpPr>
        <p:spPr>
          <a:xfrm>
            <a:off x="528111" y="1684881"/>
            <a:ext cx="1436156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04061" y="1838866"/>
            <a:ext cx="230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 into documents subsets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87459" y="3727449"/>
            <a:ext cx="173404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Compute partial </a:t>
            </a:r>
            <a:r>
              <a:rPr lang="en-US" b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y)’s</a:t>
            </a:r>
            <a:endParaRPr lang="en-US" dirty="0"/>
          </a:p>
        </p:txBody>
      </p:sp>
      <p:sp>
        <p:nvSpPr>
          <p:cNvPr id="33" name="Can 32"/>
          <p:cNvSpPr/>
          <p:nvPr/>
        </p:nvSpPr>
        <p:spPr>
          <a:xfrm>
            <a:off x="3972457" y="5145619"/>
            <a:ext cx="1615546" cy="569384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y</a:t>
            </a:r>
            <a:r>
              <a:rPr lang="en-US" dirty="0" smtClean="0"/>
              <a:t>)’s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4083" y="4683954"/>
            <a:ext cx="8837083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Key Point: </a:t>
            </a:r>
            <a:r>
              <a:rPr lang="en-US" dirty="0" smtClean="0"/>
              <a:t>We need shared </a:t>
            </a:r>
            <a:r>
              <a:rPr lang="en-US" i="1" dirty="0" smtClean="0"/>
              <a:t>write access </a:t>
            </a:r>
            <a:r>
              <a:rPr lang="en-US" dirty="0" smtClean="0"/>
              <a:t>to the classifier – not just </a:t>
            </a:r>
            <a:r>
              <a:rPr lang="en-US" i="1" dirty="0" smtClean="0"/>
              <a:t>read access</a:t>
            </a:r>
            <a:r>
              <a:rPr lang="en-US" dirty="0" smtClean="0"/>
              <a:t>.  So we only need to not copy the information but </a:t>
            </a:r>
            <a:r>
              <a:rPr lang="en-US" b="1" dirty="0" smtClean="0"/>
              <a:t>synchronize </a:t>
            </a:r>
            <a:r>
              <a:rPr lang="en-US" dirty="0" smtClean="0"/>
              <a:t>it.  </a:t>
            </a:r>
            <a:r>
              <a:rPr lang="en-US" b="1" dirty="0" smtClean="0"/>
              <a:t>Question: </a:t>
            </a:r>
            <a:r>
              <a:rPr lang="en-US" dirty="0" smtClean="0"/>
              <a:t>How much extra communication is there?</a:t>
            </a:r>
          </a:p>
          <a:p>
            <a:r>
              <a:rPr lang="en-US" b="1" dirty="0" smtClean="0"/>
              <a:t>Answer: </a:t>
            </a:r>
            <a:r>
              <a:rPr lang="en-US" dirty="0" smtClean="0"/>
              <a:t>Depends on how the learner behaves…</a:t>
            </a:r>
            <a:endParaRPr lang="en-US" dirty="0"/>
          </a:p>
          <a:p>
            <a:r>
              <a:rPr lang="en-US" sz="1600" dirty="0"/>
              <a:t>…how many weights get updated with each example … (in Naïve Bayes and </a:t>
            </a:r>
            <a:r>
              <a:rPr lang="en-US" sz="1600" dirty="0" err="1"/>
              <a:t>Rocchio</a:t>
            </a:r>
            <a:r>
              <a:rPr lang="en-US" sz="1600" dirty="0"/>
              <a:t>, only weights for features with non-zero weight in </a:t>
            </a:r>
            <a:r>
              <a:rPr lang="en-US" sz="1600" b="1" dirty="0"/>
              <a:t>x</a:t>
            </a:r>
            <a:r>
              <a:rPr lang="en-US" sz="1600" dirty="0"/>
              <a:t> are updated when scanning </a:t>
            </a:r>
            <a:r>
              <a:rPr lang="en-US" sz="1600" b="1" dirty="0"/>
              <a:t>x</a:t>
            </a:r>
            <a:r>
              <a:rPr lang="en-US" sz="1600" dirty="0"/>
              <a:t>)</a:t>
            </a:r>
          </a:p>
          <a:p>
            <a:r>
              <a:rPr lang="en-US" sz="1600" dirty="0" smtClean="0"/>
              <a:t>…how often it needs to update weight … (how many mistakes it makes)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6493" y="1181100"/>
            <a:ext cx="513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Like </a:t>
            </a:r>
            <a:r>
              <a:rPr lang="en-US" dirty="0" err="1" smtClean="0"/>
              <a:t>DFs</a:t>
            </a:r>
            <a:r>
              <a:rPr lang="en-US" dirty="0" smtClean="0"/>
              <a:t> or event counts, size is O(|V|)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101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Review/outline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Streaming learning algorithms … and beyond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Naïve Bayes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Rocchio’s</a:t>
            </a:r>
            <a:r>
              <a:rPr lang="en-US" sz="2400" dirty="0" smtClean="0"/>
              <a:t> algorithm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Similarities &amp; differences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Probabilistic </a:t>
            </a:r>
            <a:r>
              <a:rPr lang="en-US" sz="2400" dirty="0" err="1" smtClean="0"/>
              <a:t>vs</a:t>
            </a:r>
            <a:r>
              <a:rPr lang="en-US" sz="2400" dirty="0" smtClean="0"/>
              <a:t> vector space models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Computationally similar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Parallelizing Naïve </a:t>
            </a:r>
            <a:r>
              <a:rPr lang="en-US" sz="2400" dirty="0" err="1" smtClean="0"/>
              <a:t>Bayes</a:t>
            </a:r>
            <a:r>
              <a:rPr lang="en-US" sz="2400" dirty="0" smtClean="0"/>
              <a:t> and </a:t>
            </a:r>
            <a:r>
              <a:rPr lang="en-US" sz="2400" dirty="0" err="1" smtClean="0"/>
              <a:t>Rocchio</a:t>
            </a:r>
            <a:endParaRPr lang="en-US" sz="2400" dirty="0" smtClean="0"/>
          </a:p>
          <a:p>
            <a:pPr lvl="2">
              <a:lnSpc>
                <a:spcPct val="90000"/>
              </a:lnSpc>
            </a:pPr>
            <a:r>
              <a:rPr lang="en-US" sz="2000" i="1" dirty="0" smtClean="0"/>
              <a:t>easier than parallelizing a conservative algorithm?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Alternative: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Adding up contributions for every example </a:t>
            </a:r>
            <a:r>
              <a:rPr lang="en-US" sz="2400" dirty="0" err="1" smtClean="0"/>
              <a:t>vs</a:t>
            </a:r>
            <a:r>
              <a:rPr lang="en-US" sz="2400" dirty="0" smtClean="0"/>
              <a:t> conservatively updating a linear classifier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On-line learning model: mistake-bounds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some theory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a mistake bound for perceptron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Parallelizing the </a:t>
            </a:r>
            <a:r>
              <a:rPr lang="en-US" sz="2400" dirty="0" err="1" smtClean="0"/>
              <a:t>perceptron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cxnSp>
        <p:nvCxnSpPr>
          <p:cNvPr id="5" name="Straight Connector 4"/>
          <p:cNvCxnSpPr/>
          <p:nvPr/>
        </p:nvCxnSpPr>
        <p:spPr>
          <a:xfrm rot="10800000">
            <a:off x="645584" y="5217583"/>
            <a:ext cx="6180667" cy="10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064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 “Conservative” Streaming Algorithm</a:t>
            </a:r>
            <a:endParaRPr lang="en-US" sz="3200" dirty="0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702949" y="2333625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i="1"/>
              <a:t>B</a:t>
            </a: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1997849" y="2608262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936062" y="2241550"/>
            <a:ext cx="1258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/>
              <a:t>instance</a:t>
            </a:r>
            <a:r>
              <a:rPr lang="en-US"/>
              <a:t> </a:t>
            </a:r>
            <a:r>
              <a:rPr lang="en-US" b="1"/>
              <a:t>x</a:t>
            </a:r>
            <a:r>
              <a:rPr lang="en-US" baseline="-25000"/>
              <a:t>i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245874" y="2095500"/>
            <a:ext cx="2263775" cy="512762"/>
            <a:chOff x="3762" y="893"/>
            <a:chExt cx="1426" cy="323"/>
          </a:xfrm>
        </p:grpSpPr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3762" y="985"/>
              <a:ext cx="14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Compute: y</a:t>
              </a:r>
              <a:r>
                <a:rPr lang="en-US" i="1" baseline="-25000"/>
                <a:t>i</a:t>
              </a:r>
              <a:r>
                <a:rPr lang="en-US"/>
                <a:t> = </a:t>
              </a:r>
              <a:r>
                <a:rPr lang="en-US" b="1"/>
                <a:t>v</a:t>
              </a:r>
              <a:r>
                <a:rPr lang="en-US" i="1" baseline="-25000"/>
                <a:t>k</a:t>
              </a:r>
              <a:r>
                <a:rPr lang="en-US" i="1"/>
                <a:t> . </a:t>
              </a:r>
              <a:r>
                <a:rPr lang="en-US" b="1"/>
                <a:t>x</a:t>
              </a:r>
              <a:r>
                <a:rPr lang="en-US" i="1" baseline="-25000"/>
                <a:t>i</a:t>
              </a:r>
              <a:r>
                <a:rPr lang="en-US" i="1"/>
                <a:t> </a:t>
              </a:r>
            </a:p>
          </p:txBody>
        </p: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4456" y="893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^</a:t>
              </a: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1985149" y="2786062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2619522" y="2934771"/>
            <a:ext cx="17183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/>
              <a:t> </a:t>
            </a:r>
            <a:r>
              <a:rPr lang="en-US" i="1" dirty="0" smtClean="0"/>
              <a:t> +1,-1: label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i</a:t>
            </a:r>
            <a:endParaRPr lang="en-US" i="1" baseline="-25000" dirty="0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5245878" y="2606675"/>
            <a:ext cx="3630615" cy="515937"/>
            <a:chOff x="3545" y="893"/>
            <a:chExt cx="2287" cy="325"/>
          </a:xfrm>
        </p:grpSpPr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>
              <a:off x="3545" y="985"/>
              <a:ext cx="228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i="1" u="sng" dirty="0"/>
                <a:t>If </a:t>
              </a:r>
              <a:r>
                <a:rPr lang="en-US" i="1" u="sng" dirty="0"/>
                <a:t>mistake</a:t>
              </a:r>
              <a:r>
                <a:rPr lang="en-US" i="1" dirty="0"/>
                <a:t>: </a:t>
              </a:r>
              <a:r>
                <a:rPr lang="en-US" b="1" dirty="0"/>
                <a:t>v</a:t>
              </a:r>
              <a:r>
                <a:rPr lang="en-US" i="1" baseline="-25000" dirty="0"/>
                <a:t>k+1</a:t>
              </a:r>
              <a:r>
                <a:rPr lang="en-US" dirty="0"/>
                <a:t> = </a:t>
              </a:r>
              <a:r>
                <a:rPr lang="en-US" b="1" dirty="0" err="1"/>
                <a:t>v</a:t>
              </a:r>
              <a:r>
                <a:rPr lang="en-US" i="1" baseline="-25000" dirty="0" err="1"/>
                <a:t>k</a:t>
              </a:r>
              <a:r>
                <a:rPr lang="en-US" i="1" dirty="0"/>
                <a:t>  + </a:t>
              </a:r>
              <a:r>
                <a:rPr lang="en-US" i="1" dirty="0" smtClean="0"/>
                <a:t> correction</a:t>
              </a:r>
              <a:endParaRPr lang="en-US" i="1" dirty="0"/>
            </a:p>
          </p:txBody>
        </p:sp>
        <p:sp>
          <p:nvSpPr>
            <p:cNvPr id="24" name="Text Box 26"/>
            <p:cNvSpPr txBox="1">
              <a:spLocks noChangeArrowheads="1"/>
            </p:cNvSpPr>
            <p:nvPr/>
          </p:nvSpPr>
          <p:spPr bwMode="auto">
            <a:xfrm>
              <a:off x="4490" y="893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31" name="Can 30"/>
          <p:cNvSpPr/>
          <p:nvPr/>
        </p:nvSpPr>
        <p:spPr>
          <a:xfrm>
            <a:off x="212725" y="2097087"/>
            <a:ext cx="1540649" cy="168592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Train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97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Theory: the prediction game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73199"/>
            <a:ext cx="8229600" cy="512021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Player A: </a:t>
            </a:r>
          </a:p>
          <a:p>
            <a:pPr lvl="1"/>
            <a:r>
              <a:rPr lang="en-US" dirty="0" smtClean="0"/>
              <a:t>picks a “target concept” c </a:t>
            </a:r>
          </a:p>
          <a:p>
            <a:pPr lvl="2"/>
            <a:r>
              <a:rPr lang="en-US" dirty="0" smtClean="0"/>
              <a:t>for now - from a finite set of possibilities C (e.g., all decision trees of size </a:t>
            </a:r>
            <a:r>
              <a:rPr lang="en-US" i="1" dirty="0" smtClean="0"/>
              <a:t>m)</a:t>
            </a:r>
            <a:endParaRPr lang="en-US" dirty="0" smtClean="0"/>
          </a:p>
          <a:p>
            <a:pPr lvl="1"/>
            <a:r>
              <a:rPr lang="en-US" dirty="0" smtClean="0"/>
              <a:t> for t=1,….,</a:t>
            </a:r>
          </a:p>
          <a:p>
            <a:pPr lvl="2"/>
            <a:r>
              <a:rPr lang="en-US" dirty="0" smtClean="0"/>
              <a:t>Player A picks </a:t>
            </a:r>
            <a:r>
              <a:rPr lang="en-US" b="1" dirty="0" smtClean="0"/>
              <a:t>x</a:t>
            </a:r>
            <a:r>
              <a:rPr lang="en-US" dirty="0" smtClean="0"/>
              <a:t>=(x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) and sends it to B</a:t>
            </a:r>
          </a:p>
          <a:p>
            <a:pPr lvl="3"/>
            <a:r>
              <a:rPr lang="en-US" dirty="0" smtClean="0"/>
              <a:t>For now, from a finite set of possibilities (e.g., all binary vectors of length </a:t>
            </a:r>
            <a:r>
              <a:rPr lang="en-US" i="1" dirty="0" smtClean="0"/>
              <a:t>n)</a:t>
            </a:r>
            <a:endParaRPr lang="en-US" dirty="0" smtClean="0"/>
          </a:p>
          <a:p>
            <a:pPr lvl="2"/>
            <a:r>
              <a:rPr lang="en-US" dirty="0" smtClean="0"/>
              <a:t>B predicts a label, </a:t>
            </a:r>
            <a:r>
              <a:rPr lang="en-US" sz="3300" dirty="0" smtClean="0"/>
              <a:t>ŷ</a:t>
            </a:r>
            <a:r>
              <a:rPr lang="en-US" dirty="0" smtClean="0"/>
              <a:t>, and sends it to A</a:t>
            </a:r>
          </a:p>
          <a:p>
            <a:pPr lvl="2"/>
            <a:r>
              <a:rPr lang="en-US" dirty="0" smtClean="0"/>
              <a:t>A sends B the true label </a:t>
            </a:r>
            <a:r>
              <a:rPr lang="en-US" i="1" dirty="0" err="1" smtClean="0"/>
              <a:t>y</a:t>
            </a:r>
            <a:r>
              <a:rPr lang="en-US" dirty="0" smtClean="0"/>
              <a:t>=</a:t>
            </a:r>
            <a:r>
              <a:rPr lang="en-US" dirty="0" err="1" smtClean="0"/>
              <a:t>c(</a:t>
            </a:r>
            <a:r>
              <a:rPr lang="en-US" b="1" dirty="0" err="1" smtClean="0"/>
              <a:t>x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we record if B made a </a:t>
            </a:r>
            <a:r>
              <a:rPr lang="en-US" i="1" dirty="0" smtClean="0"/>
              <a:t>mistake </a:t>
            </a:r>
            <a:r>
              <a:rPr lang="en-US" dirty="0" smtClean="0"/>
              <a:t>or not</a:t>
            </a:r>
          </a:p>
          <a:p>
            <a:pPr lvl="1"/>
            <a:r>
              <a:rPr lang="en-US" dirty="0" smtClean="0"/>
              <a:t>We care about the </a:t>
            </a:r>
            <a:r>
              <a:rPr lang="en-US" i="1" dirty="0" smtClean="0"/>
              <a:t>worst case</a:t>
            </a:r>
            <a:r>
              <a:rPr lang="en-US" dirty="0" smtClean="0"/>
              <a:t> number of mistakes B will make over </a:t>
            </a:r>
            <a:r>
              <a:rPr lang="en-US" i="1" dirty="0" smtClean="0"/>
              <a:t>all possible</a:t>
            </a:r>
            <a:r>
              <a:rPr lang="en-US" dirty="0" smtClean="0"/>
              <a:t> concept &amp; training sequences of any length</a:t>
            </a:r>
          </a:p>
          <a:p>
            <a:pPr lvl="2"/>
            <a:r>
              <a:rPr lang="en-US" dirty="0" smtClean="0"/>
              <a:t>The “Mistake bound” for B, M</a:t>
            </a:r>
            <a:r>
              <a:rPr lang="en-US" baseline="-25000" dirty="0" smtClean="0"/>
              <a:t>B</a:t>
            </a:r>
            <a:r>
              <a:rPr lang="en-US" dirty="0" smtClean="0"/>
              <a:t>(C),  is this bound</a:t>
            </a:r>
          </a:p>
        </p:txBody>
      </p:sp>
    </p:spTree>
    <p:extLst>
      <p:ext uri="{BB962C8B-B14F-4D97-AF65-F5344CB8AC3E}">
        <p14:creationId xmlns:p14="http://schemas.microsoft.com/office/powerpoint/2010/main" val="55687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</a:t>
            </a:r>
            <a:r>
              <a:rPr lang="en-US" dirty="0" smtClean="0">
                <a:latin typeface="Arial" charset="0"/>
              </a:rPr>
              <a:t>perceptron game</a:t>
            </a:r>
            <a:endParaRPr lang="en-US" dirty="0">
              <a:latin typeface="Arial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" t="38124" r="38921" b="44438"/>
          <a:stretch>
            <a:fillRect/>
          </a:stretch>
        </p:blipFill>
        <p:spPr bwMode="auto">
          <a:xfrm>
            <a:off x="457200" y="3276600"/>
            <a:ext cx="75438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" t="81267" r="38921" b="5806"/>
          <a:stretch>
            <a:fillRect/>
          </a:stretch>
        </p:blipFill>
        <p:spPr bwMode="auto">
          <a:xfrm>
            <a:off x="457200" y="4940300"/>
            <a:ext cx="8001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1547812" y="1624013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i="1"/>
              <a:t>A</a:t>
            </a:r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4741862" y="1547813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i="1"/>
              <a:t>B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2036762" y="1822450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974975" y="1455738"/>
            <a:ext cx="1258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/>
              <a:t>instance</a:t>
            </a:r>
            <a:r>
              <a:rPr lang="en-US"/>
              <a:t> </a:t>
            </a:r>
            <a:r>
              <a:rPr lang="en-US" b="1"/>
              <a:t>x</a:t>
            </a:r>
            <a:r>
              <a:rPr lang="en-US" baseline="-25000"/>
              <a:t>i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284789" y="1309688"/>
            <a:ext cx="2927351" cy="515937"/>
            <a:chOff x="3762" y="893"/>
            <a:chExt cx="1844" cy="325"/>
          </a:xfrm>
        </p:grpSpPr>
        <p:sp>
          <p:nvSpPr>
            <p:cNvPr id="6165" name="Text Box 12"/>
            <p:cNvSpPr txBox="1">
              <a:spLocks noChangeArrowheads="1"/>
            </p:cNvSpPr>
            <p:nvPr/>
          </p:nvSpPr>
          <p:spPr bwMode="auto">
            <a:xfrm>
              <a:off x="3762" y="985"/>
              <a:ext cx="184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 dirty="0"/>
                <a:t>Compute: </a:t>
              </a:r>
              <a:r>
                <a:rPr lang="en-US" i="1" dirty="0" err="1"/>
                <a:t>y</a:t>
              </a:r>
              <a:r>
                <a:rPr lang="en-US" i="1" baseline="-25000" dirty="0" err="1"/>
                <a:t>i</a:t>
              </a:r>
              <a:r>
                <a:rPr lang="en-US" dirty="0"/>
                <a:t> = </a:t>
              </a:r>
              <a:r>
                <a:rPr lang="en-US" dirty="0" smtClean="0"/>
                <a:t>sign(</a:t>
              </a:r>
              <a:r>
                <a:rPr lang="en-US" b="1" dirty="0" err="1" smtClean="0"/>
                <a:t>v</a:t>
              </a:r>
              <a:r>
                <a:rPr lang="en-US" i="1" baseline="-25000" dirty="0" err="1" smtClean="0"/>
                <a:t>k</a:t>
              </a:r>
              <a:r>
                <a:rPr lang="en-US" i="1" dirty="0" smtClean="0"/>
                <a:t> </a:t>
              </a:r>
              <a:r>
                <a:rPr lang="en-US" i="1" dirty="0"/>
                <a:t>. </a:t>
              </a:r>
              <a:r>
                <a:rPr lang="en-US" b="1" dirty="0"/>
                <a:t>x</a:t>
              </a:r>
              <a:r>
                <a:rPr lang="en-US" i="1" baseline="-25000" dirty="0"/>
                <a:t>i</a:t>
              </a:r>
              <a:r>
                <a:rPr lang="en-US" i="1" dirty="0"/>
                <a:t> </a:t>
              </a:r>
              <a:r>
                <a:rPr lang="en-US" dirty="0" smtClean="0"/>
                <a:t>)</a:t>
              </a:r>
              <a:endParaRPr lang="en-US" i="1" dirty="0"/>
            </a:p>
          </p:txBody>
        </p:sp>
        <p:sp>
          <p:nvSpPr>
            <p:cNvPr id="6166" name="Text Box 13"/>
            <p:cNvSpPr txBox="1">
              <a:spLocks noChangeArrowheads="1"/>
            </p:cNvSpPr>
            <p:nvPr/>
          </p:nvSpPr>
          <p:spPr bwMode="auto">
            <a:xfrm>
              <a:off x="4456" y="893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^</a:t>
              </a:r>
            </a:p>
          </p:txBody>
        </p:sp>
      </p:grp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2024062" y="2000250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352800" y="2008188"/>
            <a:ext cx="522287" cy="512762"/>
            <a:chOff x="4311" y="893"/>
            <a:chExt cx="329" cy="323"/>
          </a:xfrm>
        </p:grpSpPr>
        <p:sp>
          <p:nvSpPr>
            <p:cNvPr id="6163" name="Text Box 18"/>
            <p:cNvSpPr txBox="1">
              <a:spLocks noChangeArrowheads="1"/>
            </p:cNvSpPr>
            <p:nvPr/>
          </p:nvSpPr>
          <p:spPr bwMode="auto">
            <a:xfrm>
              <a:off x="4311" y="985"/>
              <a:ext cx="3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   y</a:t>
              </a:r>
              <a:r>
                <a:rPr lang="en-US" i="1" baseline="-25000"/>
                <a:t>i</a:t>
              </a:r>
            </a:p>
          </p:txBody>
        </p:sp>
        <p:sp>
          <p:nvSpPr>
            <p:cNvPr id="6164" name="Text Box 19"/>
            <p:cNvSpPr txBox="1">
              <a:spLocks noChangeArrowheads="1"/>
            </p:cNvSpPr>
            <p:nvPr/>
          </p:nvSpPr>
          <p:spPr bwMode="auto">
            <a:xfrm>
              <a:off x="4456" y="893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^</a:t>
              </a:r>
            </a:p>
          </p:txBody>
        </p:sp>
      </p:grpSp>
      <p:cxnSp>
        <p:nvCxnSpPr>
          <p:cNvPr id="9236" name="AutoShape 20"/>
          <p:cNvCxnSpPr>
            <a:cxnSpLocks noChangeShapeType="1"/>
            <a:stCxn id="6149" idx="2"/>
            <a:endCxn id="6150" idx="2"/>
          </p:cNvCxnSpPr>
          <p:nvPr/>
        </p:nvCxnSpPr>
        <p:spPr bwMode="auto">
          <a:xfrm rot="5400000" flipH="1" flipV="1">
            <a:off x="3351212" y="630238"/>
            <a:ext cx="76200" cy="3194050"/>
          </a:xfrm>
          <a:prstGeom prst="curvedConnector3">
            <a:avLst>
              <a:gd name="adj1" fmla="val -766667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376737" y="2409825"/>
            <a:ext cx="522288" cy="512763"/>
            <a:chOff x="4292" y="893"/>
            <a:chExt cx="367" cy="323"/>
          </a:xfrm>
        </p:grpSpPr>
        <p:sp>
          <p:nvSpPr>
            <p:cNvPr id="6161" name="Text Box 22"/>
            <p:cNvSpPr txBox="1">
              <a:spLocks noChangeArrowheads="1"/>
            </p:cNvSpPr>
            <p:nvPr/>
          </p:nvSpPr>
          <p:spPr bwMode="auto">
            <a:xfrm>
              <a:off x="4292" y="985"/>
              <a:ext cx="36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   y</a:t>
              </a:r>
              <a:r>
                <a:rPr lang="en-US" i="1" baseline="-25000"/>
                <a:t>i</a:t>
              </a:r>
            </a:p>
          </p:txBody>
        </p:sp>
        <p:sp>
          <p:nvSpPr>
            <p:cNvPr id="6162" name="Text Box 23"/>
            <p:cNvSpPr txBox="1">
              <a:spLocks noChangeArrowheads="1"/>
            </p:cNvSpPr>
            <p:nvPr/>
          </p:nvSpPr>
          <p:spPr bwMode="auto">
            <a:xfrm>
              <a:off x="4490" y="893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6159" name="Text Box 25"/>
          <p:cNvSpPr txBox="1">
            <a:spLocks noChangeArrowheads="1"/>
          </p:cNvSpPr>
          <p:nvPr/>
        </p:nvSpPr>
        <p:spPr bwMode="auto">
          <a:xfrm>
            <a:off x="5284787" y="1966913"/>
            <a:ext cx="2951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/>
              <a:t>If mistake: </a:t>
            </a:r>
            <a:r>
              <a:rPr lang="en-US" b="1" dirty="0"/>
              <a:t>v</a:t>
            </a:r>
            <a:r>
              <a:rPr lang="en-US" i="1" baseline="-25000" dirty="0"/>
              <a:t>k+1</a:t>
            </a:r>
            <a:r>
              <a:rPr lang="en-US" dirty="0"/>
              <a:t> = </a:t>
            </a:r>
            <a:r>
              <a:rPr lang="en-US" b="1" dirty="0" err="1"/>
              <a:t>v</a:t>
            </a:r>
            <a:r>
              <a:rPr lang="en-US" i="1" baseline="-25000" dirty="0" err="1"/>
              <a:t>k</a:t>
            </a:r>
            <a:r>
              <a:rPr lang="en-US" i="1" dirty="0"/>
              <a:t>  +  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dirty="0"/>
              <a:t> </a:t>
            </a:r>
            <a:r>
              <a:rPr lang="en-US" b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</a:p>
        </p:txBody>
      </p:sp>
      <p:sp>
        <p:nvSpPr>
          <p:cNvPr id="6160" name="Text Box 26"/>
          <p:cNvSpPr txBox="1">
            <a:spLocks noChangeArrowheads="1"/>
          </p:cNvSpPr>
          <p:nvPr/>
        </p:nvSpPr>
        <p:spPr bwMode="auto">
          <a:xfrm>
            <a:off x="6784975" y="18208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4583" y="806762"/>
            <a:ext cx="2402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x </a:t>
            </a:r>
            <a:r>
              <a:rPr lang="en-US" dirty="0" smtClean="0"/>
              <a:t>is a vector</a:t>
            </a:r>
            <a:endParaRPr lang="en-US" b="1" dirty="0"/>
          </a:p>
          <a:p>
            <a:r>
              <a:rPr lang="en-US" i="1" dirty="0" smtClean="0"/>
              <a:t>y </a:t>
            </a:r>
            <a:r>
              <a:rPr lang="en-US" dirty="0" smtClean="0"/>
              <a:t>is -1 or +1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012562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8"/>
          <p:cNvGrpSpPr>
            <a:grpSpLocks/>
          </p:cNvGrpSpPr>
          <p:nvPr/>
        </p:nvGrpSpPr>
        <p:grpSpPr bwMode="auto">
          <a:xfrm>
            <a:off x="914400" y="141823"/>
            <a:ext cx="3200400" cy="3200400"/>
            <a:chOff x="48" y="48"/>
            <a:chExt cx="2016" cy="2016"/>
          </a:xfrm>
        </p:grpSpPr>
        <p:sp>
          <p:nvSpPr>
            <p:cNvPr id="7191" name="Oval 13"/>
            <p:cNvSpPr>
              <a:spLocks noChangeArrowheads="1"/>
            </p:cNvSpPr>
            <p:nvPr/>
          </p:nvSpPr>
          <p:spPr bwMode="auto">
            <a:xfrm>
              <a:off x="480" y="480"/>
              <a:ext cx="1152" cy="115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92" name="Picture 17" descr="circ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839"/>
            <a:stretch>
              <a:fillRect/>
            </a:stretch>
          </p:blipFill>
          <p:spPr bwMode="auto">
            <a:xfrm rot="2725339">
              <a:off x="658" y="542"/>
              <a:ext cx="1204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3" name="Line 20"/>
            <p:cNvSpPr>
              <a:spLocks noChangeShapeType="1"/>
            </p:cNvSpPr>
            <p:nvPr/>
          </p:nvSpPr>
          <p:spPr bwMode="auto">
            <a:xfrm>
              <a:off x="480" y="480"/>
              <a:ext cx="1248" cy="1248"/>
            </a:xfrm>
            <a:prstGeom prst="line">
              <a:avLst/>
            </a:prstGeom>
            <a:noFill/>
            <a:ln w="152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Line 10"/>
            <p:cNvSpPr>
              <a:spLocks noChangeShapeType="1"/>
            </p:cNvSpPr>
            <p:nvPr/>
          </p:nvSpPr>
          <p:spPr bwMode="auto">
            <a:xfrm rot="-5400000">
              <a:off x="1056" y="48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Line 9"/>
            <p:cNvSpPr>
              <a:spLocks noChangeShapeType="1"/>
            </p:cNvSpPr>
            <p:nvPr/>
          </p:nvSpPr>
          <p:spPr bwMode="auto">
            <a:xfrm>
              <a:off x="1056" y="48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Line 21"/>
            <p:cNvSpPr>
              <a:spLocks noChangeShapeType="1"/>
            </p:cNvSpPr>
            <p:nvPr/>
          </p:nvSpPr>
          <p:spPr bwMode="auto">
            <a:xfrm flipV="1">
              <a:off x="1056" y="432"/>
              <a:ext cx="672" cy="62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Line 19"/>
            <p:cNvSpPr>
              <a:spLocks noChangeShapeType="1"/>
            </p:cNvSpPr>
            <p:nvPr/>
          </p:nvSpPr>
          <p:spPr bwMode="auto">
            <a:xfrm>
              <a:off x="384" y="384"/>
              <a:ext cx="1392" cy="139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8" name="Text Box 22"/>
            <p:cNvSpPr txBox="1">
              <a:spLocks noChangeArrowheads="1"/>
            </p:cNvSpPr>
            <p:nvPr/>
          </p:nvSpPr>
          <p:spPr bwMode="auto">
            <a:xfrm>
              <a:off x="1536" y="336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200"/>
                <a:t>u</a:t>
              </a:r>
            </a:p>
          </p:txBody>
        </p:sp>
        <p:sp>
          <p:nvSpPr>
            <p:cNvPr id="7199" name="Line 23"/>
            <p:cNvSpPr>
              <a:spLocks noChangeShapeType="1"/>
            </p:cNvSpPr>
            <p:nvPr/>
          </p:nvSpPr>
          <p:spPr bwMode="auto">
            <a:xfrm flipH="1">
              <a:off x="384" y="1056"/>
              <a:ext cx="672" cy="62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Text Box 24"/>
            <p:cNvSpPr txBox="1">
              <a:spLocks noChangeArrowheads="1"/>
            </p:cNvSpPr>
            <p:nvPr/>
          </p:nvSpPr>
          <p:spPr bwMode="auto">
            <a:xfrm>
              <a:off x="432" y="1555"/>
              <a:ext cx="20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200"/>
                <a:t>-u</a:t>
              </a:r>
            </a:p>
          </p:txBody>
        </p:sp>
        <p:sp>
          <p:nvSpPr>
            <p:cNvPr id="7201" name="AutoShape 25"/>
            <p:cNvSpPr>
              <a:spLocks/>
            </p:cNvSpPr>
            <p:nvPr/>
          </p:nvSpPr>
          <p:spPr bwMode="auto">
            <a:xfrm rot="2320195">
              <a:off x="1777" y="1750"/>
              <a:ext cx="48" cy="122"/>
            </a:xfrm>
            <a:prstGeom prst="rightBrace">
              <a:avLst>
                <a:gd name="adj1" fmla="val 2118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2" name="Text Box 27"/>
            <p:cNvSpPr txBox="1">
              <a:spLocks noChangeArrowheads="1"/>
            </p:cNvSpPr>
            <p:nvPr/>
          </p:nvSpPr>
          <p:spPr bwMode="auto">
            <a:xfrm>
              <a:off x="1776" y="1776"/>
              <a:ext cx="1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900">
                  <a:latin typeface="Times New Roman" charset="0"/>
                  <a:cs typeface="Times New Roman" charset="0"/>
                </a:rPr>
                <a:t>2</a:t>
              </a:r>
              <a:r>
                <a:rPr lang="el-GR" sz="900">
                  <a:latin typeface="Times New Roman" charset="0"/>
                  <a:cs typeface="Times New Roman" charset="0"/>
                </a:rPr>
                <a:t>γ</a:t>
              </a:r>
            </a:p>
          </p:txBody>
        </p:sp>
      </p:grpSp>
      <p:grpSp>
        <p:nvGrpSpPr>
          <p:cNvPr id="7171" name="Group 29"/>
          <p:cNvGrpSpPr>
            <a:grpSpLocks/>
          </p:cNvGrpSpPr>
          <p:nvPr/>
        </p:nvGrpSpPr>
        <p:grpSpPr bwMode="auto">
          <a:xfrm>
            <a:off x="4495800" y="141823"/>
            <a:ext cx="3200400" cy="3200400"/>
            <a:chOff x="48" y="48"/>
            <a:chExt cx="2016" cy="2016"/>
          </a:xfrm>
        </p:grpSpPr>
        <p:sp>
          <p:nvSpPr>
            <p:cNvPr id="7179" name="Oval 30"/>
            <p:cNvSpPr>
              <a:spLocks noChangeArrowheads="1"/>
            </p:cNvSpPr>
            <p:nvPr/>
          </p:nvSpPr>
          <p:spPr bwMode="auto">
            <a:xfrm>
              <a:off x="480" y="480"/>
              <a:ext cx="1152" cy="115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80" name="Picture 31" descr="circ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839"/>
            <a:stretch>
              <a:fillRect/>
            </a:stretch>
          </p:blipFill>
          <p:spPr bwMode="auto">
            <a:xfrm rot="2725339">
              <a:off x="658" y="542"/>
              <a:ext cx="1204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1" name="Line 32"/>
            <p:cNvSpPr>
              <a:spLocks noChangeShapeType="1"/>
            </p:cNvSpPr>
            <p:nvPr/>
          </p:nvSpPr>
          <p:spPr bwMode="auto">
            <a:xfrm>
              <a:off x="480" y="480"/>
              <a:ext cx="1248" cy="1248"/>
            </a:xfrm>
            <a:prstGeom prst="line">
              <a:avLst/>
            </a:prstGeom>
            <a:noFill/>
            <a:ln w="152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Line 33"/>
            <p:cNvSpPr>
              <a:spLocks noChangeShapeType="1"/>
            </p:cNvSpPr>
            <p:nvPr/>
          </p:nvSpPr>
          <p:spPr bwMode="auto">
            <a:xfrm rot="-5400000">
              <a:off x="1056" y="48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34"/>
            <p:cNvSpPr>
              <a:spLocks noChangeShapeType="1"/>
            </p:cNvSpPr>
            <p:nvPr/>
          </p:nvSpPr>
          <p:spPr bwMode="auto">
            <a:xfrm>
              <a:off x="1056" y="48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Line 35"/>
            <p:cNvSpPr>
              <a:spLocks noChangeShapeType="1"/>
            </p:cNvSpPr>
            <p:nvPr/>
          </p:nvSpPr>
          <p:spPr bwMode="auto">
            <a:xfrm flipV="1">
              <a:off x="1056" y="432"/>
              <a:ext cx="672" cy="62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Line 36"/>
            <p:cNvSpPr>
              <a:spLocks noChangeShapeType="1"/>
            </p:cNvSpPr>
            <p:nvPr/>
          </p:nvSpPr>
          <p:spPr bwMode="auto">
            <a:xfrm>
              <a:off x="384" y="384"/>
              <a:ext cx="1392" cy="139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Text Box 37"/>
            <p:cNvSpPr txBox="1">
              <a:spLocks noChangeArrowheads="1"/>
            </p:cNvSpPr>
            <p:nvPr/>
          </p:nvSpPr>
          <p:spPr bwMode="auto">
            <a:xfrm>
              <a:off x="1536" y="336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200" b="1"/>
                <a:t>u</a:t>
              </a:r>
            </a:p>
          </p:txBody>
        </p:sp>
        <p:sp>
          <p:nvSpPr>
            <p:cNvPr id="7187" name="Line 38"/>
            <p:cNvSpPr>
              <a:spLocks noChangeShapeType="1"/>
            </p:cNvSpPr>
            <p:nvPr/>
          </p:nvSpPr>
          <p:spPr bwMode="auto">
            <a:xfrm flipH="1">
              <a:off x="384" y="1056"/>
              <a:ext cx="672" cy="62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Text Box 39"/>
            <p:cNvSpPr txBox="1">
              <a:spLocks noChangeArrowheads="1"/>
            </p:cNvSpPr>
            <p:nvPr/>
          </p:nvSpPr>
          <p:spPr bwMode="auto">
            <a:xfrm>
              <a:off x="432" y="1555"/>
              <a:ext cx="20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200"/>
                <a:t>-</a:t>
              </a:r>
              <a:r>
                <a:rPr lang="en-US" sz="1200" b="1"/>
                <a:t>u</a:t>
              </a:r>
            </a:p>
          </p:txBody>
        </p:sp>
        <p:sp>
          <p:nvSpPr>
            <p:cNvPr id="7189" name="AutoShape 40"/>
            <p:cNvSpPr>
              <a:spLocks/>
            </p:cNvSpPr>
            <p:nvPr/>
          </p:nvSpPr>
          <p:spPr bwMode="auto">
            <a:xfrm rot="2320195">
              <a:off x="1777" y="1750"/>
              <a:ext cx="48" cy="122"/>
            </a:xfrm>
            <a:prstGeom prst="rightBrace">
              <a:avLst>
                <a:gd name="adj1" fmla="val 2118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0" name="Text Box 41"/>
            <p:cNvSpPr txBox="1">
              <a:spLocks noChangeArrowheads="1"/>
            </p:cNvSpPr>
            <p:nvPr/>
          </p:nvSpPr>
          <p:spPr bwMode="auto">
            <a:xfrm>
              <a:off x="1776" y="1776"/>
              <a:ext cx="1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900">
                  <a:latin typeface="Times New Roman" charset="0"/>
                  <a:cs typeface="Times New Roman" charset="0"/>
                </a:rPr>
                <a:t>2</a:t>
              </a:r>
              <a:r>
                <a:rPr lang="el-GR" sz="900">
                  <a:latin typeface="Times New Roman" charset="0"/>
                  <a:cs typeface="Times New Roman" charset="0"/>
                </a:rPr>
                <a:t>γ</a:t>
              </a:r>
            </a:p>
          </p:txBody>
        </p:sp>
      </p:grpSp>
      <p:grpSp>
        <p:nvGrpSpPr>
          <p:cNvPr id="7172" name="Group 65"/>
          <p:cNvGrpSpPr>
            <a:grpSpLocks/>
          </p:cNvGrpSpPr>
          <p:nvPr/>
        </p:nvGrpSpPr>
        <p:grpSpPr bwMode="auto">
          <a:xfrm>
            <a:off x="5715000" y="294223"/>
            <a:ext cx="1235075" cy="2895600"/>
            <a:chOff x="3072" y="144"/>
            <a:chExt cx="778" cy="1824"/>
          </a:xfrm>
        </p:grpSpPr>
        <p:sp>
          <p:nvSpPr>
            <p:cNvPr id="7175" name="Text Box 42"/>
            <p:cNvSpPr txBox="1">
              <a:spLocks noChangeArrowheads="1"/>
            </p:cNvSpPr>
            <p:nvPr/>
          </p:nvSpPr>
          <p:spPr bwMode="auto">
            <a:xfrm>
              <a:off x="3648" y="1104"/>
              <a:ext cx="20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700" b="1">
                  <a:solidFill>
                    <a:srgbClr val="006600"/>
                  </a:solidFill>
                </a:rPr>
                <a:t>+</a:t>
              </a:r>
              <a:r>
                <a:rPr lang="en-US" sz="700" b="1" i="1">
                  <a:solidFill>
                    <a:srgbClr val="006600"/>
                  </a:solidFill>
                </a:rPr>
                <a:t>x</a:t>
              </a:r>
              <a:r>
                <a:rPr lang="en-US" sz="700" b="1" i="1" baseline="-25000">
                  <a:solidFill>
                    <a:srgbClr val="006600"/>
                  </a:solidFill>
                </a:rPr>
                <a:t>1</a:t>
              </a:r>
            </a:p>
          </p:txBody>
        </p:sp>
        <p:sp>
          <p:nvSpPr>
            <p:cNvPr id="7176" name="Line 43"/>
            <p:cNvSpPr>
              <a:spLocks noChangeShapeType="1"/>
            </p:cNvSpPr>
            <p:nvPr/>
          </p:nvSpPr>
          <p:spPr bwMode="auto">
            <a:xfrm>
              <a:off x="3312" y="1056"/>
              <a:ext cx="384" cy="96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Text Box 44"/>
            <p:cNvSpPr txBox="1">
              <a:spLocks noChangeArrowheads="1"/>
            </p:cNvSpPr>
            <p:nvPr/>
          </p:nvSpPr>
          <p:spPr bwMode="auto">
            <a:xfrm>
              <a:off x="3504" y="1104"/>
              <a:ext cx="1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700" b="1" i="1">
                  <a:solidFill>
                    <a:srgbClr val="800080"/>
                  </a:solidFill>
                </a:rPr>
                <a:t>v</a:t>
              </a:r>
              <a:r>
                <a:rPr lang="en-US" sz="700" b="1" i="1" baseline="-25000">
                  <a:solidFill>
                    <a:srgbClr val="800080"/>
                  </a:solidFill>
                </a:rPr>
                <a:t>1</a:t>
              </a:r>
            </a:p>
          </p:txBody>
        </p:sp>
        <p:sp>
          <p:nvSpPr>
            <p:cNvPr id="7178" name="Line 64"/>
            <p:cNvSpPr>
              <a:spLocks noChangeShapeType="1"/>
            </p:cNvSpPr>
            <p:nvPr/>
          </p:nvSpPr>
          <p:spPr bwMode="auto">
            <a:xfrm rot="-5400000">
              <a:off x="2400" y="816"/>
              <a:ext cx="1824" cy="480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3" name="Text Box 129"/>
          <p:cNvSpPr txBox="1">
            <a:spLocks noChangeArrowheads="1"/>
          </p:cNvSpPr>
          <p:nvPr/>
        </p:nvSpPr>
        <p:spPr bwMode="auto">
          <a:xfrm>
            <a:off x="838200" y="65623"/>
            <a:ext cx="1196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(1) </a:t>
            </a:r>
            <a:r>
              <a:rPr lang="en-US" sz="1200"/>
              <a:t>A target </a:t>
            </a:r>
            <a:r>
              <a:rPr lang="en-US" sz="1200" b="1"/>
              <a:t>u</a:t>
            </a:r>
            <a:endParaRPr lang="en-US"/>
          </a:p>
        </p:txBody>
      </p:sp>
      <p:sp>
        <p:nvSpPr>
          <p:cNvPr id="7174" name="Text Box 133"/>
          <p:cNvSpPr txBox="1">
            <a:spLocks noChangeArrowheads="1"/>
          </p:cNvSpPr>
          <p:nvPr/>
        </p:nvSpPr>
        <p:spPr bwMode="auto">
          <a:xfrm>
            <a:off x="6477000" y="112428"/>
            <a:ext cx="2362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dirty="0"/>
              <a:t>(2) </a:t>
            </a:r>
            <a:r>
              <a:rPr lang="en-US" sz="1200" dirty="0"/>
              <a:t>The guess </a:t>
            </a:r>
            <a:r>
              <a:rPr lang="en-US" sz="1200" b="1" dirty="0"/>
              <a:t>v</a:t>
            </a:r>
            <a:r>
              <a:rPr lang="en-US" sz="1200" b="1" baseline="-25000" dirty="0"/>
              <a:t>1 </a:t>
            </a:r>
            <a:r>
              <a:rPr lang="en-US" sz="1200" dirty="0"/>
              <a:t>after one positive example.</a:t>
            </a:r>
          </a:p>
        </p:txBody>
      </p:sp>
      <p:sp>
        <p:nvSpPr>
          <p:cNvPr id="35" name="Oval 33"/>
          <p:cNvSpPr>
            <a:spLocks noChangeArrowheads="1"/>
          </p:cNvSpPr>
          <p:nvPr/>
        </p:nvSpPr>
        <p:spPr bwMode="auto">
          <a:xfrm>
            <a:off x="1600200" y="4191000"/>
            <a:ext cx="1828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" name="Picture 34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1881981" y="4290219"/>
            <a:ext cx="19113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1600200" y="4191000"/>
            <a:ext cx="1981200" cy="1981200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 rot="16200000">
            <a:off x="2514600" y="3505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2514600" y="38862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 flipV="1">
            <a:off x="2514600" y="41148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>
            <a:off x="1447800" y="4038600"/>
            <a:ext cx="220980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ext Box 40"/>
          <p:cNvSpPr txBox="1">
            <a:spLocks noChangeArrowheads="1"/>
          </p:cNvSpPr>
          <p:nvPr/>
        </p:nvSpPr>
        <p:spPr bwMode="auto">
          <a:xfrm>
            <a:off x="3276600" y="39624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u</a:t>
            </a:r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 flipH="1">
            <a:off x="1447800" y="51054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1524000" y="5897563"/>
            <a:ext cx="3190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-u</a:t>
            </a:r>
          </a:p>
        </p:txBody>
      </p:sp>
      <p:sp>
        <p:nvSpPr>
          <p:cNvPr id="45" name="AutoShape 43"/>
          <p:cNvSpPr>
            <a:spLocks/>
          </p:cNvSpPr>
          <p:nvPr/>
        </p:nvSpPr>
        <p:spPr bwMode="auto">
          <a:xfrm rot="2320195">
            <a:off x="3659187" y="6207125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3657600" y="6248400"/>
            <a:ext cx="29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2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47" name="Oval 45"/>
          <p:cNvSpPr>
            <a:spLocks noChangeArrowheads="1"/>
          </p:cNvSpPr>
          <p:nvPr/>
        </p:nvSpPr>
        <p:spPr bwMode="auto">
          <a:xfrm>
            <a:off x="5181600" y="4191000"/>
            <a:ext cx="1828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8" name="Picture 46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5463381" y="4290219"/>
            <a:ext cx="19113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Line 47"/>
          <p:cNvSpPr>
            <a:spLocks noChangeShapeType="1"/>
          </p:cNvSpPr>
          <p:nvPr/>
        </p:nvSpPr>
        <p:spPr bwMode="auto">
          <a:xfrm>
            <a:off x="5181600" y="4191000"/>
            <a:ext cx="1981200" cy="1981200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 rot="16200000">
            <a:off x="6096000" y="3505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49"/>
          <p:cNvSpPr>
            <a:spLocks noChangeShapeType="1"/>
          </p:cNvSpPr>
          <p:nvPr/>
        </p:nvSpPr>
        <p:spPr bwMode="auto">
          <a:xfrm>
            <a:off x="6096000" y="38862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 flipV="1">
            <a:off x="6096000" y="41148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51"/>
          <p:cNvSpPr>
            <a:spLocks noChangeShapeType="1"/>
          </p:cNvSpPr>
          <p:nvPr/>
        </p:nvSpPr>
        <p:spPr bwMode="auto">
          <a:xfrm>
            <a:off x="5029200" y="4038600"/>
            <a:ext cx="220980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Text Box 52"/>
          <p:cNvSpPr txBox="1">
            <a:spLocks noChangeArrowheads="1"/>
          </p:cNvSpPr>
          <p:nvPr/>
        </p:nvSpPr>
        <p:spPr bwMode="auto">
          <a:xfrm>
            <a:off x="6858000" y="3962400"/>
            <a:ext cx="277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b="1"/>
              <a:t>u</a:t>
            </a:r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 flipH="1">
            <a:off x="5029200" y="51054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Text Box 54"/>
          <p:cNvSpPr txBox="1">
            <a:spLocks noChangeArrowheads="1"/>
          </p:cNvSpPr>
          <p:nvPr/>
        </p:nvSpPr>
        <p:spPr bwMode="auto">
          <a:xfrm>
            <a:off x="5105400" y="5897563"/>
            <a:ext cx="3286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-</a:t>
            </a:r>
            <a:r>
              <a:rPr lang="en-US" sz="1200" b="1"/>
              <a:t>u</a:t>
            </a:r>
          </a:p>
        </p:txBody>
      </p:sp>
      <p:sp>
        <p:nvSpPr>
          <p:cNvPr id="57" name="AutoShape 55"/>
          <p:cNvSpPr>
            <a:spLocks/>
          </p:cNvSpPr>
          <p:nvPr/>
        </p:nvSpPr>
        <p:spPr bwMode="auto">
          <a:xfrm rot="2320195">
            <a:off x="7240587" y="6207125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Text Box 56"/>
          <p:cNvSpPr txBox="1">
            <a:spLocks noChangeArrowheads="1"/>
          </p:cNvSpPr>
          <p:nvPr/>
        </p:nvSpPr>
        <p:spPr bwMode="auto">
          <a:xfrm>
            <a:off x="7239000" y="6248400"/>
            <a:ext cx="29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2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59" name="Line 57"/>
          <p:cNvSpPr>
            <a:spLocks noChangeShapeType="1"/>
          </p:cNvSpPr>
          <p:nvPr/>
        </p:nvSpPr>
        <p:spPr bwMode="auto">
          <a:xfrm>
            <a:off x="2514600" y="5105400"/>
            <a:ext cx="609600" cy="152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Text Box 58"/>
          <p:cNvSpPr txBox="1">
            <a:spLocks noChangeArrowheads="1"/>
          </p:cNvSpPr>
          <p:nvPr/>
        </p:nvSpPr>
        <p:spPr bwMode="auto">
          <a:xfrm>
            <a:off x="2819400" y="5181600"/>
            <a:ext cx="268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61" name="Text Box 59"/>
          <p:cNvSpPr txBox="1">
            <a:spLocks noChangeArrowheads="1"/>
          </p:cNvSpPr>
          <p:nvPr/>
        </p:nvSpPr>
        <p:spPr bwMode="auto">
          <a:xfrm>
            <a:off x="2209800" y="4191000"/>
            <a:ext cx="320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006600"/>
                </a:solidFill>
              </a:rPr>
              <a:t>+</a:t>
            </a:r>
            <a:r>
              <a:rPr lang="en-US" sz="700" b="1" i="1">
                <a:solidFill>
                  <a:srgbClr val="006600"/>
                </a:solidFill>
              </a:rPr>
              <a:t>x</a:t>
            </a:r>
            <a:r>
              <a:rPr lang="en-US" sz="700" b="1" i="1" baseline="-2500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62" name="Line 60"/>
          <p:cNvSpPr>
            <a:spLocks noChangeShapeType="1"/>
          </p:cNvSpPr>
          <p:nvPr/>
        </p:nvSpPr>
        <p:spPr bwMode="auto">
          <a:xfrm flipH="1" flipV="1">
            <a:off x="2362200" y="4343400"/>
            <a:ext cx="152400" cy="7620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61"/>
          <p:cNvSpPr>
            <a:spLocks noChangeShapeType="1"/>
          </p:cNvSpPr>
          <p:nvPr/>
        </p:nvSpPr>
        <p:spPr bwMode="auto">
          <a:xfrm flipH="1" flipV="1">
            <a:off x="2971800" y="4495800"/>
            <a:ext cx="152400" cy="7620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4" name="Group 62"/>
          <p:cNvGrpSpPr>
            <a:grpSpLocks/>
          </p:cNvGrpSpPr>
          <p:nvPr/>
        </p:nvGrpSpPr>
        <p:grpSpPr bwMode="auto">
          <a:xfrm>
            <a:off x="1676400" y="3962400"/>
            <a:ext cx="1752600" cy="2438400"/>
            <a:chOff x="528" y="2544"/>
            <a:chExt cx="1104" cy="1536"/>
          </a:xfrm>
        </p:grpSpPr>
        <p:sp>
          <p:nvSpPr>
            <p:cNvPr id="65" name="Line 63"/>
            <p:cNvSpPr>
              <a:spLocks noChangeShapeType="1"/>
            </p:cNvSpPr>
            <p:nvPr/>
          </p:nvSpPr>
          <p:spPr bwMode="auto">
            <a:xfrm rot="5400000" flipH="1">
              <a:off x="312" y="2760"/>
              <a:ext cx="1536" cy="110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auto">
            <a:xfrm flipV="1">
              <a:off x="1056" y="2880"/>
              <a:ext cx="288" cy="38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Text Box 65"/>
            <p:cNvSpPr txBox="1">
              <a:spLocks noChangeArrowheads="1"/>
            </p:cNvSpPr>
            <p:nvPr/>
          </p:nvSpPr>
          <p:spPr bwMode="auto">
            <a:xfrm>
              <a:off x="1200" y="2784"/>
              <a:ext cx="1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700" b="1" i="1">
                  <a:solidFill>
                    <a:srgbClr val="800080"/>
                  </a:solidFill>
                </a:rPr>
                <a:t>v</a:t>
              </a:r>
              <a:r>
                <a:rPr lang="en-US" sz="700" b="1" i="1" baseline="-25000">
                  <a:solidFill>
                    <a:srgbClr val="800080"/>
                  </a:solidFill>
                </a:rPr>
                <a:t>2</a:t>
              </a:r>
            </a:p>
          </p:txBody>
        </p:sp>
      </p:grpSp>
      <p:sp>
        <p:nvSpPr>
          <p:cNvPr id="68" name="Text Box 66"/>
          <p:cNvSpPr txBox="1">
            <a:spLocks noChangeArrowheads="1"/>
          </p:cNvSpPr>
          <p:nvPr/>
        </p:nvSpPr>
        <p:spPr bwMode="auto">
          <a:xfrm>
            <a:off x="6629400" y="5181600"/>
            <a:ext cx="320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006600"/>
                </a:solidFill>
              </a:rPr>
              <a:t>+</a:t>
            </a:r>
            <a:r>
              <a:rPr lang="en-US" sz="700" b="1" i="1">
                <a:solidFill>
                  <a:srgbClr val="006600"/>
                </a:solidFill>
              </a:rPr>
              <a:t>x</a:t>
            </a:r>
            <a:r>
              <a:rPr lang="en-US" sz="700" b="1" i="1" baseline="-2500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69" name="Line 67"/>
          <p:cNvSpPr>
            <a:spLocks noChangeShapeType="1"/>
          </p:cNvSpPr>
          <p:nvPr/>
        </p:nvSpPr>
        <p:spPr bwMode="auto">
          <a:xfrm>
            <a:off x="6096000" y="5105400"/>
            <a:ext cx="609600" cy="152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Text Box 68"/>
          <p:cNvSpPr txBox="1">
            <a:spLocks noChangeArrowheads="1"/>
          </p:cNvSpPr>
          <p:nvPr/>
        </p:nvSpPr>
        <p:spPr bwMode="auto">
          <a:xfrm>
            <a:off x="6400800" y="5181600"/>
            <a:ext cx="268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71" name="Text Box 69"/>
          <p:cNvSpPr txBox="1">
            <a:spLocks noChangeArrowheads="1"/>
          </p:cNvSpPr>
          <p:nvPr/>
        </p:nvSpPr>
        <p:spPr bwMode="auto">
          <a:xfrm>
            <a:off x="6096000" y="5715000"/>
            <a:ext cx="2984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FF0000"/>
                </a:solidFill>
              </a:rPr>
              <a:t>-</a:t>
            </a:r>
            <a:r>
              <a:rPr lang="en-US" sz="700" b="1" i="1">
                <a:solidFill>
                  <a:srgbClr val="FF0000"/>
                </a:solidFill>
              </a:rPr>
              <a:t>x</a:t>
            </a:r>
            <a:r>
              <a:rPr lang="en-US" sz="700" b="1" i="1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2" name="Line 70"/>
          <p:cNvSpPr>
            <a:spLocks noChangeShapeType="1"/>
          </p:cNvSpPr>
          <p:nvPr/>
        </p:nvSpPr>
        <p:spPr bwMode="auto">
          <a:xfrm>
            <a:off x="6096000" y="5105400"/>
            <a:ext cx="152400" cy="6858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Text Box 71"/>
          <p:cNvSpPr txBox="1">
            <a:spLocks noChangeArrowheads="1"/>
          </p:cNvSpPr>
          <p:nvPr/>
        </p:nvSpPr>
        <p:spPr bwMode="auto">
          <a:xfrm>
            <a:off x="6208712" y="4525963"/>
            <a:ext cx="2682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2</a:t>
            </a:r>
          </a:p>
        </p:txBody>
      </p:sp>
      <p:sp>
        <p:nvSpPr>
          <p:cNvPr id="74" name="Line 72"/>
          <p:cNvSpPr>
            <a:spLocks noChangeShapeType="1"/>
          </p:cNvSpPr>
          <p:nvPr/>
        </p:nvSpPr>
        <p:spPr bwMode="auto">
          <a:xfrm flipV="1">
            <a:off x="6096000" y="4572000"/>
            <a:ext cx="457200" cy="533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73"/>
          <p:cNvSpPr>
            <a:spLocks noChangeShapeType="1"/>
          </p:cNvSpPr>
          <p:nvPr/>
        </p:nvSpPr>
        <p:spPr bwMode="auto">
          <a:xfrm>
            <a:off x="6553200" y="4572000"/>
            <a:ext cx="152400" cy="6858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Text Box 75"/>
          <p:cNvSpPr txBox="1">
            <a:spLocks noChangeArrowheads="1"/>
          </p:cNvSpPr>
          <p:nvPr/>
        </p:nvSpPr>
        <p:spPr bwMode="auto">
          <a:xfrm>
            <a:off x="1066800" y="3276600"/>
            <a:ext cx="2743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(3a) </a:t>
            </a:r>
            <a:r>
              <a:rPr lang="en-US" sz="1200"/>
              <a:t>The guess </a:t>
            </a:r>
            <a:r>
              <a:rPr lang="en-US" sz="1200" b="1"/>
              <a:t>v</a:t>
            </a:r>
            <a:r>
              <a:rPr lang="en-US" sz="1200" b="1" baseline="-25000"/>
              <a:t>2 </a:t>
            </a:r>
            <a:r>
              <a:rPr lang="en-US" sz="1200"/>
              <a:t>after the two positive examples: </a:t>
            </a:r>
            <a:r>
              <a:rPr lang="en-US" sz="1200" b="1"/>
              <a:t>v</a:t>
            </a:r>
            <a:r>
              <a:rPr lang="en-US" sz="1200" baseline="-25000"/>
              <a:t>2</a:t>
            </a:r>
            <a:r>
              <a:rPr lang="en-US" sz="1200"/>
              <a:t>=</a:t>
            </a:r>
            <a:r>
              <a:rPr lang="en-US" sz="1200" b="1"/>
              <a:t>v</a:t>
            </a:r>
            <a:r>
              <a:rPr lang="en-US" sz="1200" baseline="-25000"/>
              <a:t>1</a:t>
            </a:r>
            <a:r>
              <a:rPr lang="en-US" sz="1200"/>
              <a:t>+</a:t>
            </a:r>
            <a:r>
              <a:rPr lang="en-US" sz="1200" b="1"/>
              <a:t>x</a:t>
            </a:r>
            <a:r>
              <a:rPr lang="en-US" sz="1200" baseline="-25000"/>
              <a:t>2</a:t>
            </a:r>
          </a:p>
        </p:txBody>
      </p:sp>
      <p:sp>
        <p:nvSpPr>
          <p:cNvPr id="77" name="Text Box 76"/>
          <p:cNvSpPr txBox="1">
            <a:spLocks noChangeArrowheads="1"/>
          </p:cNvSpPr>
          <p:nvPr/>
        </p:nvSpPr>
        <p:spPr bwMode="auto">
          <a:xfrm>
            <a:off x="4648200" y="3276600"/>
            <a:ext cx="3429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(3b) </a:t>
            </a:r>
            <a:r>
              <a:rPr lang="en-US" sz="1200"/>
              <a:t>The guess </a:t>
            </a:r>
            <a:r>
              <a:rPr lang="en-US" sz="1200" b="1"/>
              <a:t>v</a:t>
            </a:r>
            <a:r>
              <a:rPr lang="en-US" sz="1200" b="1" baseline="-25000"/>
              <a:t>2 </a:t>
            </a:r>
            <a:r>
              <a:rPr lang="en-US" sz="1200"/>
              <a:t>after the one positive and one negative example: </a:t>
            </a:r>
            <a:r>
              <a:rPr lang="en-US" sz="1200" b="1"/>
              <a:t>v</a:t>
            </a:r>
            <a:r>
              <a:rPr lang="en-US" sz="1200" baseline="-25000"/>
              <a:t>2</a:t>
            </a:r>
            <a:r>
              <a:rPr lang="en-US" sz="1200"/>
              <a:t>=</a:t>
            </a:r>
            <a:r>
              <a:rPr lang="en-US" sz="1200" b="1"/>
              <a:t>v</a:t>
            </a:r>
            <a:r>
              <a:rPr lang="en-US" sz="1200" baseline="-25000"/>
              <a:t>1</a:t>
            </a:r>
            <a:r>
              <a:rPr lang="en-US" sz="1200"/>
              <a:t>-</a:t>
            </a:r>
            <a:r>
              <a:rPr lang="en-US" sz="1200" b="1"/>
              <a:t>x</a:t>
            </a:r>
            <a:r>
              <a:rPr lang="en-US" sz="1200" baseline="-25000"/>
              <a:t>2</a:t>
            </a:r>
          </a:p>
          <a:p>
            <a:pPr algn="l" eaLnBrk="1" hangingPunct="1"/>
            <a:endParaRPr lang="en-US" sz="1200"/>
          </a:p>
        </p:txBody>
      </p:sp>
      <p:sp>
        <p:nvSpPr>
          <p:cNvPr id="78" name="Text Box 25"/>
          <p:cNvSpPr txBox="1">
            <a:spLocks noChangeArrowheads="1"/>
          </p:cNvSpPr>
          <p:nvPr/>
        </p:nvSpPr>
        <p:spPr bwMode="auto">
          <a:xfrm>
            <a:off x="6192837" y="6477000"/>
            <a:ext cx="2951163" cy="3667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/>
              <a:t>If mistake: </a:t>
            </a:r>
            <a:r>
              <a:rPr lang="en-US" b="1" dirty="0"/>
              <a:t>v</a:t>
            </a:r>
            <a:r>
              <a:rPr lang="en-US" i="1" baseline="-25000" dirty="0"/>
              <a:t>k+1</a:t>
            </a:r>
            <a:r>
              <a:rPr lang="en-US" dirty="0"/>
              <a:t> = </a:t>
            </a:r>
            <a:r>
              <a:rPr lang="en-US" b="1" dirty="0" err="1"/>
              <a:t>v</a:t>
            </a:r>
            <a:r>
              <a:rPr lang="en-US" i="1" baseline="-25000" dirty="0" err="1"/>
              <a:t>k</a:t>
            </a:r>
            <a:r>
              <a:rPr lang="en-US" i="1" dirty="0"/>
              <a:t>  +  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dirty="0"/>
              <a:t> </a:t>
            </a:r>
            <a:r>
              <a:rPr lang="en-US" b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2670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2"/>
          <p:cNvSpPr>
            <a:spLocks noChangeArrowheads="1"/>
          </p:cNvSpPr>
          <p:nvPr/>
        </p:nvSpPr>
        <p:spPr bwMode="auto">
          <a:xfrm>
            <a:off x="1563688" y="1371600"/>
            <a:ext cx="1828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19" name="Picture 3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1845469" y="1470819"/>
            <a:ext cx="19113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1563688" y="1371600"/>
            <a:ext cx="1981200" cy="1981200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rot="-5400000">
            <a:off x="2478088" y="685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2478088" y="10668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V="1">
            <a:off x="2478088" y="12954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1411288" y="1219200"/>
            <a:ext cx="220980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240088" y="11430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u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1411288" y="22860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487488" y="3078163"/>
            <a:ext cx="3190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-u</a:t>
            </a:r>
          </a:p>
        </p:txBody>
      </p:sp>
      <p:sp>
        <p:nvSpPr>
          <p:cNvPr id="9228" name="AutoShape 12"/>
          <p:cNvSpPr>
            <a:spLocks/>
          </p:cNvSpPr>
          <p:nvPr/>
        </p:nvSpPr>
        <p:spPr bwMode="auto">
          <a:xfrm rot="2320195">
            <a:off x="3622675" y="3387725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621088" y="3429000"/>
            <a:ext cx="29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2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5145088" y="1371600"/>
            <a:ext cx="1828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31" name="Picture 15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5426869" y="1470819"/>
            <a:ext cx="19113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5145088" y="1371600"/>
            <a:ext cx="1981200" cy="1981200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rot="-5400000">
            <a:off x="6059488" y="685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6059488" y="10668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 flipV="1">
            <a:off x="6059488" y="12954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4992688" y="1219200"/>
            <a:ext cx="220980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6821488" y="1143000"/>
            <a:ext cx="277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b="1"/>
              <a:t>u</a:t>
            </a:r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H="1">
            <a:off x="4992688" y="22860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5068888" y="3078163"/>
            <a:ext cx="3286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-</a:t>
            </a:r>
            <a:r>
              <a:rPr lang="en-US" sz="1200" b="1"/>
              <a:t>u</a:t>
            </a:r>
          </a:p>
        </p:txBody>
      </p:sp>
      <p:sp>
        <p:nvSpPr>
          <p:cNvPr id="9240" name="AutoShape 24"/>
          <p:cNvSpPr>
            <a:spLocks/>
          </p:cNvSpPr>
          <p:nvPr/>
        </p:nvSpPr>
        <p:spPr bwMode="auto">
          <a:xfrm rot="2320195">
            <a:off x="7204075" y="3387725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7202488" y="3429000"/>
            <a:ext cx="29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2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2478088" y="2286000"/>
            <a:ext cx="609600" cy="152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2782888" y="2362200"/>
            <a:ext cx="268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2173288" y="1371600"/>
            <a:ext cx="320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006600"/>
                </a:solidFill>
              </a:rPr>
              <a:t>+</a:t>
            </a:r>
            <a:r>
              <a:rPr lang="en-US" sz="700" b="1" i="1">
                <a:solidFill>
                  <a:srgbClr val="006600"/>
                </a:solidFill>
              </a:rPr>
              <a:t>x</a:t>
            </a:r>
            <a:r>
              <a:rPr lang="en-US" sz="700" b="1" i="1" baseline="-2500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 flipH="1" flipV="1">
            <a:off x="2325688" y="1524000"/>
            <a:ext cx="152400" cy="7620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46" name="Group 31"/>
          <p:cNvGrpSpPr>
            <a:grpSpLocks/>
          </p:cNvGrpSpPr>
          <p:nvPr/>
        </p:nvGrpSpPr>
        <p:grpSpPr bwMode="auto">
          <a:xfrm>
            <a:off x="1639888" y="1143000"/>
            <a:ext cx="1752600" cy="2438400"/>
            <a:chOff x="528" y="2544"/>
            <a:chExt cx="1104" cy="1536"/>
          </a:xfrm>
        </p:grpSpPr>
        <p:sp>
          <p:nvSpPr>
            <p:cNvPr id="9261" name="Line 32"/>
            <p:cNvSpPr>
              <a:spLocks noChangeShapeType="1"/>
            </p:cNvSpPr>
            <p:nvPr/>
          </p:nvSpPr>
          <p:spPr bwMode="auto">
            <a:xfrm rot="5400000" flipH="1">
              <a:off x="312" y="2760"/>
              <a:ext cx="1536" cy="110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Line 33"/>
            <p:cNvSpPr>
              <a:spLocks noChangeShapeType="1"/>
            </p:cNvSpPr>
            <p:nvPr/>
          </p:nvSpPr>
          <p:spPr bwMode="auto">
            <a:xfrm flipV="1">
              <a:off x="1056" y="2880"/>
              <a:ext cx="288" cy="38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Text Box 34"/>
            <p:cNvSpPr txBox="1">
              <a:spLocks noChangeArrowheads="1"/>
            </p:cNvSpPr>
            <p:nvPr/>
          </p:nvSpPr>
          <p:spPr bwMode="auto">
            <a:xfrm>
              <a:off x="1200" y="2784"/>
              <a:ext cx="1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700" b="1" i="1">
                  <a:solidFill>
                    <a:srgbClr val="800080"/>
                  </a:solidFill>
                </a:rPr>
                <a:t>v</a:t>
              </a:r>
              <a:r>
                <a:rPr lang="en-US" sz="700" b="1" i="1" baseline="-25000">
                  <a:solidFill>
                    <a:srgbClr val="800080"/>
                  </a:solidFill>
                </a:rPr>
                <a:t>2</a:t>
              </a:r>
            </a:p>
          </p:txBody>
        </p:sp>
      </p:grpSp>
      <p:sp>
        <p:nvSpPr>
          <p:cNvPr id="9247" name="Text Box 35"/>
          <p:cNvSpPr txBox="1">
            <a:spLocks noChangeArrowheads="1"/>
          </p:cNvSpPr>
          <p:nvPr/>
        </p:nvSpPr>
        <p:spPr bwMode="auto">
          <a:xfrm>
            <a:off x="6592888" y="2362200"/>
            <a:ext cx="320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006600"/>
                </a:solidFill>
              </a:rPr>
              <a:t>+</a:t>
            </a:r>
            <a:r>
              <a:rPr lang="en-US" sz="700" b="1" i="1">
                <a:solidFill>
                  <a:srgbClr val="006600"/>
                </a:solidFill>
              </a:rPr>
              <a:t>x</a:t>
            </a:r>
            <a:r>
              <a:rPr lang="en-US" sz="700" b="1" i="1" baseline="-2500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9248" name="Line 36"/>
          <p:cNvSpPr>
            <a:spLocks noChangeShapeType="1"/>
          </p:cNvSpPr>
          <p:nvPr/>
        </p:nvSpPr>
        <p:spPr bwMode="auto">
          <a:xfrm>
            <a:off x="6059488" y="2286000"/>
            <a:ext cx="609600" cy="152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9" name="Text Box 37"/>
          <p:cNvSpPr txBox="1">
            <a:spLocks noChangeArrowheads="1"/>
          </p:cNvSpPr>
          <p:nvPr/>
        </p:nvSpPr>
        <p:spPr bwMode="auto">
          <a:xfrm>
            <a:off x="6364288" y="2362200"/>
            <a:ext cx="268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9250" name="Text Box 38"/>
          <p:cNvSpPr txBox="1">
            <a:spLocks noChangeArrowheads="1"/>
          </p:cNvSpPr>
          <p:nvPr/>
        </p:nvSpPr>
        <p:spPr bwMode="auto">
          <a:xfrm>
            <a:off x="6059488" y="2895600"/>
            <a:ext cx="2984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FF0000"/>
                </a:solidFill>
              </a:rPr>
              <a:t>-</a:t>
            </a:r>
            <a:r>
              <a:rPr lang="en-US" sz="700" b="1" i="1">
                <a:solidFill>
                  <a:srgbClr val="FF0000"/>
                </a:solidFill>
              </a:rPr>
              <a:t>x</a:t>
            </a:r>
            <a:r>
              <a:rPr lang="en-US" sz="700" b="1" i="1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251" name="Line 39"/>
          <p:cNvSpPr>
            <a:spLocks noChangeShapeType="1"/>
          </p:cNvSpPr>
          <p:nvPr/>
        </p:nvSpPr>
        <p:spPr bwMode="auto">
          <a:xfrm>
            <a:off x="6059488" y="2286000"/>
            <a:ext cx="152400" cy="6858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2" name="Text Box 40"/>
          <p:cNvSpPr txBox="1">
            <a:spLocks noChangeArrowheads="1"/>
          </p:cNvSpPr>
          <p:nvPr/>
        </p:nvSpPr>
        <p:spPr bwMode="auto">
          <a:xfrm>
            <a:off x="6172200" y="1706563"/>
            <a:ext cx="2682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2</a:t>
            </a:r>
          </a:p>
        </p:txBody>
      </p:sp>
      <p:sp>
        <p:nvSpPr>
          <p:cNvPr id="9253" name="Line 41"/>
          <p:cNvSpPr>
            <a:spLocks noChangeShapeType="1"/>
          </p:cNvSpPr>
          <p:nvPr/>
        </p:nvSpPr>
        <p:spPr bwMode="auto">
          <a:xfrm flipV="1">
            <a:off x="6059488" y="1752600"/>
            <a:ext cx="457200" cy="533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4" name="Text Box 43"/>
          <p:cNvSpPr txBox="1">
            <a:spLocks noChangeArrowheads="1"/>
          </p:cNvSpPr>
          <p:nvPr/>
        </p:nvSpPr>
        <p:spPr bwMode="auto">
          <a:xfrm>
            <a:off x="1030288" y="457200"/>
            <a:ext cx="2743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(3a) </a:t>
            </a:r>
            <a:r>
              <a:rPr lang="en-US" sz="1200"/>
              <a:t>The guess </a:t>
            </a:r>
            <a:r>
              <a:rPr lang="en-US" sz="1200" b="1"/>
              <a:t>v</a:t>
            </a:r>
            <a:r>
              <a:rPr lang="en-US" sz="1200" b="1" baseline="-25000"/>
              <a:t>2 </a:t>
            </a:r>
            <a:r>
              <a:rPr lang="en-US" sz="1200"/>
              <a:t>after the two positive examples: </a:t>
            </a:r>
            <a:r>
              <a:rPr lang="en-US" sz="1200" b="1"/>
              <a:t>v</a:t>
            </a:r>
            <a:r>
              <a:rPr lang="en-US" sz="1200" baseline="-25000"/>
              <a:t>2</a:t>
            </a:r>
            <a:r>
              <a:rPr lang="en-US" sz="1200"/>
              <a:t>=</a:t>
            </a:r>
            <a:r>
              <a:rPr lang="en-US" sz="1200" b="1"/>
              <a:t>v</a:t>
            </a:r>
            <a:r>
              <a:rPr lang="en-US" sz="1200" baseline="-25000"/>
              <a:t>1</a:t>
            </a:r>
            <a:r>
              <a:rPr lang="en-US" sz="1200"/>
              <a:t>+</a:t>
            </a:r>
            <a:r>
              <a:rPr lang="en-US" sz="1200" b="1"/>
              <a:t>x</a:t>
            </a:r>
            <a:r>
              <a:rPr lang="en-US" sz="1200" baseline="-25000"/>
              <a:t>2</a:t>
            </a:r>
          </a:p>
        </p:txBody>
      </p:sp>
      <p:sp>
        <p:nvSpPr>
          <p:cNvPr id="9255" name="Text Box 44"/>
          <p:cNvSpPr txBox="1">
            <a:spLocks noChangeArrowheads="1"/>
          </p:cNvSpPr>
          <p:nvPr/>
        </p:nvSpPr>
        <p:spPr bwMode="auto">
          <a:xfrm>
            <a:off x="4611688" y="457200"/>
            <a:ext cx="3429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(3b) </a:t>
            </a:r>
            <a:r>
              <a:rPr lang="en-US" sz="1200"/>
              <a:t>The guess </a:t>
            </a:r>
            <a:r>
              <a:rPr lang="en-US" sz="1200" b="1"/>
              <a:t>v</a:t>
            </a:r>
            <a:r>
              <a:rPr lang="en-US" sz="1200" b="1" baseline="-25000"/>
              <a:t>2 </a:t>
            </a:r>
            <a:r>
              <a:rPr lang="en-US" sz="1200"/>
              <a:t>after the one positive and one negative example: </a:t>
            </a:r>
            <a:r>
              <a:rPr lang="en-US" sz="1200" b="1"/>
              <a:t>v</a:t>
            </a:r>
            <a:r>
              <a:rPr lang="en-US" sz="1200" baseline="-25000"/>
              <a:t>2</a:t>
            </a:r>
            <a:r>
              <a:rPr lang="en-US" sz="1200"/>
              <a:t>=</a:t>
            </a:r>
            <a:r>
              <a:rPr lang="en-US" sz="1200" b="1"/>
              <a:t>v</a:t>
            </a:r>
            <a:r>
              <a:rPr lang="en-US" sz="1200" baseline="-25000"/>
              <a:t>1</a:t>
            </a:r>
            <a:r>
              <a:rPr lang="en-US" sz="1200"/>
              <a:t>-</a:t>
            </a:r>
            <a:r>
              <a:rPr lang="en-US" sz="1200" b="1"/>
              <a:t>x</a:t>
            </a:r>
            <a:r>
              <a:rPr lang="en-US" sz="1200" baseline="-25000"/>
              <a:t>2</a:t>
            </a:r>
          </a:p>
          <a:p>
            <a:pPr algn="l" eaLnBrk="1" hangingPunct="1"/>
            <a:endParaRPr lang="en-US" sz="1200"/>
          </a:p>
        </p:txBody>
      </p:sp>
      <p:pic>
        <p:nvPicPr>
          <p:cNvPr id="34861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" t="18170" r="6970" b="35831"/>
          <a:stretch>
            <a:fillRect/>
          </a:stretch>
        </p:blipFill>
        <p:spPr bwMode="auto">
          <a:xfrm>
            <a:off x="273844" y="3887782"/>
            <a:ext cx="7608888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62" name="Line 46"/>
          <p:cNvSpPr>
            <a:spLocks noChangeShapeType="1"/>
          </p:cNvSpPr>
          <p:nvPr/>
        </p:nvSpPr>
        <p:spPr bwMode="auto">
          <a:xfrm flipH="1" flipV="1">
            <a:off x="2765425" y="2014538"/>
            <a:ext cx="282575" cy="4238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3" name="Line 47"/>
          <p:cNvSpPr>
            <a:spLocks noChangeShapeType="1"/>
          </p:cNvSpPr>
          <p:nvPr/>
        </p:nvSpPr>
        <p:spPr bwMode="auto">
          <a:xfrm flipH="1" flipV="1">
            <a:off x="2917825" y="1689100"/>
            <a:ext cx="96838" cy="128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4" name="AutoShape 48"/>
          <p:cNvSpPr>
            <a:spLocks/>
          </p:cNvSpPr>
          <p:nvPr/>
        </p:nvSpPr>
        <p:spPr bwMode="auto">
          <a:xfrm rot="2320195">
            <a:off x="2959100" y="1909763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5" name="Text Box 49"/>
          <p:cNvSpPr txBox="1">
            <a:spLocks noChangeArrowheads="1"/>
          </p:cNvSpPr>
          <p:nvPr/>
        </p:nvSpPr>
        <p:spPr bwMode="auto">
          <a:xfrm>
            <a:off x="2957513" y="1951038"/>
            <a:ext cx="3000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&gt;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6153680" y="5341142"/>
            <a:ext cx="2951163" cy="3667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/>
              <a:t>If mistake: </a:t>
            </a:r>
            <a:r>
              <a:rPr lang="en-US" b="1" dirty="0"/>
              <a:t>v</a:t>
            </a:r>
            <a:r>
              <a:rPr lang="en-US" i="1" baseline="-25000" dirty="0"/>
              <a:t>k+1</a:t>
            </a:r>
            <a:r>
              <a:rPr lang="en-US" dirty="0"/>
              <a:t> = </a:t>
            </a:r>
            <a:r>
              <a:rPr lang="en-US" b="1" dirty="0" err="1"/>
              <a:t>v</a:t>
            </a:r>
            <a:r>
              <a:rPr lang="en-US" i="1" baseline="-25000" dirty="0" err="1"/>
              <a:t>k</a:t>
            </a:r>
            <a:r>
              <a:rPr lang="en-US" i="1" dirty="0"/>
              <a:t>  +  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dirty="0"/>
              <a:t> </a:t>
            </a:r>
            <a:r>
              <a:rPr lang="en-US" b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</a:p>
        </p:txBody>
      </p:sp>
      <p:pic>
        <p:nvPicPr>
          <p:cNvPr id="49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46821" r="51351" b="49518"/>
          <a:stretch/>
        </p:blipFill>
        <p:spPr bwMode="auto">
          <a:xfrm>
            <a:off x="5535083" y="6409520"/>
            <a:ext cx="3632233" cy="33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590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1563688" y="1371600"/>
            <a:ext cx="1828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43" name="Picture 3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1845469" y="1470819"/>
            <a:ext cx="19113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1563688" y="1371600"/>
            <a:ext cx="1981200" cy="1981200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rot="-5400000">
            <a:off x="2478088" y="685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2478088" y="10668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V="1">
            <a:off x="2478088" y="12954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1411288" y="1219200"/>
            <a:ext cx="220980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240088" y="11430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u</a:t>
            </a: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>
            <a:off x="1411288" y="22860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487488" y="3078163"/>
            <a:ext cx="3190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-u</a:t>
            </a:r>
          </a:p>
        </p:txBody>
      </p:sp>
      <p:sp>
        <p:nvSpPr>
          <p:cNvPr id="10252" name="AutoShape 12"/>
          <p:cNvSpPr>
            <a:spLocks/>
          </p:cNvSpPr>
          <p:nvPr/>
        </p:nvSpPr>
        <p:spPr bwMode="auto">
          <a:xfrm rot="2320195">
            <a:off x="3622675" y="3387725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3621088" y="3429000"/>
            <a:ext cx="29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2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5145088" y="1371600"/>
            <a:ext cx="1828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55" name="Picture 15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5426869" y="1470819"/>
            <a:ext cx="19113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5145088" y="1371600"/>
            <a:ext cx="1981200" cy="1981200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 rot="-5400000">
            <a:off x="6059488" y="685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6059488" y="10668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V="1">
            <a:off x="6059488" y="12954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4992688" y="1219200"/>
            <a:ext cx="220980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6821488" y="1143000"/>
            <a:ext cx="277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b="1"/>
              <a:t>u</a:t>
            </a:r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 flipH="1">
            <a:off x="4992688" y="22860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5068888" y="3078163"/>
            <a:ext cx="3286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-</a:t>
            </a:r>
            <a:r>
              <a:rPr lang="en-US" sz="1200" b="1"/>
              <a:t>u</a:t>
            </a:r>
          </a:p>
        </p:txBody>
      </p:sp>
      <p:sp>
        <p:nvSpPr>
          <p:cNvPr id="10264" name="AutoShape 24"/>
          <p:cNvSpPr>
            <a:spLocks/>
          </p:cNvSpPr>
          <p:nvPr/>
        </p:nvSpPr>
        <p:spPr bwMode="auto">
          <a:xfrm rot="2320195">
            <a:off x="7204075" y="3387725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7202488" y="3429000"/>
            <a:ext cx="29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2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2478088" y="2286000"/>
            <a:ext cx="609600" cy="152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2782888" y="2362200"/>
            <a:ext cx="268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2173288" y="1371600"/>
            <a:ext cx="320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006600"/>
                </a:solidFill>
              </a:rPr>
              <a:t>+</a:t>
            </a:r>
            <a:r>
              <a:rPr lang="en-US" sz="700" b="1" i="1">
                <a:solidFill>
                  <a:srgbClr val="006600"/>
                </a:solidFill>
              </a:rPr>
              <a:t>x</a:t>
            </a:r>
            <a:r>
              <a:rPr lang="en-US" sz="700" b="1" i="1" baseline="-2500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 flipH="1" flipV="1">
            <a:off x="2325688" y="1524000"/>
            <a:ext cx="152400" cy="7620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 flipH="1" flipV="1">
            <a:off x="2935288" y="1676400"/>
            <a:ext cx="152400" cy="7620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71" name="Group 31"/>
          <p:cNvGrpSpPr>
            <a:grpSpLocks/>
          </p:cNvGrpSpPr>
          <p:nvPr/>
        </p:nvGrpSpPr>
        <p:grpSpPr bwMode="auto">
          <a:xfrm>
            <a:off x="1639888" y="1143000"/>
            <a:ext cx="1752600" cy="2438400"/>
            <a:chOff x="528" y="2544"/>
            <a:chExt cx="1104" cy="1536"/>
          </a:xfrm>
        </p:grpSpPr>
        <p:sp>
          <p:nvSpPr>
            <p:cNvPr id="10283" name="Line 32"/>
            <p:cNvSpPr>
              <a:spLocks noChangeShapeType="1"/>
            </p:cNvSpPr>
            <p:nvPr/>
          </p:nvSpPr>
          <p:spPr bwMode="auto">
            <a:xfrm rot="5400000" flipH="1">
              <a:off x="312" y="2760"/>
              <a:ext cx="1536" cy="110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Line 33"/>
            <p:cNvSpPr>
              <a:spLocks noChangeShapeType="1"/>
            </p:cNvSpPr>
            <p:nvPr/>
          </p:nvSpPr>
          <p:spPr bwMode="auto">
            <a:xfrm flipV="1">
              <a:off x="1056" y="2880"/>
              <a:ext cx="288" cy="38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Text Box 34"/>
            <p:cNvSpPr txBox="1">
              <a:spLocks noChangeArrowheads="1"/>
            </p:cNvSpPr>
            <p:nvPr/>
          </p:nvSpPr>
          <p:spPr bwMode="auto">
            <a:xfrm>
              <a:off x="1200" y="2784"/>
              <a:ext cx="1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700" b="1" i="1">
                  <a:solidFill>
                    <a:srgbClr val="800080"/>
                  </a:solidFill>
                </a:rPr>
                <a:t>v</a:t>
              </a:r>
              <a:r>
                <a:rPr lang="en-US" sz="700" b="1" i="1" baseline="-25000">
                  <a:solidFill>
                    <a:srgbClr val="800080"/>
                  </a:solidFill>
                </a:rPr>
                <a:t>2</a:t>
              </a:r>
            </a:p>
          </p:txBody>
        </p:sp>
      </p:grpSp>
      <p:sp>
        <p:nvSpPr>
          <p:cNvPr id="10272" name="Text Box 35"/>
          <p:cNvSpPr txBox="1">
            <a:spLocks noChangeArrowheads="1"/>
          </p:cNvSpPr>
          <p:nvPr/>
        </p:nvSpPr>
        <p:spPr bwMode="auto">
          <a:xfrm>
            <a:off x="6592888" y="2362200"/>
            <a:ext cx="320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006600"/>
                </a:solidFill>
              </a:rPr>
              <a:t>+</a:t>
            </a:r>
            <a:r>
              <a:rPr lang="en-US" sz="700" b="1" i="1">
                <a:solidFill>
                  <a:srgbClr val="006600"/>
                </a:solidFill>
              </a:rPr>
              <a:t>x</a:t>
            </a:r>
            <a:r>
              <a:rPr lang="en-US" sz="700" b="1" i="1" baseline="-2500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10273" name="Line 36"/>
          <p:cNvSpPr>
            <a:spLocks noChangeShapeType="1"/>
          </p:cNvSpPr>
          <p:nvPr/>
        </p:nvSpPr>
        <p:spPr bwMode="auto">
          <a:xfrm>
            <a:off x="6059488" y="2286000"/>
            <a:ext cx="609600" cy="152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4" name="Text Box 37"/>
          <p:cNvSpPr txBox="1">
            <a:spLocks noChangeArrowheads="1"/>
          </p:cNvSpPr>
          <p:nvPr/>
        </p:nvSpPr>
        <p:spPr bwMode="auto">
          <a:xfrm>
            <a:off x="6364288" y="2362200"/>
            <a:ext cx="268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10275" name="Text Box 38"/>
          <p:cNvSpPr txBox="1">
            <a:spLocks noChangeArrowheads="1"/>
          </p:cNvSpPr>
          <p:nvPr/>
        </p:nvSpPr>
        <p:spPr bwMode="auto">
          <a:xfrm>
            <a:off x="6059488" y="2895600"/>
            <a:ext cx="2984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FF0000"/>
                </a:solidFill>
              </a:rPr>
              <a:t>-</a:t>
            </a:r>
            <a:r>
              <a:rPr lang="en-US" sz="700" b="1" i="1">
                <a:solidFill>
                  <a:srgbClr val="FF0000"/>
                </a:solidFill>
              </a:rPr>
              <a:t>x</a:t>
            </a:r>
            <a:r>
              <a:rPr lang="en-US" sz="700" b="1" i="1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276" name="Line 39"/>
          <p:cNvSpPr>
            <a:spLocks noChangeShapeType="1"/>
          </p:cNvSpPr>
          <p:nvPr/>
        </p:nvSpPr>
        <p:spPr bwMode="auto">
          <a:xfrm>
            <a:off x="6059488" y="2286000"/>
            <a:ext cx="152400" cy="6858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7" name="Text Box 40"/>
          <p:cNvSpPr txBox="1">
            <a:spLocks noChangeArrowheads="1"/>
          </p:cNvSpPr>
          <p:nvPr/>
        </p:nvSpPr>
        <p:spPr bwMode="auto">
          <a:xfrm>
            <a:off x="6172200" y="1706563"/>
            <a:ext cx="2682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2</a:t>
            </a:r>
          </a:p>
        </p:txBody>
      </p:sp>
      <p:sp>
        <p:nvSpPr>
          <p:cNvPr id="10278" name="Line 41"/>
          <p:cNvSpPr>
            <a:spLocks noChangeShapeType="1"/>
          </p:cNvSpPr>
          <p:nvPr/>
        </p:nvSpPr>
        <p:spPr bwMode="auto">
          <a:xfrm flipV="1">
            <a:off x="6059488" y="1752600"/>
            <a:ext cx="457200" cy="533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9" name="Line 42"/>
          <p:cNvSpPr>
            <a:spLocks noChangeShapeType="1"/>
          </p:cNvSpPr>
          <p:nvPr/>
        </p:nvSpPr>
        <p:spPr bwMode="auto">
          <a:xfrm>
            <a:off x="6516688" y="1752600"/>
            <a:ext cx="152400" cy="6858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0" name="Text Box 43"/>
          <p:cNvSpPr txBox="1">
            <a:spLocks noChangeArrowheads="1"/>
          </p:cNvSpPr>
          <p:nvPr/>
        </p:nvSpPr>
        <p:spPr bwMode="auto">
          <a:xfrm>
            <a:off x="1030288" y="457200"/>
            <a:ext cx="2743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(3a) </a:t>
            </a:r>
            <a:r>
              <a:rPr lang="en-US" sz="1200"/>
              <a:t>The guess </a:t>
            </a:r>
            <a:r>
              <a:rPr lang="en-US" sz="1200" b="1"/>
              <a:t>v</a:t>
            </a:r>
            <a:r>
              <a:rPr lang="en-US" sz="1200" b="1" baseline="-25000"/>
              <a:t>2 </a:t>
            </a:r>
            <a:r>
              <a:rPr lang="en-US" sz="1200"/>
              <a:t>after the two positive examples: </a:t>
            </a:r>
            <a:r>
              <a:rPr lang="en-US" sz="1200" b="1"/>
              <a:t>v</a:t>
            </a:r>
            <a:r>
              <a:rPr lang="en-US" sz="1200" baseline="-25000"/>
              <a:t>2</a:t>
            </a:r>
            <a:r>
              <a:rPr lang="en-US" sz="1200"/>
              <a:t>=</a:t>
            </a:r>
            <a:r>
              <a:rPr lang="en-US" sz="1200" b="1"/>
              <a:t>v</a:t>
            </a:r>
            <a:r>
              <a:rPr lang="en-US" sz="1200" baseline="-25000"/>
              <a:t>1</a:t>
            </a:r>
            <a:r>
              <a:rPr lang="en-US" sz="1200"/>
              <a:t>+</a:t>
            </a:r>
            <a:r>
              <a:rPr lang="en-US" sz="1200" b="1"/>
              <a:t>x</a:t>
            </a:r>
            <a:r>
              <a:rPr lang="en-US" sz="1200" baseline="-25000"/>
              <a:t>2</a:t>
            </a:r>
          </a:p>
        </p:txBody>
      </p:sp>
      <p:sp>
        <p:nvSpPr>
          <p:cNvPr id="10281" name="Text Box 44"/>
          <p:cNvSpPr txBox="1">
            <a:spLocks noChangeArrowheads="1"/>
          </p:cNvSpPr>
          <p:nvPr/>
        </p:nvSpPr>
        <p:spPr bwMode="auto">
          <a:xfrm>
            <a:off x="4611688" y="457200"/>
            <a:ext cx="3429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(3b) </a:t>
            </a:r>
            <a:r>
              <a:rPr lang="en-US" sz="1200"/>
              <a:t>The guess </a:t>
            </a:r>
            <a:r>
              <a:rPr lang="en-US" sz="1200" b="1"/>
              <a:t>v</a:t>
            </a:r>
            <a:r>
              <a:rPr lang="en-US" sz="1200" b="1" baseline="-25000"/>
              <a:t>2 </a:t>
            </a:r>
            <a:r>
              <a:rPr lang="en-US" sz="1200"/>
              <a:t>after the one positive and one negative example: </a:t>
            </a:r>
            <a:r>
              <a:rPr lang="en-US" sz="1200" b="1"/>
              <a:t>v</a:t>
            </a:r>
            <a:r>
              <a:rPr lang="en-US" sz="1200" baseline="-25000"/>
              <a:t>2</a:t>
            </a:r>
            <a:r>
              <a:rPr lang="en-US" sz="1200"/>
              <a:t>=</a:t>
            </a:r>
            <a:r>
              <a:rPr lang="en-US" sz="1200" b="1"/>
              <a:t>v</a:t>
            </a:r>
            <a:r>
              <a:rPr lang="en-US" sz="1200" baseline="-25000"/>
              <a:t>1</a:t>
            </a:r>
            <a:r>
              <a:rPr lang="en-US" sz="1200"/>
              <a:t>-</a:t>
            </a:r>
            <a:r>
              <a:rPr lang="en-US" sz="1200" b="1"/>
              <a:t>x</a:t>
            </a:r>
            <a:r>
              <a:rPr lang="en-US" sz="1200" baseline="-25000"/>
              <a:t>2</a:t>
            </a:r>
          </a:p>
          <a:p>
            <a:pPr algn="l" eaLnBrk="1" hangingPunct="1"/>
            <a:endParaRPr lang="en-US" sz="1200"/>
          </a:p>
        </p:txBody>
      </p:sp>
      <p:pic>
        <p:nvPicPr>
          <p:cNvPr id="10282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t="23845" r="4245" b="23581"/>
          <a:stretch>
            <a:fillRect/>
          </a:stretch>
        </p:blipFill>
        <p:spPr bwMode="auto">
          <a:xfrm>
            <a:off x="639763" y="3581400"/>
            <a:ext cx="7400925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 Box 25"/>
          <p:cNvSpPr txBox="1">
            <a:spLocks noChangeArrowheads="1"/>
          </p:cNvSpPr>
          <p:nvPr/>
        </p:nvSpPr>
        <p:spPr bwMode="auto">
          <a:xfrm>
            <a:off x="6669088" y="5150642"/>
            <a:ext cx="2380372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/>
              <a:t>If mistake: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i</a:t>
            </a:r>
            <a:r>
              <a:rPr lang="en-US" dirty="0" smtClean="0"/>
              <a:t> </a:t>
            </a:r>
            <a:r>
              <a:rPr lang="en-US" b="1" dirty="0" smtClean="0"/>
              <a:t>x</a:t>
            </a:r>
            <a:r>
              <a:rPr lang="en-US" i="1" baseline="-25000" dirty="0" smtClean="0"/>
              <a:t>i </a:t>
            </a:r>
            <a:r>
              <a:rPr lang="en-US" b="1" dirty="0" err="1"/>
              <a:t>v</a:t>
            </a:r>
            <a:r>
              <a:rPr lang="en-US" i="1" baseline="-25000" dirty="0" err="1"/>
              <a:t>k</a:t>
            </a:r>
            <a:r>
              <a:rPr lang="en-US" i="1" dirty="0"/>
              <a:t> </a:t>
            </a:r>
            <a:r>
              <a:rPr lang="en-US" i="1" dirty="0" smtClean="0"/>
              <a:t>&lt; 0 </a:t>
            </a:r>
            <a:endParaRPr lang="en-US" i="1" dirty="0"/>
          </a:p>
        </p:txBody>
      </p:sp>
      <p:pic>
        <p:nvPicPr>
          <p:cNvPr id="48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0" t="86995" r="54942" b="8044"/>
          <a:stretch/>
        </p:blipFill>
        <p:spPr bwMode="auto">
          <a:xfrm>
            <a:off x="6172200" y="6021917"/>
            <a:ext cx="2819400" cy="50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834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525933" cy="5145617"/>
          </a:xfrm>
        </p:spPr>
        <p:txBody>
          <a:bodyPr>
            <a:normAutofit/>
          </a:bodyPr>
          <a:lstStyle/>
          <a:p>
            <a:r>
              <a:rPr lang="en-US" dirty="0" smtClean="0"/>
              <a:t>My office hours: Tues 4pm</a:t>
            </a:r>
          </a:p>
          <a:p>
            <a:r>
              <a:rPr lang="en-US" dirty="0" smtClean="0"/>
              <a:t>Wed: guest lecture, Matt Hurst, Bing Local Search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934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t="23845" r="4245" b="63538"/>
          <a:stretch>
            <a:fillRect/>
          </a:stretch>
        </p:blipFill>
        <p:spPr bwMode="auto">
          <a:xfrm>
            <a:off x="131763" y="1073150"/>
            <a:ext cx="875188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" t="18170" r="6970" b="69664"/>
          <a:stretch>
            <a:fillRect/>
          </a:stretch>
        </p:blipFill>
        <p:spPr bwMode="auto">
          <a:xfrm>
            <a:off x="203200" y="198438"/>
            <a:ext cx="875188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3" t="22342" r="13168" b="55110"/>
          <a:stretch>
            <a:fillRect/>
          </a:stretch>
        </p:blipFill>
        <p:spPr bwMode="auto">
          <a:xfrm>
            <a:off x="203200" y="2268538"/>
            <a:ext cx="38465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3" t="60692" r="13168" b="26682"/>
          <a:stretch>
            <a:fillRect/>
          </a:stretch>
        </p:blipFill>
        <p:spPr bwMode="auto">
          <a:xfrm>
            <a:off x="4319588" y="2151063"/>
            <a:ext cx="38465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4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8" t="49605" r="20993" b="25987"/>
          <a:stretch>
            <a:fillRect/>
          </a:stretch>
        </p:blipFill>
        <p:spPr bwMode="auto">
          <a:xfrm>
            <a:off x="4849812" y="2928143"/>
            <a:ext cx="248761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2" t="56014" r="40309" b="38188"/>
          <a:stretch/>
        </p:blipFill>
        <p:spPr bwMode="auto">
          <a:xfrm>
            <a:off x="1131401" y="2063750"/>
            <a:ext cx="2001266" cy="51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842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t="23845" r="4245" b="63538"/>
          <a:stretch>
            <a:fillRect/>
          </a:stretch>
        </p:blipFill>
        <p:spPr bwMode="auto">
          <a:xfrm>
            <a:off x="131763" y="1073150"/>
            <a:ext cx="875188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" t="18170" r="6970" b="69664"/>
          <a:stretch>
            <a:fillRect/>
          </a:stretch>
        </p:blipFill>
        <p:spPr bwMode="auto">
          <a:xfrm>
            <a:off x="203200" y="198438"/>
            <a:ext cx="875188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3" t="22342" r="13168" b="55110"/>
          <a:stretch>
            <a:fillRect/>
          </a:stretch>
        </p:blipFill>
        <p:spPr bwMode="auto">
          <a:xfrm>
            <a:off x="203200" y="2268538"/>
            <a:ext cx="38465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4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3" t="60692" r="13168" b="26682"/>
          <a:stretch>
            <a:fillRect/>
          </a:stretch>
        </p:blipFill>
        <p:spPr bwMode="auto">
          <a:xfrm>
            <a:off x="4319588" y="2151063"/>
            <a:ext cx="38465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4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8" t="49605" r="20993" b="25987"/>
          <a:stretch>
            <a:fillRect/>
          </a:stretch>
        </p:blipFill>
        <p:spPr bwMode="auto">
          <a:xfrm>
            <a:off x="4849812" y="2928143"/>
            <a:ext cx="248761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" t="81267" r="38921" b="5806"/>
          <a:stretch>
            <a:fillRect/>
          </a:stretch>
        </p:blipFill>
        <p:spPr bwMode="auto">
          <a:xfrm>
            <a:off x="319088" y="5113338"/>
            <a:ext cx="8001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 flipH="1">
            <a:off x="6607702" y="4130680"/>
            <a:ext cx="6302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2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32459" y="5681132"/>
            <a:ext cx="3492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flipH="1">
            <a:off x="6800850" y="3820318"/>
            <a:ext cx="631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2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flipH="1">
            <a:off x="6947431" y="3316818"/>
            <a:ext cx="631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2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flipH="1">
            <a:off x="7227357" y="2414059"/>
            <a:ext cx="631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2</a:t>
            </a:r>
          </a:p>
        </p:txBody>
      </p:sp>
      <p:graphicFrame>
        <p:nvGraphicFramePr>
          <p:cNvPr id="14" name="Object 7"/>
          <p:cNvGraphicFramePr>
            <a:graphicFrameLocks noChangeAspect="1"/>
          </p:cNvGraphicFramePr>
          <p:nvPr/>
        </p:nvGraphicFramePr>
        <p:xfrm>
          <a:off x="6800850" y="4229100"/>
          <a:ext cx="13446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3" name="Equation" r:id="rId9" imgW="495000" imgH="495000" progId="Equation.3">
                  <p:embed/>
                </p:oleObj>
              </mc:Choice>
              <mc:Fallback>
                <p:oleObj name="Equation" r:id="rId9" imgW="49500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850" y="4229100"/>
                        <a:ext cx="1344613" cy="8921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9088" y="6421438"/>
            <a:ext cx="604678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Notation fix to be consistent with next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092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95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Arial" charset="0"/>
              </a:rPr>
              <a:t>We have shown that </a:t>
            </a:r>
          </a:p>
          <a:p>
            <a:pPr lvl="1"/>
            <a:r>
              <a:rPr lang="en-US" sz="2000" i="1" dirty="0">
                <a:latin typeface="Arial" charset="0"/>
              </a:rPr>
              <a:t>If </a:t>
            </a:r>
            <a:r>
              <a:rPr lang="en-US" sz="2000" dirty="0">
                <a:latin typeface="Arial" charset="0"/>
              </a:rPr>
              <a:t>: exists a </a:t>
            </a:r>
            <a:r>
              <a:rPr lang="en-US" sz="2000" b="1" dirty="0" err="1">
                <a:latin typeface="Arial" charset="0"/>
              </a:rPr>
              <a:t>u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with unit norm that has margin </a:t>
            </a:r>
            <a:r>
              <a:rPr lang="el-GR" sz="2000" dirty="0">
                <a:latin typeface="Arial" charset="0"/>
                <a:cs typeface="Arial" charset="0"/>
              </a:rPr>
              <a:t>γ</a:t>
            </a:r>
            <a:r>
              <a:rPr lang="en-US" sz="2000" dirty="0">
                <a:latin typeface="Arial" charset="0"/>
                <a:cs typeface="Arial" charset="0"/>
              </a:rPr>
              <a:t> on examples in the </a:t>
            </a:r>
            <a:r>
              <a:rPr lang="en-US" sz="2000" dirty="0" err="1">
                <a:latin typeface="Arial" charset="0"/>
                <a:cs typeface="Arial" charset="0"/>
              </a:rPr>
              <a:t>seq</a:t>
            </a:r>
            <a:r>
              <a:rPr lang="en-US" sz="2000" dirty="0">
                <a:latin typeface="Arial" charset="0"/>
                <a:cs typeface="Arial" charset="0"/>
              </a:rPr>
              <a:t> (</a:t>
            </a:r>
            <a:r>
              <a:rPr lang="en-US" sz="2000" b="1" dirty="0">
                <a:latin typeface="Arial" charset="0"/>
                <a:cs typeface="Arial" charset="0"/>
              </a:rPr>
              <a:t>x</a:t>
            </a:r>
            <a:r>
              <a:rPr lang="en-US" sz="2000" baseline="-25000" dirty="0">
                <a:latin typeface="Arial" charset="0"/>
                <a:cs typeface="Arial" charset="0"/>
              </a:rPr>
              <a:t>1</a:t>
            </a:r>
            <a:r>
              <a:rPr lang="en-US" sz="2000" dirty="0">
                <a:latin typeface="Arial" charset="0"/>
                <a:cs typeface="Arial" charset="0"/>
              </a:rPr>
              <a:t>,y</a:t>
            </a:r>
            <a:r>
              <a:rPr lang="en-US" sz="2000" baseline="-25000" dirty="0">
                <a:latin typeface="Arial" charset="0"/>
                <a:cs typeface="Arial" charset="0"/>
              </a:rPr>
              <a:t>1</a:t>
            </a:r>
            <a:r>
              <a:rPr lang="en-US" sz="2000" dirty="0">
                <a:latin typeface="Arial" charset="0"/>
                <a:cs typeface="Arial" charset="0"/>
              </a:rPr>
              <a:t>),(</a:t>
            </a:r>
            <a:r>
              <a:rPr lang="en-US" sz="2000" b="1" dirty="0">
                <a:latin typeface="Arial" charset="0"/>
                <a:cs typeface="Arial" charset="0"/>
              </a:rPr>
              <a:t>x</a:t>
            </a:r>
            <a:r>
              <a:rPr lang="en-US" sz="2000" baseline="-25000" dirty="0">
                <a:latin typeface="Arial" charset="0"/>
                <a:cs typeface="Arial" charset="0"/>
              </a:rPr>
              <a:t>2</a:t>
            </a:r>
            <a:r>
              <a:rPr lang="en-US" sz="2000" dirty="0">
                <a:latin typeface="Arial" charset="0"/>
                <a:cs typeface="Arial" charset="0"/>
              </a:rPr>
              <a:t>,y</a:t>
            </a:r>
            <a:r>
              <a:rPr lang="en-US" sz="2000" baseline="-25000" dirty="0">
                <a:latin typeface="Arial" charset="0"/>
                <a:cs typeface="Arial" charset="0"/>
              </a:rPr>
              <a:t>2</a:t>
            </a:r>
            <a:r>
              <a:rPr lang="en-US" sz="2000" dirty="0">
                <a:latin typeface="Arial" charset="0"/>
                <a:cs typeface="Arial" charset="0"/>
              </a:rPr>
              <a:t>),….</a:t>
            </a:r>
          </a:p>
          <a:p>
            <a:pPr lvl="1"/>
            <a:r>
              <a:rPr lang="en-US" sz="2000" i="1" dirty="0">
                <a:latin typeface="Arial" charset="0"/>
                <a:cs typeface="Arial" charset="0"/>
              </a:rPr>
              <a:t>Then </a:t>
            </a:r>
            <a:r>
              <a:rPr lang="en-US" sz="2000" dirty="0">
                <a:latin typeface="Arial" charset="0"/>
                <a:cs typeface="Arial" charset="0"/>
              </a:rPr>
              <a:t>: the </a:t>
            </a:r>
            <a:r>
              <a:rPr lang="en-US" sz="2000" dirty="0" err="1">
                <a:latin typeface="Arial" charset="0"/>
                <a:cs typeface="Arial" charset="0"/>
              </a:rPr>
              <a:t>perceptron</a:t>
            </a:r>
            <a:r>
              <a:rPr lang="en-US" sz="2000" dirty="0">
                <a:latin typeface="Arial" charset="0"/>
                <a:cs typeface="Arial" charset="0"/>
              </a:rPr>
              <a:t> algorithm makes &lt; R</a:t>
            </a:r>
            <a:r>
              <a:rPr lang="en-US" sz="2000" baseline="30000" dirty="0">
                <a:latin typeface="Arial" charset="0"/>
                <a:cs typeface="Arial" charset="0"/>
              </a:rPr>
              <a:t>2</a:t>
            </a:r>
            <a:r>
              <a:rPr lang="en-US" sz="2000" dirty="0">
                <a:latin typeface="Arial" charset="0"/>
                <a:cs typeface="Arial" charset="0"/>
              </a:rPr>
              <a:t>/</a:t>
            </a:r>
            <a:r>
              <a:rPr lang="el-GR" sz="2000" dirty="0">
                <a:latin typeface="Arial" charset="0"/>
                <a:cs typeface="Arial" charset="0"/>
              </a:rPr>
              <a:t> γ</a:t>
            </a:r>
            <a:r>
              <a:rPr lang="en-US" sz="2000" baseline="30000" dirty="0">
                <a:latin typeface="Arial" charset="0"/>
                <a:cs typeface="Arial" charset="0"/>
              </a:rPr>
              <a:t>2 </a:t>
            </a:r>
            <a:r>
              <a:rPr lang="en-US" sz="2000" dirty="0">
                <a:latin typeface="Arial" charset="0"/>
              </a:rPr>
              <a:t>mistakes on the sequence (where R &gt;= ||</a:t>
            </a:r>
            <a:r>
              <a:rPr lang="en-US" sz="2000" b="1" dirty="0">
                <a:latin typeface="Arial" charset="0"/>
              </a:rPr>
              <a:t>x</a:t>
            </a:r>
            <a:r>
              <a:rPr lang="en-US" sz="2000" baseline="-25000" dirty="0">
                <a:latin typeface="Arial" charset="0"/>
              </a:rPr>
              <a:t>i</a:t>
            </a:r>
            <a:r>
              <a:rPr lang="en-US" sz="2000" dirty="0">
                <a:latin typeface="Arial" charset="0"/>
              </a:rPr>
              <a:t>||)</a:t>
            </a:r>
          </a:p>
          <a:p>
            <a:pPr lvl="1"/>
            <a:r>
              <a:rPr lang="en-US" sz="2000" i="1" dirty="0">
                <a:latin typeface="Arial" charset="0"/>
              </a:rPr>
              <a:t>Independent</a:t>
            </a:r>
            <a:r>
              <a:rPr lang="en-US" sz="2000" dirty="0">
                <a:latin typeface="Arial" charset="0"/>
              </a:rPr>
              <a:t> of dimension of the data or classifier (!</a:t>
            </a:r>
            <a:r>
              <a:rPr lang="en-US" sz="2000" dirty="0" smtClean="0">
                <a:latin typeface="Arial" charset="0"/>
              </a:rPr>
              <a:t>)</a:t>
            </a:r>
          </a:p>
          <a:p>
            <a:pPr lvl="1"/>
            <a:r>
              <a:rPr lang="en-US" sz="2000" dirty="0" smtClean="0">
                <a:latin typeface="Arial" charset="0"/>
              </a:rPr>
              <a:t>This doesn’t follow from M(C)&lt;=</a:t>
            </a:r>
            <a:r>
              <a:rPr lang="en-US" sz="2000" dirty="0" err="1" smtClean="0">
                <a:latin typeface="Arial" charset="0"/>
              </a:rPr>
              <a:t>VCDim(C</a:t>
            </a:r>
            <a:r>
              <a:rPr lang="en-US" sz="2000" dirty="0" smtClean="0">
                <a:latin typeface="Arial" charset="0"/>
              </a:rPr>
              <a:t>)</a:t>
            </a:r>
          </a:p>
          <a:p>
            <a:r>
              <a:rPr lang="en-US" sz="2400" dirty="0">
                <a:latin typeface="Arial" charset="0"/>
              </a:rPr>
              <a:t>We </a:t>
            </a:r>
            <a:r>
              <a:rPr lang="en-US" sz="2400" i="1" dirty="0" smtClean="0">
                <a:latin typeface="Arial" charset="0"/>
              </a:rPr>
              <a:t>don’t </a:t>
            </a:r>
            <a:r>
              <a:rPr lang="en-US" sz="2400" dirty="0">
                <a:latin typeface="Arial" charset="0"/>
              </a:rPr>
              <a:t>know if this algorithm could be better</a:t>
            </a:r>
          </a:p>
          <a:p>
            <a:pPr lvl="1"/>
            <a:r>
              <a:rPr lang="en-US" sz="2000" dirty="0">
                <a:latin typeface="Arial" charset="0"/>
              </a:rPr>
              <a:t>There are many variants that rely on similar analysis (ROMMA, Passive-Aggressive, MIRA, …)</a:t>
            </a:r>
          </a:p>
          <a:p>
            <a:r>
              <a:rPr lang="en-US" sz="2400" dirty="0">
                <a:latin typeface="Arial" charset="0"/>
              </a:rPr>
              <a:t>We </a:t>
            </a:r>
            <a:r>
              <a:rPr lang="en-US" sz="2400" i="1" dirty="0" smtClean="0">
                <a:latin typeface="Arial" charset="0"/>
              </a:rPr>
              <a:t>don’t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know what happens if the </a:t>
            </a:r>
            <a:r>
              <a:rPr lang="en-US" sz="2400" dirty="0" smtClean="0">
                <a:latin typeface="Arial" charset="0"/>
              </a:rPr>
              <a:t>data’s </a:t>
            </a:r>
            <a:r>
              <a:rPr lang="en-US" sz="2400" dirty="0">
                <a:latin typeface="Arial" charset="0"/>
              </a:rPr>
              <a:t>not separable</a:t>
            </a:r>
          </a:p>
          <a:p>
            <a:pPr lvl="1"/>
            <a:r>
              <a:rPr lang="en-US" sz="2000" dirty="0">
                <a:latin typeface="Arial" charset="0"/>
              </a:rPr>
              <a:t>Unless I explain the </a:t>
            </a:r>
            <a:r>
              <a:rPr lang="ja-JP" altLang="en-US" sz="2000" dirty="0">
                <a:latin typeface="Arial" charset="0"/>
              </a:rPr>
              <a:t>“</a:t>
            </a:r>
            <a:r>
              <a:rPr lang="el-GR" sz="2000" dirty="0">
                <a:latin typeface="Arial" charset="0"/>
                <a:cs typeface="Arial" charset="0"/>
              </a:rPr>
              <a:t>Δ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</a:rPr>
              <a:t>trick</a:t>
            </a:r>
            <a:r>
              <a:rPr lang="ja-JP" altLang="en-US" sz="2000" dirty="0">
                <a:latin typeface="Arial" charset="0"/>
              </a:rPr>
              <a:t>”</a:t>
            </a:r>
            <a:r>
              <a:rPr lang="en-US" sz="2000" dirty="0">
                <a:latin typeface="Arial" charset="0"/>
              </a:rPr>
              <a:t> to you</a:t>
            </a:r>
          </a:p>
          <a:p>
            <a:r>
              <a:rPr lang="en-US" sz="2400" dirty="0">
                <a:latin typeface="Arial" charset="0"/>
              </a:rPr>
              <a:t>We </a:t>
            </a:r>
            <a:r>
              <a:rPr lang="en-US" sz="2400" i="1" dirty="0" smtClean="0">
                <a:latin typeface="Arial" charset="0"/>
              </a:rPr>
              <a:t>don’t </a:t>
            </a:r>
            <a:r>
              <a:rPr lang="en-US" sz="2400" dirty="0">
                <a:latin typeface="Arial" charset="0"/>
              </a:rPr>
              <a:t>know what classifier to </a:t>
            </a:r>
            <a:r>
              <a:rPr lang="en-US" sz="2400" dirty="0" smtClean="0">
                <a:latin typeface="Arial" charset="0"/>
              </a:rPr>
              <a:t>use “after” training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343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The </a:t>
            </a:r>
            <a:r>
              <a:rPr lang="el-GR">
                <a:latin typeface="Arial" charset="0"/>
                <a:cs typeface="Arial" charset="0"/>
              </a:rPr>
              <a:t>Δ</a:t>
            </a:r>
            <a:r>
              <a:rPr lang="en-US">
                <a:latin typeface="Arial" charset="0"/>
                <a:cs typeface="Arial" charset="0"/>
              </a:rPr>
              <a:t> Trick</a:t>
            </a:r>
            <a:endParaRPr lang="en-US">
              <a:latin typeface="Arial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Replace </a:t>
            </a:r>
            <a:r>
              <a:rPr lang="en-US" b="1" dirty="0">
                <a:latin typeface="Arial" charset="0"/>
              </a:rPr>
              <a:t>x</a:t>
            </a:r>
            <a:r>
              <a:rPr lang="en-US" baseline="-25000" dirty="0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with </a:t>
            </a:r>
            <a:r>
              <a:rPr lang="en-US" b="1" dirty="0" err="1">
                <a:latin typeface="Arial" charset="0"/>
              </a:rPr>
              <a:t>x</a:t>
            </a:r>
            <a:r>
              <a:rPr lang="ja-JP" altLang="en-US" b="1" dirty="0">
                <a:latin typeface="Arial" charset="0"/>
              </a:rPr>
              <a:t>’</a:t>
            </a:r>
            <a:r>
              <a:rPr lang="en-US" baseline="-25000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so </a:t>
            </a:r>
            <a:r>
              <a:rPr lang="en-US" b="1" dirty="0">
                <a:latin typeface="Arial" charset="0"/>
              </a:rPr>
              <a:t>X </a:t>
            </a:r>
            <a:r>
              <a:rPr lang="en-US" dirty="0">
                <a:latin typeface="Arial" charset="0"/>
              </a:rPr>
              <a:t>becomes [</a:t>
            </a:r>
            <a:r>
              <a:rPr lang="en-US" b="1" dirty="0">
                <a:latin typeface="Arial" charset="0"/>
              </a:rPr>
              <a:t>X </a:t>
            </a:r>
            <a:r>
              <a:rPr lang="en-US" dirty="0">
                <a:latin typeface="Arial" charset="0"/>
              </a:rPr>
              <a:t>| </a:t>
            </a:r>
            <a:r>
              <a:rPr lang="en-US" b="1" dirty="0">
                <a:latin typeface="Arial" charset="0"/>
              </a:rPr>
              <a:t>I</a:t>
            </a:r>
            <a:r>
              <a:rPr lang="el-GR" dirty="0">
                <a:latin typeface="Arial" charset="0"/>
                <a:cs typeface="Arial" charset="0"/>
              </a:rPr>
              <a:t> Δ</a:t>
            </a:r>
            <a:r>
              <a:rPr lang="en-US" dirty="0">
                <a:latin typeface="Arial" charset="0"/>
              </a:rPr>
              <a:t>]</a:t>
            </a:r>
          </a:p>
          <a:p>
            <a:r>
              <a:rPr lang="en-US" dirty="0">
                <a:latin typeface="Arial" charset="0"/>
              </a:rPr>
              <a:t>Replace R</a:t>
            </a:r>
            <a:r>
              <a:rPr lang="en-US" baseline="30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 in our bounds with R</a:t>
            </a:r>
            <a:r>
              <a:rPr lang="en-US" baseline="30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 + </a:t>
            </a:r>
            <a:r>
              <a:rPr lang="el-GR" dirty="0">
                <a:latin typeface="Arial" charset="0"/>
                <a:cs typeface="Arial" charset="0"/>
              </a:rPr>
              <a:t>Δ</a:t>
            </a:r>
            <a:r>
              <a:rPr lang="en-US" baseline="30000" dirty="0">
                <a:latin typeface="Arial" charset="0"/>
                <a:cs typeface="Arial" charset="0"/>
              </a:rPr>
              <a:t>2</a:t>
            </a:r>
          </a:p>
          <a:p>
            <a:r>
              <a:rPr lang="en-US" dirty="0">
                <a:latin typeface="Arial" charset="0"/>
                <a:cs typeface="Arial" charset="0"/>
              </a:rPr>
              <a:t>Let </a:t>
            </a:r>
            <a:r>
              <a:rPr lang="en-US" dirty="0" err="1">
                <a:latin typeface="Arial" charset="0"/>
                <a:cs typeface="Arial" charset="0"/>
              </a:rPr>
              <a:t>d</a:t>
            </a:r>
            <a:r>
              <a:rPr lang="en-US" baseline="-25000" dirty="0" err="1">
                <a:latin typeface="Arial" charset="0"/>
                <a:cs typeface="Arial" charset="0"/>
              </a:rPr>
              <a:t>i</a:t>
            </a:r>
            <a:r>
              <a:rPr lang="en-US" dirty="0">
                <a:latin typeface="Arial" charset="0"/>
                <a:cs typeface="Arial" charset="0"/>
              </a:rPr>
              <a:t> = max(0, </a:t>
            </a:r>
            <a:r>
              <a:rPr lang="el-GR" dirty="0">
                <a:latin typeface="Arial" charset="0"/>
                <a:cs typeface="Arial" charset="0"/>
              </a:rPr>
              <a:t>γ</a:t>
            </a:r>
            <a:r>
              <a:rPr lang="en-US" dirty="0">
                <a:latin typeface="Arial" charset="0"/>
                <a:cs typeface="Arial" charset="0"/>
              </a:rPr>
              <a:t> - </a:t>
            </a:r>
            <a:r>
              <a:rPr lang="en-US" dirty="0" err="1">
                <a:latin typeface="Arial" charset="0"/>
                <a:cs typeface="Arial" charset="0"/>
              </a:rPr>
              <a:t>y</a:t>
            </a:r>
            <a:r>
              <a:rPr lang="en-US" baseline="-25000" dirty="0" err="1">
                <a:latin typeface="Arial" charset="0"/>
                <a:cs typeface="Arial" charset="0"/>
              </a:rPr>
              <a:t>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b="1" dirty="0">
                <a:latin typeface="Arial" charset="0"/>
                <a:cs typeface="Arial" charset="0"/>
              </a:rPr>
              <a:t>x</a:t>
            </a:r>
            <a:r>
              <a:rPr lang="en-US" baseline="-25000" dirty="0">
                <a:latin typeface="Arial" charset="0"/>
                <a:cs typeface="Arial" charset="0"/>
              </a:rPr>
              <a:t>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b="1" dirty="0" err="1">
                <a:latin typeface="Arial" charset="0"/>
                <a:cs typeface="Arial" charset="0"/>
              </a:rPr>
              <a:t>u</a:t>
            </a:r>
            <a:r>
              <a:rPr lang="en-US" dirty="0">
                <a:latin typeface="Arial" charset="0"/>
                <a:cs typeface="Arial" charset="0"/>
              </a:rPr>
              <a:t>)</a:t>
            </a:r>
          </a:p>
          <a:p>
            <a:r>
              <a:rPr lang="en-US" dirty="0">
                <a:latin typeface="Arial" charset="0"/>
                <a:cs typeface="Arial" charset="0"/>
              </a:rPr>
              <a:t>Let </a:t>
            </a:r>
            <a:r>
              <a:rPr lang="en-US" b="1" dirty="0" err="1">
                <a:latin typeface="Arial" charset="0"/>
                <a:cs typeface="Arial" charset="0"/>
              </a:rPr>
              <a:t>u</a:t>
            </a:r>
            <a:r>
              <a:rPr lang="ja-JP" altLang="en-US" b="1" dirty="0">
                <a:latin typeface="Arial" charset="0"/>
                <a:cs typeface="Arial" charset="0"/>
              </a:rPr>
              <a:t>’</a:t>
            </a:r>
            <a:r>
              <a:rPr lang="en-US" b="1" dirty="0">
                <a:latin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cs typeface="Arial" charset="0"/>
              </a:rPr>
              <a:t>= </a:t>
            </a:r>
            <a:r>
              <a:rPr lang="en-US" b="1" dirty="0">
                <a:latin typeface="Arial" charset="0"/>
                <a:cs typeface="Arial" charset="0"/>
              </a:rPr>
              <a:t>(</a:t>
            </a:r>
            <a:r>
              <a:rPr lang="en-US" dirty="0">
                <a:latin typeface="Arial" charset="0"/>
                <a:cs typeface="Arial" charset="0"/>
              </a:rPr>
              <a:t>u</a:t>
            </a:r>
            <a:r>
              <a:rPr lang="en-US" baseline="-25000" dirty="0">
                <a:latin typeface="Arial" charset="0"/>
                <a:cs typeface="Arial" charset="0"/>
              </a:rPr>
              <a:t>1</a:t>
            </a:r>
            <a:r>
              <a:rPr lang="en-US" dirty="0">
                <a:latin typeface="Arial" charset="0"/>
                <a:cs typeface="Arial" charset="0"/>
              </a:rPr>
              <a:t>,…,u</a:t>
            </a:r>
            <a:r>
              <a:rPr lang="en-US" baseline="-25000" dirty="0">
                <a:latin typeface="Arial" charset="0"/>
                <a:cs typeface="Arial" charset="0"/>
              </a:rPr>
              <a:t>n</a:t>
            </a:r>
            <a:r>
              <a:rPr lang="en-US" dirty="0">
                <a:latin typeface="Arial" charset="0"/>
                <a:cs typeface="Arial" charset="0"/>
              </a:rPr>
              <a:t>, y</a:t>
            </a:r>
            <a:r>
              <a:rPr lang="en-US" baseline="-25000" dirty="0">
                <a:latin typeface="Arial" charset="0"/>
                <a:cs typeface="Arial" charset="0"/>
              </a:rPr>
              <a:t>1</a:t>
            </a:r>
            <a:r>
              <a:rPr lang="en-US" dirty="0">
                <a:latin typeface="Arial" charset="0"/>
                <a:cs typeface="Arial" charset="0"/>
              </a:rPr>
              <a:t>d</a:t>
            </a:r>
            <a:r>
              <a:rPr lang="en-US" baseline="-25000" dirty="0">
                <a:latin typeface="Arial" charset="0"/>
                <a:cs typeface="Arial" charset="0"/>
              </a:rPr>
              <a:t>1</a:t>
            </a:r>
            <a:r>
              <a:rPr lang="en-US" dirty="0">
                <a:latin typeface="Arial" charset="0"/>
                <a:cs typeface="Arial" charset="0"/>
              </a:rPr>
              <a:t>/</a:t>
            </a:r>
            <a:r>
              <a:rPr lang="el-GR" dirty="0">
                <a:latin typeface="Arial" charset="0"/>
                <a:cs typeface="Arial" charset="0"/>
              </a:rPr>
              <a:t>Δ</a:t>
            </a:r>
            <a:r>
              <a:rPr lang="en-US" dirty="0">
                <a:latin typeface="Arial" charset="0"/>
                <a:cs typeface="Arial" charset="0"/>
              </a:rPr>
              <a:t>, … </a:t>
            </a:r>
            <a:r>
              <a:rPr lang="en-US" dirty="0" err="1">
                <a:latin typeface="Arial" charset="0"/>
                <a:cs typeface="Arial" charset="0"/>
              </a:rPr>
              <a:t>y</a:t>
            </a:r>
            <a:r>
              <a:rPr lang="en-US" baseline="-25000" dirty="0" err="1">
                <a:latin typeface="Arial" charset="0"/>
                <a:cs typeface="Arial" charset="0"/>
              </a:rPr>
              <a:t>m</a:t>
            </a:r>
            <a:r>
              <a:rPr lang="en-US" dirty="0" err="1">
                <a:latin typeface="Arial" charset="0"/>
                <a:cs typeface="Arial" charset="0"/>
              </a:rPr>
              <a:t>d</a:t>
            </a:r>
            <a:r>
              <a:rPr lang="en-US" baseline="-25000" dirty="0" err="1">
                <a:latin typeface="Arial" charset="0"/>
                <a:cs typeface="Arial" charset="0"/>
              </a:rPr>
              <a:t>m</a:t>
            </a:r>
            <a:r>
              <a:rPr lang="en-US" dirty="0">
                <a:latin typeface="Arial" charset="0"/>
                <a:cs typeface="Arial" charset="0"/>
              </a:rPr>
              <a:t>/</a:t>
            </a:r>
            <a:r>
              <a:rPr lang="el-GR" dirty="0">
                <a:latin typeface="Arial" charset="0"/>
                <a:cs typeface="Arial" charset="0"/>
              </a:rPr>
              <a:t>Δ</a:t>
            </a:r>
            <a:r>
              <a:rPr lang="en-US" dirty="0">
                <a:latin typeface="Arial" charset="0"/>
                <a:cs typeface="Arial" charset="0"/>
              </a:rPr>
              <a:t>) * 1/Z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So Z=sqrt(1 + D</a:t>
            </a:r>
            <a:r>
              <a:rPr lang="en-US" baseline="30000" dirty="0">
                <a:latin typeface="Arial" charset="0"/>
                <a:cs typeface="Arial" charset="0"/>
              </a:rPr>
              <a:t>2</a:t>
            </a:r>
            <a:r>
              <a:rPr lang="en-US" dirty="0">
                <a:latin typeface="Arial" charset="0"/>
                <a:cs typeface="Arial" charset="0"/>
              </a:rPr>
              <a:t>/</a:t>
            </a:r>
            <a:r>
              <a:rPr lang="el-GR" dirty="0">
                <a:latin typeface="Arial" charset="0"/>
                <a:cs typeface="Arial" charset="0"/>
              </a:rPr>
              <a:t> Δ</a:t>
            </a:r>
            <a:r>
              <a:rPr lang="en-US" baseline="30000" dirty="0">
                <a:latin typeface="Arial" charset="0"/>
                <a:cs typeface="Arial" charset="0"/>
              </a:rPr>
              <a:t>2</a:t>
            </a:r>
            <a:r>
              <a:rPr lang="en-US" dirty="0">
                <a:latin typeface="Arial" charset="0"/>
                <a:cs typeface="Arial" charset="0"/>
              </a:rPr>
              <a:t>), for D=sqrt(d</a:t>
            </a:r>
            <a:r>
              <a:rPr lang="en-US" baseline="-25000" dirty="0">
                <a:latin typeface="Arial" charset="0"/>
                <a:cs typeface="Arial" charset="0"/>
              </a:rPr>
              <a:t>1</a:t>
            </a:r>
            <a:r>
              <a:rPr lang="en-US" baseline="30000" dirty="0">
                <a:latin typeface="Arial" charset="0"/>
                <a:cs typeface="Arial" charset="0"/>
              </a:rPr>
              <a:t>2</a:t>
            </a:r>
            <a:r>
              <a:rPr lang="en-US" dirty="0">
                <a:latin typeface="Arial" charset="0"/>
                <a:cs typeface="Arial" charset="0"/>
              </a:rPr>
              <a:t>+…+d</a:t>
            </a:r>
            <a:r>
              <a:rPr lang="en-US" baseline="-25000" dirty="0">
                <a:latin typeface="Arial" charset="0"/>
                <a:cs typeface="Arial" charset="0"/>
              </a:rPr>
              <a:t>m</a:t>
            </a:r>
            <a:r>
              <a:rPr lang="en-US" baseline="30000" dirty="0">
                <a:latin typeface="Arial" charset="0"/>
                <a:cs typeface="Arial" charset="0"/>
              </a:rPr>
              <a:t>2</a:t>
            </a:r>
            <a:r>
              <a:rPr lang="en-US" dirty="0">
                <a:latin typeface="Arial" charset="0"/>
                <a:cs typeface="Arial" charset="0"/>
              </a:rPr>
              <a:t>)</a:t>
            </a:r>
          </a:p>
          <a:p>
            <a:r>
              <a:rPr lang="en-US" dirty="0">
                <a:latin typeface="Arial" charset="0"/>
                <a:cs typeface="Arial" charset="0"/>
              </a:rPr>
              <a:t>Mistake bound is (</a:t>
            </a:r>
            <a:r>
              <a:rPr lang="en-US" dirty="0">
                <a:latin typeface="Arial" charset="0"/>
              </a:rPr>
              <a:t>R</a:t>
            </a:r>
            <a:r>
              <a:rPr lang="en-US" baseline="30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 + </a:t>
            </a:r>
            <a:r>
              <a:rPr lang="el-GR" dirty="0">
                <a:latin typeface="Arial" charset="0"/>
                <a:cs typeface="Arial" charset="0"/>
              </a:rPr>
              <a:t>Δ</a:t>
            </a:r>
            <a:r>
              <a:rPr lang="en-US" baseline="30000" dirty="0">
                <a:latin typeface="Arial" charset="0"/>
                <a:cs typeface="Arial" charset="0"/>
              </a:rPr>
              <a:t>2</a:t>
            </a:r>
            <a:r>
              <a:rPr lang="en-US" dirty="0">
                <a:latin typeface="Arial" charset="0"/>
              </a:rPr>
              <a:t>)Z</a:t>
            </a:r>
            <a:r>
              <a:rPr lang="en-US" baseline="30000" dirty="0">
                <a:latin typeface="Arial" charset="0"/>
              </a:rPr>
              <a:t>2 </a:t>
            </a:r>
            <a:r>
              <a:rPr lang="en-US" dirty="0">
                <a:latin typeface="Arial" charset="0"/>
              </a:rPr>
              <a:t>/ </a:t>
            </a:r>
            <a:r>
              <a:rPr lang="el-GR" dirty="0">
                <a:latin typeface="Arial" charset="0"/>
                <a:cs typeface="Arial" charset="0"/>
              </a:rPr>
              <a:t>γ</a:t>
            </a:r>
            <a:r>
              <a:rPr lang="en-US" baseline="30000" dirty="0">
                <a:latin typeface="Arial" charset="0"/>
                <a:cs typeface="Arial" charset="0"/>
              </a:rPr>
              <a:t>2 </a:t>
            </a:r>
          </a:p>
          <a:p>
            <a:r>
              <a:rPr lang="en-US" dirty="0">
                <a:latin typeface="Arial" charset="0"/>
              </a:rPr>
              <a:t>Let </a:t>
            </a:r>
            <a:r>
              <a:rPr lang="el-GR" dirty="0">
                <a:latin typeface="Arial" charset="0"/>
                <a:cs typeface="Arial" charset="0"/>
              </a:rPr>
              <a:t>Δ</a:t>
            </a:r>
            <a:r>
              <a:rPr lang="en-US" dirty="0">
                <a:latin typeface="Arial" charset="0"/>
                <a:cs typeface="Arial" charset="0"/>
              </a:rPr>
              <a:t> = </a:t>
            </a:r>
            <a:r>
              <a:rPr lang="en-US" dirty="0" err="1">
                <a:latin typeface="Arial" charset="0"/>
                <a:cs typeface="Arial" charset="0"/>
              </a:rPr>
              <a:t>sqrt(RD</a:t>
            </a:r>
            <a:r>
              <a:rPr lang="en-US" dirty="0">
                <a:latin typeface="Arial" charset="0"/>
                <a:cs typeface="Arial" charset="0"/>
              </a:rPr>
              <a:t>) </a:t>
            </a:r>
            <a:r>
              <a:rPr lang="en-US" dirty="0" err="1">
                <a:latin typeface="Arial" charset="0"/>
                <a:cs typeface="Arial" charset="0"/>
                <a:sym typeface="Wingdings" charset="0"/>
              </a:rPr>
              <a:t></a:t>
            </a:r>
            <a:r>
              <a:rPr lang="en-US" dirty="0">
                <a:latin typeface="Arial" charset="0"/>
                <a:cs typeface="Arial" charset="0"/>
                <a:sym typeface="Wingdings" charset="0"/>
              </a:rPr>
              <a:t> </a:t>
            </a:r>
            <a:r>
              <a:rPr lang="en-US" dirty="0" err="1">
                <a:latin typeface="Arial" charset="0"/>
                <a:cs typeface="Arial" charset="0"/>
                <a:sym typeface="Wingdings" charset="0"/>
              </a:rPr>
              <a:t>k</a:t>
            </a:r>
            <a:r>
              <a:rPr lang="en-US" dirty="0">
                <a:latin typeface="Arial" charset="0"/>
                <a:cs typeface="Arial" charset="0"/>
                <a:sym typeface="Wingdings" charset="0"/>
              </a:rPr>
              <a:t> &lt;= </a:t>
            </a:r>
            <a:r>
              <a:rPr lang="en-US" dirty="0">
                <a:latin typeface="Arial" charset="0"/>
                <a:cs typeface="Arial" charset="0"/>
              </a:rPr>
              <a:t>((R + D)/</a:t>
            </a:r>
            <a:r>
              <a:rPr lang="el-GR" dirty="0">
                <a:latin typeface="Arial" charset="0"/>
                <a:cs typeface="Arial" charset="0"/>
              </a:rPr>
              <a:t> γ</a:t>
            </a:r>
            <a:r>
              <a:rPr lang="en-US" dirty="0">
                <a:latin typeface="Arial" charset="0"/>
                <a:cs typeface="Arial" charset="0"/>
              </a:rPr>
              <a:t>)</a:t>
            </a:r>
            <a:r>
              <a:rPr lang="en-US" baseline="30000" dirty="0">
                <a:latin typeface="Arial" charset="0"/>
                <a:cs typeface="Arial" charset="0"/>
              </a:rPr>
              <a:t>2</a:t>
            </a:r>
            <a:endParaRPr lang="en-US" baseline="30000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4190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Summary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</a:rPr>
              <a:t>We have shown that </a:t>
            </a:r>
          </a:p>
          <a:p>
            <a:pPr lvl="1"/>
            <a:r>
              <a:rPr lang="en-US" sz="2400" i="1" dirty="0">
                <a:latin typeface="Arial" charset="0"/>
              </a:rPr>
              <a:t>If </a:t>
            </a:r>
            <a:r>
              <a:rPr lang="en-US" sz="2400" dirty="0">
                <a:latin typeface="Arial" charset="0"/>
              </a:rPr>
              <a:t>: exists a </a:t>
            </a:r>
            <a:r>
              <a:rPr lang="en-US" sz="2400" b="1" dirty="0" err="1">
                <a:latin typeface="Arial" charset="0"/>
              </a:rPr>
              <a:t>u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with unit norm that has margin </a:t>
            </a:r>
            <a:r>
              <a:rPr lang="el-GR" sz="2400" dirty="0">
                <a:latin typeface="Arial" charset="0"/>
                <a:cs typeface="Arial" charset="0"/>
              </a:rPr>
              <a:t>γ</a:t>
            </a:r>
            <a:r>
              <a:rPr lang="en-US" sz="2400" dirty="0">
                <a:latin typeface="Arial" charset="0"/>
                <a:cs typeface="Arial" charset="0"/>
              </a:rPr>
              <a:t> on examples in the </a:t>
            </a:r>
            <a:r>
              <a:rPr lang="en-US" sz="2400" dirty="0" err="1">
                <a:latin typeface="Arial" charset="0"/>
                <a:cs typeface="Arial" charset="0"/>
              </a:rPr>
              <a:t>seq</a:t>
            </a:r>
            <a:r>
              <a:rPr lang="en-US" sz="2400" dirty="0">
                <a:latin typeface="Arial" charset="0"/>
                <a:cs typeface="Arial" charset="0"/>
              </a:rPr>
              <a:t> (</a:t>
            </a:r>
            <a:r>
              <a:rPr lang="en-US" sz="2400" b="1" dirty="0">
                <a:latin typeface="Arial" charset="0"/>
                <a:cs typeface="Arial" charset="0"/>
              </a:rPr>
              <a:t>x</a:t>
            </a:r>
            <a:r>
              <a:rPr lang="en-US" sz="2400" baseline="-25000" dirty="0">
                <a:latin typeface="Arial" charset="0"/>
                <a:cs typeface="Arial" charset="0"/>
              </a:rPr>
              <a:t>1</a:t>
            </a:r>
            <a:r>
              <a:rPr lang="en-US" sz="2400" dirty="0">
                <a:latin typeface="Arial" charset="0"/>
                <a:cs typeface="Arial" charset="0"/>
              </a:rPr>
              <a:t>,y</a:t>
            </a:r>
            <a:r>
              <a:rPr lang="en-US" sz="2400" baseline="-25000" dirty="0">
                <a:latin typeface="Arial" charset="0"/>
                <a:cs typeface="Arial" charset="0"/>
              </a:rPr>
              <a:t>1</a:t>
            </a:r>
            <a:r>
              <a:rPr lang="en-US" sz="2400" dirty="0">
                <a:latin typeface="Arial" charset="0"/>
                <a:cs typeface="Arial" charset="0"/>
              </a:rPr>
              <a:t>),(</a:t>
            </a:r>
            <a:r>
              <a:rPr lang="en-US" sz="2400" b="1" dirty="0">
                <a:latin typeface="Arial" charset="0"/>
                <a:cs typeface="Arial" charset="0"/>
              </a:rPr>
              <a:t>x</a:t>
            </a:r>
            <a:r>
              <a:rPr lang="en-US" sz="2400" baseline="-25000" dirty="0">
                <a:latin typeface="Arial" charset="0"/>
                <a:cs typeface="Arial" charset="0"/>
              </a:rPr>
              <a:t>2</a:t>
            </a:r>
            <a:r>
              <a:rPr lang="en-US" sz="2400" dirty="0">
                <a:latin typeface="Arial" charset="0"/>
                <a:cs typeface="Arial" charset="0"/>
              </a:rPr>
              <a:t>,y</a:t>
            </a:r>
            <a:r>
              <a:rPr lang="en-US" sz="2400" baseline="-25000" dirty="0">
                <a:latin typeface="Arial" charset="0"/>
                <a:cs typeface="Arial" charset="0"/>
              </a:rPr>
              <a:t>2</a:t>
            </a:r>
            <a:r>
              <a:rPr lang="en-US" sz="2400" dirty="0">
                <a:latin typeface="Arial" charset="0"/>
                <a:cs typeface="Arial" charset="0"/>
              </a:rPr>
              <a:t>),….</a:t>
            </a:r>
          </a:p>
          <a:p>
            <a:pPr lvl="1"/>
            <a:r>
              <a:rPr lang="en-US" sz="2400" i="1" dirty="0">
                <a:latin typeface="Arial" charset="0"/>
                <a:cs typeface="Arial" charset="0"/>
              </a:rPr>
              <a:t>Then </a:t>
            </a:r>
            <a:r>
              <a:rPr lang="en-US" sz="2400" dirty="0">
                <a:latin typeface="Arial" charset="0"/>
                <a:cs typeface="Arial" charset="0"/>
              </a:rPr>
              <a:t>: the </a:t>
            </a:r>
            <a:r>
              <a:rPr lang="en-US" sz="2400" dirty="0" err="1">
                <a:latin typeface="Arial" charset="0"/>
                <a:cs typeface="Arial" charset="0"/>
              </a:rPr>
              <a:t>perceptron</a:t>
            </a:r>
            <a:r>
              <a:rPr lang="en-US" sz="2400" dirty="0">
                <a:latin typeface="Arial" charset="0"/>
                <a:cs typeface="Arial" charset="0"/>
              </a:rPr>
              <a:t> algorithm makes &lt; R</a:t>
            </a:r>
            <a:r>
              <a:rPr lang="en-US" sz="2400" baseline="30000" dirty="0">
                <a:latin typeface="Arial" charset="0"/>
                <a:cs typeface="Arial" charset="0"/>
              </a:rPr>
              <a:t>2</a:t>
            </a:r>
            <a:r>
              <a:rPr lang="en-US" sz="2400" dirty="0">
                <a:latin typeface="Arial" charset="0"/>
                <a:cs typeface="Arial" charset="0"/>
              </a:rPr>
              <a:t>/</a:t>
            </a:r>
            <a:r>
              <a:rPr lang="el-GR" sz="2400" dirty="0">
                <a:latin typeface="Arial" charset="0"/>
                <a:cs typeface="Arial" charset="0"/>
              </a:rPr>
              <a:t> γ</a:t>
            </a:r>
            <a:r>
              <a:rPr lang="en-US" sz="2400" baseline="30000" dirty="0">
                <a:latin typeface="Arial" charset="0"/>
                <a:cs typeface="Arial" charset="0"/>
              </a:rPr>
              <a:t>2 </a:t>
            </a:r>
            <a:r>
              <a:rPr lang="en-US" sz="2400" dirty="0">
                <a:latin typeface="Arial" charset="0"/>
              </a:rPr>
              <a:t>mistakes on the sequence (where R &gt;= ||</a:t>
            </a:r>
            <a:r>
              <a:rPr lang="en-US" sz="2400" b="1" dirty="0">
                <a:latin typeface="Arial" charset="0"/>
              </a:rPr>
              <a:t>x</a:t>
            </a:r>
            <a:r>
              <a:rPr lang="en-US" sz="2400" baseline="-25000" dirty="0">
                <a:latin typeface="Arial" charset="0"/>
              </a:rPr>
              <a:t>i</a:t>
            </a:r>
            <a:r>
              <a:rPr lang="en-US" sz="2400" dirty="0">
                <a:latin typeface="Arial" charset="0"/>
              </a:rPr>
              <a:t>||)</a:t>
            </a:r>
          </a:p>
          <a:p>
            <a:pPr lvl="1"/>
            <a:r>
              <a:rPr lang="en-US" sz="2400" i="1" dirty="0">
                <a:latin typeface="Arial" charset="0"/>
              </a:rPr>
              <a:t>Independent</a:t>
            </a:r>
            <a:r>
              <a:rPr lang="en-US" sz="2400" dirty="0">
                <a:latin typeface="Arial" charset="0"/>
              </a:rPr>
              <a:t> of dimension of the data or classifier (!)</a:t>
            </a:r>
          </a:p>
          <a:p>
            <a:r>
              <a:rPr lang="en-US" sz="2800" dirty="0">
                <a:latin typeface="Arial" charset="0"/>
              </a:rPr>
              <a:t>We </a:t>
            </a:r>
            <a:r>
              <a:rPr lang="en-US" sz="2800" i="1" dirty="0" smtClean="0">
                <a:latin typeface="Arial" charset="0"/>
              </a:rPr>
              <a:t>don’t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>
                <a:latin typeface="Arial" charset="0"/>
              </a:rPr>
              <a:t>know what happens if the </a:t>
            </a:r>
            <a:r>
              <a:rPr lang="en-US" sz="2800" dirty="0" smtClean="0">
                <a:latin typeface="Arial" charset="0"/>
              </a:rPr>
              <a:t>data’s </a:t>
            </a:r>
            <a:r>
              <a:rPr lang="en-US" sz="2800" dirty="0">
                <a:latin typeface="Arial" charset="0"/>
              </a:rPr>
              <a:t>not separable</a:t>
            </a:r>
          </a:p>
          <a:p>
            <a:pPr lvl="1"/>
            <a:r>
              <a:rPr lang="en-US" sz="2400" dirty="0">
                <a:latin typeface="Arial" charset="0"/>
              </a:rPr>
              <a:t>Unless I explain the 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l-GR" sz="2400" dirty="0">
                <a:latin typeface="Arial" charset="0"/>
                <a:cs typeface="Arial" charset="0"/>
              </a:rPr>
              <a:t>Δ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</a:rPr>
              <a:t>trick</a:t>
            </a:r>
            <a:r>
              <a:rPr lang="ja-JP" altLang="en-US" sz="2400" dirty="0">
                <a:latin typeface="Arial" charset="0"/>
              </a:rPr>
              <a:t>”</a:t>
            </a:r>
            <a:r>
              <a:rPr lang="en-US" sz="2400" dirty="0">
                <a:latin typeface="Arial" charset="0"/>
              </a:rPr>
              <a:t> to you</a:t>
            </a:r>
          </a:p>
          <a:p>
            <a:r>
              <a:rPr lang="en-US" sz="2800" dirty="0">
                <a:latin typeface="Arial" charset="0"/>
              </a:rPr>
              <a:t>We </a:t>
            </a:r>
            <a:r>
              <a:rPr lang="en-US" sz="2800" i="1" dirty="0" smtClean="0">
                <a:latin typeface="Arial" charset="0"/>
              </a:rPr>
              <a:t>don’t </a:t>
            </a:r>
            <a:r>
              <a:rPr lang="en-US" sz="2800" dirty="0">
                <a:latin typeface="Arial" charset="0"/>
              </a:rPr>
              <a:t>know what classifier to use </a:t>
            </a:r>
            <a:r>
              <a:rPr lang="ja-JP" altLang="en-US" sz="2800" dirty="0">
                <a:latin typeface="Arial" charset="0"/>
              </a:rPr>
              <a:t>“</a:t>
            </a:r>
            <a:r>
              <a:rPr lang="en-US" sz="2800" dirty="0">
                <a:latin typeface="Arial" charset="0"/>
              </a:rPr>
              <a:t>after</a:t>
            </a:r>
            <a:r>
              <a:rPr lang="ja-JP" altLang="en-US" sz="2800" dirty="0">
                <a:latin typeface="Arial" charset="0"/>
              </a:rPr>
              <a:t>”</a:t>
            </a:r>
            <a:r>
              <a:rPr lang="en-US" sz="2800" dirty="0">
                <a:latin typeface="Arial" charset="0"/>
              </a:rPr>
              <a:t> training</a:t>
            </a:r>
          </a:p>
        </p:txBody>
      </p:sp>
    </p:spTree>
    <p:extLst>
      <p:ext uri="{BB962C8B-B14F-4D97-AF65-F5344CB8AC3E}">
        <p14:creationId xmlns:p14="http://schemas.microsoft.com/office/powerpoint/2010/main" val="32320639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On-line to batch learning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8" t="18489" r="26526" b="42174"/>
          <a:stretch>
            <a:fillRect/>
          </a:stretch>
        </p:blipFill>
        <p:spPr bwMode="auto">
          <a:xfrm>
            <a:off x="280988" y="2165350"/>
            <a:ext cx="8031162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505450" y="2998788"/>
            <a:ext cx="30861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/>
              <a:t>Pick a </a:t>
            </a:r>
            <a:r>
              <a:rPr lang="en-US" sz="2000" b="1"/>
              <a:t>v</a:t>
            </a:r>
            <a:r>
              <a:rPr lang="en-US" sz="2000" baseline="-25000"/>
              <a:t>k</a:t>
            </a:r>
            <a:r>
              <a:rPr lang="en-US" sz="2000"/>
              <a:t> at random according to m</a:t>
            </a:r>
            <a:r>
              <a:rPr lang="en-US" sz="2000" baseline="-25000"/>
              <a:t>k</a:t>
            </a:r>
            <a:r>
              <a:rPr lang="en-US" sz="2000"/>
              <a:t>/m, the fraction of examples it was used for.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/>
              <a:t>Predict using the </a:t>
            </a:r>
            <a:r>
              <a:rPr lang="en-US" sz="2000" b="1"/>
              <a:t>v</a:t>
            </a:r>
            <a:r>
              <a:rPr lang="en-US" sz="2000" baseline="-25000"/>
              <a:t>k</a:t>
            </a:r>
            <a:r>
              <a:rPr lang="en-US" sz="2000"/>
              <a:t> you just picked.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/>
              <a:t>(Actually, use some sort of deterministic approximation to this).</a:t>
            </a: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0" t="41713" r="22458" b="42165"/>
          <a:stretch>
            <a:fillRect/>
          </a:stretch>
        </p:blipFill>
        <p:spPr bwMode="auto">
          <a:xfrm>
            <a:off x="0" y="0"/>
            <a:ext cx="8882063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57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8" t="22929" r="42060" b="45777"/>
          <a:stretch/>
        </p:blipFill>
        <p:spPr bwMode="auto">
          <a:xfrm>
            <a:off x="215900" y="0"/>
            <a:ext cx="7118350" cy="581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388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Complexity of perceptron learning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Algorithm: </a:t>
            </a:r>
          </a:p>
          <a:p>
            <a:r>
              <a:rPr lang="en-US" b="1" dirty="0" err="1" smtClean="0"/>
              <a:t>v</a:t>
            </a:r>
            <a:r>
              <a:rPr lang="en-US" b="1" dirty="0" smtClean="0"/>
              <a:t>=0</a:t>
            </a:r>
          </a:p>
          <a:p>
            <a:r>
              <a:rPr lang="en-US" dirty="0" smtClean="0"/>
              <a:t>for each example </a:t>
            </a:r>
            <a:r>
              <a:rPr lang="en-US" b="1" dirty="0" err="1" smtClean="0"/>
              <a:t>x,</a:t>
            </a:r>
            <a:r>
              <a:rPr lang="en-US" i="1" dirty="0" err="1" smtClean="0"/>
              <a:t>y</a:t>
            </a:r>
            <a:r>
              <a:rPr lang="en-US" i="1" dirty="0" smtClean="0"/>
              <a:t>: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sign(</a:t>
            </a:r>
            <a:r>
              <a:rPr lang="en-US" b="1" dirty="0" err="1" smtClean="0"/>
              <a:t>v.x</a:t>
            </a:r>
            <a:r>
              <a:rPr lang="en-US" b="1" dirty="0" smtClean="0"/>
              <a:t>)</a:t>
            </a:r>
            <a:r>
              <a:rPr lang="en-US" dirty="0" smtClean="0"/>
              <a:t> != </a:t>
            </a:r>
            <a:r>
              <a:rPr lang="en-US" i="1" dirty="0" err="1" smtClean="0"/>
              <a:t>y</a:t>
            </a:r>
            <a:endParaRPr lang="en-US" i="1" dirty="0" smtClean="0"/>
          </a:p>
          <a:p>
            <a:pPr lvl="2"/>
            <a:r>
              <a:rPr lang="en-US" b="1" dirty="0" err="1" smtClean="0"/>
              <a:t>v</a:t>
            </a:r>
            <a:r>
              <a:rPr lang="en-US" b="1" dirty="0" smtClean="0"/>
              <a:t> </a:t>
            </a:r>
            <a:r>
              <a:rPr lang="en-US" dirty="0" smtClean="0"/>
              <a:t>= </a:t>
            </a:r>
            <a:r>
              <a:rPr lang="en-US" b="1" dirty="0" err="1" smtClean="0"/>
              <a:t>v</a:t>
            </a:r>
            <a:r>
              <a:rPr lang="en-US" b="1" dirty="0" smtClean="0"/>
              <a:t> </a:t>
            </a:r>
            <a:r>
              <a:rPr lang="en-US" dirty="0" smtClean="0"/>
              <a:t>+ </a:t>
            </a:r>
            <a:r>
              <a:rPr lang="en-US" i="1" dirty="0" err="1" smtClean="0"/>
              <a:t>y</a:t>
            </a:r>
            <a:r>
              <a:rPr lang="en-US" b="1" dirty="0" err="1" smtClean="0"/>
              <a:t>x</a:t>
            </a:r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init </a:t>
            </a:r>
            <a:r>
              <a:rPr lang="en-US" dirty="0" err="1" smtClean="0"/>
              <a:t>hashtable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r>
              <a:rPr lang="en-US" dirty="0" smtClean="0"/>
              <a:t>for x</a:t>
            </a:r>
            <a:r>
              <a:rPr lang="en-US" baseline="-25000" dirty="0" smtClean="0"/>
              <a:t>i</a:t>
            </a:r>
            <a:r>
              <a:rPr lang="en-US" dirty="0" smtClean="0"/>
              <a:t>!=0, v</a:t>
            </a:r>
            <a:r>
              <a:rPr lang="en-US" baseline="-25000" dirty="0" smtClean="0"/>
              <a:t>i</a:t>
            </a:r>
            <a:r>
              <a:rPr lang="en-US" dirty="0" smtClean="0"/>
              <a:t> += </a:t>
            </a:r>
            <a:r>
              <a:rPr lang="en-US" i="1" dirty="0" err="1" smtClean="0"/>
              <a:t>y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pPr lvl="2">
              <a:buNone/>
            </a:pPr>
            <a:endParaRPr lang="en-US" baseline="-25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06133" y="1600200"/>
            <a:ext cx="1121834" cy="3704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O(n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10983" y="3418417"/>
            <a:ext cx="18901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O(|</a:t>
            </a:r>
            <a:r>
              <a:rPr lang="en-US" b="1" dirty="0" err="1" smtClean="0"/>
              <a:t>x</a:t>
            </a:r>
            <a:r>
              <a:rPr lang="en-US" dirty="0" smtClean="0"/>
              <a:t>|)=</a:t>
            </a:r>
            <a:r>
              <a:rPr lang="en-US" dirty="0" err="1" smtClean="0"/>
              <a:t>O(|d</a:t>
            </a:r>
            <a:r>
              <a:rPr lang="en-US" dirty="0" smtClean="0"/>
              <a:t>|)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Complexity of </a:t>
            </a:r>
            <a:r>
              <a:rPr lang="en-US" sz="3600" i="1" dirty="0" smtClean="0"/>
              <a:t>averaged </a:t>
            </a:r>
            <a:r>
              <a:rPr lang="en-US" sz="3600" dirty="0" err="1" smtClean="0"/>
              <a:t>perceptron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Algorithm: </a:t>
            </a:r>
          </a:p>
          <a:p>
            <a:r>
              <a:rPr lang="en-US" b="1" dirty="0" err="1" smtClean="0"/>
              <a:t>vk</a:t>
            </a:r>
            <a:r>
              <a:rPr lang="en-US" b="1" dirty="0" smtClean="0"/>
              <a:t>=0</a:t>
            </a:r>
          </a:p>
          <a:p>
            <a:r>
              <a:rPr lang="en-US" b="1" dirty="0" err="1" smtClean="0"/>
              <a:t>va</a:t>
            </a:r>
            <a:r>
              <a:rPr lang="en-US" b="1" dirty="0" smtClean="0"/>
              <a:t> = 0</a:t>
            </a:r>
          </a:p>
          <a:p>
            <a:r>
              <a:rPr lang="en-US" dirty="0" smtClean="0"/>
              <a:t>for each example </a:t>
            </a:r>
            <a:r>
              <a:rPr lang="en-US" b="1" dirty="0" err="1" smtClean="0"/>
              <a:t>x,</a:t>
            </a:r>
            <a:r>
              <a:rPr lang="en-US" i="1" dirty="0" err="1" smtClean="0"/>
              <a:t>y</a:t>
            </a:r>
            <a:r>
              <a:rPr lang="en-US" i="1" dirty="0" smtClean="0"/>
              <a:t>: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sign(</a:t>
            </a:r>
            <a:r>
              <a:rPr lang="en-US" b="1" dirty="0" err="1" smtClean="0"/>
              <a:t>vk.x</a:t>
            </a:r>
            <a:r>
              <a:rPr lang="en-US" b="1" dirty="0" smtClean="0"/>
              <a:t>)</a:t>
            </a:r>
            <a:r>
              <a:rPr lang="en-US" dirty="0" smtClean="0"/>
              <a:t> != </a:t>
            </a:r>
            <a:r>
              <a:rPr lang="en-US" i="1" dirty="0" err="1" smtClean="0"/>
              <a:t>y</a:t>
            </a:r>
            <a:endParaRPr lang="en-US" i="1" dirty="0" smtClean="0"/>
          </a:p>
          <a:p>
            <a:pPr lvl="2"/>
            <a:r>
              <a:rPr lang="en-US" b="1" dirty="0" err="1" smtClean="0"/>
              <a:t>va</a:t>
            </a:r>
            <a:r>
              <a:rPr lang="en-US" b="1" dirty="0" smtClean="0"/>
              <a:t> = </a:t>
            </a:r>
            <a:r>
              <a:rPr lang="en-US" b="1" dirty="0" err="1" smtClean="0"/>
              <a:t>va</a:t>
            </a:r>
            <a:r>
              <a:rPr lang="en-US" b="1" dirty="0" smtClean="0"/>
              <a:t> + </a:t>
            </a:r>
            <a:r>
              <a:rPr lang="en-US" dirty="0" err="1" smtClean="0"/>
              <a:t>nk</a:t>
            </a:r>
            <a:r>
              <a:rPr lang="en-US" dirty="0" smtClean="0"/>
              <a:t> </a:t>
            </a:r>
            <a:r>
              <a:rPr lang="en-US" b="1" dirty="0" err="1" smtClean="0"/>
              <a:t>vk</a:t>
            </a:r>
            <a:endParaRPr lang="en-US" b="1" dirty="0" smtClean="0"/>
          </a:p>
          <a:p>
            <a:pPr lvl="2"/>
            <a:r>
              <a:rPr lang="en-US" b="1" dirty="0" err="1" smtClean="0"/>
              <a:t>vk</a:t>
            </a:r>
            <a:r>
              <a:rPr lang="en-US" b="1" dirty="0" smtClean="0"/>
              <a:t> </a:t>
            </a:r>
            <a:r>
              <a:rPr lang="en-US" dirty="0" smtClean="0"/>
              <a:t>= </a:t>
            </a:r>
            <a:r>
              <a:rPr lang="en-US" b="1" dirty="0" err="1" smtClean="0"/>
              <a:t>vk</a:t>
            </a:r>
            <a:r>
              <a:rPr lang="en-US" b="1" dirty="0" smtClean="0"/>
              <a:t> </a:t>
            </a:r>
            <a:r>
              <a:rPr lang="en-US" dirty="0" smtClean="0"/>
              <a:t>+ </a:t>
            </a:r>
            <a:r>
              <a:rPr lang="en-US" i="1" dirty="0" err="1" smtClean="0"/>
              <a:t>y</a:t>
            </a:r>
            <a:r>
              <a:rPr lang="en-US" b="1" dirty="0" err="1" smtClean="0"/>
              <a:t>x</a:t>
            </a:r>
            <a:endParaRPr lang="en-US" b="1" dirty="0" smtClean="0"/>
          </a:p>
          <a:p>
            <a:pPr lvl="2"/>
            <a:r>
              <a:rPr lang="en-US" dirty="0" err="1" smtClean="0"/>
              <a:t>nk</a:t>
            </a:r>
            <a:r>
              <a:rPr lang="en-US" dirty="0" smtClean="0"/>
              <a:t> = 1</a:t>
            </a:r>
          </a:p>
          <a:p>
            <a:pPr lvl="1"/>
            <a:r>
              <a:rPr lang="en-US" dirty="0" smtClean="0"/>
              <a:t>else</a:t>
            </a:r>
          </a:p>
          <a:p>
            <a:pPr lvl="2"/>
            <a:r>
              <a:rPr lang="en-US" dirty="0" err="1" smtClean="0"/>
              <a:t>nk</a:t>
            </a:r>
            <a:r>
              <a:rPr lang="en-US" dirty="0" smtClean="0"/>
              <a:t>++</a:t>
            </a:r>
          </a:p>
          <a:p>
            <a:pPr lvl="1"/>
            <a:endParaRPr lang="en-US" b="1" dirty="0" smtClean="0"/>
          </a:p>
          <a:p>
            <a:pPr lvl="1"/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96833" y="1600200"/>
            <a:ext cx="4389967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init </a:t>
            </a:r>
            <a:r>
              <a:rPr lang="en-US" dirty="0" err="1" smtClean="0"/>
              <a:t>hashtables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vk</a:t>
            </a:r>
            <a:r>
              <a:rPr lang="en-US" baseline="-25000" dirty="0" err="1" smtClean="0"/>
              <a:t>i</a:t>
            </a:r>
            <a:r>
              <a:rPr lang="en-US" dirty="0" smtClean="0"/>
              <a:t>!=0, </a:t>
            </a:r>
            <a:r>
              <a:rPr lang="en-US" dirty="0" err="1" smtClean="0"/>
              <a:t>va</a:t>
            </a:r>
            <a:r>
              <a:rPr lang="en-US" baseline="-25000" dirty="0" err="1" smtClean="0"/>
              <a:t>i</a:t>
            </a:r>
            <a:r>
              <a:rPr lang="en-US" dirty="0" smtClean="0"/>
              <a:t> += </a:t>
            </a:r>
            <a:r>
              <a:rPr lang="en-US" dirty="0" err="1" smtClean="0"/>
              <a:t>vk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pPr lvl="2"/>
            <a:r>
              <a:rPr lang="en-US" dirty="0" smtClean="0"/>
              <a:t>for x</a:t>
            </a:r>
            <a:r>
              <a:rPr lang="en-US" baseline="-25000" dirty="0" smtClean="0"/>
              <a:t>i</a:t>
            </a:r>
            <a:r>
              <a:rPr lang="en-US" dirty="0" smtClean="0"/>
              <a:t>!=0, v</a:t>
            </a:r>
            <a:r>
              <a:rPr lang="en-US" baseline="-25000" dirty="0" smtClean="0"/>
              <a:t>i</a:t>
            </a:r>
            <a:r>
              <a:rPr lang="en-US" dirty="0" smtClean="0"/>
              <a:t> += </a:t>
            </a:r>
            <a:r>
              <a:rPr lang="en-US" i="1" dirty="0" err="1" smtClean="0"/>
              <a:t>y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pPr lvl="2">
              <a:buNone/>
            </a:pPr>
            <a:endParaRPr lang="en-US" baseline="-25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06133" y="1600200"/>
            <a:ext cx="223519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trike="sngStrike" dirty="0" smtClean="0"/>
              <a:t>O(n)</a:t>
            </a:r>
            <a:r>
              <a:rPr lang="en-US" dirty="0" smtClean="0"/>
              <a:t>    O(</a:t>
            </a:r>
            <a:r>
              <a:rPr lang="en-US" dirty="0" err="1" smtClean="0"/>
              <a:t>n|V</a:t>
            </a:r>
            <a:r>
              <a:rPr lang="en-US" dirty="0" smtClean="0"/>
              <a:t>|)</a:t>
            </a:r>
            <a:endParaRPr lang="en-US" strike="sngStrike" dirty="0"/>
          </a:p>
        </p:txBody>
      </p:sp>
      <p:sp>
        <p:nvSpPr>
          <p:cNvPr id="7" name="TextBox 6"/>
          <p:cNvSpPr txBox="1"/>
          <p:nvPr/>
        </p:nvSpPr>
        <p:spPr>
          <a:xfrm>
            <a:off x="2962275" y="4711079"/>
            <a:ext cx="18901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O(|</a:t>
            </a:r>
            <a:r>
              <a:rPr lang="en-US" b="1" dirty="0" err="1" smtClean="0"/>
              <a:t>x</a:t>
            </a:r>
            <a:r>
              <a:rPr lang="en-US" dirty="0" smtClean="0"/>
              <a:t>|)=</a:t>
            </a:r>
            <a:r>
              <a:rPr lang="en-US" dirty="0" err="1" smtClean="0"/>
              <a:t>O(|d</a:t>
            </a:r>
            <a:r>
              <a:rPr lang="en-US" dirty="0" smtClean="0"/>
              <a:t>|)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17965" y="3408918"/>
            <a:ext cx="106256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O(|V|)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 rot="20153956">
            <a:off x="3931173" y="3903282"/>
            <a:ext cx="668866" cy="26458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97250" y="5662083"/>
            <a:ext cx="5289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So: averaged </a:t>
            </a:r>
            <a:r>
              <a:rPr lang="en-US" dirty="0" err="1" smtClean="0"/>
              <a:t>perceptron</a:t>
            </a:r>
            <a:r>
              <a:rPr lang="en-US" dirty="0" smtClean="0"/>
              <a:t> is better from point of view of accuracy (stability, …) but much more expensive computationally.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Complexity of </a:t>
            </a:r>
            <a:r>
              <a:rPr lang="en-US" sz="3600" i="1" dirty="0" smtClean="0"/>
              <a:t>averaged </a:t>
            </a:r>
            <a:r>
              <a:rPr lang="en-US" sz="3600" dirty="0" err="1" smtClean="0"/>
              <a:t>perceptron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Algorithm: </a:t>
            </a:r>
          </a:p>
          <a:p>
            <a:r>
              <a:rPr lang="en-US" b="1" dirty="0" err="1" smtClean="0"/>
              <a:t>vk</a:t>
            </a:r>
            <a:r>
              <a:rPr lang="en-US" b="1" dirty="0" smtClean="0"/>
              <a:t>=0</a:t>
            </a:r>
          </a:p>
          <a:p>
            <a:r>
              <a:rPr lang="en-US" b="1" dirty="0" err="1" smtClean="0"/>
              <a:t>va</a:t>
            </a:r>
            <a:r>
              <a:rPr lang="en-US" b="1" dirty="0" smtClean="0"/>
              <a:t> = 0</a:t>
            </a:r>
          </a:p>
          <a:p>
            <a:r>
              <a:rPr lang="en-US" dirty="0" smtClean="0"/>
              <a:t>for each example </a:t>
            </a:r>
            <a:r>
              <a:rPr lang="en-US" b="1" dirty="0" err="1" smtClean="0"/>
              <a:t>x,</a:t>
            </a:r>
            <a:r>
              <a:rPr lang="en-US" i="1" dirty="0" err="1" smtClean="0"/>
              <a:t>y</a:t>
            </a:r>
            <a:r>
              <a:rPr lang="en-US" i="1" dirty="0" smtClean="0"/>
              <a:t>: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sign(</a:t>
            </a:r>
            <a:r>
              <a:rPr lang="en-US" b="1" dirty="0" err="1" smtClean="0"/>
              <a:t>vk.x</a:t>
            </a:r>
            <a:r>
              <a:rPr lang="en-US" b="1" dirty="0" smtClean="0"/>
              <a:t>)</a:t>
            </a:r>
            <a:r>
              <a:rPr lang="en-US" dirty="0" smtClean="0"/>
              <a:t> != </a:t>
            </a:r>
            <a:r>
              <a:rPr lang="en-US" i="1" dirty="0" err="1" smtClean="0"/>
              <a:t>y</a:t>
            </a:r>
            <a:endParaRPr lang="en-US" i="1" dirty="0" smtClean="0"/>
          </a:p>
          <a:p>
            <a:pPr lvl="2"/>
            <a:r>
              <a:rPr lang="en-US" b="1" dirty="0" err="1" smtClean="0"/>
              <a:t>va</a:t>
            </a:r>
            <a:r>
              <a:rPr lang="en-US" b="1" dirty="0" smtClean="0"/>
              <a:t> = </a:t>
            </a:r>
            <a:r>
              <a:rPr lang="en-US" b="1" dirty="0" err="1" smtClean="0"/>
              <a:t>va</a:t>
            </a:r>
            <a:r>
              <a:rPr lang="en-US" b="1" dirty="0" smtClean="0"/>
              <a:t> + </a:t>
            </a:r>
            <a:r>
              <a:rPr lang="en-US" dirty="0" err="1" smtClean="0"/>
              <a:t>nk</a:t>
            </a:r>
            <a:r>
              <a:rPr lang="en-US" dirty="0" smtClean="0"/>
              <a:t> </a:t>
            </a:r>
            <a:r>
              <a:rPr lang="en-US" b="1" dirty="0" err="1" smtClean="0"/>
              <a:t>vk</a:t>
            </a:r>
            <a:endParaRPr lang="en-US" b="1" dirty="0" smtClean="0"/>
          </a:p>
          <a:p>
            <a:pPr lvl="2"/>
            <a:r>
              <a:rPr lang="en-US" b="1" dirty="0" err="1" smtClean="0"/>
              <a:t>vk</a:t>
            </a:r>
            <a:r>
              <a:rPr lang="en-US" b="1" dirty="0" smtClean="0"/>
              <a:t> </a:t>
            </a:r>
            <a:r>
              <a:rPr lang="en-US" dirty="0" smtClean="0"/>
              <a:t>= </a:t>
            </a:r>
            <a:r>
              <a:rPr lang="en-US" b="1" dirty="0" err="1" smtClean="0"/>
              <a:t>vk</a:t>
            </a:r>
            <a:r>
              <a:rPr lang="en-US" b="1" dirty="0" smtClean="0"/>
              <a:t> </a:t>
            </a:r>
            <a:r>
              <a:rPr lang="en-US" dirty="0" smtClean="0"/>
              <a:t>+ </a:t>
            </a:r>
            <a:r>
              <a:rPr lang="en-US" i="1" dirty="0" err="1" smtClean="0"/>
              <a:t>y</a:t>
            </a:r>
            <a:r>
              <a:rPr lang="en-US" b="1" dirty="0" err="1" smtClean="0"/>
              <a:t>x</a:t>
            </a:r>
            <a:endParaRPr lang="en-US" b="1" dirty="0" smtClean="0"/>
          </a:p>
          <a:p>
            <a:pPr lvl="2"/>
            <a:r>
              <a:rPr lang="en-US" dirty="0" err="1" smtClean="0"/>
              <a:t>nk</a:t>
            </a:r>
            <a:r>
              <a:rPr lang="en-US" dirty="0" smtClean="0"/>
              <a:t> = 1</a:t>
            </a:r>
          </a:p>
          <a:p>
            <a:pPr lvl="1"/>
            <a:r>
              <a:rPr lang="en-US" dirty="0" smtClean="0"/>
              <a:t>else</a:t>
            </a:r>
          </a:p>
          <a:p>
            <a:pPr lvl="2"/>
            <a:r>
              <a:rPr lang="en-US" dirty="0" err="1" smtClean="0"/>
              <a:t>nk</a:t>
            </a:r>
            <a:r>
              <a:rPr lang="en-US" dirty="0" smtClean="0"/>
              <a:t>++</a:t>
            </a:r>
          </a:p>
          <a:p>
            <a:pPr lvl="1"/>
            <a:endParaRPr lang="en-US" b="1" dirty="0" smtClean="0"/>
          </a:p>
          <a:p>
            <a:pPr lvl="1"/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96833" y="1600200"/>
            <a:ext cx="4389967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init </a:t>
            </a:r>
            <a:r>
              <a:rPr lang="en-US" dirty="0" err="1" smtClean="0"/>
              <a:t>hashtables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vk</a:t>
            </a:r>
            <a:r>
              <a:rPr lang="en-US" baseline="-25000" dirty="0" err="1" smtClean="0"/>
              <a:t>i</a:t>
            </a:r>
            <a:r>
              <a:rPr lang="en-US" dirty="0" smtClean="0"/>
              <a:t>!=0, </a:t>
            </a:r>
            <a:r>
              <a:rPr lang="en-US" dirty="0" err="1" smtClean="0"/>
              <a:t>va</a:t>
            </a:r>
            <a:r>
              <a:rPr lang="en-US" baseline="-25000" dirty="0" err="1" smtClean="0"/>
              <a:t>i</a:t>
            </a:r>
            <a:r>
              <a:rPr lang="en-US" dirty="0" smtClean="0"/>
              <a:t> += </a:t>
            </a:r>
            <a:r>
              <a:rPr lang="en-US" dirty="0" err="1" smtClean="0"/>
              <a:t>vk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pPr lvl="2"/>
            <a:r>
              <a:rPr lang="en-US" dirty="0" smtClean="0"/>
              <a:t>for x</a:t>
            </a:r>
            <a:r>
              <a:rPr lang="en-US" baseline="-25000" dirty="0" smtClean="0"/>
              <a:t>i</a:t>
            </a:r>
            <a:r>
              <a:rPr lang="en-US" dirty="0" smtClean="0"/>
              <a:t>!=0, v</a:t>
            </a:r>
            <a:r>
              <a:rPr lang="en-US" baseline="-25000" dirty="0" smtClean="0"/>
              <a:t>i</a:t>
            </a:r>
            <a:r>
              <a:rPr lang="en-US" dirty="0" smtClean="0"/>
              <a:t> += </a:t>
            </a:r>
            <a:r>
              <a:rPr lang="en-US" i="1" dirty="0" err="1" smtClean="0"/>
              <a:t>y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pPr lvl="2">
              <a:buNone/>
            </a:pPr>
            <a:endParaRPr lang="en-US" baseline="-25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06133" y="1600200"/>
            <a:ext cx="223519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trike="sngStrike" dirty="0" smtClean="0"/>
              <a:t>O(n)</a:t>
            </a:r>
            <a:r>
              <a:rPr lang="en-US" dirty="0" smtClean="0"/>
              <a:t>    O(</a:t>
            </a:r>
            <a:r>
              <a:rPr lang="en-US" dirty="0" err="1" smtClean="0"/>
              <a:t>n|V</a:t>
            </a:r>
            <a:r>
              <a:rPr lang="en-US" dirty="0" smtClean="0"/>
              <a:t>|)</a:t>
            </a:r>
            <a:endParaRPr lang="en-US" strike="sngStrike" dirty="0"/>
          </a:p>
        </p:txBody>
      </p:sp>
      <p:sp>
        <p:nvSpPr>
          <p:cNvPr id="7" name="TextBox 6"/>
          <p:cNvSpPr txBox="1"/>
          <p:nvPr/>
        </p:nvSpPr>
        <p:spPr>
          <a:xfrm>
            <a:off x="2962275" y="4711079"/>
            <a:ext cx="18901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O(|</a:t>
            </a:r>
            <a:r>
              <a:rPr lang="en-US" b="1" dirty="0" err="1" smtClean="0"/>
              <a:t>x</a:t>
            </a:r>
            <a:r>
              <a:rPr lang="en-US" dirty="0" smtClean="0"/>
              <a:t>|)=</a:t>
            </a:r>
            <a:r>
              <a:rPr lang="en-US" dirty="0" err="1" smtClean="0"/>
              <a:t>O(|d</a:t>
            </a:r>
            <a:r>
              <a:rPr lang="en-US" dirty="0" smtClean="0"/>
              <a:t>|)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17965" y="3408918"/>
            <a:ext cx="106256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O(|V|)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 rot="20153956">
            <a:off x="3931173" y="3903282"/>
            <a:ext cx="668866" cy="26458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97250" y="5662083"/>
            <a:ext cx="5289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non-averaged </a:t>
            </a:r>
            <a:r>
              <a:rPr lang="en-US" dirty="0" err="1" smtClean="0"/>
              <a:t>perceptron</a:t>
            </a:r>
            <a:r>
              <a:rPr lang="en-US" dirty="0" smtClean="0"/>
              <a:t> is also hard to parallelize…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2-01 at 11.12.4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082" y="0"/>
            <a:ext cx="6331670" cy="685800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7790752" y="4116917"/>
            <a:ext cx="834665" cy="3175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7790752" y="1813983"/>
            <a:ext cx="834665" cy="3175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7790752" y="3539067"/>
            <a:ext cx="834665" cy="317500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7790752" y="2650067"/>
            <a:ext cx="834665" cy="317500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29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hidden agenda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257300"/>
            <a:ext cx="8648700" cy="523028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Part of machine learning is good grasp of theory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Part of ML is a good grasp of what hacks tend to work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These are not always the same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Especially in big-data situations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Catalog of useful tricks so far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Brute-force estimation of a joint distribution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Naive Bayes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Stream-and-sort, request-and-answer patterns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BLRT and KL-divergence (and when to use them)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TF-IDF weighting – especially IDF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it’s often useful even when we don’t understand why</a:t>
            </a:r>
          </a:p>
          <a:p>
            <a:pPr lvl="1">
              <a:lnSpc>
                <a:spcPct val="90000"/>
              </a:lnSpc>
            </a:pPr>
            <a:r>
              <a:rPr lang="en-US" sz="2595" dirty="0" smtClean="0"/>
              <a:t>Perceptron</a:t>
            </a:r>
          </a:p>
          <a:p>
            <a:pPr lvl="2">
              <a:lnSpc>
                <a:spcPct val="90000"/>
              </a:lnSpc>
            </a:pPr>
            <a:r>
              <a:rPr lang="en-US" sz="2200" dirty="0" smtClean="0"/>
              <a:t>often leads to fast, competitive, easy-to-implement methods</a:t>
            </a:r>
          </a:p>
          <a:p>
            <a:pPr lvl="2">
              <a:lnSpc>
                <a:spcPct val="90000"/>
              </a:lnSpc>
            </a:pPr>
            <a:r>
              <a:rPr lang="en-US" sz="2195" dirty="0" smtClean="0"/>
              <a:t>averaging helps</a:t>
            </a:r>
          </a:p>
          <a:p>
            <a:pPr lvl="2">
              <a:lnSpc>
                <a:spcPct val="90000"/>
              </a:lnSpc>
            </a:pPr>
            <a:r>
              <a:rPr lang="en-US" sz="2195" dirty="0" smtClean="0"/>
              <a:t>what about parallel </a:t>
            </a:r>
            <a:r>
              <a:rPr lang="en-US" sz="2195" dirty="0" err="1" smtClean="0"/>
              <a:t>perceptrons</a:t>
            </a:r>
            <a:r>
              <a:rPr lang="en-US" sz="2195" dirty="0" smtClean="0"/>
              <a:t>?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89871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/>
          <p:nvPr/>
        </p:nvGrpSpPr>
        <p:grpSpPr>
          <a:xfrm>
            <a:off x="1097498" y="2254265"/>
            <a:ext cx="6242043" cy="1706018"/>
            <a:chOff x="1097498" y="1807649"/>
            <a:chExt cx="6242043" cy="1706018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097498" y="1807649"/>
              <a:ext cx="550328" cy="1706018"/>
            </a:xfrm>
            <a:prstGeom prst="straightConnector1">
              <a:avLst/>
            </a:prstGeom>
            <a:ln>
              <a:solidFill>
                <a:srgbClr val="FF0000"/>
              </a:solidFill>
              <a:headEnd type="stealt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1261540" y="1807649"/>
              <a:ext cx="3279769" cy="1706018"/>
            </a:xfrm>
            <a:prstGeom prst="straightConnector1">
              <a:avLst/>
            </a:prstGeom>
            <a:ln>
              <a:solidFill>
                <a:srgbClr val="FF0000"/>
              </a:solidFill>
              <a:headEnd type="stealt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1482730" y="1807649"/>
              <a:ext cx="5856811" cy="1706018"/>
            </a:xfrm>
            <a:prstGeom prst="straightConnector1">
              <a:avLst/>
            </a:prstGeom>
            <a:ln>
              <a:solidFill>
                <a:srgbClr val="FF0000"/>
              </a:solidFill>
              <a:headEnd type="stealt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Conservative Learning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3334809" y="1585383"/>
            <a:ext cx="2741083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86318" y="2753783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1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3479801" y="2753783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2</a:t>
            </a:r>
            <a:endParaRPr lang="en-US" dirty="0"/>
          </a:p>
        </p:txBody>
      </p:sp>
      <p:sp>
        <p:nvSpPr>
          <p:cNvPr id="11" name="Can 10"/>
          <p:cNvSpPr/>
          <p:nvPr/>
        </p:nvSpPr>
        <p:spPr>
          <a:xfrm>
            <a:off x="6278033" y="2753783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3</a:t>
            </a:r>
            <a:endParaRPr lang="en-US" dirty="0"/>
          </a:p>
        </p:txBody>
      </p:sp>
      <p:cxnSp>
        <p:nvCxnSpPr>
          <p:cNvPr id="12" name="Straight Connector 11"/>
          <p:cNvCxnSpPr>
            <a:stCxn id="5" idx="3"/>
            <a:endCxn id="10" idx="1"/>
          </p:cNvCxnSpPr>
          <p:nvPr/>
        </p:nvCxnSpPr>
        <p:spPr>
          <a:xfrm>
            <a:off x="4705351" y="2478616"/>
            <a:ext cx="0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3"/>
            <a:endCxn id="11" idx="1"/>
          </p:cNvCxnSpPr>
          <p:nvPr/>
        </p:nvCxnSpPr>
        <p:spPr>
          <a:xfrm>
            <a:off x="4705351" y="2478616"/>
            <a:ext cx="2798232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8" idx="1"/>
          </p:cNvCxnSpPr>
          <p:nvPr/>
        </p:nvCxnSpPr>
        <p:spPr>
          <a:xfrm flipH="1">
            <a:off x="1811868" y="2478616"/>
            <a:ext cx="2893483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n 21"/>
          <p:cNvSpPr/>
          <p:nvPr/>
        </p:nvSpPr>
        <p:spPr>
          <a:xfrm>
            <a:off x="1097497" y="4352614"/>
            <a:ext cx="1484835" cy="496671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v-1</a:t>
            </a:r>
            <a:endParaRPr lang="en-US" dirty="0"/>
          </a:p>
        </p:txBody>
      </p:sp>
      <p:sp>
        <p:nvSpPr>
          <p:cNvPr id="23" name="Can 22"/>
          <p:cNvSpPr/>
          <p:nvPr/>
        </p:nvSpPr>
        <p:spPr>
          <a:xfrm>
            <a:off x="4067704" y="4363197"/>
            <a:ext cx="1389592" cy="475504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v-2</a:t>
            </a:r>
            <a:endParaRPr lang="en-US" dirty="0"/>
          </a:p>
        </p:txBody>
      </p:sp>
      <p:sp>
        <p:nvSpPr>
          <p:cNvPr id="24" name="Can 23"/>
          <p:cNvSpPr/>
          <p:nvPr/>
        </p:nvSpPr>
        <p:spPr>
          <a:xfrm>
            <a:off x="6786219" y="4352614"/>
            <a:ext cx="1542864" cy="475504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v-3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1647826" y="3727449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541309" y="3727449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7339541" y="3727449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"/>
          <p:cNvGrpSpPr/>
          <p:nvPr/>
        </p:nvGrpSpPr>
        <p:grpSpPr>
          <a:xfrm rot="10800000">
            <a:off x="1964268" y="4870451"/>
            <a:ext cx="5691715" cy="275167"/>
            <a:chOff x="1964268" y="4423835"/>
            <a:chExt cx="5691715" cy="275167"/>
          </a:xfrm>
          <a:solidFill>
            <a:schemeClr val="accent1">
              <a:lumMod val="40000"/>
              <a:lumOff val="60000"/>
            </a:schemeClr>
          </a:solidFill>
        </p:grpSpPr>
        <p:cxnSp>
          <p:nvCxnSpPr>
            <p:cNvPr id="17" name="Straight Connector 16"/>
            <p:cNvCxnSpPr/>
            <p:nvPr/>
          </p:nvCxnSpPr>
          <p:spPr>
            <a:xfrm>
              <a:off x="4857751" y="4423835"/>
              <a:ext cx="0" cy="275167"/>
            </a:xfrm>
            <a:prstGeom prst="lin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57751" y="4423835"/>
              <a:ext cx="2798232" cy="275167"/>
            </a:xfrm>
            <a:prstGeom prst="lin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964268" y="4423835"/>
              <a:ext cx="2893483" cy="275167"/>
            </a:xfrm>
            <a:prstGeom prst="lin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n 20"/>
          <p:cNvSpPr/>
          <p:nvPr/>
        </p:nvSpPr>
        <p:spPr>
          <a:xfrm>
            <a:off x="528111" y="1684881"/>
            <a:ext cx="1436156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04061" y="1838866"/>
            <a:ext cx="230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 into documents subsets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87459" y="3727449"/>
            <a:ext cx="173404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Compute partial </a:t>
            </a:r>
            <a:r>
              <a:rPr lang="en-US" b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y)’s</a:t>
            </a:r>
            <a:endParaRPr lang="en-US" dirty="0"/>
          </a:p>
        </p:txBody>
      </p:sp>
      <p:sp>
        <p:nvSpPr>
          <p:cNvPr id="33" name="Can 32"/>
          <p:cNvSpPr/>
          <p:nvPr/>
        </p:nvSpPr>
        <p:spPr>
          <a:xfrm>
            <a:off x="3972457" y="5145619"/>
            <a:ext cx="1615546" cy="569384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y</a:t>
            </a:r>
            <a:r>
              <a:rPr lang="en-US" dirty="0" smtClean="0"/>
              <a:t>)’s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493" y="1181100"/>
            <a:ext cx="513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vk/va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741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Parallelizing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3334809" y="1703869"/>
            <a:ext cx="2741083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86318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1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3479801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2</a:t>
            </a:r>
            <a:endParaRPr lang="en-US" dirty="0"/>
          </a:p>
        </p:txBody>
      </p:sp>
      <p:sp>
        <p:nvSpPr>
          <p:cNvPr id="11" name="Can 10"/>
          <p:cNvSpPr/>
          <p:nvPr/>
        </p:nvSpPr>
        <p:spPr>
          <a:xfrm>
            <a:off x="6278033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3</a:t>
            </a:r>
            <a:endParaRPr lang="en-US" dirty="0"/>
          </a:p>
        </p:txBody>
      </p:sp>
      <p:cxnSp>
        <p:nvCxnSpPr>
          <p:cNvPr id="12" name="Straight Connector 11"/>
          <p:cNvCxnSpPr>
            <a:stCxn id="5" idx="3"/>
            <a:endCxn id="10" idx="1"/>
          </p:cNvCxnSpPr>
          <p:nvPr/>
        </p:nvCxnSpPr>
        <p:spPr>
          <a:xfrm>
            <a:off x="4705351" y="2597102"/>
            <a:ext cx="0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3"/>
            <a:endCxn id="11" idx="1"/>
          </p:cNvCxnSpPr>
          <p:nvPr/>
        </p:nvCxnSpPr>
        <p:spPr>
          <a:xfrm>
            <a:off x="4705351" y="2597102"/>
            <a:ext cx="2798232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8" idx="1"/>
          </p:cNvCxnSpPr>
          <p:nvPr/>
        </p:nvCxnSpPr>
        <p:spPr>
          <a:xfrm flipH="1">
            <a:off x="1811868" y="2597102"/>
            <a:ext cx="2893483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n 21"/>
          <p:cNvSpPr/>
          <p:nvPr/>
        </p:nvSpPr>
        <p:spPr>
          <a:xfrm>
            <a:off x="586318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vk/va</a:t>
            </a:r>
            <a:r>
              <a:rPr lang="en-US" dirty="0" smtClean="0"/>
              <a:t> -1 </a:t>
            </a:r>
            <a:endParaRPr lang="en-US" dirty="0"/>
          </a:p>
        </p:txBody>
      </p:sp>
      <p:sp>
        <p:nvSpPr>
          <p:cNvPr id="23" name="Can 22"/>
          <p:cNvSpPr/>
          <p:nvPr/>
        </p:nvSpPr>
        <p:spPr>
          <a:xfrm>
            <a:off x="3479801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vk/va</a:t>
            </a:r>
            <a:r>
              <a:rPr lang="en-US" dirty="0" smtClean="0"/>
              <a:t>- 2</a:t>
            </a:r>
            <a:endParaRPr lang="en-US" dirty="0"/>
          </a:p>
        </p:txBody>
      </p:sp>
      <p:sp>
        <p:nvSpPr>
          <p:cNvPr id="24" name="Can 23"/>
          <p:cNvSpPr/>
          <p:nvPr/>
        </p:nvSpPr>
        <p:spPr>
          <a:xfrm>
            <a:off x="6278033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vk/va-3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1647826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541309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7339541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 rot="10800000">
            <a:off x="1964268" y="4988937"/>
            <a:ext cx="5691715" cy="275167"/>
            <a:chOff x="1964268" y="4423835"/>
            <a:chExt cx="5691715" cy="27516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857751" y="4423835"/>
              <a:ext cx="0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57751" y="4423835"/>
              <a:ext cx="2798232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964268" y="4423835"/>
              <a:ext cx="2893483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n 20"/>
          <p:cNvSpPr/>
          <p:nvPr/>
        </p:nvSpPr>
        <p:spPr>
          <a:xfrm>
            <a:off x="3536949" y="5297975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04061" y="1957352"/>
            <a:ext cx="230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 into example subsets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04061" y="5079439"/>
            <a:ext cx="2269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Combine somehow?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762500" y="3883988"/>
            <a:ext cx="2742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 </a:t>
            </a:r>
            <a:r>
              <a:rPr lang="en-US" dirty="0" err="1" smtClean="0"/>
              <a:t>vk’s</a:t>
            </a:r>
            <a:r>
              <a:rPr lang="en-US" dirty="0" smtClean="0"/>
              <a:t> on subsets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1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2-06 at 10.28.3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66" y="492732"/>
            <a:ext cx="8255000" cy="21691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7416" y="2661865"/>
            <a:ext cx="469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NAACL 2010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375" t="9249" r="36250"/>
          <a:stretch/>
        </p:blipFill>
        <p:spPr>
          <a:xfrm>
            <a:off x="894291" y="3275698"/>
            <a:ext cx="1746250" cy="1694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416" y="3275698"/>
            <a:ext cx="1123039" cy="14973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0902" y="3275698"/>
            <a:ext cx="1638231" cy="1938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Aside: this paper is on </a:t>
            </a:r>
            <a:r>
              <a:rPr lang="en-US" i="1" dirty="0" smtClean="0"/>
              <a:t>structured</a:t>
            </a:r>
            <a:r>
              <a:rPr lang="en-US" dirty="0" smtClean="0"/>
              <a:t>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…but everything they say formally applies to the standard </a:t>
            </a:r>
            <a:r>
              <a:rPr lang="en-US" dirty="0" err="1" smtClean="0"/>
              <a:t>perceptron</a:t>
            </a:r>
            <a:r>
              <a:rPr lang="en-US" dirty="0" smtClean="0"/>
              <a:t> as well</a:t>
            </a:r>
          </a:p>
          <a:p>
            <a:r>
              <a:rPr lang="en-US" dirty="0" smtClean="0"/>
              <a:t>Briefly: a structured </a:t>
            </a:r>
            <a:r>
              <a:rPr lang="en-US" dirty="0" err="1" smtClean="0"/>
              <a:t>perceptron</a:t>
            </a:r>
            <a:r>
              <a:rPr lang="en-US" dirty="0" smtClean="0"/>
              <a:t> uses a weight vector to </a:t>
            </a:r>
            <a:r>
              <a:rPr lang="en-US" i="1" dirty="0" smtClean="0"/>
              <a:t>rank </a:t>
            </a:r>
            <a:r>
              <a:rPr lang="en-US" dirty="0" smtClean="0"/>
              <a:t>possible structured predictions </a:t>
            </a:r>
            <a:r>
              <a:rPr lang="en-US" b="1" dirty="0" err="1" smtClean="0"/>
              <a:t>y</a:t>
            </a:r>
            <a:r>
              <a:rPr lang="en-US" b="1" dirty="0" smtClean="0"/>
              <a:t>’ </a:t>
            </a:r>
            <a:r>
              <a:rPr lang="en-US" dirty="0" smtClean="0"/>
              <a:t>using features </a:t>
            </a:r>
            <a:r>
              <a:rPr lang="en-US" b="1" dirty="0" err="1" smtClean="0"/>
              <a:t>f</a:t>
            </a:r>
            <a:r>
              <a:rPr lang="en-US" dirty="0" err="1" smtClean="0"/>
              <a:t>(</a:t>
            </a:r>
            <a:r>
              <a:rPr lang="en-US" b="1" dirty="0" err="1" smtClean="0"/>
              <a:t>x,y</a:t>
            </a:r>
            <a:r>
              <a:rPr lang="en-US" b="1" dirty="0" smtClean="0"/>
              <a:t>’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Instead of</a:t>
            </a:r>
            <a:r>
              <a:rPr lang="en-US" i="1" dirty="0" smtClean="0"/>
              <a:t> </a:t>
            </a:r>
            <a:r>
              <a:rPr lang="en-US" dirty="0" smtClean="0"/>
              <a:t>incrementing weight vector by </a:t>
            </a:r>
            <a:r>
              <a:rPr lang="en-US" i="1" dirty="0" err="1" smtClean="0"/>
              <a:t>y</a:t>
            </a:r>
            <a:r>
              <a:rPr lang="en-US" i="1" dirty="0" smtClean="0"/>
              <a:t> </a:t>
            </a:r>
            <a:r>
              <a:rPr lang="en-US" b="1" dirty="0" err="1" smtClean="0"/>
              <a:t>x</a:t>
            </a:r>
            <a:r>
              <a:rPr lang="en-US" b="1" dirty="0" smtClean="0"/>
              <a:t>, </a:t>
            </a:r>
            <a:r>
              <a:rPr lang="en-US" dirty="0" smtClean="0"/>
              <a:t>the weight vector is incremented by </a:t>
            </a:r>
            <a:r>
              <a:rPr lang="en-US" b="1" dirty="0" err="1" smtClean="0"/>
              <a:t>f(x,y)</a:t>
            </a:r>
            <a:r>
              <a:rPr lang="en-US" dirty="0" err="1" smtClean="0"/>
              <a:t>-</a:t>
            </a:r>
            <a:r>
              <a:rPr lang="en-US" b="1" dirty="0" err="1" smtClean="0"/>
              <a:t>f</a:t>
            </a:r>
            <a:r>
              <a:rPr lang="en-US" dirty="0" err="1" smtClean="0"/>
              <a:t>(</a:t>
            </a:r>
            <a:r>
              <a:rPr lang="en-US" b="1" dirty="0" err="1" smtClean="0"/>
              <a:t>x,y</a:t>
            </a:r>
            <a:r>
              <a:rPr lang="en-US" b="1" dirty="0" smtClean="0"/>
              <a:t>’)</a:t>
            </a:r>
            <a:r>
              <a:rPr lang="en-US" dirty="0" smtClean="0"/>
              <a:t> </a:t>
            </a:r>
          </a:p>
        </p:txBody>
      </p:sp>
      <p:pic>
        <p:nvPicPr>
          <p:cNvPr id="15" name="Content Placeholder 14" descr="Screen shot 2012-02-06 at 10.42.41 AM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0662" b="-30662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399" y="1257300"/>
            <a:ext cx="8017933" cy="16636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Simplest idea:</a:t>
            </a:r>
          </a:p>
          <a:p>
            <a:pPr lvl="1"/>
            <a:r>
              <a:rPr lang="en-US" dirty="0" smtClean="0"/>
              <a:t>Split data into S “shards”</a:t>
            </a:r>
          </a:p>
          <a:p>
            <a:pPr lvl="1"/>
            <a:r>
              <a:rPr lang="en-US" dirty="0" smtClean="0"/>
              <a:t>Train a </a:t>
            </a:r>
            <a:r>
              <a:rPr lang="en-US" dirty="0" err="1" smtClean="0"/>
              <a:t>perceptron</a:t>
            </a:r>
            <a:r>
              <a:rPr lang="en-US" dirty="0" smtClean="0"/>
              <a:t> on each shard independently</a:t>
            </a:r>
          </a:p>
          <a:p>
            <a:pPr lvl="2"/>
            <a:r>
              <a:rPr lang="en-US" dirty="0" smtClean="0"/>
              <a:t>weight vectors are </a:t>
            </a:r>
            <a:r>
              <a:rPr lang="en-US" b="1" dirty="0" smtClean="0"/>
              <a:t>w</a:t>
            </a:r>
            <a:r>
              <a:rPr lang="en-US" baseline="30000" dirty="0" smtClean="0"/>
              <a:t>(1)</a:t>
            </a:r>
            <a:r>
              <a:rPr lang="en-US" dirty="0" smtClean="0"/>
              <a:t> ,</a:t>
            </a:r>
            <a:r>
              <a:rPr lang="en-US" b="1" dirty="0" smtClean="0"/>
              <a:t> w</a:t>
            </a:r>
            <a:r>
              <a:rPr lang="en-US" baseline="30000" dirty="0" smtClean="0"/>
              <a:t>(2)</a:t>
            </a:r>
            <a:r>
              <a:rPr lang="en-US" dirty="0" smtClean="0"/>
              <a:t> , …</a:t>
            </a:r>
            <a:endParaRPr lang="en-US" baseline="30000" dirty="0" smtClean="0"/>
          </a:p>
          <a:p>
            <a:pPr lvl="1"/>
            <a:r>
              <a:rPr lang="en-US" dirty="0" smtClean="0"/>
              <a:t>Produce some weighted average of the </a:t>
            </a:r>
            <a:r>
              <a:rPr lang="en-US" b="1" dirty="0" err="1" smtClean="0"/>
              <a:t>w</a:t>
            </a:r>
            <a:r>
              <a:rPr lang="en-US" baseline="30000" dirty="0" err="1" smtClean="0"/>
              <a:t>(i)</a:t>
            </a:r>
            <a:r>
              <a:rPr lang="en-US" dirty="0" err="1" smtClean="0"/>
              <a:t>‘s</a:t>
            </a:r>
            <a:r>
              <a:rPr lang="en-US" dirty="0" smtClean="0"/>
              <a:t>  as the final result</a:t>
            </a:r>
            <a:endParaRPr lang="en-US" dirty="0"/>
          </a:p>
        </p:txBody>
      </p:sp>
      <p:pic>
        <p:nvPicPr>
          <p:cNvPr id="5" name="Picture 4" descr="Screen shot 2012-02-06 at 10.26.3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1" y="3096259"/>
            <a:ext cx="5545666" cy="3105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Parallelizing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3334809" y="1703869"/>
            <a:ext cx="2741083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86318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1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3479801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2</a:t>
            </a:r>
            <a:endParaRPr lang="en-US" dirty="0"/>
          </a:p>
        </p:txBody>
      </p:sp>
      <p:sp>
        <p:nvSpPr>
          <p:cNvPr id="11" name="Can 10"/>
          <p:cNvSpPr/>
          <p:nvPr/>
        </p:nvSpPr>
        <p:spPr>
          <a:xfrm>
            <a:off x="6278033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3</a:t>
            </a:r>
            <a:endParaRPr lang="en-US" dirty="0"/>
          </a:p>
        </p:txBody>
      </p:sp>
      <p:cxnSp>
        <p:nvCxnSpPr>
          <p:cNvPr id="12" name="Straight Connector 11"/>
          <p:cNvCxnSpPr>
            <a:stCxn id="5" idx="3"/>
            <a:endCxn id="10" idx="1"/>
          </p:cNvCxnSpPr>
          <p:nvPr/>
        </p:nvCxnSpPr>
        <p:spPr>
          <a:xfrm>
            <a:off x="4705351" y="2597102"/>
            <a:ext cx="0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3"/>
            <a:endCxn id="11" idx="1"/>
          </p:cNvCxnSpPr>
          <p:nvPr/>
        </p:nvCxnSpPr>
        <p:spPr>
          <a:xfrm>
            <a:off x="4705351" y="2597102"/>
            <a:ext cx="2798232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8" idx="1"/>
          </p:cNvCxnSpPr>
          <p:nvPr/>
        </p:nvCxnSpPr>
        <p:spPr>
          <a:xfrm flipH="1">
            <a:off x="1811868" y="2597102"/>
            <a:ext cx="2893483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n 21"/>
          <p:cNvSpPr/>
          <p:nvPr/>
        </p:nvSpPr>
        <p:spPr>
          <a:xfrm>
            <a:off x="586318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</a:t>
            </a:r>
            <a:r>
              <a:rPr lang="en-US" dirty="0" smtClean="0"/>
              <a:t> -1 </a:t>
            </a:r>
            <a:endParaRPr lang="en-US" dirty="0"/>
          </a:p>
        </p:txBody>
      </p:sp>
      <p:sp>
        <p:nvSpPr>
          <p:cNvPr id="23" name="Can 22"/>
          <p:cNvSpPr/>
          <p:nvPr/>
        </p:nvSpPr>
        <p:spPr>
          <a:xfrm>
            <a:off x="3479801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</a:t>
            </a:r>
            <a:r>
              <a:rPr lang="en-US" dirty="0" smtClean="0"/>
              <a:t>- 2</a:t>
            </a:r>
            <a:endParaRPr lang="en-US" dirty="0"/>
          </a:p>
        </p:txBody>
      </p:sp>
      <p:sp>
        <p:nvSpPr>
          <p:cNvPr id="24" name="Can 23"/>
          <p:cNvSpPr/>
          <p:nvPr/>
        </p:nvSpPr>
        <p:spPr>
          <a:xfrm>
            <a:off x="6278033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vk-3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1647826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541309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7339541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 rot="10800000">
            <a:off x="1964268" y="4988937"/>
            <a:ext cx="5691715" cy="275167"/>
            <a:chOff x="1964268" y="4423835"/>
            <a:chExt cx="5691715" cy="27516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857751" y="4423835"/>
              <a:ext cx="0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57751" y="4423835"/>
              <a:ext cx="2798232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964268" y="4423835"/>
              <a:ext cx="2893483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n 20"/>
          <p:cNvSpPr/>
          <p:nvPr/>
        </p:nvSpPr>
        <p:spPr>
          <a:xfrm>
            <a:off x="3536949" y="5297975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04061" y="1957352"/>
            <a:ext cx="230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 into example subsets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508811" y="5120127"/>
            <a:ext cx="2220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Combine by some sort of weighted averaging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762500" y="3883988"/>
            <a:ext cx="2742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 </a:t>
            </a:r>
            <a:r>
              <a:rPr lang="en-US" dirty="0" err="1" smtClean="0"/>
              <a:t>vk’s</a:t>
            </a:r>
            <a:r>
              <a:rPr lang="en-US" dirty="0" smtClean="0"/>
              <a:t> on subsets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31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399" y="1257299"/>
            <a:ext cx="8494184" cy="2870201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Simplest idea:</a:t>
            </a:r>
          </a:p>
          <a:p>
            <a:pPr lvl="1"/>
            <a:r>
              <a:rPr lang="en-US" dirty="0" smtClean="0"/>
              <a:t>Split data into S “shards”</a:t>
            </a:r>
          </a:p>
          <a:p>
            <a:pPr lvl="1"/>
            <a:r>
              <a:rPr lang="en-US" dirty="0" smtClean="0"/>
              <a:t>Train a </a:t>
            </a:r>
            <a:r>
              <a:rPr lang="en-US" dirty="0" err="1" smtClean="0"/>
              <a:t>perceptron</a:t>
            </a:r>
            <a:r>
              <a:rPr lang="en-US" dirty="0" smtClean="0"/>
              <a:t> on each shard independently</a:t>
            </a:r>
          </a:p>
          <a:p>
            <a:pPr lvl="2"/>
            <a:r>
              <a:rPr lang="en-US" dirty="0" smtClean="0"/>
              <a:t>weight vectors are </a:t>
            </a:r>
            <a:r>
              <a:rPr lang="en-US" b="1" dirty="0" smtClean="0"/>
              <a:t>w</a:t>
            </a:r>
            <a:r>
              <a:rPr lang="en-US" baseline="30000" dirty="0" smtClean="0"/>
              <a:t>(1)</a:t>
            </a:r>
            <a:r>
              <a:rPr lang="en-US" dirty="0" smtClean="0"/>
              <a:t> ,</a:t>
            </a:r>
            <a:r>
              <a:rPr lang="en-US" b="1" dirty="0" smtClean="0"/>
              <a:t> w</a:t>
            </a:r>
            <a:r>
              <a:rPr lang="en-US" baseline="30000" dirty="0" smtClean="0"/>
              <a:t>(2)</a:t>
            </a:r>
            <a:r>
              <a:rPr lang="en-US" dirty="0" smtClean="0"/>
              <a:t> , …</a:t>
            </a:r>
            <a:endParaRPr lang="en-US" baseline="30000" dirty="0" smtClean="0"/>
          </a:p>
          <a:p>
            <a:pPr lvl="1"/>
            <a:r>
              <a:rPr lang="en-US" dirty="0" smtClean="0"/>
              <a:t>Produce some weighted average of the </a:t>
            </a:r>
            <a:r>
              <a:rPr lang="en-US" b="1" dirty="0" err="1" smtClean="0"/>
              <a:t>w</a:t>
            </a:r>
            <a:r>
              <a:rPr lang="en-US" baseline="30000" dirty="0" err="1" smtClean="0"/>
              <a:t>(i)</a:t>
            </a:r>
            <a:r>
              <a:rPr lang="en-US" dirty="0" err="1" smtClean="0"/>
              <a:t>‘s</a:t>
            </a:r>
            <a:r>
              <a:rPr lang="en-US" dirty="0" smtClean="0"/>
              <a:t>  as the final result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Theorem: this doesn’t always work.</a:t>
            </a:r>
          </a:p>
          <a:p>
            <a:r>
              <a:rPr lang="en-US" dirty="0" smtClean="0"/>
              <a:t>Proof:  by constructing an example  where you can converge on every shard, and still have the averaged vector </a:t>
            </a:r>
            <a:r>
              <a:rPr lang="en-US" i="1" dirty="0" smtClean="0"/>
              <a:t>not </a:t>
            </a:r>
            <a:r>
              <a:rPr lang="en-US" dirty="0" smtClean="0"/>
              <a:t>separate the full training set – no matter </a:t>
            </a:r>
            <a:r>
              <a:rPr lang="en-US" i="1" dirty="0" smtClean="0"/>
              <a:t>how</a:t>
            </a:r>
            <a:r>
              <a:rPr lang="en-US" dirty="0" smtClean="0"/>
              <a:t> you average the components.</a:t>
            </a:r>
            <a:endParaRPr lang="en-US" dirty="0"/>
          </a:p>
        </p:txBody>
      </p:sp>
      <p:pic>
        <p:nvPicPr>
          <p:cNvPr id="5" name="Picture 4" descr="Screen shot 2012-02-06 at 10.26.3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585" y="4127500"/>
            <a:ext cx="4535713" cy="2539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Parallel </a:t>
            </a:r>
            <a:r>
              <a:rPr lang="en-US" dirty="0" err="1" smtClean="0"/>
              <a:t>Perceptrons</a:t>
            </a:r>
            <a:r>
              <a:rPr lang="en-US" dirty="0" smtClean="0"/>
              <a:t> – take 2</a:t>
            </a:r>
            <a:endParaRPr lang="en-US" dirty="0"/>
          </a:p>
        </p:txBody>
      </p:sp>
      <p:pic>
        <p:nvPicPr>
          <p:cNvPr id="7" name="Content Placeholder 6" descr="Screen shot 2012-02-06 at 10.37.11 AM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298" b="-3298"/>
          <a:stretch>
            <a:fillRect/>
          </a:stretch>
        </p:blipFill>
        <p:spPr>
          <a:xfrm>
            <a:off x="764117" y="1746250"/>
            <a:ext cx="4038600" cy="4525963"/>
          </a:xfrm>
        </p:spPr>
      </p:pic>
      <p:sp>
        <p:nvSpPr>
          <p:cNvPr id="8" name="TextBox 7"/>
          <p:cNvSpPr txBox="1"/>
          <p:nvPr/>
        </p:nvSpPr>
        <p:spPr>
          <a:xfrm>
            <a:off x="4802717" y="1746250"/>
            <a:ext cx="3884083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Idea: do the simplest possible thing iteratively.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Split the data into shards</a:t>
            </a:r>
          </a:p>
          <a:p>
            <a:pPr>
              <a:buFont typeface="Arial"/>
              <a:buChar char="•"/>
            </a:pPr>
            <a:r>
              <a:rPr lang="en-US" dirty="0" smtClean="0"/>
              <a:t> Let </a:t>
            </a:r>
            <a:r>
              <a:rPr lang="en-US" b="1" dirty="0" err="1" smtClean="0"/>
              <a:t>w</a:t>
            </a:r>
            <a:r>
              <a:rPr lang="en-US" b="1" dirty="0" smtClean="0"/>
              <a:t> = 0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For </a:t>
            </a:r>
            <a:r>
              <a:rPr lang="en-US" dirty="0" err="1" smtClean="0"/>
              <a:t>n</a:t>
            </a:r>
            <a:r>
              <a:rPr lang="en-US" dirty="0" smtClean="0"/>
              <a:t>=1,…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Train a </a:t>
            </a:r>
            <a:r>
              <a:rPr lang="en-US" dirty="0" err="1" smtClean="0"/>
              <a:t>perceptron</a:t>
            </a:r>
            <a:r>
              <a:rPr lang="en-US" dirty="0" smtClean="0"/>
              <a:t> on each shard with one pass</a:t>
            </a:r>
            <a:r>
              <a:rPr lang="en-US" b="1" dirty="0" smtClean="0"/>
              <a:t> </a:t>
            </a:r>
            <a:r>
              <a:rPr lang="en-US" i="1" dirty="0" smtClean="0"/>
              <a:t>starting with </a:t>
            </a:r>
            <a:r>
              <a:rPr lang="en-US" b="1" dirty="0" err="1" smtClean="0"/>
              <a:t>w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Average the weight vectors (somehow) and let </a:t>
            </a:r>
            <a:r>
              <a:rPr lang="en-US" b="1" dirty="0" err="1" smtClean="0"/>
              <a:t>w</a:t>
            </a:r>
            <a:r>
              <a:rPr lang="en-US" b="1" dirty="0" smtClean="0"/>
              <a:t> </a:t>
            </a:r>
            <a:r>
              <a:rPr lang="en-US" dirty="0" smtClean="0"/>
              <a:t>be that average </a:t>
            </a:r>
          </a:p>
          <a:p>
            <a:pPr lvl="1">
              <a:buFont typeface="Arial"/>
              <a:buChar char="•"/>
            </a:pPr>
            <a:endParaRPr lang="en-US" dirty="0" smtClean="0"/>
          </a:p>
          <a:p>
            <a:r>
              <a:rPr lang="en-US" dirty="0" smtClean="0"/>
              <a:t>Extra communication cost: </a:t>
            </a:r>
          </a:p>
          <a:p>
            <a:pPr>
              <a:buFont typeface="Arial"/>
              <a:buChar char="•"/>
            </a:pPr>
            <a:r>
              <a:rPr lang="en-US" dirty="0" smtClean="0"/>
              <a:t> redistributing the weight vectors</a:t>
            </a:r>
          </a:p>
          <a:p>
            <a:pPr>
              <a:buFont typeface="Arial"/>
              <a:buChar char="•"/>
            </a:pPr>
            <a:r>
              <a:rPr lang="en-US" dirty="0" smtClean="0"/>
              <a:t> done less frequently than if fully synchronized, more frequently than if fully parallelized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Parallelizing </a:t>
            </a:r>
            <a:r>
              <a:rPr lang="en-US" dirty="0" err="1" smtClean="0"/>
              <a:t>perceptrons</a:t>
            </a:r>
            <a:r>
              <a:rPr lang="en-US" dirty="0" smtClean="0"/>
              <a:t> – take 2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87401" y="2188085"/>
            <a:ext cx="7308849" cy="3560236"/>
            <a:chOff x="586318" y="1703869"/>
            <a:chExt cx="8324848" cy="4339588"/>
          </a:xfrm>
        </p:grpSpPr>
        <p:sp>
          <p:nvSpPr>
            <p:cNvPr id="5" name="Can 4"/>
            <p:cNvSpPr/>
            <p:nvPr/>
          </p:nvSpPr>
          <p:spPr>
            <a:xfrm>
              <a:off x="3334809" y="1703869"/>
              <a:ext cx="2741083" cy="893233"/>
            </a:xfrm>
            <a:prstGeom prst="ca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Instances/labels</a:t>
              </a:r>
              <a:endParaRPr lang="en-US" dirty="0"/>
            </a:p>
          </p:txBody>
        </p:sp>
        <p:sp>
          <p:nvSpPr>
            <p:cNvPr id="8" name="Can 7"/>
            <p:cNvSpPr/>
            <p:nvPr/>
          </p:nvSpPr>
          <p:spPr>
            <a:xfrm>
              <a:off x="586318" y="2872269"/>
              <a:ext cx="2451100" cy="893233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Instances/labels – 1</a:t>
              </a:r>
              <a:endParaRPr lang="en-US" dirty="0"/>
            </a:p>
          </p:txBody>
        </p:sp>
        <p:sp>
          <p:nvSpPr>
            <p:cNvPr id="10" name="Can 9"/>
            <p:cNvSpPr/>
            <p:nvPr/>
          </p:nvSpPr>
          <p:spPr>
            <a:xfrm>
              <a:off x="3479801" y="2872269"/>
              <a:ext cx="2451100" cy="893233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Instances/labels – 2</a:t>
              </a:r>
              <a:endParaRPr lang="en-US" dirty="0"/>
            </a:p>
          </p:txBody>
        </p:sp>
        <p:sp>
          <p:nvSpPr>
            <p:cNvPr id="11" name="Can 10"/>
            <p:cNvSpPr/>
            <p:nvPr/>
          </p:nvSpPr>
          <p:spPr>
            <a:xfrm>
              <a:off x="6278033" y="2872269"/>
              <a:ext cx="2451100" cy="893233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Instances/labels – 3</a:t>
              </a:r>
              <a:endParaRPr lang="en-US" dirty="0"/>
            </a:p>
          </p:txBody>
        </p:sp>
        <p:cxnSp>
          <p:nvCxnSpPr>
            <p:cNvPr id="12" name="Straight Connector 11"/>
            <p:cNvCxnSpPr>
              <a:stCxn id="5" idx="3"/>
              <a:endCxn id="10" idx="1"/>
            </p:cNvCxnSpPr>
            <p:nvPr/>
          </p:nvCxnSpPr>
          <p:spPr>
            <a:xfrm>
              <a:off x="4705351" y="2597102"/>
              <a:ext cx="0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5" idx="3"/>
              <a:endCxn id="11" idx="1"/>
            </p:cNvCxnSpPr>
            <p:nvPr/>
          </p:nvCxnSpPr>
          <p:spPr>
            <a:xfrm>
              <a:off x="4705351" y="2597102"/>
              <a:ext cx="2798232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5" idx="3"/>
              <a:endCxn id="8" idx="1"/>
            </p:cNvCxnSpPr>
            <p:nvPr/>
          </p:nvCxnSpPr>
          <p:spPr>
            <a:xfrm flipH="1">
              <a:off x="1811868" y="2597102"/>
              <a:ext cx="2893483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n 21"/>
            <p:cNvSpPr/>
            <p:nvPr/>
          </p:nvSpPr>
          <p:spPr>
            <a:xfrm>
              <a:off x="586318" y="4398386"/>
              <a:ext cx="2451100" cy="569384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 -1 </a:t>
              </a:r>
              <a:endParaRPr lang="en-US" dirty="0"/>
            </a:p>
          </p:txBody>
        </p:sp>
        <p:sp>
          <p:nvSpPr>
            <p:cNvPr id="23" name="Can 22"/>
            <p:cNvSpPr/>
            <p:nvPr/>
          </p:nvSpPr>
          <p:spPr>
            <a:xfrm>
              <a:off x="3479801" y="4398386"/>
              <a:ext cx="2451100" cy="569384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</a:t>
              </a:r>
              <a:r>
                <a:rPr lang="en-US" dirty="0" smtClean="0"/>
                <a:t>- 2</a:t>
              </a:r>
              <a:endParaRPr lang="en-US" dirty="0"/>
            </a:p>
          </p:txBody>
        </p:sp>
        <p:sp>
          <p:nvSpPr>
            <p:cNvPr id="24" name="Can 23"/>
            <p:cNvSpPr/>
            <p:nvPr/>
          </p:nvSpPr>
          <p:spPr>
            <a:xfrm>
              <a:off x="6278033" y="4398386"/>
              <a:ext cx="2451100" cy="569384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w-3</a:t>
              </a:r>
              <a:endParaRPr lang="en-US" dirty="0"/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1647826" y="3845935"/>
              <a:ext cx="328083" cy="55245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wn Arrow 26"/>
            <p:cNvSpPr/>
            <p:nvPr/>
          </p:nvSpPr>
          <p:spPr>
            <a:xfrm>
              <a:off x="4541309" y="3845935"/>
              <a:ext cx="328083" cy="55245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wn Arrow 27"/>
            <p:cNvSpPr/>
            <p:nvPr/>
          </p:nvSpPr>
          <p:spPr>
            <a:xfrm>
              <a:off x="7339541" y="3845935"/>
              <a:ext cx="328083" cy="55245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 rot="10800000">
              <a:off x="1964268" y="4988937"/>
              <a:ext cx="5691715" cy="275167"/>
              <a:chOff x="1964268" y="4423835"/>
              <a:chExt cx="5691715" cy="275167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4857751" y="4423835"/>
                <a:ext cx="0" cy="27516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857751" y="4423835"/>
                <a:ext cx="2798232" cy="27516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1964268" y="4423835"/>
                <a:ext cx="2893483" cy="27516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Can 20"/>
            <p:cNvSpPr/>
            <p:nvPr/>
          </p:nvSpPr>
          <p:spPr>
            <a:xfrm>
              <a:off x="3536949" y="5297975"/>
              <a:ext cx="2451100" cy="569384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604061" y="1957352"/>
              <a:ext cx="23071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Split into example subsets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508811" y="5120127"/>
              <a:ext cx="22203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Combine by some sort of weighted averaging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62500" y="3883988"/>
              <a:ext cx="2456071" cy="4501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Compute local </a:t>
              </a:r>
              <a:r>
                <a:rPr lang="en-US" dirty="0" err="1" smtClean="0"/>
                <a:t>vk’s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30" name="Bent Arrow 29"/>
          <p:cNvSpPr/>
          <p:nvPr/>
        </p:nvSpPr>
        <p:spPr>
          <a:xfrm rot="10800000">
            <a:off x="1058332" y="5858930"/>
            <a:ext cx="3495765" cy="829737"/>
          </a:xfrm>
          <a:prstGeom prst="ben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Bent Arrow 31"/>
          <p:cNvSpPr/>
          <p:nvPr/>
        </p:nvSpPr>
        <p:spPr>
          <a:xfrm rot="16200000">
            <a:off x="-1320315" y="4273001"/>
            <a:ext cx="3766698" cy="829736"/>
          </a:xfrm>
          <a:prstGeom prst="ben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an 32"/>
          <p:cNvSpPr/>
          <p:nvPr/>
        </p:nvSpPr>
        <p:spPr>
          <a:xfrm>
            <a:off x="370417" y="2053167"/>
            <a:ext cx="1714500" cy="751353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 (previous)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33" idx="3"/>
          </p:cNvCxnSpPr>
          <p:nvPr/>
        </p:nvCxnSpPr>
        <p:spPr>
          <a:xfrm>
            <a:off x="1227667" y="2804520"/>
            <a:ext cx="391583" cy="2434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667588" y="2804561"/>
            <a:ext cx="1710337" cy="3420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084917" y="2777044"/>
            <a:ext cx="3699558" cy="4508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633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</a:t>
            </a:r>
            <a:r>
              <a:rPr lang="en-US" dirty="0" err="1" smtClean="0"/>
              <a:t>Rocchio</a:t>
            </a:r>
            <a:r>
              <a:rPr lang="en-US" dirty="0" smtClean="0"/>
              <a:t> - pass 1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3334809" y="1703869"/>
            <a:ext cx="2741083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86318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1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3479801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2</a:t>
            </a:r>
            <a:endParaRPr lang="en-US" dirty="0"/>
          </a:p>
        </p:txBody>
      </p:sp>
      <p:sp>
        <p:nvSpPr>
          <p:cNvPr id="11" name="Can 10"/>
          <p:cNvSpPr/>
          <p:nvPr/>
        </p:nvSpPr>
        <p:spPr>
          <a:xfrm>
            <a:off x="6278033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3</a:t>
            </a:r>
            <a:endParaRPr lang="en-US" dirty="0"/>
          </a:p>
        </p:txBody>
      </p:sp>
      <p:cxnSp>
        <p:nvCxnSpPr>
          <p:cNvPr id="12" name="Straight Connector 11"/>
          <p:cNvCxnSpPr>
            <a:stCxn id="5" idx="3"/>
            <a:endCxn id="10" idx="1"/>
          </p:cNvCxnSpPr>
          <p:nvPr/>
        </p:nvCxnSpPr>
        <p:spPr>
          <a:xfrm>
            <a:off x="4705351" y="2597102"/>
            <a:ext cx="0" cy="2751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3"/>
            <a:endCxn id="11" idx="1"/>
          </p:cNvCxnSpPr>
          <p:nvPr/>
        </p:nvCxnSpPr>
        <p:spPr>
          <a:xfrm>
            <a:off x="4705351" y="2597102"/>
            <a:ext cx="2798232" cy="2751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8" idx="1"/>
          </p:cNvCxnSpPr>
          <p:nvPr/>
        </p:nvCxnSpPr>
        <p:spPr>
          <a:xfrm flipH="1">
            <a:off x="1811868" y="2597102"/>
            <a:ext cx="2893483" cy="2751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n 21"/>
          <p:cNvSpPr/>
          <p:nvPr/>
        </p:nvSpPr>
        <p:spPr>
          <a:xfrm>
            <a:off x="586318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DFs -1 </a:t>
            </a:r>
            <a:endParaRPr lang="en-US" dirty="0"/>
          </a:p>
        </p:txBody>
      </p:sp>
      <p:sp>
        <p:nvSpPr>
          <p:cNvPr id="23" name="Can 22"/>
          <p:cNvSpPr/>
          <p:nvPr/>
        </p:nvSpPr>
        <p:spPr>
          <a:xfrm>
            <a:off x="3479801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DFs - 2</a:t>
            </a:r>
            <a:endParaRPr lang="en-US" dirty="0"/>
          </a:p>
        </p:txBody>
      </p:sp>
      <p:sp>
        <p:nvSpPr>
          <p:cNvPr id="24" name="Can 23"/>
          <p:cNvSpPr/>
          <p:nvPr/>
        </p:nvSpPr>
        <p:spPr>
          <a:xfrm>
            <a:off x="6278033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DFs -3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1647826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541309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7339541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 rot="10800000">
            <a:off x="1964268" y="4988937"/>
            <a:ext cx="5691715" cy="275167"/>
            <a:chOff x="1964268" y="4423835"/>
            <a:chExt cx="5691715" cy="27516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857751" y="4423835"/>
              <a:ext cx="0" cy="2751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57751" y="4423835"/>
              <a:ext cx="2798232" cy="2751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964268" y="4423835"/>
              <a:ext cx="2893483" cy="2751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n 20"/>
          <p:cNvSpPr/>
          <p:nvPr/>
        </p:nvSpPr>
        <p:spPr>
          <a:xfrm>
            <a:off x="3536949" y="5297975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DFs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04061" y="1957352"/>
            <a:ext cx="230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 into documents subsets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04061" y="5079439"/>
            <a:ext cx="2234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Sort and add counts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475789" y="3883988"/>
            <a:ext cx="1604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 DFs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36083" y="1545167"/>
            <a:ext cx="1957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“extra” work in parallel version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83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theorem</a:t>
            </a:r>
            <a:endParaRPr lang="en-US" dirty="0"/>
          </a:p>
        </p:txBody>
      </p:sp>
      <p:pic>
        <p:nvPicPr>
          <p:cNvPr id="11" name="Picture 10" descr="Screen shot 2012-02-06 at 10.57.53 AM.png"/>
          <p:cNvPicPr>
            <a:picLocks noChangeAspect="1"/>
          </p:cNvPicPr>
          <p:nvPr/>
        </p:nvPicPr>
        <p:blipFill rotWithShape="1">
          <a:blip r:embed="rId2"/>
          <a:srcRect b="5150"/>
          <a:stretch/>
        </p:blipFill>
        <p:spPr>
          <a:xfrm>
            <a:off x="0" y="1714500"/>
            <a:ext cx="4963583" cy="23812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0417" y="4423833"/>
            <a:ext cx="7852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Corollary: </a:t>
            </a:r>
            <a:r>
              <a:rPr lang="en-US" dirty="0" smtClean="0"/>
              <a:t>if we weight the vectors uniformly, then the number of mistakes is still bounded.</a:t>
            </a:r>
          </a:p>
          <a:p>
            <a:endParaRPr lang="en-US" b="1" dirty="0"/>
          </a:p>
          <a:p>
            <a:r>
              <a:rPr lang="en-US" b="1" dirty="0" smtClean="0"/>
              <a:t>I.e., </a:t>
            </a:r>
            <a:r>
              <a:rPr lang="en-US" dirty="0" smtClean="0"/>
              <a:t>this is “enough communication” to guarantee convergence.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7001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know and don’t know</a:t>
            </a:r>
            <a:endParaRPr lang="en-US" dirty="0"/>
          </a:p>
        </p:txBody>
      </p:sp>
      <p:pic>
        <p:nvPicPr>
          <p:cNvPr id="4" name="Picture 3" descr="Screen shot 2012-02-06 at 10.57.53 AM.png"/>
          <p:cNvPicPr>
            <a:picLocks noChangeAspect="1"/>
          </p:cNvPicPr>
          <p:nvPr/>
        </p:nvPicPr>
        <p:blipFill rotWithShape="1">
          <a:blip r:embed="rId2"/>
          <a:srcRect b="5150"/>
          <a:stretch/>
        </p:blipFill>
        <p:spPr>
          <a:xfrm>
            <a:off x="0" y="1714500"/>
            <a:ext cx="4963583" cy="2381250"/>
          </a:xfrm>
          <a:prstGeom prst="rect">
            <a:avLst/>
          </a:prstGeom>
        </p:spPr>
      </p:pic>
      <p:pic>
        <p:nvPicPr>
          <p:cNvPr id="5" name="Picture 4" descr="Screen Shot 2012-02-06 at 2.31.1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5"/>
          <a:stretch/>
        </p:blipFill>
        <p:spPr>
          <a:xfrm>
            <a:off x="3911047" y="3164416"/>
            <a:ext cx="3492747" cy="1058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07000" y="2675414"/>
            <a:ext cx="296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uniform mixing…μ=1/S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70917" y="4222749"/>
            <a:ext cx="4315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could we lose our speedup-from-parallelizing to slower convergence?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78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NER</a:t>
            </a:r>
            <a:endParaRPr lang="en-US" dirty="0"/>
          </a:p>
        </p:txBody>
      </p:sp>
      <p:pic>
        <p:nvPicPr>
          <p:cNvPr id="3" name="Picture 2" descr="Screen Shot 2012-02-06 at 2.22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7798"/>
            <a:ext cx="9144000" cy="458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69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parsing </a:t>
            </a:r>
            <a:endParaRPr lang="en-US" dirty="0"/>
          </a:p>
        </p:txBody>
      </p:sp>
      <p:pic>
        <p:nvPicPr>
          <p:cNvPr id="4" name="Picture 3" descr="Screen Shot 2012-02-06 at 2.23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9880"/>
            <a:ext cx="9144000" cy="447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72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theorem…</a:t>
            </a:r>
            <a:endParaRPr lang="en-US" dirty="0"/>
          </a:p>
        </p:txBody>
      </p:sp>
      <p:pic>
        <p:nvPicPr>
          <p:cNvPr id="10" name="Picture 9" descr="Screen shot 2012-02-06 at 10.58.0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800" y="2943225"/>
            <a:ext cx="3632200" cy="1016000"/>
          </a:xfrm>
          <a:prstGeom prst="rect">
            <a:avLst/>
          </a:prstGeom>
        </p:spPr>
      </p:pic>
      <p:pic>
        <p:nvPicPr>
          <p:cNvPr id="11" name="Picture 10" descr="Screen shot 2012-02-06 at 10.57.53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500"/>
            <a:ext cx="4963583" cy="2510538"/>
          </a:xfrm>
          <a:prstGeom prst="rect">
            <a:avLst/>
          </a:prstGeom>
        </p:spPr>
      </p:pic>
      <p:pic>
        <p:nvPicPr>
          <p:cNvPr id="8" name="Picture 7" descr="Screen shot 2012-02-06 at 10.58.10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567" y="4064000"/>
            <a:ext cx="5905500" cy="222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theorem…</a:t>
            </a:r>
            <a:endParaRPr lang="en-US" dirty="0"/>
          </a:p>
        </p:txBody>
      </p:sp>
      <p:pic>
        <p:nvPicPr>
          <p:cNvPr id="11" name="Picture 10" descr="Screen shot 2012-02-06 at 10.57.5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1100"/>
            <a:ext cx="5640484" cy="2852909"/>
          </a:xfrm>
          <a:prstGeom prst="rect">
            <a:avLst/>
          </a:prstGeom>
        </p:spPr>
      </p:pic>
      <p:pic>
        <p:nvPicPr>
          <p:cNvPr id="6" name="Picture 5" descr="Screen shot 2012-02-06 at 10.58.16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783" y="3873500"/>
            <a:ext cx="6464300" cy="2984500"/>
          </a:xfrm>
          <a:prstGeom prst="rect">
            <a:avLst/>
          </a:prstGeom>
        </p:spPr>
      </p:pic>
      <p:pic>
        <p:nvPicPr>
          <p:cNvPr id="10" name="Picture 9" descr="Screen shot 2012-02-06 at 10.58.04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0483" y="2857500"/>
            <a:ext cx="3302433" cy="923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2-06 at 11.04.07 AM.png"/>
          <p:cNvPicPr>
            <a:picLocks noChangeAspect="1"/>
          </p:cNvPicPr>
          <p:nvPr/>
        </p:nvPicPr>
        <p:blipFill rotWithShape="1">
          <a:blip r:embed="rId2"/>
          <a:srcRect b="38029"/>
          <a:stretch/>
        </p:blipFill>
        <p:spPr>
          <a:xfrm>
            <a:off x="556154" y="0"/>
            <a:ext cx="6992871" cy="527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06 at 11.07.0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747"/>
            <a:ext cx="7124700" cy="6184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917" y="110081"/>
            <a:ext cx="2136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IH1 inductive case: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97250" y="6106583"/>
            <a:ext cx="3894667" cy="3730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81283" y="3566584"/>
            <a:ext cx="48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γ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Review/outline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Streaming learning algorithms … and beyond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Naïve Bayes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Rocchio’s</a:t>
            </a:r>
            <a:r>
              <a:rPr lang="en-US" sz="2400" dirty="0" smtClean="0"/>
              <a:t> algorithm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Similarities &amp; differences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Probabilistic </a:t>
            </a:r>
            <a:r>
              <a:rPr lang="en-US" sz="2400" dirty="0" err="1" smtClean="0"/>
              <a:t>vs</a:t>
            </a:r>
            <a:r>
              <a:rPr lang="en-US" sz="2400" dirty="0" smtClean="0"/>
              <a:t> vector space models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Computationally similar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Parallelizing Naïve </a:t>
            </a:r>
            <a:r>
              <a:rPr lang="en-US" sz="2400" dirty="0" err="1" smtClean="0"/>
              <a:t>Bayes</a:t>
            </a:r>
            <a:r>
              <a:rPr lang="en-US" sz="2400" dirty="0" smtClean="0"/>
              <a:t> and </a:t>
            </a:r>
            <a:r>
              <a:rPr lang="en-US" sz="2400" dirty="0" err="1" smtClean="0"/>
              <a:t>Rocchio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Alternative: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Adding up contributions for every example </a:t>
            </a:r>
            <a:r>
              <a:rPr lang="en-US" sz="2400" dirty="0" err="1" smtClean="0"/>
              <a:t>vs</a:t>
            </a:r>
            <a:r>
              <a:rPr lang="en-US" sz="2400" dirty="0" smtClean="0"/>
              <a:t> conservatively updating a linear classifier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On-line learning model: mistake-bounds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some theory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a mistake bound for perceptron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Parallelizing the </a:t>
            </a:r>
            <a:r>
              <a:rPr lang="en-US" sz="2400" dirty="0" err="1" smtClean="0"/>
              <a:t>perceptron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cxnSp>
        <p:nvCxnSpPr>
          <p:cNvPr id="5" name="Straight Connector 4"/>
          <p:cNvCxnSpPr/>
          <p:nvPr/>
        </p:nvCxnSpPr>
        <p:spPr>
          <a:xfrm rot="10800000">
            <a:off x="645584" y="5217583"/>
            <a:ext cx="6180667" cy="10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074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know and don’t know</a:t>
            </a:r>
            <a:endParaRPr lang="en-US" dirty="0"/>
          </a:p>
        </p:txBody>
      </p:sp>
      <p:pic>
        <p:nvPicPr>
          <p:cNvPr id="4" name="Picture 3" descr="Screen shot 2012-02-06 at 10.57.53 AM.png"/>
          <p:cNvPicPr>
            <a:picLocks noChangeAspect="1"/>
          </p:cNvPicPr>
          <p:nvPr/>
        </p:nvPicPr>
        <p:blipFill rotWithShape="1">
          <a:blip r:embed="rId2"/>
          <a:srcRect b="5150"/>
          <a:stretch/>
        </p:blipFill>
        <p:spPr>
          <a:xfrm>
            <a:off x="0" y="1714500"/>
            <a:ext cx="4963583" cy="2381250"/>
          </a:xfrm>
          <a:prstGeom prst="rect">
            <a:avLst/>
          </a:prstGeom>
        </p:spPr>
      </p:pic>
      <p:pic>
        <p:nvPicPr>
          <p:cNvPr id="5" name="Picture 4" descr="Screen Shot 2012-02-06 at 2.31.1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5"/>
          <a:stretch/>
        </p:blipFill>
        <p:spPr>
          <a:xfrm>
            <a:off x="3911047" y="3164416"/>
            <a:ext cx="3492747" cy="1058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07000" y="2675414"/>
            <a:ext cx="296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uniform mixing…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70917" y="4222749"/>
            <a:ext cx="4315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could we lose our speedup-from-parallelizing to slower convergence?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132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097498" y="2254265"/>
            <a:ext cx="6242043" cy="1706018"/>
            <a:chOff x="1097498" y="1807649"/>
            <a:chExt cx="6242043" cy="1706018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097498" y="1807649"/>
              <a:ext cx="550328" cy="170601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1261540" y="1807649"/>
              <a:ext cx="3279769" cy="170601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1482730" y="1807649"/>
              <a:ext cx="5856811" cy="170601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</a:t>
            </a:r>
            <a:r>
              <a:rPr lang="en-US" dirty="0" err="1" smtClean="0"/>
              <a:t>Rocchio</a:t>
            </a:r>
            <a:r>
              <a:rPr lang="en-US" dirty="0" smtClean="0"/>
              <a:t> - pass 2 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3334809" y="1585383"/>
            <a:ext cx="2741083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86318" y="2753783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1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3479801" y="2753783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2</a:t>
            </a:r>
            <a:endParaRPr lang="en-US" dirty="0"/>
          </a:p>
        </p:txBody>
      </p:sp>
      <p:sp>
        <p:nvSpPr>
          <p:cNvPr id="11" name="Can 10"/>
          <p:cNvSpPr/>
          <p:nvPr/>
        </p:nvSpPr>
        <p:spPr>
          <a:xfrm>
            <a:off x="6278033" y="2753783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3</a:t>
            </a:r>
            <a:endParaRPr lang="en-US" dirty="0"/>
          </a:p>
        </p:txBody>
      </p:sp>
      <p:cxnSp>
        <p:nvCxnSpPr>
          <p:cNvPr id="12" name="Straight Connector 11"/>
          <p:cNvCxnSpPr>
            <a:stCxn id="5" idx="3"/>
            <a:endCxn id="10" idx="1"/>
          </p:cNvCxnSpPr>
          <p:nvPr/>
        </p:nvCxnSpPr>
        <p:spPr>
          <a:xfrm>
            <a:off x="4705351" y="2478616"/>
            <a:ext cx="0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3"/>
            <a:endCxn id="11" idx="1"/>
          </p:cNvCxnSpPr>
          <p:nvPr/>
        </p:nvCxnSpPr>
        <p:spPr>
          <a:xfrm>
            <a:off x="4705351" y="2478616"/>
            <a:ext cx="2798232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8" idx="1"/>
          </p:cNvCxnSpPr>
          <p:nvPr/>
        </p:nvCxnSpPr>
        <p:spPr>
          <a:xfrm flipH="1">
            <a:off x="1811868" y="2478616"/>
            <a:ext cx="2893483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n 21"/>
          <p:cNvSpPr/>
          <p:nvPr/>
        </p:nvSpPr>
        <p:spPr>
          <a:xfrm>
            <a:off x="1097497" y="4352614"/>
            <a:ext cx="1484835" cy="49667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v-1</a:t>
            </a:r>
            <a:endParaRPr lang="en-US" dirty="0"/>
          </a:p>
        </p:txBody>
      </p:sp>
      <p:sp>
        <p:nvSpPr>
          <p:cNvPr id="23" name="Can 22"/>
          <p:cNvSpPr/>
          <p:nvPr/>
        </p:nvSpPr>
        <p:spPr>
          <a:xfrm>
            <a:off x="4067704" y="4363197"/>
            <a:ext cx="1389592" cy="47550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v-2</a:t>
            </a:r>
            <a:endParaRPr lang="en-US" dirty="0"/>
          </a:p>
        </p:txBody>
      </p:sp>
      <p:sp>
        <p:nvSpPr>
          <p:cNvPr id="24" name="Can 23"/>
          <p:cNvSpPr/>
          <p:nvPr/>
        </p:nvSpPr>
        <p:spPr>
          <a:xfrm>
            <a:off x="6786219" y="4352614"/>
            <a:ext cx="1542864" cy="47550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v-3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1647826" y="3727449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541309" y="3727449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7339541" y="3727449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 rot="10800000">
            <a:off x="1964268" y="4870451"/>
            <a:ext cx="5691715" cy="275167"/>
            <a:chOff x="1964268" y="4423835"/>
            <a:chExt cx="5691715" cy="27516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857751" y="4423835"/>
              <a:ext cx="0" cy="2751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57751" y="4423835"/>
              <a:ext cx="2798232" cy="2751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964268" y="4423835"/>
              <a:ext cx="2893483" cy="2751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n 20"/>
          <p:cNvSpPr/>
          <p:nvPr/>
        </p:nvSpPr>
        <p:spPr>
          <a:xfrm>
            <a:off x="528111" y="1684881"/>
            <a:ext cx="1119715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DFs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04061" y="1838866"/>
            <a:ext cx="230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 into documents subsets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04061" y="4967821"/>
            <a:ext cx="229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Sort and add vectors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87459" y="3727449"/>
            <a:ext cx="173404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Compute partial </a:t>
            </a:r>
            <a:r>
              <a:rPr lang="en-US" b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y)’s</a:t>
            </a:r>
            <a:endParaRPr lang="en-US" dirty="0"/>
          </a:p>
        </p:txBody>
      </p:sp>
      <p:sp>
        <p:nvSpPr>
          <p:cNvPr id="33" name="Can 32"/>
          <p:cNvSpPr/>
          <p:nvPr/>
        </p:nvSpPr>
        <p:spPr>
          <a:xfrm>
            <a:off x="3972457" y="5145619"/>
            <a:ext cx="1615546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y</a:t>
            </a:r>
            <a:r>
              <a:rPr lang="en-US" dirty="0" smtClean="0"/>
              <a:t>)’s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82581" y="987735"/>
            <a:ext cx="1957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extra work in parallel version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741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know and don’t know</a:t>
            </a:r>
            <a:endParaRPr lang="en-US" dirty="0"/>
          </a:p>
        </p:txBody>
      </p:sp>
      <p:pic>
        <p:nvPicPr>
          <p:cNvPr id="3" name="Picture 2" descr="Screen Shot 2012-02-06 at 2.33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1428750"/>
            <a:ext cx="5945717" cy="340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41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know and don’t know</a:t>
            </a:r>
            <a:endParaRPr lang="en-US" dirty="0"/>
          </a:p>
        </p:txBody>
      </p:sp>
      <p:pic>
        <p:nvPicPr>
          <p:cNvPr id="4" name="Picture 3" descr="Screen Shot 2012-02-06 at 2.34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16" y="1261944"/>
            <a:ext cx="6443133" cy="528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47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know and don’t know</a:t>
            </a:r>
            <a:endParaRPr lang="en-US" dirty="0"/>
          </a:p>
        </p:txBody>
      </p:sp>
      <p:pic>
        <p:nvPicPr>
          <p:cNvPr id="3" name="Picture 2" descr="Screen Shot 2012-02-06 at 2.35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16" y="1371599"/>
            <a:ext cx="77978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91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Review/outline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Streaming learning algorithms … and beyond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Naïve Bayes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Rocchio’s</a:t>
            </a:r>
            <a:r>
              <a:rPr lang="en-US" sz="2400" dirty="0" smtClean="0"/>
              <a:t> algorithm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Similarities &amp; differences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Probabilistic </a:t>
            </a:r>
            <a:r>
              <a:rPr lang="en-US" sz="2400" dirty="0" err="1" smtClean="0"/>
              <a:t>vs</a:t>
            </a:r>
            <a:r>
              <a:rPr lang="en-US" sz="2400" dirty="0" smtClean="0"/>
              <a:t> vector space models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Computationally similar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Parallelizing Naïve </a:t>
            </a:r>
            <a:r>
              <a:rPr lang="en-US" sz="2400" dirty="0" err="1" smtClean="0"/>
              <a:t>Bayes</a:t>
            </a:r>
            <a:r>
              <a:rPr lang="en-US" sz="2400" dirty="0" smtClean="0"/>
              <a:t> and </a:t>
            </a:r>
            <a:r>
              <a:rPr lang="en-US" sz="2400" dirty="0" err="1" smtClean="0"/>
              <a:t>Rocchio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Alternative: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Adding up contributions for every example </a:t>
            </a:r>
            <a:r>
              <a:rPr lang="en-US" sz="2400" dirty="0" err="1" smtClean="0"/>
              <a:t>vs</a:t>
            </a:r>
            <a:r>
              <a:rPr lang="en-US" sz="2400" dirty="0" smtClean="0"/>
              <a:t> conservatively updating a linear classifier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On-line learning model: mistake-bounds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some theory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a mistake bound for perceptron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Parallelizing the </a:t>
            </a:r>
            <a:r>
              <a:rPr lang="en-US" sz="2400" dirty="0" err="1" smtClean="0"/>
              <a:t>perceptron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61234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we are…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Summary of course so far:</a:t>
            </a:r>
          </a:p>
          <a:p>
            <a:pPr lvl="1"/>
            <a:r>
              <a:rPr lang="en-US" dirty="0" smtClean="0"/>
              <a:t>Math tools: complexity, probability, on-line learning</a:t>
            </a:r>
          </a:p>
          <a:p>
            <a:pPr lvl="1"/>
            <a:r>
              <a:rPr lang="en-US" dirty="0" smtClean="0"/>
              <a:t>Algorithms: Naïve Bayes, </a:t>
            </a:r>
            <a:r>
              <a:rPr lang="en-US" dirty="0" err="1" smtClean="0"/>
              <a:t>Rocchio</a:t>
            </a:r>
            <a:r>
              <a:rPr lang="en-US" dirty="0" smtClean="0"/>
              <a:t>, Perceptron, Phrase-finding as BLRT/</a:t>
            </a:r>
            <a:r>
              <a:rPr lang="en-US" dirty="0" err="1" smtClean="0"/>
              <a:t>pointwise</a:t>
            </a:r>
            <a:r>
              <a:rPr lang="en-US" dirty="0" smtClean="0"/>
              <a:t> KL comparisons, …</a:t>
            </a:r>
          </a:p>
          <a:p>
            <a:pPr lvl="1"/>
            <a:r>
              <a:rPr lang="en-US" dirty="0" smtClean="0"/>
              <a:t>Design patterns: stream and sort, messages</a:t>
            </a:r>
          </a:p>
          <a:p>
            <a:pPr lvl="2"/>
            <a:r>
              <a:rPr lang="en-US" dirty="0" smtClean="0"/>
              <a:t>How to write scanning algorithms that scale linearly on large data (memory does not depend on input size)</a:t>
            </a:r>
          </a:p>
          <a:p>
            <a:pPr lvl="1"/>
            <a:r>
              <a:rPr lang="en-US" dirty="0" smtClean="0"/>
              <a:t>Beyond scanning: parallel algorithms for ML</a:t>
            </a:r>
          </a:p>
          <a:p>
            <a:pPr lvl="1"/>
            <a:r>
              <a:rPr lang="en-US" dirty="0" smtClean="0"/>
              <a:t>Formal issues involved in parallelizing</a:t>
            </a:r>
          </a:p>
          <a:p>
            <a:pPr lvl="2"/>
            <a:r>
              <a:rPr lang="en-US" dirty="0" smtClean="0"/>
              <a:t>Naïve Bayes, </a:t>
            </a:r>
            <a:r>
              <a:rPr lang="en-US" dirty="0" err="1" smtClean="0"/>
              <a:t>Rocchio</a:t>
            </a:r>
            <a:r>
              <a:rPr lang="en-US" dirty="0" smtClean="0"/>
              <a:t>, … easy?</a:t>
            </a:r>
          </a:p>
          <a:p>
            <a:pPr lvl="2"/>
            <a:r>
              <a:rPr lang="en-US" dirty="0" smtClean="0"/>
              <a:t>Conservative on-line methods (e.g., perceptron) … hard?</a:t>
            </a:r>
          </a:p>
          <a:p>
            <a:r>
              <a:rPr lang="en-US" dirty="0" smtClean="0"/>
              <a:t>Next: practical issues in parallelizing</a:t>
            </a:r>
          </a:p>
          <a:p>
            <a:pPr lvl="1"/>
            <a:r>
              <a:rPr lang="en-US" dirty="0" smtClean="0"/>
              <a:t>details on </a:t>
            </a:r>
            <a:r>
              <a:rPr lang="en-US" dirty="0" err="1" smtClean="0"/>
              <a:t>Hadoop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742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Limitations of Naïve </a:t>
            </a:r>
            <a:r>
              <a:rPr lang="en-US" dirty="0" err="1" smtClean="0"/>
              <a:t>Bayes/Rocchio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9400" y="1257299"/>
            <a:ext cx="8648700" cy="529378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Naïve Bayes: one pass</a:t>
            </a:r>
          </a:p>
          <a:p>
            <a:r>
              <a:rPr lang="en-US" dirty="0" err="1" smtClean="0"/>
              <a:t>Rocchio</a:t>
            </a:r>
            <a:r>
              <a:rPr lang="en-US" dirty="0" smtClean="0"/>
              <a:t>: two passes</a:t>
            </a:r>
          </a:p>
          <a:p>
            <a:pPr lvl="1"/>
            <a:r>
              <a:rPr lang="en-US" dirty="0" smtClean="0"/>
              <a:t>if vocabulary fits in memory</a:t>
            </a:r>
          </a:p>
          <a:p>
            <a:r>
              <a:rPr lang="en-US" dirty="0" smtClean="0"/>
              <a:t>Both method are algorithmically similar</a:t>
            </a:r>
          </a:p>
          <a:p>
            <a:pPr lvl="1"/>
            <a:r>
              <a:rPr lang="en-US" dirty="0" smtClean="0"/>
              <a:t>count and combine</a:t>
            </a:r>
          </a:p>
          <a:p>
            <a:r>
              <a:rPr lang="en-US" dirty="0" smtClean="0"/>
              <a:t>Thought thought </a:t>
            </a:r>
            <a:r>
              <a:rPr lang="en-US" dirty="0"/>
              <a:t>thought thought thought thought thought thought thought thought </a:t>
            </a:r>
            <a:r>
              <a:rPr lang="en-US" dirty="0" smtClean="0"/>
              <a:t>experiment: what if we duplicated some features in our dataset many times times times </a:t>
            </a:r>
            <a:r>
              <a:rPr lang="en-US" dirty="0"/>
              <a:t>times </a:t>
            </a:r>
            <a:r>
              <a:rPr lang="en-US" dirty="0" smtClean="0"/>
              <a:t>times </a:t>
            </a:r>
            <a:r>
              <a:rPr lang="en-US" dirty="0"/>
              <a:t>times </a:t>
            </a:r>
            <a:r>
              <a:rPr lang="en-US" dirty="0" smtClean="0"/>
              <a:t>times </a:t>
            </a:r>
            <a:r>
              <a:rPr lang="en-US" dirty="0"/>
              <a:t>times </a:t>
            </a:r>
            <a:r>
              <a:rPr lang="en-US" dirty="0" smtClean="0"/>
              <a:t>times times?</a:t>
            </a:r>
          </a:p>
          <a:p>
            <a:pPr lvl="1"/>
            <a:r>
              <a:rPr lang="en-US" dirty="0" smtClean="0"/>
              <a:t>e.g., Repeat all words that start with “t” </a:t>
            </a:r>
            <a:r>
              <a:rPr lang="en-US" dirty="0"/>
              <a:t>“t</a:t>
            </a:r>
            <a:r>
              <a:rPr lang="en-US" dirty="0" smtClean="0"/>
              <a:t>” </a:t>
            </a:r>
            <a:r>
              <a:rPr lang="en-US" dirty="0"/>
              <a:t>“t</a:t>
            </a:r>
            <a:r>
              <a:rPr lang="en-US" dirty="0" smtClean="0"/>
              <a:t>” </a:t>
            </a:r>
            <a:r>
              <a:rPr lang="en-US" dirty="0"/>
              <a:t>“t</a:t>
            </a:r>
            <a:r>
              <a:rPr lang="en-US" dirty="0" smtClean="0"/>
              <a:t>” </a:t>
            </a:r>
            <a:r>
              <a:rPr lang="en-US" dirty="0"/>
              <a:t>“t</a:t>
            </a:r>
            <a:r>
              <a:rPr lang="en-US" dirty="0" smtClean="0"/>
              <a:t>” </a:t>
            </a:r>
            <a:r>
              <a:rPr lang="en-US" dirty="0"/>
              <a:t>“t</a:t>
            </a:r>
            <a:r>
              <a:rPr lang="en-US" dirty="0" smtClean="0"/>
              <a:t>” </a:t>
            </a:r>
            <a:r>
              <a:rPr lang="en-US" dirty="0"/>
              <a:t>“t</a:t>
            </a:r>
            <a:r>
              <a:rPr lang="en-US" dirty="0" smtClean="0"/>
              <a:t>” </a:t>
            </a:r>
            <a:r>
              <a:rPr lang="en-US" dirty="0"/>
              <a:t>“t</a:t>
            </a:r>
            <a:r>
              <a:rPr lang="en-US" dirty="0" smtClean="0"/>
              <a:t>” </a:t>
            </a:r>
            <a:r>
              <a:rPr lang="en-US" dirty="0"/>
              <a:t>“t</a:t>
            </a:r>
            <a:r>
              <a:rPr lang="en-US" dirty="0" smtClean="0"/>
              <a:t>” </a:t>
            </a:r>
            <a:r>
              <a:rPr lang="en-US" dirty="0"/>
              <a:t>“t</a:t>
            </a:r>
            <a:r>
              <a:rPr lang="en-US" dirty="0" smtClean="0"/>
              <a:t>” ten</a:t>
            </a:r>
            <a:r>
              <a:rPr lang="en-US" dirty="0"/>
              <a:t> ten  ten  ten  ten  ten  ten  ten  ten  ten </a:t>
            </a:r>
            <a:r>
              <a:rPr lang="en-US" dirty="0" smtClean="0"/>
              <a:t> times</a:t>
            </a:r>
            <a:r>
              <a:rPr lang="en-US" dirty="0"/>
              <a:t> </a:t>
            </a:r>
            <a:r>
              <a:rPr lang="en-US" dirty="0" smtClean="0"/>
              <a:t>times</a:t>
            </a:r>
            <a:r>
              <a:rPr lang="en-US" dirty="0"/>
              <a:t> </a:t>
            </a:r>
            <a:r>
              <a:rPr lang="en-US" dirty="0" smtClean="0"/>
              <a:t>times</a:t>
            </a:r>
            <a:r>
              <a:rPr lang="en-US" dirty="0"/>
              <a:t> </a:t>
            </a:r>
            <a:r>
              <a:rPr lang="en-US" dirty="0" smtClean="0"/>
              <a:t>times</a:t>
            </a:r>
            <a:r>
              <a:rPr lang="en-US" dirty="0"/>
              <a:t> </a:t>
            </a:r>
            <a:r>
              <a:rPr lang="en-US" dirty="0" smtClean="0"/>
              <a:t>times</a:t>
            </a:r>
            <a:r>
              <a:rPr lang="en-US" dirty="0"/>
              <a:t> </a:t>
            </a:r>
            <a:r>
              <a:rPr lang="en-US" dirty="0" smtClean="0"/>
              <a:t>times</a:t>
            </a:r>
            <a:r>
              <a:rPr lang="en-US" dirty="0"/>
              <a:t> </a:t>
            </a:r>
            <a:r>
              <a:rPr lang="en-US" dirty="0" smtClean="0"/>
              <a:t>times</a:t>
            </a:r>
            <a:r>
              <a:rPr lang="en-US" dirty="0"/>
              <a:t> </a:t>
            </a:r>
            <a:r>
              <a:rPr lang="en-US" dirty="0" smtClean="0"/>
              <a:t>times</a:t>
            </a:r>
            <a:r>
              <a:rPr lang="en-US" dirty="0"/>
              <a:t> </a:t>
            </a:r>
            <a:r>
              <a:rPr lang="en-US" dirty="0" smtClean="0"/>
              <a:t>times</a:t>
            </a:r>
            <a:r>
              <a:rPr lang="en-US" dirty="0"/>
              <a:t> times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Result: those features will be </a:t>
            </a:r>
            <a:r>
              <a:rPr lang="en-US" b="1" dirty="0" smtClean="0">
                <a:solidFill>
                  <a:schemeClr val="tx2"/>
                </a:solidFill>
              </a:rPr>
              <a:t>over-weighted </a:t>
            </a:r>
            <a:r>
              <a:rPr lang="en-US" dirty="0" smtClean="0">
                <a:solidFill>
                  <a:schemeClr val="tx2"/>
                </a:solidFill>
              </a:rPr>
              <a:t>in classifier by a factor of 10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02766" y="1094844"/>
            <a:ext cx="3725334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This isn’t silly – often there are features that are “noisy” duplicates, or important phrases of different length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7012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simple way to look for interactions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009497"/>
              </p:ext>
            </p:extLst>
          </p:nvPr>
        </p:nvGraphicFramePr>
        <p:xfrm>
          <a:off x="420688" y="2401888"/>
          <a:ext cx="8550275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79" name="Equation" r:id="rId3" imgW="4533900" imgH="1765300" progId="Equation.3">
                  <p:embed/>
                </p:oleObj>
              </mc:Choice>
              <mc:Fallback>
                <p:oleObj name="Equation" r:id="rId3" imgW="4533900" imgH="176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2401888"/>
                        <a:ext cx="8550275" cy="333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629833"/>
            <a:ext cx="184996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Naïve Bayes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549752"/>
              </p:ext>
            </p:extLst>
          </p:nvPr>
        </p:nvGraphicFramePr>
        <p:xfrm>
          <a:off x="4358289" y="3884083"/>
          <a:ext cx="4697341" cy="759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80" name="Equation" r:id="rId5" imgW="2755900" imgH="444500" progId="Equation.3">
                  <p:embed/>
                </p:oleObj>
              </mc:Choice>
              <mc:Fallback>
                <p:oleObj name="Equation" r:id="rId5" imgW="2755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8289" y="3884083"/>
                        <a:ext cx="4697341" cy="7598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729455"/>
              </p:ext>
            </p:extLst>
          </p:nvPr>
        </p:nvGraphicFramePr>
        <p:xfrm>
          <a:off x="5534025" y="5321300"/>
          <a:ext cx="30988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81" name="Equation" r:id="rId7" imgW="1485900" imgH="203200" progId="Equation.3">
                  <p:embed/>
                </p:oleObj>
              </mc:Choice>
              <mc:Fallback>
                <p:oleObj name="Equation" r:id="rId7" imgW="1485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25" y="5321300"/>
                        <a:ext cx="3098800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9523361">
            <a:off x="1891102" y="5865812"/>
            <a:ext cx="836083" cy="230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2392997" flipV="1">
            <a:off x="3722574" y="5912836"/>
            <a:ext cx="836083" cy="243371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2293" y="4723150"/>
            <a:ext cx="1767416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sparse vector of TF values for each word in the document…plus a “bias” term for 	</a:t>
            </a:r>
            <a:r>
              <a:rPr lang="en-US" i="1" dirty="0" smtClean="0"/>
              <a:t>f(y)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66733" y="5837496"/>
            <a:ext cx="392006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dense vector of g(</a:t>
            </a:r>
            <a:r>
              <a:rPr lang="en-US" dirty="0" err="1" smtClean="0"/>
              <a:t>x,y</a:t>
            </a:r>
            <a:r>
              <a:rPr lang="en-US" dirty="0" smtClean="0"/>
              <a:t>) scores for each word in the vocabulary .. plus </a:t>
            </a:r>
            <a:r>
              <a:rPr lang="en-US" i="1" dirty="0" smtClean="0"/>
              <a:t>f(y) </a:t>
            </a:r>
            <a:r>
              <a:rPr lang="en-US" dirty="0" smtClean="0"/>
              <a:t>to match bias term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84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simple way to look for interactions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918257"/>
              </p:ext>
            </p:extLst>
          </p:nvPr>
        </p:nvGraphicFramePr>
        <p:xfrm>
          <a:off x="731838" y="2401888"/>
          <a:ext cx="7926387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04" name="Equation" r:id="rId3" imgW="4191000" imgH="1765300" progId="Equation.3">
                  <p:embed/>
                </p:oleObj>
              </mc:Choice>
              <mc:Fallback>
                <p:oleObj name="Equation" r:id="rId3" imgW="4191000" imgH="176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2401888"/>
                        <a:ext cx="7926387" cy="333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8750" y="931333"/>
            <a:ext cx="176530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Naïve Bayes – two class version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272344"/>
              </p:ext>
            </p:extLst>
          </p:nvPr>
        </p:nvGraphicFramePr>
        <p:xfrm>
          <a:off x="4358289" y="3884083"/>
          <a:ext cx="4697341" cy="759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05" name="Equation" r:id="rId5" imgW="2755900" imgH="444500" progId="Equation.3">
                  <p:embed/>
                </p:oleObj>
              </mc:Choice>
              <mc:Fallback>
                <p:oleObj name="Equation" r:id="rId5" imgW="2755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8289" y="3884083"/>
                        <a:ext cx="4697341" cy="7598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2392997" flipV="1">
            <a:off x="3722574" y="5912836"/>
            <a:ext cx="836083" cy="243371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66733" y="5837496"/>
            <a:ext cx="392006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dense vector of g(</a:t>
            </a:r>
            <a:r>
              <a:rPr lang="en-US" dirty="0" err="1" smtClean="0"/>
              <a:t>x,y</a:t>
            </a:r>
            <a:r>
              <a:rPr lang="en-US" dirty="0" smtClean="0"/>
              <a:t>) scores for each word in the vocabulary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07167" y="719434"/>
            <a:ext cx="6748463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Scan thru data: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whenever we see </a:t>
            </a:r>
            <a:r>
              <a:rPr lang="en-US" sz="2000" i="1" dirty="0" smtClean="0"/>
              <a:t>x </a:t>
            </a:r>
            <a:r>
              <a:rPr lang="en-US" sz="2000" dirty="0" smtClean="0"/>
              <a:t>with </a:t>
            </a:r>
            <a:r>
              <a:rPr lang="en-US" sz="2000" i="1" dirty="0" smtClean="0"/>
              <a:t>y </a:t>
            </a:r>
            <a:r>
              <a:rPr lang="en-US" sz="2000" dirty="0" smtClean="0"/>
              <a:t>we increase </a:t>
            </a:r>
            <a:r>
              <a:rPr lang="en-US" sz="2000" i="1" dirty="0" smtClean="0"/>
              <a:t>g(</a:t>
            </a:r>
            <a:r>
              <a:rPr lang="en-US" sz="2000" i="1" dirty="0" err="1" smtClean="0"/>
              <a:t>x,y</a:t>
            </a:r>
            <a:r>
              <a:rPr lang="en-US" sz="2000" i="1" dirty="0" smtClean="0"/>
              <a:t>)-g(</a:t>
            </a:r>
            <a:r>
              <a:rPr lang="en-US" sz="2000" i="1" dirty="0" err="1" smtClean="0"/>
              <a:t>x,~y</a:t>
            </a:r>
            <a:r>
              <a:rPr lang="en-US" sz="2000" i="1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whenever we see </a:t>
            </a:r>
            <a:r>
              <a:rPr lang="en-US" sz="2000" i="1" dirty="0" smtClean="0"/>
              <a:t>x </a:t>
            </a:r>
            <a:r>
              <a:rPr lang="en-US" sz="2000" dirty="0" smtClean="0"/>
              <a:t>with ~</a:t>
            </a:r>
            <a:r>
              <a:rPr lang="en-US" sz="2000" i="1" dirty="0" smtClean="0"/>
              <a:t>y </a:t>
            </a:r>
            <a:r>
              <a:rPr lang="en-US" sz="2000" dirty="0" smtClean="0"/>
              <a:t>we decrease </a:t>
            </a:r>
            <a:r>
              <a:rPr lang="en-US" sz="2000" i="1" dirty="0"/>
              <a:t>g(</a:t>
            </a:r>
            <a:r>
              <a:rPr lang="en-US" sz="2000" i="1" dirty="0" err="1"/>
              <a:t>x</a:t>
            </a:r>
            <a:r>
              <a:rPr lang="en-US" sz="2000" i="1" dirty="0" err="1" smtClean="0"/>
              <a:t>,y</a:t>
            </a:r>
            <a:r>
              <a:rPr lang="en-US" sz="2000" i="1" dirty="0" smtClean="0"/>
              <a:t>)-g(</a:t>
            </a:r>
            <a:r>
              <a:rPr lang="en-US" sz="2000" i="1" dirty="0" err="1" smtClean="0"/>
              <a:t>x,~y</a:t>
            </a:r>
            <a:r>
              <a:rPr lang="en-US" sz="2000" i="1" dirty="0" smtClean="0"/>
              <a:t>)</a:t>
            </a:r>
          </a:p>
          <a:p>
            <a:pPr marL="285750" indent="-285750">
              <a:buFont typeface="Arial"/>
              <a:buChar char="•"/>
            </a:pPr>
            <a:endParaRPr lang="en-US" sz="2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58750" y="5837496"/>
            <a:ext cx="8985250" cy="1020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To detect interactions: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increase/decrease g(</a:t>
            </a:r>
            <a:r>
              <a:rPr lang="en-US" sz="2000" dirty="0" err="1" smtClean="0"/>
              <a:t>x,y</a:t>
            </a:r>
            <a:r>
              <a:rPr lang="en-US" sz="2000" dirty="0" smtClean="0"/>
              <a:t>)-g(</a:t>
            </a:r>
            <a:r>
              <a:rPr lang="en-US" sz="2000" dirty="0" err="1" smtClean="0"/>
              <a:t>x,~y</a:t>
            </a:r>
            <a:r>
              <a:rPr lang="en-US" sz="2000" dirty="0" smtClean="0"/>
              <a:t>) only if we need to (for that example)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otherwise, leave it unchanged</a:t>
            </a:r>
          </a:p>
        </p:txBody>
      </p:sp>
    </p:spTree>
    <p:extLst>
      <p:ext uri="{BB962C8B-B14F-4D97-AF65-F5344CB8AC3E}">
        <p14:creationId xmlns:p14="http://schemas.microsoft.com/office/powerpoint/2010/main" val="3379624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 “Conservative” Streaming Algorithm is Sensitive to Duplicated Features</a:t>
            </a:r>
            <a:endParaRPr lang="en-US" sz="3200" dirty="0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702949" y="2333625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i="1"/>
              <a:t>B</a:t>
            </a: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1997849" y="2608262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936062" y="2241550"/>
            <a:ext cx="1258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/>
              <a:t>instance</a:t>
            </a:r>
            <a:r>
              <a:rPr lang="en-US"/>
              <a:t> </a:t>
            </a:r>
            <a:r>
              <a:rPr lang="en-US" b="1"/>
              <a:t>x</a:t>
            </a:r>
            <a:r>
              <a:rPr lang="en-US" baseline="-25000"/>
              <a:t>i</a:t>
            </a:r>
          </a:p>
        </p:txBody>
      </p: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5245874" y="2095500"/>
            <a:ext cx="2263775" cy="512762"/>
            <a:chOff x="3762" y="893"/>
            <a:chExt cx="1426" cy="323"/>
          </a:xfrm>
        </p:grpSpPr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3762" y="985"/>
              <a:ext cx="14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Compute: y</a:t>
              </a:r>
              <a:r>
                <a:rPr lang="en-US" i="1" baseline="-25000"/>
                <a:t>i</a:t>
              </a:r>
              <a:r>
                <a:rPr lang="en-US"/>
                <a:t> = </a:t>
              </a:r>
              <a:r>
                <a:rPr lang="en-US" b="1"/>
                <a:t>v</a:t>
              </a:r>
              <a:r>
                <a:rPr lang="en-US" i="1" baseline="-25000"/>
                <a:t>k</a:t>
              </a:r>
              <a:r>
                <a:rPr lang="en-US" i="1"/>
                <a:t> . </a:t>
              </a:r>
              <a:r>
                <a:rPr lang="en-US" b="1"/>
                <a:t>x</a:t>
              </a:r>
              <a:r>
                <a:rPr lang="en-US" i="1" baseline="-25000"/>
                <a:t>i</a:t>
              </a:r>
              <a:r>
                <a:rPr lang="en-US" i="1"/>
                <a:t> </a:t>
              </a:r>
            </a:p>
          </p:txBody>
        </p: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4456" y="893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^</a:t>
              </a: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1985149" y="2786062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2619522" y="2934771"/>
            <a:ext cx="17183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/>
              <a:t> </a:t>
            </a:r>
            <a:r>
              <a:rPr lang="en-US" i="1" dirty="0" smtClean="0"/>
              <a:t> +1,-1: label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i</a:t>
            </a:r>
            <a:endParaRPr lang="en-US" i="1" baseline="-25000" dirty="0"/>
          </a:p>
        </p:txBody>
      </p:sp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5245878" y="2606675"/>
            <a:ext cx="3630615" cy="515937"/>
            <a:chOff x="3545" y="893"/>
            <a:chExt cx="2287" cy="325"/>
          </a:xfrm>
        </p:grpSpPr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>
              <a:off x="3545" y="985"/>
              <a:ext cx="228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i="1" u="sng" dirty="0"/>
                <a:t>If </a:t>
              </a:r>
              <a:r>
                <a:rPr lang="en-US" i="1" u="sng" dirty="0"/>
                <a:t>mistake</a:t>
              </a:r>
              <a:r>
                <a:rPr lang="en-US" i="1" dirty="0"/>
                <a:t>: </a:t>
              </a:r>
              <a:r>
                <a:rPr lang="en-US" b="1" dirty="0"/>
                <a:t>v</a:t>
              </a:r>
              <a:r>
                <a:rPr lang="en-US" i="1" baseline="-25000" dirty="0"/>
                <a:t>k+1</a:t>
              </a:r>
              <a:r>
                <a:rPr lang="en-US" dirty="0"/>
                <a:t> = </a:t>
              </a:r>
              <a:r>
                <a:rPr lang="en-US" b="1" dirty="0" err="1"/>
                <a:t>v</a:t>
              </a:r>
              <a:r>
                <a:rPr lang="en-US" i="1" baseline="-25000" dirty="0" err="1"/>
                <a:t>k</a:t>
              </a:r>
              <a:r>
                <a:rPr lang="en-US" i="1" dirty="0"/>
                <a:t>  + </a:t>
              </a:r>
              <a:r>
                <a:rPr lang="en-US" i="1" dirty="0" smtClean="0"/>
                <a:t> correction</a:t>
              </a:r>
              <a:endParaRPr lang="en-US" i="1" dirty="0"/>
            </a:p>
          </p:txBody>
        </p:sp>
        <p:sp>
          <p:nvSpPr>
            <p:cNvPr id="24" name="Text Box 26"/>
            <p:cNvSpPr txBox="1">
              <a:spLocks noChangeArrowheads="1"/>
            </p:cNvSpPr>
            <p:nvPr/>
          </p:nvSpPr>
          <p:spPr bwMode="auto">
            <a:xfrm>
              <a:off x="4490" y="893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31" name="Can 30"/>
          <p:cNvSpPr/>
          <p:nvPr/>
        </p:nvSpPr>
        <p:spPr>
          <a:xfrm>
            <a:off x="212725" y="2097087"/>
            <a:ext cx="1540649" cy="168592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Train Data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344082" y="4466167"/>
            <a:ext cx="7056819" cy="22467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To detect interactions: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increase/decrease </a:t>
            </a:r>
            <a:r>
              <a:rPr lang="en-US" sz="2000" b="1" dirty="0" err="1" smtClean="0"/>
              <a:t>v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 only if we need to (for that example)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otherwise, leave it unchanged (“conservative”)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We can be sensitive to duplication by coupling </a:t>
            </a:r>
            <a:r>
              <a:rPr lang="en-US" sz="2000" b="1" dirty="0" smtClean="0"/>
              <a:t>updates</a:t>
            </a:r>
            <a:r>
              <a:rPr lang="en-US" sz="2000" dirty="0" smtClean="0"/>
              <a:t> to feature weights with classifier </a:t>
            </a:r>
            <a:r>
              <a:rPr lang="en-US" sz="2000" b="1" dirty="0" smtClean="0"/>
              <a:t>performance</a:t>
            </a:r>
            <a:r>
              <a:rPr lang="en-US" sz="2000" dirty="0" smtClean="0"/>
              <a:t> (and hence with </a:t>
            </a:r>
            <a:r>
              <a:rPr lang="en-US" sz="2000" b="1" dirty="0" smtClean="0"/>
              <a:t>other updates</a:t>
            </a:r>
            <a:r>
              <a:rPr lang="en-US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85097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6346</TotalTime>
  <Words>3843</Words>
  <Application>Microsoft Macintosh PowerPoint</Application>
  <PresentationFormat>On-screen Show (4:3)</PresentationFormat>
  <Paragraphs>527</Paragraphs>
  <Slides>54</Slides>
  <Notes>22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Office Theme</vt:lpstr>
      <vt:lpstr>Equation</vt:lpstr>
      <vt:lpstr>PowerPoint Presentation</vt:lpstr>
      <vt:lpstr>Announcements</vt:lpstr>
      <vt:lpstr>PowerPoint Presentation</vt:lpstr>
      <vt:lpstr>Parallel Rocchio - pass 1</vt:lpstr>
      <vt:lpstr>Parallel Rocchio - pass 2 </vt:lpstr>
      <vt:lpstr>Limitations of Naïve Bayes/Rocchio</vt:lpstr>
      <vt:lpstr>One simple way to look for interactions</vt:lpstr>
      <vt:lpstr>One simple way to look for interactions</vt:lpstr>
      <vt:lpstr>A “Conservative” Streaming Algorithm is Sensitive to Duplicated Features</vt:lpstr>
      <vt:lpstr>Parallel Rocchio</vt:lpstr>
      <vt:lpstr>Parallel Conservative Learning</vt:lpstr>
      <vt:lpstr>Parallel Conservative Learning</vt:lpstr>
      <vt:lpstr>Review/outline</vt:lpstr>
      <vt:lpstr>A “Conservative” Streaming Algorithm</vt:lpstr>
      <vt:lpstr>Theory: the prediction game</vt:lpstr>
      <vt:lpstr>The perceptron 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The Δ Trick</vt:lpstr>
      <vt:lpstr>Summary</vt:lpstr>
      <vt:lpstr>On-line to batch learning</vt:lpstr>
      <vt:lpstr>PowerPoint Presentation</vt:lpstr>
      <vt:lpstr>Complexity of perceptron learning</vt:lpstr>
      <vt:lpstr>Complexity of averaged perceptron</vt:lpstr>
      <vt:lpstr>Complexity of averaged perceptron</vt:lpstr>
      <vt:lpstr>A hidden agenda</vt:lpstr>
      <vt:lpstr>Parallel Conservative Learning</vt:lpstr>
      <vt:lpstr>Parallelizing perceptrons</vt:lpstr>
      <vt:lpstr>PowerPoint Presentation</vt:lpstr>
      <vt:lpstr>Aside: this paper is on structured perceptrons</vt:lpstr>
      <vt:lpstr>Parallel Perceptrons</vt:lpstr>
      <vt:lpstr>Parallelizing perceptrons</vt:lpstr>
      <vt:lpstr>Parallel Perceptrons</vt:lpstr>
      <vt:lpstr>Parallel Perceptrons – take 2</vt:lpstr>
      <vt:lpstr>Parallelizing perceptrons – take 2</vt:lpstr>
      <vt:lpstr>A theorem</vt:lpstr>
      <vt:lpstr>What we know and don’t know</vt:lpstr>
      <vt:lpstr>Results on NER</vt:lpstr>
      <vt:lpstr>Results on parsing </vt:lpstr>
      <vt:lpstr>The theorem…</vt:lpstr>
      <vt:lpstr>The theorem…</vt:lpstr>
      <vt:lpstr>PowerPoint Presentation</vt:lpstr>
      <vt:lpstr>PowerPoint Presentation</vt:lpstr>
      <vt:lpstr>Review/outline</vt:lpstr>
      <vt:lpstr>What we know and don’t know</vt:lpstr>
      <vt:lpstr>What we know and don’t know</vt:lpstr>
      <vt:lpstr>What we know and don’t know</vt:lpstr>
      <vt:lpstr>What we know and don’t know</vt:lpstr>
      <vt:lpstr>Review/outline</vt:lpstr>
      <vt:lpstr>Where we are… 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William Cohen</cp:lastModifiedBy>
  <cp:revision>651</cp:revision>
  <dcterms:created xsi:type="dcterms:W3CDTF">2012-02-06T14:42:23Z</dcterms:created>
  <dcterms:modified xsi:type="dcterms:W3CDTF">2014-02-10T15:24:33Z</dcterms:modified>
</cp:coreProperties>
</file>