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61" r:id="rId2"/>
    <p:sldId id="308" r:id="rId3"/>
    <p:sldId id="310" r:id="rId4"/>
    <p:sldId id="311" r:id="rId5"/>
    <p:sldId id="360" r:id="rId6"/>
    <p:sldId id="312" r:id="rId7"/>
    <p:sldId id="34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5" r:id="rId20"/>
    <p:sldId id="324" r:id="rId21"/>
    <p:sldId id="326" r:id="rId22"/>
    <p:sldId id="362" r:id="rId23"/>
    <p:sldId id="327" r:id="rId24"/>
    <p:sldId id="329" r:id="rId25"/>
    <p:sldId id="330" r:id="rId26"/>
    <p:sldId id="331" r:id="rId27"/>
    <p:sldId id="328" r:id="rId28"/>
    <p:sldId id="363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8" autoAdjust="0"/>
    <p:restoredTop sz="88497" autoAdjust="0"/>
  </p:normalViewPr>
  <p:slideViewPr>
    <p:cSldViewPr snapToGrid="0" snapToObjects="1">
      <p:cViewPr>
        <p:scale>
          <a:sx n="180" d="100"/>
          <a:sy n="180" d="100"/>
        </p:scale>
        <p:origin x="-1288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Relationship Id="rId2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24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15 at 3.3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2" y="283969"/>
            <a:ext cx="7429500" cy="5105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91" y="5660679"/>
            <a:ext cx="83366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Order all the vectors </a:t>
            </a:r>
            <a:r>
              <a:rPr lang="en-US" sz="2400" i="1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by </a:t>
            </a:r>
            <a:r>
              <a:rPr lang="en-US" sz="2400" dirty="0" err="1" smtClean="0">
                <a:latin typeface="Calibri"/>
                <a:cs typeface="Calibri"/>
              </a:rPr>
              <a:t>maxweight(</a:t>
            </a:r>
            <a:r>
              <a:rPr lang="en-US" sz="2400" i="1" dirty="0" err="1" smtClean="0">
                <a:latin typeface="Calibri"/>
                <a:cs typeface="Calibri"/>
              </a:rPr>
              <a:t>x</a:t>
            </a:r>
            <a:r>
              <a:rPr lang="en-US" sz="2400" i="1" dirty="0" smtClean="0">
                <a:latin typeface="Calibri"/>
                <a:cs typeface="Calibri"/>
              </a:rPr>
              <a:t>) – </a:t>
            </a:r>
            <a:r>
              <a:rPr lang="en-US" sz="2400" dirty="0" smtClean="0">
                <a:latin typeface="Calibri"/>
                <a:cs typeface="Calibri"/>
              </a:rPr>
              <a:t>now matches 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to indexed parts of </a:t>
            </a:r>
            <a:r>
              <a:rPr lang="en-US" sz="2400" i="1" dirty="0" err="1" smtClean="0">
                <a:latin typeface="Calibri"/>
                <a:cs typeface="Calibri"/>
              </a:rPr>
              <a:t>x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will have </a:t>
            </a:r>
            <a:r>
              <a:rPr lang="en-US" sz="2400" i="1" dirty="0" smtClean="0">
                <a:latin typeface="Calibri"/>
                <a:cs typeface="Calibri"/>
              </a:rPr>
              <a:t>lower </a:t>
            </a:r>
            <a:r>
              <a:rPr lang="en-US" sz="2400" dirty="0" smtClean="0">
                <a:latin typeface="Calibri"/>
                <a:cs typeface="Calibri"/>
              </a:rPr>
              <a:t>“best scores for </a:t>
            </a:r>
            <a:r>
              <a:rPr lang="en-US" sz="2400" dirty="0" err="1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94095" y="4134052"/>
            <a:ext cx="3945398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5 at 3.32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543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9539" y="371525"/>
            <a:ext cx="2756374" cy="66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best score for matching the </a:t>
            </a:r>
            <a:r>
              <a:rPr lang="en-US" i="1" dirty="0" err="1" smtClean="0"/>
              <a:t>unindexed</a:t>
            </a:r>
            <a:r>
              <a:rPr lang="en-US" i="1" dirty="0" smtClean="0"/>
              <a:t> part of </a:t>
            </a:r>
            <a:r>
              <a:rPr lang="en-US" i="1" dirty="0" err="1" smtClean="0"/>
              <a:t>x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7791" y="5660679"/>
            <a:ext cx="83366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Trick 1: bound </a:t>
            </a:r>
            <a:r>
              <a:rPr lang="en-US" sz="2400" dirty="0" err="1" smtClean="0">
                <a:latin typeface="Calibri"/>
                <a:cs typeface="Calibri"/>
              </a:rPr>
              <a:t>y’s</a:t>
            </a:r>
            <a:r>
              <a:rPr lang="en-US" sz="2400" dirty="0" smtClean="0">
                <a:latin typeface="Calibri"/>
                <a:cs typeface="Calibri"/>
              </a:rPr>
              <a:t> possible score to the </a:t>
            </a:r>
            <a:r>
              <a:rPr lang="en-US" sz="2400" i="1" dirty="0" err="1" smtClean="0">
                <a:latin typeface="Calibri"/>
                <a:cs typeface="Calibri"/>
              </a:rPr>
              <a:t>unindexed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part of </a:t>
            </a:r>
            <a:r>
              <a:rPr lang="en-US" sz="2400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, plus the </a:t>
            </a:r>
            <a:r>
              <a:rPr lang="en-US" sz="2400" i="1" dirty="0" smtClean="0">
                <a:latin typeface="Calibri"/>
                <a:cs typeface="Calibri"/>
              </a:rPr>
              <a:t>already-examined </a:t>
            </a:r>
            <a:r>
              <a:rPr lang="en-US" sz="2400" dirty="0" smtClean="0">
                <a:latin typeface="Calibri"/>
                <a:cs typeface="Calibri"/>
              </a:rPr>
              <a:t>part of </a:t>
            </a:r>
            <a:r>
              <a:rPr lang="en-US" sz="2400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, and skip </a:t>
            </a:r>
            <a:r>
              <a:rPr lang="en-US" sz="2400" dirty="0" err="1" smtClean="0">
                <a:latin typeface="Calibri"/>
                <a:cs typeface="Calibri"/>
              </a:rPr>
              <a:t>y’s</a:t>
            </a:r>
            <a:r>
              <a:rPr lang="en-US" sz="2400" dirty="0" smtClean="0">
                <a:latin typeface="Calibri"/>
                <a:cs typeface="Calibri"/>
              </a:rPr>
              <a:t> if this is too 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0208" y="2364246"/>
            <a:ext cx="250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update to reflect the all-ready examined part of </a:t>
            </a:r>
            <a:r>
              <a:rPr lang="en-US" i="1" dirty="0" err="1" smtClean="0"/>
              <a:t>x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5 at 3.32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54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791" y="5660679"/>
            <a:ext cx="83366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Trick 2: use cheap upper-bound to see if 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is worthy of having </a:t>
            </a:r>
            <a:r>
              <a:rPr lang="en-US" sz="2400" dirty="0" err="1" smtClean="0">
                <a:latin typeface="Calibri"/>
                <a:cs typeface="Calibri"/>
              </a:rPr>
              <a:t>dot(x,y</a:t>
            </a:r>
            <a:r>
              <a:rPr lang="en-US" sz="2400" dirty="0" smtClean="0">
                <a:latin typeface="Calibri"/>
                <a:cs typeface="Calibri"/>
              </a:rPr>
              <a:t>) computed.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1719" y="3902736"/>
            <a:ext cx="250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upper bound on </a:t>
            </a:r>
            <a:r>
              <a:rPr lang="en-US" i="1" dirty="0" err="1" smtClean="0"/>
              <a:t>dot(x,y</a:t>
            </a:r>
            <a:r>
              <a:rPr lang="en-US" i="1" dirty="0" smtClean="0"/>
              <a:t>’)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5 at 3.32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713"/>
            <a:ext cx="9144001" cy="554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791" y="5660679"/>
            <a:ext cx="83366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Trick 3: exploit this fact: if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 err="1" smtClean="0">
                <a:latin typeface="Calibri"/>
                <a:cs typeface="Calibri"/>
              </a:rPr>
              <a:t>dot(x,y</a:t>
            </a:r>
            <a:r>
              <a:rPr lang="en-US" sz="2400" i="1" dirty="0" smtClean="0">
                <a:latin typeface="Calibri"/>
                <a:cs typeface="Calibri"/>
              </a:rPr>
              <a:t>)&gt;</a:t>
            </a:r>
            <a:r>
              <a:rPr lang="en-US" sz="2400" i="1" dirty="0" err="1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, then </a:t>
            </a:r>
            <a:r>
              <a:rPr lang="en-US" sz="2400" i="1" dirty="0" smtClean="0">
                <a:latin typeface="Calibri"/>
                <a:cs typeface="Calibri"/>
              </a:rPr>
              <a:t>|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|&gt;</a:t>
            </a:r>
            <a:r>
              <a:rPr lang="en-US" sz="2400" i="1" dirty="0" err="1" smtClean="0">
                <a:latin typeface="Calibri"/>
                <a:cs typeface="Calibri"/>
              </a:rPr>
              <a:t>t/maxweight(x</a:t>
            </a:r>
            <a:r>
              <a:rPr lang="en-US" sz="2400" i="1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1400" y="951245"/>
            <a:ext cx="171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dirty="0" smtClean="0"/>
              <a:t> is too small to match </a:t>
            </a:r>
            <a:r>
              <a:rPr lang="en-US" i="1" dirty="0" err="1" smtClean="0"/>
              <a:t>x</a:t>
            </a:r>
            <a:r>
              <a:rPr lang="en-US" i="1" dirty="0" smtClean="0"/>
              <a:t> well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59659" y="1947584"/>
            <a:ext cx="21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really we will update a start counter for I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data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position 0 in the database</a:t>
            </a:r>
          </a:p>
          <a:p>
            <a:r>
              <a:rPr lang="en-US" dirty="0" smtClean="0"/>
              <a:t>Build inverted indexes till memory is full</a:t>
            </a:r>
          </a:p>
          <a:p>
            <a:pPr lvl="1"/>
            <a:r>
              <a:rPr lang="en-US" dirty="0" smtClean="0"/>
              <a:t>Say at position </a:t>
            </a:r>
            <a:r>
              <a:rPr lang="en-US" dirty="0" err="1" smtClean="0"/>
              <a:t>m</a:t>
            </a:r>
            <a:r>
              <a:rPr lang="en-US" dirty="0" smtClean="0"/>
              <a:t>&lt;&lt;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Then switch to match-only mode</a:t>
            </a:r>
          </a:p>
          <a:p>
            <a:pPr lvl="1"/>
            <a:r>
              <a:rPr lang="en-US" dirty="0" smtClean="0"/>
              <a:t>Match rest of data only to items up to position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Then restart the process at position </a:t>
            </a:r>
            <a:r>
              <a:rPr lang="en-US" dirty="0" err="1" smtClean="0"/>
              <a:t>m</a:t>
            </a:r>
            <a:r>
              <a:rPr lang="en-US" dirty="0" smtClean="0"/>
              <a:t> instead of position 0 and repeat…..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QSC (Query snippet containment)</a:t>
            </a:r>
          </a:p>
          <a:p>
            <a:pPr lvl="1"/>
            <a:r>
              <a:rPr lang="en-US" dirty="0" smtClean="0"/>
              <a:t>term a in vector for </a:t>
            </a:r>
            <a:r>
              <a:rPr lang="en-US" dirty="0" err="1" smtClean="0"/>
              <a:t>b</a:t>
            </a:r>
            <a:r>
              <a:rPr lang="en-US" dirty="0" smtClean="0"/>
              <a:t> if a appears &gt;=</a:t>
            </a:r>
            <a:r>
              <a:rPr lang="en-US" dirty="0" err="1" smtClean="0"/>
              <a:t>k</a:t>
            </a:r>
            <a:r>
              <a:rPr lang="en-US" dirty="0" smtClean="0"/>
              <a:t> times in a snippet using search </a:t>
            </a:r>
            <a:r>
              <a:rPr lang="en-US" dirty="0" err="1" smtClean="0"/>
              <a:t>b</a:t>
            </a:r>
            <a:endParaRPr lang="en-US" dirty="0" smtClean="0"/>
          </a:p>
          <a:p>
            <a:pPr lvl="1"/>
            <a:r>
              <a:rPr lang="en-US" dirty="0" smtClean="0"/>
              <a:t>5M queries, top 20 results, about 2Gb</a:t>
            </a:r>
          </a:p>
          <a:p>
            <a:r>
              <a:rPr lang="en-US" dirty="0" err="1" smtClean="0"/>
              <a:t>Orkut</a:t>
            </a:r>
            <a:endParaRPr lang="en-US" dirty="0" smtClean="0"/>
          </a:p>
          <a:p>
            <a:pPr lvl="1"/>
            <a:r>
              <a:rPr lang="en-US" dirty="0" smtClean="0"/>
              <a:t>vector is user, terms are friends</a:t>
            </a:r>
          </a:p>
          <a:p>
            <a:pPr lvl="1"/>
            <a:r>
              <a:rPr lang="en-US" dirty="0" smtClean="0"/>
              <a:t>20M nodes, 2B non-zero weights</a:t>
            </a:r>
          </a:p>
          <a:p>
            <a:pPr lvl="1"/>
            <a:r>
              <a:rPr lang="en-US" dirty="0" smtClean="0"/>
              <a:t>need 8 passes over data to completely match</a:t>
            </a:r>
          </a:p>
          <a:p>
            <a:r>
              <a:rPr lang="en-US" dirty="0" smtClean="0"/>
              <a:t>DBLP</a:t>
            </a:r>
          </a:p>
          <a:p>
            <a:pPr lvl="1"/>
            <a:r>
              <a:rPr lang="en-US" dirty="0" smtClean="0"/>
              <a:t>800k papers, authors + title words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 descr="Screen shot 2012-04-15 at 3.36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2" y="1181100"/>
            <a:ext cx="6858000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15 at 3.37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0165"/>
            <a:ext cx="7703828" cy="510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2-04-15 at 3.37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" y="1358900"/>
            <a:ext cx="9144000" cy="338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5147300"/>
            <a:ext cx="589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LSH tuned for 95% recall rate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</a:t>
            </a:r>
            <a:br>
              <a:rPr lang="en-US" dirty="0" smtClean="0"/>
            </a:br>
            <a:r>
              <a:rPr lang="en-US" sz="3111" dirty="0" smtClean="0"/>
              <a:t>(requires some work on upper bounds)</a:t>
            </a:r>
            <a:endParaRPr lang="en-US" dirty="0"/>
          </a:p>
        </p:txBody>
      </p:sp>
      <p:pic>
        <p:nvPicPr>
          <p:cNvPr id="3" name="Picture 2" descr="Screen shot 2012-04-15 at 4.34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91" y="1814645"/>
            <a:ext cx="6604001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heuristically find candidate pairs that are likely to be similar</a:t>
            </a:r>
          </a:p>
          <a:p>
            <a:pPr lvl="1"/>
            <a:r>
              <a:rPr lang="en-US" dirty="0" smtClean="0"/>
              <a:t>only compare candidates, not all pairs </a:t>
            </a:r>
          </a:p>
          <a:p>
            <a:r>
              <a:rPr lang="en-US" dirty="0" smtClean="0"/>
              <a:t>Variant 1:</a:t>
            </a:r>
          </a:p>
          <a:p>
            <a:pPr lvl="1"/>
            <a:r>
              <a:rPr lang="en-US" dirty="0" smtClean="0"/>
              <a:t>pick some features such that </a:t>
            </a:r>
          </a:p>
          <a:p>
            <a:pPr lvl="2"/>
            <a:r>
              <a:rPr lang="en-US" dirty="0" smtClean="0"/>
              <a:t>pairs of similar names are likely to contain at least one such feature (recall)</a:t>
            </a:r>
          </a:p>
          <a:p>
            <a:pPr lvl="2"/>
            <a:r>
              <a:rPr lang="en-US" dirty="0" smtClean="0"/>
              <a:t>the features don’t occur too often (precision)</a:t>
            </a:r>
          </a:p>
          <a:p>
            <a:pPr lvl="2"/>
            <a:r>
              <a:rPr lang="en-US" i="1" dirty="0" smtClean="0"/>
              <a:t>example: not-too-frequent character </a:t>
            </a:r>
            <a:r>
              <a:rPr lang="en-US" i="1" dirty="0" err="1" smtClean="0"/>
              <a:t>n</a:t>
            </a:r>
            <a:r>
              <a:rPr lang="en-US" i="1" dirty="0" smtClean="0"/>
              <a:t>-grams</a:t>
            </a:r>
          </a:p>
          <a:p>
            <a:pPr lvl="1"/>
            <a:r>
              <a:rPr lang="en-US" dirty="0" smtClean="0"/>
              <a:t>build inverted index on features and use that to generate candidate pairs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15 at 3.38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4 at 7.36.52 PM.png"/>
          <p:cNvPicPr>
            <a:picLocks noChangeAspect="1"/>
          </p:cNvPicPr>
          <p:nvPr/>
        </p:nvPicPr>
        <p:blipFill rotWithShape="1">
          <a:blip r:embed="rId2"/>
          <a:srcRect t="-2959"/>
          <a:stretch/>
        </p:blipFill>
        <p:spPr>
          <a:xfrm>
            <a:off x="534620" y="127001"/>
            <a:ext cx="6964338" cy="67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9840" y="3323453"/>
            <a:ext cx="410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Simplification – for </a:t>
            </a:r>
            <a:r>
              <a:rPr lang="en-US" sz="2400" dirty="0" err="1" smtClean="0"/>
              <a:t>Jaccard</a:t>
            </a:r>
            <a:r>
              <a:rPr lang="en-US" sz="2400" dirty="0" smtClean="0"/>
              <a:t> similarity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one machine…..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14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Similarity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Blocking and comparing</a:t>
            </a:r>
          </a:p>
          <a:p>
            <a:pPr lvl="1"/>
            <a:r>
              <a:rPr lang="en-US" dirty="0" smtClean="0"/>
              <a:t>Map:</a:t>
            </a:r>
          </a:p>
          <a:p>
            <a:pPr lvl="2"/>
            <a:r>
              <a:rPr lang="en-US" dirty="0" smtClean="0"/>
              <a:t>For each record with id </a:t>
            </a:r>
            <a:r>
              <a:rPr lang="en-US" i="1" dirty="0" err="1" smtClean="0"/>
              <a:t>i</a:t>
            </a:r>
            <a:r>
              <a:rPr lang="en-US" i="1" dirty="0" smtClean="0"/>
              <a:t>, </a:t>
            </a:r>
            <a:r>
              <a:rPr lang="en-US" dirty="0" smtClean="0"/>
              <a:t>and blocking attribute values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,b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,c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,d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3"/>
            <a:r>
              <a:rPr lang="en-US" dirty="0" smtClean="0"/>
              <a:t>Output </a:t>
            </a:r>
          </a:p>
          <a:p>
            <a:pPr lvl="4"/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,i</a:t>
            </a:r>
            <a:endParaRPr lang="en-US" dirty="0" smtClean="0"/>
          </a:p>
          <a:p>
            <a:pPr lvl="4"/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,i</a:t>
            </a:r>
            <a:endParaRPr lang="en-US" dirty="0" smtClean="0"/>
          </a:p>
          <a:p>
            <a:pPr lvl="3"/>
            <a:r>
              <a:rPr lang="en-US" dirty="0" smtClean="0"/>
              <a:t> 	…</a:t>
            </a:r>
          </a:p>
          <a:p>
            <a:pPr lvl="1"/>
            <a:r>
              <a:rPr lang="en-US" dirty="0" smtClean="0"/>
              <a:t>Reduce:</a:t>
            </a:r>
          </a:p>
          <a:p>
            <a:pPr lvl="2"/>
            <a:r>
              <a:rPr lang="en-US" dirty="0" smtClean="0"/>
              <a:t>For each line </a:t>
            </a:r>
          </a:p>
          <a:p>
            <a:pPr lvl="3"/>
            <a:r>
              <a:rPr lang="en-US" dirty="0" smtClean="0"/>
              <a:t>a</a:t>
            </a:r>
            <a:r>
              <a:rPr lang="en-US" baseline="-25000" dirty="0" smtClean="0"/>
              <a:t>m</a:t>
            </a:r>
            <a:r>
              <a:rPr lang="en-US" dirty="0" smtClean="0"/>
              <a:t>: i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i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2"/>
            <a:r>
              <a:rPr lang="en-US" b="1" dirty="0" smtClean="0"/>
              <a:t>Output all id pairs 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&lt;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k</a:t>
            </a:r>
            <a:endParaRPr lang="en-US" b="1" baseline="-25000" dirty="0" smtClean="0"/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Map/reduce to remove duplicates</a:t>
            </a:r>
          </a:p>
          <a:p>
            <a:endParaRPr lang="en-US" dirty="0" smtClean="0"/>
          </a:p>
          <a:p>
            <a:r>
              <a:rPr lang="en-US" dirty="0" smtClean="0"/>
              <a:t>Now given pairs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dirty="0" smtClean="0"/>
              <a:t>&lt;</a:t>
            </a:r>
            <a:r>
              <a:rPr lang="en-US" dirty="0" err="1" smtClean="0"/>
              <a:t>i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we want to compute similarities</a:t>
            </a:r>
          </a:p>
          <a:p>
            <a:r>
              <a:rPr lang="en-US" dirty="0" smtClean="0"/>
              <a:t>Send messages to data tables to collect the actual contents of the records</a:t>
            </a:r>
          </a:p>
          <a:p>
            <a:endParaRPr lang="en-US" dirty="0" smtClean="0"/>
          </a:p>
          <a:p>
            <a:r>
              <a:rPr lang="en-US" dirty="0" smtClean="0"/>
              <a:t>Compute similarities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Similarity Joins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we can decompose most algorithms to index-building, candidate-finding, and  matching</a:t>
            </a:r>
          </a:p>
          <a:p>
            <a:r>
              <a:rPr lang="en-US" dirty="0" smtClean="0"/>
              <a:t>These can usually be parallelized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15 at 3.3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69"/>
            <a:ext cx="7429500" cy="51054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1553838" y="3080274"/>
            <a:ext cx="4904724" cy="40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5815" y="5755248"/>
            <a:ext cx="74989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Minus calls to find-matches, this is just building a (reduced) index…and a reduced representation </a:t>
            </a:r>
            <a:r>
              <a:rPr lang="en-US" sz="2400" dirty="0" err="1" smtClean="0"/>
              <a:t>x</a:t>
            </a:r>
            <a:r>
              <a:rPr lang="en-US" sz="2400" dirty="0" smtClean="0"/>
              <a:t>’ of </a:t>
            </a:r>
            <a:r>
              <a:rPr lang="en-US" sz="2400" dirty="0" err="1" smtClean="0"/>
              <a:t>unindexed</a:t>
            </a:r>
            <a:r>
              <a:rPr lang="en-US" sz="2400" dirty="0" smtClean="0"/>
              <a:t> stuff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192797" y="5147300"/>
            <a:ext cx="1225787" cy="4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4238" y="2440742"/>
            <a:ext cx="6339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MAP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53838" y="5020038"/>
            <a:ext cx="149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Output </a:t>
            </a:r>
            <a:r>
              <a:rPr lang="en-US" i="1" dirty="0" err="1" smtClean="0"/>
              <a:t>id(x</a:t>
            </a:r>
            <a:r>
              <a:rPr lang="en-US" i="1" dirty="0" smtClean="0"/>
              <a:t>), </a:t>
            </a:r>
            <a:r>
              <a:rPr lang="en-US" i="1" dirty="0" err="1" smtClean="0"/>
              <a:t>x</a:t>
            </a:r>
            <a:r>
              <a:rPr lang="en-US" i="1" dirty="0" smtClean="0"/>
              <a:t>’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31469" y="4426708"/>
            <a:ext cx="19298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Output </a:t>
            </a:r>
            <a:r>
              <a:rPr lang="en-US" i="1" dirty="0" err="1" smtClean="0"/>
              <a:t>i</a:t>
            </a:r>
            <a:r>
              <a:rPr lang="en-US" i="1" dirty="0" smtClean="0"/>
              <a:t>, (</a:t>
            </a:r>
            <a:r>
              <a:rPr lang="en-US" i="1" dirty="0" err="1" smtClean="0"/>
              <a:t>id(x</a:t>
            </a:r>
            <a:r>
              <a:rPr lang="en-US" i="1" dirty="0" smtClean="0"/>
              <a:t>), </a:t>
            </a:r>
            <a:r>
              <a:rPr lang="en-US" i="1" dirty="0" err="1" smtClean="0"/>
              <a:t>x[i</a:t>
            </a:r>
            <a:r>
              <a:rPr lang="en-US" i="1" dirty="0" smtClean="0"/>
              <a:t>])</a:t>
            </a:r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5 at 3.32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713"/>
            <a:ext cx="9144001" cy="5543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815" y="5525579"/>
            <a:ext cx="74989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MAP through reduced inverted indices to find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 candidates, maybe with an upper bound on score….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15 at 4.55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06"/>
            <a:ext cx="9144000" cy="2292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0861" y="3107294"/>
            <a:ext cx="67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SIGMOD 2010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token-based </a:t>
            </a:r>
            <a:r>
              <a:rPr lang="en-US" smtClean="0"/>
              <a:t>distance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49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Robust distance metrics for strings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Kinds of distances between </a:t>
            </a:r>
            <a:r>
              <a:rPr lang="en-US" i="1">
                <a:latin typeface="Arial" charset="0"/>
                <a:cs typeface="Arial" charset="0"/>
              </a:rPr>
              <a:t>s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 i="1">
                <a:latin typeface="Arial" charset="0"/>
                <a:cs typeface="Arial" charset="0"/>
              </a:rPr>
              <a:t>t:</a:t>
            </a:r>
            <a:endParaRPr lang="en-US">
              <a:latin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Edit-distance based (Levenshtein, Smith-Waterman, …): distance is cost of cheapest sequence of </a:t>
            </a:r>
            <a:r>
              <a:rPr lang="en-US" b="1">
                <a:latin typeface="Arial" charset="0"/>
                <a:cs typeface="Arial" charset="0"/>
              </a:rPr>
              <a:t>edits</a:t>
            </a:r>
            <a:r>
              <a:rPr lang="en-US">
                <a:latin typeface="Arial" charset="0"/>
                <a:cs typeface="Arial" charset="0"/>
              </a:rPr>
              <a:t> that transform </a:t>
            </a:r>
            <a:r>
              <a:rPr lang="en-US" i="1">
                <a:latin typeface="Arial" charset="0"/>
                <a:cs typeface="Arial" charset="0"/>
              </a:rPr>
              <a:t>s</a:t>
            </a:r>
            <a:r>
              <a:rPr lang="en-US">
                <a:latin typeface="Arial" charset="0"/>
                <a:cs typeface="Arial" charset="0"/>
              </a:rPr>
              <a:t> to </a:t>
            </a:r>
            <a:r>
              <a:rPr lang="en-US" i="1">
                <a:latin typeface="Arial" charset="0"/>
                <a:cs typeface="Arial" charset="0"/>
              </a:rPr>
              <a:t>t.</a:t>
            </a:r>
            <a:endParaRPr lang="en-US">
              <a:latin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Term-based (TFIDF, Jaccard, DICE, …): distance based on set of words in </a:t>
            </a:r>
            <a:r>
              <a:rPr lang="en-US" i="1">
                <a:latin typeface="Arial" charset="0"/>
                <a:cs typeface="Arial" charset="0"/>
              </a:rPr>
              <a:t>s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 i="1">
                <a:latin typeface="Arial" charset="0"/>
                <a:cs typeface="Arial" charset="0"/>
              </a:rPr>
              <a:t>t, </a:t>
            </a:r>
            <a:r>
              <a:rPr lang="en-US">
                <a:latin typeface="Arial" charset="0"/>
                <a:cs typeface="Arial" charset="0"/>
              </a:rPr>
              <a:t>usually weighting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important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words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Which methods work best when?</a:t>
            </a:r>
          </a:p>
        </p:txBody>
      </p:sp>
    </p:spTree>
    <p:extLst>
      <p:ext uri="{BB962C8B-B14F-4D97-AF65-F5344CB8AC3E}">
        <p14:creationId xmlns:p14="http://schemas.microsoft.com/office/powerpoint/2010/main" val="36865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each string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For each char 4-gram </a:t>
            </a:r>
            <a:r>
              <a:rPr lang="en-US" dirty="0" err="1" smtClean="0"/>
              <a:t>g</a:t>
            </a:r>
            <a:r>
              <a:rPr lang="en-US" dirty="0" smtClean="0"/>
              <a:t> in </a:t>
            </a:r>
            <a:r>
              <a:rPr lang="en-US" dirty="0" err="1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Output pair (</a:t>
            </a:r>
            <a:r>
              <a:rPr lang="en-US" dirty="0" err="1" smtClean="0"/>
              <a:t>g,s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Sort and reduce the output:</a:t>
            </a:r>
          </a:p>
          <a:p>
            <a:pPr lvl="1"/>
            <a:r>
              <a:rPr lang="en-US" dirty="0" smtClean="0"/>
              <a:t>For each </a:t>
            </a:r>
            <a:r>
              <a:rPr lang="en-US" dirty="0" err="1" smtClean="0"/>
              <a:t>g</a:t>
            </a:r>
            <a:endParaRPr lang="en-US" dirty="0" smtClean="0"/>
          </a:p>
          <a:p>
            <a:pPr lvl="2"/>
            <a:r>
              <a:rPr lang="en-US" dirty="0" smtClean="0"/>
              <a:t>For each value </a:t>
            </a:r>
            <a:r>
              <a:rPr lang="en-US" dirty="0" err="1" smtClean="0"/>
              <a:t>s</a:t>
            </a:r>
            <a:r>
              <a:rPr lang="en-US" dirty="0" smtClean="0"/>
              <a:t> associated with </a:t>
            </a:r>
            <a:r>
              <a:rPr lang="en-US" dirty="0" err="1" smtClean="0"/>
              <a:t>g</a:t>
            </a:r>
            <a:endParaRPr lang="en-US" dirty="0" smtClean="0"/>
          </a:p>
          <a:p>
            <a:pPr lvl="3"/>
            <a:r>
              <a:rPr lang="en-US" dirty="0" smtClean="0"/>
              <a:t>Load first K value  into memory buffer</a:t>
            </a:r>
          </a:p>
          <a:p>
            <a:pPr lvl="2"/>
            <a:r>
              <a:rPr lang="en-US" dirty="0" smtClean="0"/>
              <a:t>If buffer was big enough:</a:t>
            </a:r>
          </a:p>
          <a:p>
            <a:pPr lvl="3"/>
            <a:r>
              <a:rPr lang="en-US" dirty="0" smtClean="0"/>
              <a:t>output (</a:t>
            </a:r>
            <a:r>
              <a:rPr lang="en-US" dirty="0" err="1" smtClean="0"/>
              <a:t>s,s</a:t>
            </a:r>
            <a:r>
              <a:rPr lang="en-US" dirty="0" smtClean="0"/>
              <a:t>’) for each distinct pair of </a:t>
            </a:r>
            <a:r>
              <a:rPr lang="en-US" dirty="0" err="1" smtClean="0"/>
              <a:t>s’s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Else</a:t>
            </a:r>
          </a:p>
          <a:p>
            <a:pPr lvl="3"/>
            <a:r>
              <a:rPr lang="en-US" dirty="0" smtClean="0"/>
              <a:t>skip this </a:t>
            </a:r>
            <a:r>
              <a:rPr lang="en-US" dirty="0" err="1" smtClean="0"/>
              <a:t>g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distances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Common problem: classify a pair of strings </a:t>
            </a:r>
            <a:r>
              <a:rPr lang="en-US" sz="2800" i="1"/>
              <a:t>(s,t) </a:t>
            </a:r>
            <a:r>
              <a:rPr lang="en-US" sz="2800"/>
              <a:t>as “these denote the same entity 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[or similar entities]</a:t>
            </a:r>
            <a:r>
              <a:rPr lang="en-US" sz="2800"/>
              <a:t>”</a:t>
            </a:r>
          </a:p>
          <a:p>
            <a:pPr lvl="1"/>
            <a:r>
              <a:rPr lang="en-US" sz="2400"/>
              <a:t>Examples: </a:t>
            </a:r>
          </a:p>
          <a:p>
            <a:pPr lvl="2"/>
            <a:r>
              <a:rPr lang="en-US" sz="1800"/>
              <a:t>(“Carnegie-Mellon University”, “Carnegie Mellon Univ.”)</a:t>
            </a:r>
          </a:p>
          <a:p>
            <a:pPr lvl="2"/>
            <a:r>
              <a:rPr lang="en-US" sz="1800"/>
              <a:t>(“Noah Smith, CMU”, “Noah A. Smith, Carnegie Mellon”)</a:t>
            </a:r>
            <a:endParaRPr lang="en-US" sz="3600"/>
          </a:p>
          <a:p>
            <a:r>
              <a:rPr lang="en-US" sz="2800"/>
              <a:t>Applications:</a:t>
            </a:r>
          </a:p>
          <a:p>
            <a:pPr lvl="1"/>
            <a:r>
              <a:rPr lang="en-US" sz="2400"/>
              <a:t>Co-reference in NLP</a:t>
            </a:r>
          </a:p>
          <a:p>
            <a:pPr lvl="1"/>
            <a:r>
              <a:rPr lang="en-US" sz="2400"/>
              <a:t>Linking entities in two databases</a:t>
            </a:r>
          </a:p>
          <a:p>
            <a:pPr lvl="1"/>
            <a:r>
              <a:rPr lang="en-US" sz="2400"/>
              <a:t>Removing duplicates in a database</a:t>
            </a:r>
          </a:p>
          <a:p>
            <a:pPr lvl="1"/>
            <a:r>
              <a:rPr lang="en-US" sz="2400"/>
              <a:t>Finding related genes</a:t>
            </a:r>
          </a:p>
          <a:p>
            <a:pPr lvl="1"/>
            <a:r>
              <a:rPr lang="en-US" sz="2400"/>
              <a:t>“Distant learning”: training NER from dictionaries</a:t>
            </a:r>
          </a:p>
        </p:txBody>
      </p:sp>
    </p:spTree>
    <p:extLst>
      <p:ext uri="{BB962C8B-B14F-4D97-AF65-F5344CB8AC3E}">
        <p14:creationId xmlns:p14="http://schemas.microsoft.com/office/powerpoint/2010/main" val="382936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Edit distances: </a:t>
            </a:r>
            <a:r>
              <a:rPr lang="en-US" dirty="0" err="1"/>
              <a:t>Levenshtein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Edit-distance metrics</a:t>
            </a:r>
          </a:p>
          <a:p>
            <a:pPr lvl="1" eaLnBrk="1" hangingPunct="1"/>
            <a:r>
              <a:rPr lang="en-US"/>
              <a:t>Distance is </a:t>
            </a:r>
            <a:r>
              <a:rPr lang="en-US" b="1"/>
              <a:t>shortest sequence of edit commands</a:t>
            </a:r>
            <a:r>
              <a:rPr lang="en-US"/>
              <a:t> that transform </a:t>
            </a:r>
            <a:r>
              <a:rPr lang="en-US" i="1"/>
              <a:t>s </a:t>
            </a:r>
            <a:r>
              <a:rPr lang="en-US"/>
              <a:t>to </a:t>
            </a:r>
            <a:r>
              <a:rPr lang="en-US" i="1"/>
              <a:t>t.</a:t>
            </a:r>
          </a:p>
          <a:p>
            <a:pPr lvl="1" eaLnBrk="1" hangingPunct="1"/>
            <a:r>
              <a:rPr lang="en-US"/>
              <a:t>Simplest set of operations:</a:t>
            </a:r>
          </a:p>
          <a:p>
            <a:pPr lvl="2" eaLnBrk="1" hangingPunct="1"/>
            <a:r>
              <a:rPr lang="en-US"/>
              <a:t>Copy character from </a:t>
            </a:r>
            <a:r>
              <a:rPr lang="en-US" i="1"/>
              <a:t>s </a:t>
            </a:r>
            <a:r>
              <a:rPr lang="en-US"/>
              <a:t>over to </a:t>
            </a:r>
            <a:r>
              <a:rPr lang="en-US" i="1"/>
              <a:t>t</a:t>
            </a:r>
            <a:endParaRPr lang="en-US"/>
          </a:p>
          <a:p>
            <a:pPr lvl="2" eaLnBrk="1" hangingPunct="1"/>
            <a:r>
              <a:rPr lang="en-US"/>
              <a:t>Delete a character in </a:t>
            </a:r>
            <a:r>
              <a:rPr lang="en-US" i="1"/>
              <a:t>s </a:t>
            </a:r>
            <a:r>
              <a:rPr lang="en-US"/>
              <a:t>(cost 1)</a:t>
            </a:r>
          </a:p>
          <a:p>
            <a:pPr lvl="2" eaLnBrk="1" hangingPunct="1"/>
            <a:r>
              <a:rPr lang="en-US"/>
              <a:t>Insert a character in </a:t>
            </a:r>
            <a:r>
              <a:rPr lang="en-US" i="1"/>
              <a:t>t </a:t>
            </a:r>
            <a:r>
              <a:rPr lang="en-US"/>
              <a:t>(cost 1)</a:t>
            </a:r>
          </a:p>
          <a:p>
            <a:pPr lvl="2" eaLnBrk="1" hangingPunct="1"/>
            <a:r>
              <a:rPr lang="en-US"/>
              <a:t>Substitute one character for another (cost 1)</a:t>
            </a:r>
          </a:p>
          <a:p>
            <a:pPr lvl="1" eaLnBrk="1" hangingPunct="1"/>
            <a:r>
              <a:rPr lang="en-US"/>
              <a:t>This is “Levenshtein distance”</a:t>
            </a:r>
          </a:p>
        </p:txBody>
      </p:sp>
    </p:spTree>
    <p:extLst>
      <p:ext uri="{BB962C8B-B14F-4D97-AF65-F5344CB8AC3E}">
        <p14:creationId xmlns:p14="http://schemas.microsoft.com/office/powerpoint/2010/main" val="1527256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Levenshtein distance -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838200"/>
          </a:xfrm>
        </p:spPr>
        <p:txBody>
          <a:bodyPr/>
          <a:lstStyle/>
          <a:p>
            <a:pPr eaLnBrk="1" hangingPunct="1"/>
            <a:r>
              <a:rPr lang="en-US" dirty="0" err="1"/>
              <a:t>distance(“William</a:t>
            </a:r>
            <a:r>
              <a:rPr lang="en-US" dirty="0"/>
              <a:t> Cohen”, “</a:t>
            </a:r>
            <a:r>
              <a:rPr lang="en-US" dirty="0" err="1"/>
              <a:t>Willliam</a:t>
            </a:r>
            <a:r>
              <a:rPr lang="en-US" dirty="0"/>
              <a:t> </a:t>
            </a:r>
            <a:r>
              <a:rPr lang="en-US" dirty="0" err="1"/>
              <a:t>Cohon</a:t>
            </a:r>
            <a:r>
              <a:rPr lang="en-US" dirty="0"/>
              <a:t>”)</a:t>
            </a:r>
          </a:p>
        </p:txBody>
      </p:sp>
      <p:graphicFrame>
        <p:nvGraphicFramePr>
          <p:cNvPr id="368644" name="Group 4"/>
          <p:cNvGraphicFramePr>
            <a:graphicFrameLocks noGrp="1"/>
          </p:cNvGraphicFramePr>
          <p:nvPr/>
        </p:nvGraphicFramePr>
        <p:xfrm>
          <a:off x="1219200" y="2549525"/>
          <a:ext cx="7239000" cy="3505200"/>
        </p:xfrm>
        <a:graphic>
          <a:graphicData uri="http://schemas.openxmlformats.org/drawingml/2006/table">
            <a:tbl>
              <a:tblPr/>
              <a:tblGrid>
                <a:gridCol w="468313"/>
                <a:gridCol w="469900"/>
                <a:gridCol w="468312"/>
                <a:gridCol w="469900"/>
                <a:gridCol w="468313"/>
                <a:gridCol w="468312"/>
                <a:gridCol w="473075"/>
                <a:gridCol w="465138"/>
                <a:gridCol w="468312"/>
                <a:gridCol w="469900"/>
                <a:gridCol w="468313"/>
                <a:gridCol w="469900"/>
                <a:gridCol w="468312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1" name="Line 109"/>
          <p:cNvSpPr>
            <a:spLocks noChangeShapeType="1"/>
          </p:cNvSpPr>
          <p:nvPr/>
        </p:nvSpPr>
        <p:spPr bwMode="auto">
          <a:xfrm>
            <a:off x="1447800" y="3082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2" name="Line 110"/>
          <p:cNvSpPr>
            <a:spLocks noChangeShapeType="1"/>
          </p:cNvSpPr>
          <p:nvPr/>
        </p:nvSpPr>
        <p:spPr bwMode="auto">
          <a:xfrm>
            <a:off x="1828800" y="3082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3" name="Line 111"/>
          <p:cNvSpPr>
            <a:spLocks noChangeShapeType="1"/>
          </p:cNvSpPr>
          <p:nvPr/>
        </p:nvSpPr>
        <p:spPr bwMode="auto">
          <a:xfrm>
            <a:off x="2286000" y="3082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4" name="Line 112"/>
          <p:cNvSpPr>
            <a:spLocks noChangeShapeType="1"/>
          </p:cNvSpPr>
          <p:nvPr/>
        </p:nvSpPr>
        <p:spPr bwMode="auto">
          <a:xfrm>
            <a:off x="2743200" y="3082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5" name="Line 113"/>
          <p:cNvSpPr>
            <a:spLocks noChangeShapeType="1"/>
          </p:cNvSpPr>
          <p:nvPr/>
        </p:nvSpPr>
        <p:spPr bwMode="auto">
          <a:xfrm>
            <a:off x="32766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6" name="Line 114"/>
          <p:cNvSpPr>
            <a:spLocks noChangeShapeType="1"/>
          </p:cNvSpPr>
          <p:nvPr/>
        </p:nvSpPr>
        <p:spPr bwMode="auto">
          <a:xfrm>
            <a:off x="38862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7" name="Line 115"/>
          <p:cNvSpPr>
            <a:spLocks noChangeShapeType="1"/>
          </p:cNvSpPr>
          <p:nvPr/>
        </p:nvSpPr>
        <p:spPr bwMode="auto">
          <a:xfrm>
            <a:off x="43815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8" name="Line 116"/>
          <p:cNvSpPr>
            <a:spLocks noChangeShapeType="1"/>
          </p:cNvSpPr>
          <p:nvPr/>
        </p:nvSpPr>
        <p:spPr bwMode="auto">
          <a:xfrm>
            <a:off x="48006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9" name="Line 117"/>
          <p:cNvSpPr>
            <a:spLocks noChangeShapeType="1"/>
          </p:cNvSpPr>
          <p:nvPr/>
        </p:nvSpPr>
        <p:spPr bwMode="auto">
          <a:xfrm>
            <a:off x="52578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0" name="Line 118"/>
          <p:cNvSpPr>
            <a:spLocks noChangeShapeType="1"/>
          </p:cNvSpPr>
          <p:nvPr/>
        </p:nvSpPr>
        <p:spPr bwMode="auto">
          <a:xfrm>
            <a:off x="57150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1" name="Line 119"/>
          <p:cNvSpPr>
            <a:spLocks noChangeShapeType="1"/>
          </p:cNvSpPr>
          <p:nvPr/>
        </p:nvSpPr>
        <p:spPr bwMode="auto">
          <a:xfrm>
            <a:off x="61722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2" name="Line 120"/>
          <p:cNvSpPr>
            <a:spLocks noChangeShapeType="1"/>
          </p:cNvSpPr>
          <p:nvPr/>
        </p:nvSpPr>
        <p:spPr bwMode="auto">
          <a:xfrm>
            <a:off x="7543800" y="3082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3" name="Text Box 121"/>
          <p:cNvSpPr txBox="1">
            <a:spLocks noChangeArrowheads="1"/>
          </p:cNvSpPr>
          <p:nvPr/>
        </p:nvSpPr>
        <p:spPr bwMode="auto">
          <a:xfrm>
            <a:off x="593725" y="251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24664" name="Text Box 122"/>
          <p:cNvSpPr txBox="1">
            <a:spLocks noChangeArrowheads="1"/>
          </p:cNvSpPr>
          <p:nvPr/>
        </p:nvSpPr>
        <p:spPr bwMode="auto">
          <a:xfrm>
            <a:off x="669925" y="4114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</a:t>
            </a:r>
          </a:p>
        </p:txBody>
      </p:sp>
      <p:sp>
        <p:nvSpPr>
          <p:cNvPr id="24665" name="Text Box 123"/>
          <p:cNvSpPr txBox="1">
            <a:spLocks noChangeArrowheads="1"/>
          </p:cNvSpPr>
          <p:nvPr/>
        </p:nvSpPr>
        <p:spPr bwMode="auto">
          <a:xfrm>
            <a:off x="533400" y="4759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i="1"/>
              <a:t>op</a:t>
            </a:r>
          </a:p>
        </p:txBody>
      </p:sp>
      <p:sp>
        <p:nvSpPr>
          <p:cNvPr id="24666" name="Text Box 124"/>
          <p:cNvSpPr txBox="1">
            <a:spLocks noChangeArrowheads="1"/>
          </p:cNvSpPr>
          <p:nvPr/>
        </p:nvSpPr>
        <p:spPr bwMode="auto">
          <a:xfrm>
            <a:off x="381000" y="54451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cost</a:t>
            </a:r>
          </a:p>
        </p:txBody>
      </p:sp>
      <p:sp>
        <p:nvSpPr>
          <p:cNvPr id="24667" name="Line 125"/>
          <p:cNvSpPr>
            <a:spLocks noChangeShapeType="1"/>
          </p:cNvSpPr>
          <p:nvPr/>
        </p:nvSpPr>
        <p:spPr bwMode="auto">
          <a:xfrm>
            <a:off x="6629400" y="3082925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8" name="Text Box 126"/>
          <p:cNvSpPr txBox="1">
            <a:spLocks noChangeArrowheads="1"/>
          </p:cNvSpPr>
          <p:nvPr/>
        </p:nvSpPr>
        <p:spPr bwMode="auto">
          <a:xfrm rot="-67533">
            <a:off x="3581400" y="3463925"/>
            <a:ext cx="19827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44060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Levenshtein distance -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838200"/>
          </a:xfrm>
        </p:spPr>
        <p:txBody>
          <a:bodyPr/>
          <a:lstStyle/>
          <a:p>
            <a:pPr eaLnBrk="1" hangingPunct="1"/>
            <a:r>
              <a:rPr lang="en-US"/>
              <a:t>distance(“William Cohen”, “Willliam Cohon”)</a:t>
            </a:r>
          </a:p>
        </p:txBody>
      </p:sp>
      <p:graphicFrame>
        <p:nvGraphicFramePr>
          <p:cNvPr id="369668" name="Group 4"/>
          <p:cNvGraphicFramePr>
            <a:graphicFrameLocks noGrp="1"/>
          </p:cNvGraphicFramePr>
          <p:nvPr/>
        </p:nvGraphicFramePr>
        <p:xfrm>
          <a:off x="1219200" y="2606041"/>
          <a:ext cx="7239000" cy="3505200"/>
        </p:xfrm>
        <a:graphic>
          <a:graphicData uri="http://schemas.openxmlformats.org/drawingml/2006/table">
            <a:tbl>
              <a:tblPr/>
              <a:tblGrid>
                <a:gridCol w="468313"/>
                <a:gridCol w="469900"/>
                <a:gridCol w="468312"/>
                <a:gridCol w="469900"/>
                <a:gridCol w="468313"/>
                <a:gridCol w="468312"/>
                <a:gridCol w="473075"/>
                <a:gridCol w="465138"/>
                <a:gridCol w="468312"/>
                <a:gridCol w="469900"/>
                <a:gridCol w="468313"/>
                <a:gridCol w="469900"/>
                <a:gridCol w="468312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5" name="Line 113"/>
          <p:cNvSpPr>
            <a:spLocks noChangeShapeType="1"/>
          </p:cNvSpPr>
          <p:nvPr/>
        </p:nvSpPr>
        <p:spPr bwMode="auto">
          <a:xfrm>
            <a:off x="14478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6" name="Line 114"/>
          <p:cNvSpPr>
            <a:spLocks noChangeShapeType="1"/>
          </p:cNvSpPr>
          <p:nvPr/>
        </p:nvSpPr>
        <p:spPr bwMode="auto">
          <a:xfrm>
            <a:off x="18288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7" name="Line 115"/>
          <p:cNvSpPr>
            <a:spLocks noChangeShapeType="1"/>
          </p:cNvSpPr>
          <p:nvPr/>
        </p:nvSpPr>
        <p:spPr bwMode="auto">
          <a:xfrm>
            <a:off x="22860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8" name="Line 116"/>
          <p:cNvSpPr>
            <a:spLocks noChangeShapeType="1"/>
          </p:cNvSpPr>
          <p:nvPr/>
        </p:nvSpPr>
        <p:spPr bwMode="auto">
          <a:xfrm>
            <a:off x="27432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9" name="Text Box 117"/>
          <p:cNvSpPr txBox="1">
            <a:spLocks noChangeArrowheads="1"/>
          </p:cNvSpPr>
          <p:nvPr/>
        </p:nvSpPr>
        <p:spPr bwMode="auto">
          <a:xfrm>
            <a:off x="593725" y="2571116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25680" name="Text Box 118"/>
          <p:cNvSpPr txBox="1">
            <a:spLocks noChangeArrowheads="1"/>
          </p:cNvSpPr>
          <p:nvPr/>
        </p:nvSpPr>
        <p:spPr bwMode="auto">
          <a:xfrm>
            <a:off x="669925" y="4171316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</a:t>
            </a:r>
          </a:p>
        </p:txBody>
      </p:sp>
      <p:sp>
        <p:nvSpPr>
          <p:cNvPr id="25681" name="Text Box 119"/>
          <p:cNvSpPr txBox="1">
            <a:spLocks noChangeArrowheads="1"/>
          </p:cNvSpPr>
          <p:nvPr/>
        </p:nvSpPr>
        <p:spPr bwMode="auto">
          <a:xfrm>
            <a:off x="533400" y="4815841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i="1"/>
              <a:t>op</a:t>
            </a:r>
          </a:p>
        </p:txBody>
      </p:sp>
      <p:sp>
        <p:nvSpPr>
          <p:cNvPr id="25682" name="Text Box 120"/>
          <p:cNvSpPr txBox="1">
            <a:spLocks noChangeArrowheads="1"/>
          </p:cNvSpPr>
          <p:nvPr/>
        </p:nvSpPr>
        <p:spPr bwMode="auto">
          <a:xfrm>
            <a:off x="381000" y="5501641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cost</a:t>
            </a:r>
          </a:p>
        </p:txBody>
      </p:sp>
      <p:sp>
        <p:nvSpPr>
          <p:cNvPr id="25683" name="Line 121"/>
          <p:cNvSpPr>
            <a:spLocks noChangeShapeType="1"/>
          </p:cNvSpPr>
          <p:nvPr/>
        </p:nvSpPr>
        <p:spPr bwMode="auto">
          <a:xfrm>
            <a:off x="38100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4" name="Line 122"/>
          <p:cNvSpPr>
            <a:spLocks noChangeShapeType="1"/>
          </p:cNvSpPr>
          <p:nvPr/>
        </p:nvSpPr>
        <p:spPr bwMode="auto">
          <a:xfrm>
            <a:off x="41910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5" name="Line 123"/>
          <p:cNvSpPr>
            <a:spLocks noChangeShapeType="1"/>
          </p:cNvSpPr>
          <p:nvPr/>
        </p:nvSpPr>
        <p:spPr bwMode="auto">
          <a:xfrm>
            <a:off x="46482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6" name="Line 124"/>
          <p:cNvSpPr>
            <a:spLocks noChangeShapeType="1"/>
          </p:cNvSpPr>
          <p:nvPr/>
        </p:nvSpPr>
        <p:spPr bwMode="auto">
          <a:xfrm>
            <a:off x="51054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7" name="Line 125"/>
          <p:cNvSpPr>
            <a:spLocks noChangeShapeType="1"/>
          </p:cNvSpPr>
          <p:nvPr/>
        </p:nvSpPr>
        <p:spPr bwMode="auto">
          <a:xfrm>
            <a:off x="57150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8" name="Line 126"/>
          <p:cNvSpPr>
            <a:spLocks noChangeShapeType="1"/>
          </p:cNvSpPr>
          <p:nvPr/>
        </p:nvSpPr>
        <p:spPr bwMode="auto">
          <a:xfrm>
            <a:off x="60960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9" name="Line 127"/>
          <p:cNvSpPr>
            <a:spLocks noChangeShapeType="1"/>
          </p:cNvSpPr>
          <p:nvPr/>
        </p:nvSpPr>
        <p:spPr bwMode="auto">
          <a:xfrm>
            <a:off x="65532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0" name="Line 128"/>
          <p:cNvSpPr>
            <a:spLocks noChangeShapeType="1"/>
          </p:cNvSpPr>
          <p:nvPr/>
        </p:nvSpPr>
        <p:spPr bwMode="auto">
          <a:xfrm>
            <a:off x="70104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1" name="Line 129"/>
          <p:cNvSpPr>
            <a:spLocks noChangeShapeType="1"/>
          </p:cNvSpPr>
          <p:nvPr/>
        </p:nvSpPr>
        <p:spPr bwMode="auto">
          <a:xfrm>
            <a:off x="75438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2" name="Line 130"/>
          <p:cNvSpPr>
            <a:spLocks noChangeShapeType="1"/>
          </p:cNvSpPr>
          <p:nvPr/>
        </p:nvSpPr>
        <p:spPr bwMode="auto">
          <a:xfrm>
            <a:off x="3352800" y="313944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3" name="Text Box 131"/>
          <p:cNvSpPr txBox="1">
            <a:spLocks noChangeArrowheads="1"/>
          </p:cNvSpPr>
          <p:nvPr/>
        </p:nvSpPr>
        <p:spPr bwMode="auto">
          <a:xfrm rot="-67533">
            <a:off x="3884613" y="3444241"/>
            <a:ext cx="16779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alignment</a:t>
            </a:r>
          </a:p>
        </p:txBody>
      </p:sp>
      <p:sp>
        <p:nvSpPr>
          <p:cNvPr id="25694" name="Text Box 132"/>
          <p:cNvSpPr txBox="1">
            <a:spLocks noChangeArrowheads="1"/>
          </p:cNvSpPr>
          <p:nvPr/>
        </p:nvSpPr>
        <p:spPr bwMode="auto">
          <a:xfrm>
            <a:off x="2971800" y="2606041"/>
            <a:ext cx="658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6666FF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2414774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8136201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Computing </a:t>
            </a:r>
            <a:r>
              <a:rPr lang="en-US" dirty="0" err="1"/>
              <a:t>Levenshtein</a:t>
            </a:r>
            <a:r>
              <a:rPr lang="en-US" dirty="0"/>
              <a:t> distance - 1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636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D(i,j) = score of </a:t>
            </a:r>
            <a:r>
              <a:rPr lang="en-US" b="1"/>
              <a:t>best</a:t>
            </a:r>
            <a:r>
              <a:rPr lang="en-US"/>
              <a:t> alignment from </a:t>
            </a:r>
            <a:r>
              <a:rPr lang="en-US" i="1"/>
              <a:t>s1..si</a:t>
            </a:r>
            <a:r>
              <a:rPr lang="en-US"/>
              <a:t> to </a:t>
            </a:r>
            <a:r>
              <a:rPr lang="en-US" i="1"/>
              <a:t>t1..tj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876426"/>
            <a:ext cx="4903788" cy="1500188"/>
            <a:chOff x="768" y="1182"/>
            <a:chExt cx="3089" cy="945"/>
          </a:xfrm>
        </p:grpSpPr>
        <p:sp>
          <p:nvSpPr>
            <p:cNvPr id="26629" name="AutoShape 5"/>
            <p:cNvSpPr>
              <a:spLocks/>
            </p:cNvSpPr>
            <p:nvPr/>
          </p:nvSpPr>
          <p:spPr bwMode="auto">
            <a:xfrm>
              <a:off x="1392" y="1215"/>
              <a:ext cx="96" cy="912"/>
            </a:xfrm>
            <a:prstGeom prst="leftBrace">
              <a:avLst>
                <a:gd name="adj1" fmla="val 7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768" y="1536"/>
              <a:ext cx="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= min</a:t>
              </a: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584" y="1182"/>
              <a:ext cx="227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mbria Math"/>
                  <a:cs typeface="Cambria Math"/>
                </a:rPr>
                <a:t>D(i-1,j-1), if </a:t>
              </a:r>
              <a:r>
                <a:rPr lang="en-US" dirty="0" err="1">
                  <a:latin typeface="Cambria Math"/>
                  <a:cs typeface="Cambria Math"/>
                </a:rPr>
                <a:t>si</a:t>
              </a:r>
              <a:r>
                <a:rPr lang="en-US" dirty="0">
                  <a:latin typeface="Cambria Math"/>
                  <a:cs typeface="Cambria Math"/>
                </a:rPr>
                <a:t>=</a:t>
              </a:r>
              <a:r>
                <a:rPr lang="en-US" dirty="0" err="1">
                  <a:latin typeface="Cambria Math"/>
                  <a:cs typeface="Cambria Math"/>
                </a:rPr>
                <a:t>tj</a:t>
              </a:r>
              <a:r>
                <a:rPr lang="en-US" dirty="0">
                  <a:latin typeface="Cambria Math"/>
                  <a:cs typeface="Cambria Math"/>
                </a:rPr>
                <a:t> </a:t>
              </a:r>
              <a:r>
                <a:rPr lang="en-US" i="1" dirty="0">
                  <a:latin typeface="Cambria Math"/>
                  <a:cs typeface="Cambria Math"/>
                </a:rPr>
                <a:t>      </a:t>
              </a:r>
              <a:r>
                <a:rPr lang="en-US" i="1" dirty="0" smtClean="0">
                  <a:latin typeface="Cambria Math"/>
                  <a:cs typeface="Cambria Math"/>
                </a:rPr>
                <a:t>    </a:t>
              </a:r>
              <a:r>
                <a:rPr lang="en-US" i="1" dirty="0">
                  <a:latin typeface="Cambria Math"/>
                  <a:cs typeface="Cambria Math"/>
                </a:rPr>
                <a:t>//copy</a:t>
              </a:r>
            </a:p>
            <a:p>
              <a:r>
                <a:rPr lang="en-US" dirty="0">
                  <a:latin typeface="Cambria Math"/>
                  <a:cs typeface="Cambria Math"/>
                </a:rPr>
                <a:t>D(i-1,j-1)+1, if </a:t>
              </a:r>
              <a:r>
                <a:rPr lang="en-US" dirty="0" err="1">
                  <a:latin typeface="Cambria Math"/>
                  <a:cs typeface="Cambria Math"/>
                </a:rPr>
                <a:t>si</a:t>
              </a:r>
              <a:r>
                <a:rPr lang="en-US" dirty="0">
                  <a:latin typeface="Cambria Math"/>
                  <a:cs typeface="Cambria Math"/>
                </a:rPr>
                <a:t>!=</a:t>
              </a:r>
              <a:r>
                <a:rPr lang="en-US" dirty="0" err="1">
                  <a:latin typeface="Cambria Math"/>
                  <a:cs typeface="Cambria Math"/>
                </a:rPr>
                <a:t>tj</a:t>
              </a:r>
              <a:r>
                <a:rPr lang="en-US" dirty="0">
                  <a:latin typeface="Cambria Math"/>
                  <a:cs typeface="Cambria Math"/>
                </a:rPr>
                <a:t> </a:t>
              </a:r>
              <a:r>
                <a:rPr lang="en-US" i="1" dirty="0">
                  <a:latin typeface="Cambria Math"/>
                  <a:cs typeface="Cambria Math"/>
                </a:rPr>
                <a:t> //substitute</a:t>
              </a:r>
            </a:p>
            <a:p>
              <a:r>
                <a:rPr lang="en-US" dirty="0">
                  <a:latin typeface="Cambria Math"/>
                  <a:cs typeface="Cambria Math"/>
                </a:rPr>
                <a:t>D(i-1,j)+1                   </a:t>
              </a:r>
              <a:r>
                <a:rPr lang="en-US" dirty="0" smtClean="0">
                  <a:latin typeface="Cambria Math"/>
                  <a:cs typeface="Cambria Math"/>
                </a:rPr>
                <a:t>    </a:t>
              </a:r>
              <a:r>
                <a:rPr lang="en-US" i="1" dirty="0" smtClean="0">
                  <a:latin typeface="Cambria Math"/>
                  <a:cs typeface="Cambria Math"/>
                </a:rPr>
                <a:t>/</a:t>
              </a:r>
              <a:r>
                <a:rPr lang="en-US" i="1" dirty="0">
                  <a:latin typeface="Cambria Math"/>
                  <a:cs typeface="Cambria Math"/>
                </a:rPr>
                <a:t>/insert</a:t>
              </a:r>
            </a:p>
            <a:p>
              <a:r>
                <a:rPr lang="en-US" dirty="0">
                  <a:latin typeface="Cambria Math"/>
                  <a:cs typeface="Cambria Math"/>
                </a:rPr>
                <a:t>D(i,j-1)+1                   </a:t>
              </a:r>
              <a:r>
                <a:rPr lang="en-US" dirty="0" smtClean="0">
                  <a:latin typeface="Cambria Math"/>
                  <a:cs typeface="Cambria Math"/>
                </a:rPr>
                <a:t>    </a:t>
              </a:r>
              <a:r>
                <a:rPr lang="en-US" i="1" dirty="0" smtClean="0">
                  <a:latin typeface="Cambria Math"/>
                  <a:cs typeface="Cambria Math"/>
                </a:rPr>
                <a:t>/</a:t>
              </a:r>
              <a:r>
                <a:rPr lang="en-US" i="1" dirty="0">
                  <a:latin typeface="Cambria Math"/>
                  <a:cs typeface="Cambria Math"/>
                </a:rPr>
                <a:t>/delete</a:t>
              </a:r>
              <a:endParaRPr lang="en-US" dirty="0">
                <a:latin typeface="Cambria Math"/>
                <a:cs typeface="Cambria Math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632" y="1527"/>
              <a:ext cx="1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i="1"/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853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44294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Computing </a:t>
            </a:r>
            <a:r>
              <a:rPr lang="en-US" dirty="0" err="1"/>
              <a:t>Levenshtein</a:t>
            </a:r>
            <a:r>
              <a:rPr lang="en-US" dirty="0"/>
              <a:t> distance - 2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636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D(i,j) = score of </a:t>
            </a:r>
            <a:r>
              <a:rPr lang="en-US" b="1"/>
              <a:t>best</a:t>
            </a:r>
            <a:r>
              <a:rPr lang="en-US"/>
              <a:t> alignment from </a:t>
            </a:r>
            <a:r>
              <a:rPr lang="en-US" i="1"/>
              <a:t>s1..si</a:t>
            </a:r>
            <a:r>
              <a:rPr lang="en-US"/>
              <a:t> to </a:t>
            </a:r>
            <a:r>
              <a:rPr lang="en-US" i="1"/>
              <a:t>t1..tj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2362200" y="21336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71600" y="2390775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= min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667000" y="2057400"/>
            <a:ext cx="36005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mbria Math"/>
                <a:cs typeface="Cambria Math"/>
              </a:rPr>
              <a:t>D(i-1,j-1) + d(</a:t>
            </a:r>
            <a:r>
              <a:rPr lang="en-US" dirty="0" err="1">
                <a:latin typeface="Cambria Math"/>
                <a:cs typeface="Cambria Math"/>
              </a:rPr>
              <a:t>si,tj</a:t>
            </a:r>
            <a:r>
              <a:rPr lang="en-US" dirty="0">
                <a:latin typeface="Cambria Math"/>
                <a:cs typeface="Cambria Math"/>
              </a:rPr>
              <a:t>)   </a:t>
            </a:r>
            <a:r>
              <a:rPr lang="en-US" i="1" dirty="0">
                <a:latin typeface="Cambria Math"/>
                <a:cs typeface="Cambria Math"/>
              </a:rPr>
              <a:t>//</a:t>
            </a:r>
            <a:r>
              <a:rPr lang="en-US" i="1" dirty="0" err="1">
                <a:latin typeface="Cambria Math"/>
                <a:cs typeface="Cambria Math"/>
              </a:rPr>
              <a:t>subst</a:t>
            </a:r>
            <a:r>
              <a:rPr lang="en-US" i="1" dirty="0">
                <a:latin typeface="Cambria Math"/>
                <a:cs typeface="Cambria Math"/>
              </a:rPr>
              <a:t>/copy</a:t>
            </a:r>
          </a:p>
          <a:p>
            <a:r>
              <a:rPr lang="en-US" dirty="0">
                <a:latin typeface="Cambria Math"/>
                <a:cs typeface="Cambria Math"/>
              </a:rPr>
              <a:t>D(i-1,j)+1                </a:t>
            </a:r>
            <a:r>
              <a:rPr lang="en-US" dirty="0" smtClean="0">
                <a:latin typeface="Cambria Math"/>
                <a:cs typeface="Cambria Math"/>
              </a:rPr>
              <a:t>  </a:t>
            </a:r>
            <a:r>
              <a:rPr lang="en-US" i="1" dirty="0">
                <a:latin typeface="Cambria Math"/>
                <a:cs typeface="Cambria Math"/>
              </a:rPr>
              <a:t>//insert</a:t>
            </a:r>
          </a:p>
          <a:p>
            <a:r>
              <a:rPr lang="en-US" dirty="0">
                <a:latin typeface="Cambria Math"/>
                <a:cs typeface="Cambria Math"/>
              </a:rPr>
              <a:t>D(i,j-1)+1                 </a:t>
            </a:r>
            <a:r>
              <a:rPr lang="en-US" dirty="0" smtClean="0">
                <a:latin typeface="Cambria Math"/>
                <a:cs typeface="Cambria Math"/>
              </a:rPr>
              <a:t>  </a:t>
            </a:r>
            <a:r>
              <a:rPr lang="en-US" i="1" dirty="0" smtClean="0">
                <a:latin typeface="Cambria Math"/>
                <a:cs typeface="Cambria Math"/>
              </a:rPr>
              <a:t>/</a:t>
            </a:r>
            <a:r>
              <a:rPr lang="en-US" i="1" dirty="0">
                <a:latin typeface="Cambria Math"/>
                <a:cs typeface="Cambria Math"/>
              </a:rPr>
              <a:t>/delete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43200" y="2376488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/>
          </a:p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55725" y="3876675"/>
            <a:ext cx="62785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(simplify by letting d(</a:t>
            </a:r>
            <a:r>
              <a:rPr lang="en-US" sz="2800" dirty="0" err="1"/>
              <a:t>c,d</a:t>
            </a:r>
            <a:r>
              <a:rPr lang="en-US" sz="2800" dirty="0"/>
              <a:t>)=0 if c=d, </a:t>
            </a:r>
            <a:r>
              <a:rPr lang="en-US" sz="2800" dirty="0">
                <a:latin typeface="Cambria Math"/>
                <a:cs typeface="Cambria Math"/>
              </a:rPr>
              <a:t>1</a:t>
            </a:r>
            <a:r>
              <a:rPr lang="en-US" sz="2800" dirty="0"/>
              <a:t> else)</a:t>
            </a:r>
          </a:p>
          <a:p>
            <a:endParaRPr lang="en-US" sz="2800" dirty="0"/>
          </a:p>
          <a:p>
            <a:r>
              <a:rPr lang="en-US" sz="2800" dirty="0"/>
              <a:t>also let D(i,0)=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i="1" dirty="0"/>
              <a:t>(for </a:t>
            </a:r>
            <a:r>
              <a:rPr lang="en-US" sz="2800" i="1" dirty="0" err="1"/>
              <a:t>i</a:t>
            </a:r>
            <a:r>
              <a:rPr lang="en-US" sz="2800" i="1" dirty="0"/>
              <a:t> inserts)</a:t>
            </a:r>
            <a:r>
              <a:rPr lang="en-US" sz="2800" dirty="0"/>
              <a:t> and D(0,j)=j</a:t>
            </a:r>
          </a:p>
        </p:txBody>
      </p:sp>
    </p:spTree>
    <p:extLst>
      <p:ext uri="{BB962C8B-B14F-4D97-AF65-F5344CB8AC3E}">
        <p14:creationId xmlns:p14="http://schemas.microsoft.com/office/powerpoint/2010/main" val="4258510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8136201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Computing </a:t>
            </a:r>
            <a:r>
              <a:rPr lang="en-US" dirty="0" err="1"/>
              <a:t>Levenshtein</a:t>
            </a:r>
            <a:r>
              <a:rPr lang="en-US" dirty="0"/>
              <a:t> distance - 3</a:t>
            </a:r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>
            <a:off x="2743200" y="1311275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84263" y="156845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D(i,j)= min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0" y="1235075"/>
            <a:ext cx="36005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mbria Math"/>
                <a:cs typeface="Cambria Math"/>
              </a:rPr>
              <a:t>D(i-1,j-1) + d(</a:t>
            </a:r>
            <a:r>
              <a:rPr lang="en-US" dirty="0" err="1">
                <a:latin typeface="Cambria Math"/>
                <a:cs typeface="Cambria Math"/>
              </a:rPr>
              <a:t>si,tj</a:t>
            </a:r>
            <a:r>
              <a:rPr lang="en-US" dirty="0">
                <a:latin typeface="Cambria Math"/>
                <a:cs typeface="Cambria Math"/>
              </a:rPr>
              <a:t>)   </a:t>
            </a:r>
            <a:r>
              <a:rPr lang="en-US" i="1" dirty="0">
                <a:latin typeface="Cambria Math"/>
                <a:cs typeface="Cambria Math"/>
              </a:rPr>
              <a:t>//</a:t>
            </a:r>
            <a:r>
              <a:rPr lang="en-US" i="1" dirty="0" err="1">
                <a:latin typeface="Cambria Math"/>
                <a:cs typeface="Cambria Math"/>
              </a:rPr>
              <a:t>subst</a:t>
            </a:r>
            <a:r>
              <a:rPr lang="en-US" i="1" dirty="0">
                <a:latin typeface="Cambria Math"/>
                <a:cs typeface="Cambria Math"/>
              </a:rPr>
              <a:t>/copy</a:t>
            </a:r>
          </a:p>
          <a:p>
            <a:r>
              <a:rPr lang="en-US" dirty="0">
                <a:latin typeface="Cambria Math"/>
                <a:cs typeface="Cambria Math"/>
              </a:rPr>
              <a:t>D(i-1,j)+1                 </a:t>
            </a:r>
            <a:r>
              <a:rPr lang="en-US" dirty="0" smtClean="0">
                <a:latin typeface="Cambria Math"/>
                <a:cs typeface="Cambria Math"/>
              </a:rPr>
              <a:t>   </a:t>
            </a:r>
            <a:r>
              <a:rPr lang="en-US" i="1" dirty="0" smtClean="0">
                <a:latin typeface="Cambria Math"/>
                <a:cs typeface="Cambria Math"/>
              </a:rPr>
              <a:t>//</a:t>
            </a:r>
            <a:r>
              <a:rPr lang="en-US" i="1" dirty="0">
                <a:latin typeface="Cambria Math"/>
                <a:cs typeface="Cambria Math"/>
              </a:rPr>
              <a:t>insert</a:t>
            </a:r>
          </a:p>
          <a:p>
            <a:r>
              <a:rPr lang="en-US" dirty="0">
                <a:latin typeface="Cambria Math"/>
                <a:cs typeface="Cambria Math"/>
              </a:rPr>
              <a:t>D(i,j-1)+1                 </a:t>
            </a:r>
            <a:r>
              <a:rPr lang="en-US" dirty="0" smtClean="0">
                <a:latin typeface="Cambria Math"/>
                <a:cs typeface="Cambria Math"/>
              </a:rPr>
              <a:t>   </a:t>
            </a:r>
            <a:r>
              <a:rPr lang="en-US" i="1" dirty="0" smtClean="0">
                <a:latin typeface="Cambria Math"/>
                <a:cs typeface="Cambria Math"/>
              </a:rPr>
              <a:t>/</a:t>
            </a:r>
            <a:r>
              <a:rPr lang="en-US" i="1" dirty="0">
                <a:latin typeface="Cambria Math"/>
                <a:cs typeface="Cambria Math"/>
              </a:rPr>
              <a:t>/delete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124200" y="155416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/>
          </a:p>
          <a:p>
            <a:endParaRPr lang="en-US"/>
          </a:p>
        </p:txBody>
      </p:sp>
      <p:graphicFrame>
        <p:nvGraphicFramePr>
          <p:cNvPr id="372743" name="Group 7"/>
          <p:cNvGraphicFramePr>
            <a:graphicFrameLocks noGrp="1"/>
          </p:cNvGraphicFramePr>
          <p:nvPr/>
        </p:nvGraphicFramePr>
        <p:xfrm>
          <a:off x="2362200" y="2895600"/>
          <a:ext cx="4331017" cy="3627119"/>
        </p:xfrm>
        <a:graphic>
          <a:graphicData uri="http://schemas.openxmlformats.org/drawingml/2006/table">
            <a:tbl>
              <a:tblPr/>
              <a:tblGrid>
                <a:gridCol w="322263"/>
                <a:gridCol w="395287"/>
                <a:gridCol w="717550"/>
                <a:gridCol w="555625"/>
                <a:gridCol w="208280"/>
                <a:gridCol w="696912"/>
                <a:gridCol w="717550"/>
                <a:gridCol w="71755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5791200" y="5943600"/>
            <a:ext cx="2230438" cy="609600"/>
            <a:chOff x="3648" y="3744"/>
            <a:chExt cx="1405" cy="384"/>
          </a:xfrm>
        </p:grpSpPr>
        <p:sp>
          <p:nvSpPr>
            <p:cNvPr id="28743" name="Oval 71"/>
            <p:cNvSpPr>
              <a:spLocks noChangeArrowheads="1"/>
            </p:cNvSpPr>
            <p:nvPr/>
          </p:nvSpPr>
          <p:spPr bwMode="auto">
            <a:xfrm>
              <a:off x="3648" y="3744"/>
              <a:ext cx="576" cy="384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4" name="Text Box 72"/>
            <p:cNvSpPr txBox="1">
              <a:spLocks noChangeArrowheads="1"/>
            </p:cNvSpPr>
            <p:nvPr/>
          </p:nvSpPr>
          <p:spPr bwMode="auto">
            <a:xfrm>
              <a:off x="4338" y="3792"/>
              <a:ext cx="71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= D(</a:t>
              </a:r>
              <a:r>
                <a:rPr lang="en-US" i="1"/>
                <a:t>s,t</a:t>
              </a:r>
              <a:r>
                <a:rPr lang="en-US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581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Jaro</a:t>
            </a:r>
            <a:r>
              <a:rPr lang="en-US" dirty="0" smtClean="0"/>
              <a:t>-Winkler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408582" cy="49167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ad hoc</a:t>
            </a:r>
          </a:p>
          <a:p>
            <a:r>
              <a:rPr lang="en-US" dirty="0" smtClean="0"/>
              <a:t>Very fast</a:t>
            </a:r>
          </a:p>
          <a:p>
            <a:r>
              <a:rPr lang="en-US" dirty="0" smtClean="0"/>
              <a:t>Very good on person names</a:t>
            </a:r>
          </a:p>
          <a:p>
            <a:r>
              <a:rPr lang="en-US" dirty="0" smtClean="0"/>
              <a:t>Algorithm sketch</a:t>
            </a:r>
          </a:p>
          <a:p>
            <a:pPr lvl="1"/>
            <a:r>
              <a:rPr lang="en-US" dirty="0" smtClean="0"/>
              <a:t>characters in </a:t>
            </a:r>
            <a:r>
              <a:rPr lang="en-US" dirty="0" err="1" smtClean="0"/>
              <a:t>s,t</a:t>
            </a:r>
            <a:r>
              <a:rPr lang="en-US" dirty="0" smtClean="0"/>
              <a:t> “match” if they are identical and appear at similar positions</a:t>
            </a:r>
          </a:p>
          <a:p>
            <a:pPr lvl="1"/>
            <a:r>
              <a:rPr lang="en-US" dirty="0" smtClean="0"/>
              <a:t>characters are “transposed” if they match but aren’t in the same relative order</a:t>
            </a:r>
          </a:p>
          <a:p>
            <a:pPr lvl="1"/>
            <a:r>
              <a:rPr lang="en-US" dirty="0" smtClean="0"/>
              <a:t>score is based on numbers of matching and transposed characters</a:t>
            </a:r>
          </a:p>
          <a:p>
            <a:pPr lvl="1"/>
            <a:r>
              <a:rPr lang="en-US" dirty="0" smtClean="0"/>
              <a:t>there’s a special correction for matching the first few characters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Set-based 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TFIDF/Cosine distance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after weighting and normalizing vectors, a dot product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Jaccard</a:t>
            </a:r>
            <a:r>
              <a:rPr lang="en-US" dirty="0" smtClean="0">
                <a:solidFill>
                  <a:srgbClr val="000000"/>
                </a:solidFill>
              </a:rPr>
              <a:t> distance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35998" y="2620935"/>
          <a:ext cx="35401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066800" imgH="355600" progId="Equation.3">
                  <p:embed/>
                </p:oleObj>
              </mc:Choice>
              <mc:Fallback>
                <p:oleObj name="Equation" r:id="rId3" imgW="106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998" y="2620935"/>
                        <a:ext cx="3540125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012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185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Robust distance metrics for strings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96200" cy="4191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Java toolkit of string-matching methods from AI, Statistics, IR and DB communities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Tools for evaluating performance on test data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Used to experimentally compare a number of metrics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SecondString </a:t>
            </a:r>
            <a:r>
              <a:rPr lang="en-US" sz="2400" b="0">
                <a:latin typeface="Times New Roman" charset="0"/>
              </a:rPr>
              <a:t>(Cohen, Ravikumar, Fienberg, IIWeb 2003):</a:t>
            </a:r>
          </a:p>
        </p:txBody>
      </p:sp>
    </p:spTree>
    <p:extLst>
      <p:ext uri="{BB962C8B-B14F-4D97-AF65-F5344CB8AC3E}">
        <p14:creationId xmlns:p14="http://schemas.microsoft.com/office/powerpoint/2010/main" val="106078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heuristically find candidate pairs that are likely to be similar</a:t>
            </a:r>
          </a:p>
          <a:p>
            <a:pPr lvl="1"/>
            <a:r>
              <a:rPr lang="en-US" dirty="0" smtClean="0"/>
              <a:t>only compare candidates, not all pairs </a:t>
            </a:r>
          </a:p>
          <a:p>
            <a:r>
              <a:rPr lang="en-US" dirty="0" smtClean="0"/>
              <a:t>Variant 2:</a:t>
            </a:r>
          </a:p>
          <a:p>
            <a:pPr lvl="1"/>
            <a:r>
              <a:rPr lang="en-US" dirty="0" smtClean="0"/>
              <a:t>pick some numeric feature </a:t>
            </a:r>
            <a:r>
              <a:rPr lang="en-US" dirty="0" err="1" smtClean="0"/>
              <a:t>f</a:t>
            </a:r>
            <a:r>
              <a:rPr lang="en-US" dirty="0" smtClean="0"/>
              <a:t> such that similar pairs will have similar values of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example: length of string </a:t>
            </a:r>
            <a:r>
              <a:rPr lang="en-US" i="1" dirty="0" err="1" smtClean="0"/>
              <a:t>s</a:t>
            </a:r>
            <a:endParaRPr lang="en-US" i="1" dirty="0" smtClean="0"/>
          </a:p>
          <a:p>
            <a:pPr lvl="1"/>
            <a:r>
              <a:rPr lang="en-US" dirty="0" smtClean="0"/>
              <a:t>sort all strings </a:t>
            </a:r>
            <a:r>
              <a:rPr lang="en-US" dirty="0" err="1" smtClean="0"/>
              <a:t>s</a:t>
            </a:r>
            <a:r>
              <a:rPr lang="en-US" dirty="0" smtClean="0"/>
              <a:t> by </a:t>
            </a:r>
            <a:r>
              <a:rPr lang="en-US" dirty="0" err="1" smtClean="0"/>
              <a:t>f(s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 through sorted list, and output all pairs with similar values</a:t>
            </a:r>
          </a:p>
          <a:p>
            <a:pPr lvl="2"/>
            <a:r>
              <a:rPr lang="en-US" dirty="0" smtClean="0"/>
              <a:t>use a fixed-size sliding window over the sorted list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Results: Edit-distance variants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60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  </a:t>
            </a:r>
            <a:r>
              <a:rPr lang="en-US" sz="2000">
                <a:latin typeface="Arial" charset="0"/>
                <a:cs typeface="Arial" charset="0"/>
              </a:rPr>
              <a:t>Monge-Elkan (a carefully-tuned Smith-Waterman variant) is the best on </a:t>
            </a:r>
            <a:r>
              <a:rPr lang="en-US" sz="2000" i="1">
                <a:latin typeface="Arial" charset="0"/>
                <a:cs typeface="Arial" charset="0"/>
              </a:rPr>
              <a:t>average</a:t>
            </a:r>
            <a:r>
              <a:rPr lang="en-US" sz="2000">
                <a:latin typeface="Arial" charset="0"/>
                <a:cs typeface="Arial" charset="0"/>
              </a:rPr>
              <a:t> across the benchmark datasets…</a:t>
            </a:r>
            <a:endParaRPr lang="en-US" sz="2000" i="1">
              <a:latin typeface="Arial" charset="0"/>
              <a:cs typeface="Arial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t="31482" r="5882" b="3703"/>
          <a:stretch>
            <a:fillRect/>
          </a:stretch>
        </p:blipFill>
        <p:spPr bwMode="auto">
          <a:xfrm>
            <a:off x="1219200" y="19812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Line 5"/>
          <p:cNvSpPr>
            <a:spLocks noChangeShapeType="1"/>
          </p:cNvSpPr>
          <p:nvPr/>
        </p:nvSpPr>
        <p:spPr bwMode="auto">
          <a:xfrm flipV="1">
            <a:off x="4114800" y="38100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362200" y="4495800"/>
            <a:ext cx="2743200" cy="121602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11-pt interpolated recall/precision curves averaged across 11 benchmark problems</a:t>
            </a:r>
          </a:p>
        </p:txBody>
      </p:sp>
    </p:spTree>
    <p:extLst>
      <p:ext uri="{BB962C8B-B14F-4D97-AF65-F5344CB8AC3E}">
        <p14:creationId xmlns:p14="http://schemas.microsoft.com/office/powerpoint/2010/main" val="11783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Results: Edit-distance variants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23949" r="10353" b="7666"/>
          <a:stretch>
            <a:fillRect/>
          </a:stretch>
        </p:blipFill>
        <p:spPr bwMode="auto">
          <a:xfrm>
            <a:off x="990600" y="16764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/>
              <a:t>     But </a:t>
            </a:r>
            <a:r>
              <a:rPr lang="en-US" sz="2000" b="0"/>
              <a:t>Monge-Elkan is sometimes outperformed on specific datasets</a:t>
            </a:r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6172200" y="2590800"/>
            <a:ext cx="16764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 flipV="1">
            <a:off x="4191000" y="2743200"/>
            <a:ext cx="152400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590800" y="4191000"/>
            <a:ext cx="2743200" cy="1490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Precision-recall for Monge-Elkan and one other method (Levenshtein) on a specific benchmark</a:t>
            </a:r>
          </a:p>
        </p:txBody>
      </p:sp>
    </p:spTree>
    <p:extLst>
      <p:ext uri="{BB962C8B-B14F-4D97-AF65-F5344CB8AC3E}">
        <p14:creationId xmlns:p14="http://schemas.microsoft.com/office/powerpoint/2010/main" val="993678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  <p:bldP spid="1454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SoftTFDF: A robust distance metric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382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0">
                <a:latin typeface="Times New Roman" charset="0"/>
              </a:rPr>
              <a:t>We also compared edit-distance based and term-based methods, and evaluated a new </a:t>
            </a:r>
            <a:r>
              <a:rPr lang="ja-JP" altLang="en-US" sz="2800" b="0">
                <a:latin typeface="Times New Roman" charset="0"/>
              </a:rPr>
              <a:t>“</a:t>
            </a:r>
            <a:r>
              <a:rPr lang="en-US" sz="2800" b="0">
                <a:latin typeface="Times New Roman" charset="0"/>
              </a:rPr>
              <a:t>hybrid</a:t>
            </a:r>
            <a:r>
              <a:rPr lang="ja-JP" altLang="en-US" sz="2800" b="0">
                <a:latin typeface="Times New Roman" charset="0"/>
              </a:rPr>
              <a:t>”</a:t>
            </a:r>
            <a:r>
              <a:rPr lang="en-US" sz="2800" b="0">
                <a:latin typeface="Times New Roman" charset="0"/>
              </a:rPr>
              <a:t> method:</a:t>
            </a:r>
          </a:p>
          <a:p>
            <a:pPr algn="l" eaLnBrk="1" hangingPunct="1"/>
            <a:endParaRPr lang="en-US" sz="2800" b="0">
              <a:latin typeface="Times New Roman" charset="0"/>
            </a:endParaRPr>
          </a:p>
          <a:p>
            <a:pPr algn="l" eaLnBrk="1" hangingPunct="1"/>
            <a:r>
              <a:rPr lang="en-US" sz="2800" b="0">
                <a:latin typeface="Times New Roman" charset="0"/>
              </a:rPr>
              <a:t>SoftTFIDF, for token sets S and T:</a:t>
            </a:r>
          </a:p>
          <a:p>
            <a:pPr algn="l" eaLnBrk="1" hangingPunct="1">
              <a:buFontTx/>
              <a:buChar char="•"/>
            </a:pPr>
            <a:r>
              <a:rPr lang="en-US" sz="2800" b="0">
                <a:latin typeface="Times New Roman" charset="0"/>
              </a:rPr>
              <a:t>  Extends TFIDF by including pairs of words in S and T that </a:t>
            </a:r>
            <a:r>
              <a:rPr lang="ja-JP" altLang="en-US" sz="2800" b="0">
                <a:latin typeface="Times New Roman" charset="0"/>
              </a:rPr>
              <a:t>“</a:t>
            </a:r>
            <a:r>
              <a:rPr lang="en-US" sz="2800" b="0">
                <a:latin typeface="Times New Roman" charset="0"/>
              </a:rPr>
              <a:t>almost</a:t>
            </a:r>
            <a:r>
              <a:rPr lang="ja-JP" altLang="en-US" sz="2800" b="0">
                <a:latin typeface="Times New Roman" charset="0"/>
              </a:rPr>
              <a:t>”</a:t>
            </a:r>
            <a:r>
              <a:rPr lang="en-US" sz="2800" b="0">
                <a:latin typeface="Times New Roman" charset="0"/>
              </a:rPr>
              <a:t> match—i.e., that are highly similar according to a second distance metric (the Jaro-Winkler metric, an edit-distance like metric).</a:t>
            </a:r>
            <a:endParaRPr lang="el-GR" sz="2800" b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6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38571" r="14684" b="19286"/>
          <a:stretch>
            <a:fillRect/>
          </a:stretch>
        </p:blipFill>
        <p:spPr bwMode="auto">
          <a:xfrm>
            <a:off x="457200" y="990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4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Comparing token-based, edit-distance, and hybrid distance metrics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8572" r="9027" b="10477"/>
          <a:stretch>
            <a:fillRect/>
          </a:stretch>
        </p:blipFill>
        <p:spPr bwMode="auto">
          <a:xfrm>
            <a:off x="457200" y="13716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1" name="Line 9"/>
          <p:cNvSpPr>
            <a:spLocks noChangeShapeType="1"/>
          </p:cNvSpPr>
          <p:nvPr/>
        </p:nvSpPr>
        <p:spPr bwMode="auto">
          <a:xfrm flipV="1">
            <a:off x="3657600" y="2286000"/>
            <a:ext cx="2133600" cy="762000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828800" y="3048000"/>
            <a:ext cx="2743200" cy="94138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SFS is a vanilla IDF weight on each token (circa 1959!)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V="1">
            <a:off x="5715000" y="2133600"/>
            <a:ext cx="914400" cy="2057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2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animBg="1"/>
      <p:bldP spid="146441" grpId="1" animBg="1"/>
      <p:bldP spid="146442" grpId="0" animBg="1"/>
      <p:bldP spid="1464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SoftTFIDF is a Robust Distance Metric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3949" r="7709" b="8751"/>
          <a:stretch>
            <a:fillRect/>
          </a:stretch>
        </p:blipFill>
        <p:spPr bwMode="auto">
          <a:xfrm>
            <a:off x="228600" y="1250950"/>
            <a:ext cx="82296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5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blocking, indexing and matching</a:t>
            </a:r>
          </a:p>
          <a:p>
            <a:r>
              <a:rPr lang="en-US" dirty="0" smtClean="0"/>
              <a:t>Exploit A*-like bounds</a:t>
            </a:r>
          </a:p>
          <a:p>
            <a:r>
              <a:rPr lang="en-US" dirty="0" smtClean="0"/>
              <a:t>Match in a streaming process….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6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15 at 3.25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14"/>
            <a:ext cx="9144000" cy="249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465" y="4052992"/>
            <a:ext cx="83366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Key idea: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try and find all pairs </a:t>
            </a:r>
            <a:r>
              <a:rPr lang="en-US" sz="2400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 with similarity over a fixed threshold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use inverted indices and exploit fact that similarity function is a dot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(best-first) search for good paths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Find all paths shorter than t between start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</a:t>
            </a:r>
            <a:r>
              <a:rPr lang="en-US" sz="2400" dirty="0" smtClean="0"/>
              <a:t>and goal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g</a:t>
            </a:r>
            <a:r>
              <a:rPr lang="en-US" sz="2400" i="1" dirty="0" err="1" smtClean="0"/>
              <a:t>:goal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g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Define </a:t>
            </a:r>
            <a:r>
              <a:rPr lang="en-US" sz="2400" i="1" dirty="0" smtClean="0"/>
              <a:t>f(n) = g(n) + h(n)</a:t>
            </a:r>
          </a:p>
          <a:p>
            <a:pPr lvl="2"/>
            <a:r>
              <a:rPr lang="en-US" sz="2400" i="1" dirty="0" smtClean="0"/>
              <a:t>g(n) = </a:t>
            </a:r>
            <a:r>
              <a:rPr lang="en-US" sz="2400" i="1" dirty="0" err="1" smtClean="0"/>
              <a:t>MinPathLength</a:t>
            </a:r>
            <a:r>
              <a:rPr lang="en-US" sz="2400" i="1" dirty="0" smtClean="0"/>
              <a:t>(</a:t>
            </a:r>
            <a:r>
              <a:rPr lang="en-US" sz="2400" i="1" dirty="0"/>
              <a:t>n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en-US" sz="2400" i="1" dirty="0" smtClean="0"/>
              <a:t>,n)|</a:t>
            </a:r>
          </a:p>
          <a:p>
            <a:pPr lvl="2"/>
            <a:r>
              <a:rPr lang="en-US" sz="2400" i="1" dirty="0" smtClean="0"/>
              <a:t>h(n) =</a:t>
            </a:r>
            <a:r>
              <a:rPr lang="en-US" sz="2400" dirty="0" smtClean="0"/>
              <a:t> </a:t>
            </a:r>
            <a:r>
              <a:rPr lang="en-US" sz="2400" b="1" dirty="0" smtClean="0"/>
              <a:t>lower-bound </a:t>
            </a:r>
            <a:r>
              <a:rPr lang="en-US" sz="2400" dirty="0" smtClean="0"/>
              <a:t>of path length from </a:t>
            </a:r>
            <a:r>
              <a:rPr lang="en-US" sz="2400" i="1" dirty="0" smtClean="0"/>
              <a:t>n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g</a:t>
            </a:r>
            <a:endParaRPr lang="en-US" sz="2400" i="1" baseline="-25000" dirty="0" smtClean="0"/>
          </a:p>
          <a:p>
            <a:pPr lvl="1"/>
            <a:r>
              <a:rPr lang="en-US" sz="2400" dirty="0" smtClean="0"/>
              <a:t>Algorithm:</a:t>
            </a:r>
          </a:p>
          <a:p>
            <a:pPr lvl="2"/>
            <a:r>
              <a:rPr lang="en-US" sz="2400" i="1" dirty="0" smtClean="0"/>
              <a:t>OPEN= {</a:t>
            </a:r>
            <a:r>
              <a:rPr lang="en-US" sz="2400" i="1" dirty="0"/>
              <a:t>n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en-US" sz="2400" i="1" dirty="0" smtClean="0"/>
              <a:t>}</a:t>
            </a:r>
          </a:p>
          <a:p>
            <a:pPr lvl="2"/>
            <a:r>
              <a:rPr lang="en-US" sz="2400" dirty="0" smtClean="0"/>
              <a:t>While </a:t>
            </a:r>
            <a:r>
              <a:rPr lang="en-US" sz="2400" i="1" dirty="0" smtClean="0"/>
              <a:t>OPEN</a:t>
            </a:r>
            <a:r>
              <a:rPr lang="en-US" sz="2400" dirty="0" smtClean="0"/>
              <a:t> is not empty:</a:t>
            </a:r>
          </a:p>
          <a:p>
            <a:pPr lvl="3"/>
            <a:r>
              <a:rPr lang="en-US" dirty="0" smtClean="0"/>
              <a:t>remove “best” (minimal f) node </a:t>
            </a:r>
            <a:r>
              <a:rPr lang="en-US" i="1" dirty="0" smtClean="0"/>
              <a:t>n </a:t>
            </a:r>
            <a:r>
              <a:rPr lang="en-US" dirty="0" smtClean="0"/>
              <a:t>from</a:t>
            </a:r>
            <a:r>
              <a:rPr lang="en-US" i="1" dirty="0" smtClean="0"/>
              <a:t> OPEN</a:t>
            </a:r>
          </a:p>
          <a:p>
            <a:pPr lvl="3"/>
            <a:r>
              <a:rPr lang="en-US" dirty="0" smtClean="0"/>
              <a:t>if </a:t>
            </a:r>
            <a:r>
              <a:rPr lang="en-US" i="1" dirty="0" smtClean="0"/>
              <a:t>goal(n), </a:t>
            </a:r>
            <a:r>
              <a:rPr lang="en-US" dirty="0" smtClean="0"/>
              <a:t>output path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>
                <a:sym typeface="Wingdings"/>
              </a:rPr>
              <a:t></a:t>
            </a:r>
            <a:r>
              <a:rPr lang="en-US" i="1" dirty="0" smtClean="0"/>
              <a:t>n </a:t>
            </a:r>
          </a:p>
          <a:p>
            <a:pPr lvl="4"/>
            <a:r>
              <a:rPr lang="en-US" dirty="0" smtClean="0"/>
              <a:t>and stop if you’ve output </a:t>
            </a:r>
            <a:r>
              <a:rPr lang="en-US" i="1" dirty="0" smtClean="0"/>
              <a:t>K </a:t>
            </a:r>
            <a:r>
              <a:rPr lang="en-US" dirty="0" smtClean="0"/>
              <a:t>answers</a:t>
            </a:r>
          </a:p>
          <a:p>
            <a:pPr lvl="3"/>
            <a:r>
              <a:rPr lang="en-US" dirty="0" smtClean="0"/>
              <a:t>otherwise, add </a:t>
            </a:r>
            <a:r>
              <a:rPr lang="en-US" i="1" dirty="0" smtClean="0"/>
              <a:t>CHILDREN(n) </a:t>
            </a:r>
            <a:r>
              <a:rPr lang="en-US" dirty="0" smtClean="0"/>
              <a:t>to OPEN </a:t>
            </a:r>
          </a:p>
          <a:p>
            <a:pPr lvl="4"/>
            <a:r>
              <a:rPr lang="en-US" dirty="0" smtClean="0"/>
              <a:t>unless there’s no way its score will be low enough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4792" y="2880121"/>
            <a:ext cx="45233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is “</a:t>
            </a:r>
            <a:r>
              <a:rPr lang="en-US" sz="2400" i="1" dirty="0" smtClean="0"/>
              <a:t>admissible”</a:t>
            </a:r>
            <a:r>
              <a:rPr lang="en-US" sz="2400" dirty="0" smtClean="0"/>
              <a:t> and A* will always return the K </a:t>
            </a:r>
            <a:r>
              <a:rPr lang="en-US" sz="2400" i="1" dirty="0" smtClean="0"/>
              <a:t>lowest-cost </a:t>
            </a:r>
            <a:r>
              <a:rPr lang="en-US" sz="2400" dirty="0" smtClean="0"/>
              <a:t>paths</a:t>
            </a:r>
            <a:endParaRPr lang="en-US" sz="2400" dirty="0"/>
          </a:p>
        </p:txBody>
      </p:sp>
      <p:sp>
        <p:nvSpPr>
          <p:cNvPr id="3" name="Double Bracket 2"/>
          <p:cNvSpPr/>
          <p:nvPr/>
        </p:nvSpPr>
        <p:spPr>
          <a:xfrm>
            <a:off x="279400" y="175630"/>
            <a:ext cx="8759885" cy="6376707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15 at 3.27.14 PM.png"/>
          <p:cNvPicPr>
            <a:picLocks noChangeAspect="1"/>
          </p:cNvPicPr>
          <p:nvPr/>
        </p:nvPicPr>
        <p:blipFill rotWithShape="1">
          <a:blip r:embed="rId2"/>
          <a:srcRect r="52323" b="19937"/>
          <a:stretch/>
        </p:blipFill>
        <p:spPr>
          <a:xfrm>
            <a:off x="0" y="571109"/>
            <a:ext cx="5053352" cy="270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465" y="4052992"/>
            <a:ext cx="83366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Build index on-the-fly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When finding matches for </a:t>
            </a:r>
            <a:r>
              <a:rPr lang="en-US" sz="2400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consider </a:t>
            </a:r>
            <a:r>
              <a:rPr lang="en-US" sz="2400" dirty="0" err="1" smtClean="0">
                <a:latin typeface="Calibri"/>
                <a:cs typeface="Calibri"/>
              </a:rPr>
              <a:t>y</a:t>
            </a:r>
            <a:r>
              <a:rPr lang="en-US" sz="2400" dirty="0" smtClean="0">
                <a:latin typeface="Calibri"/>
                <a:cs typeface="Calibri"/>
              </a:rPr>
              <a:t> before </a:t>
            </a:r>
            <a:r>
              <a:rPr lang="en-US" sz="2400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in ordering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Keep </a:t>
            </a:r>
            <a:r>
              <a:rPr lang="en-US" sz="2400" dirty="0" err="1" smtClean="0">
                <a:latin typeface="Calibri"/>
                <a:cs typeface="Calibri"/>
              </a:rPr>
              <a:t>x[i</a:t>
            </a:r>
            <a:r>
              <a:rPr lang="en-US" sz="2400" dirty="0" smtClean="0">
                <a:latin typeface="Calibri"/>
                <a:cs typeface="Calibri"/>
              </a:rPr>
              <a:t>] in inverted index for </a:t>
            </a:r>
            <a:r>
              <a:rPr lang="en-US" sz="2400" dirty="0" err="1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so you can find dot product </a:t>
            </a:r>
            <a:r>
              <a:rPr lang="en-US" sz="2400" dirty="0" err="1" smtClean="0">
                <a:latin typeface="Calibri"/>
                <a:cs typeface="Calibri"/>
              </a:rPr>
              <a:t>dot(x,y</a:t>
            </a:r>
            <a:r>
              <a:rPr lang="en-US" sz="2400" dirty="0" smtClean="0">
                <a:latin typeface="Calibri"/>
                <a:cs typeface="Calibri"/>
              </a:rPr>
              <a:t>) without using </a:t>
            </a:r>
            <a:r>
              <a:rPr lang="en-US" sz="2400" dirty="0" err="1" smtClean="0">
                <a:latin typeface="Calibri"/>
                <a:cs typeface="Calibri"/>
              </a:rPr>
              <a:t>y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</p:txBody>
      </p:sp>
      <p:pic>
        <p:nvPicPr>
          <p:cNvPr id="4" name="Picture 3" descr="Screen shot 2012-04-15 at 3.27.14 PM.png"/>
          <p:cNvPicPr>
            <a:picLocks noChangeAspect="1"/>
          </p:cNvPicPr>
          <p:nvPr/>
        </p:nvPicPr>
        <p:blipFill rotWithShape="1">
          <a:blip r:embed="rId2"/>
          <a:srcRect l="58811" r="1650" b="9871"/>
          <a:stretch/>
        </p:blipFill>
        <p:spPr>
          <a:xfrm>
            <a:off x="5053352" y="472849"/>
            <a:ext cx="4090648" cy="2972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916" y="124287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x15={william:1, w:1, cohen:1}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9464" y="1328859"/>
            <a:ext cx="931164" cy="33855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/>
                <a:cs typeface="Calibri"/>
              </a:rPr>
              <a:t>i</a:t>
            </a:r>
            <a:r>
              <a:rPr lang="en-US" sz="1600" dirty="0" smtClean="0">
                <a:latin typeface="Calibri"/>
                <a:cs typeface="Calibri"/>
              </a:rPr>
              <a:t>=</a:t>
            </a:r>
            <a:r>
              <a:rPr lang="en-US" sz="1600" dirty="0" err="1" smtClean="0">
                <a:latin typeface="Calibri"/>
                <a:cs typeface="Calibri"/>
              </a:rPr>
              <a:t>william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616" y="3373266"/>
            <a:ext cx="225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libri"/>
                <a:cs typeface="Calibri"/>
              </a:rPr>
              <a:t>I</a:t>
            </a:r>
            <a:r>
              <a:rPr lang="en-US" baseline="-25000" dirty="0" err="1" smtClean="0">
                <a:latin typeface="Calibri"/>
                <a:cs typeface="Calibri"/>
              </a:rPr>
              <a:t>william</a:t>
            </a:r>
            <a:r>
              <a:rPr lang="en-US" baseline="-2500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= (x2:1),(x7:1),… 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0916" y="2772833"/>
            <a:ext cx="3880555" cy="672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50944" y="2032000"/>
            <a:ext cx="705556" cy="1413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15 at 3.27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76"/>
            <a:ext cx="9144000" cy="3625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80344"/>
            <a:ext cx="887714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/>
                <a:cs typeface="Calibri"/>
              </a:rPr>
              <a:t>Build index on-the-fly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only index enough of </a:t>
            </a:r>
            <a:r>
              <a:rPr lang="en-US" sz="2400" dirty="0" err="1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so that you can be sure to find it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score of things only reachable by non-indexed fields &lt; </a:t>
            </a:r>
            <a:r>
              <a:rPr lang="en-US" sz="2400" dirty="0" err="1" smtClean="0">
                <a:latin typeface="Calibri"/>
                <a:cs typeface="Calibri"/>
              </a:rPr>
              <a:t>t</a:t>
            </a: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total mass of what you index needs to be large enough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correction: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indexes no longer have enough info to compute </a:t>
            </a:r>
            <a:r>
              <a:rPr lang="en-US" sz="2400" dirty="0" err="1" smtClean="0">
                <a:latin typeface="Calibri"/>
                <a:cs typeface="Calibri"/>
              </a:rPr>
              <a:t>dot(x,y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ordering </a:t>
            </a:r>
            <a:r>
              <a:rPr lang="en-US" sz="2400" dirty="0" err="1" smtClean="0">
                <a:latin typeface="Calibri"/>
                <a:cs typeface="Calibri"/>
              </a:rPr>
              <a:t>common</a:t>
            </a:r>
            <a:r>
              <a:rPr lang="en-US" sz="2400" dirty="0" err="1" smtClean="0">
                <a:latin typeface="Calibri"/>
                <a:cs typeface="Calibri"/>
                <a:sym typeface="Wingdings"/>
              </a:rPr>
              <a:t>rare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features is heuristic (any order is ok)</a:t>
            </a: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819" y="3386530"/>
            <a:ext cx="484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x[i</a:t>
            </a:r>
            <a:r>
              <a:rPr lang="en-US" i="1" dirty="0" smtClean="0"/>
              <a:t>] should be </a:t>
            </a:r>
            <a:r>
              <a:rPr lang="en-US" i="1" dirty="0" err="1" smtClean="0"/>
              <a:t>x</a:t>
            </a:r>
            <a:r>
              <a:rPr lang="en-US" i="1" dirty="0" smtClean="0"/>
              <a:t>’ here – </a:t>
            </a:r>
            <a:r>
              <a:rPr lang="en-US" i="1" dirty="0" err="1" smtClean="0"/>
              <a:t>x</a:t>
            </a:r>
            <a:r>
              <a:rPr lang="en-US" i="1" dirty="0" smtClean="0"/>
              <a:t>’ is the </a:t>
            </a:r>
            <a:r>
              <a:rPr lang="en-US" i="1" dirty="0" err="1" smtClean="0"/>
              <a:t>unindexed</a:t>
            </a:r>
            <a:r>
              <a:rPr lang="en-US" i="1" dirty="0" smtClean="0"/>
              <a:t> part of </a:t>
            </a:r>
            <a:r>
              <a:rPr lang="en-US" i="1" dirty="0" err="1" smtClean="0"/>
              <a:t>x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6193" y="19444"/>
            <a:ext cx="482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maxweight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(V) * x[</a:t>
            </a:r>
            <a:r>
              <a:rPr lang="en-US" i="1" dirty="0" err="1" smtClean="0"/>
              <a:t>i</a:t>
            </a:r>
            <a:r>
              <a:rPr lang="en-US" i="1" dirty="0" smtClean="0"/>
              <a:t>] &gt;= best score for matching on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2142</Words>
  <Application>Microsoft Macintosh PowerPoint</Application>
  <PresentationFormat>On-screen Show (4:3)</PresentationFormat>
  <Paragraphs>380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Blocking</vt:lpstr>
      <vt:lpstr>Blocking</vt:lpstr>
      <vt:lpstr>Blocking in MapReduce</vt:lpstr>
      <vt:lpstr>Blocking</vt:lpstr>
      <vt:lpstr>What’s next?</vt:lpstr>
      <vt:lpstr>PowerPoint Presentation</vt:lpstr>
      <vt:lpstr>A* (best-first) search for good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data version</vt:lpstr>
      <vt:lpstr>Experiments</vt:lpstr>
      <vt:lpstr>Results</vt:lpstr>
      <vt:lpstr>Results</vt:lpstr>
      <vt:lpstr>Results</vt:lpstr>
      <vt:lpstr>Extension  (requires some work on upper bounds)</vt:lpstr>
      <vt:lpstr>Results</vt:lpstr>
      <vt:lpstr>PowerPoint Presentation</vt:lpstr>
      <vt:lpstr>Beyond one machine…..</vt:lpstr>
      <vt:lpstr>Parallelizing Similarity Joins</vt:lpstr>
      <vt:lpstr>Parallel Similarity Joins</vt:lpstr>
      <vt:lpstr>PowerPoint Presentation</vt:lpstr>
      <vt:lpstr>PowerPoint Presentation</vt:lpstr>
      <vt:lpstr>PowerPoint Presentation</vt:lpstr>
      <vt:lpstr>Beyond token-based distance metrics</vt:lpstr>
      <vt:lpstr>Robust distance metrics for strings</vt:lpstr>
      <vt:lpstr>Edit distances</vt:lpstr>
      <vt:lpstr>Edit distances: Levenshtein</vt:lpstr>
      <vt:lpstr>Levenshtein distance - example</vt:lpstr>
      <vt:lpstr>Levenshtein distance - example</vt:lpstr>
      <vt:lpstr>Computing Levenshtein distance - 1 </vt:lpstr>
      <vt:lpstr>Computing Levenshtein distance - 2</vt:lpstr>
      <vt:lpstr>Computing Levenshtein distance - 3</vt:lpstr>
      <vt:lpstr>Jaro-Winkler metric</vt:lpstr>
      <vt:lpstr>Set-based  distances</vt:lpstr>
      <vt:lpstr>Robust distance metrics for strings</vt:lpstr>
      <vt:lpstr>Results: Edit-distance variants</vt:lpstr>
      <vt:lpstr>Results: Edit-distance variants</vt:lpstr>
      <vt:lpstr>SoftTFDF: A robust distance metric</vt:lpstr>
      <vt:lpstr>PowerPoint Presentation</vt:lpstr>
      <vt:lpstr>Comparing token-based, edit-distance, and hybrid distance metrics</vt:lpstr>
      <vt:lpstr>SoftTFIDF is a Robust Distance Metric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362</cp:revision>
  <dcterms:created xsi:type="dcterms:W3CDTF">2012-04-15T20:45:14Z</dcterms:created>
  <dcterms:modified xsi:type="dcterms:W3CDTF">2013-04-09T18:52:19Z</dcterms:modified>
</cp:coreProperties>
</file>