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308" r:id="rId2"/>
    <p:sldId id="256" r:id="rId3"/>
    <p:sldId id="258" r:id="rId4"/>
    <p:sldId id="262" r:id="rId5"/>
    <p:sldId id="263" r:id="rId6"/>
    <p:sldId id="264" r:id="rId7"/>
    <p:sldId id="265" r:id="rId8"/>
    <p:sldId id="266" r:id="rId9"/>
    <p:sldId id="259" r:id="rId10"/>
    <p:sldId id="260" r:id="rId11"/>
    <p:sldId id="261" r:id="rId12"/>
    <p:sldId id="267" r:id="rId13"/>
    <p:sldId id="268" r:id="rId14"/>
    <p:sldId id="269" r:id="rId15"/>
    <p:sldId id="280" r:id="rId16"/>
    <p:sldId id="257" r:id="rId17"/>
    <p:sldId id="271" r:id="rId18"/>
    <p:sldId id="272" r:id="rId19"/>
    <p:sldId id="273" r:id="rId20"/>
    <p:sldId id="274" r:id="rId21"/>
    <p:sldId id="275" r:id="rId22"/>
    <p:sldId id="276" r:id="rId23"/>
    <p:sldId id="277" r:id="rId24"/>
    <p:sldId id="281" r:id="rId25"/>
    <p:sldId id="324" r:id="rId26"/>
    <p:sldId id="309" r:id="rId27"/>
    <p:sldId id="310" r:id="rId28"/>
    <p:sldId id="321" r:id="rId29"/>
    <p:sldId id="313" r:id="rId30"/>
    <p:sldId id="312" r:id="rId31"/>
    <p:sldId id="314" r:id="rId32"/>
    <p:sldId id="315" r:id="rId33"/>
    <p:sldId id="316" r:id="rId34"/>
    <p:sldId id="317" r:id="rId35"/>
    <p:sldId id="318" r:id="rId36"/>
    <p:sldId id="320" r:id="rId37"/>
    <p:sldId id="319" r:id="rId38"/>
    <p:sldId id="279" r:id="rId39"/>
    <p:sldId id="283" r:id="rId40"/>
    <p:sldId id="323" r:id="rId41"/>
    <p:sldId id="284" r:id="rId42"/>
    <p:sldId id="285" r:id="rId43"/>
    <p:sldId id="286" r:id="rId44"/>
    <p:sldId id="322" r:id="rId45"/>
    <p:sldId id="282" r:id="rId46"/>
    <p:sldId id="325" r:id="rId47"/>
    <p:sldId id="287" r:id="rId48"/>
    <p:sldId id="288" r:id="rId49"/>
    <p:sldId id="289" r:id="rId50"/>
    <p:sldId id="290" r:id="rId51"/>
    <p:sldId id="291" r:id="rId52"/>
    <p:sldId id="292" r:id="rId53"/>
    <p:sldId id="293" r:id="rId54"/>
    <p:sldId id="294" r:id="rId55"/>
    <p:sldId id="295" r:id="rId56"/>
    <p:sldId id="297" r:id="rId57"/>
    <p:sldId id="29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8" autoAdjust="0"/>
    <p:restoredTop sz="88497" autoAdjust="0"/>
  </p:normalViewPr>
  <p:slideViewPr>
    <p:cSldViewPr snapToGrid="0" snapToObjects="1">
      <p:cViewPr>
        <p:scale>
          <a:sx n="94" d="100"/>
          <a:sy n="94" d="100"/>
        </p:scale>
        <p:origin x="-3672" y="-736"/>
      </p:cViewPr>
      <p:guideLst>
        <p:guide orient="horz" pos="2160"/>
        <p:guide pos="2880"/>
      </p:guideLst>
    </p:cSldViewPr>
  </p:slideViewPr>
  <p:outlineViewPr>
    <p:cViewPr>
      <p:scale>
        <a:sx n="33" d="100"/>
        <a:sy n="33" d="100"/>
      </p:scale>
      <p:origin x="0" y="65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4/12/12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extLst>
      <p:ext uri="{BB962C8B-B14F-4D97-AF65-F5344CB8AC3E}">
        <p14:creationId xmlns:p14="http://schemas.microsoft.com/office/powerpoint/2010/main" val="120578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0D50855B-A606-8D4A-B081-857581296BE1}" type="slidenum">
              <a:rPr lang="en-US" b="0"/>
              <a:pPr eaLnBrk="1" hangingPunct="1"/>
              <a:t>1</a:t>
            </a:fld>
            <a:endParaRPr lang="en-US" b="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To do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9A2BB71D-8FF7-784D-BD57-CEC573CF8736}" type="slidenum">
              <a:rPr lang="en-US" b="0"/>
              <a:pPr eaLnBrk="1" hangingPunct="1"/>
              <a:t>30</a:t>
            </a:fld>
            <a:endParaRPr lang="en-US" b="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E55148B7-A2D0-9540-8C1C-3C97F38BACFD}" type="slidenum">
              <a:rPr lang="en-US" b="0"/>
              <a:pPr eaLnBrk="1" hangingPunct="1"/>
              <a:t>31</a:t>
            </a:fld>
            <a:endParaRPr lang="en-US" b="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E55148B7-A2D0-9540-8C1C-3C97F38BACFD}" type="slidenum">
              <a:rPr lang="en-US" b="0"/>
              <a:pPr eaLnBrk="1" hangingPunct="1"/>
              <a:t>32</a:t>
            </a:fld>
            <a:endParaRPr lang="en-US" b="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E55148B7-A2D0-9540-8C1C-3C97F38BACFD}" type="slidenum">
              <a:rPr lang="en-US" b="0"/>
              <a:pPr eaLnBrk="1" hangingPunct="1"/>
              <a:t>33</a:t>
            </a:fld>
            <a:endParaRPr lang="en-US" b="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E55148B7-A2D0-9540-8C1C-3C97F38BACFD}" type="slidenum">
              <a:rPr lang="en-US" b="0"/>
              <a:pPr eaLnBrk="1" hangingPunct="1"/>
              <a:t>34</a:t>
            </a:fld>
            <a:endParaRPr lang="en-US" b="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FB6E151F-CB20-AE42-B595-FBC34F03957E}" type="slidenum">
              <a:rPr lang="en-US" b="0"/>
              <a:pPr eaLnBrk="1" hangingPunct="1"/>
              <a:t>14</a:t>
            </a:fld>
            <a:endParaRPr lang="en-US" b="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82319703-BD33-2F4E-94EC-64A8BA1F1940}" type="slidenum">
              <a:rPr lang="en-US" b="0"/>
              <a:pPr eaLnBrk="1" hangingPunct="1"/>
              <a:t>18</a:t>
            </a:fld>
            <a:endParaRPr lang="en-US" b="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40157BFC-9635-1B43-9B3F-036E1558555A}" type="slidenum">
              <a:rPr lang="en-US" b="0"/>
              <a:pPr eaLnBrk="1" hangingPunct="1"/>
              <a:t>19</a:t>
            </a:fld>
            <a:endParaRPr lang="en-US" b="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8EF78BCC-F30D-4546-9719-D80B47A0C338}" type="slidenum">
              <a:rPr lang="en-US" b="0"/>
              <a:pPr eaLnBrk="1" hangingPunct="1"/>
              <a:t>20</a:t>
            </a:fld>
            <a:endParaRPr lang="en-US" b="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E55148B7-A2D0-9540-8C1C-3C97F38BACFD}" type="slidenum">
              <a:rPr lang="en-US" b="0"/>
              <a:pPr eaLnBrk="1" hangingPunct="1"/>
              <a:t>21</a:t>
            </a:fld>
            <a:endParaRPr lang="en-US" b="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9A2BB71D-8FF7-784D-BD57-CEC573CF8736}" type="slidenum">
              <a:rPr lang="en-US" b="0"/>
              <a:pPr eaLnBrk="1" hangingPunct="1"/>
              <a:t>22</a:t>
            </a:fld>
            <a:endParaRPr lang="en-US" b="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67E38494-82DB-E345-9682-84034D7D1405}" type="slidenum">
              <a:rPr lang="en-US" b="0"/>
              <a:pPr eaLnBrk="1" hangingPunct="1"/>
              <a:t>23</a:t>
            </a:fld>
            <a:endParaRPr lang="en-US" b="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fld id="{E55148B7-A2D0-9540-8C1C-3C97F38BACFD}" type="slidenum">
              <a:rPr lang="en-US" b="0"/>
              <a:pPr eaLnBrk="1" hangingPunct="1"/>
              <a:t>29</a:t>
            </a:fld>
            <a:endParaRPr lang="en-US" b="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35801-B62B-1347-8D7D-E1D9FD950611}" type="datetimeFigureOut">
              <a:rPr lang="en-US" smtClean="0"/>
              <a:pPr/>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4478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4478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40005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07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4FC35801-B62B-1347-8D7D-E1D9FD950611}" type="datetimeFigureOut">
              <a:rPr lang="en-US" smtClean="0"/>
              <a:pPr/>
              <a:t>4/12/12</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35801-B62B-1347-8D7D-E1D9FD950611}" type="datetimeFigureOut">
              <a:rPr lang="en-US" smtClean="0"/>
              <a:pPr/>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FC35801-B62B-1347-8D7D-E1D9FD950611}" type="datetimeFigureOut">
              <a:rPr lang="en-US" smtClean="0"/>
              <a:pPr/>
              <a:t>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FC35801-B62B-1347-8D7D-E1D9FD950611}" type="datetimeFigureOut">
              <a:rPr lang="en-US" smtClean="0"/>
              <a:pPr/>
              <a:t>4/12/12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C35801-B62B-1347-8D7D-E1D9FD950611}" type="datetimeFigureOut">
              <a:rPr lang="en-US" smtClean="0"/>
              <a:pPr/>
              <a:t>4/12/12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5801-B62B-1347-8D7D-E1D9FD950611}" type="datetimeFigureOut">
              <a:rPr lang="en-US" smtClean="0"/>
              <a:pPr/>
              <a:t>4/12/12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35801-B62B-1347-8D7D-E1D9FD950611}" type="datetimeFigureOut">
              <a:rPr lang="en-US" smtClean="0"/>
              <a:pPr/>
              <a:t>4/12/12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kern="1200">
          <a:solidFill>
            <a:srgbClr val="0070C0"/>
          </a:solidFill>
          <a:latin typeface="Cambria Math"/>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Math"/>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Math"/>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mbria Math"/>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mbria Math"/>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Math"/>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85800"/>
            <a:ext cx="1168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9459" name="Text Box 50"/>
          <p:cNvSpPr txBox="1">
            <a:spLocks noChangeArrowheads="1"/>
          </p:cNvSpPr>
          <p:nvPr/>
        </p:nvSpPr>
        <p:spPr bwMode="auto">
          <a:xfrm>
            <a:off x="228600" y="762000"/>
            <a:ext cx="7543800"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b="0"/>
              <a:t>In the once upon a time days of the First Age of Magic, the prudent sorcerer regarded his own true name as his most valued possession but also the greatest threat to his continued good health, for--the stories go--once an enemy, even a weak unskilled enemy, learned the sorcerer's true name, then routine and widely known spells could destroy or enslave even the most powerful. As times passed, and we graduated to the Age of Reason and thence to the first and second industrial revolutions, such notions were discredited. Now it seems that the Wheel has turned full circle (even if there never really was a First Age) and we are back to worrying about true names again: </a:t>
            </a:r>
          </a:p>
          <a:p>
            <a:pPr algn="l" eaLnBrk="1" hangingPunct="1">
              <a:spcBef>
                <a:spcPct val="50000"/>
              </a:spcBef>
            </a:pPr>
            <a:r>
              <a:rPr lang="en-US" b="0"/>
              <a:t>The first hint Mr. Slippery had that his own True Name might be known--and, for that matter, known to the Great Enemy--came with the appearance of two black Lincolns humming up the long dirt driveway ... Roger Pollack was in his garden weeding, had been there nearly the whole morning.... Four heavy-set men and a hard-looking female piled out, started purposefully across his well-tended cabbage patch.…</a:t>
            </a:r>
          </a:p>
          <a:p>
            <a:pPr algn="l" eaLnBrk="1" hangingPunct="1">
              <a:spcBef>
                <a:spcPct val="50000"/>
              </a:spcBef>
            </a:pPr>
            <a:r>
              <a:rPr lang="en-US" b="0"/>
              <a:t>This had been, of course, Roger Pollack's great fear. They had discovered Mr. Slippery's True Name and it was Roger Andrew Pollack TIN/SSAN 0959-34-2861.</a:t>
            </a:r>
          </a:p>
        </p:txBody>
      </p:sp>
    </p:spTree>
    <p:extLst>
      <p:ext uri="{BB962C8B-B14F-4D97-AF65-F5344CB8AC3E}">
        <p14:creationId xmlns:p14="http://schemas.microsoft.com/office/powerpoint/2010/main" val="3576256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val="0"/>
              </a:ext>
            </a:extLst>
          </a:blip>
          <a:srcRect l="12152" t="15343" r="10667" b="8604"/>
          <a:stretch>
            <a:fillRect/>
          </a:stretch>
        </p:blipFill>
        <p:spPr bwMode="auto">
          <a:xfrm>
            <a:off x="685800" y="685800"/>
            <a:ext cx="792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328459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l="12152" t="14380" r="10667" b="6679"/>
          <a:stretch>
            <a:fillRect/>
          </a:stretch>
        </p:blipFill>
        <p:spPr bwMode="auto">
          <a:xfrm>
            <a:off x="685800" y="609600"/>
            <a:ext cx="7924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149873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l="12894" t="15343" r="9926" b="8604"/>
          <a:stretch>
            <a:fillRect/>
          </a:stretch>
        </p:blipFill>
        <p:spPr bwMode="auto">
          <a:xfrm>
            <a:off x="762000" y="685800"/>
            <a:ext cx="792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4953655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l="15120" t="20955" r="13637" b="14240"/>
          <a:stretch>
            <a:fillRect/>
          </a:stretch>
        </p:blipFill>
        <p:spPr bwMode="auto">
          <a:xfrm>
            <a:off x="685800" y="762000"/>
            <a:ext cx="76200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6387" name="AutoShape 5"/>
          <p:cNvSpPr>
            <a:spLocks noChangeArrowheads="1"/>
          </p:cNvSpPr>
          <p:nvPr/>
        </p:nvSpPr>
        <p:spPr bwMode="auto">
          <a:xfrm>
            <a:off x="533400" y="1143000"/>
            <a:ext cx="3810000" cy="990600"/>
          </a:xfrm>
          <a:prstGeom prst="roundRect">
            <a:avLst>
              <a:gd name="adj" fmla="val 16667"/>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88" name="AutoShape 6"/>
          <p:cNvSpPr>
            <a:spLocks noChangeArrowheads="1"/>
          </p:cNvSpPr>
          <p:nvPr/>
        </p:nvSpPr>
        <p:spPr bwMode="auto">
          <a:xfrm>
            <a:off x="533400" y="2209800"/>
            <a:ext cx="3810000" cy="990600"/>
          </a:xfrm>
          <a:prstGeom prst="roundRect">
            <a:avLst>
              <a:gd name="adj" fmla="val 16667"/>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89" name="AutoShape 7"/>
          <p:cNvSpPr>
            <a:spLocks noChangeArrowheads="1"/>
          </p:cNvSpPr>
          <p:nvPr/>
        </p:nvSpPr>
        <p:spPr bwMode="auto">
          <a:xfrm>
            <a:off x="533400" y="3276600"/>
            <a:ext cx="3810000" cy="1219200"/>
          </a:xfrm>
          <a:prstGeom prst="roundRect">
            <a:avLst>
              <a:gd name="adj" fmla="val 16667"/>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16390" name="AutoShape 8"/>
          <p:cNvSpPr>
            <a:spLocks noChangeArrowheads="1"/>
          </p:cNvSpPr>
          <p:nvPr/>
        </p:nvSpPr>
        <p:spPr bwMode="auto">
          <a:xfrm>
            <a:off x="533400" y="4648200"/>
            <a:ext cx="3886200" cy="1219200"/>
          </a:xfrm>
          <a:prstGeom prst="roundRect">
            <a:avLst>
              <a:gd name="adj" fmla="val 16667"/>
            </a:avLst>
          </a:prstGeom>
          <a:noFill/>
          <a:ln w="254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16391" name="AutoShape 9"/>
          <p:cNvSpPr>
            <a:spLocks noChangeArrowheads="1"/>
          </p:cNvSpPr>
          <p:nvPr/>
        </p:nvSpPr>
        <p:spPr bwMode="auto">
          <a:xfrm>
            <a:off x="4648200" y="4953000"/>
            <a:ext cx="3657600" cy="8382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271370" name="AutoShape 10"/>
          <p:cNvSpPr>
            <a:spLocks noChangeArrowheads="1"/>
          </p:cNvSpPr>
          <p:nvPr/>
        </p:nvSpPr>
        <p:spPr bwMode="auto">
          <a:xfrm>
            <a:off x="4648200" y="4038600"/>
            <a:ext cx="3657600" cy="838200"/>
          </a:xfrm>
          <a:prstGeom prst="roundRect">
            <a:avLst>
              <a:gd name="adj" fmla="val 16667"/>
            </a:avLst>
          </a:prstGeom>
          <a:noFill/>
          <a:ln w="25400">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271371" name="AutoShape 11"/>
          <p:cNvSpPr>
            <a:spLocks noChangeArrowheads="1"/>
          </p:cNvSpPr>
          <p:nvPr/>
        </p:nvSpPr>
        <p:spPr bwMode="auto">
          <a:xfrm>
            <a:off x="4648200" y="3124200"/>
            <a:ext cx="3657600" cy="685800"/>
          </a:xfrm>
          <a:prstGeom prst="roundRect">
            <a:avLst>
              <a:gd name="adj" fmla="val 16667"/>
            </a:avLst>
          </a:prstGeom>
          <a:noFill/>
          <a:ln w="25400">
            <a:solidFill>
              <a:srgbClr val="CC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
        <p:nvSpPr>
          <p:cNvPr id="16394" name="AutoShape 12"/>
          <p:cNvSpPr>
            <a:spLocks noChangeArrowheads="1"/>
          </p:cNvSpPr>
          <p:nvPr/>
        </p:nvSpPr>
        <p:spPr bwMode="auto">
          <a:xfrm>
            <a:off x="4648200" y="1219200"/>
            <a:ext cx="3581400" cy="838200"/>
          </a:xfrm>
          <a:prstGeom prst="roundRect">
            <a:avLst>
              <a:gd name="adj" fmla="val 16667"/>
            </a:avLst>
          </a:prstGeom>
          <a:noFill/>
          <a:ln w="25400">
            <a:solidFill>
              <a:srgbClr val="00FF00"/>
            </a:solidFill>
            <a:prstDash val="dash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0"/>
          </a:p>
        </p:txBody>
      </p:sp>
    </p:spTree>
    <p:extLst>
      <p:ext uri="{BB962C8B-B14F-4D97-AF65-F5344CB8AC3E}">
        <p14:creationId xmlns:p14="http://schemas.microsoft.com/office/powerpoint/2010/main" val="731208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1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70" grpId="0" animBg="1"/>
      <p:bldP spid="2713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533400" y="5410200"/>
            <a:ext cx="3810000" cy="990600"/>
          </a:xfrm>
          <a:prstGeom prst="rect">
            <a:avLst/>
          </a:prstGeom>
          <a:solidFill>
            <a:srgbClr val="FFFF99"/>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pic>
        <p:nvPicPr>
          <p:cNvPr id="267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089025"/>
            <a:ext cx="35052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8436" name="Rectangle 4"/>
          <p:cNvSpPr>
            <a:spLocks noGrp="1" noChangeArrowheads="1"/>
          </p:cNvSpPr>
          <p:nvPr>
            <p:ph type="title"/>
          </p:nvPr>
        </p:nvSpPr>
        <p:spPr/>
        <p:txBody>
          <a:bodyPr>
            <a:normAutofit fontScale="90000"/>
          </a:bodyPr>
          <a:lstStyle/>
          <a:p>
            <a:pPr eaLnBrk="1" hangingPunct="1"/>
            <a:r>
              <a:rPr lang="en-US">
                <a:latin typeface="Arial" charset="0"/>
                <a:cs typeface="Arial" charset="0"/>
              </a:rPr>
              <a:t>When are two entities the same?</a:t>
            </a:r>
          </a:p>
        </p:txBody>
      </p:sp>
      <p:sp>
        <p:nvSpPr>
          <p:cNvPr id="18437" name="Rectangle 5"/>
          <p:cNvSpPr>
            <a:spLocks noGrp="1" noChangeArrowheads="1"/>
          </p:cNvSpPr>
          <p:nvPr>
            <p:ph type="body" sz="half" idx="1"/>
          </p:nvPr>
        </p:nvSpPr>
        <p:spPr>
          <a:xfrm>
            <a:off x="304800" y="1447800"/>
            <a:ext cx="4116388" cy="4953000"/>
          </a:xfrm>
        </p:spPr>
        <p:txBody>
          <a:bodyPr/>
          <a:lstStyle/>
          <a:p>
            <a:pPr eaLnBrk="1" hangingPunct="1"/>
            <a:r>
              <a:rPr lang="en-US" sz="2400">
                <a:latin typeface="Arial" charset="0"/>
                <a:cs typeface="Arial" charset="0"/>
              </a:rPr>
              <a:t>Bell Labs</a:t>
            </a:r>
          </a:p>
          <a:p>
            <a:pPr eaLnBrk="1" hangingPunct="1"/>
            <a:r>
              <a:rPr lang="en-US" sz="2400">
                <a:latin typeface="Arial" charset="0"/>
                <a:cs typeface="Arial" charset="0"/>
              </a:rPr>
              <a:t>Bell Telephone Labs</a:t>
            </a:r>
          </a:p>
          <a:p>
            <a:pPr eaLnBrk="1" hangingPunct="1"/>
            <a:r>
              <a:rPr lang="en-US" sz="2400">
                <a:latin typeface="Arial" charset="0"/>
                <a:cs typeface="Arial" charset="0"/>
              </a:rPr>
              <a:t>AT&amp;T Bell Labs</a:t>
            </a:r>
          </a:p>
          <a:p>
            <a:pPr eaLnBrk="1" hangingPunct="1"/>
            <a:r>
              <a:rPr lang="en-US" sz="2400">
                <a:latin typeface="Arial" charset="0"/>
                <a:cs typeface="Arial" charset="0"/>
              </a:rPr>
              <a:t>A&amp;T Labs</a:t>
            </a:r>
          </a:p>
          <a:p>
            <a:pPr eaLnBrk="1" hangingPunct="1"/>
            <a:r>
              <a:rPr lang="en-US" sz="2400">
                <a:latin typeface="Arial" charset="0"/>
                <a:cs typeface="Arial" charset="0"/>
              </a:rPr>
              <a:t>AT&amp;T Labs—Research</a:t>
            </a:r>
          </a:p>
          <a:p>
            <a:pPr eaLnBrk="1" hangingPunct="1"/>
            <a:r>
              <a:rPr lang="en-US" sz="2400">
                <a:latin typeface="Arial" charset="0"/>
                <a:cs typeface="Arial" charset="0"/>
              </a:rPr>
              <a:t>AT&amp;T Labs Research, Shannon Laboratory</a:t>
            </a:r>
          </a:p>
          <a:p>
            <a:pPr eaLnBrk="1" hangingPunct="1"/>
            <a:r>
              <a:rPr lang="en-US" sz="2400">
                <a:latin typeface="Arial" charset="0"/>
                <a:cs typeface="Arial" charset="0"/>
              </a:rPr>
              <a:t>Shannon Labs</a:t>
            </a:r>
          </a:p>
          <a:p>
            <a:pPr eaLnBrk="1" hangingPunct="1"/>
            <a:r>
              <a:rPr lang="en-US" sz="2400">
                <a:latin typeface="Arial" charset="0"/>
                <a:cs typeface="Arial" charset="0"/>
              </a:rPr>
              <a:t>Bell Labs Innovations</a:t>
            </a:r>
          </a:p>
          <a:p>
            <a:pPr eaLnBrk="1" hangingPunct="1"/>
            <a:r>
              <a:rPr lang="en-US" sz="2400">
                <a:latin typeface="Arial" charset="0"/>
                <a:cs typeface="Arial" charset="0"/>
              </a:rPr>
              <a:t>Lucent Technologies/Bell Labs Innovations</a:t>
            </a:r>
          </a:p>
          <a:p>
            <a:pPr eaLnBrk="1" hangingPunct="1"/>
            <a:endParaRPr lang="en-US">
              <a:latin typeface="Arial" charset="0"/>
              <a:cs typeface="Arial" charset="0"/>
            </a:endParaRPr>
          </a:p>
        </p:txBody>
      </p:sp>
      <p:sp>
        <p:nvSpPr>
          <p:cNvPr id="267270" name="Text Box 6"/>
          <p:cNvSpPr txBox="1">
            <a:spLocks noChangeArrowheads="1"/>
          </p:cNvSpPr>
          <p:nvPr/>
        </p:nvSpPr>
        <p:spPr bwMode="auto">
          <a:xfrm>
            <a:off x="4495800" y="1828800"/>
            <a:ext cx="4191000" cy="1555750"/>
          </a:xfrm>
          <a:prstGeom prst="rect">
            <a:avLst/>
          </a:prstGeom>
          <a:solidFill>
            <a:srgbClr val="99CCFF"/>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sz="2000"/>
              <a:t>History of Innovation: </a:t>
            </a:r>
            <a:r>
              <a:rPr lang="en-US" sz="2000" b="0"/>
              <a:t>From 1925 to today, AT&amp;T has attracted some of the world's greatest scientists, engineers and developers…. </a:t>
            </a:r>
            <a:r>
              <a:rPr lang="en-US" sz="1600"/>
              <a:t>[www.research.att.com]</a:t>
            </a:r>
          </a:p>
        </p:txBody>
      </p:sp>
      <p:pic>
        <p:nvPicPr>
          <p:cNvPr id="267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649663"/>
            <a:ext cx="288607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67272" name="Text Box 8"/>
          <p:cNvSpPr txBox="1">
            <a:spLocks noChangeArrowheads="1"/>
          </p:cNvSpPr>
          <p:nvPr/>
        </p:nvSpPr>
        <p:spPr bwMode="auto">
          <a:xfrm>
            <a:off x="4495800" y="4495800"/>
            <a:ext cx="4191000" cy="1533525"/>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sz="2000"/>
              <a:t>Bell Labs Facts: </a:t>
            </a:r>
            <a:r>
              <a:rPr lang="en-US"/>
              <a:t>Bell Laboratories, the research and development arm of Lucent Technologies, has been operating continuously since 1925… </a:t>
            </a:r>
            <a:r>
              <a:rPr lang="en-US" sz="1600"/>
              <a:t>[bell-labs.com]</a:t>
            </a:r>
          </a:p>
        </p:txBody>
      </p:sp>
      <p:sp>
        <p:nvSpPr>
          <p:cNvPr id="267273" name="Text Box 9"/>
          <p:cNvSpPr txBox="1">
            <a:spLocks noChangeArrowheads="1"/>
          </p:cNvSpPr>
          <p:nvPr/>
        </p:nvSpPr>
        <p:spPr bwMode="auto">
          <a:xfrm>
            <a:off x="2133600" y="1600200"/>
            <a:ext cx="890588" cy="396875"/>
          </a:xfrm>
          <a:prstGeom prst="rect">
            <a:avLst/>
          </a:prstGeom>
          <a:solidFill>
            <a:srgbClr val="FFFF99"/>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b="0"/>
              <a:t>[1925]</a:t>
            </a:r>
          </a:p>
        </p:txBody>
      </p:sp>
    </p:spTree>
    <p:extLst>
      <p:ext uri="{BB962C8B-B14F-4D97-AF65-F5344CB8AC3E}">
        <p14:creationId xmlns:p14="http://schemas.microsoft.com/office/powerpoint/2010/main" val="2721652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72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273"/>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6726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727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67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nimBg="1"/>
      <p:bldP spid="267270" grpId="0" animBg="1"/>
      <p:bldP spid="267272" grpId="0" animBg="1"/>
      <p:bldP spid="2672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Why joins are important (and non-trivial)</a:t>
            </a:r>
          </a:p>
          <a:p>
            <a:r>
              <a:rPr lang="en-US" b="1" dirty="0" smtClean="0"/>
              <a:t>Why similarity joins are important</a:t>
            </a:r>
          </a:p>
          <a:p>
            <a:r>
              <a:rPr lang="en-US" dirty="0" smtClean="0"/>
              <a:t>Useful similarity metrics for sets and strings</a:t>
            </a:r>
          </a:p>
          <a:p>
            <a:r>
              <a:rPr lang="en-US" dirty="0" smtClean="0"/>
              <a:t>Fast methods for K-NN and similarity joins</a:t>
            </a:r>
          </a:p>
          <a:p>
            <a:pPr lvl="1"/>
            <a:r>
              <a:rPr lang="en-US" dirty="0" smtClean="0"/>
              <a:t>Blocking</a:t>
            </a:r>
          </a:p>
          <a:p>
            <a:pPr lvl="1"/>
            <a:r>
              <a:rPr lang="en-US" dirty="0" smtClean="0"/>
              <a:t>Indexing</a:t>
            </a:r>
          </a:p>
          <a:p>
            <a:pPr lvl="1"/>
            <a:r>
              <a:rPr lang="en-US" dirty="0" smtClean="0"/>
              <a:t>Short-cut algorithms</a:t>
            </a:r>
          </a:p>
          <a:p>
            <a:pPr lvl="1"/>
            <a:r>
              <a:rPr lang="en-US" dirty="0" smtClean="0"/>
              <a:t>Parallel implementation</a:t>
            </a:r>
            <a:endParaRPr lang="en-US" dirty="0"/>
          </a:p>
        </p:txBody>
      </p:sp>
    </p:spTree>
    <p:extLst>
      <p:ext uri="{BB962C8B-B14F-4D97-AF65-F5344CB8AC3E}">
        <p14:creationId xmlns:p14="http://schemas.microsoft.com/office/powerpoint/2010/main" val="24990603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Semantic Joining</a:t>
            </a:r>
            <a:br>
              <a:rPr lang="en-US" dirty="0" smtClean="0"/>
            </a:br>
            <a:r>
              <a:rPr lang="en-US" dirty="0" smtClean="0"/>
              <a:t>with </a:t>
            </a:r>
            <a:r>
              <a:rPr lang="en-US" dirty="0" err="1" smtClean="0"/>
              <a:t>Multiscale</a:t>
            </a:r>
            <a:r>
              <a:rPr lang="en-US" dirty="0"/>
              <a:t> </a:t>
            </a:r>
            <a:r>
              <a:rPr lang="en-US" dirty="0" smtClean="0"/>
              <a:t>Statistics</a:t>
            </a:r>
            <a:endParaRPr lang="en-US" dirty="0"/>
          </a:p>
        </p:txBody>
      </p:sp>
      <p:sp>
        <p:nvSpPr>
          <p:cNvPr id="3" name="Subtitle 2"/>
          <p:cNvSpPr>
            <a:spLocks noGrp="1"/>
          </p:cNvSpPr>
          <p:nvPr>
            <p:ph type="subTitle" idx="1"/>
          </p:nvPr>
        </p:nvSpPr>
        <p:spPr/>
        <p:txBody>
          <a:bodyPr/>
          <a:lstStyle/>
          <a:p>
            <a:r>
              <a:rPr lang="en-US" dirty="0" smtClean="0"/>
              <a:t>William Cohen</a:t>
            </a:r>
          </a:p>
          <a:p>
            <a:r>
              <a:rPr lang="en-US" dirty="0" smtClean="0"/>
              <a:t>Katie </a:t>
            </a:r>
            <a:r>
              <a:rPr lang="en-US" dirty="0" err="1" smtClean="0"/>
              <a:t>Rivard</a:t>
            </a:r>
            <a:r>
              <a:rPr lang="en-US" dirty="0" smtClean="0"/>
              <a:t>, Dana </a:t>
            </a:r>
            <a:r>
              <a:rPr lang="en-US" dirty="0" err="1" smtClean="0"/>
              <a:t>Attias-Moshevitz</a:t>
            </a:r>
            <a:endParaRPr lang="en-US" dirty="0" smtClean="0"/>
          </a:p>
          <a:p>
            <a:r>
              <a:rPr lang="en-US" dirty="0" smtClean="0"/>
              <a:t>CMU</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725" t="16962" r="16183" b="8702"/>
          <a:stretch>
            <a:fillRect/>
          </a:stretch>
        </p:blipFill>
        <p:spPr bwMode="auto">
          <a:xfrm>
            <a:off x="203200" y="228600"/>
            <a:ext cx="8547100" cy="626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3361814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Arial" charset="0"/>
                <a:cs typeface="Arial" charset="0"/>
              </a:rPr>
              <a:t>Deduction via co-operation</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l="47774" t="35559" r="21057" b="13419"/>
          <a:stretch>
            <a:fillRect/>
          </a:stretch>
        </p:blipFill>
        <p:spPr bwMode="auto">
          <a:xfrm>
            <a:off x="5181600" y="1981200"/>
            <a:ext cx="3200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77508" name="Text Box 4"/>
          <p:cNvSpPr txBox="1">
            <a:spLocks noChangeArrowheads="1"/>
          </p:cNvSpPr>
          <p:nvPr/>
        </p:nvSpPr>
        <p:spPr bwMode="auto">
          <a:xfrm>
            <a:off x="457200" y="33528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a:t>Site1</a:t>
            </a:r>
          </a:p>
        </p:txBody>
      </p:sp>
      <p:sp>
        <p:nvSpPr>
          <p:cNvPr id="277509" name="Text Box 5"/>
          <p:cNvSpPr txBox="1">
            <a:spLocks noChangeArrowheads="1"/>
          </p:cNvSpPr>
          <p:nvPr/>
        </p:nvSpPr>
        <p:spPr bwMode="auto">
          <a:xfrm>
            <a:off x="1676400" y="35814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a:t>Site2</a:t>
            </a:r>
          </a:p>
        </p:txBody>
      </p:sp>
      <p:sp>
        <p:nvSpPr>
          <p:cNvPr id="277510" name="Text Box 6"/>
          <p:cNvSpPr txBox="1">
            <a:spLocks noChangeArrowheads="1"/>
          </p:cNvSpPr>
          <p:nvPr/>
        </p:nvSpPr>
        <p:spPr bwMode="auto">
          <a:xfrm>
            <a:off x="2819400" y="3352800"/>
            <a:ext cx="73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a:t>Site3</a:t>
            </a:r>
          </a:p>
        </p:txBody>
      </p:sp>
      <p:sp>
        <p:nvSpPr>
          <p:cNvPr id="277511" name="AutoShape 7"/>
          <p:cNvSpPr>
            <a:spLocks noChangeArrowheads="1"/>
          </p:cNvSpPr>
          <p:nvPr/>
        </p:nvSpPr>
        <p:spPr bwMode="auto">
          <a:xfrm>
            <a:off x="641350" y="3733800"/>
            <a:ext cx="533400" cy="762000"/>
          </a:xfrm>
          <a:prstGeom prst="can">
            <a:avLst>
              <a:gd name="adj" fmla="val 3571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KB1</a:t>
            </a:r>
          </a:p>
        </p:txBody>
      </p:sp>
      <p:sp>
        <p:nvSpPr>
          <p:cNvPr id="277512" name="AutoShape 8"/>
          <p:cNvSpPr>
            <a:spLocks noChangeArrowheads="1"/>
          </p:cNvSpPr>
          <p:nvPr/>
        </p:nvSpPr>
        <p:spPr bwMode="auto">
          <a:xfrm>
            <a:off x="1600200" y="3962400"/>
            <a:ext cx="533400" cy="762000"/>
          </a:xfrm>
          <a:prstGeom prst="can">
            <a:avLst>
              <a:gd name="adj" fmla="val 3571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KB2</a:t>
            </a:r>
          </a:p>
        </p:txBody>
      </p:sp>
      <p:sp>
        <p:nvSpPr>
          <p:cNvPr id="277513" name="AutoShape 9"/>
          <p:cNvSpPr>
            <a:spLocks noChangeArrowheads="1"/>
          </p:cNvSpPr>
          <p:nvPr/>
        </p:nvSpPr>
        <p:spPr bwMode="auto">
          <a:xfrm>
            <a:off x="2546350" y="3733800"/>
            <a:ext cx="533400" cy="762000"/>
          </a:xfrm>
          <a:prstGeom prst="can">
            <a:avLst>
              <a:gd name="adj" fmla="val 35714"/>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KB3</a:t>
            </a:r>
          </a:p>
        </p:txBody>
      </p:sp>
      <p:sp>
        <p:nvSpPr>
          <p:cNvPr id="277514" name="Rectangle 10"/>
          <p:cNvSpPr>
            <a:spLocks noChangeArrowheads="1"/>
          </p:cNvSpPr>
          <p:nvPr/>
        </p:nvSpPr>
        <p:spPr bwMode="auto">
          <a:xfrm>
            <a:off x="609600" y="5181600"/>
            <a:ext cx="2667000" cy="533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Standard Terminology</a:t>
            </a:r>
          </a:p>
        </p:txBody>
      </p:sp>
      <p:sp>
        <p:nvSpPr>
          <p:cNvPr id="277515" name="AutoShape 11"/>
          <p:cNvSpPr>
            <a:spLocks noChangeArrowheads="1"/>
          </p:cNvSpPr>
          <p:nvPr/>
        </p:nvSpPr>
        <p:spPr bwMode="auto">
          <a:xfrm>
            <a:off x="990600" y="2133600"/>
            <a:ext cx="1828800" cy="762000"/>
          </a:xfrm>
          <a:prstGeom prst="can">
            <a:avLst>
              <a:gd name="adj" fmla="val 25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600"/>
              <a:t>Integrated KB</a:t>
            </a:r>
          </a:p>
        </p:txBody>
      </p:sp>
      <p:sp>
        <p:nvSpPr>
          <p:cNvPr id="277516" name="Text Box 12"/>
          <p:cNvSpPr txBox="1">
            <a:spLocks noChangeArrowheads="1"/>
          </p:cNvSpPr>
          <p:nvPr/>
        </p:nvSpPr>
        <p:spPr bwMode="auto">
          <a:xfrm>
            <a:off x="1676400" y="15240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a:t>User</a:t>
            </a:r>
          </a:p>
        </p:txBody>
      </p:sp>
      <p:sp>
        <p:nvSpPr>
          <p:cNvPr id="277517" name="Line 13"/>
          <p:cNvSpPr>
            <a:spLocks noChangeShapeType="1"/>
          </p:cNvSpPr>
          <p:nvPr/>
        </p:nvSpPr>
        <p:spPr bwMode="auto">
          <a:xfrm flipV="1">
            <a:off x="1066800" y="2895600"/>
            <a:ext cx="533400" cy="914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18" name="Line 14"/>
          <p:cNvSpPr>
            <a:spLocks noChangeShapeType="1"/>
          </p:cNvSpPr>
          <p:nvPr/>
        </p:nvSpPr>
        <p:spPr bwMode="auto">
          <a:xfrm flipV="1">
            <a:off x="1676400" y="2895600"/>
            <a:ext cx="76200" cy="1143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19" name="Line 15"/>
          <p:cNvSpPr>
            <a:spLocks noChangeShapeType="1"/>
          </p:cNvSpPr>
          <p:nvPr/>
        </p:nvSpPr>
        <p:spPr bwMode="auto">
          <a:xfrm flipH="1" flipV="1">
            <a:off x="2209800" y="2895600"/>
            <a:ext cx="381000" cy="914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20" name="Line 16"/>
          <p:cNvSpPr>
            <a:spLocks noChangeShapeType="1"/>
          </p:cNvSpPr>
          <p:nvPr/>
        </p:nvSpPr>
        <p:spPr bwMode="auto">
          <a:xfrm>
            <a:off x="914400" y="4495800"/>
            <a:ext cx="0" cy="685800"/>
          </a:xfrm>
          <a:prstGeom prst="line">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21" name="Line 17"/>
          <p:cNvSpPr>
            <a:spLocks noChangeShapeType="1"/>
          </p:cNvSpPr>
          <p:nvPr/>
        </p:nvSpPr>
        <p:spPr bwMode="auto">
          <a:xfrm flipH="1">
            <a:off x="1828800" y="4724400"/>
            <a:ext cx="0" cy="457200"/>
          </a:xfrm>
          <a:prstGeom prst="line">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22" name="Line 18"/>
          <p:cNvSpPr>
            <a:spLocks noChangeShapeType="1"/>
          </p:cNvSpPr>
          <p:nvPr/>
        </p:nvSpPr>
        <p:spPr bwMode="auto">
          <a:xfrm>
            <a:off x="2819400" y="4495800"/>
            <a:ext cx="0" cy="685800"/>
          </a:xfrm>
          <a:prstGeom prst="line">
            <a:avLst/>
          </a:prstGeom>
          <a:noFill/>
          <a:ln w="57150" cmpd="thinThick">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23" name="Line 19"/>
          <p:cNvSpPr>
            <a:spLocks noChangeShapeType="1"/>
          </p:cNvSpPr>
          <p:nvPr/>
        </p:nvSpPr>
        <p:spPr bwMode="auto">
          <a:xfrm>
            <a:off x="1981200" y="1828800"/>
            <a:ext cx="0" cy="304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524" name="Text Box 20"/>
          <p:cNvSpPr txBox="1">
            <a:spLocks noChangeArrowheads="1"/>
          </p:cNvSpPr>
          <p:nvPr/>
        </p:nvSpPr>
        <p:spPr bwMode="auto">
          <a:xfrm>
            <a:off x="4953000" y="1676400"/>
            <a:ext cx="3581400" cy="4076700"/>
          </a:xfrm>
          <a:prstGeom prst="rect">
            <a:avLst/>
          </a:prstGeom>
          <a:solidFill>
            <a:srgbClr val="C0C0C0"/>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a:t>Economic issues:</a:t>
            </a:r>
          </a:p>
          <a:p>
            <a:pPr algn="l" eaLnBrk="1" hangingPunct="1">
              <a:spcBef>
                <a:spcPct val="50000"/>
              </a:spcBef>
              <a:buFontTx/>
              <a:buChar char="•"/>
            </a:pPr>
            <a:r>
              <a:rPr lang="en-US"/>
              <a:t> Who pays for integration? Who tracks errors &amp; inconsistencies? Who fixes bugs? Who pushes for clarity in underlying concepts and object identifiers?</a:t>
            </a:r>
          </a:p>
          <a:p>
            <a:pPr algn="l" eaLnBrk="1" hangingPunct="1">
              <a:spcBef>
                <a:spcPct val="50000"/>
              </a:spcBef>
              <a:buFontTx/>
              <a:buChar char="•"/>
            </a:pPr>
            <a:r>
              <a:rPr lang="en-US"/>
              <a:t> Standards approach </a:t>
            </a:r>
            <a:r>
              <a:rPr lang="en-US">
                <a:sym typeface="Wingdings" charset="0"/>
              </a:rPr>
              <a:t> publishers are responsible  publishers pay</a:t>
            </a:r>
          </a:p>
          <a:p>
            <a:pPr algn="l" eaLnBrk="1" hangingPunct="1">
              <a:spcBef>
                <a:spcPct val="50000"/>
              </a:spcBef>
              <a:buFontTx/>
              <a:buChar char="•"/>
            </a:pPr>
            <a:r>
              <a:rPr lang="en-US">
                <a:sym typeface="Wingdings" charset="0"/>
              </a:rPr>
              <a:t> Mediator approach: 3</a:t>
            </a:r>
            <a:r>
              <a:rPr lang="en-US" baseline="30000">
                <a:sym typeface="Wingdings" charset="0"/>
              </a:rPr>
              <a:t>rd</a:t>
            </a:r>
            <a:r>
              <a:rPr lang="en-US">
                <a:sym typeface="Wingdings" charset="0"/>
              </a:rPr>
              <a:t> party does the work, agnostic as to cost</a:t>
            </a:r>
            <a:endParaRPr lang="en-US"/>
          </a:p>
        </p:txBody>
      </p:sp>
    </p:spTree>
    <p:extLst>
      <p:ext uri="{BB962C8B-B14F-4D97-AF65-F5344CB8AC3E}">
        <p14:creationId xmlns:p14="http://schemas.microsoft.com/office/powerpoint/2010/main" val="2657794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5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75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75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75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75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5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75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75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751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27750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7750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77510"/>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77516"/>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77523"/>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775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75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75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751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75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75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75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752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7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P spid="277508" grpId="1"/>
      <p:bldP spid="277509" grpId="0"/>
      <p:bldP spid="277509" grpId="1"/>
      <p:bldP spid="277510" grpId="0"/>
      <p:bldP spid="277510" grpId="1"/>
      <p:bldP spid="277511" grpId="0" animBg="1"/>
      <p:bldP spid="277512" grpId="0" animBg="1"/>
      <p:bldP spid="277513" grpId="0" animBg="1"/>
      <p:bldP spid="277514" grpId="0" animBg="1"/>
      <p:bldP spid="277515" grpId="0" animBg="1"/>
      <p:bldP spid="277515" grpId="1" animBg="1"/>
      <p:bldP spid="277516" grpId="0"/>
      <p:bldP spid="277516" grpId="1"/>
      <p:bldP spid="277517" grpId="0" animBg="1"/>
      <p:bldP spid="277518" grpId="0" animBg="1"/>
      <p:bldP spid="277519" grpId="0" animBg="1"/>
      <p:bldP spid="277520" grpId="0" animBg="1"/>
      <p:bldP spid="277521" grpId="0" animBg="1"/>
      <p:bldP spid="277522" grpId="0" animBg="1"/>
      <p:bldP spid="277523" grpId="0" animBg="1"/>
      <p:bldP spid="277523" grpId="1" animBg="1"/>
      <p:bldP spid="2775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3">
            <a:extLst>
              <a:ext uri="{28A0092B-C50C-407E-A947-70E740481C1C}">
                <a14:useLocalDpi xmlns:a14="http://schemas.microsoft.com/office/drawing/2010/main" val="0"/>
              </a:ext>
            </a:extLst>
          </a:blip>
          <a:srcRect l="37894" t="1663" r="31317" b="68758"/>
          <a:stretch>
            <a:fillRect/>
          </a:stretch>
        </p:blipFill>
        <p:spPr bwMode="auto">
          <a:xfrm>
            <a:off x="3581400" y="1219200"/>
            <a:ext cx="8905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2" name="Group 3"/>
          <p:cNvGrpSpPr>
            <a:grpSpLocks/>
          </p:cNvGrpSpPr>
          <p:nvPr/>
        </p:nvGrpSpPr>
        <p:grpSpPr bwMode="auto">
          <a:xfrm>
            <a:off x="4648200" y="2514600"/>
            <a:ext cx="1143000" cy="1295400"/>
            <a:chOff x="2448" y="768"/>
            <a:chExt cx="720" cy="816"/>
          </a:xfrm>
        </p:grpSpPr>
        <p:grpSp>
          <p:nvGrpSpPr>
            <p:cNvPr id="23589" name="Group 4"/>
            <p:cNvGrpSpPr>
              <a:grpSpLocks/>
            </p:cNvGrpSpPr>
            <p:nvPr/>
          </p:nvGrpSpPr>
          <p:grpSpPr bwMode="auto">
            <a:xfrm>
              <a:off x="2640" y="1056"/>
              <a:ext cx="336" cy="384"/>
              <a:chOff x="2448" y="576"/>
              <a:chExt cx="768" cy="1488"/>
            </a:xfrm>
          </p:grpSpPr>
          <p:sp>
            <p:nvSpPr>
              <p:cNvPr id="23591" name="AutoShape 5"/>
              <p:cNvSpPr>
                <a:spLocks noChangeArrowheads="1"/>
              </p:cNvSpPr>
              <p:nvPr/>
            </p:nvSpPr>
            <p:spPr bwMode="auto">
              <a:xfrm>
                <a:off x="2448" y="1248"/>
                <a:ext cx="768" cy="816"/>
              </a:xfrm>
              <a:prstGeom prst="can">
                <a:avLst>
                  <a:gd name="adj" fmla="val 26563"/>
                </a:avLst>
              </a:prstGeom>
              <a:solidFill>
                <a:srgbClr val="808080"/>
              </a:solidFill>
              <a:ln w="25400">
                <a:solidFill>
                  <a:schemeClr val="tx1"/>
                </a:solidFill>
                <a:round/>
                <a:headEnd/>
                <a:tailEnd/>
              </a:ln>
            </p:spPr>
            <p:txBody>
              <a:bodyPr wrap="none" anchor="ctr"/>
              <a:lstStyle/>
              <a:p>
                <a:endParaRPr lang="en-US"/>
              </a:p>
            </p:txBody>
          </p:sp>
          <p:sp>
            <p:nvSpPr>
              <p:cNvPr id="23592" name="AutoShape 6" descr="Trellis"/>
              <p:cNvSpPr>
                <a:spLocks noChangeArrowheads="1"/>
              </p:cNvSpPr>
              <p:nvPr/>
            </p:nvSpPr>
            <p:spPr bwMode="auto">
              <a:xfrm>
                <a:off x="2448" y="1248"/>
                <a:ext cx="766" cy="530"/>
              </a:xfrm>
              <a:prstGeom prst="can">
                <a:avLst>
                  <a:gd name="adj" fmla="val 25000"/>
                </a:avLst>
              </a:prstGeom>
              <a:pattFill prst="trellis">
                <a:fgClr>
                  <a:srgbClr val="99CC00"/>
                </a:fgClr>
                <a:bgClr>
                  <a:schemeClr val="bg1"/>
                </a:bgClr>
              </a:pattFill>
              <a:ln w="25400">
                <a:solidFill>
                  <a:schemeClr val="tx1"/>
                </a:solidFill>
                <a:round/>
                <a:headEnd/>
                <a:tailEnd/>
              </a:ln>
            </p:spPr>
            <p:txBody>
              <a:bodyPr wrap="none" anchor="ctr"/>
              <a:lstStyle/>
              <a:p>
                <a:endParaRPr lang="en-US"/>
              </a:p>
            </p:txBody>
          </p:sp>
          <p:sp>
            <p:nvSpPr>
              <p:cNvPr id="23593" name="AutoShape 7"/>
              <p:cNvSpPr>
                <a:spLocks noChangeArrowheads="1"/>
              </p:cNvSpPr>
              <p:nvPr/>
            </p:nvSpPr>
            <p:spPr bwMode="auto">
              <a:xfrm>
                <a:off x="2448" y="864"/>
                <a:ext cx="766" cy="530"/>
              </a:xfrm>
              <a:prstGeom prst="can">
                <a:avLst>
                  <a:gd name="adj" fmla="val 25000"/>
                </a:avLst>
              </a:prstGeom>
              <a:solidFill>
                <a:srgbClr val="99CCFF"/>
              </a:solidFill>
              <a:ln w="25400">
                <a:solidFill>
                  <a:schemeClr val="tx1"/>
                </a:solidFill>
                <a:round/>
                <a:headEnd/>
                <a:tailEnd/>
              </a:ln>
            </p:spPr>
            <p:txBody>
              <a:bodyPr wrap="none" anchor="ctr"/>
              <a:lstStyle/>
              <a:p>
                <a:endParaRPr lang="en-US"/>
              </a:p>
            </p:txBody>
          </p:sp>
          <p:sp>
            <p:nvSpPr>
              <p:cNvPr id="23594" name="AutoShape 8"/>
              <p:cNvSpPr>
                <a:spLocks noChangeArrowheads="1"/>
              </p:cNvSpPr>
              <p:nvPr/>
            </p:nvSpPr>
            <p:spPr bwMode="auto">
              <a:xfrm>
                <a:off x="2448" y="576"/>
                <a:ext cx="768" cy="432"/>
              </a:xfrm>
              <a:prstGeom prst="can">
                <a:avLst>
                  <a:gd name="adj" fmla="val 25000"/>
                </a:avLst>
              </a:prstGeom>
              <a:solidFill>
                <a:srgbClr val="FF9900"/>
              </a:solidFill>
              <a:ln w="25400">
                <a:solidFill>
                  <a:schemeClr val="tx1"/>
                </a:solidFill>
                <a:round/>
                <a:headEnd/>
                <a:tailEnd/>
              </a:ln>
            </p:spPr>
            <p:txBody>
              <a:bodyPr wrap="none" anchor="ctr"/>
              <a:lstStyle/>
              <a:p>
                <a:endParaRPr lang="en-US"/>
              </a:p>
            </p:txBody>
          </p:sp>
        </p:grpSp>
        <p:sp>
          <p:nvSpPr>
            <p:cNvPr id="23590" name="AutoShape 9"/>
            <p:cNvSpPr>
              <a:spLocks noChangeArrowheads="1"/>
            </p:cNvSpPr>
            <p:nvPr/>
          </p:nvSpPr>
          <p:spPr bwMode="auto">
            <a:xfrm>
              <a:off x="2448" y="768"/>
              <a:ext cx="720" cy="816"/>
            </a:xfrm>
            <a:prstGeom prst="can">
              <a:avLst>
                <a:gd name="adj" fmla="val 28333"/>
              </a:avLst>
            </a:prstGeom>
            <a:solidFill>
              <a:srgbClr val="808080">
                <a:alpha val="50195"/>
              </a:srgbClr>
            </a:solidFill>
            <a:ln w="25400">
              <a:solidFill>
                <a:schemeClr val="tx1"/>
              </a:solidFill>
              <a:round/>
              <a:headEnd/>
              <a:tailEnd/>
            </a:ln>
          </p:spPr>
          <p:txBody>
            <a:bodyPr wrap="none" anchor="ctr"/>
            <a:lstStyle/>
            <a:p>
              <a:endParaRPr lang="en-US"/>
            </a:p>
          </p:txBody>
        </p:sp>
      </p:grpSp>
      <p:sp>
        <p:nvSpPr>
          <p:cNvPr id="23556" name="AutoShape 10"/>
          <p:cNvSpPr>
            <a:spLocks noChangeArrowheads="1"/>
          </p:cNvSpPr>
          <p:nvPr/>
        </p:nvSpPr>
        <p:spPr bwMode="auto">
          <a:xfrm>
            <a:off x="1447800" y="2667000"/>
            <a:ext cx="914400" cy="1143000"/>
          </a:xfrm>
          <a:prstGeom prst="can">
            <a:avLst>
              <a:gd name="adj" fmla="val 31250"/>
            </a:avLst>
          </a:prstGeom>
          <a:solidFill>
            <a:srgbClr val="FF9900"/>
          </a:solidFill>
          <a:ln w="25400">
            <a:solidFill>
              <a:schemeClr val="tx1"/>
            </a:solidFill>
            <a:round/>
            <a:headEnd/>
            <a:tailEnd/>
          </a:ln>
        </p:spPr>
        <p:txBody>
          <a:bodyPr wrap="none" anchor="ctr"/>
          <a:lstStyle/>
          <a:p>
            <a:endParaRPr lang="en-US"/>
          </a:p>
        </p:txBody>
      </p:sp>
      <p:sp>
        <p:nvSpPr>
          <p:cNvPr id="23557" name="AutoShape 11"/>
          <p:cNvSpPr>
            <a:spLocks noChangeArrowheads="1"/>
          </p:cNvSpPr>
          <p:nvPr/>
        </p:nvSpPr>
        <p:spPr bwMode="auto">
          <a:xfrm>
            <a:off x="2057400" y="3124200"/>
            <a:ext cx="1216025" cy="841375"/>
          </a:xfrm>
          <a:prstGeom prst="can">
            <a:avLst>
              <a:gd name="adj" fmla="val 25000"/>
            </a:avLst>
          </a:prstGeom>
          <a:solidFill>
            <a:srgbClr val="99CCFF"/>
          </a:solidFill>
          <a:ln w="25400">
            <a:solidFill>
              <a:schemeClr val="tx1"/>
            </a:solidFill>
            <a:round/>
            <a:headEnd/>
            <a:tailEnd/>
          </a:ln>
        </p:spPr>
        <p:txBody>
          <a:bodyPr wrap="none" anchor="ctr"/>
          <a:lstStyle/>
          <a:p>
            <a:endParaRPr lang="en-US"/>
          </a:p>
        </p:txBody>
      </p:sp>
      <p:sp>
        <p:nvSpPr>
          <p:cNvPr id="23558" name="AutoShape 12"/>
          <p:cNvSpPr>
            <a:spLocks noChangeArrowheads="1"/>
          </p:cNvSpPr>
          <p:nvPr/>
        </p:nvSpPr>
        <p:spPr bwMode="auto">
          <a:xfrm>
            <a:off x="990600" y="3048000"/>
            <a:ext cx="1066800" cy="1066800"/>
          </a:xfrm>
          <a:prstGeom prst="can">
            <a:avLst>
              <a:gd name="adj" fmla="val 25000"/>
            </a:avLst>
          </a:prstGeom>
          <a:solidFill>
            <a:srgbClr val="808080"/>
          </a:solidFill>
          <a:ln w="25400">
            <a:solidFill>
              <a:schemeClr val="tx1"/>
            </a:solidFill>
            <a:round/>
            <a:headEnd/>
            <a:tailEnd/>
          </a:ln>
        </p:spPr>
        <p:txBody>
          <a:bodyPr wrap="none" anchor="ctr"/>
          <a:lstStyle/>
          <a:p>
            <a:endParaRPr lang="en-US"/>
          </a:p>
        </p:txBody>
      </p:sp>
      <p:sp>
        <p:nvSpPr>
          <p:cNvPr id="23559" name="AutoShape 13" descr="Trellis"/>
          <p:cNvSpPr>
            <a:spLocks noChangeArrowheads="1"/>
          </p:cNvSpPr>
          <p:nvPr/>
        </p:nvSpPr>
        <p:spPr bwMode="auto">
          <a:xfrm>
            <a:off x="1752600" y="3505200"/>
            <a:ext cx="1216025" cy="841375"/>
          </a:xfrm>
          <a:prstGeom prst="can">
            <a:avLst>
              <a:gd name="adj" fmla="val 25000"/>
            </a:avLst>
          </a:prstGeom>
          <a:pattFill prst="trellis">
            <a:fgClr>
              <a:srgbClr val="99CC00"/>
            </a:fgClr>
            <a:bgClr>
              <a:schemeClr val="bg1"/>
            </a:bgClr>
          </a:pattFill>
          <a:ln w="25400">
            <a:solidFill>
              <a:schemeClr val="tx1"/>
            </a:solidFill>
            <a:round/>
            <a:headEnd/>
            <a:tailEnd/>
          </a:ln>
        </p:spPr>
        <p:txBody>
          <a:bodyPr wrap="none" anchor="ctr"/>
          <a:lstStyle/>
          <a:p>
            <a:endParaRPr lang="en-US"/>
          </a:p>
        </p:txBody>
      </p:sp>
      <p:sp>
        <p:nvSpPr>
          <p:cNvPr id="278542" name="Line 14"/>
          <p:cNvSpPr>
            <a:spLocks noChangeShapeType="1"/>
          </p:cNvSpPr>
          <p:nvPr/>
        </p:nvSpPr>
        <p:spPr bwMode="auto">
          <a:xfrm>
            <a:off x="3657600" y="3276600"/>
            <a:ext cx="762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43" name="server"/>
          <p:cNvSpPr>
            <a:spLocks noEditPoints="1" noChangeArrowheads="1"/>
          </p:cNvSpPr>
          <p:nvPr/>
        </p:nvSpPr>
        <p:spPr bwMode="auto">
          <a:xfrm>
            <a:off x="7010400" y="2667000"/>
            <a:ext cx="1600200" cy="150495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278544" name="AutoShape 16"/>
          <p:cNvSpPr>
            <a:spLocks noChangeArrowheads="1"/>
          </p:cNvSpPr>
          <p:nvPr/>
        </p:nvSpPr>
        <p:spPr bwMode="auto">
          <a:xfrm>
            <a:off x="7086600" y="2743200"/>
            <a:ext cx="609600" cy="609600"/>
          </a:xfrm>
          <a:prstGeom prst="smileyFace">
            <a:avLst>
              <a:gd name="adj" fmla="val 4653"/>
            </a:avLst>
          </a:prstGeom>
          <a:solidFill>
            <a:srgbClr val="99CCFF"/>
          </a:solidFill>
          <a:ln w="25400">
            <a:solidFill>
              <a:schemeClr val="tx1"/>
            </a:solidFill>
            <a:round/>
            <a:headEnd/>
            <a:tailEnd/>
          </a:ln>
        </p:spPr>
        <p:txBody>
          <a:bodyPr wrap="none" anchor="ctr"/>
          <a:lstStyle/>
          <a:p>
            <a:pPr algn="ctr"/>
            <a:endParaRPr lang="en-US" sz="1600" i="1"/>
          </a:p>
        </p:txBody>
      </p:sp>
      <p:sp>
        <p:nvSpPr>
          <p:cNvPr id="278545" name="AutoShape 17"/>
          <p:cNvSpPr>
            <a:spLocks noChangeArrowheads="1"/>
          </p:cNvSpPr>
          <p:nvPr/>
        </p:nvSpPr>
        <p:spPr bwMode="auto">
          <a:xfrm>
            <a:off x="7086600" y="3429000"/>
            <a:ext cx="609600" cy="609600"/>
          </a:xfrm>
          <a:prstGeom prst="smileyFace">
            <a:avLst>
              <a:gd name="adj" fmla="val 4653"/>
            </a:avLst>
          </a:prstGeom>
          <a:solidFill>
            <a:srgbClr val="FF0000">
              <a:alpha val="50195"/>
            </a:srgbClr>
          </a:solidFill>
          <a:ln w="25400">
            <a:solidFill>
              <a:schemeClr val="tx1"/>
            </a:solidFill>
            <a:round/>
            <a:headEnd/>
            <a:tailEnd/>
          </a:ln>
        </p:spPr>
        <p:txBody>
          <a:bodyPr wrap="none" anchor="ctr"/>
          <a:lstStyle/>
          <a:p>
            <a:endParaRPr lang="en-US"/>
          </a:p>
        </p:txBody>
      </p:sp>
      <p:sp>
        <p:nvSpPr>
          <p:cNvPr id="278546" name="Line 18"/>
          <p:cNvSpPr>
            <a:spLocks noChangeShapeType="1"/>
          </p:cNvSpPr>
          <p:nvPr/>
        </p:nvSpPr>
        <p:spPr bwMode="auto">
          <a:xfrm flipV="1">
            <a:off x="5943600" y="3124200"/>
            <a:ext cx="990600" cy="762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47" name="Line 19"/>
          <p:cNvSpPr>
            <a:spLocks noChangeShapeType="1"/>
          </p:cNvSpPr>
          <p:nvPr/>
        </p:nvSpPr>
        <p:spPr bwMode="auto">
          <a:xfrm>
            <a:off x="5943600" y="3505200"/>
            <a:ext cx="990600" cy="152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8548" name="Text Box 20"/>
          <p:cNvSpPr txBox="1">
            <a:spLocks noChangeArrowheads="1"/>
          </p:cNvSpPr>
          <p:nvPr/>
        </p:nvSpPr>
        <p:spPr bwMode="auto">
          <a:xfrm>
            <a:off x="3432175" y="3581400"/>
            <a:ext cx="114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a:t>Linkage</a:t>
            </a:r>
          </a:p>
        </p:txBody>
      </p:sp>
      <p:sp>
        <p:nvSpPr>
          <p:cNvPr id="278549" name="Text Box 21"/>
          <p:cNvSpPr txBox="1">
            <a:spLocks noChangeArrowheads="1"/>
          </p:cNvSpPr>
          <p:nvPr/>
        </p:nvSpPr>
        <p:spPr bwMode="auto">
          <a:xfrm>
            <a:off x="5732463" y="3886200"/>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a:t>Queries</a:t>
            </a:r>
          </a:p>
        </p:txBody>
      </p:sp>
      <p:sp>
        <p:nvSpPr>
          <p:cNvPr id="278550" name="Rectangle 22"/>
          <p:cNvSpPr>
            <a:spLocks noChangeArrowheads="1"/>
          </p:cNvSpPr>
          <p:nvPr/>
        </p:nvSpPr>
        <p:spPr bwMode="auto">
          <a:xfrm>
            <a:off x="762000" y="2286000"/>
            <a:ext cx="3810000" cy="3048000"/>
          </a:xfrm>
          <a:prstGeom prst="rect">
            <a:avLst/>
          </a:prstGeom>
          <a:solidFill>
            <a:schemeClr val="bg1">
              <a:alpha val="79999"/>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grpSp>
        <p:nvGrpSpPr>
          <p:cNvPr id="4" name="Group 23"/>
          <p:cNvGrpSpPr>
            <a:grpSpLocks/>
          </p:cNvGrpSpPr>
          <p:nvPr/>
        </p:nvGrpSpPr>
        <p:grpSpPr bwMode="auto">
          <a:xfrm>
            <a:off x="4002088" y="3978275"/>
            <a:ext cx="2293937" cy="669925"/>
            <a:chOff x="2041" y="1690"/>
            <a:chExt cx="1445" cy="422"/>
          </a:xfrm>
        </p:grpSpPr>
        <p:cxnSp>
          <p:nvCxnSpPr>
            <p:cNvPr id="23584" name="AutoShape 24"/>
            <p:cNvCxnSpPr>
              <a:cxnSpLocks noChangeShapeType="1"/>
              <a:stCxn id="278549" idx="2"/>
              <a:endCxn id="278548" idx="2"/>
            </p:cNvCxnSpPr>
            <p:nvPr/>
          </p:nvCxnSpPr>
          <p:spPr bwMode="auto">
            <a:xfrm rot="16200000" flipV="1">
              <a:off x="2668" y="1063"/>
              <a:ext cx="192" cy="1445"/>
            </a:xfrm>
            <a:prstGeom prst="curvedConnector3">
              <a:avLst>
                <a:gd name="adj1" fmla="val -75000"/>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3585" name="Line 25"/>
            <p:cNvSpPr>
              <a:spLocks noChangeShapeType="1"/>
            </p:cNvSpPr>
            <p:nvPr/>
          </p:nvSpPr>
          <p:spPr bwMode="auto">
            <a:xfrm flipV="1">
              <a:off x="2496" y="1872"/>
              <a:ext cx="288"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6" name="Line 26"/>
            <p:cNvSpPr>
              <a:spLocks noChangeShapeType="1"/>
            </p:cNvSpPr>
            <p:nvPr/>
          </p:nvSpPr>
          <p:spPr bwMode="auto">
            <a:xfrm flipV="1">
              <a:off x="2592" y="1872"/>
              <a:ext cx="288"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27"/>
            <p:cNvSpPr>
              <a:spLocks noChangeShapeType="1"/>
            </p:cNvSpPr>
            <p:nvPr/>
          </p:nvSpPr>
          <p:spPr bwMode="auto">
            <a:xfrm flipV="1">
              <a:off x="2688" y="1872"/>
              <a:ext cx="288"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8" name="Line 28"/>
            <p:cNvSpPr>
              <a:spLocks noChangeShapeType="1"/>
            </p:cNvSpPr>
            <p:nvPr/>
          </p:nvSpPr>
          <p:spPr bwMode="auto">
            <a:xfrm flipV="1">
              <a:off x="2784" y="1872"/>
              <a:ext cx="288"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8557" name="Line 29"/>
          <p:cNvSpPr>
            <a:spLocks noChangeShapeType="1"/>
          </p:cNvSpPr>
          <p:nvPr/>
        </p:nvSpPr>
        <p:spPr bwMode="auto">
          <a:xfrm flipH="1">
            <a:off x="5943600" y="3352800"/>
            <a:ext cx="9906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Text Box 30"/>
          <p:cNvSpPr txBox="1">
            <a:spLocks noChangeArrowheads="1"/>
          </p:cNvSpPr>
          <p:nvPr/>
        </p:nvSpPr>
        <p:spPr bwMode="auto">
          <a:xfrm>
            <a:off x="441325" y="1077913"/>
            <a:ext cx="27925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r>
              <a:rPr lang="en-US" sz="2000" dirty="0"/>
              <a:t>Traditional approach</a:t>
            </a:r>
            <a:r>
              <a:rPr lang="en-US" sz="2000" dirty="0" smtClean="0"/>
              <a:t>:</a:t>
            </a:r>
          </a:p>
          <a:p>
            <a:pPr algn="l" eaLnBrk="1" hangingPunct="1"/>
            <a:r>
              <a:rPr lang="en-US" sz="2000" dirty="0" smtClean="0"/>
              <a:t>normalize and join</a:t>
            </a:r>
            <a:endParaRPr lang="en-US" sz="2000" dirty="0"/>
          </a:p>
        </p:txBody>
      </p:sp>
      <p:pic>
        <p:nvPicPr>
          <p:cNvPr id="278559" name="Picture 31"/>
          <p:cNvPicPr>
            <a:picLocks noChangeAspect="1" noChangeArrowheads="1"/>
          </p:cNvPicPr>
          <p:nvPr/>
        </p:nvPicPr>
        <p:blipFill>
          <a:blip r:embed="rId4">
            <a:extLst>
              <a:ext uri="{28A0092B-C50C-407E-A947-70E740481C1C}">
                <a14:useLocalDpi xmlns:a14="http://schemas.microsoft.com/office/drawing/2010/main" val="0"/>
              </a:ext>
            </a:extLst>
          </a:blip>
          <a:srcRect r="3825" b="3323"/>
          <a:stretch>
            <a:fillRect/>
          </a:stretch>
        </p:blipFill>
        <p:spPr bwMode="auto">
          <a:xfrm>
            <a:off x="3429000" y="1219200"/>
            <a:ext cx="11318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78560" name="Text Box 32"/>
          <p:cNvSpPr txBox="1">
            <a:spLocks noChangeArrowheads="1"/>
          </p:cNvSpPr>
          <p:nvPr/>
        </p:nvSpPr>
        <p:spPr bwMode="auto">
          <a:xfrm>
            <a:off x="1293813" y="4953000"/>
            <a:ext cx="43910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a:t>Uncertainty about what to link</a:t>
            </a:r>
          </a:p>
          <a:p>
            <a:pPr eaLnBrk="1" hangingPunct="1"/>
            <a:r>
              <a:rPr lang="en-US" sz="2000" i="1"/>
              <a:t>must</a:t>
            </a:r>
            <a:r>
              <a:rPr lang="en-US" sz="2000"/>
              <a:t> be decided by the integration</a:t>
            </a:r>
          </a:p>
          <a:p>
            <a:pPr eaLnBrk="1" hangingPunct="1"/>
            <a:r>
              <a:rPr lang="en-US" sz="2000"/>
              <a:t>system, not the end user  </a:t>
            </a:r>
          </a:p>
        </p:txBody>
      </p:sp>
      <p:grpSp>
        <p:nvGrpSpPr>
          <p:cNvPr id="5" name="Group 33"/>
          <p:cNvGrpSpPr>
            <a:grpSpLocks/>
          </p:cNvGrpSpPr>
          <p:nvPr/>
        </p:nvGrpSpPr>
        <p:grpSpPr bwMode="auto">
          <a:xfrm>
            <a:off x="4343400" y="609600"/>
            <a:ext cx="2514600" cy="990600"/>
            <a:chOff x="2736" y="384"/>
            <a:chExt cx="1584" cy="624"/>
          </a:xfrm>
        </p:grpSpPr>
        <p:sp>
          <p:nvSpPr>
            <p:cNvPr id="23575" name="server"/>
            <p:cNvSpPr>
              <a:spLocks noEditPoints="1" noChangeArrowheads="1"/>
            </p:cNvSpPr>
            <p:nvPr/>
          </p:nvSpPr>
          <p:spPr bwMode="auto">
            <a:xfrm>
              <a:off x="3600" y="528"/>
              <a:ext cx="336" cy="3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71 w 21600"/>
                <a:gd name="T25" fmla="*/ 22467 h 21600"/>
                <a:gd name="T26" fmla="*/ 21086 w 21600"/>
                <a:gd name="T27" fmla="*/ 2826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en-US"/>
            </a:p>
          </p:txBody>
        </p:sp>
        <p:sp>
          <p:nvSpPr>
            <p:cNvPr id="23576" name="AutoShape 35"/>
            <p:cNvSpPr>
              <a:spLocks noChangeArrowheads="1"/>
            </p:cNvSpPr>
            <p:nvPr/>
          </p:nvSpPr>
          <p:spPr bwMode="auto">
            <a:xfrm>
              <a:off x="2736" y="384"/>
              <a:ext cx="1584" cy="624"/>
            </a:xfrm>
            <a:prstGeom prst="cloudCallout">
              <a:avLst>
                <a:gd name="adj1" fmla="val -31630"/>
                <a:gd name="adj2" fmla="val 70032"/>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sz="1600" i="1"/>
            </a:p>
          </p:txBody>
        </p:sp>
        <p:sp>
          <p:nvSpPr>
            <p:cNvPr id="23577" name="AutoShape 36"/>
            <p:cNvSpPr>
              <a:spLocks noChangeArrowheads="1"/>
            </p:cNvSpPr>
            <p:nvPr/>
          </p:nvSpPr>
          <p:spPr bwMode="auto">
            <a:xfrm>
              <a:off x="3552" y="768"/>
              <a:ext cx="192" cy="192"/>
            </a:xfrm>
            <a:prstGeom prst="smileyFace">
              <a:avLst>
                <a:gd name="adj" fmla="val 4653"/>
              </a:avLst>
            </a:prstGeom>
            <a:solidFill>
              <a:srgbClr val="99CCFF"/>
            </a:solidFill>
            <a:ln w="25400">
              <a:solidFill>
                <a:schemeClr val="tx1"/>
              </a:solidFill>
              <a:round/>
              <a:headEnd/>
              <a:tailEnd/>
            </a:ln>
          </p:spPr>
          <p:txBody>
            <a:bodyPr wrap="none" anchor="ctr"/>
            <a:lstStyle/>
            <a:p>
              <a:pPr algn="ctr"/>
              <a:endParaRPr lang="en-US" sz="1600" i="1"/>
            </a:p>
          </p:txBody>
        </p:sp>
        <p:sp>
          <p:nvSpPr>
            <p:cNvPr id="23578" name="AutoShape 37"/>
            <p:cNvSpPr>
              <a:spLocks noChangeArrowheads="1"/>
            </p:cNvSpPr>
            <p:nvPr/>
          </p:nvSpPr>
          <p:spPr bwMode="auto">
            <a:xfrm>
              <a:off x="3456" y="624"/>
              <a:ext cx="144" cy="192"/>
            </a:xfrm>
            <a:prstGeom prst="smileyFace">
              <a:avLst>
                <a:gd name="adj" fmla="val 4653"/>
              </a:avLst>
            </a:prstGeom>
            <a:solidFill>
              <a:srgbClr val="FF0000">
                <a:alpha val="50195"/>
              </a:srgbClr>
            </a:solidFill>
            <a:ln w="25400">
              <a:solidFill>
                <a:schemeClr val="tx1"/>
              </a:solidFill>
              <a:round/>
              <a:headEnd/>
              <a:tailEnd/>
            </a:ln>
          </p:spPr>
          <p:txBody>
            <a:bodyPr wrap="none" anchor="ctr"/>
            <a:lstStyle/>
            <a:p>
              <a:endParaRPr lang="en-US"/>
            </a:p>
          </p:txBody>
        </p:sp>
        <p:grpSp>
          <p:nvGrpSpPr>
            <p:cNvPr id="23579" name="Group 38"/>
            <p:cNvGrpSpPr>
              <a:grpSpLocks/>
            </p:cNvGrpSpPr>
            <p:nvPr/>
          </p:nvGrpSpPr>
          <p:grpSpPr bwMode="auto">
            <a:xfrm>
              <a:off x="2976" y="480"/>
              <a:ext cx="432" cy="386"/>
              <a:chOff x="3888" y="2976"/>
              <a:chExt cx="1438" cy="1058"/>
            </a:xfrm>
          </p:grpSpPr>
          <p:sp>
            <p:nvSpPr>
              <p:cNvPr id="23580" name="AutoShape 39"/>
              <p:cNvSpPr>
                <a:spLocks noChangeArrowheads="1"/>
              </p:cNvSpPr>
              <p:nvPr/>
            </p:nvSpPr>
            <p:spPr bwMode="auto">
              <a:xfrm>
                <a:off x="4176" y="2976"/>
                <a:ext cx="576" cy="720"/>
              </a:xfrm>
              <a:prstGeom prst="can">
                <a:avLst>
                  <a:gd name="adj" fmla="val 31250"/>
                </a:avLst>
              </a:prstGeom>
              <a:solidFill>
                <a:srgbClr val="FF9900"/>
              </a:solidFill>
              <a:ln w="25400">
                <a:solidFill>
                  <a:schemeClr val="tx1"/>
                </a:solidFill>
                <a:round/>
                <a:headEnd/>
                <a:tailEnd/>
              </a:ln>
            </p:spPr>
            <p:txBody>
              <a:bodyPr wrap="none" anchor="ctr"/>
              <a:lstStyle/>
              <a:p>
                <a:endParaRPr lang="en-US"/>
              </a:p>
            </p:txBody>
          </p:sp>
          <p:sp>
            <p:nvSpPr>
              <p:cNvPr id="23581" name="AutoShape 40"/>
              <p:cNvSpPr>
                <a:spLocks noChangeArrowheads="1"/>
              </p:cNvSpPr>
              <p:nvPr/>
            </p:nvSpPr>
            <p:spPr bwMode="auto">
              <a:xfrm>
                <a:off x="4560" y="3264"/>
                <a:ext cx="766" cy="530"/>
              </a:xfrm>
              <a:prstGeom prst="can">
                <a:avLst>
                  <a:gd name="adj" fmla="val 25000"/>
                </a:avLst>
              </a:prstGeom>
              <a:solidFill>
                <a:srgbClr val="99CCFF"/>
              </a:solidFill>
              <a:ln w="25400">
                <a:solidFill>
                  <a:schemeClr val="tx1"/>
                </a:solidFill>
                <a:round/>
                <a:headEnd/>
                <a:tailEnd/>
              </a:ln>
            </p:spPr>
            <p:txBody>
              <a:bodyPr wrap="none" anchor="ctr"/>
              <a:lstStyle/>
              <a:p>
                <a:endParaRPr lang="en-US"/>
              </a:p>
            </p:txBody>
          </p:sp>
          <p:sp>
            <p:nvSpPr>
              <p:cNvPr id="23582" name="AutoShape 41"/>
              <p:cNvSpPr>
                <a:spLocks noChangeArrowheads="1"/>
              </p:cNvSpPr>
              <p:nvPr/>
            </p:nvSpPr>
            <p:spPr bwMode="auto">
              <a:xfrm>
                <a:off x="3888" y="3216"/>
                <a:ext cx="672" cy="672"/>
              </a:xfrm>
              <a:prstGeom prst="can">
                <a:avLst>
                  <a:gd name="adj" fmla="val 25000"/>
                </a:avLst>
              </a:prstGeom>
              <a:solidFill>
                <a:srgbClr val="808080"/>
              </a:solidFill>
              <a:ln w="25400">
                <a:solidFill>
                  <a:schemeClr val="tx1"/>
                </a:solidFill>
                <a:round/>
                <a:headEnd/>
                <a:tailEnd/>
              </a:ln>
            </p:spPr>
            <p:txBody>
              <a:bodyPr wrap="none" anchor="ctr"/>
              <a:lstStyle/>
              <a:p>
                <a:endParaRPr lang="en-US"/>
              </a:p>
            </p:txBody>
          </p:sp>
          <p:sp>
            <p:nvSpPr>
              <p:cNvPr id="23583" name="AutoShape 42" descr="Trellis"/>
              <p:cNvSpPr>
                <a:spLocks noChangeArrowheads="1"/>
              </p:cNvSpPr>
              <p:nvPr/>
            </p:nvSpPr>
            <p:spPr bwMode="auto">
              <a:xfrm>
                <a:off x="4368" y="3504"/>
                <a:ext cx="766" cy="530"/>
              </a:xfrm>
              <a:prstGeom prst="can">
                <a:avLst>
                  <a:gd name="adj" fmla="val 25000"/>
                </a:avLst>
              </a:prstGeom>
              <a:pattFill prst="trellis">
                <a:fgClr>
                  <a:srgbClr val="99CC00"/>
                </a:fgClr>
                <a:bgClr>
                  <a:schemeClr val="bg1"/>
                </a:bgClr>
              </a:pattFill>
              <a:ln w="25400">
                <a:solidFill>
                  <a:schemeClr val="tx1"/>
                </a:solidFill>
                <a:round/>
                <a:headEnd/>
                <a:tailEnd/>
              </a:ln>
            </p:spPr>
            <p:txBody>
              <a:bodyPr wrap="none" anchor="ctr"/>
              <a:lstStyle/>
              <a:p>
                <a:endParaRPr lang="en-US"/>
              </a:p>
            </p:txBody>
          </p:sp>
        </p:grpSp>
      </p:grpSp>
    </p:spTree>
    <p:extLst>
      <p:ext uri="{BB962C8B-B14F-4D97-AF65-F5344CB8AC3E}">
        <p14:creationId xmlns:p14="http://schemas.microsoft.com/office/powerpoint/2010/main" val="2659528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854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7853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855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785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85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854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85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854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85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855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856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7855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42" grpId="0" animBg="1"/>
      <p:bldP spid="278543" grpId="0" animBg="1"/>
      <p:bldP spid="278545" grpId="0" animBg="1"/>
      <p:bldP spid="278546" grpId="0" animBg="1"/>
      <p:bldP spid="278547" grpId="0" animBg="1"/>
      <p:bldP spid="278548" grpId="0"/>
      <p:bldP spid="278549" grpId="0"/>
      <p:bldP spid="278550" grpId="0" animBg="1"/>
      <p:bldP spid="278557" grpId="0" animBg="1"/>
      <p:bldP spid="27856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4648200" y="2514600"/>
            <a:ext cx="1143000" cy="1295400"/>
            <a:chOff x="2448" y="768"/>
            <a:chExt cx="720" cy="816"/>
          </a:xfrm>
        </p:grpSpPr>
        <p:grpSp>
          <p:nvGrpSpPr>
            <p:cNvPr id="24659" name="Group 3"/>
            <p:cNvGrpSpPr>
              <a:grpSpLocks/>
            </p:cNvGrpSpPr>
            <p:nvPr/>
          </p:nvGrpSpPr>
          <p:grpSpPr bwMode="auto">
            <a:xfrm>
              <a:off x="2640" y="1056"/>
              <a:ext cx="336" cy="384"/>
              <a:chOff x="2448" y="576"/>
              <a:chExt cx="768" cy="1488"/>
            </a:xfrm>
          </p:grpSpPr>
          <p:sp>
            <p:nvSpPr>
              <p:cNvPr id="24661" name="AutoShape 4"/>
              <p:cNvSpPr>
                <a:spLocks noChangeArrowheads="1"/>
              </p:cNvSpPr>
              <p:nvPr/>
            </p:nvSpPr>
            <p:spPr bwMode="auto">
              <a:xfrm>
                <a:off x="2448" y="1248"/>
                <a:ext cx="768" cy="816"/>
              </a:xfrm>
              <a:prstGeom prst="can">
                <a:avLst>
                  <a:gd name="adj" fmla="val 26563"/>
                </a:avLst>
              </a:prstGeom>
              <a:solidFill>
                <a:srgbClr val="808080"/>
              </a:solidFill>
              <a:ln w="25400">
                <a:solidFill>
                  <a:schemeClr val="tx1"/>
                </a:solidFill>
                <a:round/>
                <a:headEnd/>
                <a:tailEnd/>
              </a:ln>
            </p:spPr>
            <p:txBody>
              <a:bodyPr wrap="none" anchor="ctr"/>
              <a:lstStyle/>
              <a:p>
                <a:endParaRPr lang="en-US"/>
              </a:p>
            </p:txBody>
          </p:sp>
          <p:sp>
            <p:nvSpPr>
              <p:cNvPr id="24662" name="AutoShape 5" descr="Trellis"/>
              <p:cNvSpPr>
                <a:spLocks noChangeArrowheads="1"/>
              </p:cNvSpPr>
              <p:nvPr/>
            </p:nvSpPr>
            <p:spPr bwMode="auto">
              <a:xfrm>
                <a:off x="2448" y="1248"/>
                <a:ext cx="766" cy="530"/>
              </a:xfrm>
              <a:prstGeom prst="can">
                <a:avLst>
                  <a:gd name="adj" fmla="val 25000"/>
                </a:avLst>
              </a:prstGeom>
              <a:pattFill prst="trellis">
                <a:fgClr>
                  <a:srgbClr val="99CC00"/>
                </a:fgClr>
                <a:bgClr>
                  <a:schemeClr val="bg1"/>
                </a:bgClr>
              </a:pattFill>
              <a:ln w="25400">
                <a:solidFill>
                  <a:schemeClr val="tx1"/>
                </a:solidFill>
                <a:round/>
                <a:headEnd/>
                <a:tailEnd/>
              </a:ln>
            </p:spPr>
            <p:txBody>
              <a:bodyPr wrap="none" anchor="ctr"/>
              <a:lstStyle/>
              <a:p>
                <a:endParaRPr lang="en-US"/>
              </a:p>
            </p:txBody>
          </p:sp>
          <p:sp>
            <p:nvSpPr>
              <p:cNvPr id="24663" name="AutoShape 6"/>
              <p:cNvSpPr>
                <a:spLocks noChangeArrowheads="1"/>
              </p:cNvSpPr>
              <p:nvPr/>
            </p:nvSpPr>
            <p:spPr bwMode="auto">
              <a:xfrm>
                <a:off x="2448" y="864"/>
                <a:ext cx="766" cy="530"/>
              </a:xfrm>
              <a:prstGeom prst="can">
                <a:avLst>
                  <a:gd name="adj" fmla="val 25000"/>
                </a:avLst>
              </a:prstGeom>
              <a:solidFill>
                <a:srgbClr val="99CCFF"/>
              </a:solidFill>
              <a:ln w="25400">
                <a:solidFill>
                  <a:schemeClr val="tx1"/>
                </a:solidFill>
                <a:round/>
                <a:headEnd/>
                <a:tailEnd/>
              </a:ln>
            </p:spPr>
            <p:txBody>
              <a:bodyPr wrap="none" anchor="ctr"/>
              <a:lstStyle/>
              <a:p>
                <a:endParaRPr lang="en-US"/>
              </a:p>
            </p:txBody>
          </p:sp>
          <p:sp>
            <p:nvSpPr>
              <p:cNvPr id="24664" name="AutoShape 7"/>
              <p:cNvSpPr>
                <a:spLocks noChangeArrowheads="1"/>
              </p:cNvSpPr>
              <p:nvPr/>
            </p:nvSpPr>
            <p:spPr bwMode="auto">
              <a:xfrm>
                <a:off x="2448" y="576"/>
                <a:ext cx="768" cy="432"/>
              </a:xfrm>
              <a:prstGeom prst="can">
                <a:avLst>
                  <a:gd name="adj" fmla="val 25000"/>
                </a:avLst>
              </a:prstGeom>
              <a:solidFill>
                <a:srgbClr val="FF9900"/>
              </a:solidFill>
              <a:ln w="25400">
                <a:solidFill>
                  <a:schemeClr val="tx1"/>
                </a:solidFill>
                <a:round/>
                <a:headEnd/>
                <a:tailEnd/>
              </a:ln>
            </p:spPr>
            <p:txBody>
              <a:bodyPr wrap="none" anchor="ctr"/>
              <a:lstStyle/>
              <a:p>
                <a:endParaRPr lang="en-US"/>
              </a:p>
            </p:txBody>
          </p:sp>
        </p:grpSp>
        <p:sp>
          <p:nvSpPr>
            <p:cNvPr id="24660" name="AutoShape 8"/>
            <p:cNvSpPr>
              <a:spLocks noChangeArrowheads="1"/>
            </p:cNvSpPr>
            <p:nvPr/>
          </p:nvSpPr>
          <p:spPr bwMode="auto">
            <a:xfrm>
              <a:off x="2448" y="768"/>
              <a:ext cx="720" cy="816"/>
            </a:xfrm>
            <a:prstGeom prst="can">
              <a:avLst>
                <a:gd name="adj" fmla="val 28333"/>
              </a:avLst>
            </a:prstGeom>
            <a:solidFill>
              <a:srgbClr val="808080">
                <a:alpha val="50195"/>
              </a:srgbClr>
            </a:solidFill>
            <a:ln w="25400">
              <a:solidFill>
                <a:schemeClr val="tx1"/>
              </a:solidFill>
              <a:round/>
              <a:headEnd/>
              <a:tailEnd/>
            </a:ln>
          </p:spPr>
          <p:txBody>
            <a:bodyPr wrap="none" anchor="ctr"/>
            <a:lstStyle/>
            <a:p>
              <a:endParaRPr lang="en-US"/>
            </a:p>
          </p:txBody>
        </p:sp>
      </p:grpSp>
      <p:sp>
        <p:nvSpPr>
          <p:cNvPr id="24579" name="AutoShape 9"/>
          <p:cNvSpPr>
            <a:spLocks noChangeArrowheads="1"/>
          </p:cNvSpPr>
          <p:nvPr/>
        </p:nvSpPr>
        <p:spPr bwMode="auto">
          <a:xfrm>
            <a:off x="1447800" y="2667000"/>
            <a:ext cx="914400" cy="1143000"/>
          </a:xfrm>
          <a:prstGeom prst="can">
            <a:avLst>
              <a:gd name="adj" fmla="val 31250"/>
            </a:avLst>
          </a:prstGeom>
          <a:solidFill>
            <a:srgbClr val="FF9900"/>
          </a:solidFill>
          <a:ln w="25400">
            <a:solidFill>
              <a:schemeClr val="tx1"/>
            </a:solidFill>
            <a:round/>
            <a:headEnd/>
            <a:tailEnd/>
          </a:ln>
        </p:spPr>
        <p:txBody>
          <a:bodyPr wrap="none" anchor="ctr"/>
          <a:lstStyle/>
          <a:p>
            <a:endParaRPr lang="en-US"/>
          </a:p>
        </p:txBody>
      </p:sp>
      <p:sp>
        <p:nvSpPr>
          <p:cNvPr id="24580" name="AutoShape 10"/>
          <p:cNvSpPr>
            <a:spLocks noChangeArrowheads="1"/>
          </p:cNvSpPr>
          <p:nvPr/>
        </p:nvSpPr>
        <p:spPr bwMode="auto">
          <a:xfrm>
            <a:off x="2057400" y="3124200"/>
            <a:ext cx="1216025" cy="841375"/>
          </a:xfrm>
          <a:prstGeom prst="can">
            <a:avLst>
              <a:gd name="adj" fmla="val 25000"/>
            </a:avLst>
          </a:prstGeom>
          <a:solidFill>
            <a:srgbClr val="99CCFF"/>
          </a:solidFill>
          <a:ln w="25400">
            <a:solidFill>
              <a:schemeClr val="tx1"/>
            </a:solidFill>
            <a:round/>
            <a:headEnd/>
            <a:tailEnd/>
          </a:ln>
        </p:spPr>
        <p:txBody>
          <a:bodyPr wrap="none" anchor="ctr"/>
          <a:lstStyle/>
          <a:p>
            <a:endParaRPr lang="en-US"/>
          </a:p>
        </p:txBody>
      </p:sp>
      <p:sp>
        <p:nvSpPr>
          <p:cNvPr id="24581" name="AutoShape 11"/>
          <p:cNvSpPr>
            <a:spLocks noChangeArrowheads="1"/>
          </p:cNvSpPr>
          <p:nvPr/>
        </p:nvSpPr>
        <p:spPr bwMode="auto">
          <a:xfrm>
            <a:off x="990600" y="3048000"/>
            <a:ext cx="1066800" cy="1066800"/>
          </a:xfrm>
          <a:prstGeom prst="can">
            <a:avLst>
              <a:gd name="adj" fmla="val 25000"/>
            </a:avLst>
          </a:prstGeom>
          <a:solidFill>
            <a:srgbClr val="808080"/>
          </a:solidFill>
          <a:ln w="25400">
            <a:solidFill>
              <a:schemeClr val="tx1"/>
            </a:solidFill>
            <a:round/>
            <a:headEnd/>
            <a:tailEnd/>
          </a:ln>
        </p:spPr>
        <p:txBody>
          <a:bodyPr wrap="none" anchor="ctr"/>
          <a:lstStyle/>
          <a:p>
            <a:endParaRPr lang="en-US"/>
          </a:p>
        </p:txBody>
      </p:sp>
      <p:sp>
        <p:nvSpPr>
          <p:cNvPr id="24582" name="AutoShape 12" descr="Trellis"/>
          <p:cNvSpPr>
            <a:spLocks noChangeArrowheads="1"/>
          </p:cNvSpPr>
          <p:nvPr/>
        </p:nvSpPr>
        <p:spPr bwMode="auto">
          <a:xfrm>
            <a:off x="1752600" y="3505200"/>
            <a:ext cx="1216025" cy="841375"/>
          </a:xfrm>
          <a:prstGeom prst="can">
            <a:avLst>
              <a:gd name="adj" fmla="val 25000"/>
            </a:avLst>
          </a:prstGeom>
          <a:pattFill prst="trellis">
            <a:fgClr>
              <a:srgbClr val="99CC00"/>
            </a:fgClr>
            <a:bgClr>
              <a:schemeClr val="bg1"/>
            </a:bgClr>
          </a:pattFill>
          <a:ln w="25400">
            <a:solidFill>
              <a:schemeClr val="tx1"/>
            </a:solidFill>
            <a:round/>
            <a:headEnd/>
            <a:tailEnd/>
          </a:ln>
        </p:spPr>
        <p:txBody>
          <a:bodyPr wrap="none" anchor="ctr"/>
          <a:lstStyle/>
          <a:p>
            <a:endParaRPr lang="en-US"/>
          </a:p>
        </p:txBody>
      </p:sp>
      <p:sp>
        <p:nvSpPr>
          <p:cNvPr id="173069" name="AutoShape 13"/>
          <p:cNvSpPr>
            <a:spLocks noChangeArrowheads="1"/>
          </p:cNvSpPr>
          <p:nvPr/>
        </p:nvSpPr>
        <p:spPr bwMode="auto">
          <a:xfrm>
            <a:off x="7086600" y="2971800"/>
            <a:ext cx="609600" cy="609600"/>
          </a:xfrm>
          <a:prstGeom prst="smileyFace">
            <a:avLst>
              <a:gd name="adj" fmla="val 4653"/>
            </a:avLst>
          </a:prstGeom>
          <a:solidFill>
            <a:srgbClr val="99CCFF"/>
          </a:solidFill>
          <a:ln w="25400">
            <a:solidFill>
              <a:schemeClr val="tx1"/>
            </a:solidFill>
            <a:round/>
            <a:headEnd/>
            <a:tailEnd/>
          </a:ln>
        </p:spPr>
        <p:txBody>
          <a:bodyPr wrap="none" anchor="ctr"/>
          <a:lstStyle/>
          <a:p>
            <a:endParaRPr lang="en-US"/>
          </a:p>
        </p:txBody>
      </p:sp>
      <p:grpSp>
        <p:nvGrpSpPr>
          <p:cNvPr id="4" name="Group 14"/>
          <p:cNvGrpSpPr>
            <a:grpSpLocks/>
          </p:cNvGrpSpPr>
          <p:nvPr/>
        </p:nvGrpSpPr>
        <p:grpSpPr bwMode="auto">
          <a:xfrm>
            <a:off x="2754313" y="2286000"/>
            <a:ext cx="1793875" cy="990600"/>
            <a:chOff x="1735" y="1440"/>
            <a:chExt cx="1130" cy="624"/>
          </a:xfrm>
        </p:grpSpPr>
        <p:sp>
          <p:nvSpPr>
            <p:cNvPr id="24657" name="Line 15"/>
            <p:cNvSpPr>
              <a:spLocks noChangeShapeType="1"/>
            </p:cNvSpPr>
            <p:nvPr/>
          </p:nvSpPr>
          <p:spPr bwMode="auto">
            <a:xfrm>
              <a:off x="2304" y="2064"/>
              <a:ext cx="48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58" name="Text Box 16"/>
            <p:cNvSpPr txBox="1">
              <a:spLocks noChangeArrowheads="1"/>
            </p:cNvSpPr>
            <p:nvPr/>
          </p:nvSpPr>
          <p:spPr bwMode="auto">
            <a:xfrm>
              <a:off x="1735" y="1440"/>
              <a:ext cx="113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a:t>Link items as</a:t>
              </a:r>
            </a:p>
            <a:p>
              <a:pPr eaLnBrk="1" hangingPunct="1"/>
              <a:r>
                <a:rPr lang="en-US" sz="2000"/>
                <a:t>needed by Q</a:t>
              </a:r>
            </a:p>
          </p:txBody>
        </p:sp>
      </p:grpSp>
      <p:sp>
        <p:nvSpPr>
          <p:cNvPr id="24585" name="Rectangle 18"/>
          <p:cNvSpPr>
            <a:spLocks noChangeArrowheads="1"/>
          </p:cNvSpPr>
          <p:nvPr/>
        </p:nvSpPr>
        <p:spPr bwMode="auto">
          <a:xfrm>
            <a:off x="4495800" y="2057400"/>
            <a:ext cx="1371600" cy="1905000"/>
          </a:xfrm>
          <a:prstGeom prst="rect">
            <a:avLst/>
          </a:prstGeom>
          <a:solidFill>
            <a:schemeClr val="bg1">
              <a:alpha val="79999"/>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grpSp>
        <p:nvGrpSpPr>
          <p:cNvPr id="5" name="Group 19"/>
          <p:cNvGrpSpPr>
            <a:grpSpLocks/>
          </p:cNvGrpSpPr>
          <p:nvPr/>
        </p:nvGrpSpPr>
        <p:grpSpPr bwMode="auto">
          <a:xfrm>
            <a:off x="2895600" y="1143000"/>
            <a:ext cx="5867400" cy="2209800"/>
            <a:chOff x="1824" y="720"/>
            <a:chExt cx="3696" cy="1392"/>
          </a:xfrm>
        </p:grpSpPr>
        <p:sp>
          <p:nvSpPr>
            <p:cNvPr id="24654" name="Text Box 20"/>
            <p:cNvSpPr txBox="1">
              <a:spLocks noChangeArrowheads="1"/>
            </p:cNvSpPr>
            <p:nvPr/>
          </p:nvSpPr>
          <p:spPr bwMode="auto">
            <a:xfrm>
              <a:off x="3708" y="1536"/>
              <a:ext cx="7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a:t>Query Q</a:t>
              </a:r>
            </a:p>
          </p:txBody>
        </p:sp>
        <p:sp>
          <p:nvSpPr>
            <p:cNvPr id="24655" name="Line 21"/>
            <p:cNvSpPr>
              <a:spLocks noChangeShapeType="1"/>
            </p:cNvSpPr>
            <p:nvPr/>
          </p:nvSpPr>
          <p:spPr bwMode="auto">
            <a:xfrm flipH="1">
              <a:off x="3744" y="2112"/>
              <a:ext cx="62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56" name="Text Box 22"/>
            <p:cNvSpPr txBox="1">
              <a:spLocks noChangeArrowheads="1"/>
            </p:cNvSpPr>
            <p:nvPr/>
          </p:nvSpPr>
          <p:spPr bwMode="auto">
            <a:xfrm>
              <a:off x="1824" y="720"/>
              <a:ext cx="3696" cy="538"/>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sz="2000" b="0"/>
                <a:t>SELECT R.a,S.a,S.b,T.b FROM R,S,T </a:t>
              </a:r>
            </a:p>
            <a:p>
              <a:pPr algn="l" eaLnBrk="1" hangingPunct="1">
                <a:spcBef>
                  <a:spcPct val="50000"/>
                </a:spcBef>
              </a:pPr>
              <a:r>
                <a:rPr lang="en-US" sz="2000" b="0"/>
                <a:t>WHERE R.a=S.a and S.b=T.b</a:t>
              </a:r>
            </a:p>
          </p:txBody>
        </p:sp>
      </p:grpSp>
      <p:graphicFrame>
        <p:nvGraphicFramePr>
          <p:cNvPr id="173079" name="Group 23"/>
          <p:cNvGraphicFramePr>
            <a:graphicFrameLocks noGrp="1"/>
          </p:cNvGraphicFramePr>
          <p:nvPr/>
        </p:nvGraphicFramePr>
        <p:xfrm>
          <a:off x="4343400" y="4114800"/>
          <a:ext cx="3200400" cy="1295401"/>
        </p:xfrm>
        <a:graphic>
          <a:graphicData uri="http://schemas.openxmlformats.org/drawingml/2006/table">
            <a:tbl>
              <a:tblPr/>
              <a:tblGrid>
                <a:gridCol w="800100"/>
                <a:gridCol w="800100"/>
                <a:gridCol w="800100"/>
                <a:gridCol w="800100"/>
              </a:tblGrid>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Anhai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Anhai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Doan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Doan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Weld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3101" name="Line 45"/>
          <p:cNvSpPr>
            <a:spLocks noChangeShapeType="1"/>
          </p:cNvSpPr>
          <p:nvPr/>
        </p:nvSpPr>
        <p:spPr bwMode="auto">
          <a:xfrm flipV="1">
            <a:off x="6324600" y="3505200"/>
            <a:ext cx="762000" cy="533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3102" name="Text Box 46"/>
          <p:cNvSpPr txBox="1">
            <a:spLocks noChangeArrowheads="1"/>
          </p:cNvSpPr>
          <p:nvPr/>
        </p:nvSpPr>
        <p:spPr bwMode="auto">
          <a:xfrm>
            <a:off x="1219200" y="4648200"/>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spcBef>
                <a:spcPct val="50000"/>
              </a:spcBef>
            </a:pPr>
            <a:r>
              <a:rPr lang="en-US" sz="2000"/>
              <a:t>Strongest</a:t>
            </a:r>
            <a:r>
              <a:rPr lang="en-US" sz="2000" b="0"/>
              <a:t> links: those agreeable to most users</a:t>
            </a:r>
          </a:p>
        </p:txBody>
      </p:sp>
      <p:sp>
        <p:nvSpPr>
          <p:cNvPr id="173103" name="Line 47"/>
          <p:cNvSpPr>
            <a:spLocks noChangeShapeType="1"/>
          </p:cNvSpPr>
          <p:nvPr/>
        </p:nvSpPr>
        <p:spPr bwMode="auto">
          <a:xfrm>
            <a:off x="4038600" y="3505200"/>
            <a:ext cx="381000" cy="457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 name="Group 48"/>
          <p:cNvGrpSpPr>
            <a:grpSpLocks/>
          </p:cNvGrpSpPr>
          <p:nvPr/>
        </p:nvGrpSpPr>
        <p:grpSpPr bwMode="auto">
          <a:xfrm>
            <a:off x="7543800" y="2590800"/>
            <a:ext cx="1143000" cy="1219200"/>
            <a:chOff x="4752" y="1632"/>
            <a:chExt cx="720" cy="768"/>
          </a:xfrm>
        </p:grpSpPr>
        <p:sp>
          <p:nvSpPr>
            <p:cNvPr id="24650" name="AutoShape 49"/>
            <p:cNvSpPr>
              <a:spLocks noChangeArrowheads="1"/>
            </p:cNvSpPr>
            <p:nvPr/>
          </p:nvSpPr>
          <p:spPr bwMode="auto">
            <a:xfrm>
              <a:off x="4752" y="2016"/>
              <a:ext cx="384" cy="384"/>
            </a:xfrm>
            <a:prstGeom prst="smileyFace">
              <a:avLst>
                <a:gd name="adj" fmla="val 4653"/>
              </a:avLst>
            </a:prstGeom>
            <a:solidFill>
              <a:srgbClr val="FFFF00"/>
            </a:solidFill>
            <a:ln w="25400">
              <a:solidFill>
                <a:schemeClr val="tx1"/>
              </a:solidFill>
              <a:round/>
              <a:headEnd/>
              <a:tailEnd/>
            </a:ln>
          </p:spPr>
          <p:txBody>
            <a:bodyPr wrap="none" anchor="ctr"/>
            <a:lstStyle/>
            <a:p>
              <a:endParaRPr lang="en-US"/>
            </a:p>
          </p:txBody>
        </p:sp>
        <p:sp>
          <p:nvSpPr>
            <p:cNvPr id="24651" name="AutoShape 50"/>
            <p:cNvSpPr>
              <a:spLocks noChangeArrowheads="1"/>
            </p:cNvSpPr>
            <p:nvPr/>
          </p:nvSpPr>
          <p:spPr bwMode="auto">
            <a:xfrm>
              <a:off x="4752" y="1632"/>
              <a:ext cx="384" cy="384"/>
            </a:xfrm>
            <a:prstGeom prst="smileyFace">
              <a:avLst>
                <a:gd name="adj" fmla="val 4653"/>
              </a:avLst>
            </a:prstGeom>
            <a:solidFill>
              <a:srgbClr val="FF0000"/>
            </a:solidFill>
            <a:ln w="25400">
              <a:solidFill>
                <a:schemeClr val="tx1"/>
              </a:solidFill>
              <a:round/>
              <a:headEnd/>
              <a:tailEnd/>
            </a:ln>
          </p:spPr>
          <p:txBody>
            <a:bodyPr wrap="none" anchor="ctr"/>
            <a:lstStyle/>
            <a:p>
              <a:endParaRPr lang="en-US"/>
            </a:p>
          </p:txBody>
        </p:sp>
        <p:sp>
          <p:nvSpPr>
            <p:cNvPr id="24652" name="AutoShape 51"/>
            <p:cNvSpPr>
              <a:spLocks noChangeArrowheads="1"/>
            </p:cNvSpPr>
            <p:nvPr/>
          </p:nvSpPr>
          <p:spPr bwMode="auto">
            <a:xfrm>
              <a:off x="5136" y="1824"/>
              <a:ext cx="336" cy="336"/>
            </a:xfrm>
            <a:prstGeom prst="smileyFace">
              <a:avLst>
                <a:gd name="adj" fmla="val 4653"/>
              </a:avLst>
            </a:prstGeom>
            <a:solidFill>
              <a:srgbClr val="FF99CC"/>
            </a:solidFill>
            <a:ln w="25400">
              <a:solidFill>
                <a:schemeClr val="tx1"/>
              </a:solidFill>
              <a:round/>
              <a:headEnd/>
              <a:tailEnd/>
            </a:ln>
          </p:spPr>
          <p:txBody>
            <a:bodyPr wrap="none" anchor="ctr"/>
            <a:lstStyle/>
            <a:p>
              <a:endParaRPr lang="en-US"/>
            </a:p>
          </p:txBody>
        </p:sp>
        <p:sp>
          <p:nvSpPr>
            <p:cNvPr id="24653" name="AutoShape 52"/>
            <p:cNvSpPr>
              <a:spLocks noChangeArrowheads="1"/>
            </p:cNvSpPr>
            <p:nvPr/>
          </p:nvSpPr>
          <p:spPr bwMode="auto">
            <a:xfrm>
              <a:off x="4992" y="1968"/>
              <a:ext cx="384" cy="384"/>
            </a:xfrm>
            <a:prstGeom prst="smileyFace">
              <a:avLst>
                <a:gd name="adj" fmla="val 4653"/>
              </a:avLst>
            </a:prstGeom>
            <a:solidFill>
              <a:srgbClr val="993300"/>
            </a:solidFill>
            <a:ln w="25400">
              <a:solidFill>
                <a:schemeClr val="tx1"/>
              </a:solidFill>
              <a:round/>
              <a:headEnd/>
              <a:tailEnd/>
            </a:ln>
          </p:spPr>
          <p:txBody>
            <a:bodyPr wrap="none" anchor="ctr"/>
            <a:lstStyle/>
            <a:p>
              <a:endParaRPr lang="en-US"/>
            </a:p>
          </p:txBody>
        </p:sp>
      </p:grpSp>
      <p:grpSp>
        <p:nvGrpSpPr>
          <p:cNvPr id="7" name="Group 53"/>
          <p:cNvGrpSpPr>
            <a:grpSpLocks/>
          </p:cNvGrpSpPr>
          <p:nvPr/>
        </p:nvGrpSpPr>
        <p:grpSpPr bwMode="auto">
          <a:xfrm>
            <a:off x="7162800" y="2514600"/>
            <a:ext cx="1981200" cy="1752600"/>
            <a:chOff x="4512" y="1536"/>
            <a:chExt cx="1248" cy="1104"/>
          </a:xfrm>
        </p:grpSpPr>
        <p:sp>
          <p:nvSpPr>
            <p:cNvPr id="24646" name="AutoShape 54"/>
            <p:cNvSpPr>
              <a:spLocks noChangeArrowheads="1"/>
            </p:cNvSpPr>
            <p:nvPr/>
          </p:nvSpPr>
          <p:spPr bwMode="auto">
            <a:xfrm>
              <a:off x="5376" y="1680"/>
              <a:ext cx="384" cy="432"/>
            </a:xfrm>
            <a:prstGeom prst="smileyFace">
              <a:avLst>
                <a:gd name="adj" fmla="val -4653"/>
              </a:avLst>
            </a:prstGeom>
            <a:solidFill>
              <a:srgbClr val="00FF00"/>
            </a:solidFill>
            <a:ln w="25400">
              <a:solidFill>
                <a:schemeClr val="tx1"/>
              </a:solidFill>
              <a:round/>
              <a:headEnd/>
              <a:tailEnd/>
            </a:ln>
          </p:spPr>
          <p:txBody>
            <a:bodyPr wrap="none" anchor="ctr"/>
            <a:lstStyle/>
            <a:p>
              <a:endParaRPr lang="en-US"/>
            </a:p>
          </p:txBody>
        </p:sp>
        <p:sp>
          <p:nvSpPr>
            <p:cNvPr id="24647" name="AutoShape 55"/>
            <p:cNvSpPr>
              <a:spLocks noChangeArrowheads="1"/>
            </p:cNvSpPr>
            <p:nvPr/>
          </p:nvSpPr>
          <p:spPr bwMode="auto">
            <a:xfrm>
              <a:off x="4512" y="1536"/>
              <a:ext cx="384" cy="384"/>
            </a:xfrm>
            <a:prstGeom prst="smileyFace">
              <a:avLst>
                <a:gd name="adj" fmla="val -4653"/>
              </a:avLst>
            </a:prstGeom>
            <a:solidFill>
              <a:srgbClr val="FFCC99"/>
            </a:solidFill>
            <a:ln w="25400">
              <a:solidFill>
                <a:schemeClr val="tx1"/>
              </a:solidFill>
              <a:round/>
              <a:headEnd/>
              <a:tailEnd/>
            </a:ln>
          </p:spPr>
          <p:txBody>
            <a:bodyPr wrap="none" anchor="ctr"/>
            <a:lstStyle/>
            <a:p>
              <a:endParaRPr lang="en-US"/>
            </a:p>
          </p:txBody>
        </p:sp>
        <p:sp>
          <p:nvSpPr>
            <p:cNvPr id="24648" name="AutoShape 56"/>
            <p:cNvSpPr>
              <a:spLocks noChangeArrowheads="1"/>
            </p:cNvSpPr>
            <p:nvPr/>
          </p:nvSpPr>
          <p:spPr bwMode="auto">
            <a:xfrm>
              <a:off x="4992" y="1584"/>
              <a:ext cx="384" cy="384"/>
            </a:xfrm>
            <a:prstGeom prst="smileyFace">
              <a:avLst>
                <a:gd name="adj" fmla="val 4653"/>
              </a:avLst>
            </a:prstGeom>
            <a:solidFill>
              <a:srgbClr val="FFCC99"/>
            </a:solidFill>
            <a:ln w="25400">
              <a:solidFill>
                <a:schemeClr val="tx1"/>
              </a:solidFill>
              <a:round/>
              <a:headEnd/>
              <a:tailEnd/>
            </a:ln>
          </p:spPr>
          <p:txBody>
            <a:bodyPr wrap="none" anchor="ctr"/>
            <a:lstStyle/>
            <a:p>
              <a:endParaRPr lang="en-US"/>
            </a:p>
          </p:txBody>
        </p:sp>
        <p:sp>
          <p:nvSpPr>
            <p:cNvPr id="24649" name="AutoShape 57"/>
            <p:cNvSpPr>
              <a:spLocks noChangeArrowheads="1"/>
            </p:cNvSpPr>
            <p:nvPr/>
          </p:nvSpPr>
          <p:spPr bwMode="auto">
            <a:xfrm>
              <a:off x="4848" y="2160"/>
              <a:ext cx="480" cy="480"/>
            </a:xfrm>
            <a:prstGeom prst="smileyFace">
              <a:avLst>
                <a:gd name="adj" fmla="val -4653"/>
              </a:avLst>
            </a:prstGeom>
            <a:solidFill>
              <a:srgbClr val="99CCFF"/>
            </a:solidFill>
            <a:ln w="25400">
              <a:solidFill>
                <a:schemeClr val="tx1"/>
              </a:solidFill>
              <a:round/>
              <a:headEnd/>
              <a:tailEnd/>
            </a:ln>
          </p:spPr>
          <p:txBody>
            <a:bodyPr wrap="none" anchor="ctr"/>
            <a:lstStyle/>
            <a:p>
              <a:endParaRPr lang="en-US"/>
            </a:p>
          </p:txBody>
        </p:sp>
      </p:grpSp>
      <p:graphicFrame>
        <p:nvGraphicFramePr>
          <p:cNvPr id="173114" name="Group 58"/>
          <p:cNvGraphicFramePr>
            <a:graphicFrameLocks noGrp="1"/>
          </p:cNvGraphicFramePr>
          <p:nvPr/>
        </p:nvGraphicFramePr>
        <p:xfrm>
          <a:off x="4343400" y="5410200"/>
          <a:ext cx="3200400" cy="866775"/>
        </p:xfrm>
        <a:graphic>
          <a:graphicData uri="http://schemas.openxmlformats.org/drawingml/2006/table">
            <a:tbl>
              <a:tblPr/>
              <a:tblGrid>
                <a:gridCol w="800100"/>
                <a:gridCol w="800100"/>
                <a:gridCol w="800100"/>
                <a:gridCol w="800100"/>
              </a:tblGrid>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William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Cohn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Steve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Steven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Minton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Mitton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3131" name="Text Box 75"/>
          <p:cNvSpPr txBox="1">
            <a:spLocks noChangeArrowheads="1"/>
          </p:cNvSpPr>
          <p:nvPr/>
        </p:nvSpPr>
        <p:spPr bwMode="auto">
          <a:xfrm>
            <a:off x="914400" y="5410200"/>
            <a:ext cx="335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spcBef>
                <a:spcPct val="50000"/>
              </a:spcBef>
            </a:pPr>
            <a:r>
              <a:rPr lang="en-US" sz="2000"/>
              <a:t>Weaker</a:t>
            </a:r>
            <a:r>
              <a:rPr lang="en-US" sz="2000" b="0"/>
              <a:t> links: those agreeable to some users</a:t>
            </a:r>
          </a:p>
        </p:txBody>
      </p:sp>
      <p:graphicFrame>
        <p:nvGraphicFramePr>
          <p:cNvPr id="173132" name="Group 76"/>
          <p:cNvGraphicFramePr>
            <a:graphicFrameLocks noGrp="1"/>
          </p:cNvGraphicFramePr>
          <p:nvPr/>
        </p:nvGraphicFramePr>
        <p:xfrm>
          <a:off x="4343400" y="6275388"/>
          <a:ext cx="3200400" cy="430212"/>
        </p:xfrm>
        <a:graphic>
          <a:graphicData uri="http://schemas.openxmlformats.org/drawingml/2006/table">
            <a:tbl>
              <a:tblPr/>
              <a:tblGrid>
                <a:gridCol w="800100"/>
                <a:gridCol w="800100"/>
                <a:gridCol w="800100"/>
                <a:gridCol w="800100"/>
              </a:tblGrid>
              <a:tr h="430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William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David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Cohn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3144" name="Text Box 88"/>
          <p:cNvSpPr txBox="1">
            <a:spLocks noChangeArrowheads="1"/>
          </p:cNvSpPr>
          <p:nvPr/>
        </p:nvSpPr>
        <p:spPr bwMode="auto">
          <a:xfrm>
            <a:off x="914400" y="6248400"/>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spcBef>
                <a:spcPct val="50000"/>
              </a:spcBef>
            </a:pPr>
            <a:r>
              <a:rPr lang="en-US" sz="2000" b="0"/>
              <a:t>even </a:t>
            </a:r>
            <a:r>
              <a:rPr lang="en-US" sz="2000"/>
              <a:t>weaker</a:t>
            </a:r>
            <a:r>
              <a:rPr lang="en-US" sz="2000" b="0"/>
              <a:t> links…</a:t>
            </a:r>
          </a:p>
        </p:txBody>
      </p:sp>
      <p:sp>
        <p:nvSpPr>
          <p:cNvPr id="24645" name="Text Box 90"/>
          <p:cNvSpPr txBox="1">
            <a:spLocks noChangeArrowheads="1"/>
          </p:cNvSpPr>
          <p:nvPr/>
        </p:nvSpPr>
        <p:spPr bwMode="auto">
          <a:xfrm>
            <a:off x="228600" y="838200"/>
            <a:ext cx="2316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r>
              <a:rPr lang="en-US" sz="2000"/>
              <a:t>WHIRL approach:</a:t>
            </a:r>
          </a:p>
        </p:txBody>
      </p:sp>
    </p:spTree>
    <p:extLst>
      <p:ext uri="{BB962C8B-B14F-4D97-AF65-F5344CB8AC3E}">
        <p14:creationId xmlns:p14="http://schemas.microsoft.com/office/powerpoint/2010/main" val="1542413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1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30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3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31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2" fill="hold"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1+ppt_w/2"/>
                                          </p:val>
                                        </p:tav>
                                      </p:tavLst>
                                    </p:anim>
                                    <p:anim calcmode="lin" valueType="num">
                                      <p:cBhvr additive="base">
                                        <p:cTn id="31" dur="500"/>
                                        <p:tgtEl>
                                          <p:spTgt spid="7"/>
                                        </p:tgtEl>
                                        <p:attrNameLst>
                                          <p:attrName>ppt_y</p:attrName>
                                        </p:attrNameLst>
                                      </p:cBhvr>
                                      <p:tavLst>
                                        <p:tav tm="0">
                                          <p:val>
                                            <p:strVal val="ppt_y"/>
                                          </p:val>
                                        </p:tav>
                                        <p:tav tm="100000">
                                          <p:val>
                                            <p:strVal val="ppt_y"/>
                                          </p:val>
                                        </p:tav>
                                      </p:tavLst>
                                    </p:anim>
                                    <p:set>
                                      <p:cBhvr>
                                        <p:cTn id="32" dur="1" fill="hold">
                                          <p:stCondLst>
                                            <p:cond delay="499"/>
                                          </p:stCondLst>
                                        </p:cTn>
                                        <p:tgtEl>
                                          <p:spTgt spid="7"/>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731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31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731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31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xit" presetSubtype="2" fill="hold" grpId="0" nodeType="clickEffect">
                                  <p:stCondLst>
                                    <p:cond delay="0"/>
                                  </p:stCondLst>
                                  <p:childTnLst>
                                    <p:anim calcmode="lin" valueType="num">
                                      <p:cBhvr additive="base">
                                        <p:cTn id="46" dur="500"/>
                                        <p:tgtEl>
                                          <p:spTgt spid="173069"/>
                                        </p:tgtEl>
                                        <p:attrNameLst>
                                          <p:attrName>ppt_x</p:attrName>
                                        </p:attrNameLst>
                                      </p:cBhvr>
                                      <p:tavLst>
                                        <p:tav tm="0">
                                          <p:val>
                                            <p:strVal val="ppt_x"/>
                                          </p:val>
                                        </p:tav>
                                        <p:tav tm="100000">
                                          <p:val>
                                            <p:strVal val="1+ppt_w/2"/>
                                          </p:val>
                                        </p:tav>
                                      </p:tavLst>
                                    </p:anim>
                                    <p:anim calcmode="lin" valueType="num">
                                      <p:cBhvr additive="base">
                                        <p:cTn id="47" dur="500"/>
                                        <p:tgtEl>
                                          <p:spTgt spid="173069"/>
                                        </p:tgtEl>
                                        <p:attrNameLst>
                                          <p:attrName>ppt_y</p:attrName>
                                        </p:attrNameLst>
                                      </p:cBhvr>
                                      <p:tavLst>
                                        <p:tav tm="0">
                                          <p:val>
                                            <p:strVal val="ppt_y"/>
                                          </p:val>
                                        </p:tav>
                                        <p:tav tm="100000">
                                          <p:val>
                                            <p:strVal val="ppt_y"/>
                                          </p:val>
                                        </p:tav>
                                      </p:tavLst>
                                    </p:anim>
                                    <p:set>
                                      <p:cBhvr>
                                        <p:cTn id="48" dur="1" fill="hold">
                                          <p:stCondLst>
                                            <p:cond delay="499"/>
                                          </p:stCondLst>
                                        </p:cTn>
                                        <p:tgtEl>
                                          <p:spTgt spid="1730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9" grpId="0" animBg="1"/>
      <p:bldP spid="173101" grpId="0" animBg="1"/>
      <p:bldP spid="173102" grpId="0"/>
      <p:bldP spid="173103" grpId="0" animBg="1"/>
      <p:bldP spid="173131" grpId="0"/>
      <p:bldP spid="1731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4442"/>
            <a:ext cx="7772400" cy="1470025"/>
          </a:xfrm>
        </p:spPr>
        <p:txBody>
          <a:bodyPr>
            <a:normAutofit/>
          </a:bodyPr>
          <a:lstStyle/>
          <a:p>
            <a:r>
              <a:rPr lang="en-US" dirty="0" smtClean="0"/>
              <a:t>Similarity Joins </a:t>
            </a:r>
            <a:br>
              <a:rPr lang="en-US" dirty="0" smtClean="0"/>
            </a:br>
            <a:r>
              <a:rPr lang="en-US" dirty="0" smtClean="0"/>
              <a:t>for Strings and Sets</a:t>
            </a:r>
          </a:p>
        </p:txBody>
      </p:sp>
      <p:sp>
        <p:nvSpPr>
          <p:cNvPr id="3" name="Subtitle 2"/>
          <p:cNvSpPr>
            <a:spLocks noGrp="1"/>
          </p:cNvSpPr>
          <p:nvPr>
            <p:ph type="subTitle" idx="1"/>
          </p:nvPr>
        </p:nvSpPr>
        <p:spPr/>
        <p:txBody>
          <a:bodyPr/>
          <a:lstStyle/>
          <a:p>
            <a:r>
              <a:rPr lang="en-US" dirty="0" smtClean="0"/>
              <a:t>William Cohen</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4495800" y="1828800"/>
            <a:ext cx="1143000" cy="1295400"/>
            <a:chOff x="2448" y="768"/>
            <a:chExt cx="720" cy="816"/>
          </a:xfrm>
        </p:grpSpPr>
        <p:grpSp>
          <p:nvGrpSpPr>
            <p:cNvPr id="25669" name="Group 3"/>
            <p:cNvGrpSpPr>
              <a:grpSpLocks/>
            </p:cNvGrpSpPr>
            <p:nvPr/>
          </p:nvGrpSpPr>
          <p:grpSpPr bwMode="auto">
            <a:xfrm>
              <a:off x="2640" y="1056"/>
              <a:ext cx="336" cy="384"/>
              <a:chOff x="2448" y="576"/>
              <a:chExt cx="768" cy="1488"/>
            </a:xfrm>
          </p:grpSpPr>
          <p:sp>
            <p:nvSpPr>
              <p:cNvPr id="25671" name="AutoShape 4"/>
              <p:cNvSpPr>
                <a:spLocks noChangeArrowheads="1"/>
              </p:cNvSpPr>
              <p:nvPr/>
            </p:nvSpPr>
            <p:spPr bwMode="auto">
              <a:xfrm>
                <a:off x="2448" y="1248"/>
                <a:ext cx="768" cy="816"/>
              </a:xfrm>
              <a:prstGeom prst="can">
                <a:avLst>
                  <a:gd name="adj" fmla="val 26563"/>
                </a:avLst>
              </a:prstGeom>
              <a:solidFill>
                <a:srgbClr val="808080"/>
              </a:solidFill>
              <a:ln w="25400">
                <a:solidFill>
                  <a:schemeClr val="tx1"/>
                </a:solidFill>
                <a:round/>
                <a:headEnd/>
                <a:tailEnd/>
              </a:ln>
            </p:spPr>
            <p:txBody>
              <a:bodyPr wrap="none" anchor="ctr"/>
              <a:lstStyle/>
              <a:p>
                <a:endParaRPr lang="en-US"/>
              </a:p>
            </p:txBody>
          </p:sp>
          <p:sp>
            <p:nvSpPr>
              <p:cNvPr id="25672" name="AutoShape 5" descr="Trellis"/>
              <p:cNvSpPr>
                <a:spLocks noChangeArrowheads="1"/>
              </p:cNvSpPr>
              <p:nvPr/>
            </p:nvSpPr>
            <p:spPr bwMode="auto">
              <a:xfrm>
                <a:off x="2448" y="1248"/>
                <a:ext cx="766" cy="530"/>
              </a:xfrm>
              <a:prstGeom prst="can">
                <a:avLst>
                  <a:gd name="adj" fmla="val 25000"/>
                </a:avLst>
              </a:prstGeom>
              <a:pattFill prst="trellis">
                <a:fgClr>
                  <a:srgbClr val="99CC00"/>
                </a:fgClr>
                <a:bgClr>
                  <a:schemeClr val="bg1"/>
                </a:bgClr>
              </a:pattFill>
              <a:ln w="25400">
                <a:solidFill>
                  <a:schemeClr val="tx1"/>
                </a:solidFill>
                <a:round/>
                <a:headEnd/>
                <a:tailEnd/>
              </a:ln>
            </p:spPr>
            <p:txBody>
              <a:bodyPr wrap="none" anchor="ctr"/>
              <a:lstStyle/>
              <a:p>
                <a:endParaRPr lang="en-US"/>
              </a:p>
            </p:txBody>
          </p:sp>
          <p:sp>
            <p:nvSpPr>
              <p:cNvPr id="25673" name="AutoShape 6"/>
              <p:cNvSpPr>
                <a:spLocks noChangeArrowheads="1"/>
              </p:cNvSpPr>
              <p:nvPr/>
            </p:nvSpPr>
            <p:spPr bwMode="auto">
              <a:xfrm>
                <a:off x="2448" y="864"/>
                <a:ext cx="766" cy="530"/>
              </a:xfrm>
              <a:prstGeom prst="can">
                <a:avLst>
                  <a:gd name="adj" fmla="val 25000"/>
                </a:avLst>
              </a:prstGeom>
              <a:solidFill>
                <a:srgbClr val="99CCFF"/>
              </a:solidFill>
              <a:ln w="25400">
                <a:solidFill>
                  <a:schemeClr val="tx1"/>
                </a:solidFill>
                <a:round/>
                <a:headEnd/>
                <a:tailEnd/>
              </a:ln>
            </p:spPr>
            <p:txBody>
              <a:bodyPr wrap="none" anchor="ctr"/>
              <a:lstStyle/>
              <a:p>
                <a:endParaRPr lang="en-US"/>
              </a:p>
            </p:txBody>
          </p:sp>
          <p:sp>
            <p:nvSpPr>
              <p:cNvPr id="25674" name="AutoShape 7"/>
              <p:cNvSpPr>
                <a:spLocks noChangeArrowheads="1"/>
              </p:cNvSpPr>
              <p:nvPr/>
            </p:nvSpPr>
            <p:spPr bwMode="auto">
              <a:xfrm>
                <a:off x="2448" y="576"/>
                <a:ext cx="768" cy="432"/>
              </a:xfrm>
              <a:prstGeom prst="can">
                <a:avLst>
                  <a:gd name="adj" fmla="val 25000"/>
                </a:avLst>
              </a:prstGeom>
              <a:solidFill>
                <a:srgbClr val="FF9900"/>
              </a:solidFill>
              <a:ln w="25400">
                <a:solidFill>
                  <a:schemeClr val="tx1"/>
                </a:solidFill>
                <a:round/>
                <a:headEnd/>
                <a:tailEnd/>
              </a:ln>
            </p:spPr>
            <p:txBody>
              <a:bodyPr wrap="none" anchor="ctr"/>
              <a:lstStyle/>
              <a:p>
                <a:endParaRPr lang="en-US"/>
              </a:p>
            </p:txBody>
          </p:sp>
        </p:grpSp>
        <p:sp>
          <p:nvSpPr>
            <p:cNvPr id="25670" name="AutoShape 8"/>
            <p:cNvSpPr>
              <a:spLocks noChangeArrowheads="1"/>
            </p:cNvSpPr>
            <p:nvPr/>
          </p:nvSpPr>
          <p:spPr bwMode="auto">
            <a:xfrm>
              <a:off x="2448" y="768"/>
              <a:ext cx="720" cy="816"/>
            </a:xfrm>
            <a:prstGeom prst="can">
              <a:avLst>
                <a:gd name="adj" fmla="val 28333"/>
              </a:avLst>
            </a:prstGeom>
            <a:solidFill>
              <a:srgbClr val="808080">
                <a:alpha val="50195"/>
              </a:srgbClr>
            </a:solidFill>
            <a:ln w="25400">
              <a:solidFill>
                <a:schemeClr val="tx1"/>
              </a:solidFill>
              <a:round/>
              <a:headEnd/>
              <a:tailEnd/>
            </a:ln>
          </p:spPr>
          <p:txBody>
            <a:bodyPr wrap="none" anchor="ctr"/>
            <a:lstStyle/>
            <a:p>
              <a:endParaRPr lang="en-US"/>
            </a:p>
          </p:txBody>
        </p:sp>
      </p:grpSp>
      <p:sp>
        <p:nvSpPr>
          <p:cNvPr id="25603" name="AutoShape 9"/>
          <p:cNvSpPr>
            <a:spLocks noChangeArrowheads="1"/>
          </p:cNvSpPr>
          <p:nvPr/>
        </p:nvSpPr>
        <p:spPr bwMode="auto">
          <a:xfrm>
            <a:off x="1295400" y="1981200"/>
            <a:ext cx="914400" cy="1143000"/>
          </a:xfrm>
          <a:prstGeom prst="can">
            <a:avLst>
              <a:gd name="adj" fmla="val 31250"/>
            </a:avLst>
          </a:prstGeom>
          <a:solidFill>
            <a:srgbClr val="FF9900"/>
          </a:solidFill>
          <a:ln w="25400">
            <a:solidFill>
              <a:schemeClr val="tx1"/>
            </a:solidFill>
            <a:round/>
            <a:headEnd/>
            <a:tailEnd/>
          </a:ln>
        </p:spPr>
        <p:txBody>
          <a:bodyPr wrap="none" anchor="ctr"/>
          <a:lstStyle/>
          <a:p>
            <a:endParaRPr lang="en-US"/>
          </a:p>
        </p:txBody>
      </p:sp>
      <p:sp>
        <p:nvSpPr>
          <p:cNvPr id="25604" name="AutoShape 10"/>
          <p:cNvSpPr>
            <a:spLocks noChangeArrowheads="1"/>
          </p:cNvSpPr>
          <p:nvPr/>
        </p:nvSpPr>
        <p:spPr bwMode="auto">
          <a:xfrm>
            <a:off x="1905000" y="2438400"/>
            <a:ext cx="1216025" cy="841375"/>
          </a:xfrm>
          <a:prstGeom prst="can">
            <a:avLst>
              <a:gd name="adj" fmla="val 25000"/>
            </a:avLst>
          </a:prstGeom>
          <a:solidFill>
            <a:srgbClr val="99CCFF"/>
          </a:solidFill>
          <a:ln w="25400">
            <a:solidFill>
              <a:schemeClr val="tx1"/>
            </a:solidFill>
            <a:round/>
            <a:headEnd/>
            <a:tailEnd/>
          </a:ln>
        </p:spPr>
        <p:txBody>
          <a:bodyPr wrap="none" anchor="ctr"/>
          <a:lstStyle/>
          <a:p>
            <a:endParaRPr lang="en-US"/>
          </a:p>
        </p:txBody>
      </p:sp>
      <p:sp>
        <p:nvSpPr>
          <p:cNvPr id="25605" name="AutoShape 11"/>
          <p:cNvSpPr>
            <a:spLocks noChangeArrowheads="1"/>
          </p:cNvSpPr>
          <p:nvPr/>
        </p:nvSpPr>
        <p:spPr bwMode="auto">
          <a:xfrm>
            <a:off x="838200" y="2362200"/>
            <a:ext cx="1066800" cy="1066800"/>
          </a:xfrm>
          <a:prstGeom prst="can">
            <a:avLst>
              <a:gd name="adj" fmla="val 25000"/>
            </a:avLst>
          </a:prstGeom>
          <a:solidFill>
            <a:srgbClr val="808080"/>
          </a:solidFill>
          <a:ln w="25400">
            <a:solidFill>
              <a:schemeClr val="tx1"/>
            </a:solidFill>
            <a:round/>
            <a:headEnd/>
            <a:tailEnd/>
          </a:ln>
        </p:spPr>
        <p:txBody>
          <a:bodyPr wrap="none" anchor="ctr"/>
          <a:lstStyle/>
          <a:p>
            <a:endParaRPr lang="en-US"/>
          </a:p>
        </p:txBody>
      </p:sp>
      <p:sp>
        <p:nvSpPr>
          <p:cNvPr id="25606" name="AutoShape 12" descr="Trellis"/>
          <p:cNvSpPr>
            <a:spLocks noChangeArrowheads="1"/>
          </p:cNvSpPr>
          <p:nvPr/>
        </p:nvSpPr>
        <p:spPr bwMode="auto">
          <a:xfrm>
            <a:off x="1600200" y="2819400"/>
            <a:ext cx="1216025" cy="841375"/>
          </a:xfrm>
          <a:prstGeom prst="can">
            <a:avLst>
              <a:gd name="adj" fmla="val 25000"/>
            </a:avLst>
          </a:prstGeom>
          <a:pattFill prst="trellis">
            <a:fgClr>
              <a:srgbClr val="99CC00"/>
            </a:fgClr>
            <a:bgClr>
              <a:schemeClr val="bg1"/>
            </a:bgClr>
          </a:pattFill>
          <a:ln w="25400">
            <a:solidFill>
              <a:schemeClr val="tx1"/>
            </a:solidFill>
            <a:round/>
            <a:headEnd/>
            <a:tailEnd/>
          </a:ln>
        </p:spPr>
        <p:txBody>
          <a:bodyPr wrap="none" anchor="ctr"/>
          <a:lstStyle/>
          <a:p>
            <a:endParaRPr lang="en-US"/>
          </a:p>
        </p:txBody>
      </p:sp>
      <p:sp>
        <p:nvSpPr>
          <p:cNvPr id="25607" name="AutoShape 13"/>
          <p:cNvSpPr>
            <a:spLocks noChangeArrowheads="1"/>
          </p:cNvSpPr>
          <p:nvPr/>
        </p:nvSpPr>
        <p:spPr bwMode="auto">
          <a:xfrm>
            <a:off x="6934200" y="2286000"/>
            <a:ext cx="609600" cy="609600"/>
          </a:xfrm>
          <a:prstGeom prst="smileyFace">
            <a:avLst>
              <a:gd name="adj" fmla="val 4653"/>
            </a:avLst>
          </a:prstGeom>
          <a:solidFill>
            <a:srgbClr val="99CCFF"/>
          </a:solidFill>
          <a:ln w="25400">
            <a:solidFill>
              <a:schemeClr val="tx1"/>
            </a:solidFill>
            <a:round/>
            <a:headEnd/>
            <a:tailEnd/>
          </a:ln>
        </p:spPr>
        <p:txBody>
          <a:bodyPr wrap="none" anchor="ctr"/>
          <a:lstStyle/>
          <a:p>
            <a:endParaRPr lang="en-US"/>
          </a:p>
        </p:txBody>
      </p:sp>
      <p:sp>
        <p:nvSpPr>
          <p:cNvPr id="25608" name="Text Box 14"/>
          <p:cNvSpPr txBox="1">
            <a:spLocks noChangeArrowheads="1"/>
          </p:cNvSpPr>
          <p:nvPr/>
        </p:nvSpPr>
        <p:spPr bwMode="auto">
          <a:xfrm>
            <a:off x="2714625" y="1600200"/>
            <a:ext cx="1681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b="0"/>
              <a:t>Link items as</a:t>
            </a:r>
          </a:p>
          <a:p>
            <a:pPr eaLnBrk="1" hangingPunct="1"/>
            <a:r>
              <a:rPr lang="en-US" sz="2000">
                <a:solidFill>
                  <a:srgbClr val="FF0000"/>
                </a:solidFill>
              </a:rPr>
              <a:t>needed</a:t>
            </a:r>
            <a:r>
              <a:rPr lang="en-US" sz="2000" b="0"/>
              <a:t> by Q</a:t>
            </a:r>
          </a:p>
        </p:txBody>
      </p:sp>
      <p:sp>
        <p:nvSpPr>
          <p:cNvPr id="25609" name="Text Box 15"/>
          <p:cNvSpPr txBox="1">
            <a:spLocks noChangeArrowheads="1"/>
          </p:cNvSpPr>
          <p:nvPr/>
        </p:nvSpPr>
        <p:spPr bwMode="auto">
          <a:xfrm>
            <a:off x="288925" y="392113"/>
            <a:ext cx="2314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r>
              <a:rPr lang="en-US" sz="2000"/>
              <a:t>WHIRL approach:</a:t>
            </a:r>
          </a:p>
        </p:txBody>
      </p:sp>
      <p:sp>
        <p:nvSpPr>
          <p:cNvPr id="25610" name="Rectangle 16"/>
          <p:cNvSpPr>
            <a:spLocks noChangeArrowheads="1"/>
          </p:cNvSpPr>
          <p:nvPr/>
        </p:nvSpPr>
        <p:spPr bwMode="auto">
          <a:xfrm>
            <a:off x="4343400" y="1371600"/>
            <a:ext cx="1371600" cy="1905000"/>
          </a:xfrm>
          <a:prstGeom prst="rect">
            <a:avLst/>
          </a:prstGeom>
          <a:solidFill>
            <a:schemeClr val="bg1">
              <a:alpha val="79999"/>
            </a:schemeClr>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grpSp>
        <p:nvGrpSpPr>
          <p:cNvPr id="25611" name="Group 17"/>
          <p:cNvGrpSpPr>
            <a:grpSpLocks/>
          </p:cNvGrpSpPr>
          <p:nvPr/>
        </p:nvGrpSpPr>
        <p:grpSpPr bwMode="auto">
          <a:xfrm>
            <a:off x="2743200" y="457200"/>
            <a:ext cx="6096000" cy="2209800"/>
            <a:chOff x="1824" y="720"/>
            <a:chExt cx="3696" cy="1392"/>
          </a:xfrm>
        </p:grpSpPr>
        <p:sp>
          <p:nvSpPr>
            <p:cNvPr id="25666" name="Text Box 18"/>
            <p:cNvSpPr txBox="1">
              <a:spLocks noChangeArrowheads="1"/>
            </p:cNvSpPr>
            <p:nvPr/>
          </p:nvSpPr>
          <p:spPr bwMode="auto">
            <a:xfrm>
              <a:off x="3736" y="1536"/>
              <a:ext cx="7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r>
                <a:rPr lang="en-US" sz="2000"/>
                <a:t>Query Q</a:t>
              </a:r>
            </a:p>
          </p:txBody>
        </p:sp>
        <p:sp>
          <p:nvSpPr>
            <p:cNvPr id="25667" name="Line 19"/>
            <p:cNvSpPr>
              <a:spLocks noChangeShapeType="1"/>
            </p:cNvSpPr>
            <p:nvPr/>
          </p:nvSpPr>
          <p:spPr bwMode="auto">
            <a:xfrm flipH="1">
              <a:off x="3744" y="2112"/>
              <a:ext cx="62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68" name="Text Box 20"/>
            <p:cNvSpPr txBox="1">
              <a:spLocks noChangeArrowheads="1"/>
            </p:cNvSpPr>
            <p:nvPr/>
          </p:nvSpPr>
          <p:spPr bwMode="auto">
            <a:xfrm>
              <a:off x="1824" y="720"/>
              <a:ext cx="3696" cy="538"/>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sz="2000" b="0"/>
                <a:t>SELECT R.a,S.a,S.b,T.b FROM R,S,T </a:t>
              </a:r>
            </a:p>
            <a:p>
              <a:pPr algn="l" eaLnBrk="1" hangingPunct="1">
                <a:spcBef>
                  <a:spcPct val="50000"/>
                </a:spcBef>
              </a:pPr>
              <a:r>
                <a:rPr lang="en-US" sz="2000" b="0"/>
                <a:t>WHERE </a:t>
              </a:r>
              <a:r>
                <a:rPr lang="en-US" sz="2000" b="0">
                  <a:solidFill>
                    <a:srgbClr val="FF0000"/>
                  </a:solidFill>
                </a:rPr>
                <a:t>R.a~S.a </a:t>
              </a:r>
              <a:r>
                <a:rPr lang="en-US" sz="2000" b="0"/>
                <a:t>and</a:t>
              </a:r>
              <a:r>
                <a:rPr lang="en-US" sz="2000" b="0">
                  <a:solidFill>
                    <a:srgbClr val="FF0000"/>
                  </a:solidFill>
                </a:rPr>
                <a:t> S.b~T.b</a:t>
              </a:r>
              <a:r>
                <a:rPr lang="en-US" sz="2000" b="0"/>
                <a:t>        (~ TFIDF-similar)                                     </a:t>
              </a:r>
            </a:p>
          </p:txBody>
        </p:sp>
      </p:grpSp>
      <p:graphicFrame>
        <p:nvGraphicFramePr>
          <p:cNvPr id="175125" name="Group 21"/>
          <p:cNvGraphicFramePr>
            <a:graphicFrameLocks noGrp="1"/>
          </p:cNvGraphicFramePr>
          <p:nvPr/>
        </p:nvGraphicFramePr>
        <p:xfrm>
          <a:off x="4191000" y="3429000"/>
          <a:ext cx="3200400" cy="1295401"/>
        </p:xfrm>
        <a:graphic>
          <a:graphicData uri="http://schemas.openxmlformats.org/drawingml/2006/table">
            <a:tbl>
              <a:tblPr/>
              <a:tblGrid>
                <a:gridCol w="800100"/>
                <a:gridCol w="800100"/>
                <a:gridCol w="800100"/>
                <a:gridCol w="800100"/>
              </a:tblGrid>
              <a:tr h="428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Anhai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Anhai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Doan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Doan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Weld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Weld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34" name="Line 43"/>
          <p:cNvSpPr>
            <a:spLocks noChangeShapeType="1"/>
          </p:cNvSpPr>
          <p:nvPr/>
        </p:nvSpPr>
        <p:spPr bwMode="auto">
          <a:xfrm flipV="1">
            <a:off x="6172200" y="2819400"/>
            <a:ext cx="762000" cy="533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5" name="Text Box 44"/>
          <p:cNvSpPr txBox="1">
            <a:spLocks noChangeArrowheads="1"/>
          </p:cNvSpPr>
          <p:nvPr/>
        </p:nvSpPr>
        <p:spPr bwMode="auto">
          <a:xfrm>
            <a:off x="304800" y="3962400"/>
            <a:ext cx="3733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eaLnBrk="1" hangingPunct="1">
              <a:spcBef>
                <a:spcPct val="50000"/>
              </a:spcBef>
            </a:pPr>
            <a:r>
              <a:rPr lang="en-US" sz="2000"/>
              <a:t>Incrementally</a:t>
            </a:r>
            <a:r>
              <a:rPr lang="en-US" sz="2000" b="0"/>
              <a:t> produce a </a:t>
            </a:r>
            <a:r>
              <a:rPr lang="en-US" sz="2000"/>
              <a:t>ranked list</a:t>
            </a:r>
            <a:r>
              <a:rPr lang="en-US" sz="2000" b="0"/>
              <a:t> of possible links, with </a:t>
            </a:r>
            <a:r>
              <a:rPr lang="ja-JP" altLang="en-US" sz="2000" b="0"/>
              <a:t>“</a:t>
            </a:r>
            <a:r>
              <a:rPr lang="en-US" sz="2000" b="0"/>
              <a:t>best matches</a:t>
            </a:r>
            <a:r>
              <a:rPr lang="ja-JP" altLang="en-US" sz="2000" b="0"/>
              <a:t>”</a:t>
            </a:r>
            <a:r>
              <a:rPr lang="en-US" sz="2000" b="0"/>
              <a:t> first. </a:t>
            </a:r>
            <a:r>
              <a:rPr lang="en-US" sz="2000"/>
              <a:t>User </a:t>
            </a:r>
            <a:r>
              <a:rPr lang="en-US" sz="2000" b="0"/>
              <a:t>(or downstream process) decides how much of the list to generate and examine.</a:t>
            </a:r>
          </a:p>
        </p:txBody>
      </p:sp>
      <p:sp>
        <p:nvSpPr>
          <p:cNvPr id="25636" name="Line 45"/>
          <p:cNvSpPr>
            <a:spLocks noChangeShapeType="1"/>
          </p:cNvSpPr>
          <p:nvPr/>
        </p:nvSpPr>
        <p:spPr bwMode="auto">
          <a:xfrm>
            <a:off x="3276600" y="2971800"/>
            <a:ext cx="99060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75150" name="Group 46"/>
          <p:cNvGraphicFramePr>
            <a:graphicFrameLocks noGrp="1"/>
          </p:cNvGraphicFramePr>
          <p:nvPr/>
        </p:nvGraphicFramePr>
        <p:xfrm>
          <a:off x="4191000" y="4724400"/>
          <a:ext cx="3200400" cy="866775"/>
        </p:xfrm>
        <a:graphic>
          <a:graphicData uri="http://schemas.openxmlformats.org/drawingml/2006/table">
            <a:tbl>
              <a:tblPr/>
              <a:tblGrid>
                <a:gridCol w="800100"/>
                <a:gridCol w="800100"/>
                <a:gridCol w="800100"/>
                <a:gridCol w="800100"/>
              </a:tblGrid>
              <a:tr h="430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William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Will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Cohn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Steve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Steven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Minton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Mitton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5167" name="Group 63"/>
          <p:cNvGraphicFramePr>
            <a:graphicFrameLocks noGrp="1"/>
          </p:cNvGraphicFramePr>
          <p:nvPr/>
        </p:nvGraphicFramePr>
        <p:xfrm>
          <a:off x="4191000" y="5589588"/>
          <a:ext cx="3200400" cy="430212"/>
        </p:xfrm>
        <a:graphic>
          <a:graphicData uri="http://schemas.openxmlformats.org/drawingml/2006/table">
            <a:tbl>
              <a:tblPr/>
              <a:tblGrid>
                <a:gridCol w="800100"/>
                <a:gridCol w="800100"/>
                <a:gridCol w="800100"/>
                <a:gridCol w="800100"/>
              </a:tblGrid>
              <a:tr h="430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William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David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Cohen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Cohn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168409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atin typeface="Arial" charset="0"/>
                <a:cs typeface="Arial" charset="0"/>
              </a:rPr>
              <a:t>WHIRL queries</a:t>
            </a:r>
          </a:p>
        </p:txBody>
      </p:sp>
      <p:sp>
        <p:nvSpPr>
          <p:cNvPr id="26627" name="Rectangle 3"/>
          <p:cNvSpPr>
            <a:spLocks noGrp="1" noChangeArrowheads="1"/>
          </p:cNvSpPr>
          <p:nvPr>
            <p:ph type="body" sz="half" idx="1"/>
          </p:nvPr>
        </p:nvSpPr>
        <p:spPr>
          <a:xfrm>
            <a:off x="304800" y="1219200"/>
            <a:ext cx="8382000" cy="1425575"/>
          </a:xfrm>
        </p:spPr>
        <p:txBody>
          <a:bodyPr/>
          <a:lstStyle/>
          <a:p>
            <a:pPr eaLnBrk="1" hangingPunct="1"/>
            <a:r>
              <a:rPr lang="en-US" sz="2000" dirty="0">
                <a:latin typeface="Arial" charset="0"/>
                <a:cs typeface="Arial" charset="0"/>
              </a:rPr>
              <a:t>Assume two relations:</a:t>
            </a:r>
          </a:p>
          <a:p>
            <a:pPr lvl="1" eaLnBrk="1" hangingPunct="1">
              <a:buFontTx/>
              <a:buNone/>
            </a:pPr>
            <a:r>
              <a:rPr lang="en-US" sz="1800" dirty="0">
                <a:latin typeface="Arial" charset="0"/>
                <a:cs typeface="Arial" charset="0"/>
              </a:rPr>
              <a:t>review(</a:t>
            </a:r>
            <a:r>
              <a:rPr lang="en-US" sz="1800" dirty="0" err="1">
                <a:latin typeface="Arial" charset="0"/>
                <a:cs typeface="Arial" charset="0"/>
              </a:rPr>
              <a:t>movieTitle,reviewText</a:t>
            </a:r>
            <a:r>
              <a:rPr lang="en-US" sz="1800" dirty="0">
                <a:latin typeface="Arial" charset="0"/>
                <a:cs typeface="Arial" charset="0"/>
              </a:rPr>
              <a:t>): </a:t>
            </a:r>
            <a:r>
              <a:rPr lang="en-US" sz="1800" i="1" dirty="0">
                <a:latin typeface="Arial" charset="0"/>
                <a:cs typeface="Arial" charset="0"/>
              </a:rPr>
              <a:t>archive of reviews</a:t>
            </a:r>
          </a:p>
          <a:p>
            <a:pPr lvl="1" eaLnBrk="1" hangingPunct="1">
              <a:buFontTx/>
              <a:buNone/>
            </a:pPr>
            <a:r>
              <a:rPr lang="en-US" sz="1800" dirty="0">
                <a:latin typeface="Arial" charset="0"/>
                <a:cs typeface="Arial" charset="0"/>
              </a:rPr>
              <a:t>listing(theatre, </a:t>
            </a:r>
            <a:r>
              <a:rPr lang="en-US" sz="1800" dirty="0" err="1">
                <a:latin typeface="Arial" charset="0"/>
                <a:cs typeface="Arial" charset="0"/>
              </a:rPr>
              <a:t>movieTitle</a:t>
            </a:r>
            <a:r>
              <a:rPr lang="en-US" sz="1800" dirty="0">
                <a:latin typeface="Arial" charset="0"/>
                <a:cs typeface="Arial" charset="0"/>
              </a:rPr>
              <a:t>, </a:t>
            </a:r>
            <a:r>
              <a:rPr lang="en-US" sz="1800" dirty="0" err="1">
                <a:latin typeface="Arial" charset="0"/>
                <a:cs typeface="Arial" charset="0"/>
              </a:rPr>
              <a:t>showTimes</a:t>
            </a:r>
            <a:r>
              <a:rPr lang="en-US" sz="1800" dirty="0">
                <a:latin typeface="Arial" charset="0"/>
                <a:cs typeface="Arial" charset="0"/>
              </a:rPr>
              <a:t>, …): </a:t>
            </a:r>
            <a:r>
              <a:rPr lang="en-US" sz="1800" i="1" dirty="0">
                <a:latin typeface="Arial" charset="0"/>
                <a:cs typeface="Arial" charset="0"/>
              </a:rPr>
              <a:t>now showing</a:t>
            </a:r>
          </a:p>
          <a:p>
            <a:pPr eaLnBrk="1" hangingPunct="1">
              <a:buFontTx/>
              <a:buNone/>
            </a:pPr>
            <a:endParaRPr lang="en-US" sz="2000" i="1" dirty="0">
              <a:latin typeface="Arial" charset="0"/>
              <a:cs typeface="Arial" charset="0"/>
            </a:endParaRPr>
          </a:p>
        </p:txBody>
      </p:sp>
      <p:graphicFrame>
        <p:nvGraphicFramePr>
          <p:cNvPr id="177191" name="Group 39"/>
          <p:cNvGraphicFramePr>
            <a:graphicFrameLocks noGrp="1"/>
          </p:cNvGraphicFramePr>
          <p:nvPr>
            <p:ph sz="quarter" idx="2"/>
          </p:nvPr>
        </p:nvGraphicFramePr>
        <p:xfrm>
          <a:off x="528638" y="2347913"/>
          <a:ext cx="4271962" cy="3254375"/>
        </p:xfrm>
        <a:graphic>
          <a:graphicData uri="http://schemas.openxmlformats.org/drawingml/2006/table">
            <a:tbl>
              <a:tblPr/>
              <a:tblGrid>
                <a:gridCol w="1393825"/>
                <a:gridCol w="2878137"/>
              </a:tblGrid>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The Hitchhiker</a:t>
                      </a:r>
                      <a:r>
                        <a:rPr kumimoji="0" lang="ja-JP" altLang="en-US" sz="1600" b="0" i="0" u="none" strike="noStrike" cap="none" normalizeH="0" baseline="0">
                          <a:ln>
                            <a:noFill/>
                          </a:ln>
                          <a:solidFill>
                            <a:schemeClr val="tx1"/>
                          </a:solidFill>
                          <a:effectLst/>
                          <a:latin typeface="Arial" charset="0"/>
                          <a:ea typeface="ＭＳ Ｐゴシック" charset="0"/>
                          <a:cs typeface="Arial" charset="0"/>
                        </a:rPr>
                        <a:t>’</a:t>
                      </a:r>
                      <a:r>
                        <a:rPr kumimoji="0" lang="en-US" sz="1600" b="0" i="0" u="none" strike="noStrike" cap="none" normalizeH="0" baseline="0">
                          <a:ln>
                            <a:noFill/>
                          </a:ln>
                          <a:solidFill>
                            <a:schemeClr val="tx1"/>
                          </a:solidFill>
                          <a:effectLst/>
                          <a:latin typeface="Arial" charset="0"/>
                          <a:ea typeface="ＭＳ Ｐゴシック" charset="0"/>
                          <a:cs typeface="Arial" charset="0"/>
                        </a:rPr>
                        <a:t>s Guide to the Galaxy, 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This is a faithful re-creation of the original radio series – not surprisingly, as Adams wrote the screenplay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Men in Black, 1997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Will Smith does an excellent job in this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Space Balls, 1987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Only a die-hard Mel Brooks fan could claim to enjoy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1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bl>
          </a:graphicData>
        </a:graphic>
      </p:graphicFrame>
      <p:graphicFrame>
        <p:nvGraphicFramePr>
          <p:cNvPr id="177173" name="Group 21"/>
          <p:cNvGraphicFramePr>
            <a:graphicFrameLocks noGrp="1"/>
          </p:cNvGraphicFramePr>
          <p:nvPr>
            <p:ph sz="quarter" idx="3"/>
          </p:nvPr>
        </p:nvGraphicFramePr>
        <p:xfrm>
          <a:off x="4945063" y="2347913"/>
          <a:ext cx="3360737" cy="3206751"/>
        </p:xfrm>
        <a:graphic>
          <a:graphicData uri="http://schemas.openxmlformats.org/drawingml/2006/table">
            <a:tbl>
              <a:tblPr/>
              <a:tblGrid>
                <a:gridCol w="1143000"/>
                <a:gridCol w="1146175"/>
                <a:gridCol w="1071562"/>
              </a:tblGrid>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Star Wars Episode 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The Senator Theater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4:15, &amp; 7:30pm.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1347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Cinderella 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The Rotunda Cinema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4:30, &amp; 7:30pm.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8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bl>
          </a:graphicData>
        </a:graphic>
      </p:graphicFrame>
    </p:spTree>
    <p:extLst>
      <p:ext uri="{BB962C8B-B14F-4D97-AF65-F5344CB8AC3E}">
        <p14:creationId xmlns:p14="http://schemas.microsoft.com/office/powerpoint/2010/main" val="3014256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685800"/>
            <a:ext cx="8229600" cy="1143000"/>
          </a:xfrm>
        </p:spPr>
        <p:txBody>
          <a:bodyPr/>
          <a:lstStyle/>
          <a:p>
            <a:pPr eaLnBrk="1" hangingPunct="1"/>
            <a:r>
              <a:rPr lang="en-US">
                <a:latin typeface="Arial" charset="0"/>
                <a:cs typeface="Arial" charset="0"/>
              </a:rPr>
              <a:t>WHIRL queries</a:t>
            </a:r>
          </a:p>
        </p:txBody>
      </p:sp>
      <p:sp>
        <p:nvSpPr>
          <p:cNvPr id="27651" name="Rectangle 3"/>
          <p:cNvSpPr>
            <a:spLocks noGrp="1" noChangeArrowheads="1"/>
          </p:cNvSpPr>
          <p:nvPr>
            <p:ph type="body" idx="1"/>
          </p:nvPr>
        </p:nvSpPr>
        <p:spPr>
          <a:xfrm>
            <a:off x="228600" y="1981200"/>
            <a:ext cx="8382000" cy="4191000"/>
          </a:xfrm>
        </p:spPr>
        <p:txBody>
          <a:bodyPr/>
          <a:lstStyle/>
          <a:p>
            <a:pPr eaLnBrk="1" hangingPunct="1"/>
            <a:r>
              <a:rPr lang="ja-JP" altLang="en-US" sz="2400">
                <a:latin typeface="Arial" charset="0"/>
                <a:cs typeface="Arial" charset="0"/>
              </a:rPr>
              <a:t>“</a:t>
            </a:r>
            <a:r>
              <a:rPr lang="en-US" sz="2400">
                <a:latin typeface="Arial" charset="0"/>
                <a:cs typeface="Arial" charset="0"/>
              </a:rPr>
              <a:t>Find reviews of sci-fi comedies </a:t>
            </a:r>
            <a:r>
              <a:rPr lang="en-US" sz="2000">
                <a:latin typeface="Arial" charset="0"/>
                <a:cs typeface="Arial" charset="0"/>
              </a:rPr>
              <a:t>[movie domain]</a:t>
            </a:r>
          </a:p>
          <a:p>
            <a:pPr lvl="1" eaLnBrk="1" hangingPunct="1">
              <a:buFontTx/>
              <a:buNone/>
            </a:pPr>
            <a:r>
              <a:rPr lang="en-US" sz="2000" b="1">
                <a:solidFill>
                  <a:srgbClr val="0000FF"/>
                </a:solidFill>
                <a:latin typeface="Arial" charset="0"/>
                <a:cs typeface="Arial" charset="0"/>
              </a:rPr>
              <a:t>FROM review SELECT * WHERE r.text~</a:t>
            </a:r>
            <a:r>
              <a:rPr lang="ja-JP" altLang="en-US" sz="2000" b="1">
                <a:solidFill>
                  <a:srgbClr val="0000FF"/>
                </a:solidFill>
                <a:latin typeface="Arial" charset="0"/>
                <a:cs typeface="Arial" charset="0"/>
              </a:rPr>
              <a:t>’</a:t>
            </a:r>
            <a:r>
              <a:rPr lang="en-US" sz="2000" b="1">
                <a:solidFill>
                  <a:srgbClr val="0000FF"/>
                </a:solidFill>
                <a:latin typeface="Arial" charset="0"/>
                <a:cs typeface="Arial" charset="0"/>
              </a:rPr>
              <a:t>sci fi comedy</a:t>
            </a:r>
            <a:r>
              <a:rPr lang="ja-JP" altLang="en-US" sz="2000" b="1">
                <a:solidFill>
                  <a:srgbClr val="0000FF"/>
                </a:solidFill>
                <a:latin typeface="Arial" charset="0"/>
                <a:cs typeface="Arial" charset="0"/>
              </a:rPr>
              <a:t>’</a:t>
            </a:r>
            <a:endParaRPr lang="en-US" sz="2000" b="1">
              <a:solidFill>
                <a:srgbClr val="0000FF"/>
              </a:solidFill>
              <a:latin typeface="Arial" charset="0"/>
              <a:cs typeface="Arial" charset="0"/>
            </a:endParaRPr>
          </a:p>
          <a:p>
            <a:pPr lvl="1" eaLnBrk="1" hangingPunct="1">
              <a:buFontTx/>
              <a:buNone/>
            </a:pPr>
            <a:r>
              <a:rPr lang="en-US" sz="2000" i="1">
                <a:latin typeface="Arial" charset="0"/>
                <a:cs typeface="Arial" charset="0"/>
              </a:rPr>
              <a:t>(like standard ranked retrieval of </a:t>
            </a:r>
            <a:r>
              <a:rPr lang="ja-JP" altLang="en-US" sz="2000" i="1">
                <a:latin typeface="Arial" charset="0"/>
                <a:cs typeface="Arial" charset="0"/>
              </a:rPr>
              <a:t>“</a:t>
            </a:r>
            <a:r>
              <a:rPr lang="en-US" sz="2000" i="1">
                <a:latin typeface="Arial" charset="0"/>
                <a:cs typeface="Arial" charset="0"/>
              </a:rPr>
              <a:t>sci-fi comedy</a:t>
            </a:r>
            <a:r>
              <a:rPr lang="ja-JP" altLang="en-US" sz="2000" i="1">
                <a:latin typeface="Arial" charset="0"/>
                <a:cs typeface="Arial" charset="0"/>
              </a:rPr>
              <a:t>”</a:t>
            </a:r>
            <a:r>
              <a:rPr lang="en-US" sz="2000" i="1">
                <a:latin typeface="Arial" charset="0"/>
                <a:cs typeface="Arial" charset="0"/>
              </a:rPr>
              <a:t>)</a:t>
            </a:r>
          </a:p>
          <a:p>
            <a:pPr eaLnBrk="1" hangingPunct="1"/>
            <a:r>
              <a:rPr lang="ja-JP" altLang="en-US" sz="2400" i="1">
                <a:latin typeface="Arial" charset="0"/>
                <a:cs typeface="Arial" charset="0"/>
              </a:rPr>
              <a:t>“</a:t>
            </a:r>
            <a:r>
              <a:rPr lang="en-US" sz="2400">
                <a:latin typeface="Arial" charset="0"/>
                <a:cs typeface="Arial" charset="0"/>
              </a:rPr>
              <a:t> </a:t>
            </a:r>
            <a:r>
              <a:rPr lang="ja-JP" altLang="en-US" sz="2400">
                <a:latin typeface="Arial" charset="0"/>
                <a:cs typeface="Arial" charset="0"/>
              </a:rPr>
              <a:t>“</a:t>
            </a:r>
            <a:r>
              <a:rPr lang="en-US" sz="2400">
                <a:latin typeface="Arial" charset="0"/>
                <a:cs typeface="Arial" charset="0"/>
              </a:rPr>
              <a:t>Where is [that sci-fi comedy] playing?</a:t>
            </a:r>
            <a:r>
              <a:rPr lang="ja-JP" altLang="en-US" sz="2400">
                <a:latin typeface="Arial" charset="0"/>
                <a:cs typeface="Arial" charset="0"/>
              </a:rPr>
              <a:t>”</a:t>
            </a:r>
            <a:endParaRPr lang="en-US" sz="2400">
              <a:latin typeface="Arial" charset="0"/>
              <a:cs typeface="Arial" charset="0"/>
            </a:endParaRPr>
          </a:p>
          <a:p>
            <a:pPr lvl="1" eaLnBrk="1" hangingPunct="1">
              <a:buFontTx/>
              <a:buNone/>
            </a:pPr>
            <a:r>
              <a:rPr lang="en-US" sz="2000" b="1">
                <a:solidFill>
                  <a:srgbClr val="0000FF"/>
                </a:solidFill>
                <a:latin typeface="Arial" charset="0"/>
                <a:cs typeface="Arial" charset="0"/>
              </a:rPr>
              <a:t>FROM review as r, LISTING as s, SELECT * </a:t>
            </a:r>
          </a:p>
          <a:p>
            <a:pPr lvl="1" eaLnBrk="1" hangingPunct="1">
              <a:buFontTx/>
              <a:buNone/>
            </a:pPr>
            <a:r>
              <a:rPr lang="en-US" sz="2000" b="1">
                <a:solidFill>
                  <a:srgbClr val="0000FF"/>
                </a:solidFill>
                <a:latin typeface="Arial" charset="0"/>
                <a:cs typeface="Arial" charset="0"/>
              </a:rPr>
              <a:t>WHERE r.title~s.title and r.text~</a:t>
            </a:r>
            <a:r>
              <a:rPr lang="ja-JP" altLang="en-US" sz="2000" b="1">
                <a:solidFill>
                  <a:srgbClr val="0000FF"/>
                </a:solidFill>
                <a:latin typeface="Arial" charset="0"/>
                <a:cs typeface="Arial" charset="0"/>
              </a:rPr>
              <a:t>’</a:t>
            </a:r>
            <a:r>
              <a:rPr lang="en-US" sz="2000" b="1">
                <a:solidFill>
                  <a:srgbClr val="0000FF"/>
                </a:solidFill>
                <a:latin typeface="Arial" charset="0"/>
                <a:cs typeface="Arial" charset="0"/>
              </a:rPr>
              <a:t>sci fi comedy</a:t>
            </a:r>
            <a:r>
              <a:rPr lang="ja-JP" altLang="en-US" sz="2000" b="1">
                <a:solidFill>
                  <a:srgbClr val="0000FF"/>
                </a:solidFill>
                <a:latin typeface="Arial" charset="0"/>
                <a:cs typeface="Arial" charset="0"/>
              </a:rPr>
              <a:t>’</a:t>
            </a:r>
            <a:endParaRPr lang="en-US" sz="2000" b="1">
              <a:solidFill>
                <a:srgbClr val="0000FF"/>
              </a:solidFill>
              <a:latin typeface="Arial" charset="0"/>
              <a:cs typeface="Arial" charset="0"/>
            </a:endParaRPr>
          </a:p>
          <a:p>
            <a:pPr lvl="1" eaLnBrk="1" hangingPunct="1">
              <a:buFontTx/>
              <a:buNone/>
            </a:pPr>
            <a:r>
              <a:rPr lang="en-US" sz="2000" i="1">
                <a:latin typeface="Arial" charset="0"/>
                <a:cs typeface="Arial" charset="0"/>
              </a:rPr>
              <a:t>(best answers: titles are similar to each other – e.g., </a:t>
            </a:r>
            <a:r>
              <a:rPr lang="ja-JP" altLang="en-US" sz="2000" i="1">
                <a:latin typeface="Arial" charset="0"/>
                <a:cs typeface="Arial" charset="0"/>
              </a:rPr>
              <a:t>“</a:t>
            </a:r>
            <a:r>
              <a:rPr lang="en-US" sz="2000" i="1">
                <a:latin typeface="Arial" charset="0"/>
                <a:cs typeface="Arial" charset="0"/>
              </a:rPr>
              <a:t>Hitchhiker</a:t>
            </a:r>
            <a:r>
              <a:rPr lang="ja-JP" altLang="en-US" sz="2000" i="1">
                <a:latin typeface="Arial" charset="0"/>
                <a:cs typeface="Arial" charset="0"/>
              </a:rPr>
              <a:t>’</a:t>
            </a:r>
            <a:r>
              <a:rPr lang="en-US" sz="2000" i="1">
                <a:latin typeface="Arial" charset="0"/>
                <a:cs typeface="Arial" charset="0"/>
              </a:rPr>
              <a:t>s Guide to the Galaxy</a:t>
            </a:r>
            <a:r>
              <a:rPr lang="ja-JP" altLang="en-US" sz="2000" i="1">
                <a:latin typeface="Arial" charset="0"/>
                <a:cs typeface="Arial" charset="0"/>
              </a:rPr>
              <a:t>”</a:t>
            </a:r>
            <a:r>
              <a:rPr lang="en-US" sz="2000" i="1">
                <a:latin typeface="Arial" charset="0"/>
                <a:cs typeface="Arial" charset="0"/>
              </a:rPr>
              <a:t> and </a:t>
            </a:r>
            <a:r>
              <a:rPr lang="ja-JP" altLang="en-US" sz="2000" i="1">
                <a:latin typeface="Arial" charset="0"/>
                <a:cs typeface="Arial" charset="0"/>
              </a:rPr>
              <a:t>“</a:t>
            </a:r>
            <a:r>
              <a:rPr lang="en-US" sz="2000" i="1">
                <a:latin typeface="Arial" charset="0"/>
                <a:cs typeface="Arial" charset="0"/>
              </a:rPr>
              <a:t>The Hitchhiker</a:t>
            </a:r>
            <a:r>
              <a:rPr lang="ja-JP" altLang="en-US" sz="2000" i="1">
                <a:latin typeface="Arial" charset="0"/>
                <a:cs typeface="Arial" charset="0"/>
              </a:rPr>
              <a:t>’</a:t>
            </a:r>
            <a:r>
              <a:rPr lang="en-US" sz="2000" i="1">
                <a:latin typeface="Arial" charset="0"/>
                <a:cs typeface="Arial" charset="0"/>
              </a:rPr>
              <a:t>s Guide to the Galaxy, 2005</a:t>
            </a:r>
            <a:r>
              <a:rPr lang="ja-JP" altLang="en-US" sz="2000" i="1">
                <a:latin typeface="Arial" charset="0"/>
                <a:cs typeface="Arial" charset="0"/>
              </a:rPr>
              <a:t>”</a:t>
            </a:r>
            <a:r>
              <a:rPr lang="en-US" sz="2000" i="1">
                <a:latin typeface="Arial" charset="0"/>
                <a:cs typeface="Arial" charset="0"/>
              </a:rPr>
              <a:t> </a:t>
            </a:r>
            <a:r>
              <a:rPr lang="en-US" sz="2000" b="1" i="1">
                <a:latin typeface="Arial" charset="0"/>
                <a:cs typeface="Arial" charset="0"/>
              </a:rPr>
              <a:t>and</a:t>
            </a:r>
            <a:r>
              <a:rPr lang="en-US" sz="2000" i="1">
                <a:latin typeface="Arial" charset="0"/>
                <a:cs typeface="Arial" charset="0"/>
              </a:rPr>
              <a:t> the review text is similar to </a:t>
            </a:r>
            <a:r>
              <a:rPr lang="ja-JP" altLang="en-US" sz="2000" i="1">
                <a:latin typeface="Arial" charset="0"/>
                <a:cs typeface="Arial" charset="0"/>
              </a:rPr>
              <a:t>“</a:t>
            </a:r>
            <a:r>
              <a:rPr lang="en-US" sz="2000" i="1">
                <a:latin typeface="Arial" charset="0"/>
                <a:cs typeface="Arial" charset="0"/>
              </a:rPr>
              <a:t>sci-fi comedy</a:t>
            </a:r>
            <a:r>
              <a:rPr lang="ja-JP" altLang="en-US" sz="2000" i="1">
                <a:latin typeface="Arial" charset="0"/>
                <a:cs typeface="Arial" charset="0"/>
              </a:rPr>
              <a:t>”</a:t>
            </a:r>
            <a:r>
              <a:rPr lang="en-US" sz="2000" i="1">
                <a:latin typeface="Arial" charset="0"/>
                <a:cs typeface="Arial" charset="0"/>
              </a:rPr>
              <a:t>)</a:t>
            </a:r>
          </a:p>
          <a:p>
            <a:pPr lvl="1" eaLnBrk="1" hangingPunct="1">
              <a:buFontTx/>
              <a:buNone/>
            </a:pPr>
            <a:endParaRPr lang="en-US" sz="2000" b="1">
              <a:solidFill>
                <a:srgbClr val="0000FF"/>
              </a:solidFill>
              <a:latin typeface="Arial" charset="0"/>
              <a:cs typeface="Arial" charset="0"/>
            </a:endParaRPr>
          </a:p>
          <a:p>
            <a:pPr lvl="1" eaLnBrk="1" hangingPunct="1">
              <a:buFontTx/>
              <a:buNone/>
            </a:pPr>
            <a:endParaRPr lang="en-US" sz="2000" i="1">
              <a:latin typeface="Arial" charset="0"/>
              <a:cs typeface="Arial" charset="0"/>
            </a:endParaRPr>
          </a:p>
        </p:txBody>
      </p:sp>
    </p:spTree>
    <p:extLst>
      <p:ext uri="{BB962C8B-B14F-4D97-AF65-F5344CB8AC3E}">
        <p14:creationId xmlns:p14="http://schemas.microsoft.com/office/powerpoint/2010/main" val="112968220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228600"/>
            <a:ext cx="8229600" cy="1143000"/>
          </a:xfrm>
        </p:spPr>
        <p:txBody>
          <a:bodyPr/>
          <a:lstStyle/>
          <a:p>
            <a:pPr eaLnBrk="1" hangingPunct="1"/>
            <a:r>
              <a:rPr lang="en-US">
                <a:latin typeface="Arial" charset="0"/>
                <a:cs typeface="Arial" charset="0"/>
              </a:rPr>
              <a:t>WHIRL queries</a:t>
            </a:r>
          </a:p>
        </p:txBody>
      </p:sp>
      <p:sp>
        <p:nvSpPr>
          <p:cNvPr id="28675" name="Rectangle 3"/>
          <p:cNvSpPr>
            <a:spLocks noGrp="1" noChangeArrowheads="1"/>
          </p:cNvSpPr>
          <p:nvPr>
            <p:ph type="body" sz="half" idx="1"/>
          </p:nvPr>
        </p:nvSpPr>
        <p:spPr>
          <a:xfrm>
            <a:off x="304800" y="1171575"/>
            <a:ext cx="8382000" cy="1050925"/>
          </a:xfrm>
        </p:spPr>
        <p:txBody>
          <a:bodyPr/>
          <a:lstStyle/>
          <a:p>
            <a:pPr eaLnBrk="1" hangingPunct="1"/>
            <a:r>
              <a:rPr lang="en-US" sz="1800">
                <a:latin typeface="Arial" charset="0"/>
                <a:cs typeface="Arial" charset="0"/>
              </a:rPr>
              <a:t>Similarity is based on TFIDF</a:t>
            </a:r>
            <a:r>
              <a:rPr lang="en-US" sz="1800">
                <a:latin typeface="Arial" charset="0"/>
                <a:cs typeface="Arial" charset="0"/>
                <a:sym typeface="Wingdings" charset="0"/>
              </a:rPr>
              <a:t> </a:t>
            </a:r>
            <a:r>
              <a:rPr lang="en-US" sz="1800" b="1">
                <a:latin typeface="Arial" charset="0"/>
                <a:cs typeface="Arial" charset="0"/>
                <a:sym typeface="Wingdings" charset="0"/>
              </a:rPr>
              <a:t>rare </a:t>
            </a:r>
            <a:r>
              <a:rPr lang="en-US" sz="1800">
                <a:latin typeface="Arial" charset="0"/>
                <a:cs typeface="Arial" charset="0"/>
                <a:sym typeface="Wingdings" charset="0"/>
              </a:rPr>
              <a:t>words</a:t>
            </a:r>
            <a:r>
              <a:rPr lang="en-US" sz="1800" b="1">
                <a:latin typeface="Arial" charset="0"/>
                <a:cs typeface="Arial" charset="0"/>
                <a:sym typeface="Wingdings" charset="0"/>
              </a:rPr>
              <a:t> </a:t>
            </a:r>
            <a:r>
              <a:rPr lang="en-US" sz="1800">
                <a:latin typeface="Arial" charset="0"/>
                <a:cs typeface="Arial" charset="0"/>
                <a:sym typeface="Wingdings" charset="0"/>
              </a:rPr>
              <a:t>are most </a:t>
            </a:r>
            <a:r>
              <a:rPr lang="en-US" sz="1800" b="1">
                <a:latin typeface="Arial" charset="0"/>
                <a:cs typeface="Arial" charset="0"/>
                <a:sym typeface="Wingdings" charset="0"/>
              </a:rPr>
              <a:t>important</a:t>
            </a:r>
            <a:r>
              <a:rPr lang="en-US" sz="1800">
                <a:latin typeface="Arial" charset="0"/>
                <a:cs typeface="Arial" charset="0"/>
                <a:sym typeface="Wingdings" charset="0"/>
              </a:rPr>
              <a:t>.</a:t>
            </a:r>
          </a:p>
          <a:p>
            <a:pPr eaLnBrk="1" hangingPunct="1"/>
            <a:r>
              <a:rPr lang="en-US" sz="1800">
                <a:latin typeface="Arial" charset="0"/>
                <a:cs typeface="Arial" charset="0"/>
                <a:sym typeface="Wingdings" charset="0"/>
              </a:rPr>
              <a:t>Search for high-ranking answers uses inverted indices….</a:t>
            </a:r>
            <a:endParaRPr lang="en-US" sz="1800" i="1">
              <a:latin typeface="Arial" charset="0"/>
              <a:cs typeface="Arial" charset="0"/>
            </a:endParaRPr>
          </a:p>
          <a:p>
            <a:pPr eaLnBrk="1" hangingPunct="1">
              <a:buFontTx/>
              <a:buNone/>
            </a:pPr>
            <a:endParaRPr lang="en-US" sz="1600" i="1">
              <a:latin typeface="Arial" charset="0"/>
              <a:cs typeface="Arial" charset="0"/>
            </a:endParaRPr>
          </a:p>
        </p:txBody>
      </p:sp>
      <p:graphicFrame>
        <p:nvGraphicFramePr>
          <p:cNvPr id="183349" name="Group 53"/>
          <p:cNvGraphicFramePr>
            <a:graphicFrameLocks noGrp="1"/>
          </p:cNvGraphicFramePr>
          <p:nvPr>
            <p:ph sz="quarter" idx="2"/>
          </p:nvPr>
        </p:nvGraphicFramePr>
        <p:xfrm>
          <a:off x="381000" y="3200400"/>
          <a:ext cx="4340225" cy="2563814"/>
        </p:xfrm>
        <a:graphic>
          <a:graphicData uri="http://schemas.openxmlformats.org/drawingml/2006/table">
            <a:tbl>
              <a:tblPr/>
              <a:tblGrid>
                <a:gridCol w="4340225"/>
              </a:tblGrid>
              <a:tr h="827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bg2"/>
                          </a:solidFill>
                          <a:effectLst/>
                          <a:latin typeface="Arial" charset="0"/>
                          <a:ea typeface="ＭＳ Ｐゴシック" charset="0"/>
                          <a:cs typeface="Arial" charset="0"/>
                        </a:rPr>
                        <a:t>The</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2400" b="1" i="0" u="none" strike="noStrike" cap="none" normalizeH="0" baseline="0">
                          <a:ln>
                            <a:noFill/>
                          </a:ln>
                          <a:solidFill>
                            <a:schemeClr val="tx1"/>
                          </a:solidFill>
                          <a:effectLst/>
                          <a:latin typeface="Arial" charset="0"/>
                          <a:ea typeface="ＭＳ Ｐゴシック" charset="0"/>
                          <a:cs typeface="Arial" charset="0"/>
                        </a:rPr>
                        <a:t>Hitchhiker</a:t>
                      </a:r>
                      <a:r>
                        <a:rPr kumimoji="0" lang="ja-JP" altLang="en-US" sz="1800" b="0" i="0" u="none" strike="noStrike" cap="none" normalizeH="0" baseline="0">
                          <a:ln>
                            <a:noFill/>
                          </a:ln>
                          <a:solidFill>
                            <a:schemeClr val="tx1"/>
                          </a:solidFill>
                          <a:effectLst/>
                          <a:latin typeface="Arial" charset="0"/>
                          <a:ea typeface="ＭＳ Ｐゴシック" charset="0"/>
                          <a:cs typeface="Arial" charset="0"/>
                        </a:rPr>
                        <a:t>’</a:t>
                      </a:r>
                      <a:r>
                        <a:rPr kumimoji="0" lang="en-US" sz="1800" b="0" i="0" u="none" strike="noStrike" cap="none" normalizeH="0" baseline="0">
                          <a:ln>
                            <a:noFill/>
                          </a:ln>
                          <a:solidFill>
                            <a:schemeClr val="tx1"/>
                          </a:solidFill>
                          <a:effectLst/>
                          <a:latin typeface="Arial" charset="0"/>
                          <a:ea typeface="ＭＳ Ｐゴシック" charset="0"/>
                          <a:cs typeface="Arial" charset="0"/>
                        </a:rPr>
                        <a:t>s</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800" b="1" i="0" u="none" strike="noStrike" cap="none" normalizeH="0" baseline="0">
                          <a:ln>
                            <a:noFill/>
                          </a:ln>
                          <a:solidFill>
                            <a:schemeClr val="tx1"/>
                          </a:solidFill>
                          <a:effectLst/>
                          <a:latin typeface="Arial" charset="0"/>
                          <a:ea typeface="ＭＳ Ｐゴシック" charset="0"/>
                          <a:cs typeface="Arial" charset="0"/>
                        </a:rPr>
                        <a:t>Guide</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600" b="1" i="0" u="none" strike="noStrike" cap="none" normalizeH="0" baseline="0">
                          <a:ln>
                            <a:noFill/>
                          </a:ln>
                          <a:solidFill>
                            <a:schemeClr val="bg2"/>
                          </a:solidFill>
                          <a:effectLst/>
                          <a:latin typeface="Arial" charset="0"/>
                          <a:ea typeface="ＭＳ Ｐゴシック" charset="0"/>
                          <a:cs typeface="Arial" charset="0"/>
                        </a:rPr>
                        <a:t>to</a:t>
                      </a:r>
                      <a:r>
                        <a:rPr kumimoji="0" lang="en-US" sz="1600" b="0" i="0" u="none" strike="noStrike" cap="none" normalizeH="0" baseline="0">
                          <a:ln>
                            <a:noFill/>
                          </a:ln>
                          <a:solidFill>
                            <a:schemeClr val="bg2"/>
                          </a:solidFill>
                          <a:effectLst/>
                          <a:latin typeface="Arial" charset="0"/>
                          <a:ea typeface="ＭＳ Ｐゴシック" charset="0"/>
                          <a:cs typeface="Arial" charset="0"/>
                        </a:rPr>
                        <a:t> </a:t>
                      </a:r>
                      <a:r>
                        <a:rPr kumimoji="0" lang="en-US" sz="1200" b="0" i="0" u="none" strike="noStrike" cap="none" normalizeH="0" baseline="0">
                          <a:ln>
                            <a:noFill/>
                          </a:ln>
                          <a:solidFill>
                            <a:schemeClr val="bg2"/>
                          </a:solidFill>
                          <a:effectLst/>
                          <a:latin typeface="Arial" charset="0"/>
                          <a:ea typeface="ＭＳ Ｐゴシック" charset="0"/>
                          <a:cs typeface="Arial" charset="0"/>
                        </a:rPr>
                        <a:t>the</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800" b="1" i="0" u="none" strike="noStrike" cap="none" normalizeH="0" baseline="0">
                          <a:ln>
                            <a:noFill/>
                          </a:ln>
                          <a:solidFill>
                            <a:schemeClr val="tx1"/>
                          </a:solidFill>
                          <a:effectLst/>
                          <a:latin typeface="Arial" charset="0"/>
                          <a:ea typeface="ＭＳ Ｐゴシック" charset="0"/>
                          <a:cs typeface="Arial" charset="0"/>
                        </a:rPr>
                        <a:t>Galaxy</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600" b="1" i="0" u="none" strike="noStrike" cap="none" normalizeH="0" baseline="0">
                          <a:ln>
                            <a:noFill/>
                          </a:ln>
                          <a:solidFill>
                            <a:schemeClr val="bg2"/>
                          </a:solidFill>
                          <a:effectLst/>
                          <a:latin typeface="Arial" charset="0"/>
                          <a:ea typeface="ＭＳ Ｐゴシック" charset="0"/>
                          <a:cs typeface="Arial" charset="0"/>
                        </a:rPr>
                        <a:t>2005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Men </a:t>
                      </a:r>
                      <a:r>
                        <a:rPr kumimoji="0" lang="en-US" sz="1600" b="0" i="0" u="none" strike="noStrike" cap="none" normalizeH="0" baseline="0">
                          <a:ln>
                            <a:noFill/>
                          </a:ln>
                          <a:solidFill>
                            <a:schemeClr val="bg2"/>
                          </a:solidFill>
                          <a:effectLst/>
                          <a:latin typeface="Arial" charset="0"/>
                          <a:ea typeface="ＭＳ Ｐゴシック" charset="0"/>
                          <a:cs typeface="Arial" charset="0"/>
                        </a:rPr>
                        <a:t>in</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600" b="1" i="0" u="none" strike="noStrike" cap="none" normalizeH="0" baseline="0">
                          <a:ln>
                            <a:noFill/>
                          </a:ln>
                          <a:solidFill>
                            <a:schemeClr val="tx1"/>
                          </a:solidFill>
                          <a:effectLst/>
                          <a:latin typeface="Arial" charset="0"/>
                          <a:ea typeface="ＭＳ Ｐゴシック" charset="0"/>
                          <a:cs typeface="Arial" charset="0"/>
                        </a:rPr>
                        <a:t>Black</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600" b="1" i="0" u="none" strike="noStrike" cap="none" normalizeH="0" baseline="0">
                          <a:ln>
                            <a:noFill/>
                          </a:ln>
                          <a:solidFill>
                            <a:schemeClr val="bg2"/>
                          </a:solidFill>
                          <a:effectLst/>
                          <a:latin typeface="Arial" charset="0"/>
                          <a:ea typeface="ＭＳ Ｐゴシック" charset="0"/>
                          <a:cs typeface="Arial" charset="0"/>
                        </a:rPr>
                        <a:t>1997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563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Space</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800" b="1" i="0" u="none" strike="noStrike" cap="none" normalizeH="0" baseline="0">
                          <a:ln>
                            <a:noFill/>
                          </a:ln>
                          <a:solidFill>
                            <a:schemeClr val="tx1"/>
                          </a:solidFill>
                          <a:effectLst/>
                          <a:latin typeface="Arial" charset="0"/>
                          <a:ea typeface="ＭＳ Ｐゴシック" charset="0"/>
                          <a:cs typeface="Arial" charset="0"/>
                        </a:rPr>
                        <a:t>Balls</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600" b="1" i="0" u="none" strike="noStrike" cap="none" normalizeH="0" baseline="0">
                          <a:ln>
                            <a:noFill/>
                          </a:ln>
                          <a:solidFill>
                            <a:schemeClr val="bg2"/>
                          </a:solidFill>
                          <a:effectLst/>
                          <a:latin typeface="Arial" charset="0"/>
                          <a:ea typeface="ＭＳ Ｐゴシック" charset="0"/>
                          <a:cs typeface="Arial" charset="0"/>
                        </a:rPr>
                        <a:t>1987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08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bl>
          </a:graphicData>
        </a:graphic>
      </p:graphicFrame>
      <p:graphicFrame>
        <p:nvGraphicFramePr>
          <p:cNvPr id="183348" name="Group 52"/>
          <p:cNvGraphicFramePr>
            <a:graphicFrameLocks noGrp="1"/>
          </p:cNvGraphicFramePr>
          <p:nvPr>
            <p:ph sz="quarter" idx="3"/>
          </p:nvPr>
        </p:nvGraphicFramePr>
        <p:xfrm>
          <a:off x="4945063" y="3048000"/>
          <a:ext cx="3741737" cy="2133601"/>
        </p:xfrm>
        <a:graphic>
          <a:graphicData uri="http://schemas.openxmlformats.org/drawingml/2006/table">
            <a:tbl>
              <a:tblPr/>
              <a:tblGrid>
                <a:gridCol w="3741737"/>
              </a:tblGrid>
              <a:tr h="50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Star</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600" b="1" i="0" u="none" strike="noStrike" cap="none" normalizeH="0" baseline="0">
                          <a:ln>
                            <a:noFill/>
                          </a:ln>
                          <a:solidFill>
                            <a:schemeClr val="bg2"/>
                          </a:solidFill>
                          <a:effectLst/>
                          <a:latin typeface="Arial" charset="0"/>
                          <a:ea typeface="ＭＳ Ｐゴシック" charset="0"/>
                          <a:cs typeface="Arial" charset="0"/>
                        </a:rPr>
                        <a:t>Wars</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600" b="1" i="0" u="none" strike="noStrike" cap="none" normalizeH="0" baseline="0">
                          <a:ln>
                            <a:noFill/>
                          </a:ln>
                          <a:solidFill>
                            <a:schemeClr val="tx1"/>
                          </a:solidFill>
                          <a:effectLst/>
                          <a:latin typeface="Arial" charset="0"/>
                          <a:ea typeface="ＭＳ Ｐゴシック" charset="0"/>
                          <a:cs typeface="Arial" charset="0"/>
                        </a:rPr>
                        <a:t>Episode</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600" b="1" i="0" u="none" strike="noStrike" cap="none" normalizeH="0" baseline="0">
                          <a:ln>
                            <a:noFill/>
                          </a:ln>
                          <a:solidFill>
                            <a:schemeClr val="bg2"/>
                          </a:solidFill>
                          <a:effectLst/>
                          <a:latin typeface="Arial" charset="0"/>
                          <a:ea typeface="ＭＳ Ｐゴシック" charset="0"/>
                          <a:cs typeface="Arial" charset="0"/>
                        </a:rPr>
                        <a:t>III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Hitchhiker</a:t>
                      </a:r>
                      <a:r>
                        <a:rPr kumimoji="0" lang="ja-JP" altLang="en-US" sz="1800" b="0" i="0" u="none" strike="noStrike" cap="none" normalizeH="0" baseline="0">
                          <a:ln>
                            <a:noFill/>
                          </a:ln>
                          <a:solidFill>
                            <a:schemeClr val="tx1"/>
                          </a:solidFill>
                          <a:effectLst/>
                          <a:latin typeface="Arial" charset="0"/>
                          <a:ea typeface="ＭＳ Ｐゴシック" charset="0"/>
                          <a:cs typeface="Arial" charset="0"/>
                        </a:rPr>
                        <a:t>’</a:t>
                      </a:r>
                      <a:r>
                        <a:rPr kumimoji="0" lang="en-US" sz="1800" b="0" i="0" u="none" strike="noStrike" cap="none" normalizeH="0" baseline="0">
                          <a:ln>
                            <a:noFill/>
                          </a:ln>
                          <a:solidFill>
                            <a:schemeClr val="tx1"/>
                          </a:solidFill>
                          <a:effectLst/>
                          <a:latin typeface="Arial" charset="0"/>
                          <a:ea typeface="ＭＳ Ｐゴシック" charset="0"/>
                          <a:cs typeface="Arial" charset="0"/>
                        </a:rPr>
                        <a:t>s</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800" b="1" i="0" u="none" strike="noStrike" cap="none" normalizeH="0" baseline="0">
                          <a:ln>
                            <a:noFill/>
                          </a:ln>
                          <a:solidFill>
                            <a:schemeClr val="tx1"/>
                          </a:solidFill>
                          <a:effectLst/>
                          <a:latin typeface="Arial" charset="0"/>
                          <a:ea typeface="ＭＳ Ｐゴシック" charset="0"/>
                          <a:cs typeface="Arial" charset="0"/>
                        </a:rPr>
                        <a:t>Guide</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600" b="1" i="0" u="none" strike="noStrike" cap="none" normalizeH="0" baseline="0">
                          <a:ln>
                            <a:noFill/>
                          </a:ln>
                          <a:solidFill>
                            <a:schemeClr val="bg2"/>
                          </a:solidFill>
                          <a:effectLst/>
                          <a:latin typeface="Arial" charset="0"/>
                          <a:ea typeface="ＭＳ Ｐゴシック" charset="0"/>
                          <a:cs typeface="Arial" charset="0"/>
                        </a:rPr>
                        <a:t>to</a:t>
                      </a:r>
                      <a:r>
                        <a:rPr kumimoji="0" lang="en-US" sz="1600" b="0" i="0" u="none" strike="noStrike" cap="none" normalizeH="0" baseline="0">
                          <a:ln>
                            <a:noFill/>
                          </a:ln>
                          <a:solidFill>
                            <a:schemeClr val="bg2"/>
                          </a:solidFill>
                          <a:effectLst/>
                          <a:latin typeface="Arial" charset="0"/>
                          <a:ea typeface="ＭＳ Ｐゴシック" charset="0"/>
                          <a:cs typeface="Arial" charset="0"/>
                        </a:rPr>
                        <a:t> </a:t>
                      </a:r>
                      <a:r>
                        <a:rPr kumimoji="0" lang="en-US" sz="1200" b="0" i="0" u="none" strike="noStrike" cap="none" normalizeH="0" baseline="0">
                          <a:ln>
                            <a:noFill/>
                          </a:ln>
                          <a:solidFill>
                            <a:schemeClr val="bg2"/>
                          </a:solidFill>
                          <a:effectLst/>
                          <a:latin typeface="Arial" charset="0"/>
                          <a:ea typeface="ＭＳ Ｐゴシック" charset="0"/>
                          <a:cs typeface="Arial" charset="0"/>
                        </a:rPr>
                        <a:t>the</a:t>
                      </a:r>
                      <a:r>
                        <a:rPr kumimoji="0" lang="en-US" sz="1600" b="0" i="0" u="none" strike="noStrike" cap="none" normalizeH="0" baseline="0">
                          <a:ln>
                            <a:noFill/>
                          </a:ln>
                          <a:solidFill>
                            <a:schemeClr val="tx1"/>
                          </a:solidFill>
                          <a:effectLst/>
                          <a:latin typeface="Arial" charset="0"/>
                          <a:ea typeface="ＭＳ Ｐゴシック" charset="0"/>
                          <a:cs typeface="Arial" charset="0"/>
                        </a:rPr>
                        <a:t> </a:t>
                      </a:r>
                      <a:r>
                        <a:rPr kumimoji="0" lang="en-US" sz="1800" b="1" i="0" u="none" strike="noStrike" cap="none" normalizeH="0" baseline="0">
                          <a:ln>
                            <a:noFill/>
                          </a:ln>
                          <a:solidFill>
                            <a:schemeClr val="tx1"/>
                          </a:solidFill>
                          <a:effectLst/>
                          <a:latin typeface="Arial" charset="0"/>
                          <a:ea typeface="ＭＳ Ｐゴシック" charset="0"/>
                          <a:cs typeface="Arial" charset="0"/>
                        </a:rPr>
                        <a:t>Galaxy</a:t>
                      </a: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Cinderella</a:t>
                      </a:r>
                      <a:r>
                        <a:rPr kumimoji="0" lang="en-US" sz="1600" b="0" i="0" u="none" strike="noStrike" cap="none" normalizeH="0" baseline="0">
                          <a:ln>
                            <a:noFill/>
                          </a:ln>
                          <a:solidFill>
                            <a:schemeClr val="tx1"/>
                          </a:solidFill>
                          <a:effectLst/>
                          <a:latin typeface="Arial" charset="0"/>
                          <a:ea typeface="ＭＳ Ｐゴシック" charset="0"/>
                          <a:cs typeface="Arial" charset="0"/>
                        </a:rPr>
                        <a:t> Man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bl>
          </a:graphicData>
        </a:graphic>
      </p:graphicFrame>
      <p:grpSp>
        <p:nvGrpSpPr>
          <p:cNvPr id="2" name="Group 28"/>
          <p:cNvGrpSpPr>
            <a:grpSpLocks/>
          </p:cNvGrpSpPr>
          <p:nvPr/>
        </p:nvGrpSpPr>
        <p:grpSpPr bwMode="auto">
          <a:xfrm>
            <a:off x="228600" y="3810000"/>
            <a:ext cx="3124200" cy="2946400"/>
            <a:chOff x="144" y="2304"/>
            <a:chExt cx="1968" cy="1671"/>
          </a:xfrm>
        </p:grpSpPr>
        <p:sp>
          <p:nvSpPr>
            <p:cNvPr id="28719" name="Text Box 29"/>
            <p:cNvSpPr txBox="1">
              <a:spLocks noChangeArrowheads="1"/>
            </p:cNvSpPr>
            <p:nvPr/>
          </p:nvSpPr>
          <p:spPr bwMode="auto">
            <a:xfrm>
              <a:off x="288" y="3456"/>
              <a:ext cx="182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a:solidFill>
                    <a:srgbClr val="0000FF"/>
                  </a:solidFill>
                </a:rPr>
                <a:t>Years are common in the review archive, so have</a:t>
              </a:r>
              <a:r>
                <a:rPr lang="en-US">
                  <a:solidFill>
                    <a:srgbClr val="0000FF"/>
                  </a:solidFill>
                  <a:sym typeface="Wingdings" charset="0"/>
                </a:rPr>
                <a:t> low weight</a:t>
              </a:r>
              <a:endParaRPr lang="en-US">
                <a:solidFill>
                  <a:srgbClr val="0000FF"/>
                </a:solidFill>
              </a:endParaRPr>
            </a:p>
          </p:txBody>
        </p:sp>
        <p:sp>
          <p:nvSpPr>
            <p:cNvPr id="28720" name="Line 30"/>
            <p:cNvSpPr>
              <a:spLocks noChangeShapeType="1"/>
            </p:cNvSpPr>
            <p:nvPr/>
          </p:nvSpPr>
          <p:spPr bwMode="auto">
            <a:xfrm flipH="1" flipV="1">
              <a:off x="1295" y="2833"/>
              <a:ext cx="144" cy="576"/>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21" name="Line 31"/>
            <p:cNvSpPr>
              <a:spLocks noChangeShapeType="1"/>
            </p:cNvSpPr>
            <p:nvPr/>
          </p:nvSpPr>
          <p:spPr bwMode="auto">
            <a:xfrm flipH="1" flipV="1">
              <a:off x="1392" y="2496"/>
              <a:ext cx="96" cy="912"/>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22" name="Line 32"/>
            <p:cNvSpPr>
              <a:spLocks noChangeShapeType="1"/>
            </p:cNvSpPr>
            <p:nvPr/>
          </p:nvSpPr>
          <p:spPr bwMode="auto">
            <a:xfrm flipH="1" flipV="1">
              <a:off x="144" y="2640"/>
              <a:ext cx="192" cy="768"/>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Line 33"/>
            <p:cNvSpPr>
              <a:spLocks noChangeShapeType="1"/>
            </p:cNvSpPr>
            <p:nvPr/>
          </p:nvSpPr>
          <p:spPr bwMode="auto">
            <a:xfrm flipV="1">
              <a:off x="144" y="2304"/>
              <a:ext cx="144" cy="336"/>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aphicFrame>
        <p:nvGraphicFramePr>
          <p:cNvPr id="183351" name="Group 55"/>
          <p:cNvGraphicFramePr>
            <a:graphicFrameLocks noGrp="1"/>
          </p:cNvGraphicFramePr>
          <p:nvPr/>
        </p:nvGraphicFramePr>
        <p:xfrm>
          <a:off x="4724400" y="5410200"/>
          <a:ext cx="4419600" cy="1370711"/>
        </p:xfrm>
        <a:graphic>
          <a:graphicData uri="http://schemas.openxmlformats.org/drawingml/2006/table">
            <a:tbl>
              <a:tblPr/>
              <a:tblGrid>
                <a:gridCol w="1220788"/>
                <a:gridCol w="3198812"/>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Arial" charset="0"/>
                        </a:rPr>
                        <a:t>hitchhiker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movie00137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the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movie001,movie003,movie007,movie008, movie013,movie018,movie023,movie0031,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358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bl>
          </a:graphicData>
        </a:graphic>
      </p:graphicFrame>
      <p:sp>
        <p:nvSpPr>
          <p:cNvPr id="183344" name="Line 48"/>
          <p:cNvSpPr>
            <a:spLocks noChangeShapeType="1"/>
          </p:cNvSpPr>
          <p:nvPr/>
        </p:nvSpPr>
        <p:spPr bwMode="auto">
          <a:xfrm flipV="1">
            <a:off x="6626225" y="4114800"/>
            <a:ext cx="155575" cy="1522413"/>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45" name="Line 49"/>
          <p:cNvSpPr>
            <a:spLocks noChangeShapeType="1"/>
          </p:cNvSpPr>
          <p:nvPr/>
        </p:nvSpPr>
        <p:spPr bwMode="auto">
          <a:xfrm>
            <a:off x="1752600" y="3581400"/>
            <a:ext cx="2895600" cy="19812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3346" name="Text Box 50"/>
          <p:cNvSpPr txBox="1">
            <a:spLocks noChangeArrowheads="1"/>
          </p:cNvSpPr>
          <p:nvPr/>
        </p:nvSpPr>
        <p:spPr bwMode="auto">
          <a:xfrm>
            <a:off x="1143000" y="1933575"/>
            <a:ext cx="69342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cs typeface="Arial" charset="0"/>
              </a:defRPr>
            </a:lvl1pPr>
            <a:lvl2pPr marL="742950" indent="-285750" eaLnBrk="0" hangingPunct="0">
              <a:defRPr b="1">
                <a:solidFill>
                  <a:schemeClr val="tx1"/>
                </a:solidFill>
                <a:latin typeface="Arial" charset="0"/>
                <a:ea typeface="Arial" charset="0"/>
                <a:cs typeface="Arial" charset="0"/>
              </a:defRPr>
            </a:lvl2pPr>
            <a:lvl3pPr marL="1143000" indent="-228600" eaLnBrk="0" hangingPunct="0">
              <a:defRPr b="1">
                <a:solidFill>
                  <a:schemeClr val="tx1"/>
                </a:solidFill>
                <a:latin typeface="Arial" charset="0"/>
                <a:ea typeface="Arial" charset="0"/>
                <a:cs typeface="Arial" charset="0"/>
              </a:defRPr>
            </a:lvl3pPr>
            <a:lvl4pPr marL="1600200" indent="-228600" eaLnBrk="0" hangingPunct="0">
              <a:defRPr b="1">
                <a:solidFill>
                  <a:schemeClr val="tx1"/>
                </a:solidFill>
                <a:latin typeface="Arial" charset="0"/>
                <a:ea typeface="Arial" charset="0"/>
                <a:cs typeface="Arial" charset="0"/>
              </a:defRPr>
            </a:lvl4pPr>
            <a:lvl5pPr marL="2057400" indent="-228600" eaLnBrk="0" hangingPunct="0">
              <a:defRPr b="1">
                <a:solidFill>
                  <a:schemeClr val="tx1"/>
                </a:solidFill>
                <a:latin typeface="Arial" charset="0"/>
                <a:ea typeface="Arial" charset="0"/>
                <a:cs typeface="Arial" charset="0"/>
              </a:defRPr>
            </a:lvl5pPr>
            <a:lvl6pPr marL="2514600" indent="-228600" algn="r"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algn="r"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algn="r"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algn="r" eaLnBrk="0" fontAlgn="base" hangingPunct="0">
              <a:spcBef>
                <a:spcPct val="0"/>
              </a:spcBef>
              <a:spcAft>
                <a:spcPct val="0"/>
              </a:spcAft>
              <a:defRPr b="1">
                <a:solidFill>
                  <a:schemeClr val="tx1"/>
                </a:solidFill>
                <a:latin typeface="Arial" charset="0"/>
                <a:ea typeface="Arial" charset="0"/>
                <a:cs typeface="Arial" charset="0"/>
              </a:defRPr>
            </a:lvl9pPr>
          </a:lstStyle>
          <a:p>
            <a:pPr algn="l" eaLnBrk="1" hangingPunct="1">
              <a:spcBef>
                <a:spcPct val="50000"/>
              </a:spcBef>
            </a:pPr>
            <a:r>
              <a:rPr lang="en-US" sz="2000" b="0"/>
              <a:t> </a:t>
            </a:r>
            <a:r>
              <a:rPr lang="en-US" b="0"/>
              <a:t>- It is easy to find the (few) items that match on </a:t>
            </a:r>
            <a:r>
              <a:rPr lang="ja-JP" altLang="en-US" b="0"/>
              <a:t>“</a:t>
            </a:r>
            <a:r>
              <a:rPr lang="en-US" sz="2000" b="0"/>
              <a:t>important</a:t>
            </a:r>
            <a:r>
              <a:rPr lang="ja-JP" altLang="en-US" b="0"/>
              <a:t>”</a:t>
            </a:r>
            <a:r>
              <a:rPr lang="en-US" b="0"/>
              <a:t> terms</a:t>
            </a:r>
          </a:p>
          <a:p>
            <a:pPr algn="l" eaLnBrk="1" hangingPunct="1">
              <a:spcBef>
                <a:spcPct val="50000"/>
              </a:spcBef>
            </a:pPr>
            <a:r>
              <a:rPr lang="en-US" b="0"/>
              <a:t> - Search for </a:t>
            </a:r>
            <a:r>
              <a:rPr lang="en-US"/>
              <a:t>strong</a:t>
            </a:r>
            <a:r>
              <a:rPr lang="en-US" b="0"/>
              <a:t> matches can </a:t>
            </a:r>
            <a:r>
              <a:rPr lang="en-US"/>
              <a:t>prune</a:t>
            </a:r>
            <a:r>
              <a:rPr lang="en-US" b="0"/>
              <a:t>  </a:t>
            </a:r>
            <a:r>
              <a:rPr lang="ja-JP" altLang="en-US" b="0"/>
              <a:t>“</a:t>
            </a:r>
            <a:r>
              <a:rPr lang="en-US" b="0"/>
              <a:t>unimportant terms</a:t>
            </a:r>
            <a:r>
              <a:rPr lang="ja-JP" altLang="en-US" b="0"/>
              <a:t>”</a:t>
            </a:r>
            <a:endParaRPr lang="en-US" b="0"/>
          </a:p>
        </p:txBody>
      </p:sp>
      <p:sp>
        <p:nvSpPr>
          <p:cNvPr id="183347" name="Rectangle 51"/>
          <p:cNvSpPr>
            <a:spLocks noChangeArrowheads="1"/>
          </p:cNvSpPr>
          <p:nvPr/>
        </p:nvSpPr>
        <p:spPr bwMode="auto">
          <a:xfrm>
            <a:off x="4953000" y="3505200"/>
            <a:ext cx="3810000" cy="60960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471650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33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33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3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33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3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44" grpId="0" animBg="1"/>
      <p:bldP spid="183345" grpId="0" animBg="1"/>
      <p:bldP spid="183346" grpId="0"/>
      <p:bldP spid="1833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(best-first) search</a:t>
            </a:r>
            <a:endParaRPr lang="en-US" dirty="0"/>
          </a:p>
        </p:txBody>
      </p:sp>
      <p:sp>
        <p:nvSpPr>
          <p:cNvPr id="7" name="Content Placeholder 6"/>
          <p:cNvSpPr>
            <a:spLocks noGrp="1"/>
          </p:cNvSpPr>
          <p:nvPr>
            <p:ph idx="1"/>
          </p:nvPr>
        </p:nvSpPr>
        <p:spPr/>
        <p:txBody>
          <a:bodyPr>
            <a:normAutofit/>
          </a:bodyPr>
          <a:lstStyle/>
          <a:p>
            <a:r>
              <a:rPr lang="en-US" sz="2400" dirty="0" smtClean="0"/>
              <a:t>Find shortest path between start </a:t>
            </a:r>
            <a:r>
              <a:rPr lang="en-US" sz="2400" i="1" dirty="0" smtClean="0"/>
              <a:t>n</a:t>
            </a:r>
            <a:r>
              <a:rPr lang="en-US" sz="2400" i="1" baseline="-25000" dirty="0" smtClean="0"/>
              <a:t>0</a:t>
            </a:r>
            <a:r>
              <a:rPr lang="en-US" sz="2400" i="1" dirty="0" smtClean="0"/>
              <a:t> </a:t>
            </a:r>
            <a:r>
              <a:rPr lang="en-US" sz="2400" dirty="0" smtClean="0"/>
              <a:t>and goal </a:t>
            </a:r>
            <a:r>
              <a:rPr lang="en-US" sz="2400" i="1" dirty="0" err="1" smtClean="0"/>
              <a:t>n</a:t>
            </a:r>
            <a:r>
              <a:rPr lang="en-US" sz="2400" i="1" baseline="-25000" dirty="0" err="1" smtClean="0"/>
              <a:t>g</a:t>
            </a:r>
            <a:r>
              <a:rPr lang="en-US" sz="2400" i="1" dirty="0" err="1" smtClean="0"/>
              <a:t>:goal</a:t>
            </a:r>
            <a:r>
              <a:rPr lang="en-US" sz="2400" i="1" dirty="0" smtClean="0"/>
              <a:t>(</a:t>
            </a:r>
            <a:r>
              <a:rPr lang="en-US" sz="2400" i="1" dirty="0" err="1" smtClean="0"/>
              <a:t>n</a:t>
            </a:r>
            <a:r>
              <a:rPr lang="en-US" sz="2400" i="1" baseline="-25000" dirty="0" err="1" smtClean="0"/>
              <a:t>g</a:t>
            </a:r>
            <a:r>
              <a:rPr lang="en-US" sz="2400" i="1" dirty="0" smtClean="0"/>
              <a:t>)</a:t>
            </a:r>
            <a:endParaRPr lang="en-US" sz="2400" dirty="0" smtClean="0"/>
          </a:p>
          <a:p>
            <a:pPr lvl="1"/>
            <a:r>
              <a:rPr lang="en-US" sz="2400" dirty="0" smtClean="0"/>
              <a:t>Define </a:t>
            </a:r>
            <a:r>
              <a:rPr lang="en-US" sz="2400" i="1" dirty="0" smtClean="0"/>
              <a:t>f(n) = g(n) + h(n)</a:t>
            </a:r>
          </a:p>
          <a:p>
            <a:pPr lvl="2"/>
            <a:r>
              <a:rPr lang="en-US" sz="2400" i="1" dirty="0" smtClean="0"/>
              <a:t>g(n) = </a:t>
            </a:r>
            <a:r>
              <a:rPr lang="en-US" sz="2400" i="1" dirty="0" err="1" smtClean="0"/>
              <a:t>MinPathLength</a:t>
            </a:r>
            <a:r>
              <a:rPr lang="en-US" sz="2400" i="1" dirty="0" smtClean="0"/>
              <a:t>(</a:t>
            </a:r>
            <a:r>
              <a:rPr lang="en-US" sz="2400" i="1" dirty="0"/>
              <a:t>n</a:t>
            </a:r>
            <a:r>
              <a:rPr lang="en-US" sz="2400" i="1" baseline="-25000" dirty="0"/>
              <a:t>0</a:t>
            </a:r>
            <a:r>
              <a:rPr lang="en-US" sz="2400" i="1" dirty="0"/>
              <a:t> </a:t>
            </a:r>
            <a:r>
              <a:rPr lang="en-US" sz="2400" i="1" dirty="0" smtClean="0"/>
              <a:t>,n)|</a:t>
            </a:r>
          </a:p>
          <a:p>
            <a:pPr lvl="2"/>
            <a:r>
              <a:rPr lang="en-US" sz="2400" i="1" dirty="0" smtClean="0"/>
              <a:t>h(n) =</a:t>
            </a:r>
            <a:r>
              <a:rPr lang="en-US" sz="2400" dirty="0" smtClean="0"/>
              <a:t> estimate of path length from </a:t>
            </a:r>
            <a:r>
              <a:rPr lang="en-US" sz="2400" i="1" dirty="0" smtClean="0"/>
              <a:t>n</a:t>
            </a:r>
            <a:r>
              <a:rPr lang="en-US" sz="2400" dirty="0" smtClean="0"/>
              <a:t> to </a:t>
            </a:r>
            <a:r>
              <a:rPr lang="en-US" sz="2400" i="1" dirty="0" err="1" smtClean="0"/>
              <a:t>n</a:t>
            </a:r>
            <a:r>
              <a:rPr lang="en-US" sz="2400" i="1" baseline="-25000" dirty="0" err="1" smtClean="0"/>
              <a:t>g</a:t>
            </a:r>
            <a:endParaRPr lang="en-US" sz="2400" i="1" baseline="-25000" dirty="0" smtClean="0"/>
          </a:p>
          <a:p>
            <a:pPr lvl="1"/>
            <a:r>
              <a:rPr lang="en-US" sz="2400" dirty="0" smtClean="0"/>
              <a:t>Algorithm:</a:t>
            </a:r>
          </a:p>
          <a:p>
            <a:pPr lvl="2"/>
            <a:r>
              <a:rPr lang="en-US" sz="2400" i="1" dirty="0" smtClean="0"/>
              <a:t>OPEN= {</a:t>
            </a:r>
            <a:r>
              <a:rPr lang="en-US" sz="2400" i="1" dirty="0"/>
              <a:t>n</a:t>
            </a:r>
            <a:r>
              <a:rPr lang="en-US" sz="2400" i="1" baseline="-25000" dirty="0"/>
              <a:t>0</a:t>
            </a:r>
            <a:r>
              <a:rPr lang="en-US" sz="2400" i="1" dirty="0"/>
              <a:t> </a:t>
            </a:r>
            <a:r>
              <a:rPr lang="en-US" sz="2400" i="1" dirty="0" smtClean="0"/>
              <a:t>}</a:t>
            </a:r>
          </a:p>
          <a:p>
            <a:pPr lvl="2"/>
            <a:r>
              <a:rPr lang="en-US" sz="2400" dirty="0" smtClean="0"/>
              <a:t>While </a:t>
            </a:r>
            <a:r>
              <a:rPr lang="en-US" sz="2400" i="1" dirty="0" smtClean="0"/>
              <a:t>OPEN</a:t>
            </a:r>
            <a:r>
              <a:rPr lang="en-US" sz="2400" dirty="0" smtClean="0"/>
              <a:t> is not empty:</a:t>
            </a:r>
          </a:p>
          <a:p>
            <a:pPr lvl="3"/>
            <a:r>
              <a:rPr lang="en-US" dirty="0" smtClean="0"/>
              <a:t>remove “best” (minimal f) node </a:t>
            </a:r>
            <a:r>
              <a:rPr lang="en-US" i="1" dirty="0" smtClean="0"/>
              <a:t>n </a:t>
            </a:r>
            <a:r>
              <a:rPr lang="en-US" dirty="0" smtClean="0"/>
              <a:t>from</a:t>
            </a:r>
            <a:r>
              <a:rPr lang="en-US" i="1" dirty="0" smtClean="0"/>
              <a:t> OPEN</a:t>
            </a:r>
          </a:p>
          <a:p>
            <a:pPr lvl="3"/>
            <a:r>
              <a:rPr lang="en-US" dirty="0" smtClean="0"/>
              <a:t>if </a:t>
            </a:r>
            <a:r>
              <a:rPr lang="en-US" i="1" dirty="0" smtClean="0"/>
              <a:t>goal(n), </a:t>
            </a:r>
            <a:r>
              <a:rPr lang="en-US" dirty="0" smtClean="0"/>
              <a:t>output path </a:t>
            </a:r>
            <a:r>
              <a:rPr lang="en-US" i="1" dirty="0" smtClean="0"/>
              <a:t>n</a:t>
            </a:r>
            <a:r>
              <a:rPr lang="en-US" i="1" baseline="-25000" dirty="0" smtClean="0"/>
              <a:t>0</a:t>
            </a:r>
            <a:r>
              <a:rPr lang="en-US" i="1" dirty="0" smtClean="0">
                <a:sym typeface="Wingdings"/>
              </a:rPr>
              <a:t></a:t>
            </a:r>
            <a:r>
              <a:rPr lang="en-US" i="1" dirty="0" smtClean="0"/>
              <a:t>n </a:t>
            </a:r>
            <a:r>
              <a:rPr lang="en-US" dirty="0" smtClean="0"/>
              <a:t>and stop</a:t>
            </a:r>
          </a:p>
          <a:p>
            <a:pPr lvl="3"/>
            <a:r>
              <a:rPr lang="en-US" dirty="0" smtClean="0"/>
              <a:t>otherwise, add </a:t>
            </a:r>
            <a:r>
              <a:rPr lang="en-US" i="1" dirty="0" smtClean="0"/>
              <a:t>CHILDREN(n) </a:t>
            </a:r>
            <a:r>
              <a:rPr lang="en-US" dirty="0" smtClean="0"/>
              <a:t>to OPEN</a:t>
            </a:r>
          </a:p>
          <a:p>
            <a:pPr lvl="4"/>
            <a:r>
              <a:rPr lang="en-US" dirty="0" smtClean="0"/>
              <a:t>and record their </a:t>
            </a:r>
            <a:r>
              <a:rPr lang="en-US" i="1" dirty="0" err="1" smtClean="0"/>
              <a:t>MinPathLength</a:t>
            </a:r>
            <a:r>
              <a:rPr lang="en-US" i="1" dirty="0" smtClean="0"/>
              <a:t> </a:t>
            </a:r>
            <a:r>
              <a:rPr lang="en-US" dirty="0" smtClean="0"/>
              <a:t>parents</a:t>
            </a:r>
            <a:endParaRPr lang="en-US" i="1" dirty="0"/>
          </a:p>
        </p:txBody>
      </p:sp>
    </p:spTree>
    <p:extLst>
      <p:ext uri="{BB962C8B-B14F-4D97-AF65-F5344CB8AC3E}">
        <p14:creationId xmlns:p14="http://schemas.microsoft.com/office/powerpoint/2010/main" val="7900857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tar_progress_ani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770" y="297218"/>
            <a:ext cx="5309923" cy="5309923"/>
          </a:xfrm>
          <a:prstGeom prst="rect">
            <a:avLst/>
          </a:prstGeom>
        </p:spPr>
      </p:pic>
      <p:sp>
        <p:nvSpPr>
          <p:cNvPr id="6" name="TextBox 5"/>
          <p:cNvSpPr txBox="1"/>
          <p:nvPr/>
        </p:nvSpPr>
        <p:spPr>
          <a:xfrm>
            <a:off x="216186" y="5903893"/>
            <a:ext cx="8647448" cy="830997"/>
          </a:xfrm>
          <a:prstGeom prst="rect">
            <a:avLst/>
          </a:prstGeom>
          <a:noFill/>
        </p:spPr>
        <p:txBody>
          <a:bodyPr wrap="square" rtlCol="0">
            <a:spAutoFit/>
          </a:bodyPr>
          <a:lstStyle/>
          <a:p>
            <a:pPr algn="ctr"/>
            <a:r>
              <a:rPr lang="en-US" sz="2400" dirty="0" smtClean="0"/>
              <a:t>empty </a:t>
            </a:r>
            <a:r>
              <a:rPr lang="en-US" sz="2400" dirty="0"/>
              <a:t>circles </a:t>
            </a:r>
            <a:r>
              <a:rPr lang="en-US" sz="2400" dirty="0" smtClean="0"/>
              <a:t>= </a:t>
            </a:r>
            <a:r>
              <a:rPr lang="en-US" sz="2400" i="1" dirty="0" smtClean="0"/>
              <a:t>open </a:t>
            </a:r>
            <a:r>
              <a:rPr lang="en-US" sz="2400" i="1" dirty="0"/>
              <a:t>set</a:t>
            </a:r>
            <a:r>
              <a:rPr lang="en-US" sz="2400" dirty="0"/>
              <a:t>, </a:t>
            </a:r>
            <a:r>
              <a:rPr lang="en-US" sz="2400" dirty="0" smtClean="0"/>
              <a:t>filled = closed set; color = distance </a:t>
            </a:r>
            <a:r>
              <a:rPr lang="en-US" sz="2400" dirty="0"/>
              <a:t>from the </a:t>
            </a:r>
            <a:r>
              <a:rPr lang="en-US" sz="2400" dirty="0" smtClean="0"/>
              <a:t>start (the </a:t>
            </a:r>
            <a:r>
              <a:rPr lang="en-US" sz="2400" dirty="0"/>
              <a:t>greener, the </a:t>
            </a:r>
            <a:r>
              <a:rPr lang="en-US" sz="2400" dirty="0" smtClean="0"/>
              <a:t>further</a:t>
            </a:r>
            <a:r>
              <a:rPr lang="en-US" sz="2400" dirty="0"/>
              <a:t>)</a:t>
            </a:r>
          </a:p>
        </p:txBody>
      </p:sp>
    </p:spTree>
    <p:extLst>
      <p:ext uri="{BB962C8B-B14F-4D97-AF65-F5344CB8AC3E}">
        <p14:creationId xmlns:p14="http://schemas.microsoft.com/office/powerpoint/2010/main" val="3306262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(best-first) search</a:t>
            </a:r>
            <a:endParaRPr lang="en-US" dirty="0"/>
          </a:p>
        </p:txBody>
      </p:sp>
      <p:sp>
        <p:nvSpPr>
          <p:cNvPr id="7" name="Content Placeholder 6"/>
          <p:cNvSpPr>
            <a:spLocks noGrp="1"/>
          </p:cNvSpPr>
          <p:nvPr>
            <p:ph idx="1"/>
          </p:nvPr>
        </p:nvSpPr>
        <p:spPr/>
        <p:txBody>
          <a:bodyPr>
            <a:normAutofit lnSpcReduction="10000"/>
          </a:bodyPr>
          <a:lstStyle/>
          <a:p>
            <a:r>
              <a:rPr lang="en-US" sz="2400" dirty="0" smtClean="0"/>
              <a:t>Find shortest path between start </a:t>
            </a:r>
            <a:r>
              <a:rPr lang="en-US" sz="2400" i="1" dirty="0" smtClean="0"/>
              <a:t>n</a:t>
            </a:r>
            <a:r>
              <a:rPr lang="en-US" sz="2400" i="1" baseline="-25000" dirty="0" smtClean="0"/>
              <a:t>0</a:t>
            </a:r>
            <a:r>
              <a:rPr lang="en-US" sz="2400" i="1" dirty="0" smtClean="0"/>
              <a:t> </a:t>
            </a:r>
            <a:r>
              <a:rPr lang="en-US" sz="2400" dirty="0" smtClean="0"/>
              <a:t>and goal </a:t>
            </a:r>
            <a:r>
              <a:rPr lang="en-US" sz="2400" i="1" dirty="0" err="1" smtClean="0"/>
              <a:t>n</a:t>
            </a:r>
            <a:r>
              <a:rPr lang="en-US" sz="2400" i="1" baseline="-25000" dirty="0" err="1" smtClean="0"/>
              <a:t>g</a:t>
            </a:r>
            <a:r>
              <a:rPr lang="en-US" sz="2400" i="1" dirty="0" err="1" smtClean="0"/>
              <a:t>:goal</a:t>
            </a:r>
            <a:r>
              <a:rPr lang="en-US" sz="2400" i="1" dirty="0" smtClean="0"/>
              <a:t>(</a:t>
            </a:r>
            <a:r>
              <a:rPr lang="en-US" sz="2400" i="1" dirty="0" err="1" smtClean="0"/>
              <a:t>n</a:t>
            </a:r>
            <a:r>
              <a:rPr lang="en-US" sz="2400" i="1" baseline="-25000" dirty="0" err="1" smtClean="0"/>
              <a:t>g</a:t>
            </a:r>
            <a:r>
              <a:rPr lang="en-US" sz="2400" i="1" dirty="0" smtClean="0"/>
              <a:t>)</a:t>
            </a:r>
            <a:endParaRPr lang="en-US" sz="2400" dirty="0" smtClean="0"/>
          </a:p>
          <a:p>
            <a:pPr lvl="1"/>
            <a:r>
              <a:rPr lang="en-US" sz="2400" dirty="0" smtClean="0"/>
              <a:t>Define </a:t>
            </a:r>
            <a:r>
              <a:rPr lang="en-US" sz="2400" i="1" dirty="0" smtClean="0"/>
              <a:t>f(n) = g(n) + h(n)</a:t>
            </a:r>
          </a:p>
          <a:p>
            <a:pPr lvl="2"/>
            <a:r>
              <a:rPr lang="en-US" sz="2400" i="1" dirty="0" smtClean="0"/>
              <a:t>g(n) = </a:t>
            </a:r>
            <a:r>
              <a:rPr lang="en-US" sz="2400" i="1" dirty="0" err="1" smtClean="0"/>
              <a:t>MinPathLength</a:t>
            </a:r>
            <a:r>
              <a:rPr lang="en-US" sz="2400" i="1" dirty="0" smtClean="0"/>
              <a:t>(</a:t>
            </a:r>
            <a:r>
              <a:rPr lang="en-US" sz="2400" i="1" dirty="0"/>
              <a:t>n</a:t>
            </a:r>
            <a:r>
              <a:rPr lang="en-US" sz="2400" i="1" baseline="-25000" dirty="0"/>
              <a:t>0</a:t>
            </a:r>
            <a:r>
              <a:rPr lang="en-US" sz="2400" i="1" dirty="0"/>
              <a:t> </a:t>
            </a:r>
            <a:r>
              <a:rPr lang="en-US" sz="2400" i="1" dirty="0" smtClean="0"/>
              <a:t>,n)|</a:t>
            </a:r>
          </a:p>
          <a:p>
            <a:pPr lvl="2"/>
            <a:r>
              <a:rPr lang="en-US" sz="2400" i="1" dirty="0" smtClean="0"/>
              <a:t>h(n) =</a:t>
            </a:r>
            <a:r>
              <a:rPr lang="en-US" sz="2400" dirty="0" smtClean="0"/>
              <a:t> </a:t>
            </a:r>
            <a:r>
              <a:rPr lang="en-US" sz="2400" b="1" dirty="0" smtClean="0"/>
              <a:t>lower-bound </a:t>
            </a:r>
            <a:r>
              <a:rPr lang="en-US" sz="2400" dirty="0" smtClean="0"/>
              <a:t>of path length from </a:t>
            </a:r>
            <a:r>
              <a:rPr lang="en-US" sz="2400" i="1" dirty="0" smtClean="0"/>
              <a:t>n</a:t>
            </a:r>
            <a:r>
              <a:rPr lang="en-US" sz="2400" dirty="0" smtClean="0"/>
              <a:t> to </a:t>
            </a:r>
            <a:r>
              <a:rPr lang="en-US" sz="2400" i="1" dirty="0" err="1" smtClean="0"/>
              <a:t>n</a:t>
            </a:r>
            <a:r>
              <a:rPr lang="en-US" sz="2400" i="1" baseline="-25000" dirty="0" err="1" smtClean="0"/>
              <a:t>g</a:t>
            </a:r>
            <a:endParaRPr lang="en-US" sz="2400" i="1" baseline="-25000" dirty="0" smtClean="0"/>
          </a:p>
          <a:p>
            <a:pPr lvl="1"/>
            <a:r>
              <a:rPr lang="en-US" sz="2400" dirty="0" smtClean="0"/>
              <a:t>Algorithm:</a:t>
            </a:r>
          </a:p>
          <a:p>
            <a:pPr lvl="2"/>
            <a:r>
              <a:rPr lang="en-US" sz="2400" i="1" dirty="0" smtClean="0"/>
              <a:t>OPEN= {</a:t>
            </a:r>
            <a:r>
              <a:rPr lang="en-US" sz="2400" i="1" dirty="0"/>
              <a:t>n</a:t>
            </a:r>
            <a:r>
              <a:rPr lang="en-US" sz="2400" i="1" baseline="-25000" dirty="0"/>
              <a:t>0</a:t>
            </a:r>
            <a:r>
              <a:rPr lang="en-US" sz="2400" i="1" dirty="0"/>
              <a:t> </a:t>
            </a:r>
            <a:r>
              <a:rPr lang="en-US" sz="2400" i="1" dirty="0" smtClean="0"/>
              <a:t>}</a:t>
            </a:r>
          </a:p>
          <a:p>
            <a:pPr lvl="2"/>
            <a:r>
              <a:rPr lang="en-US" sz="2400" dirty="0" smtClean="0"/>
              <a:t>While </a:t>
            </a:r>
            <a:r>
              <a:rPr lang="en-US" sz="2400" i="1" dirty="0" smtClean="0"/>
              <a:t>OPEN</a:t>
            </a:r>
            <a:r>
              <a:rPr lang="en-US" sz="2400" dirty="0" smtClean="0"/>
              <a:t> is not empty:</a:t>
            </a:r>
          </a:p>
          <a:p>
            <a:pPr lvl="3"/>
            <a:r>
              <a:rPr lang="en-US" dirty="0" smtClean="0"/>
              <a:t>remove “best” (minimal f) node </a:t>
            </a:r>
            <a:r>
              <a:rPr lang="en-US" i="1" dirty="0" smtClean="0"/>
              <a:t>n </a:t>
            </a:r>
            <a:r>
              <a:rPr lang="en-US" dirty="0" smtClean="0"/>
              <a:t>from</a:t>
            </a:r>
            <a:r>
              <a:rPr lang="en-US" i="1" dirty="0" smtClean="0"/>
              <a:t> OPEN</a:t>
            </a:r>
          </a:p>
          <a:p>
            <a:pPr lvl="3"/>
            <a:r>
              <a:rPr lang="en-US" dirty="0" smtClean="0"/>
              <a:t>if </a:t>
            </a:r>
            <a:r>
              <a:rPr lang="en-US" i="1" dirty="0" smtClean="0"/>
              <a:t>goal(n), </a:t>
            </a:r>
            <a:r>
              <a:rPr lang="en-US" dirty="0" smtClean="0"/>
              <a:t>output path </a:t>
            </a:r>
            <a:r>
              <a:rPr lang="en-US" i="1" dirty="0" smtClean="0"/>
              <a:t>n</a:t>
            </a:r>
            <a:r>
              <a:rPr lang="en-US" i="1" baseline="-25000" dirty="0" smtClean="0"/>
              <a:t>0</a:t>
            </a:r>
            <a:r>
              <a:rPr lang="en-US" i="1" dirty="0" smtClean="0">
                <a:sym typeface="Wingdings"/>
              </a:rPr>
              <a:t></a:t>
            </a:r>
            <a:r>
              <a:rPr lang="en-US" i="1" dirty="0" smtClean="0"/>
              <a:t>n </a:t>
            </a:r>
            <a:r>
              <a:rPr lang="en-US" dirty="0" smtClean="0"/>
              <a:t>and stop</a:t>
            </a:r>
          </a:p>
          <a:p>
            <a:pPr lvl="3"/>
            <a:r>
              <a:rPr lang="en-US" dirty="0" smtClean="0"/>
              <a:t>otherwise, add </a:t>
            </a:r>
            <a:r>
              <a:rPr lang="en-US" i="1" dirty="0" smtClean="0"/>
              <a:t>CHILDREN(n) </a:t>
            </a:r>
            <a:r>
              <a:rPr lang="en-US" dirty="0" smtClean="0"/>
              <a:t>to OPEN</a:t>
            </a:r>
          </a:p>
          <a:p>
            <a:pPr lvl="4"/>
            <a:r>
              <a:rPr lang="en-US" dirty="0" smtClean="0"/>
              <a:t>and record their </a:t>
            </a:r>
            <a:r>
              <a:rPr lang="en-US" i="1" dirty="0" err="1" smtClean="0"/>
              <a:t>MinPathLength</a:t>
            </a:r>
            <a:r>
              <a:rPr lang="en-US" i="1" dirty="0" smtClean="0"/>
              <a:t> </a:t>
            </a:r>
            <a:r>
              <a:rPr lang="en-US" dirty="0" smtClean="0"/>
              <a:t>parents</a:t>
            </a:r>
          </a:p>
          <a:p>
            <a:pPr lvl="4"/>
            <a:r>
              <a:rPr lang="en-US" dirty="0" smtClean="0"/>
              <a:t>…note this is easy for a tree</a:t>
            </a:r>
            <a:endParaRPr lang="en-US" dirty="0"/>
          </a:p>
        </p:txBody>
      </p:sp>
      <p:sp>
        <p:nvSpPr>
          <p:cNvPr id="2" name="TextBox 1"/>
          <p:cNvSpPr txBox="1"/>
          <p:nvPr/>
        </p:nvSpPr>
        <p:spPr>
          <a:xfrm>
            <a:off x="4404792" y="2931664"/>
            <a:ext cx="452330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h is “</a:t>
            </a:r>
            <a:r>
              <a:rPr lang="en-US" sz="2400" i="1" dirty="0" smtClean="0"/>
              <a:t>admissible”</a:t>
            </a:r>
            <a:r>
              <a:rPr lang="en-US" sz="2400" dirty="0" smtClean="0"/>
              <a:t> and A* will always return the </a:t>
            </a:r>
            <a:r>
              <a:rPr lang="en-US" sz="2400" i="1" dirty="0" smtClean="0"/>
              <a:t>lowest-cost </a:t>
            </a:r>
            <a:r>
              <a:rPr lang="en-US" sz="2400" dirty="0" smtClean="0"/>
              <a:t>path</a:t>
            </a:r>
            <a:endParaRPr lang="en-US" sz="2400" dirty="0"/>
          </a:p>
        </p:txBody>
      </p:sp>
    </p:spTree>
    <p:extLst>
      <p:ext uri="{BB962C8B-B14F-4D97-AF65-F5344CB8AC3E}">
        <p14:creationId xmlns:p14="http://schemas.microsoft.com/office/powerpoint/2010/main" val="4094672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(best-first) search for best </a:t>
            </a:r>
            <a:r>
              <a:rPr lang="en-US" i="1" dirty="0" smtClean="0"/>
              <a:t>K </a:t>
            </a:r>
            <a:r>
              <a:rPr lang="en-US" dirty="0" smtClean="0"/>
              <a:t>paths</a:t>
            </a:r>
            <a:endParaRPr lang="en-US" dirty="0"/>
          </a:p>
        </p:txBody>
      </p:sp>
      <p:sp>
        <p:nvSpPr>
          <p:cNvPr id="7" name="Content Placeholder 6"/>
          <p:cNvSpPr>
            <a:spLocks noGrp="1"/>
          </p:cNvSpPr>
          <p:nvPr>
            <p:ph idx="1"/>
          </p:nvPr>
        </p:nvSpPr>
        <p:spPr/>
        <p:txBody>
          <a:bodyPr>
            <a:normAutofit fontScale="92500" lnSpcReduction="10000"/>
          </a:bodyPr>
          <a:lstStyle/>
          <a:p>
            <a:r>
              <a:rPr lang="en-US" sz="2400" dirty="0" smtClean="0"/>
              <a:t>Find shortest path between start </a:t>
            </a:r>
            <a:r>
              <a:rPr lang="en-US" sz="2400" i="1" dirty="0" smtClean="0"/>
              <a:t>n</a:t>
            </a:r>
            <a:r>
              <a:rPr lang="en-US" sz="2400" i="1" baseline="-25000" dirty="0" smtClean="0"/>
              <a:t>0</a:t>
            </a:r>
            <a:r>
              <a:rPr lang="en-US" sz="2400" i="1" dirty="0" smtClean="0"/>
              <a:t> </a:t>
            </a:r>
            <a:r>
              <a:rPr lang="en-US" sz="2400" dirty="0" smtClean="0"/>
              <a:t>and goal </a:t>
            </a:r>
            <a:r>
              <a:rPr lang="en-US" sz="2400" i="1" dirty="0" err="1" smtClean="0"/>
              <a:t>n</a:t>
            </a:r>
            <a:r>
              <a:rPr lang="en-US" sz="2400" i="1" baseline="-25000" dirty="0" err="1" smtClean="0"/>
              <a:t>g</a:t>
            </a:r>
            <a:r>
              <a:rPr lang="en-US" sz="2400" i="1" dirty="0" err="1" smtClean="0"/>
              <a:t>:goal</a:t>
            </a:r>
            <a:r>
              <a:rPr lang="en-US" sz="2400" i="1" dirty="0" smtClean="0"/>
              <a:t>(</a:t>
            </a:r>
            <a:r>
              <a:rPr lang="en-US" sz="2400" i="1" dirty="0" err="1" smtClean="0"/>
              <a:t>n</a:t>
            </a:r>
            <a:r>
              <a:rPr lang="en-US" sz="2400" i="1" baseline="-25000" dirty="0" err="1" smtClean="0"/>
              <a:t>g</a:t>
            </a:r>
            <a:r>
              <a:rPr lang="en-US" sz="2400" i="1" dirty="0" smtClean="0"/>
              <a:t>)</a:t>
            </a:r>
            <a:endParaRPr lang="en-US" sz="2400" dirty="0" smtClean="0"/>
          </a:p>
          <a:p>
            <a:pPr lvl="1"/>
            <a:r>
              <a:rPr lang="en-US" sz="2400" dirty="0" smtClean="0"/>
              <a:t>Define </a:t>
            </a:r>
            <a:r>
              <a:rPr lang="en-US" sz="2400" i="1" dirty="0" smtClean="0"/>
              <a:t>f(n) = g(n) + h(n)</a:t>
            </a:r>
          </a:p>
          <a:p>
            <a:pPr lvl="2"/>
            <a:r>
              <a:rPr lang="en-US" sz="2400" i="1" dirty="0" smtClean="0"/>
              <a:t>g(n) = </a:t>
            </a:r>
            <a:r>
              <a:rPr lang="en-US" sz="2400" i="1" dirty="0" err="1" smtClean="0"/>
              <a:t>MinPathLength</a:t>
            </a:r>
            <a:r>
              <a:rPr lang="en-US" sz="2400" i="1" dirty="0" smtClean="0"/>
              <a:t>(</a:t>
            </a:r>
            <a:r>
              <a:rPr lang="en-US" sz="2400" i="1" dirty="0"/>
              <a:t>n</a:t>
            </a:r>
            <a:r>
              <a:rPr lang="en-US" sz="2400" i="1" baseline="-25000" dirty="0"/>
              <a:t>0</a:t>
            </a:r>
            <a:r>
              <a:rPr lang="en-US" sz="2400" i="1" dirty="0"/>
              <a:t> </a:t>
            </a:r>
            <a:r>
              <a:rPr lang="en-US" sz="2400" i="1" dirty="0" smtClean="0"/>
              <a:t>,n)|</a:t>
            </a:r>
          </a:p>
          <a:p>
            <a:pPr lvl="2"/>
            <a:r>
              <a:rPr lang="en-US" sz="2400" i="1" dirty="0" smtClean="0"/>
              <a:t>h(n) =</a:t>
            </a:r>
            <a:r>
              <a:rPr lang="en-US" sz="2400" dirty="0" smtClean="0"/>
              <a:t> </a:t>
            </a:r>
            <a:r>
              <a:rPr lang="en-US" sz="2400" b="1" dirty="0" smtClean="0"/>
              <a:t>lower-bound </a:t>
            </a:r>
            <a:r>
              <a:rPr lang="en-US" sz="2400" dirty="0" smtClean="0"/>
              <a:t>of path length from </a:t>
            </a:r>
            <a:r>
              <a:rPr lang="en-US" sz="2400" i="1" dirty="0" smtClean="0"/>
              <a:t>n</a:t>
            </a:r>
            <a:r>
              <a:rPr lang="en-US" sz="2400" dirty="0" smtClean="0"/>
              <a:t> to </a:t>
            </a:r>
            <a:r>
              <a:rPr lang="en-US" sz="2400" i="1" dirty="0" err="1" smtClean="0"/>
              <a:t>n</a:t>
            </a:r>
            <a:r>
              <a:rPr lang="en-US" sz="2400" i="1" baseline="-25000" dirty="0" err="1" smtClean="0"/>
              <a:t>g</a:t>
            </a:r>
            <a:endParaRPr lang="en-US" sz="2400" i="1" baseline="-25000" dirty="0" smtClean="0"/>
          </a:p>
          <a:p>
            <a:pPr lvl="1"/>
            <a:r>
              <a:rPr lang="en-US" sz="2400" dirty="0" smtClean="0"/>
              <a:t>Algorithm:</a:t>
            </a:r>
          </a:p>
          <a:p>
            <a:pPr lvl="2"/>
            <a:r>
              <a:rPr lang="en-US" sz="2400" i="1" dirty="0" smtClean="0"/>
              <a:t>OPEN= {</a:t>
            </a:r>
            <a:r>
              <a:rPr lang="en-US" sz="2400" i="1" dirty="0"/>
              <a:t>n</a:t>
            </a:r>
            <a:r>
              <a:rPr lang="en-US" sz="2400" i="1" baseline="-25000" dirty="0"/>
              <a:t>0</a:t>
            </a:r>
            <a:r>
              <a:rPr lang="en-US" sz="2400" i="1" dirty="0"/>
              <a:t> </a:t>
            </a:r>
            <a:r>
              <a:rPr lang="en-US" sz="2400" i="1" dirty="0" smtClean="0"/>
              <a:t>}</a:t>
            </a:r>
          </a:p>
          <a:p>
            <a:pPr lvl="2"/>
            <a:r>
              <a:rPr lang="en-US" sz="2400" dirty="0" smtClean="0"/>
              <a:t>While </a:t>
            </a:r>
            <a:r>
              <a:rPr lang="en-US" sz="2400" i="1" dirty="0" smtClean="0"/>
              <a:t>OPEN</a:t>
            </a:r>
            <a:r>
              <a:rPr lang="en-US" sz="2400" dirty="0" smtClean="0"/>
              <a:t> is not empty:</a:t>
            </a:r>
          </a:p>
          <a:p>
            <a:pPr lvl="3"/>
            <a:r>
              <a:rPr lang="en-US" dirty="0" smtClean="0"/>
              <a:t>remove “best” (minimal f) node </a:t>
            </a:r>
            <a:r>
              <a:rPr lang="en-US" i="1" dirty="0" smtClean="0"/>
              <a:t>n </a:t>
            </a:r>
            <a:r>
              <a:rPr lang="en-US" dirty="0" smtClean="0"/>
              <a:t>from</a:t>
            </a:r>
            <a:r>
              <a:rPr lang="en-US" i="1" dirty="0" smtClean="0"/>
              <a:t> OPEN</a:t>
            </a:r>
          </a:p>
          <a:p>
            <a:pPr lvl="3"/>
            <a:r>
              <a:rPr lang="en-US" dirty="0" smtClean="0"/>
              <a:t>if </a:t>
            </a:r>
            <a:r>
              <a:rPr lang="en-US" i="1" dirty="0" smtClean="0"/>
              <a:t>goal(n), </a:t>
            </a:r>
            <a:r>
              <a:rPr lang="en-US" dirty="0" smtClean="0"/>
              <a:t>output path </a:t>
            </a:r>
            <a:r>
              <a:rPr lang="en-US" i="1" dirty="0" smtClean="0"/>
              <a:t>n</a:t>
            </a:r>
            <a:r>
              <a:rPr lang="en-US" i="1" baseline="-25000" dirty="0" smtClean="0"/>
              <a:t>0</a:t>
            </a:r>
            <a:r>
              <a:rPr lang="en-US" i="1" dirty="0" smtClean="0">
                <a:sym typeface="Wingdings"/>
              </a:rPr>
              <a:t></a:t>
            </a:r>
            <a:r>
              <a:rPr lang="en-US" i="1" dirty="0" smtClean="0"/>
              <a:t>n </a:t>
            </a:r>
          </a:p>
          <a:p>
            <a:pPr lvl="4"/>
            <a:r>
              <a:rPr lang="en-US" dirty="0" smtClean="0"/>
              <a:t>and stop if you’ve output </a:t>
            </a:r>
            <a:r>
              <a:rPr lang="en-US" i="1" dirty="0" smtClean="0"/>
              <a:t>K </a:t>
            </a:r>
            <a:r>
              <a:rPr lang="en-US" dirty="0" smtClean="0"/>
              <a:t>answers</a:t>
            </a:r>
          </a:p>
          <a:p>
            <a:pPr lvl="3"/>
            <a:r>
              <a:rPr lang="en-US" dirty="0" smtClean="0"/>
              <a:t>otherwise, add </a:t>
            </a:r>
            <a:r>
              <a:rPr lang="en-US" i="1" dirty="0" smtClean="0"/>
              <a:t>CHILDREN(n) </a:t>
            </a:r>
            <a:r>
              <a:rPr lang="en-US" dirty="0" smtClean="0"/>
              <a:t>to OPEN</a:t>
            </a:r>
          </a:p>
          <a:p>
            <a:pPr lvl="4"/>
            <a:r>
              <a:rPr lang="en-US" dirty="0" smtClean="0"/>
              <a:t>and record their </a:t>
            </a:r>
            <a:r>
              <a:rPr lang="en-US" i="1" dirty="0" err="1" smtClean="0"/>
              <a:t>MinPathLength</a:t>
            </a:r>
            <a:r>
              <a:rPr lang="en-US" i="1" dirty="0" smtClean="0"/>
              <a:t> </a:t>
            </a:r>
            <a:r>
              <a:rPr lang="en-US" dirty="0" smtClean="0"/>
              <a:t>parents</a:t>
            </a:r>
          </a:p>
          <a:p>
            <a:pPr lvl="4"/>
            <a:r>
              <a:rPr lang="en-US" dirty="0" smtClean="0"/>
              <a:t>…note this is easy for a tree</a:t>
            </a:r>
            <a:endParaRPr lang="en-US" dirty="0"/>
          </a:p>
        </p:txBody>
      </p:sp>
      <p:sp>
        <p:nvSpPr>
          <p:cNvPr id="2" name="TextBox 1"/>
          <p:cNvSpPr txBox="1"/>
          <p:nvPr/>
        </p:nvSpPr>
        <p:spPr>
          <a:xfrm>
            <a:off x="4404792" y="2715505"/>
            <a:ext cx="452330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smtClean="0"/>
              <a:t>h is “</a:t>
            </a:r>
            <a:r>
              <a:rPr lang="en-US" sz="2400" i="1" dirty="0" smtClean="0"/>
              <a:t>admissible”</a:t>
            </a:r>
            <a:r>
              <a:rPr lang="en-US" sz="2400" dirty="0" smtClean="0"/>
              <a:t> and A* will always return the K </a:t>
            </a:r>
            <a:r>
              <a:rPr lang="en-US" sz="2400" i="1" dirty="0" smtClean="0"/>
              <a:t>lowest-cost </a:t>
            </a:r>
            <a:r>
              <a:rPr lang="en-US" sz="2400" dirty="0" smtClean="0"/>
              <a:t>paths</a:t>
            </a:r>
            <a:endParaRPr lang="en-US" sz="2400" dirty="0"/>
          </a:p>
        </p:txBody>
      </p:sp>
    </p:spTree>
    <p:extLst>
      <p:ext uri="{BB962C8B-B14F-4D97-AF65-F5344CB8AC3E}">
        <p14:creationId xmlns:p14="http://schemas.microsoft.com/office/powerpoint/2010/main" val="2763097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685800" y="0"/>
            <a:ext cx="7772400" cy="1143000"/>
          </a:xfrm>
        </p:spPr>
        <p:txBody>
          <a:bodyPr/>
          <a:lstStyle/>
          <a:p>
            <a:pPr eaLnBrk="1" hangingPunct="1"/>
            <a:r>
              <a:rPr lang="en-US">
                <a:latin typeface="Arial" charset="0"/>
                <a:cs typeface="Arial" charset="0"/>
              </a:rPr>
              <a:t>Inference in WHIRL</a:t>
            </a:r>
          </a:p>
        </p:txBody>
      </p:sp>
      <p:sp>
        <p:nvSpPr>
          <p:cNvPr id="29699" name="Rectangle 7"/>
          <p:cNvSpPr>
            <a:spLocks noGrp="1" noChangeArrowheads="1"/>
          </p:cNvSpPr>
          <p:nvPr>
            <p:ph type="body" sz="half" idx="2"/>
          </p:nvPr>
        </p:nvSpPr>
        <p:spPr/>
        <p:txBody>
          <a:bodyPr/>
          <a:lstStyle/>
          <a:p>
            <a:pPr eaLnBrk="1" hangingPunct="1"/>
            <a:r>
              <a:rPr lang="ja-JP" altLang="en-US" sz="2400">
                <a:latin typeface="Arial" charset="0"/>
                <a:cs typeface="Arial" charset="0"/>
              </a:rPr>
              <a:t>“</a:t>
            </a:r>
            <a:r>
              <a:rPr lang="en-US" sz="2400">
                <a:latin typeface="Arial" charset="0"/>
                <a:cs typeface="Arial" charset="0"/>
              </a:rPr>
              <a:t>Best-first</a:t>
            </a:r>
            <a:r>
              <a:rPr lang="ja-JP" altLang="en-US" sz="2400">
                <a:latin typeface="Arial" charset="0"/>
                <a:cs typeface="Arial" charset="0"/>
              </a:rPr>
              <a:t>”</a:t>
            </a:r>
            <a:r>
              <a:rPr lang="en-US" sz="2400">
                <a:latin typeface="Arial" charset="0"/>
                <a:cs typeface="Arial" charset="0"/>
              </a:rPr>
              <a:t> search: pick state </a:t>
            </a:r>
            <a:r>
              <a:rPr lang="en-US" sz="2400" i="1">
                <a:latin typeface="Arial" charset="0"/>
                <a:cs typeface="Arial" charset="0"/>
              </a:rPr>
              <a:t>s </a:t>
            </a:r>
            <a:r>
              <a:rPr lang="en-US" sz="2400">
                <a:latin typeface="Arial" charset="0"/>
                <a:cs typeface="Arial" charset="0"/>
              </a:rPr>
              <a:t>that is </a:t>
            </a:r>
            <a:r>
              <a:rPr lang="ja-JP" altLang="en-US" sz="2400">
                <a:latin typeface="Arial" charset="0"/>
                <a:cs typeface="Arial" charset="0"/>
              </a:rPr>
              <a:t>“</a:t>
            </a:r>
            <a:r>
              <a:rPr lang="en-US" sz="2400">
                <a:latin typeface="Arial" charset="0"/>
                <a:cs typeface="Arial" charset="0"/>
              </a:rPr>
              <a:t>best</a:t>
            </a:r>
            <a:r>
              <a:rPr lang="ja-JP" altLang="en-US" sz="2400">
                <a:latin typeface="Arial" charset="0"/>
                <a:cs typeface="Arial" charset="0"/>
              </a:rPr>
              <a:t>”</a:t>
            </a:r>
            <a:r>
              <a:rPr lang="en-US" sz="2400">
                <a:latin typeface="Arial" charset="0"/>
                <a:cs typeface="Arial" charset="0"/>
              </a:rPr>
              <a:t> according to </a:t>
            </a:r>
            <a:r>
              <a:rPr lang="en-US" sz="2400" i="1">
                <a:latin typeface="Arial" charset="0"/>
                <a:cs typeface="Arial" charset="0"/>
              </a:rPr>
              <a:t>f(s)</a:t>
            </a:r>
          </a:p>
          <a:p>
            <a:pPr eaLnBrk="1" hangingPunct="1"/>
            <a:r>
              <a:rPr lang="en-US" sz="2400">
                <a:latin typeface="Arial" charset="0"/>
                <a:cs typeface="Arial" charset="0"/>
              </a:rPr>
              <a:t>Suppose graph is a tree, and for all </a:t>
            </a:r>
            <a:r>
              <a:rPr lang="en-US" sz="2400" i="1">
                <a:latin typeface="Arial" charset="0"/>
                <a:cs typeface="Arial" charset="0"/>
              </a:rPr>
              <a:t>s, s</a:t>
            </a:r>
            <a:r>
              <a:rPr lang="ja-JP" altLang="en-US" sz="2400" i="1">
                <a:latin typeface="Arial" charset="0"/>
                <a:cs typeface="Arial" charset="0"/>
              </a:rPr>
              <a:t>’</a:t>
            </a:r>
            <a:r>
              <a:rPr lang="en-US" sz="2400" i="1">
                <a:latin typeface="Arial" charset="0"/>
                <a:cs typeface="Arial" charset="0"/>
              </a:rPr>
              <a:t>, </a:t>
            </a:r>
            <a:r>
              <a:rPr lang="en-US" sz="2400">
                <a:latin typeface="Arial" charset="0"/>
                <a:cs typeface="Arial" charset="0"/>
              </a:rPr>
              <a:t>if </a:t>
            </a:r>
            <a:r>
              <a:rPr lang="en-US" sz="2400" i="1">
                <a:latin typeface="Arial" charset="0"/>
                <a:cs typeface="Arial" charset="0"/>
              </a:rPr>
              <a:t>s</a:t>
            </a:r>
            <a:r>
              <a:rPr lang="ja-JP" altLang="en-US" sz="2400" i="1">
                <a:latin typeface="Arial" charset="0"/>
                <a:cs typeface="Arial" charset="0"/>
              </a:rPr>
              <a:t>’</a:t>
            </a:r>
            <a:r>
              <a:rPr lang="en-US" sz="2400">
                <a:latin typeface="Arial" charset="0"/>
                <a:cs typeface="Arial" charset="0"/>
              </a:rPr>
              <a:t> is reachable from </a:t>
            </a:r>
            <a:r>
              <a:rPr lang="en-US" sz="2400" i="1">
                <a:latin typeface="Arial" charset="0"/>
                <a:cs typeface="Arial" charset="0"/>
              </a:rPr>
              <a:t>s </a:t>
            </a:r>
            <a:r>
              <a:rPr lang="en-US" sz="2400">
                <a:latin typeface="Arial" charset="0"/>
                <a:cs typeface="Arial" charset="0"/>
              </a:rPr>
              <a:t>then </a:t>
            </a:r>
            <a:r>
              <a:rPr lang="en-US" sz="2400" i="1">
                <a:latin typeface="Arial" charset="0"/>
                <a:cs typeface="Arial" charset="0"/>
              </a:rPr>
              <a:t>f(s)&gt;=f(s</a:t>
            </a:r>
            <a:r>
              <a:rPr lang="ja-JP" altLang="en-US" sz="2400" i="1">
                <a:latin typeface="Arial" charset="0"/>
                <a:cs typeface="Arial" charset="0"/>
              </a:rPr>
              <a:t>’</a:t>
            </a:r>
            <a:r>
              <a:rPr lang="en-US" sz="2400" i="1">
                <a:latin typeface="Arial" charset="0"/>
                <a:cs typeface="Arial" charset="0"/>
              </a:rPr>
              <a:t>). </a:t>
            </a:r>
            <a:r>
              <a:rPr lang="en-US" sz="2400">
                <a:latin typeface="Arial" charset="0"/>
                <a:cs typeface="Arial" charset="0"/>
              </a:rPr>
              <a:t>Then A* outputs the globally best goal state </a:t>
            </a:r>
            <a:r>
              <a:rPr lang="en-US" sz="2400" i="1">
                <a:latin typeface="Arial" charset="0"/>
                <a:cs typeface="Arial" charset="0"/>
              </a:rPr>
              <a:t>s*</a:t>
            </a:r>
            <a:r>
              <a:rPr lang="en-US" sz="2400">
                <a:latin typeface="Arial" charset="0"/>
                <a:cs typeface="Arial" charset="0"/>
              </a:rPr>
              <a:t> first, and then next best, ...</a:t>
            </a:r>
          </a:p>
        </p:txBody>
      </p:sp>
      <p:pic>
        <p:nvPicPr>
          <p:cNvPr id="29700" name="Picture 5"/>
          <p:cNvPicPr>
            <a:picLocks noChangeAspect="1" noChangeArrowheads="1"/>
          </p:cNvPicPr>
          <p:nvPr/>
        </p:nvPicPr>
        <p:blipFill>
          <a:blip r:embed="rId2">
            <a:extLst>
              <a:ext uri="{28A0092B-C50C-407E-A947-70E740481C1C}">
                <a14:useLocalDpi xmlns:a14="http://schemas.microsoft.com/office/drawing/2010/main" val="0"/>
              </a:ext>
            </a:extLst>
          </a:blip>
          <a:srcRect l="12114" t="22900" r="58546" b="21384"/>
          <a:stretch>
            <a:fillRect/>
          </a:stretch>
        </p:blipFill>
        <p:spPr bwMode="auto">
          <a:xfrm>
            <a:off x="381000" y="1066800"/>
            <a:ext cx="37528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203966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89151"/>
            <a:ext cx="8229600" cy="914400"/>
          </a:xfrm>
        </p:spPr>
        <p:txBody>
          <a:bodyPr/>
          <a:lstStyle/>
          <a:p>
            <a:pPr eaLnBrk="1" hangingPunct="1"/>
            <a:r>
              <a:rPr lang="en-US" dirty="0" smtClean="0">
                <a:latin typeface="Arial" charset="0"/>
                <a:cs typeface="Arial" charset="0"/>
              </a:rPr>
              <a:t>Using A* For WHIRL Queries</a:t>
            </a:r>
            <a:endParaRPr lang="en-US" dirty="0">
              <a:latin typeface="Arial" charset="0"/>
              <a:cs typeface="Arial" charset="0"/>
            </a:endParaRPr>
          </a:p>
        </p:txBody>
      </p:sp>
      <p:sp>
        <p:nvSpPr>
          <p:cNvPr id="26627" name="Rectangle 3"/>
          <p:cNvSpPr>
            <a:spLocks noGrp="1" noChangeArrowheads="1"/>
          </p:cNvSpPr>
          <p:nvPr>
            <p:ph type="body" sz="half" idx="1"/>
          </p:nvPr>
        </p:nvSpPr>
        <p:spPr>
          <a:xfrm>
            <a:off x="304800" y="1219200"/>
            <a:ext cx="8382000" cy="1425575"/>
          </a:xfrm>
        </p:spPr>
        <p:txBody>
          <a:bodyPr/>
          <a:lstStyle/>
          <a:p>
            <a:pPr eaLnBrk="1" hangingPunct="1"/>
            <a:r>
              <a:rPr lang="en-US" sz="2000" dirty="0">
                <a:latin typeface="Arial" charset="0"/>
                <a:cs typeface="Arial" charset="0"/>
              </a:rPr>
              <a:t>Assume two relations:</a:t>
            </a:r>
          </a:p>
          <a:p>
            <a:pPr lvl="1" eaLnBrk="1" hangingPunct="1">
              <a:buFontTx/>
              <a:buNone/>
            </a:pPr>
            <a:r>
              <a:rPr lang="en-US" sz="1800" dirty="0">
                <a:latin typeface="Arial" charset="0"/>
                <a:cs typeface="Arial" charset="0"/>
              </a:rPr>
              <a:t>review(</a:t>
            </a:r>
            <a:r>
              <a:rPr lang="en-US" sz="1800" dirty="0" err="1">
                <a:latin typeface="Arial" charset="0"/>
                <a:cs typeface="Arial" charset="0"/>
              </a:rPr>
              <a:t>movieTitle,reviewText</a:t>
            </a:r>
            <a:r>
              <a:rPr lang="en-US" sz="1800" dirty="0">
                <a:latin typeface="Arial" charset="0"/>
                <a:cs typeface="Arial" charset="0"/>
              </a:rPr>
              <a:t>): </a:t>
            </a:r>
            <a:r>
              <a:rPr lang="en-US" sz="1800" i="1" dirty="0">
                <a:latin typeface="Arial" charset="0"/>
                <a:cs typeface="Arial" charset="0"/>
              </a:rPr>
              <a:t>archive of reviews</a:t>
            </a:r>
          </a:p>
          <a:p>
            <a:pPr lvl="1" eaLnBrk="1" hangingPunct="1">
              <a:buFontTx/>
              <a:buNone/>
            </a:pPr>
            <a:r>
              <a:rPr lang="en-US" sz="1800" dirty="0">
                <a:latin typeface="Arial" charset="0"/>
                <a:cs typeface="Arial" charset="0"/>
              </a:rPr>
              <a:t>listing(theatre, </a:t>
            </a:r>
            <a:r>
              <a:rPr lang="en-US" sz="1800" dirty="0" err="1">
                <a:latin typeface="Arial" charset="0"/>
                <a:cs typeface="Arial" charset="0"/>
              </a:rPr>
              <a:t>movieTitle</a:t>
            </a:r>
            <a:r>
              <a:rPr lang="en-US" sz="1800" dirty="0">
                <a:latin typeface="Arial" charset="0"/>
                <a:cs typeface="Arial" charset="0"/>
              </a:rPr>
              <a:t>, </a:t>
            </a:r>
            <a:r>
              <a:rPr lang="en-US" sz="1800" dirty="0" err="1">
                <a:latin typeface="Arial" charset="0"/>
                <a:cs typeface="Arial" charset="0"/>
              </a:rPr>
              <a:t>showTimes</a:t>
            </a:r>
            <a:r>
              <a:rPr lang="en-US" sz="1800" dirty="0">
                <a:latin typeface="Arial" charset="0"/>
                <a:cs typeface="Arial" charset="0"/>
              </a:rPr>
              <a:t>, …): </a:t>
            </a:r>
            <a:r>
              <a:rPr lang="en-US" sz="1800" i="1" dirty="0">
                <a:latin typeface="Arial" charset="0"/>
                <a:cs typeface="Arial" charset="0"/>
              </a:rPr>
              <a:t>now showing</a:t>
            </a:r>
          </a:p>
          <a:p>
            <a:pPr eaLnBrk="1" hangingPunct="1">
              <a:buFontTx/>
              <a:buNone/>
            </a:pPr>
            <a:endParaRPr lang="en-US" sz="2000" i="1" dirty="0">
              <a:latin typeface="Arial" charset="0"/>
              <a:cs typeface="Arial" charset="0"/>
            </a:endParaRPr>
          </a:p>
        </p:txBody>
      </p:sp>
      <p:graphicFrame>
        <p:nvGraphicFramePr>
          <p:cNvPr id="177191" name="Group 39"/>
          <p:cNvGraphicFramePr>
            <a:graphicFrameLocks noGrp="1"/>
          </p:cNvGraphicFramePr>
          <p:nvPr>
            <p:ph sz="quarter" idx="2"/>
          </p:nvPr>
        </p:nvGraphicFramePr>
        <p:xfrm>
          <a:off x="528638" y="2347913"/>
          <a:ext cx="4271962" cy="3254375"/>
        </p:xfrm>
        <a:graphic>
          <a:graphicData uri="http://schemas.openxmlformats.org/drawingml/2006/table">
            <a:tbl>
              <a:tblPr/>
              <a:tblGrid>
                <a:gridCol w="1393825"/>
                <a:gridCol w="2878137"/>
              </a:tblGrid>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The Hitchhiker</a:t>
                      </a:r>
                      <a:r>
                        <a:rPr kumimoji="0" lang="ja-JP" altLang="en-US" sz="1600" b="0" i="0" u="none" strike="noStrike" cap="none" normalizeH="0" baseline="0">
                          <a:ln>
                            <a:noFill/>
                          </a:ln>
                          <a:solidFill>
                            <a:schemeClr val="tx1"/>
                          </a:solidFill>
                          <a:effectLst/>
                          <a:latin typeface="Arial" charset="0"/>
                          <a:ea typeface="ＭＳ Ｐゴシック" charset="0"/>
                          <a:cs typeface="Arial" charset="0"/>
                        </a:rPr>
                        <a:t>’</a:t>
                      </a:r>
                      <a:r>
                        <a:rPr kumimoji="0" lang="en-US" sz="1600" b="0" i="0" u="none" strike="noStrike" cap="none" normalizeH="0" baseline="0">
                          <a:ln>
                            <a:noFill/>
                          </a:ln>
                          <a:solidFill>
                            <a:schemeClr val="tx1"/>
                          </a:solidFill>
                          <a:effectLst/>
                          <a:latin typeface="Arial" charset="0"/>
                          <a:ea typeface="ＭＳ Ｐゴシック" charset="0"/>
                          <a:cs typeface="Arial" charset="0"/>
                        </a:rPr>
                        <a:t>s Guide to the Galaxy, 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This is a faithful re-creation of the original radio series – not surprisingly, as Adams wrote the screenplay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Men in Black, 1997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Will Smith does an excellent job in this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Space Balls, 1987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Only a die-hard Mel Brooks fan could claim to enjoy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1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bl>
          </a:graphicData>
        </a:graphic>
      </p:graphicFrame>
      <p:graphicFrame>
        <p:nvGraphicFramePr>
          <p:cNvPr id="177173" name="Group 21"/>
          <p:cNvGraphicFramePr>
            <a:graphicFrameLocks noGrp="1"/>
          </p:cNvGraphicFramePr>
          <p:nvPr>
            <p:ph sz="quarter" idx="3"/>
          </p:nvPr>
        </p:nvGraphicFramePr>
        <p:xfrm>
          <a:off x="4945063" y="2347913"/>
          <a:ext cx="3360737" cy="3206751"/>
        </p:xfrm>
        <a:graphic>
          <a:graphicData uri="http://schemas.openxmlformats.org/drawingml/2006/table">
            <a:tbl>
              <a:tblPr/>
              <a:tblGrid>
                <a:gridCol w="1143000"/>
                <a:gridCol w="1146175"/>
                <a:gridCol w="1071562"/>
              </a:tblGrid>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Star Wars Episode 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The Senator Theater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4:15, &amp; 7:30pm.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1347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Cinderella Man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The Rotunda Cinema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4:30, &amp; 7:30pm.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8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bl>
          </a:graphicData>
        </a:graphic>
      </p:graphicFrame>
    </p:spTree>
    <p:extLst>
      <p:ext uri="{BB962C8B-B14F-4D97-AF65-F5344CB8AC3E}">
        <p14:creationId xmlns:p14="http://schemas.microsoft.com/office/powerpoint/2010/main" val="12290403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Why joins are important</a:t>
            </a:r>
          </a:p>
          <a:p>
            <a:r>
              <a:rPr lang="en-US" dirty="0" smtClean="0"/>
              <a:t>Why similarity joins are important</a:t>
            </a:r>
          </a:p>
          <a:p>
            <a:r>
              <a:rPr lang="en-US" dirty="0" smtClean="0"/>
              <a:t>Useful similarity metrics for sets and strings</a:t>
            </a:r>
          </a:p>
          <a:p>
            <a:r>
              <a:rPr lang="en-US" dirty="0" smtClean="0"/>
              <a:t>Fast methods for K-NN and similarity joins</a:t>
            </a:r>
          </a:p>
          <a:p>
            <a:pPr lvl="1"/>
            <a:r>
              <a:rPr lang="en-US" dirty="0" smtClean="0"/>
              <a:t>Blocking</a:t>
            </a:r>
          </a:p>
          <a:p>
            <a:pPr lvl="1"/>
            <a:r>
              <a:rPr lang="en-US" dirty="0" smtClean="0"/>
              <a:t>Indexing</a:t>
            </a:r>
          </a:p>
          <a:p>
            <a:pPr lvl="1"/>
            <a:r>
              <a:rPr lang="en-US" dirty="0" smtClean="0"/>
              <a:t>Short-cut algorithms</a:t>
            </a:r>
          </a:p>
          <a:p>
            <a:pPr lvl="1"/>
            <a:r>
              <a:rPr lang="en-US" dirty="0" smtClean="0"/>
              <a:t>Parallel implementation</a:t>
            </a:r>
            <a:endParaRPr lang="en-US" dirty="0"/>
          </a:p>
        </p:txBody>
      </p:sp>
    </p:spTree>
    <p:extLst>
      <p:ext uri="{BB962C8B-B14F-4D97-AF65-F5344CB8AC3E}">
        <p14:creationId xmlns:p14="http://schemas.microsoft.com/office/powerpoint/2010/main" val="38858827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685800"/>
            <a:ext cx="8229600" cy="1143000"/>
          </a:xfrm>
        </p:spPr>
        <p:txBody>
          <a:bodyPr>
            <a:normAutofit fontScale="90000"/>
          </a:bodyPr>
          <a:lstStyle/>
          <a:p>
            <a:pPr eaLnBrk="1" hangingPunct="1"/>
            <a:r>
              <a:rPr lang="en-US" dirty="0" smtClean="0">
                <a:latin typeface="Arial" charset="0"/>
                <a:cs typeface="Arial" charset="0"/>
              </a:rPr>
              <a:t>A* search to solve WHIRL </a:t>
            </a:r>
            <a:r>
              <a:rPr lang="en-US" dirty="0">
                <a:latin typeface="Arial" charset="0"/>
                <a:cs typeface="Arial" charset="0"/>
              </a:rPr>
              <a:t>queries</a:t>
            </a:r>
          </a:p>
        </p:txBody>
      </p:sp>
      <p:sp>
        <p:nvSpPr>
          <p:cNvPr id="27651" name="Rectangle 3"/>
          <p:cNvSpPr>
            <a:spLocks noGrp="1" noChangeArrowheads="1"/>
          </p:cNvSpPr>
          <p:nvPr>
            <p:ph type="body" idx="1"/>
          </p:nvPr>
        </p:nvSpPr>
        <p:spPr>
          <a:xfrm>
            <a:off x="228600" y="1981199"/>
            <a:ext cx="5743543" cy="4341467"/>
          </a:xfrm>
        </p:spPr>
        <p:txBody>
          <a:bodyPr>
            <a:normAutofit fontScale="92500" lnSpcReduction="10000"/>
          </a:bodyPr>
          <a:lstStyle/>
          <a:p>
            <a:pPr eaLnBrk="1" hangingPunct="1"/>
            <a:r>
              <a:rPr lang="ja-JP" altLang="en-US" sz="2400" dirty="0">
                <a:latin typeface="Arial" charset="0"/>
                <a:cs typeface="Arial" charset="0"/>
              </a:rPr>
              <a:t>“</a:t>
            </a:r>
            <a:r>
              <a:rPr lang="en-US" sz="2400" dirty="0">
                <a:latin typeface="Arial" charset="0"/>
                <a:cs typeface="Arial" charset="0"/>
              </a:rPr>
              <a:t>Find reviews of sci-fi comedies </a:t>
            </a:r>
            <a:r>
              <a:rPr lang="en-US" sz="2000" dirty="0">
                <a:latin typeface="Arial" charset="0"/>
                <a:cs typeface="Arial" charset="0"/>
              </a:rPr>
              <a:t>[movie domain]</a:t>
            </a:r>
          </a:p>
          <a:p>
            <a:pPr lvl="1" eaLnBrk="1" hangingPunct="1">
              <a:buFontTx/>
              <a:buNone/>
            </a:pPr>
            <a:r>
              <a:rPr lang="en-US" sz="2000" b="1" dirty="0">
                <a:solidFill>
                  <a:srgbClr val="0000FF"/>
                </a:solidFill>
                <a:latin typeface="Arial" charset="0"/>
                <a:cs typeface="Arial" charset="0"/>
              </a:rPr>
              <a:t>FROM review SELECT * WHERE </a:t>
            </a:r>
            <a:r>
              <a:rPr lang="en-US" sz="2000" b="1" dirty="0" err="1">
                <a:solidFill>
                  <a:srgbClr val="0000FF"/>
                </a:solidFill>
                <a:latin typeface="Arial" charset="0"/>
                <a:cs typeface="Arial" charset="0"/>
              </a:rPr>
              <a:t>r.text</a:t>
            </a:r>
            <a:r>
              <a:rPr lang="en-US" sz="2000" b="1" dirty="0">
                <a:solidFill>
                  <a:srgbClr val="0000FF"/>
                </a:solidFill>
                <a:latin typeface="Arial" charset="0"/>
                <a:cs typeface="Arial" charset="0"/>
              </a:rPr>
              <a:t>~</a:t>
            </a:r>
            <a:r>
              <a:rPr lang="ja-JP" altLang="en-US" sz="2000" b="1" dirty="0">
                <a:solidFill>
                  <a:srgbClr val="0000FF"/>
                </a:solidFill>
                <a:latin typeface="Arial" charset="0"/>
                <a:cs typeface="Arial" charset="0"/>
              </a:rPr>
              <a:t>’</a:t>
            </a:r>
            <a:r>
              <a:rPr lang="en-US" sz="2000" b="1" dirty="0" err="1">
                <a:solidFill>
                  <a:srgbClr val="0000FF"/>
                </a:solidFill>
                <a:latin typeface="Arial" charset="0"/>
                <a:cs typeface="Arial" charset="0"/>
              </a:rPr>
              <a:t>sci</a:t>
            </a:r>
            <a:r>
              <a:rPr lang="en-US" sz="2000" b="1" dirty="0">
                <a:solidFill>
                  <a:srgbClr val="0000FF"/>
                </a:solidFill>
                <a:latin typeface="Arial" charset="0"/>
                <a:cs typeface="Arial" charset="0"/>
              </a:rPr>
              <a:t> fi comedy</a:t>
            </a:r>
            <a:r>
              <a:rPr lang="ja-JP" altLang="en-US" sz="2000" b="1" dirty="0">
                <a:solidFill>
                  <a:srgbClr val="0000FF"/>
                </a:solidFill>
                <a:latin typeface="Arial" charset="0"/>
                <a:cs typeface="Arial" charset="0"/>
              </a:rPr>
              <a:t>’</a:t>
            </a:r>
            <a:endParaRPr lang="en-US" sz="2000" b="1" dirty="0">
              <a:solidFill>
                <a:srgbClr val="0000FF"/>
              </a:solidFill>
              <a:latin typeface="Arial" charset="0"/>
              <a:cs typeface="Arial" charset="0"/>
            </a:endParaRPr>
          </a:p>
          <a:p>
            <a:pPr lvl="1" eaLnBrk="1" hangingPunct="1">
              <a:buFontTx/>
              <a:buNone/>
            </a:pPr>
            <a:endParaRPr lang="en-US" sz="2000" i="1" dirty="0">
              <a:latin typeface="Arial" charset="0"/>
              <a:cs typeface="Arial" charset="0"/>
            </a:endParaRPr>
          </a:p>
          <a:p>
            <a:pPr eaLnBrk="1" hangingPunct="1"/>
            <a:r>
              <a:rPr lang="ja-JP" altLang="en-US" sz="2400" i="1" dirty="0">
                <a:latin typeface="Arial" charset="0"/>
                <a:cs typeface="Arial" charset="0"/>
              </a:rPr>
              <a:t>“</a:t>
            </a:r>
            <a:r>
              <a:rPr lang="en-US" sz="2400" dirty="0">
                <a:latin typeface="Arial" charset="0"/>
                <a:cs typeface="Arial" charset="0"/>
              </a:rPr>
              <a:t> </a:t>
            </a:r>
            <a:r>
              <a:rPr lang="ja-JP" altLang="en-US" sz="2400" dirty="0">
                <a:latin typeface="Arial" charset="0"/>
                <a:cs typeface="Arial" charset="0"/>
              </a:rPr>
              <a:t>“</a:t>
            </a:r>
            <a:r>
              <a:rPr lang="en-US" sz="2400" dirty="0">
                <a:latin typeface="Arial" charset="0"/>
                <a:cs typeface="Arial" charset="0"/>
              </a:rPr>
              <a:t>Where is [that sci-fi comedy] playing?</a:t>
            </a:r>
            <a:r>
              <a:rPr lang="ja-JP" altLang="en-US" sz="2400" dirty="0">
                <a:latin typeface="Arial" charset="0"/>
                <a:cs typeface="Arial" charset="0"/>
              </a:rPr>
              <a:t>”</a:t>
            </a:r>
            <a:endParaRPr lang="en-US" sz="2400" dirty="0">
              <a:latin typeface="Arial" charset="0"/>
              <a:cs typeface="Arial" charset="0"/>
            </a:endParaRPr>
          </a:p>
          <a:p>
            <a:pPr lvl="1" eaLnBrk="1" hangingPunct="1">
              <a:buFontTx/>
              <a:buNone/>
            </a:pPr>
            <a:r>
              <a:rPr lang="en-US" sz="2000" b="1" dirty="0">
                <a:solidFill>
                  <a:srgbClr val="0000FF"/>
                </a:solidFill>
                <a:latin typeface="Arial" charset="0"/>
                <a:cs typeface="Arial" charset="0"/>
              </a:rPr>
              <a:t>FROM review as r, LISTING as s, SELECT * </a:t>
            </a:r>
          </a:p>
          <a:p>
            <a:pPr lvl="1" eaLnBrk="1" hangingPunct="1">
              <a:buFontTx/>
              <a:buNone/>
            </a:pPr>
            <a:r>
              <a:rPr lang="en-US" sz="2000" b="1" dirty="0">
                <a:solidFill>
                  <a:srgbClr val="0000FF"/>
                </a:solidFill>
                <a:latin typeface="Arial" charset="0"/>
                <a:cs typeface="Arial" charset="0"/>
              </a:rPr>
              <a:t>WHERE </a:t>
            </a:r>
            <a:r>
              <a:rPr lang="en-US" sz="2000" b="1" dirty="0" err="1">
                <a:solidFill>
                  <a:srgbClr val="0000FF"/>
                </a:solidFill>
                <a:latin typeface="Arial" charset="0"/>
                <a:cs typeface="Arial" charset="0"/>
              </a:rPr>
              <a:t>r.title~s.title</a:t>
            </a:r>
            <a:r>
              <a:rPr lang="en-US" sz="2000" b="1" dirty="0">
                <a:solidFill>
                  <a:srgbClr val="0000FF"/>
                </a:solidFill>
                <a:latin typeface="Arial" charset="0"/>
                <a:cs typeface="Arial" charset="0"/>
              </a:rPr>
              <a:t> and </a:t>
            </a:r>
            <a:r>
              <a:rPr lang="en-US" sz="2000" b="1" dirty="0" err="1">
                <a:solidFill>
                  <a:srgbClr val="0000FF"/>
                </a:solidFill>
                <a:latin typeface="Arial" charset="0"/>
                <a:cs typeface="Arial" charset="0"/>
              </a:rPr>
              <a:t>r.text</a:t>
            </a:r>
            <a:r>
              <a:rPr lang="en-US" sz="2000" b="1" dirty="0">
                <a:solidFill>
                  <a:srgbClr val="0000FF"/>
                </a:solidFill>
                <a:latin typeface="Arial" charset="0"/>
                <a:cs typeface="Arial" charset="0"/>
              </a:rPr>
              <a:t>~</a:t>
            </a:r>
            <a:r>
              <a:rPr lang="ja-JP" altLang="en-US" sz="2000" b="1" dirty="0">
                <a:solidFill>
                  <a:srgbClr val="0000FF"/>
                </a:solidFill>
                <a:latin typeface="Arial" charset="0"/>
                <a:cs typeface="Arial" charset="0"/>
              </a:rPr>
              <a:t>’</a:t>
            </a:r>
            <a:r>
              <a:rPr lang="en-US" sz="2000" b="1" dirty="0" err="1">
                <a:solidFill>
                  <a:srgbClr val="0000FF"/>
                </a:solidFill>
                <a:latin typeface="Arial" charset="0"/>
                <a:cs typeface="Arial" charset="0"/>
              </a:rPr>
              <a:t>sci</a:t>
            </a:r>
            <a:r>
              <a:rPr lang="en-US" sz="2000" b="1" dirty="0">
                <a:solidFill>
                  <a:srgbClr val="0000FF"/>
                </a:solidFill>
                <a:latin typeface="Arial" charset="0"/>
                <a:cs typeface="Arial" charset="0"/>
              </a:rPr>
              <a:t> fi comedy</a:t>
            </a:r>
            <a:r>
              <a:rPr lang="ja-JP" altLang="en-US" sz="2000" b="1" dirty="0">
                <a:solidFill>
                  <a:srgbClr val="0000FF"/>
                </a:solidFill>
                <a:latin typeface="Arial" charset="0"/>
                <a:cs typeface="Arial" charset="0"/>
              </a:rPr>
              <a:t>’</a:t>
            </a:r>
            <a:endParaRPr lang="en-US" sz="2000" b="1" dirty="0">
              <a:solidFill>
                <a:srgbClr val="0000FF"/>
              </a:solidFill>
              <a:latin typeface="Arial" charset="0"/>
              <a:cs typeface="Arial" charset="0"/>
            </a:endParaRPr>
          </a:p>
          <a:p>
            <a:pPr lvl="1" eaLnBrk="1" hangingPunct="1">
              <a:buFontTx/>
              <a:buNone/>
            </a:pPr>
            <a:r>
              <a:rPr lang="en-US" sz="2000" i="1" dirty="0">
                <a:latin typeface="Arial" charset="0"/>
                <a:cs typeface="Arial" charset="0"/>
              </a:rPr>
              <a:t>(best answers: titles are similar to each other – e.g., </a:t>
            </a:r>
            <a:r>
              <a:rPr lang="ja-JP" altLang="en-US" sz="2000" i="1" dirty="0">
                <a:latin typeface="Arial" charset="0"/>
                <a:cs typeface="Arial" charset="0"/>
              </a:rPr>
              <a:t>“</a:t>
            </a:r>
            <a:r>
              <a:rPr lang="en-US" sz="2000" i="1" dirty="0">
                <a:latin typeface="Arial" charset="0"/>
                <a:cs typeface="Arial" charset="0"/>
              </a:rPr>
              <a:t>Hitchhiker</a:t>
            </a:r>
            <a:r>
              <a:rPr lang="ja-JP" altLang="en-US" sz="2000" i="1" dirty="0">
                <a:latin typeface="Arial" charset="0"/>
                <a:cs typeface="Arial" charset="0"/>
              </a:rPr>
              <a:t>’</a:t>
            </a:r>
            <a:r>
              <a:rPr lang="en-US" sz="2000" i="1" dirty="0">
                <a:latin typeface="Arial" charset="0"/>
                <a:cs typeface="Arial" charset="0"/>
              </a:rPr>
              <a:t>s Guide to the Galaxy</a:t>
            </a:r>
            <a:r>
              <a:rPr lang="ja-JP" altLang="en-US" sz="2000" i="1" dirty="0">
                <a:latin typeface="Arial" charset="0"/>
                <a:cs typeface="Arial" charset="0"/>
              </a:rPr>
              <a:t>”</a:t>
            </a:r>
            <a:r>
              <a:rPr lang="en-US" sz="2000" i="1" dirty="0">
                <a:latin typeface="Arial" charset="0"/>
                <a:cs typeface="Arial" charset="0"/>
              </a:rPr>
              <a:t> and </a:t>
            </a:r>
            <a:r>
              <a:rPr lang="ja-JP" altLang="en-US" sz="2000" i="1" dirty="0">
                <a:latin typeface="Arial" charset="0"/>
                <a:cs typeface="Arial" charset="0"/>
              </a:rPr>
              <a:t>“</a:t>
            </a:r>
            <a:r>
              <a:rPr lang="en-US" sz="2000" i="1" dirty="0">
                <a:latin typeface="Arial" charset="0"/>
                <a:cs typeface="Arial" charset="0"/>
              </a:rPr>
              <a:t>The Hitchhiker</a:t>
            </a:r>
            <a:r>
              <a:rPr lang="ja-JP" altLang="en-US" sz="2000" i="1" dirty="0">
                <a:latin typeface="Arial" charset="0"/>
                <a:cs typeface="Arial" charset="0"/>
              </a:rPr>
              <a:t>’</a:t>
            </a:r>
            <a:r>
              <a:rPr lang="en-US" sz="2000" i="1" dirty="0">
                <a:latin typeface="Arial" charset="0"/>
                <a:cs typeface="Arial" charset="0"/>
              </a:rPr>
              <a:t>s Guide to the Galaxy, 2005</a:t>
            </a:r>
            <a:r>
              <a:rPr lang="ja-JP" altLang="en-US" sz="2000" i="1" dirty="0">
                <a:latin typeface="Arial" charset="0"/>
                <a:cs typeface="Arial" charset="0"/>
              </a:rPr>
              <a:t>”</a:t>
            </a:r>
            <a:r>
              <a:rPr lang="en-US" sz="2000" i="1" dirty="0">
                <a:latin typeface="Arial" charset="0"/>
                <a:cs typeface="Arial" charset="0"/>
              </a:rPr>
              <a:t> </a:t>
            </a:r>
            <a:r>
              <a:rPr lang="en-US" sz="2000" b="1" i="1" dirty="0">
                <a:latin typeface="Arial" charset="0"/>
                <a:cs typeface="Arial" charset="0"/>
              </a:rPr>
              <a:t>and</a:t>
            </a:r>
            <a:r>
              <a:rPr lang="en-US" sz="2000" i="1" dirty="0">
                <a:latin typeface="Arial" charset="0"/>
                <a:cs typeface="Arial" charset="0"/>
              </a:rPr>
              <a:t> the review text is similar to </a:t>
            </a:r>
            <a:r>
              <a:rPr lang="ja-JP" altLang="en-US" sz="2000" i="1" dirty="0">
                <a:latin typeface="Arial" charset="0"/>
                <a:cs typeface="Arial" charset="0"/>
              </a:rPr>
              <a:t>“</a:t>
            </a:r>
            <a:r>
              <a:rPr lang="en-US" sz="2000" i="1" dirty="0">
                <a:latin typeface="Arial" charset="0"/>
                <a:cs typeface="Arial" charset="0"/>
              </a:rPr>
              <a:t>sci-fi comedy</a:t>
            </a:r>
            <a:r>
              <a:rPr lang="ja-JP" altLang="en-US" sz="2000" i="1" dirty="0">
                <a:latin typeface="Arial" charset="0"/>
                <a:cs typeface="Arial" charset="0"/>
              </a:rPr>
              <a:t>”</a:t>
            </a:r>
            <a:r>
              <a:rPr lang="en-US" sz="2000" i="1" dirty="0">
                <a:latin typeface="Arial" charset="0"/>
                <a:cs typeface="Arial" charset="0"/>
              </a:rPr>
              <a:t>)</a:t>
            </a:r>
          </a:p>
          <a:p>
            <a:pPr lvl="1" eaLnBrk="1" hangingPunct="1">
              <a:buFontTx/>
              <a:buNone/>
            </a:pPr>
            <a:endParaRPr lang="en-US" sz="2000" b="1" dirty="0">
              <a:solidFill>
                <a:srgbClr val="0000FF"/>
              </a:solidFill>
              <a:latin typeface="Arial" charset="0"/>
              <a:cs typeface="Arial" charset="0"/>
            </a:endParaRPr>
          </a:p>
          <a:p>
            <a:pPr lvl="1" eaLnBrk="1" hangingPunct="1">
              <a:buFontTx/>
              <a:buNone/>
            </a:pPr>
            <a:endParaRPr lang="en-US" sz="2000" i="1" dirty="0">
              <a:latin typeface="Arial" charset="0"/>
              <a:cs typeface="Arial" charset="0"/>
            </a:endParaRPr>
          </a:p>
        </p:txBody>
      </p:sp>
      <p:sp>
        <p:nvSpPr>
          <p:cNvPr id="2" name="TextBox 1"/>
          <p:cNvSpPr txBox="1"/>
          <p:nvPr/>
        </p:nvSpPr>
        <p:spPr>
          <a:xfrm>
            <a:off x="5634352" y="1700590"/>
            <a:ext cx="313470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review(</a:t>
            </a:r>
            <a:r>
              <a:rPr lang="en-US" sz="2400" i="1" dirty="0" err="1" smtClean="0"/>
              <a:t>Title</a:t>
            </a:r>
            <a:r>
              <a:rPr lang="en-US" sz="2400" dirty="0" err="1" smtClean="0"/>
              <a:t>,</a:t>
            </a:r>
            <a:r>
              <a:rPr lang="en-US" sz="2400" i="1" dirty="0" err="1" smtClean="0"/>
              <a:t>Text</a:t>
            </a:r>
            <a:r>
              <a:rPr lang="en-US" sz="2400" dirty="0" smtClean="0"/>
              <a:t>),</a:t>
            </a:r>
          </a:p>
          <a:p>
            <a:r>
              <a:rPr lang="en-US" sz="2400" dirty="0" smtClean="0"/>
              <a:t> </a:t>
            </a:r>
            <a:r>
              <a:rPr lang="en-US" sz="2400" i="1" dirty="0" smtClean="0"/>
              <a:t>Text </a:t>
            </a:r>
            <a:r>
              <a:rPr lang="en-US" sz="2400" dirty="0" smtClean="0"/>
              <a:t>~ “</a:t>
            </a:r>
            <a:r>
              <a:rPr lang="en-US" sz="2400" dirty="0" err="1" smtClean="0"/>
              <a:t>sci</a:t>
            </a:r>
            <a:r>
              <a:rPr lang="en-US" sz="2400" dirty="0" smtClean="0"/>
              <a:t> fi comedy”</a:t>
            </a:r>
            <a:endParaRPr lang="en-US" sz="2400" dirty="0"/>
          </a:p>
        </p:txBody>
      </p:sp>
      <p:sp>
        <p:nvSpPr>
          <p:cNvPr id="5" name="TextBox 4"/>
          <p:cNvSpPr txBox="1"/>
          <p:nvPr/>
        </p:nvSpPr>
        <p:spPr>
          <a:xfrm>
            <a:off x="5175040" y="4852203"/>
            <a:ext cx="3594011"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review(</a:t>
            </a:r>
            <a:r>
              <a:rPr lang="en-US" sz="2400" i="1" dirty="0" err="1" smtClean="0"/>
              <a:t>TitleA</a:t>
            </a:r>
            <a:r>
              <a:rPr lang="en-US" sz="2400" dirty="0" err="1" smtClean="0"/>
              <a:t>,</a:t>
            </a:r>
            <a:r>
              <a:rPr lang="en-US" sz="2400" i="1" dirty="0" err="1" smtClean="0"/>
              <a:t>Text</a:t>
            </a:r>
            <a:r>
              <a:rPr lang="en-US" sz="2400" dirty="0" smtClean="0"/>
              <a:t>),</a:t>
            </a:r>
          </a:p>
          <a:p>
            <a:r>
              <a:rPr lang="en-US" sz="2400" dirty="0" smtClean="0"/>
              <a:t>listing(</a:t>
            </a:r>
            <a:r>
              <a:rPr lang="en-US" sz="2400" i="1" dirty="0" smtClean="0"/>
              <a:t> </a:t>
            </a:r>
            <a:r>
              <a:rPr lang="en-US" sz="2400" i="1" dirty="0" err="1" smtClean="0"/>
              <a:t>TitleB,Where,When</a:t>
            </a:r>
            <a:r>
              <a:rPr lang="en-US" sz="2400" i="1" dirty="0" smtClean="0"/>
              <a:t>),</a:t>
            </a:r>
            <a:endParaRPr lang="en-US" sz="2400" dirty="0" smtClean="0"/>
          </a:p>
          <a:p>
            <a:r>
              <a:rPr lang="en-US" sz="2400" i="1" dirty="0" smtClean="0"/>
              <a:t>Text </a:t>
            </a:r>
            <a:r>
              <a:rPr lang="en-US" sz="2400" dirty="0" smtClean="0"/>
              <a:t>~ “</a:t>
            </a:r>
            <a:r>
              <a:rPr lang="en-US" sz="2400" dirty="0" err="1" smtClean="0"/>
              <a:t>sci</a:t>
            </a:r>
            <a:r>
              <a:rPr lang="en-US" sz="2400" dirty="0" smtClean="0"/>
              <a:t> fi comedy”,</a:t>
            </a:r>
          </a:p>
          <a:p>
            <a:r>
              <a:rPr lang="en-US" sz="2400" i="1" dirty="0" err="1" smtClean="0"/>
              <a:t>TitleA</a:t>
            </a:r>
            <a:r>
              <a:rPr lang="en-US" sz="2400" i="1" dirty="0" smtClean="0"/>
              <a:t> ~ </a:t>
            </a:r>
            <a:r>
              <a:rPr lang="en-US" sz="2400" i="1" dirty="0" err="1" smtClean="0"/>
              <a:t>TitleB</a:t>
            </a:r>
            <a:endParaRPr lang="en-US" sz="2400" i="1" dirty="0"/>
          </a:p>
        </p:txBody>
      </p:sp>
      <p:sp>
        <p:nvSpPr>
          <p:cNvPr id="3" name="TextBox 2"/>
          <p:cNvSpPr txBox="1"/>
          <p:nvPr/>
        </p:nvSpPr>
        <p:spPr>
          <a:xfrm>
            <a:off x="5175039" y="3012724"/>
            <a:ext cx="3594012"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Answer to Q is an assignment </a:t>
            </a:r>
            <a:r>
              <a:rPr lang="en-US" sz="2800" dirty="0" err="1" smtClean="0"/>
              <a:t>Θ</a:t>
            </a:r>
            <a:r>
              <a:rPr lang="en-US" sz="2800" dirty="0" smtClean="0"/>
              <a:t> to all the variables in Q</a:t>
            </a:r>
            <a:endParaRPr lang="en-US" sz="2800" dirty="0"/>
          </a:p>
        </p:txBody>
      </p:sp>
    </p:spTree>
    <p:extLst>
      <p:ext uri="{BB962C8B-B14F-4D97-AF65-F5344CB8AC3E}">
        <p14:creationId xmlns:p14="http://schemas.microsoft.com/office/powerpoint/2010/main" val="1619782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89151"/>
            <a:ext cx="8229600" cy="914400"/>
          </a:xfrm>
        </p:spPr>
        <p:txBody>
          <a:bodyPr/>
          <a:lstStyle/>
          <a:p>
            <a:pPr eaLnBrk="1" hangingPunct="1"/>
            <a:r>
              <a:rPr lang="en-US" dirty="0" smtClean="0">
                <a:latin typeface="Arial" charset="0"/>
                <a:cs typeface="Arial" charset="0"/>
              </a:rPr>
              <a:t>Using A* For WHIRL Queries</a:t>
            </a:r>
            <a:endParaRPr lang="en-US" dirty="0">
              <a:latin typeface="Arial" charset="0"/>
              <a:cs typeface="Arial" charset="0"/>
            </a:endParaRPr>
          </a:p>
        </p:txBody>
      </p:sp>
      <p:graphicFrame>
        <p:nvGraphicFramePr>
          <p:cNvPr id="177191" name="Group 39"/>
          <p:cNvGraphicFramePr>
            <a:graphicFrameLocks noGrp="1"/>
          </p:cNvGraphicFramePr>
          <p:nvPr>
            <p:ph sz="quarter" idx="2"/>
            <p:extLst>
              <p:ext uri="{D42A27DB-BD31-4B8C-83A1-F6EECF244321}">
                <p14:modId xmlns:p14="http://schemas.microsoft.com/office/powerpoint/2010/main" val="683445203"/>
              </p:ext>
            </p:extLst>
          </p:nvPr>
        </p:nvGraphicFramePr>
        <p:xfrm>
          <a:off x="528638" y="2888313"/>
          <a:ext cx="4271962" cy="3635375"/>
        </p:xfrm>
        <a:graphic>
          <a:graphicData uri="http://schemas.openxmlformats.org/drawingml/2006/table">
            <a:tbl>
              <a:tblPr/>
              <a:tblGrid>
                <a:gridCol w="1393825"/>
                <a:gridCol w="2878137"/>
              </a:tblGrid>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Menace II Society, 1993</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dirty="0" smtClean="0"/>
                        <a:t>In this urban crime drama, directed by twin brothers Allen and Albert Hughes, </a:t>
                      </a:r>
                      <a:r>
                        <a:rPr lang="en-US" sz="1800" baseline="0" dirty="0" smtClean="0"/>
                        <a:t> a</a:t>
                      </a:r>
                      <a:r>
                        <a:rPr lang="en-US" sz="1800" dirty="0" smtClean="0"/>
                        <a:t> young street hustler …</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Men in Black, 1997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Will Smith does an excellent job in </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this campy sci-fi. With Jones playing straight man this comedy succeeds in …</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Men in Tights, 1988</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Only a die-hard Mel Brooks fan could claim to enjoy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1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bl>
          </a:graphicData>
        </a:graphic>
      </p:graphicFrame>
      <p:graphicFrame>
        <p:nvGraphicFramePr>
          <p:cNvPr id="177173" name="Group 21"/>
          <p:cNvGraphicFramePr>
            <a:graphicFrameLocks noGrp="1"/>
          </p:cNvGraphicFramePr>
          <p:nvPr>
            <p:ph sz="quarter" idx="3"/>
            <p:extLst>
              <p:ext uri="{D42A27DB-BD31-4B8C-83A1-F6EECF244321}">
                <p14:modId xmlns:p14="http://schemas.microsoft.com/office/powerpoint/2010/main" val="4233419955"/>
              </p:ext>
            </p:extLst>
          </p:nvPr>
        </p:nvGraphicFramePr>
        <p:xfrm>
          <a:off x="4945063" y="2888313"/>
          <a:ext cx="3360737" cy="3213291"/>
        </p:xfrm>
        <a:graphic>
          <a:graphicData uri="http://schemas.openxmlformats.org/drawingml/2006/table">
            <a:tbl>
              <a:tblPr/>
              <a:tblGrid>
                <a:gridCol w="1297313"/>
                <a:gridCol w="991862"/>
                <a:gridCol w="1071562"/>
              </a:tblGrid>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The Kings Speech Impediment</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The Senator Theater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4:15, &amp; 7:30pm.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1347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Hunger Games</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The Rotunda Cinema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4:30, &amp; 7:30pm.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charset="0"/>
                          <a:ea typeface="ＭＳ Ｐゴシック" charset="0"/>
                          <a:cs typeface="Arial" charset="0"/>
                        </a:rPr>
                        <a:t>Men In Black 3</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ea typeface="ＭＳ Ｐゴシック" charset="0"/>
                          <a:cs typeface="Arial" charset="0"/>
                        </a:rPr>
                        <a:t>Leows</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 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Front</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7:00 pm</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bl>
          </a:graphicData>
        </a:graphic>
      </p:graphicFrame>
      <p:sp>
        <p:nvSpPr>
          <p:cNvPr id="6" name="TextBox 5"/>
          <p:cNvSpPr txBox="1"/>
          <p:nvPr/>
        </p:nvSpPr>
        <p:spPr>
          <a:xfrm>
            <a:off x="1208433" y="1490613"/>
            <a:ext cx="645470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review(</a:t>
            </a:r>
            <a:r>
              <a:rPr lang="en-US" sz="2400" i="1" dirty="0" err="1" smtClean="0"/>
              <a:t>TitleA</a:t>
            </a:r>
            <a:r>
              <a:rPr lang="en-US" sz="2400" dirty="0" err="1" smtClean="0"/>
              <a:t>,</a:t>
            </a:r>
            <a:r>
              <a:rPr lang="en-US" sz="2400" i="1" dirty="0" err="1" smtClean="0"/>
              <a:t>Text</a:t>
            </a:r>
            <a:r>
              <a:rPr lang="en-US" sz="2400" dirty="0" smtClean="0"/>
              <a:t>), listing(</a:t>
            </a:r>
            <a:r>
              <a:rPr lang="en-US" sz="2400" i="1" dirty="0" smtClean="0"/>
              <a:t>Where, </a:t>
            </a:r>
            <a:r>
              <a:rPr lang="en-US" sz="2400" i="1" dirty="0" err="1" smtClean="0"/>
              <a:t>TitleB,When</a:t>
            </a:r>
            <a:r>
              <a:rPr lang="en-US" sz="2400" i="1" dirty="0" smtClean="0"/>
              <a:t>),</a:t>
            </a:r>
            <a:endParaRPr lang="en-US" sz="2400" dirty="0" smtClean="0"/>
          </a:p>
          <a:p>
            <a:r>
              <a:rPr lang="en-US" sz="2400" i="1" dirty="0" smtClean="0"/>
              <a:t>Text </a:t>
            </a:r>
            <a:r>
              <a:rPr lang="en-US" sz="2400" dirty="0" smtClean="0"/>
              <a:t>~ “</a:t>
            </a:r>
            <a:r>
              <a:rPr lang="en-US" sz="2400" dirty="0" err="1" smtClean="0"/>
              <a:t>sci</a:t>
            </a:r>
            <a:r>
              <a:rPr lang="en-US" sz="2400" dirty="0" smtClean="0"/>
              <a:t> fi comedy”, </a:t>
            </a:r>
            <a:r>
              <a:rPr lang="en-US" sz="2400" i="1" dirty="0" err="1" smtClean="0"/>
              <a:t>TitleA</a:t>
            </a:r>
            <a:r>
              <a:rPr lang="en-US" sz="2400" i="1" dirty="0" smtClean="0"/>
              <a:t> ~ </a:t>
            </a:r>
            <a:r>
              <a:rPr lang="en-US" sz="2400" i="1" dirty="0" err="1" smtClean="0"/>
              <a:t>TitleB</a:t>
            </a:r>
            <a:endParaRPr lang="en-US" sz="2400" i="1" dirty="0"/>
          </a:p>
        </p:txBody>
      </p:sp>
    </p:spTree>
    <p:extLst>
      <p:ext uri="{BB962C8B-B14F-4D97-AF65-F5344CB8AC3E}">
        <p14:creationId xmlns:p14="http://schemas.microsoft.com/office/powerpoint/2010/main" val="1461048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89151"/>
            <a:ext cx="8229600" cy="914400"/>
          </a:xfrm>
        </p:spPr>
        <p:txBody>
          <a:bodyPr/>
          <a:lstStyle/>
          <a:p>
            <a:pPr eaLnBrk="1" hangingPunct="1"/>
            <a:r>
              <a:rPr lang="en-US" dirty="0" smtClean="0">
                <a:latin typeface="Arial" charset="0"/>
                <a:cs typeface="Arial" charset="0"/>
              </a:rPr>
              <a:t>Using A* For WHIRL Queries</a:t>
            </a:r>
            <a:endParaRPr lang="en-US" dirty="0">
              <a:latin typeface="Arial" charset="0"/>
              <a:cs typeface="Arial" charset="0"/>
            </a:endParaRPr>
          </a:p>
        </p:txBody>
      </p:sp>
      <p:graphicFrame>
        <p:nvGraphicFramePr>
          <p:cNvPr id="177191" name="Group 39"/>
          <p:cNvGraphicFramePr>
            <a:graphicFrameLocks noGrp="1"/>
          </p:cNvGraphicFramePr>
          <p:nvPr>
            <p:ph sz="quarter" idx="2"/>
            <p:extLst>
              <p:ext uri="{D42A27DB-BD31-4B8C-83A1-F6EECF244321}">
                <p14:modId xmlns:p14="http://schemas.microsoft.com/office/powerpoint/2010/main" val="3766399713"/>
              </p:ext>
            </p:extLst>
          </p:nvPr>
        </p:nvGraphicFramePr>
        <p:xfrm>
          <a:off x="528638" y="2888313"/>
          <a:ext cx="4271962" cy="3635375"/>
        </p:xfrm>
        <a:graphic>
          <a:graphicData uri="http://schemas.openxmlformats.org/drawingml/2006/table">
            <a:tbl>
              <a:tblPr/>
              <a:tblGrid>
                <a:gridCol w="1393825"/>
                <a:gridCol w="2878137"/>
              </a:tblGrid>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Menace II Society, 1993</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dirty="0" smtClean="0"/>
                        <a:t>In this urban crime drama, directed by twin brothers Allen and Albert Hughes, </a:t>
                      </a:r>
                      <a:r>
                        <a:rPr lang="en-US" sz="1800" baseline="0" dirty="0" smtClean="0"/>
                        <a:t> a</a:t>
                      </a:r>
                      <a:r>
                        <a:rPr lang="en-US" sz="1800" dirty="0" smtClean="0"/>
                        <a:t> young street hustler …</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Men in Black, 1997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Will Smith does an excellent job in </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this campy sci-fi. With Jones playing straight man this comedy succeeds in …</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Men in Tights, 1988</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Only a die-hard Mel Brooks fan could claim to enjoy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1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bl>
          </a:graphicData>
        </a:graphic>
      </p:graphicFrame>
      <p:graphicFrame>
        <p:nvGraphicFramePr>
          <p:cNvPr id="177173" name="Group 21"/>
          <p:cNvGraphicFramePr>
            <a:graphicFrameLocks noGrp="1"/>
          </p:cNvGraphicFramePr>
          <p:nvPr>
            <p:ph sz="quarter" idx="3"/>
            <p:extLst>
              <p:ext uri="{D42A27DB-BD31-4B8C-83A1-F6EECF244321}">
                <p14:modId xmlns:p14="http://schemas.microsoft.com/office/powerpoint/2010/main" val="3757713702"/>
              </p:ext>
            </p:extLst>
          </p:nvPr>
        </p:nvGraphicFramePr>
        <p:xfrm>
          <a:off x="4945063" y="2888313"/>
          <a:ext cx="3360737" cy="3286316"/>
        </p:xfrm>
        <a:graphic>
          <a:graphicData uri="http://schemas.openxmlformats.org/drawingml/2006/table">
            <a:tbl>
              <a:tblPr/>
              <a:tblGrid>
                <a:gridCol w="1297313"/>
                <a:gridCol w="991862"/>
                <a:gridCol w="1071562"/>
              </a:tblGrid>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The Black Stallion - Director’s Cut</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The Senator </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4:15, &amp; 7:30pm.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1347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Hunger Games</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The Rotunda Cinema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4:30, &amp; 7:30pm.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charset="0"/>
                          <a:ea typeface="ＭＳ Ｐゴシック" charset="0"/>
                          <a:cs typeface="Arial" charset="0"/>
                        </a:rPr>
                        <a:t>Men In Black 3</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ea typeface="ＭＳ Ｐゴシック" charset="0"/>
                          <a:cs typeface="Arial" charset="0"/>
                        </a:rPr>
                        <a:t>Leows</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 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Front</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7:00 pm</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bl>
          </a:graphicData>
        </a:graphic>
      </p:graphicFrame>
      <p:sp>
        <p:nvSpPr>
          <p:cNvPr id="6" name="TextBox 5"/>
          <p:cNvSpPr txBox="1"/>
          <p:nvPr/>
        </p:nvSpPr>
        <p:spPr>
          <a:xfrm>
            <a:off x="1208433" y="1490613"/>
            <a:ext cx="645470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review(</a:t>
            </a:r>
            <a:r>
              <a:rPr lang="en-US" sz="2400" i="1" dirty="0" err="1" smtClean="0"/>
              <a:t>TitleA</a:t>
            </a:r>
            <a:r>
              <a:rPr lang="en-US" sz="2400" dirty="0" err="1" smtClean="0"/>
              <a:t>,</a:t>
            </a:r>
            <a:r>
              <a:rPr lang="en-US" sz="2400" i="1" dirty="0" err="1" smtClean="0"/>
              <a:t>Text</a:t>
            </a:r>
            <a:r>
              <a:rPr lang="en-US" sz="2400" dirty="0" smtClean="0"/>
              <a:t>), listing(</a:t>
            </a:r>
            <a:r>
              <a:rPr lang="en-US" sz="2400" i="1" dirty="0" err="1" smtClean="0"/>
              <a:t>TitleB,Where,When</a:t>
            </a:r>
            <a:r>
              <a:rPr lang="en-US" sz="2400" i="1" dirty="0" smtClean="0"/>
              <a:t>),</a:t>
            </a:r>
            <a:endParaRPr lang="en-US" sz="2400" dirty="0" smtClean="0"/>
          </a:p>
          <a:p>
            <a:r>
              <a:rPr lang="en-US" sz="2400" i="1" dirty="0" smtClean="0"/>
              <a:t>Text </a:t>
            </a:r>
            <a:r>
              <a:rPr lang="en-US" sz="2400" dirty="0" smtClean="0"/>
              <a:t>~ “</a:t>
            </a:r>
            <a:r>
              <a:rPr lang="en-US" sz="2400" dirty="0" err="1" smtClean="0"/>
              <a:t>sci</a:t>
            </a:r>
            <a:r>
              <a:rPr lang="en-US" sz="2400" dirty="0" smtClean="0"/>
              <a:t> fi comedy”, </a:t>
            </a:r>
            <a:r>
              <a:rPr lang="en-US" sz="2400" i="1" dirty="0" err="1" smtClean="0"/>
              <a:t>TitleA</a:t>
            </a:r>
            <a:r>
              <a:rPr lang="en-US" sz="2400" i="1" dirty="0" smtClean="0"/>
              <a:t> ~ </a:t>
            </a:r>
            <a:r>
              <a:rPr lang="en-US" sz="2400" i="1" dirty="0" err="1" smtClean="0"/>
              <a:t>TitleB</a:t>
            </a:r>
            <a:endParaRPr lang="en-US" sz="2400" i="1" dirty="0"/>
          </a:p>
        </p:txBody>
      </p:sp>
      <p:cxnSp>
        <p:nvCxnSpPr>
          <p:cNvPr id="5" name="Curved Connector 4"/>
          <p:cNvCxnSpPr/>
          <p:nvPr/>
        </p:nvCxnSpPr>
        <p:spPr>
          <a:xfrm rot="5400000">
            <a:off x="1028061" y="2604136"/>
            <a:ext cx="2184338" cy="866938"/>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5400000">
            <a:off x="1720926" y="2604136"/>
            <a:ext cx="2184338" cy="866938"/>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rot="16200000" flipH="1">
            <a:off x="3749579" y="3140920"/>
            <a:ext cx="3215374" cy="824406"/>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rot="16200000" flipH="1">
            <a:off x="4618292" y="3140920"/>
            <a:ext cx="3215374" cy="824406"/>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rot="16200000" flipH="1">
            <a:off x="5419643" y="3140920"/>
            <a:ext cx="3215374" cy="824406"/>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92274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89151"/>
            <a:ext cx="8229600" cy="914400"/>
          </a:xfrm>
        </p:spPr>
        <p:txBody>
          <a:bodyPr/>
          <a:lstStyle/>
          <a:p>
            <a:pPr eaLnBrk="1" hangingPunct="1"/>
            <a:r>
              <a:rPr lang="en-US" dirty="0" smtClean="0">
                <a:latin typeface="Arial" charset="0"/>
                <a:cs typeface="Arial" charset="0"/>
              </a:rPr>
              <a:t>Using A* For WHIRL Queries</a:t>
            </a:r>
            <a:endParaRPr lang="en-US" dirty="0">
              <a:latin typeface="Arial" charset="0"/>
              <a:cs typeface="Arial" charset="0"/>
            </a:endParaRPr>
          </a:p>
        </p:txBody>
      </p:sp>
      <p:graphicFrame>
        <p:nvGraphicFramePr>
          <p:cNvPr id="177191" name="Group 39"/>
          <p:cNvGraphicFramePr>
            <a:graphicFrameLocks noGrp="1"/>
          </p:cNvGraphicFramePr>
          <p:nvPr>
            <p:ph sz="quarter" idx="2"/>
            <p:extLst>
              <p:ext uri="{D42A27DB-BD31-4B8C-83A1-F6EECF244321}">
                <p14:modId xmlns:p14="http://schemas.microsoft.com/office/powerpoint/2010/main" val="1345056408"/>
              </p:ext>
            </p:extLst>
          </p:nvPr>
        </p:nvGraphicFramePr>
        <p:xfrm>
          <a:off x="528638" y="2888313"/>
          <a:ext cx="4271962" cy="3635375"/>
        </p:xfrm>
        <a:graphic>
          <a:graphicData uri="http://schemas.openxmlformats.org/drawingml/2006/table">
            <a:tbl>
              <a:tblPr/>
              <a:tblGrid>
                <a:gridCol w="1393825"/>
                <a:gridCol w="2878137"/>
              </a:tblGrid>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Menace II Society, 1993</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dirty="0" smtClean="0"/>
                        <a:t>In this urban crime drama, directed by twin brothers Allen and Albert Hughes, </a:t>
                      </a:r>
                      <a:r>
                        <a:rPr lang="en-US" sz="1800" baseline="0" dirty="0" smtClean="0"/>
                        <a:t> a</a:t>
                      </a:r>
                      <a:r>
                        <a:rPr lang="en-US" sz="1800" dirty="0" smtClean="0"/>
                        <a:t> young street hustler …</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Men in Black, 1997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Will Smith does an excellent job in </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this campy sci-fi. With Jones playing straight man this comedy succeeds in …</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Men in Tights, 1988</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Only a die-hard Mel Brooks fan could claim to enjoy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1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bl>
          </a:graphicData>
        </a:graphic>
      </p:graphicFrame>
      <p:graphicFrame>
        <p:nvGraphicFramePr>
          <p:cNvPr id="177173" name="Group 21"/>
          <p:cNvGraphicFramePr>
            <a:graphicFrameLocks noGrp="1"/>
          </p:cNvGraphicFramePr>
          <p:nvPr>
            <p:ph sz="quarter" idx="3"/>
            <p:extLst>
              <p:ext uri="{D42A27DB-BD31-4B8C-83A1-F6EECF244321}">
                <p14:modId xmlns:p14="http://schemas.microsoft.com/office/powerpoint/2010/main" val="2144078301"/>
              </p:ext>
            </p:extLst>
          </p:nvPr>
        </p:nvGraphicFramePr>
        <p:xfrm>
          <a:off x="4945063" y="2888313"/>
          <a:ext cx="3360737" cy="3286316"/>
        </p:xfrm>
        <a:graphic>
          <a:graphicData uri="http://schemas.openxmlformats.org/drawingml/2006/table">
            <a:tbl>
              <a:tblPr/>
              <a:tblGrid>
                <a:gridCol w="1297313"/>
                <a:gridCol w="991862"/>
                <a:gridCol w="1071562"/>
              </a:tblGrid>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The Black Stallion - Director’s Cut</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The Senator </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4:15, &amp; 7:30pm.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1347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Hunger Games</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The Rotunda Cinema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4:30, &amp; 7:30pm.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charset="0"/>
                          <a:ea typeface="ＭＳ Ｐゴシック" charset="0"/>
                          <a:cs typeface="Arial" charset="0"/>
                        </a:rPr>
                        <a:t>Men In Black 3</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ea typeface="ＭＳ Ｐゴシック" charset="0"/>
                          <a:cs typeface="Arial" charset="0"/>
                        </a:rPr>
                        <a:t>Leows</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 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Front</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7:00 pm</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bl>
          </a:graphicData>
        </a:graphic>
      </p:graphicFrame>
      <p:sp>
        <p:nvSpPr>
          <p:cNvPr id="6" name="TextBox 5"/>
          <p:cNvSpPr txBox="1"/>
          <p:nvPr/>
        </p:nvSpPr>
        <p:spPr>
          <a:xfrm>
            <a:off x="1208433" y="1490613"/>
            <a:ext cx="645470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review(</a:t>
            </a:r>
            <a:r>
              <a:rPr lang="en-US" sz="2400" i="1" dirty="0" err="1" smtClean="0"/>
              <a:t>TitleA</a:t>
            </a:r>
            <a:r>
              <a:rPr lang="en-US" sz="2400" dirty="0" err="1" smtClean="0"/>
              <a:t>,</a:t>
            </a:r>
            <a:r>
              <a:rPr lang="en-US" sz="2400" i="1" dirty="0" err="1" smtClean="0"/>
              <a:t>Text</a:t>
            </a:r>
            <a:r>
              <a:rPr lang="en-US" sz="2400" dirty="0" smtClean="0"/>
              <a:t>), listing(</a:t>
            </a:r>
            <a:r>
              <a:rPr lang="en-US" sz="2400" i="1" dirty="0" err="1" smtClean="0"/>
              <a:t>TitleB,Where,When</a:t>
            </a:r>
            <a:r>
              <a:rPr lang="en-US" sz="2400" i="1" dirty="0" smtClean="0"/>
              <a:t>),</a:t>
            </a:r>
            <a:endParaRPr lang="en-US" sz="2400" dirty="0" smtClean="0"/>
          </a:p>
          <a:p>
            <a:r>
              <a:rPr lang="en-US" sz="2400" i="1" dirty="0" smtClean="0"/>
              <a:t>Text </a:t>
            </a:r>
            <a:r>
              <a:rPr lang="en-US" sz="2400" dirty="0" smtClean="0"/>
              <a:t>~ “</a:t>
            </a:r>
            <a:r>
              <a:rPr lang="en-US" sz="2400" dirty="0" err="1" smtClean="0"/>
              <a:t>sci</a:t>
            </a:r>
            <a:r>
              <a:rPr lang="en-US" sz="2400" dirty="0" smtClean="0"/>
              <a:t> fi comedy”, </a:t>
            </a:r>
            <a:r>
              <a:rPr lang="en-US" sz="2400" i="1" dirty="0" err="1" smtClean="0"/>
              <a:t>TitleA</a:t>
            </a:r>
            <a:r>
              <a:rPr lang="en-US" sz="2400" i="1" dirty="0" smtClean="0"/>
              <a:t> ~ </a:t>
            </a:r>
            <a:r>
              <a:rPr lang="en-US" sz="2400" i="1" dirty="0" err="1" smtClean="0"/>
              <a:t>TitleB</a:t>
            </a:r>
            <a:endParaRPr lang="en-US" sz="2400" i="1" dirty="0"/>
          </a:p>
        </p:txBody>
      </p:sp>
      <p:cxnSp>
        <p:nvCxnSpPr>
          <p:cNvPr id="5" name="Curved Connector 4"/>
          <p:cNvCxnSpPr/>
          <p:nvPr/>
        </p:nvCxnSpPr>
        <p:spPr>
          <a:xfrm rot="5400000">
            <a:off x="1028061" y="2604136"/>
            <a:ext cx="2184338" cy="866938"/>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5400000">
            <a:off x="1720926" y="2604136"/>
            <a:ext cx="2184338" cy="866938"/>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rot="16200000" flipH="1">
            <a:off x="4885828" y="2004671"/>
            <a:ext cx="942877" cy="824406"/>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a:endCxn id="177173" idx="0"/>
          </p:cNvCxnSpPr>
          <p:nvPr/>
        </p:nvCxnSpPr>
        <p:spPr>
          <a:xfrm>
            <a:off x="5835421" y="2175105"/>
            <a:ext cx="790010" cy="713208"/>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rot="16200000" flipH="1">
            <a:off x="6600591" y="2004671"/>
            <a:ext cx="942878" cy="824406"/>
          </a:xfrm>
          <a:prstGeom prst="curvedConnector3">
            <a:avLst>
              <a:gd name="adj1" fmla="val 4149"/>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88337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89151"/>
            <a:ext cx="8229600" cy="914400"/>
          </a:xfrm>
        </p:spPr>
        <p:txBody>
          <a:bodyPr/>
          <a:lstStyle/>
          <a:p>
            <a:pPr eaLnBrk="1" hangingPunct="1"/>
            <a:r>
              <a:rPr lang="en-US" dirty="0" smtClean="0">
                <a:latin typeface="Arial" charset="0"/>
                <a:cs typeface="Arial" charset="0"/>
              </a:rPr>
              <a:t>Using A* For WHIRL Queries</a:t>
            </a:r>
            <a:endParaRPr lang="en-US" dirty="0">
              <a:latin typeface="Arial" charset="0"/>
              <a:cs typeface="Arial" charset="0"/>
            </a:endParaRPr>
          </a:p>
        </p:txBody>
      </p:sp>
      <p:graphicFrame>
        <p:nvGraphicFramePr>
          <p:cNvPr id="177191" name="Group 39"/>
          <p:cNvGraphicFramePr>
            <a:graphicFrameLocks noGrp="1"/>
          </p:cNvGraphicFramePr>
          <p:nvPr>
            <p:ph sz="quarter" idx="2"/>
            <p:extLst>
              <p:ext uri="{D42A27DB-BD31-4B8C-83A1-F6EECF244321}">
                <p14:modId xmlns:p14="http://schemas.microsoft.com/office/powerpoint/2010/main" val="529573627"/>
              </p:ext>
            </p:extLst>
          </p:nvPr>
        </p:nvGraphicFramePr>
        <p:xfrm>
          <a:off x="528638" y="2888313"/>
          <a:ext cx="4271962" cy="3635375"/>
        </p:xfrm>
        <a:graphic>
          <a:graphicData uri="http://schemas.openxmlformats.org/drawingml/2006/table">
            <a:tbl>
              <a:tblPr/>
              <a:tblGrid>
                <a:gridCol w="1393825"/>
                <a:gridCol w="2878137"/>
              </a:tblGrid>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Menace II Society, 1993</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dirty="0" smtClean="0"/>
                        <a:t>In this urban crime drama, directed by twin brothers Allen and Albert Hughes, </a:t>
                      </a:r>
                      <a:r>
                        <a:rPr lang="en-US" sz="1800" baseline="0" dirty="0" smtClean="0"/>
                        <a:t> a</a:t>
                      </a:r>
                      <a:r>
                        <a:rPr lang="en-US" sz="1800" dirty="0" smtClean="0"/>
                        <a:t> young street hustler …</a:t>
                      </a:r>
                      <a:endParaRPr kumimoji="0" lang="en-US"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Men in Black, 1997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Will Smith does an excellent job in </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this campy sci-fi. With Jones playing straight man this comedy succeeds in …</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Men in Tights, 1988</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Only a die-hard Mel Brooks fan could claim to enjoy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r h="6191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33">
                        <a:alpha val="50195"/>
                      </a:srgbClr>
                    </a:solidFill>
                  </a:tcPr>
                </a:tc>
              </a:tr>
            </a:tbl>
          </a:graphicData>
        </a:graphic>
      </p:graphicFrame>
      <p:graphicFrame>
        <p:nvGraphicFramePr>
          <p:cNvPr id="177173" name="Group 21"/>
          <p:cNvGraphicFramePr>
            <a:graphicFrameLocks noGrp="1"/>
          </p:cNvGraphicFramePr>
          <p:nvPr>
            <p:ph sz="quarter" idx="3"/>
            <p:extLst>
              <p:ext uri="{D42A27DB-BD31-4B8C-83A1-F6EECF244321}">
                <p14:modId xmlns:p14="http://schemas.microsoft.com/office/powerpoint/2010/main" val="3335974927"/>
              </p:ext>
            </p:extLst>
          </p:nvPr>
        </p:nvGraphicFramePr>
        <p:xfrm>
          <a:off x="4945063" y="2888313"/>
          <a:ext cx="3360737" cy="3286316"/>
        </p:xfrm>
        <a:graphic>
          <a:graphicData uri="http://schemas.openxmlformats.org/drawingml/2006/table">
            <a:tbl>
              <a:tblPr/>
              <a:tblGrid>
                <a:gridCol w="1297313"/>
                <a:gridCol w="991862"/>
                <a:gridCol w="1071562"/>
              </a:tblGrid>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The Black Stallion - Director’s Cut</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The Senator </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4:15, &amp; 7:30pm.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1347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Hunger Games</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ＭＳ Ｐゴシック" charset="0"/>
                          <a:cs typeface="Arial" charset="0"/>
                        </a:rPr>
                        <a:t>The Rotunda Cinema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1:00, 4:30, &amp; 7:30pm.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r h="8651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Arial" charset="0"/>
                          <a:ea typeface="ＭＳ Ｐゴシック" charset="0"/>
                          <a:cs typeface="Arial" charset="0"/>
                        </a:rPr>
                        <a:t>Men In Black 3</a:t>
                      </a:r>
                      <a:endParaRPr kumimoji="0" lang="en-US" sz="2000" b="1"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ea typeface="ＭＳ Ｐゴシック" charset="0"/>
                          <a:cs typeface="Arial" charset="0"/>
                        </a:rPr>
                        <a:t>Leows</a:t>
                      </a: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 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charset="0"/>
                          <a:cs typeface="Arial" charset="0"/>
                        </a:rPr>
                        <a:t>Front</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charset="0"/>
                          <a:cs typeface="Arial" charset="0"/>
                        </a:rPr>
                        <a:t>7:00 pm</a:t>
                      </a:r>
                      <a:endParaRPr kumimoji="0" lang="en-US" sz="16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0D5EE">
                        <a:alpha val="50195"/>
                      </a:srgbClr>
                    </a:solidFill>
                  </a:tcPr>
                </a:tc>
              </a:tr>
            </a:tbl>
          </a:graphicData>
        </a:graphic>
      </p:graphicFrame>
      <p:sp>
        <p:nvSpPr>
          <p:cNvPr id="6" name="TextBox 5"/>
          <p:cNvSpPr txBox="1"/>
          <p:nvPr/>
        </p:nvSpPr>
        <p:spPr>
          <a:xfrm>
            <a:off x="1208433" y="1490613"/>
            <a:ext cx="645470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review(</a:t>
            </a:r>
            <a:r>
              <a:rPr lang="en-US" sz="2400" i="1" dirty="0" err="1" smtClean="0"/>
              <a:t>TitleA</a:t>
            </a:r>
            <a:r>
              <a:rPr lang="en-US" sz="2400" dirty="0" err="1" smtClean="0"/>
              <a:t>,</a:t>
            </a:r>
            <a:r>
              <a:rPr lang="en-US" sz="2400" i="1" dirty="0" err="1" smtClean="0"/>
              <a:t>Text</a:t>
            </a:r>
            <a:r>
              <a:rPr lang="en-US" sz="2400" dirty="0" smtClean="0"/>
              <a:t>), listing(</a:t>
            </a:r>
            <a:r>
              <a:rPr lang="en-US" sz="2400" i="1" dirty="0" err="1" smtClean="0"/>
              <a:t>TitleB,Where,When</a:t>
            </a:r>
            <a:r>
              <a:rPr lang="en-US" sz="2400" i="1" dirty="0" smtClean="0"/>
              <a:t>),</a:t>
            </a:r>
            <a:endParaRPr lang="en-US" sz="2400" dirty="0" smtClean="0"/>
          </a:p>
          <a:p>
            <a:r>
              <a:rPr lang="en-US" sz="2400" i="1" dirty="0" smtClean="0"/>
              <a:t>Text </a:t>
            </a:r>
            <a:r>
              <a:rPr lang="en-US" sz="2400" dirty="0" smtClean="0"/>
              <a:t>~ “</a:t>
            </a:r>
            <a:r>
              <a:rPr lang="en-US" sz="2400" dirty="0" err="1" smtClean="0"/>
              <a:t>sci</a:t>
            </a:r>
            <a:r>
              <a:rPr lang="en-US" sz="2400" dirty="0" smtClean="0"/>
              <a:t> fi comedy”, </a:t>
            </a:r>
            <a:r>
              <a:rPr lang="en-US" sz="2400" i="1" dirty="0" err="1" smtClean="0"/>
              <a:t>TitleA</a:t>
            </a:r>
            <a:r>
              <a:rPr lang="en-US" sz="2400" i="1" dirty="0" smtClean="0"/>
              <a:t> ~ </a:t>
            </a:r>
            <a:r>
              <a:rPr lang="en-US" sz="2400" i="1" dirty="0" err="1" smtClean="0"/>
              <a:t>TitleB</a:t>
            </a:r>
            <a:endParaRPr lang="en-US" sz="2400" i="1" dirty="0"/>
          </a:p>
        </p:txBody>
      </p:sp>
      <p:cxnSp>
        <p:nvCxnSpPr>
          <p:cNvPr id="5" name="Curved Connector 4"/>
          <p:cNvCxnSpPr/>
          <p:nvPr/>
        </p:nvCxnSpPr>
        <p:spPr>
          <a:xfrm rot="5400000">
            <a:off x="371772" y="3046433"/>
            <a:ext cx="3282924" cy="1080931"/>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5400000">
            <a:off x="1171633" y="3153429"/>
            <a:ext cx="3282925" cy="866938"/>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rot="16200000" flipH="1">
            <a:off x="3748778" y="3141720"/>
            <a:ext cx="3282928" cy="890357"/>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rot="16200000" flipH="1">
            <a:off x="4720995" y="3289531"/>
            <a:ext cx="3053258" cy="824406"/>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rot="16200000" flipH="1">
            <a:off x="5520019" y="3085243"/>
            <a:ext cx="3282928" cy="1003312"/>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83142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(best-first) search for best </a:t>
            </a:r>
            <a:r>
              <a:rPr lang="en-US" i="1" dirty="0" smtClean="0"/>
              <a:t>K </a:t>
            </a:r>
            <a:r>
              <a:rPr lang="en-US" dirty="0" smtClean="0"/>
              <a:t>paths</a:t>
            </a:r>
            <a:endParaRPr lang="en-US" dirty="0"/>
          </a:p>
        </p:txBody>
      </p:sp>
      <p:sp>
        <p:nvSpPr>
          <p:cNvPr id="7" name="Content Placeholder 6"/>
          <p:cNvSpPr>
            <a:spLocks noGrp="1"/>
          </p:cNvSpPr>
          <p:nvPr>
            <p:ph idx="1"/>
          </p:nvPr>
        </p:nvSpPr>
        <p:spPr/>
        <p:txBody>
          <a:bodyPr>
            <a:normAutofit fontScale="92500"/>
          </a:bodyPr>
          <a:lstStyle/>
          <a:p>
            <a:r>
              <a:rPr lang="en-US" sz="2400" dirty="0" smtClean="0"/>
              <a:t>Find shortest path between start </a:t>
            </a:r>
            <a:r>
              <a:rPr lang="en-US" sz="2400" i="1" dirty="0" smtClean="0"/>
              <a:t>n</a:t>
            </a:r>
            <a:r>
              <a:rPr lang="en-US" sz="2400" i="1" baseline="-25000" dirty="0" smtClean="0"/>
              <a:t>0</a:t>
            </a:r>
            <a:r>
              <a:rPr lang="en-US" sz="2400" i="1" dirty="0" smtClean="0"/>
              <a:t> </a:t>
            </a:r>
            <a:r>
              <a:rPr lang="en-US" sz="2400" dirty="0" smtClean="0"/>
              <a:t>and goal </a:t>
            </a:r>
            <a:r>
              <a:rPr lang="en-US" sz="2400" i="1" dirty="0" err="1" smtClean="0"/>
              <a:t>n</a:t>
            </a:r>
            <a:r>
              <a:rPr lang="en-US" sz="2400" i="1" baseline="-25000" dirty="0" err="1" smtClean="0"/>
              <a:t>g</a:t>
            </a:r>
            <a:r>
              <a:rPr lang="en-US" sz="2400" i="1" dirty="0" err="1" smtClean="0"/>
              <a:t>:goal</a:t>
            </a:r>
            <a:r>
              <a:rPr lang="en-US" sz="2400" i="1" dirty="0" smtClean="0"/>
              <a:t>(</a:t>
            </a:r>
            <a:r>
              <a:rPr lang="en-US" sz="2400" i="1" dirty="0" err="1" smtClean="0"/>
              <a:t>n</a:t>
            </a:r>
            <a:r>
              <a:rPr lang="en-US" sz="2400" i="1" baseline="-25000" dirty="0" err="1" smtClean="0"/>
              <a:t>g</a:t>
            </a:r>
            <a:r>
              <a:rPr lang="en-US" sz="2400" i="1" dirty="0" smtClean="0"/>
              <a:t>)</a:t>
            </a:r>
            <a:endParaRPr lang="en-US" sz="2400" dirty="0" smtClean="0"/>
          </a:p>
          <a:p>
            <a:pPr lvl="1"/>
            <a:r>
              <a:rPr lang="en-US" sz="2400" dirty="0" smtClean="0"/>
              <a:t>Define </a:t>
            </a:r>
            <a:r>
              <a:rPr lang="en-US" sz="2400" i="1" dirty="0" smtClean="0"/>
              <a:t>f(n) = g(n) + h(n)</a:t>
            </a:r>
          </a:p>
          <a:p>
            <a:pPr lvl="2"/>
            <a:r>
              <a:rPr lang="en-US" sz="2400" i="1" dirty="0" smtClean="0"/>
              <a:t>g(n) = </a:t>
            </a:r>
            <a:r>
              <a:rPr lang="en-US" sz="2400" i="1" dirty="0" err="1" smtClean="0"/>
              <a:t>MinPathLength</a:t>
            </a:r>
            <a:r>
              <a:rPr lang="en-US" sz="2400" i="1" dirty="0" smtClean="0"/>
              <a:t>(</a:t>
            </a:r>
            <a:r>
              <a:rPr lang="en-US" sz="2400" i="1" dirty="0"/>
              <a:t>n</a:t>
            </a:r>
            <a:r>
              <a:rPr lang="en-US" sz="2400" i="1" baseline="-25000" dirty="0"/>
              <a:t>0</a:t>
            </a:r>
            <a:r>
              <a:rPr lang="en-US" sz="2400" i="1" dirty="0"/>
              <a:t> </a:t>
            </a:r>
            <a:r>
              <a:rPr lang="en-US" sz="2400" i="1" dirty="0" smtClean="0"/>
              <a:t>,n)|</a:t>
            </a:r>
          </a:p>
          <a:p>
            <a:pPr lvl="2"/>
            <a:r>
              <a:rPr lang="en-US" sz="2400" i="1" dirty="0" smtClean="0"/>
              <a:t>h(n) =</a:t>
            </a:r>
            <a:r>
              <a:rPr lang="en-US" sz="2400" dirty="0" smtClean="0"/>
              <a:t> </a:t>
            </a:r>
            <a:r>
              <a:rPr lang="en-US" sz="2400" b="1" dirty="0" smtClean="0"/>
              <a:t>lower-bound </a:t>
            </a:r>
            <a:r>
              <a:rPr lang="en-US" sz="2400" dirty="0" smtClean="0"/>
              <a:t>of path length from </a:t>
            </a:r>
            <a:r>
              <a:rPr lang="en-US" sz="2400" i="1" dirty="0" smtClean="0"/>
              <a:t>n</a:t>
            </a:r>
            <a:r>
              <a:rPr lang="en-US" sz="2400" dirty="0" smtClean="0"/>
              <a:t> to </a:t>
            </a:r>
            <a:r>
              <a:rPr lang="en-US" sz="2400" i="1" dirty="0" err="1" smtClean="0"/>
              <a:t>n</a:t>
            </a:r>
            <a:r>
              <a:rPr lang="en-US" sz="2400" i="1" baseline="-25000" dirty="0" err="1" smtClean="0"/>
              <a:t>g</a:t>
            </a:r>
            <a:endParaRPr lang="en-US" sz="2400" i="1" baseline="-25000" dirty="0" smtClean="0"/>
          </a:p>
          <a:p>
            <a:pPr lvl="1"/>
            <a:r>
              <a:rPr lang="en-US" sz="2400" dirty="0" smtClean="0"/>
              <a:t>Algorithm:</a:t>
            </a:r>
          </a:p>
          <a:p>
            <a:pPr lvl="2"/>
            <a:r>
              <a:rPr lang="en-US" sz="2400" i="1" dirty="0" smtClean="0"/>
              <a:t>OPEN= {n</a:t>
            </a:r>
            <a:r>
              <a:rPr lang="en-US" sz="2400" i="1" baseline="-25000" dirty="0" smtClean="0"/>
              <a:t>0</a:t>
            </a:r>
            <a:r>
              <a:rPr lang="en-US" sz="2400" i="1" dirty="0" smtClean="0"/>
              <a:t> }, </a:t>
            </a:r>
            <a:r>
              <a:rPr lang="en-US" sz="2400" dirty="0" smtClean="0"/>
              <a:t>where </a:t>
            </a:r>
            <a:r>
              <a:rPr lang="en-US" sz="2400" i="1" dirty="0" smtClean="0"/>
              <a:t>n</a:t>
            </a:r>
            <a:r>
              <a:rPr lang="en-US" sz="2400" i="1" baseline="-25000" dirty="0" smtClean="0"/>
              <a:t>0</a:t>
            </a:r>
            <a:r>
              <a:rPr lang="en-US" sz="2400" baseline="-25000" dirty="0" smtClean="0"/>
              <a:t> </a:t>
            </a:r>
            <a:r>
              <a:rPr lang="en-US" sz="2400" dirty="0" smtClean="0"/>
              <a:t>is an empty assignment to variables</a:t>
            </a:r>
          </a:p>
          <a:p>
            <a:pPr lvl="2"/>
            <a:r>
              <a:rPr lang="en-US" sz="2400" dirty="0" smtClean="0"/>
              <a:t>While </a:t>
            </a:r>
            <a:r>
              <a:rPr lang="en-US" sz="2400" i="1" dirty="0" smtClean="0"/>
              <a:t>OPEN</a:t>
            </a:r>
            <a:r>
              <a:rPr lang="en-US" sz="2400" dirty="0" smtClean="0"/>
              <a:t> is not empty:</a:t>
            </a:r>
          </a:p>
          <a:p>
            <a:pPr lvl="3"/>
            <a:r>
              <a:rPr lang="en-US" dirty="0" smtClean="0"/>
              <a:t>remove “best” (minimal f) node </a:t>
            </a:r>
            <a:r>
              <a:rPr lang="en-US" i="1" dirty="0" smtClean="0"/>
              <a:t>n </a:t>
            </a:r>
            <a:r>
              <a:rPr lang="en-US" dirty="0" smtClean="0"/>
              <a:t>from</a:t>
            </a:r>
            <a:r>
              <a:rPr lang="en-US" i="1" dirty="0" smtClean="0"/>
              <a:t> OPEN</a:t>
            </a:r>
          </a:p>
          <a:p>
            <a:pPr lvl="3"/>
            <a:r>
              <a:rPr lang="en-US" dirty="0" smtClean="0"/>
              <a:t>if </a:t>
            </a:r>
            <a:r>
              <a:rPr lang="en-US" i="1" dirty="0" smtClean="0"/>
              <a:t>goal(n), </a:t>
            </a:r>
            <a:r>
              <a:rPr lang="en-US" dirty="0" smtClean="0"/>
              <a:t>output path </a:t>
            </a:r>
            <a:r>
              <a:rPr lang="en-US" i="1" dirty="0" smtClean="0"/>
              <a:t>n</a:t>
            </a:r>
            <a:r>
              <a:rPr lang="en-US" i="1" baseline="-25000" dirty="0" smtClean="0"/>
              <a:t>0</a:t>
            </a:r>
            <a:r>
              <a:rPr lang="en-US" i="1" dirty="0" smtClean="0">
                <a:sym typeface="Wingdings"/>
              </a:rPr>
              <a:t></a:t>
            </a:r>
            <a:r>
              <a:rPr lang="en-US" i="1" dirty="0" smtClean="0"/>
              <a:t>n </a:t>
            </a:r>
          </a:p>
          <a:p>
            <a:pPr lvl="4"/>
            <a:r>
              <a:rPr lang="en-US" dirty="0" smtClean="0"/>
              <a:t>and stop if you’ve output </a:t>
            </a:r>
            <a:r>
              <a:rPr lang="en-US" i="1" dirty="0" smtClean="0"/>
              <a:t>K </a:t>
            </a:r>
            <a:r>
              <a:rPr lang="en-US" dirty="0" smtClean="0"/>
              <a:t>answers</a:t>
            </a:r>
          </a:p>
          <a:p>
            <a:pPr lvl="3"/>
            <a:r>
              <a:rPr lang="en-US" dirty="0" smtClean="0"/>
              <a:t>otherwise, add </a:t>
            </a:r>
            <a:r>
              <a:rPr lang="en-US" i="1" dirty="0" smtClean="0"/>
              <a:t>CHILDREN(n) </a:t>
            </a:r>
            <a:r>
              <a:rPr lang="en-US" dirty="0" smtClean="0"/>
              <a:t>to OPEN</a:t>
            </a:r>
          </a:p>
          <a:p>
            <a:pPr lvl="4"/>
            <a:r>
              <a:rPr lang="en-US" dirty="0" smtClean="0"/>
              <a:t>where CHILD</a:t>
            </a:r>
            <a:r>
              <a:rPr lang="en-US" i="1" dirty="0" smtClean="0"/>
              <a:t>REN(n) </a:t>
            </a:r>
            <a:r>
              <a:rPr lang="en-US" dirty="0" smtClean="0"/>
              <a:t>binds a few more variables</a:t>
            </a:r>
            <a:endParaRPr lang="en-US" dirty="0"/>
          </a:p>
        </p:txBody>
      </p:sp>
    </p:spTree>
    <p:extLst>
      <p:ext uri="{BB962C8B-B14F-4D97-AF65-F5344CB8AC3E}">
        <p14:creationId xmlns:p14="http://schemas.microsoft.com/office/powerpoint/2010/main" val="32613174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(best-first) search for best </a:t>
            </a:r>
            <a:r>
              <a:rPr lang="en-US" i="1" dirty="0" smtClean="0"/>
              <a:t>K </a:t>
            </a:r>
            <a:r>
              <a:rPr lang="en-US" dirty="0" smtClean="0"/>
              <a:t>paths</a:t>
            </a:r>
            <a:endParaRPr lang="en-US" dirty="0"/>
          </a:p>
        </p:txBody>
      </p:sp>
      <p:sp>
        <p:nvSpPr>
          <p:cNvPr id="7" name="Content Placeholder 6"/>
          <p:cNvSpPr>
            <a:spLocks noGrp="1"/>
          </p:cNvSpPr>
          <p:nvPr>
            <p:ph idx="1"/>
          </p:nvPr>
        </p:nvSpPr>
        <p:spPr/>
        <p:txBody>
          <a:bodyPr>
            <a:normAutofit fontScale="92500"/>
          </a:bodyPr>
          <a:lstStyle/>
          <a:p>
            <a:r>
              <a:rPr lang="en-US" sz="2400" dirty="0" smtClean="0"/>
              <a:t>Find shortest path between start </a:t>
            </a:r>
            <a:r>
              <a:rPr lang="en-US" sz="2400" i="1" dirty="0" smtClean="0"/>
              <a:t>n</a:t>
            </a:r>
            <a:r>
              <a:rPr lang="en-US" sz="2400" i="1" baseline="-25000" dirty="0" smtClean="0"/>
              <a:t>0</a:t>
            </a:r>
            <a:r>
              <a:rPr lang="en-US" sz="2400" i="1" dirty="0" smtClean="0"/>
              <a:t> </a:t>
            </a:r>
            <a:r>
              <a:rPr lang="en-US" sz="2400" dirty="0" smtClean="0"/>
              <a:t>and goal </a:t>
            </a:r>
            <a:r>
              <a:rPr lang="en-US" sz="2400" i="1" dirty="0" err="1" smtClean="0"/>
              <a:t>n</a:t>
            </a:r>
            <a:r>
              <a:rPr lang="en-US" sz="2400" i="1" baseline="-25000" dirty="0" err="1" smtClean="0"/>
              <a:t>g</a:t>
            </a:r>
            <a:r>
              <a:rPr lang="en-US" sz="2400" i="1" dirty="0" err="1" smtClean="0"/>
              <a:t>:allVarsBound</a:t>
            </a:r>
            <a:r>
              <a:rPr lang="en-US" sz="2400" i="1" dirty="0" smtClean="0"/>
              <a:t>(</a:t>
            </a:r>
            <a:r>
              <a:rPr lang="en-US" sz="2400" i="1" dirty="0" err="1" smtClean="0"/>
              <a:t>n</a:t>
            </a:r>
            <a:r>
              <a:rPr lang="en-US" sz="2400" i="1" baseline="-25000" dirty="0" err="1" smtClean="0"/>
              <a:t>g</a:t>
            </a:r>
            <a:r>
              <a:rPr lang="en-US" sz="2400" i="1" dirty="0" smtClean="0"/>
              <a:t>)</a:t>
            </a:r>
            <a:endParaRPr lang="en-US" sz="2400" dirty="0" smtClean="0"/>
          </a:p>
          <a:p>
            <a:pPr lvl="1"/>
            <a:r>
              <a:rPr lang="en-US" sz="2400" dirty="0" smtClean="0"/>
              <a:t>Define </a:t>
            </a:r>
            <a:r>
              <a:rPr lang="en-US" sz="2400" i="1" dirty="0" smtClean="0"/>
              <a:t>f(n) = g(n) + h(n)</a:t>
            </a:r>
          </a:p>
          <a:p>
            <a:pPr lvl="2"/>
            <a:r>
              <a:rPr lang="en-US" sz="2400" i="1" dirty="0" smtClean="0"/>
              <a:t>g(n) = </a:t>
            </a:r>
            <a:r>
              <a:rPr lang="en-US" sz="2400" i="1" dirty="0" err="1" smtClean="0"/>
              <a:t>MinPathLength</a:t>
            </a:r>
            <a:r>
              <a:rPr lang="en-US" sz="2400" i="1" dirty="0" smtClean="0"/>
              <a:t>(</a:t>
            </a:r>
            <a:r>
              <a:rPr lang="en-US" sz="2400" i="1" dirty="0"/>
              <a:t>n</a:t>
            </a:r>
            <a:r>
              <a:rPr lang="en-US" sz="2400" i="1" baseline="-25000" dirty="0"/>
              <a:t>0</a:t>
            </a:r>
            <a:r>
              <a:rPr lang="en-US" sz="2400" i="1" dirty="0"/>
              <a:t> </a:t>
            </a:r>
            <a:r>
              <a:rPr lang="en-US" sz="2400" i="1" dirty="0" smtClean="0"/>
              <a:t>,n)|</a:t>
            </a:r>
          </a:p>
          <a:p>
            <a:pPr lvl="2"/>
            <a:r>
              <a:rPr lang="en-US" sz="2400" i="1" dirty="0" smtClean="0"/>
              <a:t>h(n) =</a:t>
            </a:r>
            <a:r>
              <a:rPr lang="en-US" sz="2400" dirty="0" smtClean="0"/>
              <a:t> lower-bound of path length from </a:t>
            </a:r>
            <a:r>
              <a:rPr lang="en-US" sz="2400" i="1" dirty="0" smtClean="0"/>
              <a:t>n</a:t>
            </a:r>
            <a:r>
              <a:rPr lang="en-US" sz="2400" dirty="0" smtClean="0"/>
              <a:t> to </a:t>
            </a:r>
            <a:r>
              <a:rPr lang="en-US" sz="2400" i="1" dirty="0" err="1" smtClean="0"/>
              <a:t>n</a:t>
            </a:r>
            <a:r>
              <a:rPr lang="en-US" sz="2400" i="1" baseline="-25000" dirty="0" err="1" smtClean="0"/>
              <a:t>g</a:t>
            </a:r>
            <a:endParaRPr lang="en-US" sz="2400" i="1" baseline="-25000" dirty="0" smtClean="0"/>
          </a:p>
          <a:p>
            <a:pPr lvl="1"/>
            <a:r>
              <a:rPr lang="en-US" sz="2400" dirty="0" smtClean="0"/>
              <a:t>Algorithm:</a:t>
            </a:r>
          </a:p>
          <a:p>
            <a:pPr lvl="2"/>
            <a:r>
              <a:rPr lang="en-US" sz="2400" i="1" dirty="0" smtClean="0"/>
              <a:t>OPEN= {n</a:t>
            </a:r>
            <a:r>
              <a:rPr lang="en-US" sz="2400" i="1" baseline="-25000" dirty="0" smtClean="0"/>
              <a:t>0</a:t>
            </a:r>
            <a:r>
              <a:rPr lang="en-US" sz="2400" i="1" dirty="0" smtClean="0"/>
              <a:t> }, </a:t>
            </a:r>
            <a:r>
              <a:rPr lang="en-US" sz="2400" dirty="0" smtClean="0"/>
              <a:t>where </a:t>
            </a:r>
            <a:r>
              <a:rPr lang="en-US" sz="2400" i="1" dirty="0" smtClean="0"/>
              <a:t>n</a:t>
            </a:r>
            <a:r>
              <a:rPr lang="en-US" sz="2400" i="1" baseline="-25000" dirty="0" smtClean="0"/>
              <a:t>0</a:t>
            </a:r>
            <a:r>
              <a:rPr lang="en-US" sz="2400" baseline="-25000" dirty="0" smtClean="0"/>
              <a:t> </a:t>
            </a:r>
            <a:r>
              <a:rPr lang="en-US" sz="2400" dirty="0" smtClean="0"/>
              <a:t>is an empty assignment to variables</a:t>
            </a:r>
          </a:p>
          <a:p>
            <a:pPr lvl="2"/>
            <a:r>
              <a:rPr lang="en-US" sz="2400" dirty="0" smtClean="0"/>
              <a:t>While </a:t>
            </a:r>
            <a:r>
              <a:rPr lang="en-US" sz="2400" i="1" dirty="0" smtClean="0"/>
              <a:t>OPEN</a:t>
            </a:r>
            <a:r>
              <a:rPr lang="en-US" sz="2400" dirty="0" smtClean="0"/>
              <a:t> is not empty:</a:t>
            </a:r>
          </a:p>
          <a:p>
            <a:pPr lvl="3"/>
            <a:r>
              <a:rPr lang="en-US" dirty="0" smtClean="0"/>
              <a:t>remove “best” (minimal f) node </a:t>
            </a:r>
            <a:r>
              <a:rPr lang="en-US" i="1" dirty="0" smtClean="0"/>
              <a:t>n </a:t>
            </a:r>
            <a:r>
              <a:rPr lang="en-US" dirty="0" smtClean="0"/>
              <a:t>from</a:t>
            </a:r>
            <a:r>
              <a:rPr lang="en-US" i="1" dirty="0" smtClean="0"/>
              <a:t> OPEN</a:t>
            </a:r>
          </a:p>
          <a:p>
            <a:pPr lvl="3"/>
            <a:r>
              <a:rPr lang="en-US" dirty="0" smtClean="0"/>
              <a:t>if </a:t>
            </a:r>
            <a:r>
              <a:rPr lang="en-US" i="1" dirty="0" err="1" smtClean="0"/>
              <a:t>allVarsBound</a:t>
            </a:r>
            <a:r>
              <a:rPr lang="en-US" i="1" dirty="0" smtClean="0"/>
              <a:t>(n), </a:t>
            </a:r>
            <a:r>
              <a:rPr lang="en-US" dirty="0" smtClean="0"/>
              <a:t>output path </a:t>
            </a:r>
            <a:r>
              <a:rPr lang="en-US" i="1" dirty="0" smtClean="0"/>
              <a:t>n</a:t>
            </a:r>
            <a:r>
              <a:rPr lang="en-US" i="1" baseline="-25000" dirty="0" smtClean="0"/>
              <a:t>0</a:t>
            </a:r>
            <a:r>
              <a:rPr lang="en-US" i="1" dirty="0" smtClean="0">
                <a:sym typeface="Wingdings"/>
              </a:rPr>
              <a:t></a:t>
            </a:r>
            <a:r>
              <a:rPr lang="en-US" i="1" dirty="0" smtClean="0"/>
              <a:t>n </a:t>
            </a:r>
          </a:p>
          <a:p>
            <a:pPr lvl="4"/>
            <a:r>
              <a:rPr lang="en-US" dirty="0" smtClean="0"/>
              <a:t>and stop if you’ve output </a:t>
            </a:r>
            <a:r>
              <a:rPr lang="en-US" i="1" dirty="0" smtClean="0"/>
              <a:t>K </a:t>
            </a:r>
            <a:r>
              <a:rPr lang="en-US" dirty="0" smtClean="0"/>
              <a:t>answers</a:t>
            </a:r>
          </a:p>
          <a:p>
            <a:pPr lvl="3"/>
            <a:r>
              <a:rPr lang="en-US" dirty="0" smtClean="0"/>
              <a:t>otherwise, add </a:t>
            </a:r>
            <a:r>
              <a:rPr lang="en-US" i="1" dirty="0" smtClean="0"/>
              <a:t>CHILDREN(n) </a:t>
            </a:r>
            <a:r>
              <a:rPr lang="en-US" dirty="0" smtClean="0"/>
              <a:t>to OPEN</a:t>
            </a:r>
          </a:p>
          <a:p>
            <a:pPr lvl="4"/>
            <a:r>
              <a:rPr lang="en-US" dirty="0" smtClean="0"/>
              <a:t>where CHILD</a:t>
            </a:r>
            <a:r>
              <a:rPr lang="en-US" i="1" dirty="0" smtClean="0"/>
              <a:t>REN(n) </a:t>
            </a:r>
            <a:r>
              <a:rPr lang="en-US" dirty="0" smtClean="0"/>
              <a:t>binds a few more variables</a:t>
            </a:r>
            <a:endParaRPr lang="en-US" dirty="0"/>
          </a:p>
        </p:txBody>
      </p:sp>
    </p:spTree>
    <p:extLst>
      <p:ext uri="{BB962C8B-B14F-4D97-AF65-F5344CB8AC3E}">
        <p14:creationId xmlns:p14="http://schemas.microsoft.com/office/powerpoint/2010/main" val="6183676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(best-first) search for best </a:t>
            </a:r>
            <a:r>
              <a:rPr lang="en-US" i="1" dirty="0" smtClean="0"/>
              <a:t>K </a:t>
            </a:r>
            <a:r>
              <a:rPr lang="en-US" dirty="0" smtClean="0"/>
              <a:t>paths</a:t>
            </a:r>
            <a:endParaRPr lang="en-US" dirty="0"/>
          </a:p>
        </p:txBody>
      </p:sp>
      <p:sp>
        <p:nvSpPr>
          <p:cNvPr id="7" name="Content Placeholder 6"/>
          <p:cNvSpPr>
            <a:spLocks noGrp="1"/>
          </p:cNvSpPr>
          <p:nvPr>
            <p:ph idx="1"/>
          </p:nvPr>
        </p:nvSpPr>
        <p:spPr/>
        <p:txBody>
          <a:bodyPr>
            <a:normAutofit fontScale="92500" lnSpcReduction="10000"/>
          </a:bodyPr>
          <a:lstStyle/>
          <a:p>
            <a:r>
              <a:rPr lang="en-US" sz="2400" dirty="0" smtClean="0"/>
              <a:t>Find shortest path between start </a:t>
            </a:r>
            <a:r>
              <a:rPr lang="en-US" sz="2400" i="1" dirty="0" smtClean="0"/>
              <a:t>n</a:t>
            </a:r>
            <a:r>
              <a:rPr lang="en-US" sz="2400" i="1" baseline="-25000" dirty="0" smtClean="0"/>
              <a:t>0</a:t>
            </a:r>
            <a:r>
              <a:rPr lang="en-US" sz="2400" i="1" dirty="0" smtClean="0"/>
              <a:t> </a:t>
            </a:r>
            <a:r>
              <a:rPr lang="en-US" sz="2400" dirty="0" smtClean="0"/>
              <a:t>and goal </a:t>
            </a:r>
            <a:r>
              <a:rPr lang="en-US" sz="2400" i="1" dirty="0" err="1" smtClean="0"/>
              <a:t>n</a:t>
            </a:r>
            <a:r>
              <a:rPr lang="en-US" sz="2400" i="1" baseline="-25000" dirty="0" err="1" smtClean="0"/>
              <a:t>g</a:t>
            </a:r>
            <a:r>
              <a:rPr lang="en-US" sz="2400" i="1" dirty="0" err="1" smtClean="0"/>
              <a:t>:allVarsBound</a:t>
            </a:r>
            <a:r>
              <a:rPr lang="en-US" sz="2400" i="1" dirty="0" smtClean="0"/>
              <a:t>(</a:t>
            </a:r>
            <a:r>
              <a:rPr lang="en-US" sz="2400" i="1" dirty="0" err="1" smtClean="0"/>
              <a:t>n</a:t>
            </a:r>
            <a:r>
              <a:rPr lang="en-US" sz="2400" i="1" baseline="-25000" dirty="0" err="1" smtClean="0"/>
              <a:t>g</a:t>
            </a:r>
            <a:r>
              <a:rPr lang="en-US" sz="2400" i="1" dirty="0" smtClean="0"/>
              <a:t>)</a:t>
            </a:r>
            <a:endParaRPr lang="en-US" sz="2400" dirty="0" smtClean="0"/>
          </a:p>
          <a:p>
            <a:pPr lvl="1"/>
            <a:r>
              <a:rPr lang="en-US" sz="2400" dirty="0" smtClean="0"/>
              <a:t>Define </a:t>
            </a:r>
            <a:r>
              <a:rPr lang="en-US" sz="2400" i="1" dirty="0" smtClean="0"/>
              <a:t>f(n) = g(n) + h(n)</a:t>
            </a:r>
          </a:p>
          <a:p>
            <a:pPr lvl="2"/>
            <a:r>
              <a:rPr lang="en-US" sz="2400" i="1" dirty="0" smtClean="0"/>
              <a:t>g(n) = </a:t>
            </a:r>
            <a:r>
              <a:rPr lang="en-US" sz="2400" i="1" dirty="0" err="1" smtClean="0"/>
              <a:t>MinPathLength</a:t>
            </a:r>
            <a:r>
              <a:rPr lang="en-US" sz="2400" i="1" dirty="0" smtClean="0"/>
              <a:t>(</a:t>
            </a:r>
            <a:r>
              <a:rPr lang="en-US" sz="2400" i="1" dirty="0"/>
              <a:t>n</a:t>
            </a:r>
            <a:r>
              <a:rPr lang="en-US" sz="2400" i="1" baseline="-25000" dirty="0"/>
              <a:t>0</a:t>
            </a:r>
            <a:r>
              <a:rPr lang="en-US" sz="2400" i="1" dirty="0"/>
              <a:t> </a:t>
            </a:r>
            <a:r>
              <a:rPr lang="en-US" sz="2400" i="1" dirty="0" smtClean="0"/>
              <a:t>,n)|</a:t>
            </a:r>
          </a:p>
          <a:p>
            <a:pPr lvl="2"/>
            <a:r>
              <a:rPr lang="en-US" sz="2400" i="1" dirty="0" smtClean="0"/>
              <a:t>h(n) =</a:t>
            </a:r>
            <a:r>
              <a:rPr lang="en-US" sz="2400" dirty="0" smtClean="0"/>
              <a:t> lower-bound of path length from </a:t>
            </a:r>
            <a:r>
              <a:rPr lang="en-US" sz="2400" i="1" dirty="0" smtClean="0"/>
              <a:t>n</a:t>
            </a:r>
            <a:r>
              <a:rPr lang="en-US" sz="2400" dirty="0" smtClean="0"/>
              <a:t> to </a:t>
            </a:r>
            <a:r>
              <a:rPr lang="en-US" sz="2400" i="1" dirty="0" err="1" smtClean="0"/>
              <a:t>n</a:t>
            </a:r>
            <a:r>
              <a:rPr lang="en-US" sz="2400" i="1" baseline="-25000" dirty="0" err="1" smtClean="0"/>
              <a:t>g</a:t>
            </a:r>
            <a:endParaRPr lang="en-US" sz="2400" i="1" baseline="-25000" dirty="0" smtClean="0"/>
          </a:p>
          <a:p>
            <a:pPr lvl="1"/>
            <a:r>
              <a:rPr lang="en-US" sz="2400" dirty="0" smtClean="0"/>
              <a:t>Algorithm:</a:t>
            </a:r>
          </a:p>
          <a:p>
            <a:pPr lvl="2"/>
            <a:r>
              <a:rPr lang="en-US" sz="2400" i="1" dirty="0" smtClean="0"/>
              <a:t>OPEN= {n</a:t>
            </a:r>
            <a:r>
              <a:rPr lang="en-US" sz="2400" i="1" baseline="-25000" dirty="0" smtClean="0"/>
              <a:t>0</a:t>
            </a:r>
            <a:r>
              <a:rPr lang="en-US" sz="2400" i="1" dirty="0" smtClean="0"/>
              <a:t> }, </a:t>
            </a:r>
            <a:r>
              <a:rPr lang="en-US" sz="2400" dirty="0" smtClean="0"/>
              <a:t>where </a:t>
            </a:r>
            <a:r>
              <a:rPr lang="en-US" sz="2400" i="1" dirty="0" smtClean="0"/>
              <a:t>n</a:t>
            </a:r>
            <a:r>
              <a:rPr lang="en-US" sz="2400" i="1" baseline="-25000" dirty="0" smtClean="0"/>
              <a:t>0</a:t>
            </a:r>
            <a:r>
              <a:rPr lang="en-US" sz="2400" baseline="-25000" dirty="0" smtClean="0"/>
              <a:t> </a:t>
            </a:r>
            <a:r>
              <a:rPr lang="en-US" sz="2400" dirty="0" smtClean="0"/>
              <a:t>is an empty assignment </a:t>
            </a:r>
            <a:r>
              <a:rPr lang="en-US" sz="2400" dirty="0" err="1" smtClean="0"/>
              <a:t>θ</a:t>
            </a:r>
            <a:r>
              <a:rPr lang="en-US" sz="2400" dirty="0" smtClean="0"/>
              <a:t> and</a:t>
            </a:r>
            <a:r>
              <a:rPr lang="en-US" sz="2400" b="1" dirty="0" smtClean="0"/>
              <a:t> </a:t>
            </a:r>
            <a:r>
              <a:rPr lang="en-US" sz="2400" dirty="0" smtClean="0"/>
              <a:t>an empty “exclusion list”</a:t>
            </a:r>
            <a:r>
              <a:rPr lang="en-US" sz="2400" i="1" dirty="0" smtClean="0"/>
              <a:t> E</a:t>
            </a:r>
          </a:p>
          <a:p>
            <a:pPr lvl="2"/>
            <a:r>
              <a:rPr lang="en-US" sz="2400" dirty="0" smtClean="0"/>
              <a:t>While </a:t>
            </a:r>
            <a:r>
              <a:rPr lang="en-US" sz="2400" i="1" dirty="0" smtClean="0"/>
              <a:t>OPEN</a:t>
            </a:r>
            <a:r>
              <a:rPr lang="en-US" sz="2400" dirty="0" smtClean="0"/>
              <a:t> is not empty:</a:t>
            </a:r>
          </a:p>
          <a:p>
            <a:pPr lvl="3"/>
            <a:r>
              <a:rPr lang="en-US" dirty="0" smtClean="0"/>
              <a:t>remove “best” (minimal f) node </a:t>
            </a:r>
            <a:r>
              <a:rPr lang="en-US" i="1" dirty="0" smtClean="0"/>
              <a:t>n </a:t>
            </a:r>
            <a:r>
              <a:rPr lang="en-US" dirty="0" smtClean="0"/>
              <a:t>from</a:t>
            </a:r>
            <a:r>
              <a:rPr lang="en-US" i="1" dirty="0" smtClean="0"/>
              <a:t> OPEN</a:t>
            </a:r>
          </a:p>
          <a:p>
            <a:pPr lvl="3"/>
            <a:r>
              <a:rPr lang="en-US" dirty="0" smtClean="0"/>
              <a:t>if </a:t>
            </a:r>
            <a:r>
              <a:rPr lang="en-US" i="1" dirty="0" err="1" smtClean="0"/>
              <a:t>allVarsBound</a:t>
            </a:r>
            <a:r>
              <a:rPr lang="en-US" i="1" dirty="0" smtClean="0"/>
              <a:t>(n), </a:t>
            </a:r>
            <a:r>
              <a:rPr lang="en-US" dirty="0" smtClean="0"/>
              <a:t>output path </a:t>
            </a:r>
            <a:r>
              <a:rPr lang="en-US" i="1" dirty="0" smtClean="0"/>
              <a:t>n</a:t>
            </a:r>
            <a:r>
              <a:rPr lang="en-US" i="1" baseline="-25000" dirty="0" smtClean="0"/>
              <a:t>0</a:t>
            </a:r>
            <a:r>
              <a:rPr lang="en-US" i="1" dirty="0" smtClean="0">
                <a:sym typeface="Wingdings"/>
              </a:rPr>
              <a:t></a:t>
            </a:r>
            <a:r>
              <a:rPr lang="en-US" i="1" dirty="0" smtClean="0"/>
              <a:t>n </a:t>
            </a:r>
          </a:p>
          <a:p>
            <a:pPr lvl="4"/>
            <a:r>
              <a:rPr lang="en-US" dirty="0" smtClean="0"/>
              <a:t>and stop if you’ve output </a:t>
            </a:r>
            <a:r>
              <a:rPr lang="en-US" i="1" dirty="0" smtClean="0"/>
              <a:t>K </a:t>
            </a:r>
            <a:r>
              <a:rPr lang="en-US" dirty="0" smtClean="0"/>
              <a:t>answers</a:t>
            </a:r>
          </a:p>
          <a:p>
            <a:pPr lvl="3"/>
            <a:r>
              <a:rPr lang="en-US" dirty="0" smtClean="0"/>
              <a:t>otherwise, add </a:t>
            </a:r>
            <a:r>
              <a:rPr lang="en-US" i="1" dirty="0" smtClean="0"/>
              <a:t>CHILDREN(n) </a:t>
            </a:r>
            <a:r>
              <a:rPr lang="en-US" dirty="0" smtClean="0"/>
              <a:t>to OPEN</a:t>
            </a:r>
          </a:p>
          <a:p>
            <a:pPr lvl="4"/>
            <a:r>
              <a:rPr lang="en-US" dirty="0" smtClean="0"/>
              <a:t>where CHILD</a:t>
            </a:r>
            <a:r>
              <a:rPr lang="en-US" i="1" dirty="0" smtClean="0"/>
              <a:t>REN(n) </a:t>
            </a:r>
            <a:r>
              <a:rPr lang="en-US" dirty="0" smtClean="0"/>
              <a:t>binds a few more variables</a:t>
            </a:r>
            <a:endParaRPr lang="en-US" dirty="0"/>
          </a:p>
        </p:txBody>
      </p:sp>
    </p:spTree>
    <p:extLst>
      <p:ext uri="{BB962C8B-B14F-4D97-AF65-F5344CB8AC3E}">
        <p14:creationId xmlns:p14="http://schemas.microsoft.com/office/powerpoint/2010/main" val="20958728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1143000"/>
          </a:xfrm>
        </p:spPr>
        <p:txBody>
          <a:bodyPr/>
          <a:lstStyle/>
          <a:p>
            <a:pPr eaLnBrk="1" hangingPunct="1"/>
            <a:r>
              <a:rPr lang="en-US">
                <a:latin typeface="Arial" charset="0"/>
                <a:cs typeface="Arial" charset="0"/>
              </a:rPr>
              <a:t>Inference in WHIRL</a:t>
            </a:r>
          </a:p>
        </p:txBody>
      </p:sp>
      <p:sp>
        <p:nvSpPr>
          <p:cNvPr id="30723" name="Rectangle 3"/>
          <p:cNvSpPr>
            <a:spLocks noGrp="1" noChangeArrowheads="1"/>
          </p:cNvSpPr>
          <p:nvPr>
            <p:ph type="body" sz="half" idx="2"/>
          </p:nvPr>
        </p:nvSpPr>
        <p:spPr>
          <a:xfrm>
            <a:off x="5089214" y="1326210"/>
            <a:ext cx="3810000" cy="4876800"/>
          </a:xfrm>
        </p:spPr>
        <p:txBody>
          <a:bodyPr/>
          <a:lstStyle/>
          <a:p>
            <a:pPr eaLnBrk="1" hangingPunct="1">
              <a:lnSpc>
                <a:spcPct val="80000"/>
              </a:lnSpc>
            </a:pPr>
            <a:r>
              <a:rPr lang="en-US" sz="2400" i="1" dirty="0">
                <a:latin typeface="Arial" charset="0"/>
                <a:cs typeface="Arial" charset="0"/>
              </a:rPr>
              <a:t>Explode</a:t>
            </a:r>
            <a:r>
              <a:rPr lang="en-US" sz="2400" dirty="0">
                <a:latin typeface="Arial" charset="0"/>
                <a:cs typeface="Arial" charset="0"/>
              </a:rPr>
              <a:t> p(X1,X2,X3): find all DB tuples &lt;p,a1,a2,a3&gt; for p and bind Xi to </a:t>
            </a:r>
            <a:r>
              <a:rPr lang="en-US" sz="2400" dirty="0" err="1">
                <a:latin typeface="Arial" charset="0"/>
                <a:cs typeface="Arial" charset="0"/>
              </a:rPr>
              <a:t>ai</a:t>
            </a:r>
            <a:r>
              <a:rPr lang="en-US" sz="2400" dirty="0">
                <a:latin typeface="Arial" charset="0"/>
                <a:cs typeface="Arial" charset="0"/>
              </a:rPr>
              <a:t>.</a:t>
            </a:r>
          </a:p>
          <a:p>
            <a:pPr eaLnBrk="1" hangingPunct="1">
              <a:lnSpc>
                <a:spcPct val="80000"/>
              </a:lnSpc>
            </a:pPr>
            <a:r>
              <a:rPr lang="en-US" sz="2400" i="1" dirty="0">
                <a:latin typeface="Arial" charset="0"/>
                <a:cs typeface="Arial" charset="0"/>
              </a:rPr>
              <a:t>Constrain </a:t>
            </a:r>
            <a:r>
              <a:rPr lang="en-US" sz="2400" dirty="0">
                <a:latin typeface="Arial" charset="0"/>
                <a:cs typeface="Arial" charset="0"/>
              </a:rPr>
              <a:t>X~Y: if X is bound to </a:t>
            </a:r>
            <a:r>
              <a:rPr lang="en-US" sz="2400" b="1" dirty="0">
                <a:latin typeface="Arial" charset="0"/>
                <a:cs typeface="Arial" charset="0"/>
              </a:rPr>
              <a:t>a</a:t>
            </a:r>
            <a:r>
              <a:rPr lang="en-US" sz="2400" dirty="0">
                <a:latin typeface="Arial" charset="0"/>
                <a:cs typeface="Arial" charset="0"/>
              </a:rPr>
              <a:t> and Y is unbound, </a:t>
            </a:r>
          </a:p>
          <a:p>
            <a:pPr lvl="1" eaLnBrk="1" hangingPunct="1">
              <a:lnSpc>
                <a:spcPct val="80000"/>
              </a:lnSpc>
            </a:pPr>
            <a:r>
              <a:rPr lang="en-US" sz="2000" dirty="0">
                <a:latin typeface="Arial" charset="0"/>
                <a:cs typeface="Arial" charset="0"/>
              </a:rPr>
              <a:t>find DB column </a:t>
            </a:r>
            <a:r>
              <a:rPr lang="en-US" sz="2000" i="1" dirty="0">
                <a:latin typeface="Arial" charset="0"/>
                <a:cs typeface="Arial" charset="0"/>
              </a:rPr>
              <a:t>C </a:t>
            </a:r>
            <a:r>
              <a:rPr lang="en-US" sz="2000" dirty="0">
                <a:latin typeface="Arial" charset="0"/>
                <a:cs typeface="Arial" charset="0"/>
              </a:rPr>
              <a:t>to which Y should be bound</a:t>
            </a:r>
          </a:p>
          <a:p>
            <a:pPr lvl="1" eaLnBrk="1" hangingPunct="1">
              <a:lnSpc>
                <a:spcPct val="80000"/>
              </a:lnSpc>
            </a:pPr>
            <a:r>
              <a:rPr lang="en-US" sz="2000" dirty="0">
                <a:latin typeface="Arial" charset="0"/>
                <a:cs typeface="Arial" charset="0"/>
              </a:rPr>
              <a:t>pick a term </a:t>
            </a:r>
            <a:r>
              <a:rPr lang="en-US" sz="2000" i="1" dirty="0">
                <a:latin typeface="Arial" charset="0"/>
                <a:cs typeface="Arial" charset="0"/>
              </a:rPr>
              <a:t>t</a:t>
            </a:r>
            <a:r>
              <a:rPr lang="en-US" sz="2000" dirty="0">
                <a:latin typeface="Arial" charset="0"/>
                <a:cs typeface="Arial" charset="0"/>
              </a:rPr>
              <a:t> in X, find proper inverted index for </a:t>
            </a:r>
            <a:r>
              <a:rPr lang="en-US" sz="2000" i="1" dirty="0">
                <a:latin typeface="Arial" charset="0"/>
                <a:cs typeface="Arial" charset="0"/>
              </a:rPr>
              <a:t>t </a:t>
            </a:r>
            <a:r>
              <a:rPr lang="en-US" sz="2000" dirty="0">
                <a:latin typeface="Arial" charset="0"/>
                <a:cs typeface="Arial" charset="0"/>
              </a:rPr>
              <a:t>in </a:t>
            </a:r>
            <a:r>
              <a:rPr lang="en-US" sz="2000" i="1" dirty="0">
                <a:latin typeface="Arial" charset="0"/>
                <a:cs typeface="Arial" charset="0"/>
              </a:rPr>
              <a:t>C, </a:t>
            </a:r>
            <a:r>
              <a:rPr lang="en-US" sz="2000" dirty="0">
                <a:latin typeface="Arial" charset="0"/>
                <a:cs typeface="Arial" charset="0"/>
              </a:rPr>
              <a:t>and bind Y to something in that index</a:t>
            </a:r>
          </a:p>
          <a:p>
            <a:pPr eaLnBrk="1" hangingPunct="1">
              <a:lnSpc>
                <a:spcPct val="80000"/>
              </a:lnSpc>
            </a:pPr>
            <a:r>
              <a:rPr lang="en-US" sz="2400" dirty="0">
                <a:latin typeface="Arial" charset="0"/>
                <a:cs typeface="Arial" charset="0"/>
              </a:rPr>
              <a:t>Keep track of </a:t>
            </a:r>
            <a:r>
              <a:rPr lang="en-US" sz="2400" i="1" dirty="0">
                <a:latin typeface="Arial" charset="0"/>
                <a:cs typeface="Arial" charset="0"/>
              </a:rPr>
              <a:t>t</a:t>
            </a:r>
            <a:r>
              <a:rPr lang="ja-JP" altLang="en-US" sz="2400" dirty="0">
                <a:latin typeface="Arial" charset="0"/>
                <a:cs typeface="Arial" charset="0"/>
              </a:rPr>
              <a:t>’</a:t>
            </a:r>
            <a:r>
              <a:rPr lang="en-US" sz="2400" dirty="0">
                <a:latin typeface="Arial" charset="0"/>
                <a:cs typeface="Arial" charset="0"/>
              </a:rPr>
              <a:t>s used previously, and don</a:t>
            </a:r>
            <a:r>
              <a:rPr lang="ja-JP" altLang="en-US" sz="2400" dirty="0">
                <a:latin typeface="Arial" charset="0"/>
                <a:cs typeface="Arial" charset="0"/>
              </a:rPr>
              <a:t>’</a:t>
            </a:r>
            <a:r>
              <a:rPr lang="en-US" sz="2400" dirty="0">
                <a:latin typeface="Arial" charset="0"/>
                <a:cs typeface="Arial" charset="0"/>
              </a:rPr>
              <a:t>t allow </a:t>
            </a:r>
            <a:r>
              <a:rPr lang="en-US" sz="2400" i="1" dirty="0">
                <a:latin typeface="Arial" charset="0"/>
                <a:cs typeface="Arial" charset="0"/>
              </a:rPr>
              <a:t>Y </a:t>
            </a:r>
            <a:r>
              <a:rPr lang="en-US" sz="2400" dirty="0">
                <a:latin typeface="Arial" charset="0"/>
                <a:cs typeface="Arial" charset="0"/>
              </a:rPr>
              <a:t>to contain one.</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l="42070" t="25067" r="18204" b="29744"/>
          <a:stretch>
            <a:fillRect/>
          </a:stretch>
        </p:blipFill>
        <p:spPr bwMode="auto">
          <a:xfrm>
            <a:off x="0" y="1066799"/>
            <a:ext cx="5350608" cy="561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772290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pPr eaLnBrk="1" hangingPunct="1"/>
            <a:r>
              <a:rPr lang="en-US">
                <a:latin typeface="Arial" charset="0"/>
                <a:cs typeface="Arial" charset="0"/>
              </a:rPr>
              <a:t>Inference in WHIRL</a:t>
            </a:r>
          </a:p>
        </p:txBody>
      </p:sp>
      <p:pic>
        <p:nvPicPr>
          <p:cNvPr id="31747" name="Picture 5"/>
          <p:cNvPicPr>
            <a:picLocks noChangeAspect="1" noChangeArrowheads="1"/>
          </p:cNvPicPr>
          <p:nvPr/>
        </p:nvPicPr>
        <p:blipFill>
          <a:blip r:embed="rId2">
            <a:extLst>
              <a:ext uri="{28A0092B-C50C-407E-A947-70E740481C1C}">
                <a14:useLocalDpi xmlns:a14="http://schemas.microsoft.com/office/drawing/2010/main" val="0"/>
              </a:ext>
            </a:extLst>
          </a:blip>
          <a:srcRect l="42070" t="69334" r="12114" b="13144"/>
          <a:stretch>
            <a:fillRect/>
          </a:stretch>
        </p:blipFill>
        <p:spPr bwMode="auto">
          <a:xfrm>
            <a:off x="198078" y="1934741"/>
            <a:ext cx="8723289" cy="271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 name="TextBox 1"/>
          <p:cNvSpPr txBox="1"/>
          <p:nvPr/>
        </p:nvSpPr>
        <p:spPr>
          <a:xfrm>
            <a:off x="685800" y="4755510"/>
            <a:ext cx="8042717"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a:buChar char="•"/>
            </a:pPr>
            <a:r>
              <a:rPr lang="en-US" sz="2400" dirty="0" smtClean="0"/>
              <a:t>Adding to exclusions E means that upper bound h decreases</a:t>
            </a:r>
          </a:p>
          <a:p>
            <a:pPr marL="285750" indent="-285750">
              <a:buFont typeface="Arial"/>
              <a:buChar char="•"/>
            </a:pPr>
            <a:r>
              <a:rPr lang="en-US" sz="2400" dirty="0" smtClean="0"/>
              <a:t>Looking at </a:t>
            </a:r>
            <a:r>
              <a:rPr lang="en-US" sz="2400" dirty="0" err="1" smtClean="0"/>
              <a:t>maxweight</a:t>
            </a:r>
            <a:r>
              <a:rPr lang="en-US" sz="2400" dirty="0" smtClean="0"/>
              <a:t> means that partial assignments that can’t match well are penalized</a:t>
            </a:r>
            <a:endParaRPr lang="en-US" sz="2400" dirty="0"/>
          </a:p>
        </p:txBody>
      </p:sp>
    </p:spTree>
    <p:extLst>
      <p:ext uri="{BB962C8B-B14F-4D97-AF65-F5344CB8AC3E}">
        <p14:creationId xmlns:p14="http://schemas.microsoft.com/office/powerpoint/2010/main" val="10446339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Joins Are So Cool</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49546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4-11 at 11.26.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466" y="0"/>
            <a:ext cx="5878455" cy="3823322"/>
          </a:xfrm>
          <a:prstGeom prst="rect">
            <a:avLst/>
          </a:prstGeom>
        </p:spPr>
      </p:pic>
      <p:pic>
        <p:nvPicPr>
          <p:cNvPr id="6" name="Picture 5" descr="Screen Shot 2012-04-11 at 11.26.5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6265"/>
            <a:ext cx="9144000" cy="3696305"/>
          </a:xfrm>
          <a:prstGeom prst="rect">
            <a:avLst/>
          </a:prstGeom>
        </p:spPr>
      </p:pic>
    </p:spTree>
    <p:extLst>
      <p:ext uri="{BB962C8B-B14F-4D97-AF65-F5344CB8AC3E}">
        <p14:creationId xmlns:p14="http://schemas.microsoft.com/office/powerpoint/2010/main" val="34958864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l="12152" t="14380" r="11411" b="9567"/>
          <a:stretch>
            <a:fillRect/>
          </a:stretch>
        </p:blipFill>
        <p:spPr bwMode="auto">
          <a:xfrm>
            <a:off x="685800" y="609600"/>
            <a:ext cx="7848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42150890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l="12152" t="14380" r="11411" b="9567"/>
          <a:stretch>
            <a:fillRect/>
          </a:stretch>
        </p:blipFill>
        <p:spPr bwMode="auto">
          <a:xfrm>
            <a:off x="685800" y="609600"/>
            <a:ext cx="7848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42477989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2">
            <a:extLst>
              <a:ext uri="{28A0092B-C50C-407E-A947-70E740481C1C}">
                <a14:useLocalDpi xmlns:a14="http://schemas.microsoft.com/office/drawing/2010/main" val="0"/>
              </a:ext>
            </a:extLst>
          </a:blip>
          <a:srcRect l="12894" t="16306" r="10667" b="11493"/>
          <a:stretch>
            <a:fillRect/>
          </a:stretch>
        </p:blipFill>
        <p:spPr bwMode="auto">
          <a:xfrm>
            <a:off x="762000" y="762000"/>
            <a:ext cx="7848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 name="Picture 1" descr="Screen Shot 2012-04-11 at 11.27.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6887"/>
            <a:ext cx="9144000" cy="3196848"/>
          </a:xfrm>
          <a:prstGeom prst="rect">
            <a:avLst/>
          </a:prstGeom>
        </p:spPr>
      </p:pic>
    </p:spTree>
    <p:extLst>
      <p:ext uri="{BB962C8B-B14F-4D97-AF65-F5344CB8AC3E}">
        <p14:creationId xmlns:p14="http://schemas.microsoft.com/office/powerpoint/2010/main" val="3223332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1 at 11.27.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0"/>
            <a:ext cx="8902700" cy="5029200"/>
          </a:xfrm>
          <a:prstGeom prst="rect">
            <a:avLst/>
          </a:prstGeom>
        </p:spPr>
      </p:pic>
    </p:spTree>
    <p:extLst>
      <p:ext uri="{BB962C8B-B14F-4D97-AF65-F5344CB8AC3E}">
        <p14:creationId xmlns:p14="http://schemas.microsoft.com/office/powerpoint/2010/main" val="8369662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Aside: Why WHIRL’s query language was cool</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Combination of cascading queries and getting top-k answers is very useful</a:t>
            </a:r>
          </a:p>
          <a:p>
            <a:pPr lvl="1"/>
            <a:r>
              <a:rPr lang="en-US" dirty="0" smtClean="0"/>
              <a:t>Highly selective queries: </a:t>
            </a:r>
          </a:p>
          <a:p>
            <a:pPr lvl="2"/>
            <a:r>
              <a:rPr lang="en-US" dirty="0" smtClean="0"/>
              <a:t>system can apply lots of constraints</a:t>
            </a:r>
          </a:p>
          <a:p>
            <a:pPr lvl="2"/>
            <a:r>
              <a:rPr lang="en-US" dirty="0" smtClean="0"/>
              <a:t>user can pick from a small set of well-constrained potential answers</a:t>
            </a:r>
          </a:p>
          <a:p>
            <a:pPr lvl="1"/>
            <a:r>
              <a:rPr lang="en-US" dirty="0" smtClean="0"/>
              <a:t>Very broad queries:</a:t>
            </a:r>
          </a:p>
          <a:p>
            <a:pPr lvl="2"/>
            <a:r>
              <a:rPr lang="en-US" dirty="0" smtClean="0"/>
              <a:t>system can cherry-pick and get the easiest/most obvious answers</a:t>
            </a:r>
          </a:p>
          <a:p>
            <a:pPr lvl="2"/>
            <a:r>
              <a:rPr lang="en-US" dirty="0" smtClean="0"/>
              <a:t>most of what the user sees is correct</a:t>
            </a:r>
          </a:p>
          <a:p>
            <a:r>
              <a:rPr lang="en-US" dirty="0" smtClean="0"/>
              <a:t>Similar to joint inference schemes</a:t>
            </a:r>
          </a:p>
          <a:p>
            <a:r>
              <a:rPr lang="en-US" dirty="0" smtClean="0"/>
              <a:t>Can handle lots of problems</a:t>
            </a:r>
          </a:p>
          <a:p>
            <a:pPr lvl="1"/>
            <a:r>
              <a:rPr lang="en-US" dirty="0" smtClean="0"/>
              <a:t>classification, </a:t>
            </a:r>
          </a:p>
        </p:txBody>
      </p:sp>
      <p:sp>
        <p:nvSpPr>
          <p:cNvPr id="7" name="Double Bracket 6"/>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8061752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stopped</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7350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5343" r="10667" b="12454"/>
          <a:stretch>
            <a:fillRect/>
          </a:stretch>
        </p:blipFill>
        <p:spPr bwMode="auto">
          <a:xfrm>
            <a:off x="609600" y="685800"/>
            <a:ext cx="8001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81456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4380" r="9926" b="11493"/>
          <a:stretch>
            <a:fillRect/>
          </a:stretch>
        </p:blipFill>
        <p:spPr bwMode="auto">
          <a:xfrm>
            <a:off x="609600" y="609600"/>
            <a:ext cx="807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1208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6306" r="10667" b="11493"/>
          <a:stretch>
            <a:fillRect/>
          </a:stretch>
        </p:blipFill>
        <p:spPr bwMode="auto">
          <a:xfrm>
            <a:off x="609600" y="762000"/>
            <a:ext cx="8001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267403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l="10205" t="14845" r="8833" b="7985"/>
          <a:stretch>
            <a:fillRect/>
          </a:stretch>
        </p:blipFill>
        <p:spPr bwMode="auto">
          <a:xfrm>
            <a:off x="457200" y="638175"/>
            <a:ext cx="8153400"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43105456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l="9926" t="15343" r="8441" b="11493"/>
          <a:stretch>
            <a:fillRect/>
          </a:stretch>
        </p:blipFill>
        <p:spPr bwMode="auto">
          <a:xfrm>
            <a:off x="457200" y="6858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5107358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l="11874" t="14441" r="10947" b="11432"/>
          <a:stretch>
            <a:fillRect/>
          </a:stretch>
        </p:blipFill>
        <p:spPr bwMode="auto">
          <a:xfrm>
            <a:off x="685800" y="685800"/>
            <a:ext cx="7924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463510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4380" r="10667" b="11493"/>
          <a:stretch>
            <a:fillRect/>
          </a:stretch>
        </p:blipFill>
        <p:spPr bwMode="auto">
          <a:xfrm>
            <a:off x="609600" y="609600"/>
            <a:ext cx="8001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5911817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extLst>
              <a:ext uri="{28A0092B-C50C-407E-A947-70E740481C1C}">
                <a14:useLocalDpi xmlns:a14="http://schemas.microsoft.com/office/drawing/2010/main" val="0"/>
              </a:ext>
            </a:extLst>
          </a:blip>
          <a:srcRect l="12894" t="15343" r="9926" b="11493"/>
          <a:stretch>
            <a:fillRect/>
          </a:stretch>
        </p:blipFill>
        <p:spPr bwMode="auto">
          <a:xfrm>
            <a:off x="762000" y="685800"/>
            <a:ext cx="7924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084694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5343" r="9926" b="13417"/>
          <a:stretch>
            <a:fillRect/>
          </a:stretch>
        </p:blipFill>
        <p:spPr bwMode="auto">
          <a:xfrm>
            <a:off x="609600" y="685800"/>
            <a:ext cx="8077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5356580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a:extLst>
              <a:ext uri="{28A0092B-C50C-407E-A947-70E740481C1C}">
                <a14:useLocalDpi xmlns:a14="http://schemas.microsoft.com/office/drawing/2010/main" val="0"/>
              </a:ext>
            </a:extLst>
          </a:blip>
          <a:srcRect l="10422" t="40674" r="16316" b="14767"/>
          <a:stretch>
            <a:fillRect/>
          </a:stretch>
        </p:blipFill>
        <p:spPr bwMode="auto">
          <a:xfrm>
            <a:off x="304800" y="990600"/>
            <a:ext cx="83058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667476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uble Bracket 2"/>
          <p:cNvSpPr/>
          <p:nvPr/>
        </p:nvSpPr>
        <p:spPr>
          <a:xfrm>
            <a:off x="135116" y="1257300"/>
            <a:ext cx="8792984" cy="5295037"/>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Epilogue</a:t>
            </a:r>
            <a:endParaRPr lang="en-US" dirty="0"/>
          </a:p>
        </p:txBody>
      </p:sp>
      <p:sp>
        <p:nvSpPr>
          <p:cNvPr id="4" name="Content Placeholder 3"/>
          <p:cNvSpPr>
            <a:spLocks noGrp="1"/>
          </p:cNvSpPr>
          <p:nvPr>
            <p:ph idx="1"/>
          </p:nvPr>
        </p:nvSpPr>
        <p:spPr/>
        <p:txBody>
          <a:bodyPr/>
          <a:lstStyle/>
          <a:p>
            <a:endParaRPr lang="en-US" dirty="0" smtClean="0"/>
          </a:p>
          <a:p>
            <a:r>
              <a:rPr lang="en-US" dirty="0" smtClean="0"/>
              <a:t>A few </a:t>
            </a:r>
            <a:r>
              <a:rPr lang="en-US" dirty="0" err="1" smtClean="0"/>
              <a:t>followup</a:t>
            </a:r>
            <a:r>
              <a:rPr lang="en-US" dirty="0" smtClean="0"/>
              <a:t> query systems to WHIRL</a:t>
            </a:r>
          </a:p>
          <a:p>
            <a:pPr lvl="1"/>
            <a:r>
              <a:rPr lang="en-US" dirty="0" smtClean="0"/>
              <a:t>ELIXIR, </a:t>
            </a:r>
            <a:r>
              <a:rPr lang="en-US" dirty="0" err="1" smtClean="0"/>
              <a:t>iSPARQL</a:t>
            </a:r>
            <a:r>
              <a:rPr lang="en-US" dirty="0" smtClean="0"/>
              <a:t>, …</a:t>
            </a:r>
          </a:p>
          <a:p>
            <a:r>
              <a:rPr lang="en-US" dirty="0" smtClean="0"/>
              <a:t>“Joint inference” trick mostly ignored</a:t>
            </a:r>
          </a:p>
          <a:p>
            <a:pPr lvl="1"/>
            <a:r>
              <a:rPr lang="en-US" dirty="0" smtClean="0"/>
              <a:t>and/or rediscovered over and over</a:t>
            </a:r>
          </a:p>
          <a:p>
            <a:r>
              <a:rPr lang="en-US" dirty="0" smtClean="0"/>
              <a:t>Lots and lots of work on similarity/distance metrics and efficient similarity joins</a:t>
            </a:r>
          </a:p>
          <a:p>
            <a:pPr lvl="1"/>
            <a:r>
              <a:rPr lang="en-US" dirty="0" smtClean="0"/>
              <a:t>much of which rediscovers A*-like tricks</a:t>
            </a:r>
          </a:p>
        </p:txBody>
      </p:sp>
    </p:spTree>
    <p:extLst>
      <p:ext uri="{BB962C8B-B14F-4D97-AF65-F5344CB8AC3E}">
        <p14:creationId xmlns:p14="http://schemas.microsoft.com/office/powerpoint/2010/main" val="94263264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Why joins are important</a:t>
            </a:r>
          </a:p>
          <a:p>
            <a:r>
              <a:rPr lang="en-US" dirty="0" smtClean="0"/>
              <a:t>Why similarity joins are important</a:t>
            </a:r>
          </a:p>
          <a:p>
            <a:r>
              <a:rPr lang="en-US" b="1" dirty="0" smtClean="0"/>
              <a:t>Useful similarity metrics for sets and strings</a:t>
            </a:r>
          </a:p>
          <a:p>
            <a:r>
              <a:rPr lang="en-US" dirty="0" smtClean="0"/>
              <a:t>Fast methods for K-NN and similarity joins</a:t>
            </a:r>
          </a:p>
          <a:p>
            <a:pPr lvl="1"/>
            <a:r>
              <a:rPr lang="en-US" dirty="0" smtClean="0"/>
              <a:t>Blocking</a:t>
            </a:r>
          </a:p>
          <a:p>
            <a:pPr lvl="1"/>
            <a:r>
              <a:rPr lang="en-US" dirty="0" smtClean="0"/>
              <a:t>Indexing</a:t>
            </a:r>
          </a:p>
          <a:p>
            <a:pPr lvl="1"/>
            <a:r>
              <a:rPr lang="en-US" dirty="0" smtClean="0"/>
              <a:t>Short-cut algorithms</a:t>
            </a:r>
          </a:p>
          <a:p>
            <a:pPr lvl="1"/>
            <a:r>
              <a:rPr lang="en-US" dirty="0" smtClean="0"/>
              <a:t>Parallel implementation</a:t>
            </a:r>
            <a:endParaRPr lang="en-US" dirty="0"/>
          </a:p>
        </p:txBody>
      </p:sp>
    </p:spTree>
    <p:extLst>
      <p:ext uri="{BB962C8B-B14F-4D97-AF65-F5344CB8AC3E}">
        <p14:creationId xmlns:p14="http://schemas.microsoft.com/office/powerpoint/2010/main" val="49962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l="12152" t="15343" r="10667" b="8604"/>
          <a:stretch>
            <a:fillRect/>
          </a:stretch>
        </p:blipFill>
        <p:spPr bwMode="auto">
          <a:xfrm>
            <a:off x="685800" y="685800"/>
            <a:ext cx="792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3010350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l="11411" t="15343" r="11411" b="8604"/>
          <a:stretch>
            <a:fillRect/>
          </a:stretch>
        </p:blipFill>
        <p:spPr bwMode="auto">
          <a:xfrm>
            <a:off x="609600" y="685800"/>
            <a:ext cx="7924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7046244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extLst>
              <a:ext uri="{28A0092B-C50C-407E-A947-70E740481C1C}">
                <a14:useLocalDpi xmlns:a14="http://schemas.microsoft.com/office/drawing/2010/main" val="0"/>
              </a:ext>
            </a:extLst>
          </a:blip>
          <a:srcRect l="12152" t="14380" r="10667" b="8604"/>
          <a:stretch>
            <a:fillRect/>
          </a:stretch>
        </p:blipFill>
        <p:spPr bwMode="auto">
          <a:xfrm>
            <a:off x="685800" y="609600"/>
            <a:ext cx="7924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8888842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l="12152" t="16306" r="10667" b="8604"/>
          <a:stretch>
            <a:fillRect/>
          </a:stretch>
        </p:blipFill>
        <p:spPr bwMode="auto">
          <a:xfrm>
            <a:off x="685800" y="7620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589815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3769</TotalTime>
  <Words>3259</Words>
  <Application>Microsoft Macintosh PowerPoint</Application>
  <PresentationFormat>On-screen Show (4:3)</PresentationFormat>
  <Paragraphs>431</Paragraphs>
  <Slides>57</Slides>
  <Notes>14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Similarity Joins  for Strings and Sets</vt:lpstr>
      <vt:lpstr>Outline</vt:lpstr>
      <vt:lpstr>Why Joins Are So Cool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are two entities the same?</vt:lpstr>
      <vt:lpstr>Outline</vt:lpstr>
      <vt:lpstr>Semantic Joining with Multiscale Statistics</vt:lpstr>
      <vt:lpstr>Deduction via co-operation</vt:lpstr>
      <vt:lpstr>PowerPoint Presentation</vt:lpstr>
      <vt:lpstr>PowerPoint Presentation</vt:lpstr>
      <vt:lpstr>PowerPoint Presentation</vt:lpstr>
      <vt:lpstr>WHIRL queries</vt:lpstr>
      <vt:lpstr>WHIRL queries</vt:lpstr>
      <vt:lpstr>WHIRL queries</vt:lpstr>
      <vt:lpstr>A* (best-first) search</vt:lpstr>
      <vt:lpstr>PowerPoint Presentation</vt:lpstr>
      <vt:lpstr>A* (best-first) search</vt:lpstr>
      <vt:lpstr>A* (best-first) search for best K paths</vt:lpstr>
      <vt:lpstr>Inference in WHIRL</vt:lpstr>
      <vt:lpstr>Using A* For WHIRL Queries</vt:lpstr>
      <vt:lpstr>A* search to solve WHIRL queries</vt:lpstr>
      <vt:lpstr>Using A* For WHIRL Queries</vt:lpstr>
      <vt:lpstr>Using A* For WHIRL Queries</vt:lpstr>
      <vt:lpstr>Using A* For WHIRL Queries</vt:lpstr>
      <vt:lpstr>Using A* For WHIRL Queries</vt:lpstr>
      <vt:lpstr>A* (best-first) search for best K paths</vt:lpstr>
      <vt:lpstr>A* (best-first) search for best K paths</vt:lpstr>
      <vt:lpstr>A* (best-first) search for best K paths</vt:lpstr>
      <vt:lpstr>Inference in WHIRL</vt:lpstr>
      <vt:lpstr>Inference in WHIRL</vt:lpstr>
      <vt:lpstr>PowerPoint Presentation</vt:lpstr>
      <vt:lpstr>PowerPoint Presentation</vt:lpstr>
      <vt:lpstr>PowerPoint Presentation</vt:lpstr>
      <vt:lpstr>PowerPoint Presentation</vt:lpstr>
      <vt:lpstr>PowerPoint Presentation</vt:lpstr>
      <vt:lpstr>Aside: Why WHIRL’s query language was cool</vt:lpstr>
      <vt:lpstr>stopped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Epilogue</vt:lpstr>
      <vt:lpstr>Outline</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William Cohen</cp:lastModifiedBy>
  <cp:revision>356</cp:revision>
  <dcterms:created xsi:type="dcterms:W3CDTF">2012-03-14T15:48:12Z</dcterms:created>
  <dcterms:modified xsi:type="dcterms:W3CDTF">2012-04-12T18:56:04Z</dcterms:modified>
</cp:coreProperties>
</file>