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85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28" r:id="rId18"/>
    <p:sldId id="425" r:id="rId19"/>
    <p:sldId id="426" r:id="rId20"/>
    <p:sldId id="427" r:id="rId21"/>
    <p:sldId id="429" r:id="rId22"/>
    <p:sldId id="430" r:id="rId23"/>
    <p:sldId id="405" r:id="rId24"/>
    <p:sldId id="431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7" r:id="rId35"/>
    <p:sldId id="418" r:id="rId36"/>
    <p:sldId id="419" r:id="rId37"/>
    <p:sldId id="420" r:id="rId38"/>
    <p:sldId id="416" r:id="rId39"/>
    <p:sldId id="421" r:id="rId40"/>
    <p:sldId id="364" r:id="rId41"/>
    <p:sldId id="376" r:id="rId42"/>
    <p:sldId id="323" r:id="rId43"/>
    <p:sldId id="324" r:id="rId44"/>
    <p:sldId id="388" r:id="rId45"/>
    <p:sldId id="389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422" r:id="rId56"/>
    <p:sldId id="423" r:id="rId57"/>
    <p:sldId id="424" r:id="rId58"/>
    <p:sldId id="382" r:id="rId59"/>
    <p:sldId id="336" r:id="rId60"/>
    <p:sldId id="337" r:id="rId61"/>
    <p:sldId id="339" r:id="rId62"/>
    <p:sldId id="340" r:id="rId63"/>
    <p:sldId id="338" r:id="rId64"/>
    <p:sldId id="384" r:id="rId65"/>
    <p:sldId id="383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88497" autoAdjust="0"/>
  </p:normalViewPr>
  <p:slideViewPr>
    <p:cSldViewPr snapToGrid="0" snapToObjects="1">
      <p:cViewPr varScale="1">
        <p:scale>
          <a:sx n="154" d="100"/>
          <a:sy n="154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25A5-0E88-3442-8521-B55C6FB15B8F}" type="slidenum">
              <a:rPr lang="en-US"/>
              <a:pPr/>
              <a:t>41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Usually, information retrieval systems, for both the web and email, index data a bipartite graph, which includes words, or terms, on one hand – and files, on the other hand. </a:t>
            </a:r>
            <a:r>
              <a:rPr lang="he-IL" b="1"/>
              <a:t> </a:t>
            </a:r>
            <a:endParaRPr lang="en-US" b="1"/>
          </a:p>
          <a:p>
            <a:r>
              <a:rPr lang="en-US"/>
              <a:t>Given a query, which is a set of words, the retrieval engine ranks documents by their relevance, or similarity, to the query.</a:t>
            </a:r>
            <a:endParaRPr lang="he-IL"/>
          </a:p>
          <a:p>
            <a:endParaRPr lang="en-US"/>
          </a:p>
          <a:p>
            <a:r>
              <a:rPr lang="en-US"/>
              <a:t>However, email can be represented by a richer graph. With nodes representing persons, dates, meetings and email-addresses.</a:t>
            </a:r>
          </a:p>
          <a:p>
            <a:r>
              <a:rPr lang="he-IL"/>
              <a:t> </a:t>
            </a:r>
            <a:endParaRPr lang="en-US"/>
          </a:p>
          <a:p>
            <a:r>
              <a:rPr lang="en-US"/>
              <a:t>In this graph, persons are inter-connected via messages that they send or receive, and via the meetings they attend. Files are inter-connected through the social network of the recipients, similar content and so on.</a:t>
            </a:r>
          </a:p>
          <a:p>
            <a:endParaRPr lang="en-US"/>
          </a:p>
          <a:p>
            <a:r>
              <a:rPr lang="en-US"/>
              <a:t>So, we have a typed graph – where every node has a type. And, in addition, the edges in the graph are directed and have types as well. </a:t>
            </a:r>
          </a:p>
          <a:p>
            <a:r>
              <a:rPr lang="en-US"/>
              <a:t>For example,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sent to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from email to recipient.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has subject term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going from an email message and a term appearing in its subject line.</a:t>
            </a:r>
          </a:p>
          <a:p>
            <a:endParaRPr lang="en-US"/>
          </a:p>
          <a:p>
            <a:r>
              <a:rPr lang="en-US"/>
              <a:t>Given a schema of relations, a whole corpus of email can be represented as one joint graph. For email, you can easily extract this information by parsing the email header.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Semi-Supervised Learning With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0" descr="strong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>
            <a:fillRect/>
          </a:stretch>
        </p:blipFill>
        <p:spPr bwMode="auto">
          <a:xfrm>
            <a:off x="1752600" y="1447800"/>
            <a:ext cx="717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900">
                <a:latin typeface="Comic Sans MS" charset="0"/>
                <a:cs typeface="Arial" charset="0"/>
              </a:rPr>
            </a:br>
            <a:r>
              <a:rPr lang="en-US" sz="2600">
                <a:latin typeface="Comic Sans MS" charset="0"/>
                <a:cs typeface="Arial" charset="0"/>
              </a:rPr>
              <a:t>W*v</a:t>
            </a:r>
            <a:r>
              <a:rPr lang="en-US" sz="2600" baseline="-25000">
                <a:latin typeface="Comic Sans MS" charset="0"/>
                <a:cs typeface="Arial" charset="0"/>
              </a:rPr>
              <a:t>1</a:t>
            </a:r>
            <a:r>
              <a:rPr lang="en-US" sz="2600">
                <a:latin typeface="Comic Sans MS" charset="0"/>
                <a:cs typeface="Arial" charset="0"/>
              </a:rPr>
              <a:t> = v</a:t>
            </a:r>
            <a:r>
              <a:rPr lang="en-US" sz="2600" baseline="-25000">
                <a:latin typeface="Comic Sans MS" charset="0"/>
                <a:cs typeface="Arial" charset="0"/>
              </a:rPr>
              <a:t>2</a:t>
            </a:r>
            <a:r>
              <a:rPr lang="en-US" sz="2600">
                <a:latin typeface="Comic Sans MS" charset="0"/>
                <a:cs typeface="Arial" charset="0"/>
              </a:rPr>
              <a:t> </a:t>
            </a:r>
            <a:r>
              <a:rPr lang="ja-JP" altLang="en-US" sz="2600">
                <a:latin typeface="Comic Sans MS" charset="0"/>
                <a:cs typeface="Arial" charset="0"/>
              </a:rPr>
              <a:t>“</a:t>
            </a:r>
            <a:r>
              <a:rPr lang="en-US" sz="26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600">
                <a:latin typeface="Comic Sans MS" charset="0"/>
                <a:cs typeface="Arial" charset="0"/>
              </a:rPr>
              <a:t>”</a:t>
            </a:r>
            <a:endParaRPr lang="en-US" sz="2900">
              <a:latin typeface="Comic Sans MS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4375" y="1235075"/>
          <a:ext cx="705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058025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9"/>
          <p:cNvSpPr txBox="1">
            <a:spLocks noChangeArrowheads="1"/>
          </p:cNvSpPr>
          <p:nvPr/>
        </p:nvSpPr>
        <p:spPr bwMode="auto">
          <a:xfrm>
            <a:off x="609600" y="2209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</p:spTree>
    <p:extLst>
      <p:ext uri="{BB962C8B-B14F-4D97-AF65-F5344CB8AC3E}">
        <p14:creationId xmlns:p14="http://schemas.microsoft.com/office/powerpoint/2010/main" val="44619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9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0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/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/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512"/>
            <a:chOff x="1687554" y="4039394"/>
            <a:chExt cx="4451272" cy="605895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209" y="4269034"/>
              <a:ext cx="426617" cy="376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/>
                  </a:solidFill>
                  <a:ea typeface="+mn-ea"/>
                </a:rPr>
                <a:t>e</a:t>
              </a:r>
              <a:r>
                <a:rPr lang="en-US" sz="1600" baseline="-25000" dirty="0">
                  <a:solidFill>
                    <a:schemeClr val="accent6"/>
                  </a:solidFill>
                  <a:ea typeface="+mn-ea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94588" y="4957763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/>
              <a:t>“</a:t>
            </a:r>
            <a:r>
              <a:rPr lang="en-US" sz="1800"/>
              <a:t>eigengap</a:t>
            </a:r>
            <a:r>
              <a:rPr lang="ja-JP" altLang="en-US" sz="1800"/>
              <a:t>”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5416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60" grpId="0"/>
      <p:bldP spid="2061" grpId="0"/>
      <p:bldP spid="20" grpId="0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9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82738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1219200"/>
          <a:ext cx="7391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4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914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84288" y="6176963"/>
            <a:ext cx="2749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[Shi &amp; Meila, </a:t>
            </a:r>
            <a:r>
              <a:rPr lang="en-US">
                <a:solidFill>
                  <a:srgbClr val="000000"/>
                </a:solidFill>
              </a:rPr>
              <a:t>2002</a:t>
            </a:r>
            <a:r>
              <a:rPr lang="en-US"/>
              <a:t>]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94588" y="5011738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4104" name="TextBox 20"/>
          <p:cNvSpPr txBox="1">
            <a:spLocks noChangeArrowheads="1"/>
          </p:cNvSpPr>
          <p:nvPr/>
        </p:nvSpPr>
        <p:spPr bwMode="auto">
          <a:xfrm>
            <a:off x="7562850" y="4394200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10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-674688" y="3468688"/>
            <a:ext cx="322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25"/>
          <p:cNvCxnSpPr>
            <a:cxnSpLocks noChangeShapeType="1"/>
          </p:cNvCxnSpPr>
          <p:nvPr/>
        </p:nvCxnSpPr>
        <p:spPr bwMode="auto">
          <a:xfrm>
            <a:off x="936625" y="5080000"/>
            <a:ext cx="36353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TextBox 27"/>
          <p:cNvSpPr txBox="1">
            <a:spLocks noChangeArrowheads="1"/>
          </p:cNvSpPr>
          <p:nvPr/>
        </p:nvSpPr>
        <p:spPr bwMode="auto">
          <a:xfrm>
            <a:off x="1392238" y="5148263"/>
            <a:ext cx="5191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-0.4</a:t>
            </a:r>
          </a:p>
        </p:txBody>
      </p:sp>
      <p:cxnSp>
        <p:nvCxnSpPr>
          <p:cNvPr id="4108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5898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" name="TextBox 38"/>
          <p:cNvSpPr txBox="1">
            <a:spLocks noChangeArrowheads="1"/>
          </p:cNvSpPr>
          <p:nvPr/>
        </p:nvSpPr>
        <p:spPr bwMode="auto">
          <a:xfrm>
            <a:off x="2282825" y="51482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-0.2</a:t>
            </a:r>
          </a:p>
        </p:txBody>
      </p:sp>
      <p:cxnSp>
        <p:nvCxnSpPr>
          <p:cNvPr id="4110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2481263" y="5045075"/>
            <a:ext cx="2047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TextBox 40"/>
          <p:cNvSpPr txBox="1">
            <a:spLocks noChangeArrowheads="1"/>
          </p:cNvSpPr>
          <p:nvPr/>
        </p:nvSpPr>
        <p:spPr bwMode="auto">
          <a:xfrm>
            <a:off x="3259138" y="51482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</a:t>
            </a:r>
          </a:p>
        </p:txBody>
      </p:sp>
      <p:cxnSp>
        <p:nvCxnSpPr>
          <p:cNvPr id="4112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33043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3" name="TextBox 42"/>
          <p:cNvSpPr txBox="1">
            <a:spLocks noChangeArrowheads="1"/>
          </p:cNvSpPr>
          <p:nvPr/>
        </p:nvSpPr>
        <p:spPr bwMode="auto">
          <a:xfrm>
            <a:off x="3929063" y="5148263"/>
            <a:ext cx="452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0.2</a:t>
            </a:r>
          </a:p>
        </p:txBody>
      </p:sp>
      <p:cxnSp>
        <p:nvCxnSpPr>
          <p:cNvPr id="4114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4127500" y="5045075"/>
            <a:ext cx="204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Straight Connector 45"/>
          <p:cNvCxnSpPr>
            <a:cxnSpLocks noChangeShapeType="1"/>
          </p:cNvCxnSpPr>
          <p:nvPr/>
        </p:nvCxnSpPr>
        <p:spPr bwMode="auto">
          <a:xfrm>
            <a:off x="798513" y="46656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6" name="TextBox 46"/>
          <p:cNvSpPr txBox="1">
            <a:spLocks noChangeArrowheads="1"/>
          </p:cNvSpPr>
          <p:nvPr/>
        </p:nvSpPr>
        <p:spPr bwMode="auto">
          <a:xfrm>
            <a:off x="225425" y="44624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-0.4</a:t>
            </a:r>
          </a:p>
        </p:txBody>
      </p:sp>
      <p:cxnSp>
        <p:nvCxnSpPr>
          <p:cNvPr id="4117" name="Straight Connector 47"/>
          <p:cNvCxnSpPr>
            <a:cxnSpLocks noChangeShapeType="1"/>
          </p:cNvCxnSpPr>
          <p:nvPr/>
        </p:nvCxnSpPr>
        <p:spPr bwMode="auto">
          <a:xfrm>
            <a:off x="798513" y="39798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8" name="TextBox 48"/>
          <p:cNvSpPr txBox="1">
            <a:spLocks noChangeArrowheads="1"/>
          </p:cNvSpPr>
          <p:nvPr/>
        </p:nvSpPr>
        <p:spPr bwMode="auto">
          <a:xfrm>
            <a:off x="225425" y="3843338"/>
            <a:ext cx="5207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-0.2</a:t>
            </a:r>
          </a:p>
        </p:txBody>
      </p:sp>
      <p:cxnSp>
        <p:nvCxnSpPr>
          <p:cNvPr id="4119" name="Straight Connector 49"/>
          <p:cNvCxnSpPr>
            <a:cxnSpLocks noChangeShapeType="1"/>
          </p:cNvCxnSpPr>
          <p:nvPr/>
        </p:nvCxnSpPr>
        <p:spPr bwMode="auto">
          <a:xfrm>
            <a:off x="798513" y="337502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0" name="TextBox 50"/>
          <p:cNvSpPr txBox="1">
            <a:spLocks noChangeArrowheads="1"/>
          </p:cNvSpPr>
          <p:nvPr/>
        </p:nvSpPr>
        <p:spPr bwMode="auto">
          <a:xfrm>
            <a:off x="225425" y="323691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0.0</a:t>
            </a:r>
          </a:p>
        </p:txBody>
      </p:sp>
      <p:cxnSp>
        <p:nvCxnSpPr>
          <p:cNvPr id="4121" name="Straight Connector 51"/>
          <p:cNvCxnSpPr>
            <a:cxnSpLocks noChangeShapeType="1"/>
          </p:cNvCxnSpPr>
          <p:nvPr/>
        </p:nvCxnSpPr>
        <p:spPr bwMode="auto">
          <a:xfrm>
            <a:off x="798513" y="2746375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2" name="TextBox 52"/>
          <p:cNvSpPr txBox="1">
            <a:spLocks noChangeArrowheads="1"/>
          </p:cNvSpPr>
          <p:nvPr/>
        </p:nvSpPr>
        <p:spPr bwMode="auto">
          <a:xfrm>
            <a:off x="225425" y="26082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0.2</a:t>
            </a:r>
          </a:p>
        </p:txBody>
      </p:sp>
      <p:cxnSp>
        <p:nvCxnSpPr>
          <p:cNvPr id="4123" name="Straight Connector 54"/>
          <p:cNvCxnSpPr>
            <a:cxnSpLocks noChangeShapeType="1"/>
          </p:cNvCxnSpPr>
          <p:nvPr/>
        </p:nvCxnSpPr>
        <p:spPr bwMode="auto">
          <a:xfrm>
            <a:off x="798513" y="2128838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TextBox 55"/>
          <p:cNvSpPr txBox="1">
            <a:spLocks noChangeArrowheads="1"/>
          </p:cNvSpPr>
          <p:nvPr/>
        </p:nvSpPr>
        <p:spPr bwMode="auto">
          <a:xfrm>
            <a:off x="225425" y="19351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0.4</a:t>
            </a:r>
          </a:p>
        </p:txBody>
      </p:sp>
      <p:sp>
        <p:nvSpPr>
          <p:cNvPr id="4125" name="TextBox 56"/>
          <p:cNvSpPr txBox="1">
            <a:spLocks noChangeArrowheads="1"/>
          </p:cNvSpPr>
          <p:nvPr/>
        </p:nvSpPr>
        <p:spPr bwMode="auto">
          <a:xfrm>
            <a:off x="4144963" y="33004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6" name="TextBox 57"/>
          <p:cNvSpPr txBox="1">
            <a:spLocks noChangeArrowheads="1"/>
          </p:cNvSpPr>
          <p:nvPr/>
        </p:nvSpPr>
        <p:spPr bwMode="auto">
          <a:xfrm>
            <a:off x="3940175" y="32321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7" name="TextBox 58"/>
          <p:cNvSpPr txBox="1">
            <a:spLocks noChangeArrowheads="1"/>
          </p:cNvSpPr>
          <p:nvPr/>
        </p:nvSpPr>
        <p:spPr bwMode="auto">
          <a:xfrm>
            <a:off x="4144963" y="31623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8" name="TextBox 59"/>
          <p:cNvSpPr txBox="1">
            <a:spLocks noChangeArrowheads="1"/>
          </p:cNvSpPr>
          <p:nvPr/>
        </p:nvSpPr>
        <p:spPr bwMode="auto">
          <a:xfrm>
            <a:off x="4387850" y="309086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9" name="TextBox 60"/>
          <p:cNvSpPr txBox="1">
            <a:spLocks noChangeArrowheads="1"/>
          </p:cNvSpPr>
          <p:nvPr/>
        </p:nvSpPr>
        <p:spPr bwMode="auto">
          <a:xfrm>
            <a:off x="4183063" y="30226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0" name="TextBox 61"/>
          <p:cNvSpPr txBox="1">
            <a:spLocks noChangeArrowheads="1"/>
          </p:cNvSpPr>
          <p:nvPr/>
        </p:nvSpPr>
        <p:spPr bwMode="auto">
          <a:xfrm>
            <a:off x="4387850" y="29543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1" name="TextBox 62"/>
          <p:cNvSpPr txBox="1">
            <a:spLocks noChangeArrowheads="1"/>
          </p:cNvSpPr>
          <p:nvPr/>
        </p:nvSpPr>
        <p:spPr bwMode="auto">
          <a:xfrm>
            <a:off x="2911475" y="446246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2" name="TextBox 63"/>
          <p:cNvSpPr txBox="1">
            <a:spLocks noChangeArrowheads="1"/>
          </p:cNvSpPr>
          <p:nvPr/>
        </p:nvSpPr>
        <p:spPr bwMode="auto">
          <a:xfrm>
            <a:off x="3048000" y="43259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3" name="TextBox 64"/>
          <p:cNvSpPr txBox="1">
            <a:spLocks noChangeArrowheads="1"/>
          </p:cNvSpPr>
          <p:nvPr/>
        </p:nvSpPr>
        <p:spPr bwMode="auto">
          <a:xfrm>
            <a:off x="2773363" y="43259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4" name="TextBox 65"/>
          <p:cNvSpPr txBox="1">
            <a:spLocks noChangeArrowheads="1"/>
          </p:cNvSpPr>
          <p:nvPr/>
        </p:nvSpPr>
        <p:spPr bwMode="auto">
          <a:xfrm>
            <a:off x="2636838" y="4600575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5" name="TextBox 66"/>
          <p:cNvSpPr txBox="1">
            <a:spLocks noChangeArrowheads="1"/>
          </p:cNvSpPr>
          <p:nvPr/>
        </p:nvSpPr>
        <p:spPr bwMode="auto">
          <a:xfrm>
            <a:off x="2911475" y="418782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6" name="TextBox 67"/>
          <p:cNvSpPr txBox="1">
            <a:spLocks noChangeArrowheads="1"/>
          </p:cNvSpPr>
          <p:nvPr/>
        </p:nvSpPr>
        <p:spPr bwMode="auto">
          <a:xfrm>
            <a:off x="4144963" y="30257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7" name="TextBox 68"/>
          <p:cNvSpPr txBox="1">
            <a:spLocks noChangeArrowheads="1"/>
          </p:cNvSpPr>
          <p:nvPr/>
        </p:nvSpPr>
        <p:spPr bwMode="auto">
          <a:xfrm>
            <a:off x="3940175" y="295751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8" name="TextBox 69"/>
          <p:cNvSpPr txBox="1">
            <a:spLocks noChangeArrowheads="1"/>
          </p:cNvSpPr>
          <p:nvPr/>
        </p:nvSpPr>
        <p:spPr bwMode="auto">
          <a:xfrm>
            <a:off x="4144963" y="28892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9" name="TextBox 70"/>
          <p:cNvSpPr txBox="1">
            <a:spLocks noChangeArrowheads="1"/>
          </p:cNvSpPr>
          <p:nvPr/>
        </p:nvSpPr>
        <p:spPr bwMode="auto">
          <a:xfrm>
            <a:off x="4044950" y="29495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0" name="TextBox 71"/>
          <p:cNvSpPr txBox="1">
            <a:spLocks noChangeArrowheads="1"/>
          </p:cNvSpPr>
          <p:nvPr/>
        </p:nvSpPr>
        <p:spPr bwMode="auto">
          <a:xfrm>
            <a:off x="3940175" y="3087688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1" name="TextBox 72"/>
          <p:cNvSpPr txBox="1">
            <a:spLocks noChangeArrowheads="1"/>
          </p:cNvSpPr>
          <p:nvPr/>
        </p:nvSpPr>
        <p:spPr bwMode="auto">
          <a:xfrm>
            <a:off x="4283075" y="322897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2" name="TextBox 73"/>
          <p:cNvSpPr txBox="1">
            <a:spLocks noChangeArrowheads="1"/>
          </p:cNvSpPr>
          <p:nvPr/>
        </p:nvSpPr>
        <p:spPr bwMode="auto">
          <a:xfrm>
            <a:off x="3786188" y="453072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3" name="TextBox 74"/>
          <p:cNvSpPr txBox="1">
            <a:spLocks noChangeArrowheads="1"/>
          </p:cNvSpPr>
          <p:nvPr/>
        </p:nvSpPr>
        <p:spPr bwMode="auto">
          <a:xfrm>
            <a:off x="3856038" y="4462463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4" name="TextBox 75"/>
          <p:cNvSpPr txBox="1">
            <a:spLocks noChangeArrowheads="1"/>
          </p:cNvSpPr>
          <p:nvPr/>
        </p:nvSpPr>
        <p:spPr bwMode="auto">
          <a:xfrm>
            <a:off x="3649663" y="43942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5" name="TextBox 76"/>
          <p:cNvSpPr txBox="1">
            <a:spLocks noChangeArrowheads="1"/>
          </p:cNvSpPr>
          <p:nvPr/>
        </p:nvSpPr>
        <p:spPr bwMode="auto">
          <a:xfrm>
            <a:off x="3770313" y="42576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6" name="TextBox 77"/>
          <p:cNvSpPr txBox="1">
            <a:spLocks noChangeArrowheads="1"/>
          </p:cNvSpPr>
          <p:nvPr/>
        </p:nvSpPr>
        <p:spPr bwMode="auto">
          <a:xfrm>
            <a:off x="3513138" y="4462463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7" name="TextBox 78"/>
          <p:cNvSpPr txBox="1">
            <a:spLocks noChangeArrowheads="1"/>
          </p:cNvSpPr>
          <p:nvPr/>
        </p:nvSpPr>
        <p:spPr bwMode="auto">
          <a:xfrm>
            <a:off x="3856038" y="43942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8" name="TextBox 79"/>
          <p:cNvSpPr txBox="1">
            <a:spLocks noChangeArrowheads="1"/>
          </p:cNvSpPr>
          <p:nvPr/>
        </p:nvSpPr>
        <p:spPr bwMode="auto">
          <a:xfrm>
            <a:off x="3786188" y="45958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9" name="TextBox 80"/>
          <p:cNvSpPr txBox="1">
            <a:spLocks noChangeArrowheads="1"/>
          </p:cNvSpPr>
          <p:nvPr/>
        </p:nvSpPr>
        <p:spPr bwMode="auto">
          <a:xfrm>
            <a:off x="3581400" y="45275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0" name="TextBox 81"/>
          <p:cNvSpPr txBox="1">
            <a:spLocks noChangeArrowheads="1"/>
          </p:cNvSpPr>
          <p:nvPr/>
        </p:nvSpPr>
        <p:spPr bwMode="auto">
          <a:xfrm>
            <a:off x="3702050" y="43894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1" name="TextBox 82"/>
          <p:cNvSpPr txBox="1">
            <a:spLocks noChangeArrowheads="1"/>
          </p:cNvSpPr>
          <p:nvPr/>
        </p:nvSpPr>
        <p:spPr bwMode="auto">
          <a:xfrm>
            <a:off x="3443288" y="45958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2" name="TextBox 83"/>
          <p:cNvSpPr txBox="1">
            <a:spLocks noChangeArrowheads="1"/>
          </p:cNvSpPr>
          <p:nvPr/>
        </p:nvSpPr>
        <p:spPr bwMode="auto">
          <a:xfrm>
            <a:off x="3786188" y="45275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3" name="TextBox 85"/>
          <p:cNvSpPr txBox="1">
            <a:spLocks noChangeArrowheads="1"/>
          </p:cNvSpPr>
          <p:nvPr/>
        </p:nvSpPr>
        <p:spPr bwMode="auto">
          <a:xfrm>
            <a:off x="4227513" y="4668838"/>
            <a:ext cx="4508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4154" name="TextBox 86"/>
          <p:cNvSpPr txBox="1">
            <a:spLocks noChangeArrowheads="1"/>
          </p:cNvSpPr>
          <p:nvPr/>
        </p:nvSpPr>
        <p:spPr bwMode="auto">
          <a:xfrm>
            <a:off x="454025" y="158273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e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0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5124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408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If W is connected but roughly block diagonal with </a:t>
            </a:r>
            <a:r>
              <a:rPr lang="en-US" i="1"/>
              <a:t>k </a:t>
            </a:r>
            <a:r>
              <a:rPr lang="en-US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the top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the next </a:t>
            </a:r>
            <a:r>
              <a:rPr lang="en-US" i="1"/>
              <a:t>k </a:t>
            </a:r>
            <a:r>
              <a:rPr lang="en-US"/>
              <a:t>eigenvectors are roughly piecewise constant with </a:t>
            </a:r>
            <a:r>
              <a:rPr lang="ja-JP" altLang="en-US"/>
              <a:t>“</a:t>
            </a:r>
            <a:r>
              <a:rPr lang="en-US"/>
              <a:t>pieces</a:t>
            </a:r>
            <a:r>
              <a:rPr lang="ja-JP" altLang="en-US"/>
              <a:t>”</a:t>
            </a:r>
            <a:r>
              <a:rPr lang="en-US"/>
              <a:t> corresponding to blocks</a:t>
            </a:r>
            <a:r>
              <a:rPr lang="en-US" i="1"/>
              <a:t> </a:t>
            </a:r>
            <a:r>
              <a:rPr lang="en-US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5102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6148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2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/>
              <a:t>If </a:t>
            </a:r>
            <a:r>
              <a:rPr lang="en-US" sz="2500" b="1"/>
              <a:t>W</a:t>
            </a:r>
            <a:r>
              <a:rPr lang="en-US" sz="2500"/>
              <a:t> is connected but roughly block diagonal with </a:t>
            </a:r>
            <a:r>
              <a:rPr lang="en-US" sz="2500" i="1"/>
              <a:t>k </a:t>
            </a:r>
            <a:r>
              <a:rPr lang="en-US" sz="2500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</a:t>
            </a:r>
            <a:r>
              <a:rPr lang="ja-JP" altLang="en-US" sz="2500"/>
              <a:t>“</a:t>
            </a:r>
            <a:r>
              <a:rPr lang="en-US" sz="2500"/>
              <a:t>top</a:t>
            </a:r>
            <a:r>
              <a:rPr lang="ja-JP" altLang="en-US" sz="2500"/>
              <a:t>”</a:t>
            </a:r>
            <a:r>
              <a:rPr lang="en-US" sz="2500"/>
              <a:t>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next </a:t>
            </a:r>
            <a:r>
              <a:rPr lang="en-US" sz="2500" i="1"/>
              <a:t>k </a:t>
            </a:r>
            <a:r>
              <a:rPr lang="en-US" sz="2500"/>
              <a:t>eigenvectors are roughly piecewise constant with </a:t>
            </a:r>
            <a:r>
              <a:rPr lang="ja-JP" altLang="en-US" sz="2500"/>
              <a:t>“</a:t>
            </a:r>
            <a:r>
              <a:rPr lang="en-US" sz="2500"/>
              <a:t>pieces</a:t>
            </a:r>
            <a:r>
              <a:rPr lang="ja-JP" altLang="en-US" sz="2500"/>
              <a:t>”</a:t>
            </a:r>
            <a:r>
              <a:rPr lang="en-US" sz="2500"/>
              <a:t> corresponding to blocks</a:t>
            </a:r>
            <a:r>
              <a:rPr lang="en-US" sz="2500" i="1"/>
              <a:t> </a:t>
            </a:r>
            <a:r>
              <a:rPr lang="en-US" sz="2500"/>
              <a:t> </a:t>
            </a:r>
            <a:endParaRPr lang="en-US" sz="1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08525" y="1989138"/>
            <a:ext cx="4046538" cy="325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/>
              <a:t>Spectral clustering: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Find the top </a:t>
            </a:r>
            <a:r>
              <a:rPr lang="en-US" sz="2500" i="1"/>
              <a:t>k+1 </a:t>
            </a:r>
            <a:r>
              <a:rPr lang="en-US" sz="2500"/>
              <a:t>eigenvectors </a:t>
            </a:r>
            <a:r>
              <a:rPr lang="en-US" sz="2500" b="1"/>
              <a:t>v</a:t>
            </a:r>
            <a:r>
              <a:rPr lang="en-US" sz="2500" baseline="-25000"/>
              <a:t>1</a:t>
            </a:r>
            <a:r>
              <a:rPr lang="en-US" sz="2500"/>
              <a:t>,…,</a:t>
            </a:r>
            <a:r>
              <a:rPr lang="en-US" sz="2500" b="1"/>
              <a:t>v</a:t>
            </a:r>
            <a:r>
              <a:rPr lang="en-US" sz="2500" baseline="-25000"/>
              <a:t>k+1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Discard the </a:t>
            </a:r>
            <a:r>
              <a:rPr lang="ja-JP" altLang="en-US" sz="2500"/>
              <a:t>“</a:t>
            </a:r>
            <a:r>
              <a:rPr lang="en-US" sz="2500"/>
              <a:t>top</a:t>
            </a:r>
            <a:r>
              <a:rPr lang="ja-JP" altLang="en-US" sz="2500"/>
              <a:t>”</a:t>
            </a:r>
            <a:r>
              <a:rPr lang="en-US" sz="2500"/>
              <a:t> one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Replace every node </a:t>
            </a:r>
            <a:r>
              <a:rPr lang="en-US" sz="2500" i="1"/>
              <a:t>a </a:t>
            </a:r>
            <a:r>
              <a:rPr lang="en-US" sz="2500"/>
              <a:t>with </a:t>
            </a:r>
            <a:r>
              <a:rPr lang="en-US" sz="2500" i="1"/>
              <a:t>k</a:t>
            </a:r>
            <a:r>
              <a:rPr lang="en-US" sz="2500"/>
              <a:t>-dimensional vector </a:t>
            </a:r>
            <a:r>
              <a:rPr lang="en-US" sz="2500" i="1"/>
              <a:t>x</a:t>
            </a:r>
            <a:r>
              <a:rPr lang="en-US" sz="2500" i="1" baseline="-25000"/>
              <a:t>a</a:t>
            </a:r>
            <a:r>
              <a:rPr lang="en-US"/>
              <a:t> </a:t>
            </a:r>
            <a:r>
              <a:rPr lang="en-US" sz="2500"/>
              <a:t>= &lt;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2</a:t>
            </a:r>
            <a:r>
              <a:rPr lang="en-US" sz="2500"/>
              <a:t>(</a:t>
            </a:r>
            <a:r>
              <a:rPr lang="en-US" sz="2500" i="1"/>
              <a:t>a</a:t>
            </a:r>
            <a:r>
              <a:rPr lang="en-US" sz="2500"/>
              <a:t>)</a:t>
            </a:r>
            <a:r>
              <a:rPr lang="en-US" sz="2500">
                <a:solidFill>
                  <a:srgbClr val="000000"/>
                </a:solidFill>
              </a:rPr>
              <a:t>,…,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k+1</a:t>
            </a:r>
            <a:r>
              <a:rPr lang="en-US" sz="2500">
                <a:solidFill>
                  <a:srgbClr val="000000"/>
                </a:solidFill>
              </a:rPr>
              <a:t> (</a:t>
            </a:r>
            <a:r>
              <a:rPr lang="en-US" sz="2500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 sz="1600"/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 </a:t>
            </a:r>
            <a:r>
              <a:rPr lang="en-US" sz="2500"/>
              <a:t>Cluster with </a:t>
            </a:r>
            <a:r>
              <a:rPr lang="en-US" sz="2500" i="1"/>
              <a:t>k</a:t>
            </a:r>
            <a:r>
              <a:rPr lang="en-US" sz="2500"/>
              <a:t>-means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3483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229600" cy="8382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Spectral Clustering: Pros and Cons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382000" cy="4953000"/>
          </a:xfrm>
        </p:spPr>
        <p:txBody>
          <a:bodyPr lIns="81000" tIns="42120" rIns="81000" bIns="42120">
            <a:normAutofit lnSpcReduction="1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Elegant, and well-founded mathematically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Tends to avoid local minima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Optimal solution to relaxed version of mincut problem (Normalized cut, aka NCut)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Works quite well when relations are approximately transitive (like similarity, social connections)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Expensive for very large datasets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Computing eigenvectors is the bottleneck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Approximate eigenvector computation not always useful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Noisy datasets sometimes cause problems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Picking number of eigenvectors and </a:t>
            </a:r>
            <a:r>
              <a:rPr lang="en-US" sz="2000" i="1">
                <a:latin typeface="Comic Sans MS" charset="0"/>
                <a:cs typeface="Arial" charset="0"/>
              </a:rPr>
              <a:t>k </a:t>
            </a:r>
            <a:r>
              <a:rPr lang="en-US" sz="2000">
                <a:latin typeface="Comic Sans MS" charset="0"/>
                <a:cs typeface="Arial" charset="0"/>
              </a:rPr>
              <a:t>is tricky</a:t>
            </a:r>
          </a:p>
          <a:p>
            <a:pPr lvl="1" eaLnBrk="1" hangingPunct="1"/>
            <a:r>
              <a:rPr lang="ja-JP" altLang="en-US" sz="2000">
                <a:latin typeface="Comic Sans MS" charset="0"/>
                <a:cs typeface="Arial" charset="0"/>
              </a:rPr>
              <a:t>“</a:t>
            </a:r>
            <a:r>
              <a:rPr lang="en-US" sz="2000">
                <a:latin typeface="Comic Sans MS" charset="0"/>
                <a:cs typeface="Arial" charset="0"/>
              </a:rPr>
              <a:t>Informative</a:t>
            </a:r>
            <a:r>
              <a:rPr lang="ja-JP" altLang="en-US" sz="2000">
                <a:latin typeface="Comic Sans MS" charset="0"/>
                <a:cs typeface="Arial" charset="0"/>
              </a:rPr>
              <a:t>”</a:t>
            </a:r>
            <a:r>
              <a:rPr lang="en-US" sz="2000">
                <a:latin typeface="Comic Sans MS" charset="0"/>
                <a:cs typeface="Arial" charset="0"/>
              </a:rPr>
              <a:t> eigenvectors need not be in top few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Performance can drop suddenly from good to terrible</a:t>
            </a:r>
          </a:p>
        </p:txBody>
      </p:sp>
    </p:spTree>
    <p:extLst>
      <p:ext uri="{BB962C8B-B14F-4D97-AF65-F5344CB8AC3E}">
        <p14:creationId xmlns:p14="http://schemas.microsoft.com/office/powerpoint/2010/main" val="5948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17538" y="136525"/>
            <a:ext cx="8275637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Experimental results: </a:t>
            </a:r>
            <a:br>
              <a:rPr lang="en-US" sz="2000">
                <a:latin typeface="Comic Sans MS" charset="0"/>
                <a:cs typeface="Arial" charset="0"/>
              </a:rPr>
            </a:br>
            <a:r>
              <a:rPr lang="en-US" sz="2000">
                <a:latin typeface="Comic Sans MS" charset="0"/>
                <a:cs typeface="Arial" charset="0"/>
              </a:rPr>
              <a:t>best-case assignment of class labels to clusters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8028" r="34065" b="37422"/>
          <a:stretch>
            <a:fillRect/>
          </a:stretch>
        </p:blipFill>
        <p:spPr bwMode="auto">
          <a:xfrm>
            <a:off x="152400" y="15240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52400" y="2895600"/>
            <a:ext cx="60198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4191000" y="3810000"/>
            <a:ext cx="4795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2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think about spectral clustering….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924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dirty="0"/>
              <a:t>smallest </a:t>
            </a:r>
            <a:r>
              <a:rPr lang="en-US" dirty="0" err="1"/>
              <a:t>eigenvecs</a:t>
            </a:r>
            <a:r>
              <a:rPr lang="en-US" dirty="0"/>
              <a:t> of D-A are largest </a:t>
            </a:r>
            <a:r>
              <a:rPr lang="en-US" dirty="0" err="1"/>
              <a:t>eigenvecs</a:t>
            </a:r>
            <a:r>
              <a:rPr lang="en-US" dirty="0"/>
              <a:t> of A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smallest </a:t>
            </a:r>
            <a:r>
              <a:rPr lang="en-US" dirty="0" err="1"/>
              <a:t>eigenvecs</a:t>
            </a:r>
            <a:r>
              <a:rPr lang="en-US" dirty="0"/>
              <a:t> of I-W are largest </a:t>
            </a:r>
            <a:r>
              <a:rPr lang="en-US" dirty="0" err="1"/>
              <a:t>eigenvecs</a:t>
            </a:r>
            <a:r>
              <a:rPr lang="en-US" dirty="0"/>
              <a:t> of W</a:t>
            </a:r>
          </a:p>
          <a:p>
            <a:pPr eaLnBrk="1" hangingPunct="1"/>
            <a:r>
              <a:rPr lang="en-US" dirty="0"/>
              <a:t>Suppose each </a:t>
            </a:r>
            <a:r>
              <a:rPr lang="en-US" i="1" dirty="0"/>
              <a:t>y(</a:t>
            </a:r>
            <a:r>
              <a:rPr lang="en-US" i="1" dirty="0" err="1"/>
              <a:t>i</a:t>
            </a:r>
            <a:r>
              <a:rPr lang="en-US" i="1" dirty="0"/>
              <a:t>)=+1 </a:t>
            </a:r>
            <a:r>
              <a:rPr lang="en-US" dirty="0"/>
              <a:t>or </a:t>
            </a:r>
            <a:r>
              <a:rPr lang="en-US" i="1" dirty="0"/>
              <a:t>-1</a:t>
            </a:r>
            <a:r>
              <a:rPr lang="en-US" b="1" dirty="0"/>
              <a:t>:</a:t>
            </a:r>
            <a:r>
              <a:rPr lang="en-US" i="1" dirty="0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/>
              <a:t> </a:t>
            </a:r>
            <a:r>
              <a:rPr lang="en-US" dirty="0"/>
              <a:t>Then  </a:t>
            </a:r>
            <a:r>
              <a:rPr lang="en-US" i="1" dirty="0"/>
              <a:t>y </a:t>
            </a:r>
            <a:r>
              <a:rPr lang="en-US" dirty="0"/>
              <a:t>is a cluster indicator that splits the nodes into two </a:t>
            </a:r>
            <a:endParaRPr lang="en-US" i="1" dirty="0"/>
          </a:p>
          <a:p>
            <a:pPr eaLnBrk="1" hangingPunct="1">
              <a:buFont typeface="Arial" charset="0"/>
              <a:buChar char="•"/>
            </a:pPr>
            <a:r>
              <a:rPr lang="en-US" i="1" dirty="0"/>
              <a:t> </a:t>
            </a:r>
            <a:r>
              <a:rPr lang="en-US" dirty="0"/>
              <a:t>what is </a:t>
            </a:r>
            <a:r>
              <a:rPr lang="en-US" b="1" dirty="0" err="1"/>
              <a:t>y</a:t>
            </a:r>
            <a:r>
              <a:rPr lang="en-US" baseline="30000" dirty="0" err="1"/>
              <a:t>T</a:t>
            </a:r>
            <a:r>
              <a:rPr lang="en-US" dirty="0"/>
              <a:t>(D-A)</a:t>
            </a:r>
            <a:r>
              <a:rPr lang="en-US" b="1" dirty="0"/>
              <a:t>y</a:t>
            </a:r>
            <a:r>
              <a:rPr lang="en-US" dirty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302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6"/>
          <p:cNvGraphicFramePr>
            <a:graphicFrameLocks noChangeAspect="1"/>
          </p:cNvGraphicFramePr>
          <p:nvPr/>
        </p:nvGraphicFramePr>
        <p:xfrm>
          <a:off x="838200" y="379413"/>
          <a:ext cx="7045325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4" name="Equation" r:id="rId3" imgW="3796496" imgH="2425172" progId="Equation.3">
                  <p:embed/>
                </p:oleObj>
              </mc:Choice>
              <mc:Fallback>
                <p:oleObj name="Equation" r:id="rId3" imgW="3796496" imgH="24251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9413"/>
                        <a:ext cx="7045325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410200" y="4267200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size of CUT(</a:t>
            </a:r>
            <a:r>
              <a:rPr lang="en-US" b="1"/>
              <a:t>y</a:t>
            </a:r>
            <a:r>
              <a:rPr lang="en-US"/>
              <a:t>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14400" y="54102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219200" y="5105400"/>
          <a:ext cx="52212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Equation" r:id="rId5" imgW="1942893" imgH="228738" progId="Equation.3">
                  <p:embed/>
                </p:oleObj>
              </mc:Choice>
              <mc:Fallback>
                <p:oleObj name="Equation" r:id="rId5" imgW="1942893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52212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867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NCUT: roughly minimize ratio of transitions between classes vs transitions within classes</a:t>
            </a:r>
          </a:p>
        </p:txBody>
      </p:sp>
    </p:spTree>
    <p:extLst>
      <p:ext uri="{BB962C8B-B14F-4D97-AF65-F5344CB8AC3E}">
        <p14:creationId xmlns:p14="http://schemas.microsoft.com/office/powerpoint/2010/main" val="145293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proposal:</a:t>
            </a:r>
          </a:p>
          <a:p>
            <a:pPr lvl="1"/>
            <a:r>
              <a:rPr lang="en-US" dirty="0" smtClean="0"/>
              <a:t>Due Wed 1:30</a:t>
            </a:r>
          </a:p>
          <a:p>
            <a:pPr lvl="1"/>
            <a:r>
              <a:rPr lang="en-US" dirty="0" smtClean="0"/>
              <a:t>We’ve given everyone comments </a:t>
            </a:r>
          </a:p>
          <a:p>
            <a:r>
              <a:rPr lang="en-US" dirty="0" smtClean="0"/>
              <a:t>Final project:</a:t>
            </a:r>
          </a:p>
          <a:p>
            <a:pPr lvl="1"/>
            <a:r>
              <a:rPr lang="en-US" dirty="0" smtClean="0"/>
              <a:t>We’re asking everyone to keep in touch</a:t>
            </a:r>
          </a:p>
          <a:p>
            <a:pPr lvl="2"/>
            <a:r>
              <a:rPr lang="en-US" dirty="0" smtClean="0"/>
              <a:t>We’ve assigned each project a mentor (soon)</a:t>
            </a:r>
          </a:p>
          <a:p>
            <a:pPr lvl="2"/>
            <a:r>
              <a:rPr lang="en-US" dirty="0" smtClean="0"/>
              <a:t>Feel free to discuss issues in office hours</a:t>
            </a:r>
          </a:p>
          <a:p>
            <a:pPr lvl="2"/>
            <a:r>
              <a:rPr lang="en-US" dirty="0" smtClean="0"/>
              <a:t>April 15: short (1-2page) progress report</a:t>
            </a:r>
          </a:p>
          <a:p>
            <a:pPr lvl="2"/>
            <a:r>
              <a:rPr lang="en-US" dirty="0" smtClean="0"/>
              <a:t>Like proposal, required but not graded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7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2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04800" y="1752600"/>
            <a:ext cx="8458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dirty="0"/>
              <a:t>smallest </a:t>
            </a:r>
            <a:r>
              <a:rPr lang="en-US" dirty="0" err="1"/>
              <a:t>eigenvecs</a:t>
            </a:r>
            <a:r>
              <a:rPr lang="en-US" dirty="0"/>
              <a:t> of D-A are largest </a:t>
            </a:r>
            <a:r>
              <a:rPr lang="en-US" dirty="0" err="1"/>
              <a:t>eigenvecs</a:t>
            </a:r>
            <a:r>
              <a:rPr lang="en-US" dirty="0"/>
              <a:t> of A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smallest </a:t>
            </a:r>
            <a:r>
              <a:rPr lang="en-US" dirty="0" err="1"/>
              <a:t>eigenvecs</a:t>
            </a:r>
            <a:r>
              <a:rPr lang="en-US" dirty="0"/>
              <a:t> of I-W are largest </a:t>
            </a:r>
            <a:r>
              <a:rPr lang="en-US" dirty="0" err="1"/>
              <a:t>eigenvecs</a:t>
            </a:r>
            <a:r>
              <a:rPr lang="en-US" dirty="0"/>
              <a:t> of W</a:t>
            </a:r>
          </a:p>
          <a:p>
            <a:pPr eaLnBrk="1" hangingPunct="1"/>
            <a:r>
              <a:rPr lang="en-US" dirty="0"/>
              <a:t>Suppose each </a:t>
            </a:r>
            <a:r>
              <a:rPr lang="en-US" i="1" dirty="0"/>
              <a:t>y(</a:t>
            </a:r>
            <a:r>
              <a:rPr lang="en-US" i="1" dirty="0" err="1"/>
              <a:t>i</a:t>
            </a:r>
            <a:r>
              <a:rPr lang="en-US" i="1" dirty="0"/>
              <a:t>)=+1 </a:t>
            </a:r>
            <a:r>
              <a:rPr lang="en-US" dirty="0"/>
              <a:t>or </a:t>
            </a:r>
            <a:r>
              <a:rPr lang="en-US" i="1" dirty="0"/>
              <a:t>-1</a:t>
            </a:r>
            <a:r>
              <a:rPr lang="en-US" b="1" dirty="0"/>
              <a:t>:</a:t>
            </a:r>
            <a:r>
              <a:rPr lang="en-US" i="1" dirty="0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/>
              <a:t> </a:t>
            </a:r>
            <a:r>
              <a:rPr lang="en-US" dirty="0"/>
              <a:t>Then  </a:t>
            </a:r>
            <a:r>
              <a:rPr lang="en-US" i="1" dirty="0"/>
              <a:t>y </a:t>
            </a:r>
            <a:r>
              <a:rPr lang="en-US" dirty="0"/>
              <a:t>is a cluster indicator that cuts the nodes into two </a:t>
            </a:r>
            <a:endParaRPr lang="en-US" i="1" dirty="0"/>
          </a:p>
          <a:p>
            <a:pPr eaLnBrk="1" hangingPunct="1">
              <a:buFont typeface="Arial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b="1" dirty="0" err="1"/>
              <a:t>y</a:t>
            </a:r>
            <a:r>
              <a:rPr lang="en-US" baseline="30000" dirty="0" err="1"/>
              <a:t>T</a:t>
            </a:r>
            <a:r>
              <a:rPr lang="en-US" dirty="0"/>
              <a:t>(D-A)</a:t>
            </a:r>
            <a:r>
              <a:rPr lang="en-US" b="1" dirty="0"/>
              <a:t>y</a:t>
            </a:r>
            <a:r>
              <a:rPr lang="en-US" dirty="0"/>
              <a:t> ?  </a:t>
            </a:r>
            <a:r>
              <a:rPr lang="en-US" u="sng" dirty="0"/>
              <a:t>The cost of the graph cut defined by </a:t>
            </a:r>
            <a:r>
              <a:rPr lang="en-US" b="1" u="sng" dirty="0"/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 what </a:t>
            </a:r>
            <a:r>
              <a:rPr lang="en-US" dirty="0"/>
              <a:t>is </a:t>
            </a:r>
            <a:r>
              <a:rPr lang="en-US" b="1" dirty="0" err="1"/>
              <a:t>y</a:t>
            </a:r>
            <a:r>
              <a:rPr lang="en-US" baseline="30000" dirty="0" err="1"/>
              <a:t>T</a:t>
            </a:r>
            <a:r>
              <a:rPr lang="en-US" dirty="0"/>
              <a:t>(I-W)</a:t>
            </a:r>
            <a:r>
              <a:rPr lang="en-US" b="1" dirty="0"/>
              <a:t>y</a:t>
            </a:r>
            <a:r>
              <a:rPr lang="en-US" dirty="0"/>
              <a:t> ?  </a:t>
            </a:r>
            <a:r>
              <a:rPr lang="en-US" u="sng" dirty="0"/>
              <a:t>Also a cost of a graph cut defined by </a:t>
            </a:r>
            <a:r>
              <a:rPr lang="en-US" b="1" u="sng" dirty="0"/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 How </a:t>
            </a:r>
            <a:r>
              <a:rPr lang="en-US" dirty="0"/>
              <a:t>to minimize it?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 Turns </a:t>
            </a:r>
            <a:r>
              <a:rPr lang="en-US" sz="2000" dirty="0"/>
              <a:t>out: to minimize </a:t>
            </a:r>
            <a:r>
              <a:rPr lang="en-US" sz="2000" b="1" dirty="0" err="1"/>
              <a:t>y</a:t>
            </a:r>
            <a:r>
              <a:rPr lang="en-US" sz="2000" baseline="30000" dirty="0" err="1"/>
              <a:t>T</a:t>
            </a:r>
            <a:r>
              <a:rPr lang="en-US" sz="2000" dirty="0"/>
              <a:t> X </a:t>
            </a:r>
            <a:r>
              <a:rPr lang="en-US" sz="2000" b="1" dirty="0"/>
              <a:t>y</a:t>
            </a:r>
            <a:r>
              <a:rPr lang="en-US" sz="2000" dirty="0"/>
              <a:t> / (</a:t>
            </a:r>
            <a:r>
              <a:rPr lang="en-US" sz="2000" b="1" dirty="0" err="1"/>
              <a:t>y</a:t>
            </a:r>
            <a:r>
              <a:rPr lang="en-US" sz="2000" baseline="30000" dirty="0" err="1"/>
              <a:t>T</a:t>
            </a:r>
            <a:r>
              <a:rPr lang="en-US" sz="2000" b="1" dirty="0" err="1"/>
              <a:t>y</a:t>
            </a:r>
            <a:r>
              <a:rPr lang="en-US" sz="2000" dirty="0"/>
              <a:t>) find </a:t>
            </a:r>
            <a:r>
              <a:rPr lang="en-US" sz="2000" i="1" dirty="0"/>
              <a:t>smallest</a:t>
            </a:r>
            <a:r>
              <a:rPr lang="en-US" sz="2000" dirty="0"/>
              <a:t> eigenvector of X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 But</a:t>
            </a:r>
            <a:r>
              <a:rPr lang="en-US" sz="2000" dirty="0"/>
              <a:t>: this will not be +1/-1, so it’s a “relaxed”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think about spectral clustering….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normal people think about spectral clustering like that - as relaxed optimization</a:t>
            </a:r>
          </a:p>
          <a:p>
            <a:r>
              <a:rPr lang="en-US" dirty="0" smtClean="0"/>
              <a:t>…me, not so much</a:t>
            </a:r>
          </a:p>
          <a:p>
            <a:r>
              <a:rPr lang="en-US" dirty="0" smtClean="0"/>
              <a:t>I like the connection to “averaging”…because….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6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W</a:t>
            </a:r>
            <a:endParaRPr lang="en-US" sz="2000" b="1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</p:spTree>
    <p:extLst>
      <p:ext uri="{BB962C8B-B14F-4D97-AF65-F5344CB8AC3E}">
        <p14:creationId xmlns:p14="http://schemas.microsoft.com/office/powerpoint/2010/main" val="378493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Repeated averaging with neighbors as a clustering method</a:t>
            </a:r>
          </a:p>
        </p:txBody>
      </p:sp>
      <p:sp>
        <p:nvSpPr>
          <p:cNvPr id="7168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Pick a vector v</a:t>
            </a:r>
            <a:r>
              <a:rPr lang="en-US" sz="2400" baseline="30000" dirty="0">
                <a:latin typeface="Comic Sans MS" charset="0"/>
                <a:cs typeface="Arial" charset="0"/>
              </a:rPr>
              <a:t>0 </a:t>
            </a:r>
            <a:r>
              <a:rPr lang="en-US" sz="1800" dirty="0">
                <a:latin typeface="Comic Sans MS" charset="0"/>
                <a:cs typeface="Arial" charset="0"/>
              </a:rPr>
              <a:t>(maybe at random)</a:t>
            </a:r>
          </a:p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Compute v</a:t>
            </a:r>
            <a:r>
              <a:rPr lang="en-US" sz="2400" baseline="30000" dirty="0">
                <a:latin typeface="Comic Sans MS" charset="0"/>
                <a:cs typeface="Arial" charset="0"/>
              </a:rPr>
              <a:t>1</a:t>
            </a:r>
            <a:r>
              <a:rPr lang="en-US" sz="2400" dirty="0">
                <a:latin typeface="Comic Sans MS" charset="0"/>
                <a:cs typeface="Arial" charset="0"/>
              </a:rPr>
              <a:t> = Wv</a:t>
            </a:r>
            <a:r>
              <a:rPr lang="en-US" sz="2400" baseline="30000" dirty="0">
                <a:latin typeface="Comic Sans MS" charset="0"/>
                <a:cs typeface="Arial" charset="0"/>
              </a:rPr>
              <a:t>0</a:t>
            </a:r>
          </a:p>
          <a:p>
            <a:pPr lvl="1" eaLnBrk="1" hangingPunct="1"/>
            <a:r>
              <a:rPr lang="en-US" sz="2000" dirty="0">
                <a:latin typeface="Comic Sans MS" charset="0"/>
                <a:cs typeface="Arial" charset="0"/>
              </a:rPr>
              <a:t>i.e., replace v</a:t>
            </a:r>
            <a:r>
              <a:rPr lang="en-US" sz="2000" baseline="30000" dirty="0">
                <a:latin typeface="Comic Sans MS" charset="0"/>
                <a:cs typeface="Arial" charset="0"/>
              </a:rPr>
              <a:t>0</a:t>
            </a:r>
            <a:r>
              <a:rPr lang="en-US" sz="2000" dirty="0">
                <a:latin typeface="Comic Sans MS" charset="0"/>
                <a:cs typeface="Arial" charset="0"/>
              </a:rPr>
              <a:t>[x] with </a:t>
            </a:r>
            <a:r>
              <a:rPr lang="en-US" sz="2000" i="1" dirty="0">
                <a:latin typeface="Comic Sans MS" charset="0"/>
                <a:cs typeface="Arial" charset="0"/>
              </a:rPr>
              <a:t>weighted average</a:t>
            </a:r>
            <a:r>
              <a:rPr lang="en-US" sz="2000" dirty="0">
                <a:latin typeface="Comic Sans MS" charset="0"/>
                <a:cs typeface="Arial" charset="0"/>
              </a:rPr>
              <a:t> of v</a:t>
            </a:r>
            <a:r>
              <a:rPr lang="en-US" sz="2000" baseline="30000" dirty="0">
                <a:latin typeface="Comic Sans MS" charset="0"/>
                <a:cs typeface="Arial" charset="0"/>
              </a:rPr>
              <a:t>0</a:t>
            </a:r>
            <a:r>
              <a:rPr lang="en-US" sz="2000" dirty="0">
                <a:latin typeface="Comic Sans MS" charset="0"/>
                <a:cs typeface="Arial" charset="0"/>
              </a:rPr>
              <a:t>[y] for the neighbors y of x</a:t>
            </a:r>
          </a:p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Plot v</a:t>
            </a:r>
            <a:r>
              <a:rPr lang="en-US" sz="2400" baseline="30000" dirty="0">
                <a:latin typeface="Comic Sans MS" charset="0"/>
                <a:cs typeface="Arial" charset="0"/>
              </a:rPr>
              <a:t>1</a:t>
            </a:r>
            <a:r>
              <a:rPr lang="en-US" sz="2400" dirty="0">
                <a:latin typeface="Comic Sans MS" charset="0"/>
                <a:cs typeface="Arial" charset="0"/>
              </a:rPr>
              <a:t>[x] for each x</a:t>
            </a:r>
          </a:p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Repeat for v</a:t>
            </a:r>
            <a:r>
              <a:rPr lang="en-US" sz="2400" baseline="30000" dirty="0">
                <a:latin typeface="Comic Sans MS" charset="0"/>
                <a:cs typeface="Arial" charset="0"/>
              </a:rPr>
              <a:t>2</a:t>
            </a:r>
            <a:r>
              <a:rPr lang="en-US" sz="2400" dirty="0">
                <a:latin typeface="Comic Sans MS" charset="0"/>
                <a:cs typeface="Arial" charset="0"/>
              </a:rPr>
              <a:t>, v</a:t>
            </a:r>
            <a:r>
              <a:rPr lang="en-US" sz="2400" baseline="30000" dirty="0">
                <a:latin typeface="Comic Sans MS" charset="0"/>
                <a:cs typeface="Arial" charset="0"/>
              </a:rPr>
              <a:t>3</a:t>
            </a:r>
            <a:r>
              <a:rPr lang="en-US" sz="2400" dirty="0">
                <a:latin typeface="Comic Sans MS" charset="0"/>
                <a:cs typeface="Arial" charset="0"/>
              </a:rPr>
              <a:t>, …</a:t>
            </a:r>
          </a:p>
          <a:p>
            <a:pPr eaLnBrk="1" hangingPunct="1"/>
            <a:endParaRPr lang="en-US" sz="2800" dirty="0">
              <a:latin typeface="Comic Sans MS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Variants widely used for </a:t>
            </a:r>
            <a:r>
              <a:rPr lang="en-US" sz="2400" i="1" dirty="0">
                <a:latin typeface="Comic Sans MS" charset="0"/>
                <a:cs typeface="Arial" charset="0"/>
              </a:rPr>
              <a:t>semi-supervised</a:t>
            </a:r>
            <a:r>
              <a:rPr lang="en-US" sz="2400" dirty="0">
                <a:latin typeface="Comic Sans MS" charset="0"/>
                <a:cs typeface="Arial" charset="0"/>
              </a:rPr>
              <a:t> learning</a:t>
            </a:r>
          </a:p>
          <a:p>
            <a:pPr lvl="1" eaLnBrk="1" hangingPunct="1"/>
            <a:r>
              <a:rPr lang="en-US" sz="2000" dirty="0" smtClean="0">
                <a:latin typeface="Comic Sans MS" charset="0"/>
                <a:cs typeface="Arial" charset="0"/>
              </a:rPr>
              <a:t>ZGL - average + clamping </a:t>
            </a:r>
            <a:r>
              <a:rPr lang="en-US" sz="2000" dirty="0">
                <a:latin typeface="Comic Sans MS" charset="0"/>
                <a:cs typeface="Arial" charset="0"/>
              </a:rPr>
              <a:t>of labels for nodes with known labels</a:t>
            </a:r>
          </a:p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Without clamping, will converge to constant </a:t>
            </a:r>
            <a:r>
              <a:rPr lang="en-US" sz="2400" dirty="0" err="1">
                <a:latin typeface="Comic Sans MS" charset="0"/>
                <a:cs typeface="Arial" charset="0"/>
              </a:rPr>
              <a:t>v</a:t>
            </a:r>
            <a:r>
              <a:rPr lang="en-US" sz="2400" baseline="30000" dirty="0" err="1">
                <a:latin typeface="Comic Sans MS" charset="0"/>
                <a:cs typeface="Arial" charset="0"/>
              </a:rPr>
              <a:t>t</a:t>
            </a:r>
            <a:endParaRPr lang="en-US" sz="2400" baseline="30000" dirty="0">
              <a:latin typeface="Comic Sans MS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What are the </a:t>
            </a:r>
            <a:r>
              <a:rPr lang="en-US" sz="2400" i="1" dirty="0">
                <a:latin typeface="Comic Sans MS" charset="0"/>
                <a:cs typeface="Arial" charset="0"/>
              </a:rPr>
              <a:t>dynamics</a:t>
            </a:r>
            <a:r>
              <a:rPr lang="en-US" sz="2400" dirty="0">
                <a:latin typeface="Comic Sans MS" charset="0"/>
                <a:cs typeface="Arial" charset="0"/>
              </a:rPr>
              <a:t> of this process?</a:t>
            </a:r>
          </a:p>
        </p:txBody>
      </p:sp>
    </p:spTree>
    <p:extLst>
      <p:ext uri="{BB962C8B-B14F-4D97-AF65-F5344CB8AC3E}">
        <p14:creationId xmlns:p14="http://schemas.microsoft.com/office/powerpoint/2010/main" val="240112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9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2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/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/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512"/>
            <a:chOff x="1687554" y="4039394"/>
            <a:chExt cx="4451272" cy="605895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209" y="4269034"/>
              <a:ext cx="426617" cy="376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/>
                  </a:solidFill>
                  <a:ea typeface="+mn-ea"/>
                </a:rPr>
                <a:t>e</a:t>
              </a:r>
              <a:r>
                <a:rPr lang="en-US" sz="1600" baseline="-25000" dirty="0">
                  <a:solidFill>
                    <a:schemeClr val="accent6"/>
                  </a:solidFill>
                  <a:ea typeface="+mn-ea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94588" y="4957763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/>
              <a:t>“</a:t>
            </a:r>
            <a:r>
              <a:rPr lang="en-US" sz="1800"/>
              <a:t>eigengap</a:t>
            </a:r>
            <a:r>
              <a:rPr lang="ja-JP" altLang="en-US" sz="1800"/>
              <a:t>”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2979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16899" y="298398"/>
            <a:ext cx="8915400" cy="838200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43156" b="35074"/>
          <a:stretch>
            <a:fillRect/>
          </a:stretch>
        </p:blipFill>
        <p:spPr>
          <a:xfrm>
            <a:off x="73025" y="1509713"/>
            <a:ext cx="4194175" cy="2071687"/>
          </a:xfrm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775783" y="1247886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Create a graph, connecting all points in the 2-D initial space to all other points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 Weighted by distance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Run power iteration </a:t>
            </a:r>
            <a:r>
              <a:rPr lang="en-US" smtClean="0"/>
              <a:t>(averaging) for </a:t>
            </a:r>
            <a:r>
              <a:rPr lang="en-US" dirty="0"/>
              <a:t>10 steps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Plot node id x </a:t>
            </a:r>
            <a:r>
              <a:rPr lang="en-US" dirty="0" err="1"/>
              <a:t>vs</a:t>
            </a:r>
            <a:r>
              <a:rPr lang="en-US" dirty="0"/>
              <a:t> v</a:t>
            </a:r>
            <a:r>
              <a:rPr lang="en-US" baseline="30000" dirty="0"/>
              <a:t>10</a:t>
            </a:r>
            <a:r>
              <a:rPr lang="en-US" dirty="0"/>
              <a:t>(x)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 nodes are </a:t>
            </a:r>
            <a:r>
              <a:rPr lang="en-US" dirty="0" smtClean="0">
                <a:ea typeface="ＭＳ Ｐゴシック" charset="0"/>
              </a:rPr>
              <a:t>ordered and colored  </a:t>
            </a:r>
            <a:r>
              <a:rPr lang="en-US" dirty="0">
                <a:ea typeface="ＭＳ Ｐゴシック" charset="0"/>
              </a:rPr>
              <a:t>by actual cluster number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752600" y="5392738"/>
            <a:ext cx="720725" cy="779462"/>
            <a:chOff x="1752600" y="4724400"/>
            <a:chExt cx="720414" cy="779621"/>
          </a:xfrm>
        </p:grpSpPr>
        <p:sp>
          <p:nvSpPr>
            <p:cNvPr id="26680" name="TextBox 8"/>
            <p:cNvSpPr txBox="1">
              <a:spLocks noChangeArrowheads="1"/>
            </p:cNvSpPr>
            <p:nvPr/>
          </p:nvSpPr>
          <p:spPr bwMode="auto">
            <a:xfrm>
              <a:off x="2209800" y="48006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1" name="TextBox 9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2" name="TextBox 10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152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3" name="TextBox 11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4" name="TextBox 12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cxnSp>
          <p:nvCxnSpPr>
            <p:cNvPr id="26685" name="Straight Connector 14"/>
            <p:cNvCxnSpPr>
              <a:cxnSpLocks noChangeShapeType="1"/>
            </p:cNvCxnSpPr>
            <p:nvPr/>
          </p:nvCxnSpPr>
          <p:spPr bwMode="auto">
            <a:xfrm>
              <a:off x="2133600" y="4876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866900" y="49149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294811" y="5038010"/>
              <a:ext cx="58579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8" name="Straight Connector 20"/>
            <p:cNvCxnSpPr>
              <a:cxnSpLocks noChangeShapeType="1"/>
              <a:stCxn id="26683" idx="2"/>
              <a:endCxn id="26682" idx="0"/>
            </p:cNvCxnSpPr>
            <p:nvPr/>
          </p:nvCxnSpPr>
          <p:spPr bwMode="auto">
            <a:xfrm rot="16200000" flipH="1">
              <a:off x="1941514" y="5065713"/>
              <a:ext cx="287179" cy="96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9" name="Straight Connector 26"/>
            <p:cNvCxnSpPr>
              <a:cxnSpLocks noChangeShapeType="1"/>
            </p:cNvCxnSpPr>
            <p:nvPr/>
          </p:nvCxnSpPr>
          <p:spPr bwMode="auto">
            <a:xfrm flipV="1">
              <a:off x="1981200" y="5028406"/>
              <a:ext cx="284007" cy="153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0" name="Straight Connector 36"/>
            <p:cNvCxnSpPr>
              <a:cxnSpLocks noChangeShapeType="1"/>
            </p:cNvCxnSpPr>
            <p:nvPr/>
          </p:nvCxnSpPr>
          <p:spPr bwMode="auto">
            <a:xfrm>
              <a:off x="1905000" y="5257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4346575"/>
            <a:ext cx="3048000" cy="969963"/>
            <a:chOff x="457200" y="3678238"/>
            <a:chExt cx="3048000" cy="969962"/>
          </a:xfrm>
        </p:grpSpPr>
        <p:grpSp>
          <p:nvGrpSpPr>
            <p:cNvPr id="26658" name="Group 74"/>
            <p:cNvGrpSpPr>
              <a:grpSpLocks/>
            </p:cNvGrpSpPr>
            <p:nvPr/>
          </p:nvGrpSpPr>
          <p:grpSpPr bwMode="auto">
            <a:xfrm>
              <a:off x="457200" y="3810000"/>
              <a:ext cx="3048000" cy="838200"/>
              <a:chOff x="457200" y="3810000"/>
              <a:chExt cx="3048000" cy="838200"/>
            </a:xfrm>
          </p:grpSpPr>
          <p:sp>
            <p:nvSpPr>
              <p:cNvPr id="26660" name="TextBox 37"/>
              <p:cNvSpPr txBox="1">
                <a:spLocks noChangeArrowheads="1"/>
              </p:cNvSpPr>
              <p:nvPr/>
            </p:nvSpPr>
            <p:spPr bwMode="auto">
              <a:xfrm>
                <a:off x="2133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1" name="TextBox 38"/>
              <p:cNvSpPr txBox="1">
                <a:spLocks noChangeArrowheads="1"/>
              </p:cNvSpPr>
              <p:nvPr/>
            </p:nvSpPr>
            <p:spPr bwMode="auto">
              <a:xfrm>
                <a:off x="2514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2" name="TextBox 39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3" name="TextBox 40"/>
              <p:cNvSpPr txBox="1">
                <a:spLocks noChangeArrowheads="1"/>
              </p:cNvSpPr>
              <p:nvPr/>
            </p:nvSpPr>
            <p:spPr bwMode="auto">
              <a:xfrm>
                <a:off x="1787214" y="38276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4" name="TextBox 41"/>
              <p:cNvSpPr txBox="1">
                <a:spLocks noChangeArrowheads="1"/>
              </p:cNvSpPr>
              <p:nvPr/>
            </p:nvSpPr>
            <p:spPr bwMode="auto">
              <a:xfrm>
                <a:off x="1634814" y="41324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6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015814" y="39800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6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1749114" y="40181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362200" y="4114800"/>
                <a:ext cx="193985" cy="409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8" name="Straight Connector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524000" y="4361020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9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457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0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447800" y="3962401"/>
                <a:ext cx="381000" cy="3809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1" name="TextBox 56"/>
              <p:cNvSpPr txBox="1">
                <a:spLocks noChangeArrowheads="1"/>
              </p:cNvSpPr>
              <p:nvPr/>
            </p:nvSpPr>
            <p:spPr bwMode="auto">
              <a:xfrm>
                <a:off x="2895600" y="3810000"/>
                <a:ext cx="76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2" name="TextBox 57"/>
              <p:cNvSpPr txBox="1">
                <a:spLocks noChangeArrowheads="1"/>
              </p:cNvSpPr>
              <p:nvPr/>
            </p:nvSpPr>
            <p:spPr bwMode="auto">
              <a:xfrm>
                <a:off x="3241986" y="38100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3" name="Straight Connector 58"/>
              <p:cNvCxnSpPr>
                <a:cxnSpLocks noChangeShapeType="1"/>
              </p:cNvCxnSpPr>
              <p:nvPr/>
            </p:nvCxnSpPr>
            <p:spPr bwMode="auto">
              <a:xfrm rot="10800000">
                <a:off x="3048001" y="3962400"/>
                <a:ext cx="263215" cy="176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4" name="Straight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2743200" y="4038600"/>
                <a:ext cx="193986" cy="45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5" name="TextBox 62"/>
              <p:cNvSpPr txBox="1">
                <a:spLocks noChangeArrowheads="1"/>
              </p:cNvSpPr>
              <p:nvPr/>
            </p:nvSpPr>
            <p:spPr bwMode="auto">
              <a:xfrm>
                <a:off x="457200" y="4343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6" name="TextBox 63"/>
              <p:cNvSpPr txBox="1">
                <a:spLocks noChangeArrowheads="1"/>
              </p:cNvSpPr>
              <p:nvPr/>
            </p:nvSpPr>
            <p:spPr bwMode="auto">
              <a:xfrm>
                <a:off x="879786" y="4401979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7" name="Straight Connector 65"/>
              <p:cNvCxnSpPr>
                <a:cxnSpLocks noChangeShapeType="1"/>
              </p:cNvCxnSpPr>
              <p:nvPr/>
            </p:nvCxnSpPr>
            <p:spPr bwMode="auto">
              <a:xfrm rot="10800000" flipV="1">
                <a:off x="1108386" y="4495799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8" name="Straight Connector 66"/>
              <p:cNvCxnSpPr>
                <a:cxnSpLocks noChangeShapeType="1"/>
                <a:stCxn id="26676" idx="1"/>
                <a:endCxn id="26675" idx="3"/>
              </p:cNvCxnSpPr>
              <p:nvPr/>
            </p:nvCxnSpPr>
            <p:spPr bwMode="auto">
              <a:xfrm rot="10800000">
                <a:off x="720414" y="4466512"/>
                <a:ext cx="159372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9" name="Straight Connector 69"/>
              <p:cNvCxnSpPr>
                <a:cxnSpLocks noChangeShapeType="1"/>
                <a:stCxn id="26675" idx="3"/>
              </p:cNvCxnSpPr>
              <p:nvPr/>
            </p:nvCxnSpPr>
            <p:spPr bwMode="auto">
              <a:xfrm flipV="1">
                <a:off x="720414" y="4343400"/>
                <a:ext cx="574986" cy="12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659" name="Freeform 72"/>
            <p:cNvSpPr>
              <a:spLocks noChangeArrowheads="1"/>
            </p:cNvSpPr>
            <p:nvPr/>
          </p:nvSpPr>
          <p:spPr bwMode="auto">
            <a:xfrm>
              <a:off x="514350" y="3678238"/>
              <a:ext cx="2833688" cy="765969"/>
            </a:xfrm>
            <a:custGeom>
              <a:avLst/>
              <a:gdLst>
                <a:gd name="T0" fmla="*/ 171450 w 2833688"/>
                <a:gd name="T1" fmla="*/ 708025 h 765969"/>
                <a:gd name="T2" fmla="*/ 200025 w 2833688"/>
                <a:gd name="T3" fmla="*/ 660400 h 765969"/>
                <a:gd name="T4" fmla="*/ 1371600 w 2833688"/>
                <a:gd name="T5" fmla="*/ 74612 h 765969"/>
                <a:gd name="T6" fmla="*/ 2833688 w 2833688"/>
                <a:gd name="T7" fmla="*/ 212725 h 765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688"/>
                <a:gd name="T13" fmla="*/ 0 h 765969"/>
                <a:gd name="T14" fmla="*/ 2833688 w 2833688"/>
                <a:gd name="T15" fmla="*/ 765969 h 765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688" h="765969">
                  <a:moveTo>
                    <a:pt x="171450" y="708025"/>
                  </a:moveTo>
                  <a:cubicBezTo>
                    <a:pt x="85725" y="736997"/>
                    <a:pt x="0" y="765969"/>
                    <a:pt x="200025" y="660400"/>
                  </a:cubicBezTo>
                  <a:cubicBezTo>
                    <a:pt x="400050" y="554831"/>
                    <a:pt x="932656" y="149224"/>
                    <a:pt x="1371600" y="74612"/>
                  </a:cubicBezTo>
                  <a:cubicBezTo>
                    <a:pt x="1810544" y="0"/>
                    <a:pt x="2595563" y="189706"/>
                    <a:pt x="2833688" y="2127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828800" y="4706938"/>
            <a:ext cx="1500188" cy="388937"/>
          </a:xfrm>
          <a:custGeom>
            <a:avLst/>
            <a:gdLst>
              <a:gd name="T0" fmla="*/ 0 w 1500188"/>
              <a:gd name="T1" fmla="*/ 290509 h 388938"/>
              <a:gd name="T2" fmla="*/ 519113 w 1500188"/>
              <a:gd name="T3" fmla="*/ 361946 h 388938"/>
              <a:gd name="T4" fmla="*/ 928688 w 1500188"/>
              <a:gd name="T5" fmla="*/ 328609 h 388938"/>
              <a:gd name="T6" fmla="*/ 1500188 w 1500188"/>
              <a:gd name="T7" fmla="*/ 0 h 388938"/>
              <a:gd name="T8" fmla="*/ 0 60000 65536"/>
              <a:gd name="T9" fmla="*/ 0 60000 65536"/>
              <a:gd name="T10" fmla="*/ 0 60000 65536"/>
              <a:gd name="T11" fmla="*/ 0 60000 65536"/>
              <a:gd name="T12" fmla="*/ 0 w 1500188"/>
              <a:gd name="T13" fmla="*/ 0 h 388938"/>
              <a:gd name="T14" fmla="*/ 1500188 w 1500188"/>
              <a:gd name="T15" fmla="*/ 388938 h 388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388938">
                <a:moveTo>
                  <a:pt x="0" y="290513"/>
                </a:moveTo>
                <a:cubicBezTo>
                  <a:pt x="182166" y="323056"/>
                  <a:pt x="364332" y="355600"/>
                  <a:pt x="519113" y="361950"/>
                </a:cubicBezTo>
                <a:cubicBezTo>
                  <a:pt x="673894" y="368300"/>
                  <a:pt x="765176" y="388938"/>
                  <a:pt x="928688" y="328613"/>
                </a:cubicBezTo>
                <a:cubicBezTo>
                  <a:pt x="1092200" y="268288"/>
                  <a:pt x="1404938" y="55563"/>
                  <a:pt x="1500188" y="0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800225" y="5040313"/>
            <a:ext cx="190500" cy="433387"/>
          </a:xfrm>
          <a:custGeom>
            <a:avLst/>
            <a:gdLst>
              <a:gd name="T0" fmla="*/ 190500 w 190500"/>
              <a:gd name="T1" fmla="*/ 433384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 flipH="1">
            <a:off x="2324100" y="4859338"/>
            <a:ext cx="266700" cy="738187"/>
          </a:xfrm>
          <a:custGeom>
            <a:avLst/>
            <a:gdLst>
              <a:gd name="T0" fmla="*/ 1024555 w 190500"/>
              <a:gd name="T1" fmla="*/ 6213339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352800" y="5240338"/>
            <a:ext cx="2270125" cy="581025"/>
            <a:chOff x="4063572" y="4800600"/>
            <a:chExt cx="2269878" cy="581799"/>
          </a:xfrm>
        </p:grpSpPr>
        <p:sp>
          <p:nvSpPr>
            <p:cNvPr id="26640" name="TextBox 108"/>
            <p:cNvSpPr txBox="1">
              <a:spLocks noChangeArrowheads="1"/>
            </p:cNvSpPr>
            <p:nvPr/>
          </p:nvSpPr>
          <p:spPr bwMode="auto">
            <a:xfrm>
              <a:off x="40635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1" name="Straight Connector 110"/>
            <p:cNvCxnSpPr>
              <a:cxnSpLocks noChangeShapeType="1"/>
              <a:stCxn id="26640" idx="3"/>
            </p:cNvCxnSpPr>
            <p:nvPr/>
          </p:nvCxnSpPr>
          <p:spPr bwMode="auto">
            <a:xfrm>
              <a:off x="42995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2" name="TextBox 112"/>
            <p:cNvSpPr txBox="1">
              <a:spLocks noChangeArrowheads="1"/>
            </p:cNvSpPr>
            <p:nvPr/>
          </p:nvSpPr>
          <p:spPr bwMode="auto">
            <a:xfrm>
              <a:off x="45207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3" name="Straight Connector 113"/>
            <p:cNvCxnSpPr>
              <a:cxnSpLocks noChangeShapeType="1"/>
              <a:stCxn id="26642" idx="3"/>
            </p:cNvCxnSpPr>
            <p:nvPr/>
          </p:nvCxnSpPr>
          <p:spPr bwMode="auto">
            <a:xfrm>
              <a:off x="47567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4" name="TextBox 114"/>
            <p:cNvSpPr txBox="1">
              <a:spLocks noChangeArrowheads="1"/>
            </p:cNvSpPr>
            <p:nvPr/>
          </p:nvSpPr>
          <p:spPr bwMode="auto">
            <a:xfrm>
              <a:off x="49779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5" name="Straight Connector 115"/>
            <p:cNvCxnSpPr>
              <a:cxnSpLocks noChangeShapeType="1"/>
              <a:stCxn id="26644" idx="3"/>
            </p:cNvCxnSpPr>
            <p:nvPr/>
          </p:nvCxnSpPr>
          <p:spPr bwMode="auto">
            <a:xfrm>
              <a:off x="52139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116"/>
            <p:cNvSpPr txBox="1">
              <a:spLocks noChangeArrowheads="1"/>
            </p:cNvSpPr>
            <p:nvPr/>
          </p:nvSpPr>
          <p:spPr bwMode="auto">
            <a:xfrm>
              <a:off x="54351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7" name="Straight Connector 117"/>
            <p:cNvCxnSpPr>
              <a:cxnSpLocks noChangeShapeType="1"/>
              <a:stCxn id="26646" idx="3"/>
            </p:cNvCxnSpPr>
            <p:nvPr/>
          </p:nvCxnSpPr>
          <p:spPr bwMode="auto">
            <a:xfrm>
              <a:off x="56711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8" name="TextBox 118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9" name="Straight Connector 119"/>
            <p:cNvCxnSpPr>
              <a:cxnSpLocks noChangeShapeType="1"/>
              <a:stCxn id="26648" idx="3"/>
            </p:cNvCxnSpPr>
            <p:nvPr/>
          </p:nvCxnSpPr>
          <p:spPr bwMode="auto">
            <a:xfrm>
              <a:off x="4655562" y="52439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120"/>
            <p:cNvSpPr txBox="1">
              <a:spLocks noChangeArrowheads="1"/>
            </p:cNvSpPr>
            <p:nvPr/>
          </p:nvSpPr>
          <p:spPr bwMode="auto">
            <a:xfrm>
              <a:off x="49530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1" name="Straight Connector 121"/>
            <p:cNvCxnSpPr>
              <a:cxnSpLocks noChangeShapeType="1"/>
              <a:stCxn id="26650" idx="3"/>
            </p:cNvCxnSpPr>
            <p:nvPr/>
          </p:nvCxnSpPr>
          <p:spPr bwMode="auto">
            <a:xfrm>
              <a:off x="51889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122"/>
            <p:cNvSpPr txBox="1">
              <a:spLocks noChangeArrowheads="1"/>
            </p:cNvSpPr>
            <p:nvPr/>
          </p:nvSpPr>
          <p:spPr bwMode="auto">
            <a:xfrm>
              <a:off x="54864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3" name="Straight Connector 123"/>
            <p:cNvCxnSpPr>
              <a:cxnSpLocks noChangeShapeType="1"/>
              <a:stCxn id="26652" idx="3"/>
            </p:cNvCxnSpPr>
            <p:nvPr/>
          </p:nvCxnSpPr>
          <p:spPr bwMode="auto">
            <a:xfrm>
              <a:off x="57223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4" name="TextBox 124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26655" name="Straight Connector 126"/>
            <p:cNvCxnSpPr>
              <a:cxnSpLocks noChangeShapeType="1"/>
              <a:endCxn id="26648" idx="1"/>
            </p:cNvCxnSpPr>
            <p:nvPr/>
          </p:nvCxnSpPr>
          <p:spPr bwMode="auto">
            <a:xfrm rot="16200000" flipH="1">
              <a:off x="4236050" y="5060350"/>
              <a:ext cx="2147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Straight Connector 128"/>
            <p:cNvCxnSpPr>
              <a:cxnSpLocks noChangeShapeType="1"/>
            </p:cNvCxnSpPr>
            <p:nvPr/>
          </p:nvCxnSpPr>
          <p:spPr bwMode="auto">
            <a:xfrm>
              <a:off x="4724400" y="49530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130"/>
            <p:cNvCxnSpPr>
              <a:cxnSpLocks noChangeShapeType="1"/>
            </p:cNvCxnSpPr>
            <p:nvPr/>
          </p:nvCxnSpPr>
          <p:spPr bwMode="auto">
            <a:xfrm flipV="1">
              <a:off x="5715000" y="50292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Freeform 133"/>
          <p:cNvSpPr>
            <a:spLocks noChangeArrowheads="1"/>
          </p:cNvSpPr>
          <p:nvPr/>
        </p:nvSpPr>
        <p:spPr bwMode="auto">
          <a:xfrm flipH="1" flipV="1">
            <a:off x="2743200" y="4859338"/>
            <a:ext cx="647700" cy="457200"/>
          </a:xfrm>
          <a:custGeom>
            <a:avLst/>
            <a:gdLst>
              <a:gd name="T0" fmla="*/ 86554424 w 190500"/>
              <a:gd name="T1" fmla="*/ 566270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 flipH="1" flipV="1">
            <a:off x="3429000" y="4706938"/>
            <a:ext cx="495300" cy="609600"/>
          </a:xfrm>
          <a:custGeom>
            <a:avLst/>
            <a:gdLst>
              <a:gd name="T0" fmla="*/ 22634022 w 190500"/>
              <a:gd name="T1" fmla="*/ 2386256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637" name="TextBox 135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6638" name="TextBox 136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6639" name="TextBox 137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</p:spTree>
    <p:extLst>
      <p:ext uri="{BB962C8B-B14F-4D97-AF65-F5344CB8AC3E}">
        <p14:creationId xmlns:p14="http://schemas.microsoft.com/office/powerpoint/2010/main" val="41174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34" grpId="0" animBg="1"/>
      <p:bldP spid="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34302"/>
          <a:stretch>
            <a:fillRect/>
          </a:stretch>
        </p:blipFill>
        <p:spPr>
          <a:xfrm>
            <a:off x="0" y="1524000"/>
            <a:ext cx="8324850" cy="2133600"/>
          </a:xfrm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2286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667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3200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22852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5"/>
          <p:cNvCxnSpPr>
            <a:cxnSpLocks noChangeShapeType="1"/>
          </p:cNvCxnSpPr>
          <p:nvPr/>
        </p:nvCxnSpPr>
        <p:spPr bwMode="auto">
          <a:xfrm rot="5400000">
            <a:off x="1316832" y="2361406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 rot="-5400000">
            <a:off x="7916069" y="2186781"/>
            <a:ext cx="996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smaller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rot="-5400000">
            <a:off x="1328738" y="2095500"/>
            <a:ext cx="804862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267618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5" name="TextBox 22"/>
          <p:cNvSpPr txBox="1">
            <a:spLocks noChangeArrowheads="1"/>
          </p:cNvSpPr>
          <p:nvPr/>
        </p:nvSpPr>
        <p:spPr bwMode="auto">
          <a:xfrm>
            <a:off x="2362200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6" name="TextBox 23"/>
          <p:cNvSpPr txBox="1">
            <a:spLocks noChangeArrowheads="1"/>
          </p:cNvSpPr>
          <p:nvPr/>
        </p:nvSpPr>
        <p:spPr bwMode="auto">
          <a:xfrm>
            <a:off x="2743200" y="36099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3276600" y="3609975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531813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912813" y="3609975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90" name="TextBox 27"/>
          <p:cNvSpPr txBox="1">
            <a:spLocks noChangeArrowheads="1"/>
          </p:cNvSpPr>
          <p:nvPr/>
        </p:nvSpPr>
        <p:spPr bwMode="auto">
          <a:xfrm>
            <a:off x="1446213" y="3609975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4267200" y="3657600"/>
            <a:ext cx="4648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46474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 rot="-5400000">
            <a:off x="7739856" y="4548982"/>
            <a:ext cx="1349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very small</a:t>
            </a:r>
          </a:p>
        </p:txBody>
      </p:sp>
    </p:spTree>
    <p:extLst>
      <p:ext uri="{BB962C8B-B14F-4D97-AF65-F5344CB8AC3E}">
        <p14:creationId xmlns:p14="http://schemas.microsoft.com/office/powerpoint/2010/main" val="267496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PIC: Power Iteration Clustering</a:t>
            </a:r>
            <a:br>
              <a:rPr lang="en-US" sz="2800">
                <a:latin typeface="Comic Sans MS" charset="0"/>
                <a:cs typeface="Arial" charset="0"/>
              </a:rPr>
            </a:br>
            <a:r>
              <a:rPr lang="en-US" sz="2000">
                <a:latin typeface="Comic Sans MS" charset="0"/>
                <a:cs typeface="Arial" charset="0"/>
              </a:rPr>
              <a:t>run power iteration (repeated averaging w/ neighbors) with early stopping</a:t>
            </a:r>
            <a:endParaRPr lang="en-US" sz="2800">
              <a:latin typeface="Comic Sans MS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04800" y="4114800"/>
            <a:ext cx="81375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V</a:t>
            </a:r>
            <a:r>
              <a:rPr lang="en-US" sz="2000" baseline="30000">
                <a:solidFill>
                  <a:srgbClr val="333333"/>
                </a:solidFill>
                <a:latin typeface="Comic Sans MS" charset="0"/>
              </a:rPr>
              <a:t>0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: random start, or </a:t>
            </a:r>
            <a:r>
              <a:rPr lang="ja-JP" altLang="en-US" sz="2000">
                <a:solidFill>
                  <a:srgbClr val="333333"/>
                </a:solidFill>
                <a:latin typeface="Comic Sans MS" charset="0"/>
              </a:rPr>
              <a:t>“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degree matrix</a:t>
            </a:r>
            <a:r>
              <a:rPr lang="ja-JP" altLang="en-US" sz="2000">
                <a:solidFill>
                  <a:srgbClr val="333333"/>
                </a:solidFill>
                <a:latin typeface="Comic Sans MS" charset="0"/>
              </a:rPr>
              <a:t>”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 D, or …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Easy to implement and efficient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Very easily parallelized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1700">
              <a:solidFill>
                <a:srgbClr val="333333"/>
              </a:solidFill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Experimentally, often </a:t>
            </a:r>
            <a:r>
              <a:rPr lang="en-US" sz="2000" b="1">
                <a:solidFill>
                  <a:srgbClr val="333333"/>
                </a:solidFill>
                <a:latin typeface="Comic Sans MS" charset="0"/>
              </a:rPr>
              <a:t>better than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 traditional spectral methods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2000">
              <a:solidFill>
                <a:srgbClr val="333333"/>
              </a:solidFill>
              <a:latin typeface="Comic Sans MS" charset="0"/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Surprising since the embedded space is 1-dimensional!</a:t>
            </a:r>
          </a:p>
        </p:txBody>
      </p:sp>
    </p:spTree>
    <p:extLst>
      <p:ext uri="{BB962C8B-B14F-4D97-AF65-F5344CB8AC3E}">
        <p14:creationId xmlns:p14="http://schemas.microsoft.com/office/powerpoint/2010/main" val="139622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SemiSupervised</a:t>
            </a:r>
            <a:r>
              <a:rPr lang="en-US" dirty="0" smtClean="0"/>
              <a:t> to 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Continued from last week…..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9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Experiments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Network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problems: natural graph structure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PolBooks: 105 political books, 3 classes, linked by copurchaser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UMBCBlog: 404 political blogs, 2 classes, blogroll links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AGBlog: 1222 political blogs, 2 classes, blogroll links</a:t>
            </a:r>
          </a:p>
          <a:p>
            <a:pPr eaLnBrk="1" hangingPunct="1"/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Manifold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problems: cosine distance between classification instances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Iris: 150 flowers, 3 classes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20ngA: 200 docs, misc.forsale vs soc.religion.christian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20ngB: 400 docs, misc.forsale vs soc.religion.christian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20ngC: 20ngB + 200 docs from talk.politics.guns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20ngD: 20ngC + 200 docs from rec.sport.baseball</a:t>
            </a:r>
          </a:p>
        </p:txBody>
      </p:sp>
    </p:spTree>
    <p:extLst>
      <p:ext uri="{BB962C8B-B14F-4D97-AF65-F5344CB8AC3E}">
        <p14:creationId xmlns:p14="http://schemas.microsoft.com/office/powerpoint/2010/main" val="39105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75638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Experimental results: 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best-case assignment of class labels to clusters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7802" r="12090" b="31288"/>
          <a:stretch>
            <a:fillRect/>
          </a:stretch>
        </p:blipFill>
        <p:spPr bwMode="auto">
          <a:xfrm>
            <a:off x="0" y="1508125"/>
            <a:ext cx="89630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52400" y="3124200"/>
            <a:ext cx="8382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pic>
        <p:nvPicPr>
          <p:cNvPr id="69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6172200" y="5162550"/>
            <a:ext cx="2667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228600" y="4267200"/>
            <a:ext cx="838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352800"/>
            <a:ext cx="8382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0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2" grpId="0" animBg="1"/>
      <p:bldP spid="69837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4018" r="59669" b="13162"/>
          <a:stretch>
            <a:fillRect/>
          </a:stretch>
        </p:blipFill>
        <p:spPr bwMode="auto">
          <a:xfrm>
            <a:off x="0" y="304800"/>
            <a:ext cx="5105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1" t="54018" r="35901" b="13162"/>
          <a:stretch>
            <a:fillRect/>
          </a:stretch>
        </p:blipFill>
        <p:spPr bwMode="auto">
          <a:xfrm>
            <a:off x="1211263" y="3581400"/>
            <a:ext cx="38941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0" t="54018" r="11250" b="13162"/>
          <a:stretch>
            <a:fillRect/>
          </a:stretch>
        </p:blipFill>
        <p:spPr bwMode="auto">
          <a:xfrm>
            <a:off x="5097463" y="1524000"/>
            <a:ext cx="40465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981200" y="5334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8100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Experiments: run time and scalability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19881" r="22716" b="39600"/>
          <a:stretch>
            <a:fillRect/>
          </a:stretch>
        </p:blipFill>
        <p:spPr bwMode="auto">
          <a:xfrm>
            <a:off x="455613" y="1577975"/>
            <a:ext cx="75850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611563" y="4933950"/>
            <a:ext cx="196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Time in millisec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152400" y="3124200"/>
            <a:ext cx="83820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4" name="Picture 3" descr="Screen Shot 2013-03-25 at 11.2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484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833" y="5937484"/>
            <a:ext cx="63420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Varying the number of clusters for PIC and PIC4 (starts with random 4-d point rather than a random 1-d point).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833" y="5937484"/>
            <a:ext cx="63420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Varying the amount of noise for PIC and PIC4 (starts with random 4-d point rather than a random 1-d point).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Screen Shot 2013-03-25 at 11.2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97"/>
            <a:ext cx="9144000" cy="42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3563" y="5063355"/>
            <a:ext cx="6342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More “real” network datasets from various domains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3-03-25 at 11.2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18"/>
            <a:ext cx="9144000" cy="28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0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4" name="Picture 3" descr="Screen Shot 2013-03-25 at 11.2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" y="0"/>
            <a:ext cx="7540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25 at 11.2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6" y="0"/>
            <a:ext cx="7762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SemiSupervised</a:t>
            </a:r>
            <a:r>
              <a:rPr lang="en-US" dirty="0" smtClean="0"/>
              <a:t> to 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and now a new topic….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9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Spectral Clustering: Graph = Matrix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7421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3547269"/>
            <a:ext cx="13049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4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talking about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Lots of large data </a:t>
            </a:r>
            <a:r>
              <a:rPr lang="en-US" i="1" dirty="0" smtClean="0"/>
              <a:t>is </a:t>
            </a:r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Facebook, Twitter, citation data, and other </a:t>
            </a:r>
            <a:r>
              <a:rPr lang="en-US" i="1" dirty="0" smtClean="0"/>
              <a:t>social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The web, the blogosphere, the semantic web, Freebase, </a:t>
            </a:r>
            <a:r>
              <a:rPr lang="en-US" dirty="0"/>
              <a:t>W</a:t>
            </a:r>
            <a:r>
              <a:rPr lang="en-US" dirty="0" smtClean="0"/>
              <a:t>ikipedia, Twitter, and other </a:t>
            </a:r>
            <a:r>
              <a:rPr lang="en-US" i="1" dirty="0" smtClean="0"/>
              <a:t>information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Text corpora (like RCV1), large datasets with discrete feature values, and other </a:t>
            </a:r>
            <a:r>
              <a:rPr lang="en-US" i="1" dirty="0" smtClean="0"/>
              <a:t>bipartite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nodes = documents or words</a:t>
            </a:r>
          </a:p>
          <a:p>
            <a:pPr lvl="2"/>
            <a:r>
              <a:rPr lang="en-US" dirty="0" smtClean="0"/>
              <a:t>links connect document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word or word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document</a:t>
            </a:r>
            <a:endParaRPr lang="en-US" dirty="0" smtClean="0"/>
          </a:p>
          <a:p>
            <a:pPr lvl="1"/>
            <a:r>
              <a:rPr lang="en-US" dirty="0" smtClean="0"/>
              <a:t>Computer networks, biological networks (proteins, ecosystems, brains, …), …</a:t>
            </a:r>
          </a:p>
          <a:p>
            <a:pPr lvl="1"/>
            <a:r>
              <a:rPr lang="en-US" dirty="0" smtClean="0"/>
              <a:t>Heterogeneous networks with multiple types of nodes</a:t>
            </a:r>
          </a:p>
          <a:p>
            <a:pPr lvl="2"/>
            <a:r>
              <a:rPr lang="en-US" dirty="0" smtClean="0"/>
              <a:t>people, groups,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304" y="3014870"/>
            <a:ext cx="8205305" cy="13914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81000" y="1311275"/>
            <a:ext cx="82296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endParaRPr lang="en-US" sz="1200" b="0">
              <a:latin typeface="Verdana" charset="0"/>
            </a:endParaRPr>
          </a:p>
        </p:txBody>
      </p:sp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2657475" y="2528888"/>
          <a:ext cx="906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1" name="Bitmap Image" r:id="rId4" imgW="4761905" imgH="2619048" progId="Paint.Picture">
                  <p:embed/>
                </p:oleObj>
              </mc:Choice>
              <mc:Fallback>
                <p:oleObj name="Bitmap Image" r:id="rId4" imgW="4761905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528888"/>
                        <a:ext cx="9064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541713"/>
            <a:ext cx="904875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4808538" y="3668713"/>
            <a:ext cx="158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proposal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76863" y="4175125"/>
            <a:ext cx="101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CMU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4191000" y="185737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CALO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5260975" y="3289300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graph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4468813" y="2908300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William</a:t>
            </a:r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3676650" y="2782888"/>
            <a:ext cx="1246188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V="1">
            <a:off x="4495800" y="32908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3657600" y="26812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4495800" y="3824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4495800" y="3900488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 flipV="1">
            <a:off x="4495800" y="3519488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86401" name="Line 33"/>
          <p:cNvSpPr>
            <a:spLocks noChangeShapeType="1"/>
          </p:cNvSpPr>
          <p:nvPr/>
        </p:nvSpPr>
        <p:spPr bwMode="auto">
          <a:xfrm flipV="1">
            <a:off x="3733800" y="21478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86406" name="Rectangle 3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Simplest Case: Bi-partite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4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Outline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Background on spectral clustering</a:t>
            </a:r>
          </a:p>
          <a:p>
            <a:pPr eaLnBrk="1" hangingPunct="1"/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>
                <a:latin typeface="Comic Sans MS" charset="0"/>
                <a:cs typeface="Arial" charset="0"/>
              </a:rPr>
              <a:t>Power Iteration Clustering</a:t>
            </a:r>
            <a:r>
              <a:rPr lang="ja-JP" altLang="en-US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  <a:p>
            <a:pPr lvl="1" eaLnBrk="1" hangingPunct="1"/>
            <a:r>
              <a:rPr lang="en-US">
                <a:latin typeface="Comic Sans MS" charset="0"/>
                <a:cs typeface="Arial" charset="0"/>
              </a:rPr>
              <a:t>Motivation</a:t>
            </a:r>
          </a:p>
          <a:p>
            <a:pPr lvl="1" eaLnBrk="1" hangingPunct="1"/>
            <a:r>
              <a:rPr lang="en-US">
                <a:latin typeface="Comic Sans MS" charset="0"/>
                <a:cs typeface="Arial" charset="0"/>
              </a:rPr>
              <a:t>Experimental results</a:t>
            </a:r>
          </a:p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Analysis: PIC vs spectral methods</a:t>
            </a:r>
          </a:p>
          <a:p>
            <a:pPr eaLnBrk="1" hangingPunct="1"/>
            <a:r>
              <a:rPr lang="en-US" b="1">
                <a:latin typeface="Comic Sans MS" charset="0"/>
                <a:cs typeface="Arial" charset="0"/>
              </a:rPr>
              <a:t>PIC for sparse bipartite graphs</a:t>
            </a:r>
          </a:p>
          <a:p>
            <a:pPr lvl="1" eaLnBrk="1" hangingPunct="1"/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>
                <a:latin typeface="Comic Sans MS" charset="0"/>
                <a:cs typeface="Arial" charset="0"/>
              </a:rPr>
              <a:t>Lazy</a:t>
            </a:r>
            <a:r>
              <a:rPr lang="ja-JP" altLang="en-US">
                <a:latin typeface="Comic Sans MS" charset="0"/>
                <a:cs typeface="Arial" charset="0"/>
              </a:rPr>
              <a:t>”</a:t>
            </a:r>
            <a:r>
              <a:rPr lang="en-US">
                <a:latin typeface="Comic Sans MS" charset="0"/>
                <a:cs typeface="Arial" charset="0"/>
              </a:rPr>
              <a:t> Distance Computation</a:t>
            </a:r>
          </a:p>
          <a:p>
            <a:pPr lvl="1" eaLnBrk="1" hangingPunct="1"/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>
                <a:latin typeface="Comic Sans MS" charset="0"/>
                <a:cs typeface="Arial" charset="0"/>
              </a:rPr>
              <a:t>Lazy</a:t>
            </a:r>
            <a:r>
              <a:rPr lang="ja-JP" altLang="en-US">
                <a:latin typeface="Comic Sans MS" charset="0"/>
                <a:cs typeface="Arial" charset="0"/>
              </a:rPr>
              <a:t>”</a:t>
            </a:r>
            <a:r>
              <a:rPr lang="en-US">
                <a:latin typeface="Comic Sans MS" charset="0"/>
                <a:cs typeface="Arial" charset="0"/>
              </a:rPr>
              <a:t> Normalization</a:t>
            </a:r>
          </a:p>
          <a:p>
            <a:pPr lvl="1" eaLnBrk="1" hangingPunct="1"/>
            <a:r>
              <a:rPr lang="en-US">
                <a:latin typeface="Comic Sans MS" charset="0"/>
                <a:cs typeface="Arial" charset="0"/>
              </a:rPr>
              <a:t>Experimental Results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7467600" y="4495800"/>
            <a:ext cx="12192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55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Motivation: Experimental Datasets are…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Network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problems: natural graph structure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PolBooks: 105 political books, 3 classes, linked by copurchaser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UMBCBlog: 404 political blogs, 2 classes, blogroll links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AGBlog: 1222 political blogs, 2 classes, blogroll links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Also: Zachary</a:t>
            </a:r>
            <a:r>
              <a:rPr lang="ja-JP" altLang="en-US" sz="2000">
                <a:latin typeface="Comic Sans MS" charset="0"/>
                <a:cs typeface="Arial" charset="0"/>
              </a:rPr>
              <a:t>’</a:t>
            </a:r>
            <a:r>
              <a:rPr lang="en-US" sz="2000">
                <a:latin typeface="Comic Sans MS" charset="0"/>
                <a:cs typeface="Arial" charset="0"/>
              </a:rPr>
              <a:t>s karate club, citation networks, ...</a:t>
            </a:r>
          </a:p>
          <a:p>
            <a:pPr eaLnBrk="1" hangingPunct="1"/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Manifold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problems: cosine distance between </a:t>
            </a:r>
            <a:r>
              <a:rPr lang="en-US" sz="2400" b="1" u="sng">
                <a:latin typeface="Comic Sans MS" charset="0"/>
                <a:cs typeface="Arial" charset="0"/>
              </a:rPr>
              <a:t>all pairs </a:t>
            </a:r>
            <a:r>
              <a:rPr lang="en-US" sz="2400">
                <a:latin typeface="Comic Sans MS" charset="0"/>
                <a:cs typeface="Arial" charset="0"/>
              </a:rPr>
              <a:t>of classification instances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Iris: 150 flowers, 3 classes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20ngA: 200 docs, misc.forsale vs soc.religion.christian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20ngB: 400 docs, misc.forsale vs soc.religion.christian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4114800"/>
            <a:ext cx="2887663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Gets expensive fast</a:t>
            </a:r>
          </a:p>
        </p:txBody>
      </p:sp>
    </p:spTree>
    <p:extLst>
      <p:ext uri="{BB962C8B-B14F-4D97-AF65-F5344CB8AC3E}">
        <p14:creationId xmlns:p14="http://schemas.microsoft.com/office/powerpoint/2010/main" val="56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dirty="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700" dirty="0">
                <a:latin typeface="Comic Sans MS" charset="0"/>
                <a:cs typeface="Arial" charset="0"/>
              </a:rPr>
            </a:br>
            <a:r>
              <a:rPr lang="en-US" sz="2400" dirty="0" smtClean="0">
                <a:latin typeface="Comic Sans MS" charset="0"/>
                <a:cs typeface="Arial" charset="0"/>
              </a:rPr>
              <a:t>A*</a:t>
            </a:r>
            <a:r>
              <a:rPr lang="en-US" sz="2400" dirty="0">
                <a:latin typeface="Comic Sans MS" charset="0"/>
                <a:cs typeface="Arial" charset="0"/>
              </a:rPr>
              <a:t>v</a:t>
            </a:r>
            <a:r>
              <a:rPr lang="en-US" sz="2400" baseline="-25000" dirty="0">
                <a:latin typeface="Comic Sans MS" charset="0"/>
                <a:cs typeface="Arial" charset="0"/>
              </a:rPr>
              <a:t>1</a:t>
            </a:r>
            <a:r>
              <a:rPr lang="en-US" sz="2400" dirty="0">
                <a:latin typeface="Comic Sans MS" charset="0"/>
                <a:cs typeface="Arial" charset="0"/>
              </a:rPr>
              <a:t> = v</a:t>
            </a:r>
            <a:r>
              <a:rPr lang="en-US" sz="2400" baseline="-25000" dirty="0">
                <a:latin typeface="Comic Sans MS" charset="0"/>
                <a:cs typeface="Arial" charset="0"/>
              </a:rPr>
              <a:t>2</a:t>
            </a:r>
            <a:r>
              <a:rPr lang="en-US" sz="2400" dirty="0">
                <a:latin typeface="Comic Sans MS" charset="0"/>
                <a:cs typeface="Arial" charset="0"/>
              </a:rPr>
              <a:t> </a:t>
            </a:r>
            <a:r>
              <a:rPr lang="ja-JP" altLang="en-US" sz="2400" dirty="0">
                <a:latin typeface="Comic Sans MS" charset="0"/>
                <a:cs typeface="Arial" charset="0"/>
              </a:rPr>
              <a:t>“</a:t>
            </a:r>
            <a:r>
              <a:rPr lang="en-US" sz="2400" dirty="0" err="1">
                <a:latin typeface="Comic Sans MS" charset="0"/>
                <a:cs typeface="Arial" charset="0"/>
              </a:rPr>
              <a:t>propogates</a:t>
            </a:r>
            <a:r>
              <a:rPr lang="en-US" sz="2400" dirty="0">
                <a:latin typeface="Comic Sans MS" charset="0"/>
                <a:cs typeface="Arial" charset="0"/>
              </a:rPr>
              <a:t> weights from neighbors</a:t>
            </a:r>
            <a:r>
              <a:rPr lang="ja-JP" altLang="en-US" sz="2400" dirty="0">
                <a:latin typeface="Comic Sans MS" charset="0"/>
                <a:cs typeface="Arial" charset="0"/>
              </a:rPr>
              <a:t>”</a:t>
            </a:r>
            <a:endParaRPr lang="en-US" sz="2400" dirty="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844352" y="1404938"/>
            <a:ext cx="462536" cy="5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1</a:t>
            </a:r>
            <a:endParaRPr lang="en-US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9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5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575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2*1+3*1+0*1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3*1+3*1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3*1+2*1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2</a:t>
            </a:r>
            <a:endParaRPr lang="en-US" b="1" baseline="-25000"/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*</a:t>
            </a:r>
            <a:endParaRPr lang="en-US" b="1" baseline="-25000"/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=</a:t>
            </a:r>
            <a:endParaRPr lang="en-US" b="1" baseline="-25000"/>
          </a:p>
        </p:txBody>
      </p:sp>
    </p:spTree>
    <p:extLst>
      <p:ext uri="{BB962C8B-B14F-4D97-AF65-F5344CB8AC3E}">
        <p14:creationId xmlns:p14="http://schemas.microsoft.com/office/powerpoint/2010/main" val="184341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/>
              <a:t>W</a:t>
            </a:r>
            <a:endParaRPr lang="en-US" sz="2000" b="1" dirty="0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  <p:sp>
        <p:nvSpPr>
          <p:cNvPr id="36" name="TextBox 47"/>
          <p:cNvSpPr txBox="1">
            <a:spLocks noChangeArrowheads="1"/>
          </p:cNvSpPr>
          <p:nvPr/>
        </p:nvSpPr>
        <p:spPr bwMode="auto">
          <a:xfrm>
            <a:off x="2253085" y="5994400"/>
            <a:ext cx="1785515" cy="5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 smtClean="0"/>
              <a:t>W = D</a:t>
            </a:r>
            <a:r>
              <a:rPr lang="en-US" sz="2800" baseline="30000" dirty="0" smtClean="0"/>
              <a:t>-1</a:t>
            </a:r>
            <a:r>
              <a:rPr lang="en-US" sz="2800" b="1" dirty="0" smtClean="0"/>
              <a:t>*A</a:t>
            </a:r>
            <a:endParaRPr lang="en-US" sz="2000" b="1" dirty="0"/>
          </a:p>
        </p:txBody>
      </p:sp>
      <p:sp>
        <p:nvSpPr>
          <p:cNvPr id="37" name="TextBox 47"/>
          <p:cNvSpPr txBox="1">
            <a:spLocks noChangeArrowheads="1"/>
          </p:cNvSpPr>
          <p:nvPr/>
        </p:nvSpPr>
        <p:spPr bwMode="auto">
          <a:xfrm>
            <a:off x="5119728" y="6032500"/>
            <a:ext cx="2830472" cy="5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 smtClean="0"/>
              <a:t>D</a:t>
            </a:r>
            <a:r>
              <a:rPr lang="en-US" sz="2800" dirty="0" smtClean="0"/>
              <a:t>[</a:t>
            </a:r>
            <a:r>
              <a:rPr lang="en-US" sz="2800" dirty="0" err="1"/>
              <a:t>i</a:t>
            </a:r>
            <a:r>
              <a:rPr lang="en-US" sz="2800" dirty="0" err="1" smtClean="0"/>
              <a:t>,i</a:t>
            </a:r>
            <a:r>
              <a:rPr lang="en-US" sz="2800" dirty="0" smtClean="0"/>
              <a:t>]=1/degree(</a:t>
            </a:r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305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omic Sans MS" charset="0"/>
                <a:cs typeface="Arial" charset="0"/>
              </a:rPr>
              <a:t>Recall PIC</a:t>
            </a:r>
            <a:r>
              <a:rPr lang="ja-JP" altLang="en-US" sz="2800" dirty="0">
                <a:latin typeface="Comic Sans MS" charset="0"/>
                <a:cs typeface="Arial" charset="0"/>
              </a:rPr>
              <a:t>’</a:t>
            </a:r>
            <a:r>
              <a:rPr lang="en-US" sz="2800" dirty="0">
                <a:latin typeface="Comic Sans MS" charset="0"/>
                <a:cs typeface="Arial" charset="0"/>
              </a:rPr>
              <a:t>s update is</a:t>
            </a:r>
          </a:p>
          <a:p>
            <a:pPr lvl="1" eaLnBrk="1" hangingPunct="1"/>
            <a:r>
              <a:rPr lang="en-US" sz="2400" dirty="0" err="1">
                <a:latin typeface="Comic Sans MS" charset="0"/>
                <a:cs typeface="Arial" charset="0"/>
              </a:rPr>
              <a:t>v</a:t>
            </a:r>
            <a:r>
              <a:rPr lang="en-US" sz="2400" baseline="30000" dirty="0" err="1">
                <a:latin typeface="Comic Sans MS" charset="0"/>
                <a:cs typeface="Arial" charset="0"/>
              </a:rPr>
              <a:t>t</a:t>
            </a:r>
            <a:r>
              <a:rPr lang="en-US" sz="2400" dirty="0">
                <a:latin typeface="Comic Sans MS" charset="0"/>
                <a:cs typeface="Arial" charset="0"/>
              </a:rPr>
              <a:t> = W * v</a:t>
            </a:r>
            <a:r>
              <a:rPr lang="en-US" sz="2400" baseline="30000" dirty="0">
                <a:latin typeface="Comic Sans MS" charset="0"/>
                <a:cs typeface="Arial" charset="0"/>
              </a:rPr>
              <a:t>t-1 = </a:t>
            </a:r>
            <a:r>
              <a:rPr lang="en-US" sz="2400" dirty="0">
                <a:latin typeface="Comic Sans MS" charset="0"/>
                <a:cs typeface="Arial" charset="0"/>
              </a:rPr>
              <a:t>= D</a:t>
            </a:r>
            <a:r>
              <a:rPr lang="en-US" sz="2400" baseline="30000" dirty="0">
                <a:latin typeface="Comic Sans MS" charset="0"/>
                <a:cs typeface="Arial" charset="0"/>
              </a:rPr>
              <a:t>-1</a:t>
            </a:r>
            <a:r>
              <a:rPr lang="en-US" sz="2400" dirty="0">
                <a:latin typeface="Comic Sans MS" charset="0"/>
                <a:cs typeface="Arial" charset="0"/>
              </a:rPr>
              <a:t>A * v</a:t>
            </a:r>
            <a:r>
              <a:rPr lang="en-US" sz="2400" baseline="30000" dirty="0">
                <a:latin typeface="Comic Sans MS" charset="0"/>
                <a:cs typeface="Arial" charset="0"/>
              </a:rPr>
              <a:t>t-1</a:t>
            </a:r>
          </a:p>
          <a:p>
            <a:pPr lvl="1" eaLnBrk="1" hangingPunct="1"/>
            <a:r>
              <a:rPr lang="en-US" sz="2000" dirty="0">
                <a:latin typeface="Comic Sans MS" charset="0"/>
                <a:cs typeface="Arial" charset="0"/>
              </a:rPr>
              <a:t>…where D is the [diagonal] degree matrix: </a:t>
            </a:r>
            <a:r>
              <a:rPr lang="en-US" sz="2400" dirty="0">
                <a:latin typeface="Comic Sans MS" charset="0"/>
                <a:cs typeface="Arial" charset="0"/>
              </a:rPr>
              <a:t>D=A*</a:t>
            </a:r>
            <a:r>
              <a:rPr lang="en-US" sz="2400" b="1" dirty="0">
                <a:latin typeface="Comic Sans MS" charset="0"/>
                <a:cs typeface="Arial" charset="0"/>
              </a:rPr>
              <a:t>1</a:t>
            </a:r>
          </a:p>
          <a:p>
            <a:pPr eaLnBrk="1" hangingPunct="1"/>
            <a:r>
              <a:rPr lang="en-US" sz="2800" dirty="0">
                <a:latin typeface="Comic Sans MS" charset="0"/>
                <a:cs typeface="Arial" charset="0"/>
              </a:rPr>
              <a:t>My favorite distance metric for text is length-normalized TFIDF:</a:t>
            </a:r>
          </a:p>
          <a:p>
            <a:pPr lvl="1" eaLnBrk="1" hangingPunct="1"/>
            <a:r>
              <a:rPr lang="en-US" sz="2400" dirty="0" err="1">
                <a:latin typeface="Comic Sans MS" charset="0"/>
                <a:cs typeface="Arial" charset="0"/>
              </a:rPr>
              <a:t>Def</a:t>
            </a:r>
            <a:r>
              <a:rPr lang="ja-JP" altLang="en-US" sz="2400" dirty="0">
                <a:latin typeface="Comic Sans MS" charset="0"/>
                <a:cs typeface="Arial" charset="0"/>
              </a:rPr>
              <a:t>’</a:t>
            </a:r>
            <a:r>
              <a:rPr lang="en-US" sz="2400" dirty="0">
                <a:latin typeface="Comic Sans MS" charset="0"/>
                <a:cs typeface="Arial" charset="0"/>
              </a:rPr>
              <a:t>n: A(</a:t>
            </a:r>
            <a:r>
              <a:rPr lang="en-US" sz="2400" dirty="0" err="1">
                <a:latin typeface="Comic Sans MS" charset="0"/>
                <a:cs typeface="Arial" charset="0"/>
              </a:rPr>
              <a:t>i,j</a:t>
            </a:r>
            <a:r>
              <a:rPr lang="en-US" sz="2400" dirty="0">
                <a:latin typeface="Comic Sans MS" charset="0"/>
                <a:cs typeface="Arial" charset="0"/>
              </a:rPr>
              <a:t>)=&lt;</a:t>
            </a:r>
            <a:r>
              <a:rPr lang="en-US" sz="2400" dirty="0" err="1">
                <a:latin typeface="Comic Sans MS" charset="0"/>
                <a:cs typeface="Arial" charset="0"/>
              </a:rPr>
              <a:t>v</a:t>
            </a:r>
            <a:r>
              <a:rPr lang="en-US" sz="2400" baseline="-25000" dirty="0" err="1">
                <a:latin typeface="Comic Sans MS" charset="0"/>
                <a:cs typeface="Arial" charset="0"/>
              </a:rPr>
              <a:t>i</a:t>
            </a:r>
            <a:r>
              <a:rPr lang="en-US" sz="2400" dirty="0" err="1">
                <a:latin typeface="Comic Sans MS" charset="0"/>
                <a:cs typeface="Arial" charset="0"/>
              </a:rPr>
              <a:t>,v</a:t>
            </a:r>
            <a:r>
              <a:rPr lang="en-US" sz="2400" baseline="-25000" dirty="0" err="1">
                <a:latin typeface="Comic Sans MS" charset="0"/>
                <a:cs typeface="Arial" charset="0"/>
              </a:rPr>
              <a:t>j</a:t>
            </a:r>
            <a:r>
              <a:rPr lang="en-US" sz="2400" dirty="0">
                <a:latin typeface="Comic Sans MS" charset="0"/>
                <a:cs typeface="Arial" charset="0"/>
              </a:rPr>
              <a:t>&gt;/||v</a:t>
            </a:r>
            <a:r>
              <a:rPr lang="en-US" sz="2400" baseline="-25000" dirty="0">
                <a:latin typeface="Comic Sans MS" charset="0"/>
                <a:cs typeface="Arial" charset="0"/>
              </a:rPr>
              <a:t>i</a:t>
            </a:r>
            <a:r>
              <a:rPr lang="en-US" sz="2400" dirty="0">
                <a:latin typeface="Comic Sans MS" charset="0"/>
                <a:cs typeface="Arial" charset="0"/>
              </a:rPr>
              <a:t>||*||</a:t>
            </a:r>
            <a:r>
              <a:rPr lang="en-US" sz="2400" dirty="0" err="1">
                <a:latin typeface="Comic Sans MS" charset="0"/>
                <a:cs typeface="Arial" charset="0"/>
              </a:rPr>
              <a:t>v</a:t>
            </a:r>
            <a:r>
              <a:rPr lang="en-US" sz="2400" baseline="-25000" dirty="0" err="1">
                <a:latin typeface="Comic Sans MS" charset="0"/>
                <a:cs typeface="Arial" charset="0"/>
              </a:rPr>
              <a:t>j</a:t>
            </a:r>
            <a:r>
              <a:rPr lang="en-US" sz="2400" dirty="0">
                <a:latin typeface="Comic Sans MS" charset="0"/>
                <a:cs typeface="Arial" charset="0"/>
              </a:rPr>
              <a:t>||</a:t>
            </a:r>
          </a:p>
          <a:p>
            <a:pPr lvl="1" eaLnBrk="1" hangingPunct="1"/>
            <a:r>
              <a:rPr lang="en-US" sz="2400" dirty="0">
                <a:latin typeface="Comic Sans MS" charset="0"/>
                <a:cs typeface="Arial" charset="0"/>
              </a:rPr>
              <a:t>Let N(</a:t>
            </a:r>
            <a:r>
              <a:rPr lang="en-US" sz="2400" dirty="0" err="1">
                <a:latin typeface="Comic Sans MS" charset="0"/>
                <a:cs typeface="Arial" charset="0"/>
              </a:rPr>
              <a:t>i,i</a:t>
            </a:r>
            <a:r>
              <a:rPr lang="en-US" sz="2400" dirty="0">
                <a:latin typeface="Comic Sans MS" charset="0"/>
                <a:cs typeface="Arial" charset="0"/>
              </a:rPr>
              <a:t>)=||v</a:t>
            </a:r>
            <a:r>
              <a:rPr lang="en-US" sz="2400" baseline="-25000" dirty="0">
                <a:latin typeface="Comic Sans MS" charset="0"/>
                <a:cs typeface="Arial" charset="0"/>
              </a:rPr>
              <a:t>i</a:t>
            </a:r>
            <a:r>
              <a:rPr lang="en-US" sz="2400" dirty="0">
                <a:latin typeface="Comic Sans MS" charset="0"/>
                <a:cs typeface="Arial" charset="0"/>
              </a:rPr>
              <a:t>|| … </a:t>
            </a:r>
            <a:r>
              <a:rPr lang="en-US" sz="2000" dirty="0">
                <a:latin typeface="Comic Sans MS" charset="0"/>
                <a:cs typeface="Arial" charset="0"/>
              </a:rPr>
              <a:t>and N(</a:t>
            </a:r>
            <a:r>
              <a:rPr lang="en-US" sz="2000" dirty="0" err="1">
                <a:latin typeface="Comic Sans MS" charset="0"/>
                <a:cs typeface="Arial" charset="0"/>
              </a:rPr>
              <a:t>i,j</a:t>
            </a:r>
            <a:r>
              <a:rPr lang="en-US" sz="2000" dirty="0">
                <a:latin typeface="Comic Sans MS" charset="0"/>
                <a:cs typeface="Arial" charset="0"/>
              </a:rPr>
              <a:t>)=0 for </a:t>
            </a:r>
            <a:r>
              <a:rPr lang="en-US" sz="2000" dirty="0" err="1">
                <a:latin typeface="Comic Sans MS" charset="0"/>
                <a:cs typeface="Arial" charset="0"/>
              </a:rPr>
              <a:t>i</a:t>
            </a:r>
            <a:r>
              <a:rPr lang="en-US" sz="2000" dirty="0">
                <a:latin typeface="Comic Sans MS" charset="0"/>
                <a:cs typeface="Arial" charset="0"/>
              </a:rPr>
              <a:t>!=j</a:t>
            </a:r>
            <a:endParaRPr lang="en-US" sz="2400" dirty="0">
              <a:latin typeface="Comic Sans MS" charset="0"/>
              <a:cs typeface="Arial" charset="0"/>
            </a:endParaRPr>
          </a:p>
          <a:p>
            <a:pPr lvl="1" eaLnBrk="1" hangingPunct="1"/>
            <a:r>
              <a:rPr lang="en-US" sz="2400" dirty="0">
                <a:latin typeface="Comic Sans MS" charset="0"/>
                <a:cs typeface="Arial" charset="0"/>
              </a:rPr>
              <a:t>Let F(</a:t>
            </a:r>
            <a:r>
              <a:rPr lang="en-US" sz="2400" dirty="0" err="1">
                <a:latin typeface="Comic Sans MS" charset="0"/>
                <a:cs typeface="Arial" charset="0"/>
              </a:rPr>
              <a:t>i,k</a:t>
            </a:r>
            <a:r>
              <a:rPr lang="en-US" sz="2400" dirty="0">
                <a:latin typeface="Comic Sans MS" charset="0"/>
                <a:cs typeface="Arial" charset="0"/>
              </a:rPr>
              <a:t>)=TFIDF weight of word </a:t>
            </a:r>
            <a:r>
              <a:rPr lang="en-US" sz="2400" dirty="0" err="1">
                <a:latin typeface="Comic Sans MS" charset="0"/>
                <a:cs typeface="Arial" charset="0"/>
              </a:rPr>
              <a:t>w</a:t>
            </a:r>
            <a:r>
              <a:rPr lang="en-US" sz="2400" baseline="-25000" dirty="0" err="1">
                <a:latin typeface="Comic Sans MS" charset="0"/>
                <a:cs typeface="Arial" charset="0"/>
              </a:rPr>
              <a:t>k</a:t>
            </a:r>
            <a:r>
              <a:rPr lang="en-US" sz="2400" dirty="0">
                <a:latin typeface="Comic Sans MS" charset="0"/>
                <a:cs typeface="Arial" charset="0"/>
              </a:rPr>
              <a:t> in document v</a:t>
            </a:r>
            <a:r>
              <a:rPr lang="en-US" sz="2400" baseline="-25000" dirty="0">
                <a:latin typeface="Comic Sans MS" charset="0"/>
                <a:cs typeface="Arial" charset="0"/>
              </a:rPr>
              <a:t>i</a:t>
            </a:r>
          </a:p>
          <a:p>
            <a:pPr lvl="1" eaLnBrk="1" hangingPunct="1"/>
            <a:r>
              <a:rPr lang="en-US" dirty="0">
                <a:latin typeface="Comic Sans MS" charset="0"/>
                <a:cs typeface="Arial" charset="0"/>
              </a:rPr>
              <a:t>Then: A = N</a:t>
            </a:r>
            <a:r>
              <a:rPr lang="en-US" baseline="30000" dirty="0">
                <a:latin typeface="Comic Sans MS" charset="0"/>
                <a:cs typeface="Arial" charset="0"/>
              </a:rPr>
              <a:t>-</a:t>
            </a:r>
            <a:r>
              <a:rPr lang="en-US" baseline="30000" dirty="0" smtClean="0">
                <a:latin typeface="Comic Sans MS" charset="0"/>
                <a:cs typeface="Arial" charset="0"/>
              </a:rPr>
              <a:t>1</a:t>
            </a:r>
            <a:r>
              <a:rPr lang="en-US" dirty="0" smtClean="0">
                <a:latin typeface="Comic Sans MS" charset="0"/>
                <a:cs typeface="Arial" charset="0"/>
              </a:rPr>
              <a:t>F</a:t>
            </a:r>
            <a:r>
              <a:rPr lang="en-US" baseline="30000" dirty="0" smtClean="0">
                <a:latin typeface="Comic Sans MS" charset="0"/>
                <a:cs typeface="Arial" charset="0"/>
              </a:rPr>
              <a:t>T</a:t>
            </a:r>
            <a:r>
              <a:rPr lang="en-US" dirty="0" smtClean="0">
                <a:latin typeface="Comic Sans MS" charset="0"/>
                <a:cs typeface="Arial" charset="0"/>
              </a:rPr>
              <a:t>FN</a:t>
            </a:r>
            <a:r>
              <a:rPr lang="en-US" baseline="30000" dirty="0">
                <a:latin typeface="Comic Sans MS" charset="0"/>
                <a:cs typeface="Arial" charset="0"/>
              </a:rPr>
              <a:t>-1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35052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i="1"/>
              <a:t>&lt;u,v&gt;=</a:t>
            </a:r>
            <a:r>
              <a:rPr lang="en-US" sz="2000"/>
              <a:t>inner product</a:t>
            </a:r>
          </a:p>
          <a:p>
            <a:pPr algn="r" eaLnBrk="1" hangingPunct="1"/>
            <a:r>
              <a:rPr lang="en-US" sz="2000" i="1"/>
              <a:t>||u|| </a:t>
            </a:r>
            <a:r>
              <a:rPr lang="en-US" sz="2000"/>
              <a:t>is L2-norm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6752" y="1723519"/>
            <a:ext cx="1824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i="1" dirty="0"/>
              <a:t>1 </a:t>
            </a:r>
            <a:r>
              <a:rPr lang="en-US" sz="2000" dirty="0"/>
              <a:t>is a column vector of 1</a:t>
            </a:r>
            <a:r>
              <a:rPr lang="ja-JP" altLang="en-US" sz="2000" dirty="0"/>
              <a:t>’</a:t>
            </a:r>
            <a:r>
              <a:rPr lang="en-US" sz="2000" dirty="0"/>
              <a:t>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82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omic Sans MS" charset="0"/>
                <a:cs typeface="Arial" charset="0"/>
              </a:rPr>
              <a:t>Recall PIC</a:t>
            </a:r>
            <a:r>
              <a:rPr lang="ja-JP" altLang="en-US" sz="2800" dirty="0">
                <a:latin typeface="Comic Sans MS" charset="0"/>
                <a:cs typeface="Arial" charset="0"/>
              </a:rPr>
              <a:t>’</a:t>
            </a:r>
            <a:r>
              <a:rPr lang="en-US" sz="2800" dirty="0">
                <a:latin typeface="Comic Sans MS" charset="0"/>
                <a:cs typeface="Arial" charset="0"/>
              </a:rPr>
              <a:t>s update is</a:t>
            </a:r>
          </a:p>
          <a:p>
            <a:pPr lvl="1" eaLnBrk="1" hangingPunct="1"/>
            <a:r>
              <a:rPr lang="en-US" sz="2400" dirty="0" err="1">
                <a:latin typeface="Comic Sans MS" charset="0"/>
                <a:cs typeface="Arial" charset="0"/>
              </a:rPr>
              <a:t>v</a:t>
            </a:r>
            <a:r>
              <a:rPr lang="en-US" sz="2400" baseline="30000" dirty="0" err="1">
                <a:latin typeface="Comic Sans MS" charset="0"/>
                <a:cs typeface="Arial" charset="0"/>
              </a:rPr>
              <a:t>t</a:t>
            </a:r>
            <a:r>
              <a:rPr lang="en-US" sz="2400" dirty="0">
                <a:latin typeface="Comic Sans MS" charset="0"/>
                <a:cs typeface="Arial" charset="0"/>
              </a:rPr>
              <a:t> = W * v</a:t>
            </a:r>
            <a:r>
              <a:rPr lang="en-US" sz="2400" baseline="30000" dirty="0">
                <a:latin typeface="Comic Sans MS" charset="0"/>
                <a:cs typeface="Arial" charset="0"/>
              </a:rPr>
              <a:t>t-1 = </a:t>
            </a:r>
            <a:r>
              <a:rPr lang="en-US" sz="2400" dirty="0">
                <a:latin typeface="Comic Sans MS" charset="0"/>
                <a:cs typeface="Arial" charset="0"/>
              </a:rPr>
              <a:t>= D</a:t>
            </a:r>
            <a:r>
              <a:rPr lang="en-US" sz="2400" baseline="30000" dirty="0">
                <a:latin typeface="Comic Sans MS" charset="0"/>
                <a:cs typeface="Arial" charset="0"/>
              </a:rPr>
              <a:t>-1</a:t>
            </a:r>
            <a:r>
              <a:rPr lang="en-US" sz="2400" dirty="0">
                <a:latin typeface="Comic Sans MS" charset="0"/>
                <a:cs typeface="Arial" charset="0"/>
              </a:rPr>
              <a:t>A * v</a:t>
            </a:r>
            <a:r>
              <a:rPr lang="en-US" sz="2400" baseline="30000" dirty="0">
                <a:latin typeface="Comic Sans MS" charset="0"/>
                <a:cs typeface="Arial" charset="0"/>
              </a:rPr>
              <a:t>t-1</a:t>
            </a:r>
          </a:p>
          <a:p>
            <a:pPr lvl="1" eaLnBrk="1" hangingPunct="1"/>
            <a:r>
              <a:rPr lang="en-US" sz="2000" dirty="0">
                <a:latin typeface="Comic Sans MS" charset="0"/>
                <a:cs typeface="Arial" charset="0"/>
              </a:rPr>
              <a:t>…where D is the [diagonal] degree matrix: </a:t>
            </a:r>
            <a:r>
              <a:rPr lang="en-US" sz="2400" dirty="0">
                <a:latin typeface="Comic Sans MS" charset="0"/>
                <a:cs typeface="Arial" charset="0"/>
              </a:rPr>
              <a:t>D=A*</a:t>
            </a:r>
            <a:r>
              <a:rPr lang="en-US" sz="2400" b="1" dirty="0">
                <a:latin typeface="Comic Sans MS" charset="0"/>
                <a:cs typeface="Arial" charset="0"/>
              </a:rPr>
              <a:t>1</a:t>
            </a:r>
          </a:p>
          <a:p>
            <a:pPr lvl="1" eaLnBrk="1" hangingPunct="1"/>
            <a:r>
              <a:rPr lang="en-US" sz="2400" dirty="0">
                <a:latin typeface="Comic Sans MS" charset="0"/>
                <a:cs typeface="Arial" charset="0"/>
              </a:rPr>
              <a:t>Let F(</a:t>
            </a:r>
            <a:r>
              <a:rPr lang="en-US" sz="2400" dirty="0" err="1">
                <a:latin typeface="Comic Sans MS" charset="0"/>
                <a:cs typeface="Arial" charset="0"/>
              </a:rPr>
              <a:t>i,k</a:t>
            </a:r>
            <a:r>
              <a:rPr lang="en-US" sz="2400" dirty="0">
                <a:latin typeface="Comic Sans MS" charset="0"/>
                <a:cs typeface="Arial" charset="0"/>
              </a:rPr>
              <a:t>)=TFIDF weight of word </a:t>
            </a:r>
            <a:r>
              <a:rPr lang="en-US" sz="2400" dirty="0" err="1">
                <a:latin typeface="Comic Sans MS" charset="0"/>
                <a:cs typeface="Arial" charset="0"/>
              </a:rPr>
              <a:t>w</a:t>
            </a:r>
            <a:r>
              <a:rPr lang="en-US" sz="2400" baseline="-25000" dirty="0" err="1">
                <a:latin typeface="Comic Sans MS" charset="0"/>
                <a:cs typeface="Arial" charset="0"/>
              </a:rPr>
              <a:t>k</a:t>
            </a:r>
            <a:r>
              <a:rPr lang="en-US" sz="2400" dirty="0">
                <a:latin typeface="Comic Sans MS" charset="0"/>
                <a:cs typeface="Arial" charset="0"/>
              </a:rPr>
              <a:t> in document v</a:t>
            </a:r>
            <a:r>
              <a:rPr lang="en-US" sz="2400" baseline="-25000" dirty="0">
                <a:latin typeface="Comic Sans MS" charset="0"/>
                <a:cs typeface="Arial" charset="0"/>
              </a:rPr>
              <a:t>i</a:t>
            </a:r>
          </a:p>
          <a:p>
            <a:pPr lvl="1" eaLnBrk="1" hangingPunct="1"/>
            <a:r>
              <a:rPr lang="en-US" sz="2400" dirty="0">
                <a:latin typeface="Comic Sans MS" charset="0"/>
                <a:cs typeface="Arial" charset="0"/>
              </a:rPr>
              <a:t>Compute N(</a:t>
            </a:r>
            <a:r>
              <a:rPr lang="en-US" sz="2400" dirty="0" err="1">
                <a:latin typeface="Comic Sans MS" charset="0"/>
                <a:cs typeface="Arial" charset="0"/>
              </a:rPr>
              <a:t>i,i</a:t>
            </a:r>
            <a:r>
              <a:rPr lang="en-US" sz="2400" dirty="0">
                <a:latin typeface="Comic Sans MS" charset="0"/>
                <a:cs typeface="Arial" charset="0"/>
              </a:rPr>
              <a:t>)=||v</a:t>
            </a:r>
            <a:r>
              <a:rPr lang="en-US" sz="2400" baseline="-25000" dirty="0">
                <a:latin typeface="Comic Sans MS" charset="0"/>
                <a:cs typeface="Arial" charset="0"/>
              </a:rPr>
              <a:t>i</a:t>
            </a:r>
            <a:r>
              <a:rPr lang="en-US" sz="2400" dirty="0">
                <a:latin typeface="Comic Sans MS" charset="0"/>
                <a:cs typeface="Arial" charset="0"/>
              </a:rPr>
              <a:t>|| … </a:t>
            </a:r>
            <a:r>
              <a:rPr lang="en-US" sz="2000" dirty="0">
                <a:latin typeface="Comic Sans MS" charset="0"/>
                <a:cs typeface="Arial" charset="0"/>
              </a:rPr>
              <a:t>and N(</a:t>
            </a:r>
            <a:r>
              <a:rPr lang="en-US" sz="2000" dirty="0" err="1">
                <a:latin typeface="Comic Sans MS" charset="0"/>
                <a:cs typeface="Arial" charset="0"/>
              </a:rPr>
              <a:t>i,j</a:t>
            </a:r>
            <a:r>
              <a:rPr lang="en-US" sz="2000" dirty="0">
                <a:latin typeface="Comic Sans MS" charset="0"/>
                <a:cs typeface="Arial" charset="0"/>
              </a:rPr>
              <a:t>)=0 for </a:t>
            </a:r>
            <a:r>
              <a:rPr lang="en-US" sz="2000" dirty="0" err="1">
                <a:latin typeface="Comic Sans MS" charset="0"/>
                <a:cs typeface="Arial" charset="0"/>
              </a:rPr>
              <a:t>i</a:t>
            </a:r>
            <a:r>
              <a:rPr lang="en-US" sz="2000" dirty="0">
                <a:latin typeface="Comic Sans MS" charset="0"/>
                <a:cs typeface="Arial" charset="0"/>
              </a:rPr>
              <a:t>!=j</a:t>
            </a:r>
            <a:endParaRPr lang="en-US" sz="2400" dirty="0">
              <a:latin typeface="Comic Sans MS" charset="0"/>
              <a:cs typeface="Arial" charset="0"/>
            </a:endParaRPr>
          </a:p>
          <a:p>
            <a:pPr lvl="1" eaLnBrk="1" hangingPunct="1"/>
            <a:r>
              <a:rPr lang="en-US" sz="2400" b="1" dirty="0">
                <a:latin typeface="Comic Sans MS" charset="0"/>
                <a:cs typeface="Arial" charset="0"/>
              </a:rPr>
              <a:t>Don</a:t>
            </a:r>
            <a:r>
              <a:rPr lang="ja-JP" altLang="en-US" sz="2400" b="1" dirty="0">
                <a:latin typeface="Comic Sans MS" charset="0"/>
                <a:cs typeface="Arial" charset="0"/>
              </a:rPr>
              <a:t>’</a:t>
            </a:r>
            <a:r>
              <a:rPr lang="en-US" sz="2400" b="1" dirty="0">
                <a:latin typeface="Comic Sans MS" charset="0"/>
                <a:cs typeface="Arial" charset="0"/>
              </a:rPr>
              <a:t>t</a:t>
            </a:r>
            <a:r>
              <a:rPr lang="en-US" sz="2400" dirty="0">
                <a:latin typeface="Comic Sans MS" charset="0"/>
                <a:cs typeface="Arial" charset="0"/>
              </a:rPr>
              <a:t> compute A = N</a:t>
            </a:r>
            <a:r>
              <a:rPr lang="en-US" sz="2400" baseline="30000" dirty="0">
                <a:latin typeface="Comic Sans MS" charset="0"/>
                <a:cs typeface="Arial" charset="0"/>
              </a:rPr>
              <a:t>-1</a:t>
            </a:r>
            <a:r>
              <a:rPr lang="en-US" sz="2400" dirty="0">
                <a:latin typeface="Comic Sans MS" charset="0"/>
                <a:cs typeface="Arial" charset="0"/>
              </a:rPr>
              <a:t>F</a:t>
            </a:r>
            <a:r>
              <a:rPr lang="en-US" sz="2400" baseline="30000" dirty="0">
                <a:latin typeface="Comic Sans MS" charset="0"/>
                <a:cs typeface="Arial" charset="0"/>
              </a:rPr>
              <a:t>T</a:t>
            </a:r>
            <a:r>
              <a:rPr lang="en-US" sz="2400" dirty="0">
                <a:latin typeface="Comic Sans MS" charset="0"/>
                <a:cs typeface="Arial" charset="0"/>
              </a:rPr>
              <a:t>FN</a:t>
            </a:r>
            <a:r>
              <a:rPr lang="en-US" sz="2400" baseline="30000" dirty="0">
                <a:latin typeface="Comic Sans MS" charset="0"/>
                <a:cs typeface="Arial" charset="0"/>
              </a:rPr>
              <a:t>-1</a:t>
            </a:r>
          </a:p>
          <a:p>
            <a:pPr lvl="1" eaLnBrk="1" hangingPunct="1"/>
            <a:r>
              <a:rPr lang="en-US" sz="2400" dirty="0">
                <a:latin typeface="Comic Sans MS" charset="0"/>
                <a:cs typeface="Arial" charset="0"/>
              </a:rPr>
              <a:t>Let D(</a:t>
            </a:r>
            <a:r>
              <a:rPr lang="en-US" sz="2400" dirty="0" err="1">
                <a:latin typeface="Comic Sans MS" charset="0"/>
                <a:cs typeface="Arial" charset="0"/>
              </a:rPr>
              <a:t>i,i</a:t>
            </a:r>
            <a:r>
              <a:rPr lang="en-US" sz="2400" dirty="0">
                <a:latin typeface="Comic Sans MS" charset="0"/>
                <a:cs typeface="Arial" charset="0"/>
              </a:rPr>
              <a:t>)= N</a:t>
            </a:r>
            <a:r>
              <a:rPr lang="en-US" sz="2400" baseline="30000" dirty="0">
                <a:latin typeface="Comic Sans MS" charset="0"/>
                <a:cs typeface="Arial" charset="0"/>
              </a:rPr>
              <a:t>-1</a:t>
            </a:r>
            <a:r>
              <a:rPr lang="en-US" sz="2400" dirty="0">
                <a:latin typeface="Comic Sans MS" charset="0"/>
                <a:cs typeface="Arial" charset="0"/>
              </a:rPr>
              <a:t>F</a:t>
            </a:r>
            <a:r>
              <a:rPr lang="en-US" sz="2400" baseline="30000" dirty="0">
                <a:latin typeface="Comic Sans MS" charset="0"/>
                <a:cs typeface="Arial" charset="0"/>
              </a:rPr>
              <a:t>T</a:t>
            </a:r>
            <a:r>
              <a:rPr lang="en-US" sz="2400" dirty="0">
                <a:latin typeface="Comic Sans MS" charset="0"/>
                <a:cs typeface="Arial" charset="0"/>
              </a:rPr>
              <a:t>FN</a:t>
            </a:r>
            <a:r>
              <a:rPr lang="en-US" sz="2400" baseline="30000" dirty="0">
                <a:latin typeface="Comic Sans MS" charset="0"/>
                <a:cs typeface="Arial" charset="0"/>
              </a:rPr>
              <a:t>-1</a:t>
            </a:r>
            <a:r>
              <a:rPr lang="en-US" sz="2400" dirty="0">
                <a:latin typeface="Comic Sans MS" charset="0"/>
                <a:cs typeface="Arial" charset="0"/>
              </a:rPr>
              <a:t>*</a:t>
            </a:r>
            <a:r>
              <a:rPr lang="en-US" sz="2400" b="1" dirty="0">
                <a:latin typeface="Comic Sans MS" charset="0"/>
                <a:cs typeface="Arial" charset="0"/>
              </a:rPr>
              <a:t>1 </a:t>
            </a:r>
            <a:r>
              <a:rPr lang="en-US" sz="2400" dirty="0">
                <a:latin typeface="Comic Sans MS" charset="0"/>
                <a:cs typeface="Arial" charset="0"/>
              </a:rPr>
              <a:t>where </a:t>
            </a:r>
            <a:r>
              <a:rPr lang="en-US" sz="2400" b="1" dirty="0">
                <a:latin typeface="Comic Sans MS" charset="0"/>
                <a:cs typeface="Arial" charset="0"/>
              </a:rPr>
              <a:t>1 </a:t>
            </a:r>
            <a:r>
              <a:rPr lang="en-US" sz="2400" dirty="0">
                <a:latin typeface="Comic Sans MS" charset="0"/>
                <a:cs typeface="Arial" charset="0"/>
              </a:rPr>
              <a:t>is an all-1</a:t>
            </a:r>
            <a:r>
              <a:rPr lang="ja-JP" altLang="en-US" sz="2400" dirty="0">
                <a:latin typeface="Comic Sans MS" charset="0"/>
                <a:cs typeface="Arial" charset="0"/>
              </a:rPr>
              <a:t>’</a:t>
            </a:r>
            <a:r>
              <a:rPr lang="en-US" sz="2400" dirty="0">
                <a:latin typeface="Comic Sans MS" charset="0"/>
                <a:cs typeface="Arial" charset="0"/>
              </a:rPr>
              <a:t>s vector</a:t>
            </a:r>
          </a:p>
          <a:p>
            <a:pPr lvl="2" eaLnBrk="1" hangingPunct="1"/>
            <a:r>
              <a:rPr lang="en-US" sz="2000" dirty="0">
                <a:latin typeface="Comic Sans MS" charset="0"/>
                <a:cs typeface="Arial" charset="0"/>
              </a:rPr>
              <a:t>Computed as D=N</a:t>
            </a:r>
            <a:r>
              <a:rPr lang="en-US" sz="2000" baseline="30000" dirty="0">
                <a:latin typeface="Comic Sans MS" charset="0"/>
                <a:cs typeface="Arial" charset="0"/>
              </a:rPr>
              <a:t>-1(</a:t>
            </a:r>
            <a:r>
              <a:rPr lang="en-US" sz="2000" dirty="0">
                <a:latin typeface="Comic Sans MS" charset="0"/>
                <a:cs typeface="Arial" charset="0"/>
              </a:rPr>
              <a:t>F</a:t>
            </a:r>
            <a:r>
              <a:rPr lang="en-US" sz="2000" baseline="30000" dirty="0">
                <a:latin typeface="Comic Sans MS" charset="0"/>
                <a:cs typeface="Arial" charset="0"/>
              </a:rPr>
              <a:t>T(</a:t>
            </a:r>
            <a:r>
              <a:rPr lang="en-US" sz="2000" dirty="0">
                <a:latin typeface="Comic Sans MS" charset="0"/>
                <a:cs typeface="Arial" charset="0"/>
              </a:rPr>
              <a:t>F(N</a:t>
            </a:r>
            <a:r>
              <a:rPr lang="en-US" sz="2000" baseline="30000" dirty="0">
                <a:latin typeface="Comic Sans MS" charset="0"/>
                <a:cs typeface="Arial" charset="0"/>
              </a:rPr>
              <a:t>-1</a:t>
            </a:r>
            <a:r>
              <a:rPr lang="en-US" dirty="0">
                <a:latin typeface="Comic Sans MS" charset="0"/>
                <a:cs typeface="Arial" charset="0"/>
              </a:rPr>
              <a:t>*</a:t>
            </a:r>
            <a:r>
              <a:rPr lang="en-US" sz="2000" b="1" dirty="0">
                <a:latin typeface="Comic Sans MS" charset="0"/>
                <a:cs typeface="Arial" charset="0"/>
              </a:rPr>
              <a:t>1</a:t>
            </a:r>
            <a:r>
              <a:rPr lang="en-US" sz="2000" dirty="0">
                <a:latin typeface="Comic Sans MS" charset="0"/>
                <a:cs typeface="Arial" charset="0"/>
              </a:rPr>
              <a:t>))) for efficiency</a:t>
            </a:r>
          </a:p>
          <a:p>
            <a:pPr lvl="1" eaLnBrk="1" hangingPunct="1"/>
            <a:r>
              <a:rPr lang="en-US" dirty="0">
                <a:latin typeface="Comic Sans MS" charset="0"/>
                <a:cs typeface="Arial" charset="0"/>
              </a:rPr>
              <a:t>New update:</a:t>
            </a:r>
          </a:p>
          <a:p>
            <a:pPr lvl="2" eaLnBrk="1" hangingPunct="1"/>
            <a:r>
              <a:rPr lang="en-US" sz="3200" dirty="0" err="1">
                <a:latin typeface="Comic Sans MS" charset="0"/>
                <a:cs typeface="Arial" charset="0"/>
              </a:rPr>
              <a:t>v</a:t>
            </a:r>
            <a:r>
              <a:rPr lang="en-US" sz="3200" baseline="30000" dirty="0" err="1">
                <a:latin typeface="Comic Sans MS" charset="0"/>
                <a:cs typeface="Arial" charset="0"/>
              </a:rPr>
              <a:t>t</a:t>
            </a:r>
            <a:r>
              <a:rPr lang="en-US" sz="3200" dirty="0">
                <a:latin typeface="Comic Sans MS" charset="0"/>
                <a:cs typeface="Arial" charset="0"/>
              </a:rPr>
              <a:t> = D</a:t>
            </a:r>
            <a:r>
              <a:rPr lang="en-US" sz="3200" baseline="30000" dirty="0">
                <a:latin typeface="Comic Sans MS" charset="0"/>
                <a:cs typeface="Arial" charset="0"/>
              </a:rPr>
              <a:t>-1</a:t>
            </a:r>
            <a:r>
              <a:rPr lang="en-US" sz="3200" dirty="0">
                <a:latin typeface="Comic Sans MS" charset="0"/>
                <a:cs typeface="Arial" charset="0"/>
              </a:rPr>
              <a:t>A * v</a:t>
            </a:r>
            <a:r>
              <a:rPr lang="en-US" sz="3200" baseline="30000" dirty="0">
                <a:latin typeface="Comic Sans MS" charset="0"/>
                <a:cs typeface="Arial" charset="0"/>
              </a:rPr>
              <a:t>t-1</a:t>
            </a:r>
            <a:r>
              <a:rPr lang="en-US" sz="3200" dirty="0">
                <a:latin typeface="Comic Sans MS" charset="0"/>
                <a:cs typeface="Arial" charset="0"/>
              </a:rPr>
              <a:t> = D</a:t>
            </a:r>
            <a:r>
              <a:rPr lang="en-US" sz="3200" baseline="30000" dirty="0">
                <a:latin typeface="Comic Sans MS" charset="0"/>
                <a:cs typeface="Arial" charset="0"/>
              </a:rPr>
              <a:t>-1</a:t>
            </a:r>
            <a:r>
              <a:rPr lang="en-US" sz="3200" dirty="0">
                <a:latin typeface="Comic Sans MS" charset="0"/>
                <a:cs typeface="Arial" charset="0"/>
              </a:rPr>
              <a:t> N</a:t>
            </a:r>
            <a:r>
              <a:rPr lang="en-US" sz="3200" baseline="30000" dirty="0">
                <a:latin typeface="Comic Sans MS" charset="0"/>
                <a:cs typeface="Arial" charset="0"/>
              </a:rPr>
              <a:t>-</a:t>
            </a:r>
            <a:r>
              <a:rPr lang="en-US" sz="3200" baseline="30000" dirty="0" smtClean="0">
                <a:latin typeface="Comic Sans MS" charset="0"/>
                <a:cs typeface="Arial" charset="0"/>
              </a:rPr>
              <a:t>1</a:t>
            </a:r>
            <a:r>
              <a:rPr lang="en-US" sz="3200" dirty="0" smtClean="0">
                <a:latin typeface="Comic Sans MS" charset="0"/>
                <a:cs typeface="Arial" charset="0"/>
              </a:rPr>
              <a:t>F</a:t>
            </a:r>
            <a:r>
              <a:rPr lang="en-US" sz="3200" baseline="30000" dirty="0" smtClean="0">
                <a:latin typeface="Comic Sans MS" charset="0"/>
                <a:cs typeface="Arial" charset="0"/>
              </a:rPr>
              <a:t>T</a:t>
            </a:r>
            <a:r>
              <a:rPr lang="en-US" sz="3200" dirty="0" smtClean="0">
                <a:latin typeface="Comic Sans MS" charset="0"/>
                <a:cs typeface="Arial" charset="0"/>
              </a:rPr>
              <a:t>FN</a:t>
            </a:r>
            <a:r>
              <a:rPr lang="en-US" sz="3200" baseline="30000" dirty="0">
                <a:latin typeface="Comic Sans MS" charset="0"/>
                <a:cs typeface="Arial" charset="0"/>
              </a:rPr>
              <a:t>-1 </a:t>
            </a:r>
            <a:r>
              <a:rPr lang="en-US" dirty="0">
                <a:latin typeface="Comic Sans MS" charset="0"/>
                <a:cs typeface="Arial" charset="0"/>
              </a:rPr>
              <a:t>*</a:t>
            </a:r>
            <a:r>
              <a:rPr lang="en-US" sz="3200" dirty="0">
                <a:latin typeface="Comic Sans MS" charset="0"/>
                <a:cs typeface="Arial" charset="0"/>
              </a:rPr>
              <a:t>v</a:t>
            </a:r>
            <a:r>
              <a:rPr lang="en-US" sz="3200" baseline="30000" dirty="0">
                <a:latin typeface="Comic Sans MS" charset="0"/>
                <a:cs typeface="Arial" charset="0"/>
              </a:rPr>
              <a:t>t-</a:t>
            </a:r>
            <a:r>
              <a:rPr lang="en-US" sz="3200" baseline="30000" dirty="0" smtClean="0">
                <a:latin typeface="Comic Sans MS" charset="0"/>
                <a:cs typeface="Arial" charset="0"/>
              </a:rPr>
              <a:t>1</a:t>
            </a:r>
            <a:endParaRPr lang="en-US" dirty="0">
              <a:latin typeface="Comic Sans MS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1066800"/>
            <a:ext cx="4114800" cy="1570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Equivalent to using TFIDF/cosine on all pairs of examples but requires only </a:t>
            </a:r>
            <a:r>
              <a:rPr lang="en-US" i="1"/>
              <a:t>sparse </a:t>
            </a:r>
            <a:r>
              <a:rPr lang="en-US"/>
              <a:t>matrices</a:t>
            </a:r>
          </a:p>
        </p:txBody>
      </p:sp>
    </p:spTree>
    <p:extLst>
      <p:ext uri="{BB962C8B-B14F-4D97-AF65-F5344CB8AC3E}">
        <p14:creationId xmlns:p14="http://schemas.microsoft.com/office/powerpoint/2010/main" val="100924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Experimental results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RCV1 text classification dataset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800k + newswire stories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Category labels from </a:t>
            </a:r>
            <a:r>
              <a:rPr lang="en-US" sz="2400" i="1">
                <a:latin typeface="Comic Sans MS" charset="0"/>
                <a:cs typeface="Arial" charset="0"/>
              </a:rPr>
              <a:t>industry</a:t>
            </a:r>
            <a:r>
              <a:rPr lang="en-US" sz="2400">
                <a:latin typeface="Comic Sans MS" charset="0"/>
                <a:cs typeface="Arial" charset="0"/>
              </a:rPr>
              <a:t> vocabulary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Took single-label documents and categories with at least 500 instances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Result: 193,844 documents, 103 categories</a:t>
            </a:r>
          </a:p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Generated 100 random category pairs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Each is all documents from two categories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Range in size and difficulty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Pick category 1, with m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examples</a:t>
            </a:r>
          </a:p>
          <a:p>
            <a:pPr lvl="1" eaLnBrk="1" hangingPunct="1"/>
            <a:r>
              <a:rPr lang="en-US" sz="2400">
                <a:latin typeface="Comic Sans MS" charset="0"/>
                <a:cs typeface="Arial" charset="0"/>
              </a:rPr>
              <a:t>Pick category 2 such that 0.5m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&lt;m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&lt;2m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endParaRPr lang="en-US" baseline="-25000">
              <a:latin typeface="Comic Sans M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Results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40953" r="20000" b="32922"/>
          <a:stretch>
            <a:fillRect/>
          </a:stretch>
        </p:blipFill>
        <p:spPr bwMode="auto">
          <a:xfrm>
            <a:off x="0" y="1524000"/>
            <a:ext cx="8526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NCUTevd: Ncut with exact eigenvectors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NCUTiram: Implicit restarted Arnoldi method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No stat. signif.  diffs between NCUTevd and PIC</a:t>
            </a:r>
          </a:p>
        </p:txBody>
      </p:sp>
    </p:spTree>
    <p:extLst>
      <p:ext uri="{BB962C8B-B14F-4D97-AF65-F5344CB8AC3E}">
        <p14:creationId xmlns:p14="http://schemas.microsoft.com/office/powerpoint/2010/main" val="91815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r>
              <a:rPr lang="en-US">
                <a:latin typeface="Comic Sans MS" charset="0"/>
                <a:cs typeface="Arial" charset="0"/>
              </a:rPr>
              <a:t/>
            </a:r>
            <a:br>
              <a:rPr lang="en-US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Transitively Closed Components = </a:t>
            </a:r>
            <a:r>
              <a:rPr lang="ja-JP" altLang="en-US" sz="2800">
                <a:latin typeface="Comic Sans MS" charset="0"/>
                <a:cs typeface="Arial" charset="0"/>
              </a:rPr>
              <a:t>“</a:t>
            </a:r>
            <a:r>
              <a:rPr lang="en-US" sz="2800">
                <a:latin typeface="Comic Sans MS" charset="0"/>
                <a:cs typeface="Arial" charset="0"/>
              </a:rPr>
              <a:t>Blocks</a:t>
            </a:r>
            <a:r>
              <a:rPr lang="ja-JP" altLang="en-US" sz="28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8445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5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23565"/>
                <a:gridCol w="38734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cxnSp>
        <p:nvCxnSpPr>
          <p:cNvPr id="18601" name="Straight Connector 26"/>
          <p:cNvCxnSpPr>
            <a:cxnSpLocks noChangeShapeType="1"/>
            <a:stCxn id="6" idx="5"/>
            <a:endCxn id="4" idx="0"/>
          </p:cNvCxnSpPr>
          <p:nvPr/>
        </p:nvCxnSpPr>
        <p:spPr bwMode="auto">
          <a:xfrm rot="16200000" flipH="1">
            <a:off x="6026944" y="2450306"/>
            <a:ext cx="41275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2" name="Straight Connector 30"/>
          <p:cNvCxnSpPr>
            <a:cxnSpLocks noChangeShapeType="1"/>
            <a:stCxn id="8" idx="5"/>
            <a:endCxn id="9" idx="2"/>
          </p:cNvCxnSpPr>
          <p:nvPr/>
        </p:nvCxnSpPr>
        <p:spPr bwMode="auto">
          <a:xfrm rot="16200000" flipH="1">
            <a:off x="6061869" y="4609306"/>
            <a:ext cx="2413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3" name="Straight Connector 33"/>
          <p:cNvCxnSpPr>
            <a:cxnSpLocks noChangeShapeType="1"/>
            <a:stCxn id="11" idx="4"/>
            <a:endCxn id="14" idx="7"/>
          </p:cNvCxnSpPr>
          <p:nvPr/>
        </p:nvCxnSpPr>
        <p:spPr bwMode="auto">
          <a:xfrm rot="5400000">
            <a:off x="7880350" y="3617913"/>
            <a:ext cx="549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775" y="2263775"/>
            <a:ext cx="1028700" cy="960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5325" y="3224213"/>
            <a:ext cx="1165225" cy="1028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62288" y="4252913"/>
            <a:ext cx="1303337" cy="13017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18607" name="TextBox 40"/>
          <p:cNvSpPr txBox="1">
            <a:spLocks noChangeArrowheads="1"/>
          </p:cNvSpPr>
          <p:nvPr/>
        </p:nvSpPr>
        <p:spPr bwMode="auto">
          <a:xfrm>
            <a:off x="304800" y="5715000"/>
            <a:ext cx="738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 course we can</a:t>
            </a:r>
            <a:r>
              <a:rPr lang="ja-JP" altLang="en-US"/>
              <a:t>’</a:t>
            </a:r>
            <a:r>
              <a:rPr lang="en-US"/>
              <a:t>t see the </a:t>
            </a:r>
            <a:r>
              <a:rPr lang="ja-JP" altLang="en-US"/>
              <a:t>“</a:t>
            </a:r>
            <a:r>
              <a:rPr lang="en-US"/>
              <a:t>blocks</a:t>
            </a:r>
            <a:r>
              <a:rPr lang="ja-JP" altLang="en-US"/>
              <a:t>”</a:t>
            </a:r>
            <a:r>
              <a:rPr lang="en-US"/>
              <a:t> unless the nodes</a:t>
            </a:r>
          </a:p>
          <a:p>
            <a:pPr eaLnBrk="1" hangingPunct="1"/>
            <a:r>
              <a:rPr lang="en-US"/>
              <a:t>are sorted by cluster… </a:t>
            </a:r>
          </a:p>
        </p:txBody>
      </p:sp>
    </p:spTree>
    <p:extLst>
      <p:ext uri="{BB962C8B-B14F-4D97-AF65-F5344CB8AC3E}">
        <p14:creationId xmlns:p14="http://schemas.microsoft.com/office/powerpoint/2010/main" val="288937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Results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36011" r="11951" b="27274"/>
          <a:stretch>
            <a:fillRect/>
          </a:stretch>
        </p:blipFill>
        <p:spPr bwMode="auto">
          <a:xfrm>
            <a:off x="0" y="1524000"/>
            <a:ext cx="9026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4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Results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36011" r="11951" b="27274"/>
          <a:stretch>
            <a:fillRect/>
          </a:stretch>
        </p:blipFill>
        <p:spPr bwMode="auto">
          <a:xfrm>
            <a:off x="0" y="1524000"/>
            <a:ext cx="9026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37846" r="37761" b="27422"/>
          <a:stretch>
            <a:fillRect/>
          </a:stretch>
        </p:blipFill>
        <p:spPr bwMode="auto">
          <a:xfrm>
            <a:off x="1371600" y="1524000"/>
            <a:ext cx="5638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17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Results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9064" r="4402" b="13152"/>
          <a:stretch>
            <a:fillRect/>
          </a:stretch>
        </p:blipFill>
        <p:spPr bwMode="auto">
          <a:xfrm>
            <a:off x="609600" y="1295400"/>
            <a:ext cx="75438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4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Results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Linear run-time implies </a:t>
            </a:r>
            <a:r>
              <a:rPr lang="en-US" i="1">
                <a:latin typeface="Comic Sans MS" charset="0"/>
                <a:cs typeface="Arial" charset="0"/>
              </a:rPr>
              <a:t>constant </a:t>
            </a:r>
            <a:r>
              <a:rPr lang="en-US">
                <a:latin typeface="Comic Sans MS" charset="0"/>
                <a:cs typeface="Arial" charset="0"/>
              </a:rPr>
              <a:t>number of iterations</a:t>
            </a:r>
          </a:p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Number of iterations to </a:t>
            </a:r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>
                <a:latin typeface="Comic Sans MS" charset="0"/>
                <a:cs typeface="Arial" charset="0"/>
              </a:rPr>
              <a:t>acceleration-convergence</a:t>
            </a:r>
            <a:r>
              <a:rPr lang="ja-JP" altLang="en-US">
                <a:latin typeface="Comic Sans MS" charset="0"/>
                <a:cs typeface="Arial" charset="0"/>
              </a:rPr>
              <a:t>”</a:t>
            </a:r>
            <a:r>
              <a:rPr lang="en-US">
                <a:latin typeface="Comic Sans MS" charset="0"/>
                <a:cs typeface="Arial" charset="0"/>
              </a:rPr>
              <a:t> is hard to analyze:</a:t>
            </a:r>
          </a:p>
          <a:p>
            <a:pPr lvl="1" eaLnBrk="1" hangingPunct="1"/>
            <a:r>
              <a:rPr lang="en-US">
                <a:latin typeface="Comic Sans MS" charset="0"/>
                <a:cs typeface="Arial" charset="0"/>
              </a:rPr>
              <a:t>Faster than a single complete run of power iteration to convergence</a:t>
            </a:r>
          </a:p>
          <a:p>
            <a:pPr lvl="1" eaLnBrk="1" hangingPunct="1"/>
            <a:r>
              <a:rPr lang="en-US">
                <a:latin typeface="Comic Sans MS" charset="0"/>
                <a:cs typeface="Arial" charset="0"/>
              </a:rPr>
              <a:t>On our datasets</a:t>
            </a:r>
          </a:p>
          <a:p>
            <a:pPr lvl="2" eaLnBrk="1" hangingPunct="1"/>
            <a:r>
              <a:rPr lang="en-US">
                <a:latin typeface="Comic Sans MS" charset="0"/>
                <a:cs typeface="Arial" charset="0"/>
              </a:rPr>
              <a:t>10-20 iterations is typical</a:t>
            </a:r>
          </a:p>
          <a:p>
            <a:pPr lvl="2" eaLnBrk="1" hangingPunct="1"/>
            <a:r>
              <a:rPr lang="en-US">
                <a:latin typeface="Comic Sans MS" charset="0"/>
                <a:cs typeface="Arial" charset="0"/>
              </a:rPr>
              <a:t>30-35 is exceptional</a:t>
            </a:r>
          </a:p>
        </p:txBody>
      </p:sp>
    </p:spTree>
    <p:extLst>
      <p:ext uri="{BB962C8B-B14F-4D97-AF65-F5344CB8AC3E}">
        <p14:creationId xmlns:p14="http://schemas.microsoft.com/office/powerpoint/2010/main" val="3766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54477" r="50693" b="21625"/>
          <a:stretch>
            <a:fillRect/>
          </a:stretch>
        </p:blipFill>
        <p:spPr bwMode="auto">
          <a:xfrm>
            <a:off x="228600" y="0"/>
            <a:ext cx="8915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7" t="54688" r="11951" b="23586"/>
          <a:stretch>
            <a:fillRect/>
          </a:stretch>
        </p:blipFill>
        <p:spPr bwMode="auto">
          <a:xfrm>
            <a:off x="457200" y="3429000"/>
            <a:ext cx="8580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3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SemiSupervised</a:t>
            </a:r>
            <a:r>
              <a:rPr lang="en-US" dirty="0" smtClean="0"/>
              <a:t> to Unsupervised Learning … and back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Implicit manifolds work for unsupervised learning (PIC)</a:t>
            </a:r>
          </a:p>
          <a:p>
            <a:r>
              <a:rPr lang="en-US" dirty="0" smtClean="0"/>
              <a:t>But PIC is </a:t>
            </a:r>
            <a:r>
              <a:rPr lang="en-US" i="1" dirty="0" smtClean="0"/>
              <a:t>so close</a:t>
            </a:r>
            <a:r>
              <a:rPr lang="en-US" dirty="0" smtClean="0"/>
              <a:t> to SSL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PIC: Power Iteration Clustering</a:t>
            </a:r>
            <a:br>
              <a:rPr lang="en-US" sz="2800">
                <a:latin typeface="Comic Sans MS" charset="0"/>
                <a:cs typeface="Arial" charset="0"/>
              </a:rPr>
            </a:br>
            <a:r>
              <a:rPr lang="en-US" sz="2000">
                <a:latin typeface="Comic Sans MS" charset="0"/>
                <a:cs typeface="Arial" charset="0"/>
              </a:rPr>
              <a:t>run power iteration (repeated averaging w/ neighbors) with early stopping</a:t>
            </a:r>
            <a:endParaRPr lang="en-US" sz="2800">
              <a:latin typeface="Comic Sans MS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/>
          </a:bodyPr>
          <a:lstStyle/>
          <a:p>
            <a:pPr eaLnBrk="1" hangingPunct="1"/>
            <a:r>
              <a:rPr lang="en-US" sz="2800" dirty="0" smtClean="0">
                <a:latin typeface="Comic Sans MS" charset="0"/>
                <a:cs typeface="Arial" charset="0"/>
              </a:rPr>
              <a:t>Harmonic Functions/</a:t>
            </a:r>
            <a:r>
              <a:rPr lang="en-US" sz="2800" dirty="0" err="1" smtClean="0">
                <a:latin typeface="Comic Sans MS" charset="0"/>
                <a:cs typeface="Arial" charset="0"/>
              </a:rPr>
              <a:t>CoEM</a:t>
            </a:r>
            <a:r>
              <a:rPr lang="en-US" sz="2800" dirty="0" smtClean="0">
                <a:latin typeface="Comic Sans MS" charset="0"/>
                <a:cs typeface="Arial" charset="0"/>
              </a:rPr>
              <a:t>/</a:t>
            </a:r>
            <a:r>
              <a:rPr lang="en-US" sz="2800" dirty="0" err="1" smtClean="0">
                <a:latin typeface="Comic Sans MS" charset="0"/>
                <a:cs typeface="Arial" charset="0"/>
              </a:rPr>
              <a:t>wvRN</a:t>
            </a:r>
            <a:endParaRPr lang="en-US" sz="2800" dirty="0">
              <a:latin typeface="Comic Sans MS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3826" y="2341217"/>
            <a:ext cx="6051826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then replace </a:t>
            </a:r>
            <a:r>
              <a:rPr lang="en-US" b="1" dirty="0" smtClean="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lang="en-US" baseline="30000" dirty="0" smtClean="0">
                <a:solidFill>
                  <a:srgbClr val="000000"/>
                </a:solidFill>
                <a:latin typeface="Cambria Math"/>
                <a:cs typeface="Cambria Math"/>
              </a:rPr>
              <a:t>t+1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) with seed values +1/-1 for labeled data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4693" y="2794000"/>
            <a:ext cx="3003827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for 5-10 iterations</a:t>
            </a:r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495" y="3246783"/>
            <a:ext cx="7624417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Classify data using final values from 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cs typeface="Cambria Math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2146300" y="2567609"/>
            <a:ext cx="857526" cy="124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charset="0"/>
                <a:cs typeface="ＭＳ Ｐゴシック" charset="0"/>
              </a:rPr>
              <a:t>Implicit Manifolds on the NELL datasets</a:t>
            </a:r>
            <a:endParaRPr lang="en-US" dirty="0">
              <a:latin typeface="Comic Sans MS" charset="0"/>
              <a:cs typeface="ＭＳ Ｐゴシック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near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far from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</p:spTree>
    <p:extLst>
      <p:ext uri="{BB962C8B-B14F-4D97-AF65-F5344CB8AC3E}">
        <p14:creationId xmlns:p14="http://schemas.microsoft.com/office/powerpoint/2010/main" val="42145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3" grpId="0"/>
      <p:bldP spid="45" grpId="0" animBg="1"/>
      <p:bldP spid="46" grpId="0"/>
      <p:bldP spid="49" grpId="0"/>
      <p:bldP spid="5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4" name="Picture 3" descr="Screen Shot 2012-03-16 at 3.5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70" y="1181100"/>
            <a:ext cx="6072511" cy="54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Vector = Node </a:t>
            </a:r>
            <a:r>
              <a:rPr lang="en-US" sz="2800">
                <a:latin typeface="Comic Sans MS" charset="0"/>
                <a:cs typeface="Arial" charset="0"/>
                <a:sym typeface="Wingdings" charset="0"/>
              </a:rPr>
              <a:t> Weight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64575" y="34290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19606" name="Group 29"/>
          <p:cNvGrpSpPr>
            <a:grpSpLocks/>
          </p:cNvGrpSpPr>
          <p:nvPr/>
        </p:nvGrpSpPr>
        <p:grpSpPr bwMode="auto">
          <a:xfrm>
            <a:off x="6011863" y="1920875"/>
            <a:ext cx="2881312" cy="2947988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10" y="3047399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235" y="213439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7250" y="4647722"/>
              <a:ext cx="534030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F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362" y="495342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8125" y="5410953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777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51887" y="3658805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2762" y="4419983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19657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8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9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0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712482" cy="249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2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3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4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5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6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995105" y="4286000"/>
              <a:ext cx="104697" cy="32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7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8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9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1964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19646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19647" name="TextBox 48"/>
          <p:cNvSpPr txBox="1">
            <a:spLocks noChangeArrowheads="1"/>
          </p:cNvSpPr>
          <p:nvPr/>
        </p:nvSpPr>
        <p:spPr bwMode="auto">
          <a:xfrm>
            <a:off x="4794250" y="1373188"/>
            <a:ext cx="393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5489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8" y="1208023"/>
            <a:ext cx="7802575" cy="54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379"/>
            <a:ext cx="8244802" cy="55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8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13"/>
            <a:ext cx="8328848" cy="58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88"/>
            <a:ext cx="9144000" cy="43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6" name="Picture 5" descr="Screen Shot 2012-03-16 at 3.5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24"/>
            <a:ext cx="9144000" cy="912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1124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smoothing trick: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2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5" name="Picture 4" descr="Screen Shot 2012-03-16 at 3.5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" y="1391479"/>
            <a:ext cx="8482205" cy="52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Sp</a:t>
            </a:r>
            <a:r>
              <a:rPr lang="en-US" sz="2400">
                <a:latin typeface="Comic Sans MS" charset="0"/>
                <a:cs typeface="Arial" charset="0"/>
              </a:rPr>
              <a:t>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M*v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1</a:t>
            </a:r>
            <a:endParaRPr lang="en-US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9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5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575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2*1+3*1+0*1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3*1+3*1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3*1+2*1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2</a:t>
            </a:r>
            <a:endParaRPr lang="en-US" b="1" baseline="-25000"/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*</a:t>
            </a:r>
            <a:endParaRPr lang="en-US" b="1" baseline="-25000"/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=</a:t>
            </a:r>
            <a:endParaRPr lang="en-US" b="1" baseline="-25000"/>
          </a:p>
        </p:txBody>
      </p:sp>
    </p:spTree>
    <p:extLst>
      <p:ext uri="{BB962C8B-B14F-4D97-AF65-F5344CB8AC3E}">
        <p14:creationId xmlns:p14="http://schemas.microsoft.com/office/powerpoint/2010/main" val="317785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W</a:t>
            </a:r>
            <a:endParaRPr lang="en-US" sz="2000" b="1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</p:spTree>
    <p:extLst>
      <p:ext uri="{BB962C8B-B14F-4D97-AF65-F5344CB8AC3E}">
        <p14:creationId xmlns:p14="http://schemas.microsoft.com/office/powerpoint/2010/main" val="220312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900">
                <a:latin typeface="Comic Sans MS" charset="0"/>
                <a:cs typeface="Arial" charset="0"/>
              </a:rPr>
            </a:br>
            <a:r>
              <a:rPr lang="en-US" sz="2600">
                <a:latin typeface="Comic Sans MS" charset="0"/>
                <a:cs typeface="Arial" charset="0"/>
              </a:rPr>
              <a:t>W*v</a:t>
            </a:r>
            <a:r>
              <a:rPr lang="en-US" sz="2600" baseline="-25000">
                <a:latin typeface="Comic Sans MS" charset="0"/>
                <a:cs typeface="Arial" charset="0"/>
              </a:rPr>
              <a:t>1</a:t>
            </a:r>
            <a:r>
              <a:rPr lang="en-US" sz="2600">
                <a:latin typeface="Comic Sans MS" charset="0"/>
                <a:cs typeface="Arial" charset="0"/>
              </a:rPr>
              <a:t> = v</a:t>
            </a:r>
            <a:r>
              <a:rPr lang="en-US" sz="2600" baseline="-25000">
                <a:latin typeface="Comic Sans MS" charset="0"/>
                <a:cs typeface="Arial" charset="0"/>
              </a:rPr>
              <a:t>2</a:t>
            </a:r>
            <a:r>
              <a:rPr lang="en-US" sz="2600">
                <a:latin typeface="Comic Sans MS" charset="0"/>
                <a:cs typeface="Arial" charset="0"/>
              </a:rPr>
              <a:t> </a:t>
            </a:r>
            <a:r>
              <a:rPr lang="ja-JP" altLang="en-US" sz="2600">
                <a:latin typeface="Comic Sans MS" charset="0"/>
                <a:cs typeface="Arial" charset="0"/>
              </a:rPr>
              <a:t>“</a:t>
            </a:r>
            <a:r>
              <a:rPr lang="en-US" sz="26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600">
                <a:latin typeface="Comic Sans MS" charset="0"/>
                <a:cs typeface="Arial" charset="0"/>
              </a:rPr>
              <a:t>”</a:t>
            </a:r>
            <a:endParaRPr lang="en-US" sz="2900">
              <a:latin typeface="Comic Sans MS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600200"/>
          <a:ext cx="7783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2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83513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8" descr="6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00"/>
            <a:ext cx="5410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29"/>
          <p:cNvSpPr txBox="1">
            <a:spLocks noChangeArrowheads="1"/>
          </p:cNvSpPr>
          <p:nvPr/>
        </p:nvSpPr>
        <p:spPr bwMode="auto">
          <a:xfrm>
            <a:off x="685800" y="3733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Q: 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</p:spTree>
    <p:extLst>
      <p:ext uri="{BB962C8B-B14F-4D97-AF65-F5344CB8AC3E}">
        <p14:creationId xmlns:p14="http://schemas.microsoft.com/office/powerpoint/2010/main" val="363910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3369</Words>
  <Application>Microsoft Macintosh PowerPoint</Application>
  <PresentationFormat>On-screen Show (4:3)</PresentationFormat>
  <Paragraphs>1064</Paragraphs>
  <Slides>65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Equation</vt:lpstr>
      <vt:lpstr>Bitmap Image</vt:lpstr>
      <vt:lpstr>Semi-Supervised Learning With Graphs</vt:lpstr>
      <vt:lpstr>Administrivia</vt:lpstr>
      <vt:lpstr>From SemiSupervised to Unsupervised Learning</vt:lpstr>
      <vt:lpstr>Spectral Clustering: Graph = Matrix</vt:lpstr>
      <vt:lpstr>Spectral Clustering: Graph = Matrix Transitively Closed Components = “Blocks”</vt:lpstr>
      <vt:lpstr>Spectral Clustering: Graph = Matrix Vector = Node  Weight</vt:lpstr>
      <vt:lpstr>Spectral Clustering: Graph = Matrix M*v1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Pros and Cons</vt:lpstr>
      <vt:lpstr>Experimental results:  best-case assignment of class labels to clusters</vt:lpstr>
      <vt:lpstr>Another way to think about spectral clustering….</vt:lpstr>
      <vt:lpstr>Spectral Clustering: Graph = Matrix W*v1 = v2 “propogates weights from neighbors”</vt:lpstr>
      <vt:lpstr>PowerPoint Presentation</vt:lpstr>
      <vt:lpstr>Spectral Clustering: Graph = Matrix W*v1 = v2 “propogates weights from neighbors”</vt:lpstr>
      <vt:lpstr>Another way to think about spectral clustering….</vt:lpstr>
      <vt:lpstr>Spectral Clustering: Graph = Matrix W*v1 = v2 “propogates weights from neighbors”</vt:lpstr>
      <vt:lpstr>Repeated averaging with neighbors as a clustering method</vt:lpstr>
      <vt:lpstr>Spectral Clustering: Graph = Matrix W*v1 = v2 “propogates weights from neighbors”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PIC: Power Iteration Clustering run power iteration (repeated averaging w/ neighbors) with early stopping</vt:lpstr>
      <vt:lpstr>Experiments</vt:lpstr>
      <vt:lpstr>Experimental results:  best-case assignment of class labels to clusters</vt:lpstr>
      <vt:lpstr>PowerPoint Presentation</vt:lpstr>
      <vt:lpstr>Experiments: run time and scalability</vt:lpstr>
      <vt:lpstr>More experiments</vt:lpstr>
      <vt:lpstr>More experiments</vt:lpstr>
      <vt:lpstr>More experiments</vt:lpstr>
      <vt:lpstr>More experiments</vt:lpstr>
      <vt:lpstr>PowerPoint Presentation</vt:lpstr>
      <vt:lpstr>From SemiSupervised to Unsupervised Learning</vt:lpstr>
      <vt:lpstr>Why I’m talking about graphs</vt:lpstr>
      <vt:lpstr>Simplest Case: Bi-partite Graphs</vt:lpstr>
      <vt:lpstr>Outline</vt:lpstr>
      <vt:lpstr>Motivation: Experimental Datasets are…</vt:lpstr>
      <vt:lpstr>Spectral Clustering: Graph = Matrix A*v1 = v2 “propogates weights from neighbors”</vt:lpstr>
      <vt:lpstr>Spectral Clustering: Graph = Matrix W*v1 = v2 “propogates weights from neighbors”</vt:lpstr>
      <vt:lpstr>Lazy computation of distances and normalizers</vt:lpstr>
      <vt:lpstr>Lazy computation of distances and normalizers</vt:lpstr>
      <vt:lpstr>Experimental results</vt:lpstr>
      <vt:lpstr>Results</vt:lpstr>
      <vt:lpstr>Results</vt:lpstr>
      <vt:lpstr>Results</vt:lpstr>
      <vt:lpstr>Results</vt:lpstr>
      <vt:lpstr>Results</vt:lpstr>
      <vt:lpstr>PowerPoint Presentation</vt:lpstr>
      <vt:lpstr>From SemiSupervised to Unsupervised Learning … and back again</vt:lpstr>
      <vt:lpstr>PIC: Power Iteration Clustering run power iteration (repeated averaging w/ neighbors) with early stopping</vt:lpstr>
      <vt:lpstr>Harmonic Functions/CoEM/wvRN</vt:lpstr>
      <vt:lpstr>Implicit Manifolds on the NELL datasets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358</cp:revision>
  <dcterms:created xsi:type="dcterms:W3CDTF">2012-03-21T14:52:10Z</dcterms:created>
  <dcterms:modified xsi:type="dcterms:W3CDTF">2013-03-25T16:18:03Z</dcterms:modified>
</cp:coreProperties>
</file>