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6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619" r:id="rId2"/>
    <p:sldId id="620" r:id="rId3"/>
    <p:sldId id="548" r:id="rId4"/>
    <p:sldId id="576" r:id="rId5"/>
    <p:sldId id="577" r:id="rId6"/>
    <p:sldId id="578" r:id="rId7"/>
    <p:sldId id="579" r:id="rId8"/>
    <p:sldId id="487" r:id="rId9"/>
    <p:sldId id="600" r:id="rId10"/>
    <p:sldId id="601" r:id="rId11"/>
    <p:sldId id="506" r:id="rId12"/>
    <p:sldId id="582" r:id="rId13"/>
    <p:sldId id="583" r:id="rId14"/>
    <p:sldId id="602" r:id="rId15"/>
    <p:sldId id="584" r:id="rId16"/>
    <p:sldId id="585" r:id="rId17"/>
    <p:sldId id="507" r:id="rId18"/>
    <p:sldId id="509" r:id="rId19"/>
    <p:sldId id="508" r:id="rId20"/>
    <p:sldId id="521" r:id="rId21"/>
    <p:sldId id="553" r:id="rId22"/>
    <p:sldId id="555" r:id="rId23"/>
    <p:sldId id="556" r:id="rId24"/>
    <p:sldId id="554" r:id="rId25"/>
    <p:sldId id="510" r:id="rId26"/>
    <p:sldId id="489" r:id="rId27"/>
    <p:sldId id="490" r:id="rId28"/>
    <p:sldId id="492" r:id="rId29"/>
    <p:sldId id="493" r:id="rId30"/>
    <p:sldId id="603" r:id="rId31"/>
    <p:sldId id="607" r:id="rId32"/>
    <p:sldId id="495" r:id="rId33"/>
    <p:sldId id="496" r:id="rId34"/>
    <p:sldId id="497" r:id="rId35"/>
    <p:sldId id="498" r:id="rId36"/>
    <p:sldId id="502" r:id="rId37"/>
    <p:sldId id="557" r:id="rId38"/>
    <p:sldId id="558" r:id="rId39"/>
    <p:sldId id="586" r:id="rId40"/>
    <p:sldId id="565" r:id="rId41"/>
    <p:sldId id="587" r:id="rId42"/>
    <p:sldId id="560" r:id="rId43"/>
    <p:sldId id="589" r:id="rId44"/>
    <p:sldId id="592" r:id="rId45"/>
    <p:sldId id="588" r:id="rId46"/>
    <p:sldId id="604" r:id="rId47"/>
    <p:sldId id="590" r:id="rId48"/>
    <p:sldId id="591" r:id="rId49"/>
    <p:sldId id="605" r:id="rId50"/>
    <p:sldId id="606" r:id="rId51"/>
    <p:sldId id="615" r:id="rId52"/>
    <p:sldId id="608" r:id="rId53"/>
    <p:sldId id="609" r:id="rId54"/>
    <p:sldId id="593" r:id="rId55"/>
    <p:sldId id="595" r:id="rId56"/>
    <p:sldId id="596" r:id="rId57"/>
    <p:sldId id="597" r:id="rId58"/>
    <p:sldId id="610" r:id="rId59"/>
    <p:sldId id="611" r:id="rId60"/>
    <p:sldId id="612" r:id="rId61"/>
    <p:sldId id="613" r:id="rId62"/>
    <p:sldId id="614" r:id="rId63"/>
    <p:sldId id="616" r:id="rId64"/>
    <p:sldId id="617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9" autoAdjust="0"/>
    <p:restoredTop sz="95258" autoAdjust="0"/>
  </p:normalViewPr>
  <p:slideViewPr>
    <p:cSldViewPr snapToGrid="0" snapToObjects="1">
      <p:cViewPr>
        <p:scale>
          <a:sx n="120" d="100"/>
          <a:sy n="120" d="100"/>
        </p:scale>
        <p:origin x="-1920" y="-18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gpipe-blog.com/2009/02/16/rennie-shih-teevan-and-karger-2003-tackling-poor-assumptions-naive-bayes-text-classifiers/" TargetMode="External"/><Relationship Id="rId4" Type="http://schemas.openxmlformats.org/officeDocument/2006/relationships/hyperlink" Target="http://www.google.com/url?sa=t&amp;rct=j&amp;q=&amp;esrc=s&amp;source=web&amp;cd=5&amp;ved=0CFYQFjAE&amp;url=http://www.aaai.org/Library/ICML/2003/icml03-081.php&amp;ei=aGcpT5qsOuOJ0QGB2L3DAQ&amp;usg=AFQjCNFZv_c7ZDr35L4DD2JBXsKj2ziLGQ&amp;sig2=QuE5HOr0SdhuY4KqIfNPew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– 2d-1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0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FC5B96-FEE0-7841-A02F-EF97DA8A3DC2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A28AB6-8E98-614A-9974-521D17EEB993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10988-1D0B-E043-82A9-4DF29339E82E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055988-C9B9-9244-81C8-9175A85A3377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F0C848-DEB2-0F41-B78F-FFB640F0856B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4748D-7798-034D-B0DB-1FC130CA7EEB}" type="slidenum">
              <a:rPr lang="en-US"/>
              <a:pPr eaLnBrk="1" hangingPunct="1"/>
              <a:t>35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8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Sebastiani’s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Rennie, Shih, Teevan, and Karger (2003) </a:t>
            </a:r>
            <a:r>
              <a:rPr lang="en-US" b="1" i="1" dirty="0" smtClean="0">
                <a:hlinkClick r:id="rId3"/>
              </a:rPr>
              <a:t>Tackling </a:t>
            </a:r>
            <a:r>
              <a:rPr lang="en-US" b="1" i="1" smtClean="0">
                <a:hlinkClick r:id="rId3"/>
              </a:rPr>
              <a:t>the Poor</a:t>
            </a:r>
            <a:r>
              <a:rPr lang="en-US" b="1" i="1" smtClean="0">
                <a:hlinkClick r:id="rId4"/>
              </a:rPr>
              <a:t> </a:t>
            </a:r>
            <a:r>
              <a:rPr lang="en-US" b="1" i="1" dirty="0" smtClean="0">
                <a:hlinkClick r:id="rId4"/>
              </a:rPr>
              <a:t>Assumptions of Naive Bayes Text Classifiers</a:t>
            </a:r>
            <a:r>
              <a:rPr lang="en-US" b="1" dirty="0" smtClean="0">
                <a:hlinkClick r:id="rId3"/>
              </a:rPr>
              <a:t>.</a:t>
            </a:r>
            <a:endParaRPr lang="en-US" b="1" dirty="0" smtClean="0"/>
          </a:p>
          <a:p>
            <a:r>
              <a:rPr lang="en-US" i="1" dirty="0" err="1" smtClean="0"/>
              <a:t>lingpipe-blog.com</a:t>
            </a:r>
            <a:r>
              <a:rPr lang="en-US" i="1" dirty="0" smtClean="0"/>
              <a:t>/.../rennie-shih-teevan-and-karger-2003-</a:t>
            </a:r>
            <a:r>
              <a:rPr lang="en-US" b="1" i="1" dirty="0" smtClean="0"/>
              <a:t>tackling</a:t>
            </a:r>
            <a:r>
              <a:rPr lang="en-US" i="1" dirty="0" smtClean="0"/>
              <a:t>-</a:t>
            </a:r>
            <a:r>
              <a:rPr lang="en-US" b="1" i="1" dirty="0" smtClean="0"/>
              <a:t>p</a:t>
            </a:r>
            <a:r>
              <a:rPr lang="en-US" i="1" dirty="0" smtClean="0"/>
              <a:t>...</a:t>
            </a:r>
            <a:endParaRPr lang="en-US" dirty="0" smtClean="0"/>
          </a:p>
          <a:p>
            <a:r>
              <a:rPr lang="en-US" dirty="0" smtClean="0"/>
              <a:t>Feb 16, 2009 – </a:t>
            </a:r>
            <a:r>
              <a:rPr lang="en-US" dirty="0" err="1" smtClean="0"/>
              <a:t>Rennie</a:t>
            </a:r>
            <a:r>
              <a:rPr lang="en-US" dirty="0" smtClean="0"/>
              <a:t>, Shih, </a:t>
            </a:r>
            <a:r>
              <a:rPr lang="en-US" dirty="0" err="1" smtClean="0"/>
              <a:t>Teevan</a:t>
            </a:r>
            <a:r>
              <a:rPr lang="en-US" dirty="0" smtClean="0"/>
              <a:t>, </a:t>
            </a:r>
            <a:r>
              <a:rPr lang="en-US" dirty="0" err="1" smtClean="0"/>
              <a:t>Karger</a:t>
            </a:r>
            <a:r>
              <a:rPr lang="en-US" dirty="0" smtClean="0"/>
              <a:t> (2003) </a:t>
            </a:r>
            <a:r>
              <a:rPr lang="en-US" i="1" dirty="0" smtClean="0"/>
              <a:t>Tackling the Poor Assumptions of Naive Bayes Text Classifiers</a:t>
            </a:r>
            <a:r>
              <a:rPr lang="en-US" dirty="0" smtClean="0"/>
              <a:t>. In ICML. </a:t>
            </a:r>
            <a:r>
              <a:rPr lang="en-US" dirty="0" err="1" smtClean="0"/>
              <a:t>Rennie</a:t>
            </a:r>
            <a:r>
              <a:rPr lang="en-US" dirty="0" smtClean="0"/>
              <a:t> et al. introduce four </a:t>
            </a:r>
            <a:r>
              <a:rPr lang="en-US" b="1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i="1" dirty="0" smtClean="0">
                <a:hlinkClick r:id="rId4"/>
              </a:rPr>
              <a:t>Tackling the </a:t>
            </a:r>
            <a:r>
              <a:rPr lang="en-US" b="1" dirty="0" smtClean="0">
                <a:hlinkClick r:id="rId4"/>
              </a:rPr>
              <a:t>- AAAI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9.pn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lp-O-Mizer_Cover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83" y="-1"/>
            <a:ext cx="4489450" cy="68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2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18257"/>
              </p:ext>
            </p:extLst>
          </p:nvPr>
        </p:nvGraphicFramePr>
        <p:xfrm>
          <a:off x="731838" y="2401888"/>
          <a:ext cx="7926387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799" name="Equation" r:id="rId3" imgW="4191000" imgH="1765300" progId="Equation.3">
                  <p:embed/>
                </p:oleObj>
              </mc:Choice>
              <mc:Fallback>
                <p:oleObj name="Equation" r:id="rId3" imgW="4191000" imgH="176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401888"/>
                        <a:ext cx="7926387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750" y="931333"/>
            <a:ext cx="17653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 – two class version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72344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0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66733" y="5837496"/>
            <a:ext cx="392006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7167" y="719434"/>
            <a:ext cx="6748463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Scan thru data: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</a:t>
            </a:r>
            <a:r>
              <a:rPr lang="en-US" sz="2000" i="1" dirty="0" smtClean="0"/>
              <a:t>y </a:t>
            </a:r>
            <a:r>
              <a:rPr lang="en-US" sz="2000" dirty="0" smtClean="0"/>
              <a:t>we increase </a:t>
            </a:r>
            <a:r>
              <a:rPr lang="en-US" sz="2000" i="1" dirty="0" smtClean="0"/>
              <a:t>g(</a:t>
            </a:r>
            <a:r>
              <a:rPr lang="en-US" sz="2000" i="1" dirty="0" err="1" smtClean="0"/>
              <a:t>x,y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whenever we see </a:t>
            </a:r>
            <a:r>
              <a:rPr lang="en-US" sz="2000" i="1" dirty="0" smtClean="0"/>
              <a:t>x </a:t>
            </a:r>
            <a:r>
              <a:rPr lang="en-US" sz="2000" dirty="0" smtClean="0"/>
              <a:t>with ~</a:t>
            </a:r>
            <a:r>
              <a:rPr lang="en-US" sz="2000" i="1" dirty="0" smtClean="0"/>
              <a:t>y </a:t>
            </a:r>
            <a:r>
              <a:rPr lang="en-US" sz="2000" dirty="0" smtClean="0"/>
              <a:t>we decrease </a:t>
            </a:r>
            <a:r>
              <a:rPr lang="en-US" sz="2000" i="1" dirty="0"/>
              <a:t>g(</a:t>
            </a:r>
            <a:r>
              <a:rPr lang="en-US" sz="2000" i="1" dirty="0" err="1"/>
              <a:t>x</a:t>
            </a:r>
            <a:r>
              <a:rPr lang="en-US" sz="2000" i="1" dirty="0" err="1" smtClean="0"/>
              <a:t>,y</a:t>
            </a:r>
            <a:r>
              <a:rPr lang="en-US" sz="2000" i="1" dirty="0" smtClean="0"/>
              <a:t>)-g(</a:t>
            </a:r>
            <a:r>
              <a:rPr lang="en-US" sz="2000" i="1" dirty="0" err="1" smtClean="0"/>
              <a:t>x,~y</a:t>
            </a:r>
            <a:r>
              <a:rPr lang="en-US" sz="2000" i="1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8750" y="5837496"/>
            <a:ext cx="8985250" cy="1020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g(</a:t>
            </a:r>
            <a:r>
              <a:rPr lang="en-US" sz="2000" dirty="0" err="1" smtClean="0"/>
              <a:t>x,y</a:t>
            </a:r>
            <a:r>
              <a:rPr lang="en-US" sz="2000" dirty="0" smtClean="0"/>
              <a:t>)-g(</a:t>
            </a:r>
            <a:r>
              <a:rPr lang="en-US" sz="2000" dirty="0" err="1" smtClean="0"/>
              <a:t>x,~y</a:t>
            </a:r>
            <a:r>
              <a:rPr lang="en-US" sz="2000" dirty="0" smtClean="0"/>
              <a:t>)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</a:t>
            </a:r>
          </a:p>
        </p:txBody>
      </p:sp>
    </p:spTree>
    <p:extLst>
      <p:ext uri="{BB962C8B-B14F-4D97-AF65-F5344CB8AC3E}">
        <p14:creationId xmlns:p14="http://schemas.microsoft.com/office/powerpoint/2010/main" val="337962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“Conservative” Streaming Algorithm is Sensitive to Duplicated Features</a:t>
            </a:r>
            <a:endParaRPr lang="en-US" sz="32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344082" y="4466167"/>
            <a:ext cx="7056819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To detect interactions: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increase/decrease </a:t>
            </a:r>
            <a:r>
              <a:rPr lang="en-US" sz="2000" b="1" dirty="0" err="1" smtClean="0"/>
              <a:t>v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only if we need to (for that example)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otherwise, leave it unchanged (“conservative”)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We can be sensitive to duplication by coupling </a:t>
            </a:r>
            <a:r>
              <a:rPr lang="en-US" sz="2000" b="1" dirty="0" smtClean="0"/>
              <a:t>updates</a:t>
            </a:r>
            <a:r>
              <a:rPr lang="en-US" sz="2000" dirty="0" smtClean="0"/>
              <a:t> to feature weights with classifier </a:t>
            </a:r>
            <a:r>
              <a:rPr lang="en-US" sz="2000" b="1" dirty="0" smtClean="0"/>
              <a:t>performance</a:t>
            </a:r>
            <a:r>
              <a:rPr lang="en-US" sz="2000" dirty="0" smtClean="0"/>
              <a:t> (and hence with </a:t>
            </a:r>
            <a:r>
              <a:rPr lang="en-US" sz="2000" b="1" dirty="0" smtClean="0"/>
              <a:t>other updates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4967821"/>
            <a:ext cx="229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08075" y="5820833"/>
            <a:ext cx="7522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 Point: </a:t>
            </a:r>
            <a:r>
              <a:rPr lang="en-US" dirty="0" smtClean="0"/>
              <a:t>We need shared </a:t>
            </a:r>
            <a:r>
              <a:rPr lang="en-US" i="1" dirty="0" smtClean="0"/>
              <a:t>write access </a:t>
            </a:r>
            <a:r>
              <a:rPr lang="en-US" dirty="0" smtClean="0"/>
              <a:t>to the classifier – not just </a:t>
            </a:r>
            <a:r>
              <a:rPr lang="en-US" i="1" dirty="0" smtClean="0"/>
              <a:t>read access</a:t>
            </a:r>
            <a:r>
              <a:rPr lang="en-US" dirty="0" smtClean="0"/>
              <a:t>.  So we only need to not copy the information but </a:t>
            </a:r>
            <a:r>
              <a:rPr lang="en-US" b="1" dirty="0" smtClean="0"/>
              <a:t>synchronize </a:t>
            </a:r>
            <a:r>
              <a:rPr lang="en-US" dirty="0" smtClean="0"/>
              <a:t>it.  </a:t>
            </a:r>
            <a:r>
              <a:rPr lang="en-US" b="1" dirty="0" smtClean="0"/>
              <a:t>Question: </a:t>
            </a:r>
            <a:r>
              <a:rPr lang="en-US" dirty="0" smtClean="0"/>
              <a:t>How much extra communication is there?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DFs</a:t>
            </a:r>
            <a:r>
              <a:rPr lang="en-US" dirty="0" smtClean="0"/>
              <a:t> or event counts, size is O(|V|)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4083" y="4683954"/>
            <a:ext cx="883708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Key Point: </a:t>
            </a:r>
            <a:r>
              <a:rPr lang="en-US" dirty="0" smtClean="0"/>
              <a:t>We need shared </a:t>
            </a:r>
            <a:r>
              <a:rPr lang="en-US" i="1" dirty="0" smtClean="0"/>
              <a:t>write access </a:t>
            </a:r>
            <a:r>
              <a:rPr lang="en-US" dirty="0" smtClean="0"/>
              <a:t>to the classifier – not just </a:t>
            </a:r>
            <a:r>
              <a:rPr lang="en-US" i="1" dirty="0" smtClean="0"/>
              <a:t>read access</a:t>
            </a:r>
            <a:r>
              <a:rPr lang="en-US" dirty="0" smtClean="0"/>
              <a:t>.  So we only need to not copy the information but </a:t>
            </a:r>
            <a:r>
              <a:rPr lang="en-US" b="1" dirty="0" smtClean="0"/>
              <a:t>synchronize </a:t>
            </a:r>
            <a:r>
              <a:rPr lang="en-US" dirty="0" smtClean="0"/>
              <a:t>it.  </a:t>
            </a:r>
            <a:r>
              <a:rPr lang="en-US" b="1" dirty="0" smtClean="0"/>
              <a:t>Question: </a:t>
            </a:r>
            <a:r>
              <a:rPr lang="en-US" dirty="0" smtClean="0"/>
              <a:t>How much extra communication is there?</a:t>
            </a:r>
          </a:p>
          <a:p>
            <a:r>
              <a:rPr lang="en-US" b="1" dirty="0" smtClean="0"/>
              <a:t>Answer: </a:t>
            </a:r>
            <a:r>
              <a:rPr lang="en-US" dirty="0" smtClean="0"/>
              <a:t>Depends on how the learner behaves…</a:t>
            </a:r>
            <a:endParaRPr lang="en-US" dirty="0"/>
          </a:p>
          <a:p>
            <a:r>
              <a:rPr lang="en-US" sz="1600" dirty="0"/>
              <a:t>…how many weights get updated with each example … (in Naïve Bayes and </a:t>
            </a:r>
            <a:r>
              <a:rPr lang="en-US" sz="1600" dirty="0" err="1"/>
              <a:t>Rocchio</a:t>
            </a:r>
            <a:r>
              <a:rPr lang="en-US" sz="1600" dirty="0"/>
              <a:t>, only weights for features with non-zero weight in </a:t>
            </a:r>
            <a:r>
              <a:rPr lang="en-US" sz="1600" b="1" dirty="0"/>
              <a:t>x</a:t>
            </a:r>
            <a:r>
              <a:rPr lang="en-US" sz="1600" dirty="0"/>
              <a:t> are updated when scanning </a:t>
            </a:r>
            <a:r>
              <a:rPr lang="en-US" sz="1600" b="1" dirty="0"/>
              <a:t>x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…how often it needs to update weight … (how many mistakes it makes)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DFs</a:t>
            </a:r>
            <a:r>
              <a:rPr lang="en-US" dirty="0" smtClean="0"/>
              <a:t> or event counts, size is O(|V|)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0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i="1" dirty="0" smtClean="0"/>
              <a:t>easier than parallelizing a conservative algorithm?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645584" y="5217583"/>
            <a:ext cx="6180667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“Conservative” Streaming Algorithm</a:t>
            </a:r>
            <a:endParaRPr lang="en-US" sz="3200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02949" y="23336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997849" y="26082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36062" y="2241550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45874" y="2095500"/>
            <a:ext cx="2263775" cy="512762"/>
            <a:chOff x="3762" y="893"/>
            <a:chExt cx="1426" cy="323"/>
          </a:xfrm>
        </p:grpSpPr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985149" y="2786062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619522" y="2934771"/>
            <a:ext cx="1718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 </a:t>
            </a:r>
            <a:r>
              <a:rPr lang="en-US" i="1" dirty="0" smtClean="0"/>
              <a:t> +1,-1: label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endParaRPr lang="en-US" i="1" baseline="-250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245878" y="2606675"/>
            <a:ext cx="3630615" cy="515937"/>
            <a:chOff x="3545" y="893"/>
            <a:chExt cx="2287" cy="325"/>
          </a:xfrm>
        </p:grpSpPr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228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 i="1" u="sng" dirty="0"/>
                <a:t>If </a:t>
              </a:r>
              <a:r>
                <a:rPr lang="en-US" i="1" u="sng" dirty="0"/>
                <a:t>mistake</a:t>
              </a:r>
              <a:r>
                <a:rPr lang="en-US" i="1" dirty="0"/>
                <a:t>: </a:t>
              </a:r>
              <a:r>
                <a:rPr lang="en-US" b="1" dirty="0"/>
                <a:t>v</a:t>
              </a:r>
              <a:r>
                <a:rPr lang="en-US" i="1" baseline="-25000" dirty="0"/>
                <a:t>k+1</a:t>
              </a:r>
              <a:r>
                <a:rPr lang="en-US" dirty="0"/>
                <a:t> = </a:t>
              </a:r>
              <a:r>
                <a:rPr lang="en-US" b="1" dirty="0" err="1"/>
                <a:t>v</a:t>
              </a:r>
              <a:r>
                <a:rPr lang="en-US" i="1" baseline="-25000" dirty="0" err="1"/>
                <a:t>k</a:t>
              </a:r>
              <a:r>
                <a:rPr lang="en-US" i="1" dirty="0"/>
                <a:t>  + </a:t>
              </a:r>
              <a:r>
                <a:rPr lang="en-US" i="1" dirty="0" smtClean="0"/>
                <a:t> correction</a:t>
              </a:r>
              <a:endParaRPr lang="en-US" i="1" dirty="0"/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31" name="Can 30"/>
          <p:cNvSpPr/>
          <p:nvPr/>
        </p:nvSpPr>
        <p:spPr>
          <a:xfrm>
            <a:off x="212725" y="2097087"/>
            <a:ext cx="1540649" cy="16859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the prediction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3199"/>
            <a:ext cx="8229600" cy="51202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Player A: </a:t>
            </a:r>
          </a:p>
          <a:p>
            <a:pPr lvl="1"/>
            <a:r>
              <a:rPr lang="en-US" dirty="0" smtClean="0"/>
              <a:t>picks a “target concept” c </a:t>
            </a:r>
          </a:p>
          <a:p>
            <a:pPr lvl="2"/>
            <a:r>
              <a:rPr lang="en-US" dirty="0" smtClean="0"/>
              <a:t>for now - from a finite set of possibilities C (e.g., all decision trees of size </a:t>
            </a:r>
            <a:r>
              <a:rPr lang="en-US" i="1" dirty="0" smtClean="0"/>
              <a:t>m)</a:t>
            </a:r>
            <a:endParaRPr lang="en-US" dirty="0" smtClean="0"/>
          </a:p>
          <a:p>
            <a:pPr lvl="1"/>
            <a:r>
              <a:rPr lang="en-US" dirty="0" smtClean="0"/>
              <a:t> for t=1,….,</a:t>
            </a:r>
          </a:p>
          <a:p>
            <a:pPr lvl="2"/>
            <a:r>
              <a:rPr lang="en-US" dirty="0" smtClean="0"/>
              <a:t>Player A picks </a:t>
            </a:r>
            <a:r>
              <a:rPr lang="en-US" b="1" dirty="0" smtClean="0"/>
              <a:t>x</a:t>
            </a:r>
            <a:r>
              <a:rPr lang="en-US" dirty="0" smtClean="0"/>
              <a:t>=(x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and sends it to B</a:t>
            </a:r>
          </a:p>
          <a:p>
            <a:pPr lvl="3"/>
            <a:r>
              <a:rPr lang="en-US" dirty="0" smtClean="0"/>
              <a:t>For now, from a finite set of possibilities (e.g., all binary vectors of length </a:t>
            </a:r>
            <a:r>
              <a:rPr lang="en-US" i="1" dirty="0" smtClean="0"/>
              <a:t>n)</a:t>
            </a:r>
            <a:endParaRPr lang="en-US" dirty="0" smtClean="0"/>
          </a:p>
          <a:p>
            <a:pPr lvl="2"/>
            <a:r>
              <a:rPr lang="en-US" dirty="0" smtClean="0"/>
              <a:t>B predicts a label, </a:t>
            </a:r>
            <a:r>
              <a:rPr lang="en-US" sz="3300" dirty="0" smtClean="0"/>
              <a:t>ŷ</a:t>
            </a:r>
            <a:r>
              <a:rPr lang="en-US" dirty="0" smtClean="0"/>
              <a:t>, and sends it to A</a:t>
            </a:r>
          </a:p>
          <a:p>
            <a:pPr lvl="2"/>
            <a:r>
              <a:rPr lang="en-US" dirty="0" smtClean="0"/>
              <a:t>A sends B the true label </a:t>
            </a:r>
            <a:r>
              <a:rPr lang="en-US" i="1" dirty="0" err="1" smtClean="0"/>
              <a:t>y</a:t>
            </a:r>
            <a:r>
              <a:rPr lang="en-US" dirty="0" smtClean="0"/>
              <a:t>=</a:t>
            </a:r>
            <a:r>
              <a:rPr lang="en-US" dirty="0" err="1" smtClean="0"/>
              <a:t>c(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record if B made a </a:t>
            </a:r>
            <a:r>
              <a:rPr lang="en-US" i="1" dirty="0" smtClean="0"/>
              <a:t>mistake </a:t>
            </a:r>
            <a:r>
              <a:rPr lang="en-US" dirty="0" smtClean="0"/>
              <a:t>or not</a:t>
            </a:r>
          </a:p>
          <a:p>
            <a:pPr lvl="1"/>
            <a:r>
              <a:rPr lang="en-US" dirty="0" smtClean="0"/>
              <a:t>We care about the </a:t>
            </a:r>
            <a:r>
              <a:rPr lang="en-US" i="1" dirty="0" smtClean="0"/>
              <a:t>worst case</a:t>
            </a:r>
            <a:r>
              <a:rPr lang="en-US" dirty="0" smtClean="0"/>
              <a:t> number of mistakes B will make over </a:t>
            </a:r>
            <a:r>
              <a:rPr lang="en-US" i="1" dirty="0" smtClean="0"/>
              <a:t>all possible</a:t>
            </a:r>
            <a:r>
              <a:rPr lang="en-US" dirty="0" smtClean="0"/>
              <a:t> concept &amp; training sequences of any length</a:t>
            </a:r>
          </a:p>
          <a:p>
            <a:pPr lvl="2"/>
            <a:r>
              <a:rPr lang="en-US" dirty="0" smtClean="0"/>
              <a:t>The “Mistake bound” for B, M</a:t>
            </a:r>
            <a:r>
              <a:rPr lang="en-US" baseline="-25000" dirty="0" smtClean="0"/>
              <a:t>B</a:t>
            </a:r>
            <a:r>
              <a:rPr lang="en-US" dirty="0" smtClean="0"/>
              <a:t>(C),  is this bound</a:t>
            </a:r>
          </a:p>
        </p:txBody>
      </p:sp>
    </p:spTree>
    <p:extLst>
      <p:ext uri="{BB962C8B-B14F-4D97-AF65-F5344CB8AC3E}">
        <p14:creationId xmlns:p14="http://schemas.microsoft.com/office/powerpoint/2010/main" val="55687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356600" cy="1716617"/>
          </a:xfrm>
        </p:spPr>
        <p:txBody>
          <a:bodyPr>
            <a:normAutofit/>
          </a:bodyPr>
          <a:lstStyle/>
          <a:p>
            <a:r>
              <a:rPr lang="en-US" dirty="0" smtClean="0"/>
              <a:t>The “optimal algorithm”</a:t>
            </a:r>
          </a:p>
          <a:p>
            <a:pPr lvl="1"/>
            <a:r>
              <a:rPr lang="en-US" dirty="0" smtClean="0"/>
              <a:t>Build a min-max game tree for the prediction game and use perfect play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7" y="3460751"/>
            <a:ext cx="4366684" cy="2908452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6" name="TextBox 5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7" name="Straight Connector 16"/>
            <p:cNvCxnSpPr>
              <a:stCxn id="6" idx="2"/>
              <a:endCxn id="7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2"/>
              <a:endCxn id="8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2"/>
              <a:endCxn id="9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10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2"/>
              <a:endCxn id="11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52" name="Straight Connector 51"/>
            <p:cNvCxnSpPr>
              <a:stCxn id="51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66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6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6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560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algorithms for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“Halving algorithm”</a:t>
            </a:r>
          </a:p>
          <a:p>
            <a:pPr lvl="1"/>
            <a:r>
              <a:rPr lang="en-US" dirty="0" smtClean="0"/>
              <a:t>Remember all the previous examples </a:t>
            </a:r>
          </a:p>
          <a:p>
            <a:pPr lvl="1"/>
            <a:r>
              <a:rPr lang="en-US" dirty="0" smtClean="0"/>
              <a:t>To predict, cycle through all </a:t>
            </a:r>
            <a:r>
              <a:rPr lang="en-US" i="1" dirty="0" err="1" smtClean="0"/>
              <a:t>c</a:t>
            </a:r>
            <a:r>
              <a:rPr lang="en-US" i="1" dirty="0" smtClean="0"/>
              <a:t> </a:t>
            </a:r>
            <a:r>
              <a:rPr lang="en-US" dirty="0" smtClean="0"/>
              <a:t>in the “version space” of consistent concepts in </a:t>
            </a:r>
            <a:r>
              <a:rPr lang="en-US" i="1" dirty="0" err="1" smtClean="0"/>
              <a:t>c</a:t>
            </a:r>
            <a:r>
              <a:rPr lang="en-US" i="1" dirty="0" smtClean="0"/>
              <a:t>,</a:t>
            </a:r>
            <a:r>
              <a:rPr lang="en-US" b="1" i="1" dirty="0" smtClean="0"/>
              <a:t> </a:t>
            </a:r>
            <a:r>
              <a:rPr lang="en-US" dirty="0" smtClean="0"/>
              <a:t>and record which predict 1 and which predict 0</a:t>
            </a:r>
          </a:p>
          <a:p>
            <a:pPr lvl="1"/>
            <a:r>
              <a:rPr lang="en-US" dirty="0" smtClean="0"/>
              <a:t>Predict according to the </a:t>
            </a:r>
            <a:r>
              <a:rPr lang="en-US" b="1" dirty="0" smtClean="0"/>
              <a:t>majority vote</a:t>
            </a:r>
          </a:p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With every mistake, the size of the version space is decreased in size by at </a:t>
            </a:r>
            <a:r>
              <a:rPr lang="en-US" b="1" dirty="0" smtClean="0"/>
              <a:t>least half </a:t>
            </a:r>
          </a:p>
          <a:p>
            <a:pPr lvl="1"/>
            <a:r>
              <a:rPr lang="en-US" dirty="0" smtClean="0"/>
              <a:t>So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halving</a:t>
            </a:r>
            <a:r>
              <a:rPr lang="en-US" dirty="0" err="1" smtClean="0"/>
              <a:t>(C</a:t>
            </a:r>
            <a:r>
              <a:rPr lang="en-US" dirty="0" smtClean="0"/>
              <a:t>)  &lt;= log</a:t>
            </a:r>
            <a:r>
              <a:rPr lang="en-US" baseline="-25000" dirty="0" smtClean="0"/>
              <a:t>2</a:t>
            </a:r>
            <a:r>
              <a:rPr lang="en-US" dirty="0" smtClean="0"/>
              <a:t>(|C|)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83200" y="1202194"/>
            <a:ext cx="36957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not practical – just possible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1654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525933" cy="51456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Phrases </a:t>
            </a:r>
            <a:r>
              <a:rPr lang="en-US" dirty="0" smtClean="0"/>
              <a:t>assignment out today: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Google n-grams data</a:t>
            </a:r>
          </a:p>
          <a:p>
            <a:pPr lvl="1"/>
            <a:r>
              <a:rPr lang="en-US" dirty="0" smtClean="0"/>
              <a:t>Non-trivial pipeline</a:t>
            </a:r>
          </a:p>
          <a:p>
            <a:pPr lvl="1"/>
            <a:r>
              <a:rPr lang="en-US" dirty="0" smtClean="0"/>
              <a:t>Make sure you allocate time to actually </a:t>
            </a:r>
            <a:r>
              <a:rPr lang="en-US" i="1" dirty="0" smtClean="0"/>
              <a:t>run </a:t>
            </a:r>
            <a:r>
              <a:rPr lang="en-US" dirty="0" smtClean="0"/>
              <a:t>the program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assignment (out </a:t>
            </a:r>
            <a:r>
              <a:rPr lang="en-US" dirty="0" smtClean="0"/>
              <a:t>next week)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Streaming </a:t>
            </a:r>
            <a:r>
              <a:rPr lang="en-US" dirty="0" err="1" smtClean="0"/>
              <a:t>Hadoop</a:t>
            </a:r>
            <a:r>
              <a:rPr lang="en-US" dirty="0" smtClean="0"/>
              <a:t> first, then “real”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2"/>
            <a:r>
              <a:rPr lang="en-US" dirty="0" smtClean="0"/>
              <a:t>Streaming </a:t>
            </a:r>
            <a:r>
              <a:rPr lang="en-US" dirty="0" err="1" smtClean="0"/>
              <a:t>Hadoop</a:t>
            </a:r>
            <a:r>
              <a:rPr lang="en-US" dirty="0" smtClean="0"/>
              <a:t> a “checkpoint” not an assignment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to master Amazon cloud and </a:t>
            </a:r>
            <a:r>
              <a:rPr lang="en-US" dirty="0" err="1" smtClean="0"/>
              <a:t>Hadoop</a:t>
            </a:r>
            <a:r>
              <a:rPr lang="en-US" dirty="0" smtClean="0"/>
              <a:t> mechanics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3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Screen shot 2012-02-02 at 9.50.42 AM.png"/>
          <p:cNvPicPr>
            <a:picLocks noChangeAspect="1"/>
          </p:cNvPicPr>
          <p:nvPr/>
        </p:nvPicPr>
        <p:blipFill>
          <a:blip r:embed="rId3"/>
          <a:srcRect t="4550" r="2317" b="8626"/>
          <a:stretch>
            <a:fillRect/>
          </a:stretch>
        </p:blipFill>
        <p:spPr>
          <a:xfrm>
            <a:off x="567874" y="2656417"/>
            <a:ext cx="8099876" cy="242358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0"/>
            <a:ext cx="8496300" cy="1259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err="1" smtClean="0"/>
              <a:t>VCdim</a:t>
            </a:r>
            <a:r>
              <a:rPr lang="en-US" sz="2800" i="1" dirty="0" smtClean="0"/>
              <a:t> is closely related to </a:t>
            </a:r>
            <a:r>
              <a:rPr lang="en-US" sz="2800" i="1" dirty="0" err="1" smtClean="0"/>
              <a:t>pac-learnability</a:t>
            </a:r>
            <a:r>
              <a:rPr lang="en-US" sz="2800" i="1" dirty="0" smtClean="0"/>
              <a:t> of concepts in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1327222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5281011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The “</a:t>
            </a:r>
            <a:r>
              <a:rPr lang="en-US" sz="2800" i="1" dirty="0" smtClean="0"/>
              <a:t>VC dimension</a:t>
            </a:r>
            <a:r>
              <a:rPr lang="en-US" sz="2800" dirty="0" smtClean="0"/>
              <a:t>” of C is |</a:t>
            </a:r>
            <a:r>
              <a:rPr lang="en-US" sz="2800" i="1" dirty="0" err="1" smtClean="0"/>
              <a:t>s</a:t>
            </a:r>
            <a:r>
              <a:rPr lang="en-US" sz="2800" dirty="0" smtClean="0"/>
              <a:t>|, where </a:t>
            </a:r>
            <a:r>
              <a:rPr lang="en-US" sz="2800" i="1" dirty="0" err="1" smtClean="0"/>
              <a:t>s</a:t>
            </a:r>
            <a:r>
              <a:rPr lang="en-US" sz="2800" i="1" dirty="0" smtClean="0"/>
              <a:t> </a:t>
            </a:r>
            <a:r>
              <a:rPr lang="en-US" sz="2800" dirty="0" smtClean="0"/>
              <a:t>is the largest set shattered by C.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7" name="TextBox 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7" idx="2"/>
              <a:endCxn id="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1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2"/>
              <a:endCxn id="11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12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32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39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smtClean="0"/>
              <a:t>M</a:t>
            </a:r>
            <a:r>
              <a:rPr lang="en-US" sz="2800" baseline="-25000" smtClean="0"/>
              <a:t>opt</a:t>
            </a:r>
            <a:r>
              <a:rPr lang="en-US" sz="2800" smtClean="0"/>
              <a:t>(</a:t>
            </a:r>
            <a:r>
              <a:rPr lang="en-US" sz="2800" dirty="0" err="1" smtClean="0"/>
              <a:t>C</a:t>
            </a:r>
            <a:r>
              <a:rPr lang="en-US" sz="2800" dirty="0" smtClean="0"/>
              <a:t>)&gt;=VC(C)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game tree has depth &gt;= VC(C)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3987798" y="3460751"/>
            <a:ext cx="5069425" cy="3738549"/>
            <a:chOff x="3987798" y="3460751"/>
            <a:chExt cx="5069425" cy="3738549"/>
          </a:xfrm>
        </p:grpSpPr>
        <p:sp>
          <p:nvSpPr>
            <p:cNvPr id="7" name="TextBox 6"/>
            <p:cNvSpPr txBox="1"/>
            <p:nvPr/>
          </p:nvSpPr>
          <p:spPr>
            <a:xfrm>
              <a:off x="6921500" y="3460751"/>
              <a:ext cx="677334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1650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1384" y="4248151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70753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00487" y="4266117"/>
              <a:ext cx="677334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2083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88718" y="4972051"/>
              <a:ext cx="1121834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ŷ</a:t>
              </a:r>
              <a:r>
                <a:rPr lang="en-US" dirty="0" smtClean="0"/>
                <a:t>(01)=1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37150" y="5600646"/>
              <a:ext cx="94826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1384" y="5600646"/>
              <a:ext cx="859369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y=1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7" idx="2"/>
              <a:endCxn id="8" idx="0"/>
            </p:cNvCxnSpPr>
            <p:nvPr/>
          </p:nvCxnSpPr>
          <p:spPr>
            <a:xfrm flipH="1">
              <a:off x="5920317" y="3830083"/>
              <a:ext cx="1339850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2"/>
              <a:endCxn id="9" idx="0"/>
            </p:cNvCxnSpPr>
            <p:nvPr/>
          </p:nvCxnSpPr>
          <p:spPr>
            <a:xfrm flipH="1">
              <a:off x="6750051" y="3830083"/>
              <a:ext cx="51011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10" idx="0"/>
            </p:cNvCxnSpPr>
            <p:nvPr/>
          </p:nvCxnSpPr>
          <p:spPr>
            <a:xfrm>
              <a:off x="7260167" y="3830083"/>
              <a:ext cx="349253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2"/>
              <a:endCxn id="11" idx="0"/>
            </p:cNvCxnSpPr>
            <p:nvPr/>
          </p:nvCxnSpPr>
          <p:spPr>
            <a:xfrm>
              <a:off x="7260167" y="3830083"/>
              <a:ext cx="1178987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2"/>
              <a:endCxn id="12" idx="0"/>
            </p:cNvCxnSpPr>
            <p:nvPr/>
          </p:nvCxnSpPr>
          <p:spPr>
            <a:xfrm flipH="1">
              <a:off x="6223000" y="4617483"/>
              <a:ext cx="527051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2"/>
              <a:endCxn id="13" idx="0"/>
            </p:cNvCxnSpPr>
            <p:nvPr/>
          </p:nvCxnSpPr>
          <p:spPr>
            <a:xfrm>
              <a:off x="6750051" y="4617483"/>
              <a:ext cx="899584" cy="3545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14" idx="0"/>
            </p:cNvCxnSpPr>
            <p:nvPr/>
          </p:nvCxnSpPr>
          <p:spPr>
            <a:xfrm flipH="1">
              <a:off x="5611284" y="5341383"/>
              <a:ext cx="611716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2"/>
              <a:endCxn id="15" idx="0"/>
            </p:cNvCxnSpPr>
            <p:nvPr/>
          </p:nvCxnSpPr>
          <p:spPr>
            <a:xfrm>
              <a:off x="6223000" y="5341383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831667" y="5364151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68732" y="536415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02089" y="4642369"/>
              <a:ext cx="237065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439154" y="4642369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386917" y="4617483"/>
              <a:ext cx="469899" cy="2841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56815" y="4617483"/>
              <a:ext cx="228602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71833" y="4642369"/>
              <a:ext cx="177804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649634" y="4642369"/>
              <a:ext cx="298453" cy="1518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8718" y="6241534"/>
              <a:ext cx="1968505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</a:t>
              </a:r>
              <a:r>
                <a:rPr lang="en-US" dirty="0" err="1" smtClean="0"/>
                <a:t>C:c</a:t>
              </a:r>
              <a:r>
                <a:rPr lang="en-US" dirty="0" smtClean="0"/>
                <a:t>(01)=1}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32" idx="2"/>
            </p:cNvCxnSpPr>
            <p:nvPr/>
          </p:nvCxnSpPr>
          <p:spPr>
            <a:xfrm flipH="1">
              <a:off x="6258985" y="6610866"/>
              <a:ext cx="1813986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2"/>
            </p:cNvCxnSpPr>
            <p:nvPr/>
          </p:nvCxnSpPr>
          <p:spPr>
            <a:xfrm flipH="1">
              <a:off x="7088719" y="6610866"/>
              <a:ext cx="984252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2" idx="2"/>
            </p:cNvCxnSpPr>
            <p:nvPr/>
          </p:nvCxnSpPr>
          <p:spPr>
            <a:xfrm flipH="1">
              <a:off x="7948089" y="6610866"/>
              <a:ext cx="124882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2"/>
            </p:cNvCxnSpPr>
            <p:nvPr/>
          </p:nvCxnSpPr>
          <p:spPr>
            <a:xfrm>
              <a:off x="8072971" y="6610866"/>
              <a:ext cx="704850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41069" y="5982271"/>
              <a:ext cx="618069" cy="2592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5018" y="5969978"/>
              <a:ext cx="237066" cy="399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497917" y="6393934"/>
              <a:ext cx="2008717" cy="36933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{c in C: c(01)=0}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39" idx="2"/>
            </p:cNvCxnSpPr>
            <p:nvPr/>
          </p:nvCxnSpPr>
          <p:spPr>
            <a:xfrm flipH="1">
              <a:off x="3987798" y="6763266"/>
              <a:ext cx="1514478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2"/>
            </p:cNvCxnSpPr>
            <p:nvPr/>
          </p:nvCxnSpPr>
          <p:spPr>
            <a:xfrm flipH="1">
              <a:off x="4817532" y="6763266"/>
              <a:ext cx="684744" cy="418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9" idx="2"/>
            </p:cNvCxnSpPr>
            <p:nvPr/>
          </p:nvCxnSpPr>
          <p:spPr>
            <a:xfrm>
              <a:off x="5502276" y="6763266"/>
              <a:ext cx="174625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2"/>
            </p:cNvCxnSpPr>
            <p:nvPr/>
          </p:nvCxnSpPr>
          <p:spPr>
            <a:xfrm>
              <a:off x="5502276" y="6763266"/>
              <a:ext cx="1004358" cy="4360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ontent Placeholder 2"/>
          <p:cNvSpPr txBox="1">
            <a:spLocks/>
          </p:cNvSpPr>
          <p:nvPr/>
        </p:nvSpPr>
        <p:spPr>
          <a:xfrm>
            <a:off x="325973" y="3686102"/>
            <a:ext cx="4811177" cy="165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/>
              <a:t>Corollary: for finite 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VC(C)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log2(|C|)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400" y="5341383"/>
            <a:ext cx="406801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Proof: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opt</a:t>
            </a:r>
            <a:r>
              <a:rPr lang="en-US" sz="2400" dirty="0" err="1" smtClean="0"/>
              <a:t>(C</a:t>
            </a:r>
            <a:r>
              <a:rPr lang="en-US" sz="2400" dirty="0" smtClean="0"/>
              <a:t>) &lt;=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halving</a:t>
            </a:r>
            <a:r>
              <a:rPr lang="en-US" sz="2400" dirty="0" err="1" smtClean="0"/>
              <a:t>(C</a:t>
            </a:r>
            <a:r>
              <a:rPr lang="en-US" sz="2400" dirty="0" smtClean="0"/>
              <a:t>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			             &lt;=log2(|C|)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02195"/>
            <a:ext cx="8113183" cy="2216294"/>
          </a:xfrm>
        </p:spPr>
        <p:txBody>
          <a:bodyPr>
            <a:normAutofit fontScale="70000" lnSpcReduction="20000"/>
          </a:bodyPr>
          <a:lstStyle/>
          <a:p>
            <a:r>
              <a:rPr lang="en-US" sz="4200" dirty="0" smtClean="0"/>
              <a:t>A set </a:t>
            </a:r>
            <a:r>
              <a:rPr lang="en-US" sz="4200" i="1" dirty="0" smtClean="0"/>
              <a:t>s</a:t>
            </a:r>
            <a:r>
              <a:rPr lang="en-US" sz="4200" dirty="0" smtClean="0"/>
              <a:t> is “</a:t>
            </a:r>
            <a:r>
              <a:rPr lang="en-US" sz="4200" i="1" dirty="0" smtClean="0"/>
              <a:t>shattered</a:t>
            </a:r>
            <a:r>
              <a:rPr lang="en-US" sz="4200" dirty="0" smtClean="0"/>
              <a:t>” by C if for any subset </a:t>
            </a:r>
            <a:r>
              <a:rPr lang="en-US" sz="4200" i="1" dirty="0" smtClean="0"/>
              <a:t>s</a:t>
            </a:r>
            <a:r>
              <a:rPr lang="en-US" sz="4200" dirty="0" smtClean="0"/>
              <a:t>’ of </a:t>
            </a:r>
            <a:r>
              <a:rPr lang="en-US" sz="4200" i="1" dirty="0" smtClean="0"/>
              <a:t>s</a:t>
            </a:r>
            <a:r>
              <a:rPr lang="en-US" sz="4200" dirty="0" smtClean="0"/>
              <a:t>, there is a </a:t>
            </a:r>
            <a:r>
              <a:rPr lang="en-US" sz="4200" i="1" dirty="0" err="1" smtClean="0"/>
              <a:t>c</a:t>
            </a:r>
            <a:r>
              <a:rPr lang="en-US" sz="4200" dirty="0" smtClean="0"/>
              <a:t> in C that contains all the instances in </a:t>
            </a:r>
            <a:r>
              <a:rPr lang="en-US" sz="4200" i="1" dirty="0" smtClean="0"/>
              <a:t>s’ </a:t>
            </a:r>
            <a:r>
              <a:rPr lang="en-US" sz="4200" dirty="0" smtClean="0"/>
              <a:t>and none of the instances in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s-s</a:t>
            </a:r>
            <a:r>
              <a:rPr lang="en-US" sz="4200" i="1" dirty="0" smtClean="0"/>
              <a:t>’.</a:t>
            </a:r>
          </a:p>
          <a:p>
            <a:pPr lvl="0"/>
            <a:r>
              <a:rPr lang="en-US" sz="4400" dirty="0" smtClean="0"/>
              <a:t>The “</a:t>
            </a:r>
            <a:r>
              <a:rPr lang="en-US" sz="4400" i="1" dirty="0" smtClean="0"/>
              <a:t>VC dimension</a:t>
            </a:r>
            <a:r>
              <a:rPr lang="en-US" sz="4400" dirty="0" smtClean="0"/>
              <a:t>” of C is |</a:t>
            </a:r>
            <a:r>
              <a:rPr lang="en-US" sz="4400" i="1" dirty="0" err="1" smtClean="0"/>
              <a:t>s</a:t>
            </a:r>
            <a:r>
              <a:rPr lang="en-US" sz="4400" dirty="0" smtClean="0"/>
              <a:t>|, where </a:t>
            </a:r>
            <a:r>
              <a:rPr lang="en-US" sz="4400" i="1" dirty="0" err="1" smtClean="0"/>
              <a:t>s</a:t>
            </a:r>
            <a:r>
              <a:rPr lang="en-US" sz="4400" i="1" dirty="0" smtClean="0"/>
              <a:t> </a:t>
            </a:r>
            <a:r>
              <a:rPr lang="en-US" sz="4400" dirty="0" smtClean="0"/>
              <a:t>is the largest set shattered by C.</a:t>
            </a:r>
            <a:endParaRPr lang="en-US" sz="4400" i="1" dirty="0" smtClean="0"/>
          </a:p>
          <a:p>
            <a:endParaRPr lang="en-US" sz="4200" i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2370667"/>
            <a:ext cx="8113183" cy="104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25972" y="3686102"/>
            <a:ext cx="4171946" cy="292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Theorem: it can be that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M</a:t>
            </a:r>
            <a:r>
              <a:rPr lang="en-US" sz="2800" baseline="-25000" dirty="0" err="1" smtClean="0"/>
              <a:t>opt</a:t>
            </a:r>
            <a:r>
              <a:rPr lang="en-US" sz="2800" dirty="0" err="1" smtClean="0"/>
              <a:t>(C</a:t>
            </a:r>
            <a:r>
              <a:rPr lang="en-US" sz="2800" dirty="0" smtClean="0"/>
              <a:t>) &gt;&gt; VC(C)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Proof: C = set of one-dimensional threshold functions.</a:t>
            </a:r>
            <a:endParaRPr kumimoji="0" lang="en-US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847167" y="5302250"/>
            <a:ext cx="4080933" cy="1588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443627" y="4889500"/>
            <a:ext cx="32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16943" y="4857234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1650" y="4889500"/>
            <a:ext cx="2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?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prediction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</a:t>
            </a:r>
            <a:r>
              <a:rPr lang="en-US" i="1" dirty="0" smtClean="0"/>
              <a:t>practical</a:t>
            </a:r>
            <a:r>
              <a:rPr lang="en-US" dirty="0" smtClean="0"/>
              <a:t> algorithms where we can compute the mistake bound?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</a:t>
            </a:r>
            <a:r>
              <a:rPr lang="en-US" dirty="0" smtClean="0">
                <a:latin typeface="Arial" charset="0"/>
              </a:rPr>
              <a:t>perceptron game</a:t>
            </a:r>
            <a:endParaRPr lang="en-US" dirty="0">
              <a:latin typeface="Arial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38124" r="38921" b="44438"/>
          <a:stretch>
            <a:fillRect/>
          </a:stretch>
        </p:blipFill>
        <p:spPr bwMode="auto">
          <a:xfrm>
            <a:off x="457200" y="3276600"/>
            <a:ext cx="7543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457200" y="4940300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547812" y="16240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41862" y="154781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036762" y="18224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974975" y="145573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84789" y="1309688"/>
            <a:ext cx="2927351" cy="515937"/>
            <a:chOff x="3762" y="893"/>
            <a:chExt cx="1844" cy="325"/>
          </a:xfrm>
        </p:grpSpPr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 dirty="0"/>
                <a:t>Compute: </a:t>
              </a:r>
              <a:r>
                <a:rPr lang="en-US" i="1" dirty="0" err="1"/>
                <a:t>y</a:t>
              </a:r>
              <a:r>
                <a:rPr lang="en-US" i="1" baseline="-25000" dirty="0" err="1"/>
                <a:t>i</a:t>
              </a:r>
              <a:r>
                <a:rPr lang="en-US" dirty="0"/>
                <a:t> = </a:t>
              </a:r>
              <a:r>
                <a:rPr lang="en-US" dirty="0" smtClean="0"/>
                <a:t>sign(</a:t>
              </a:r>
              <a:r>
                <a:rPr lang="en-US" b="1" dirty="0" err="1" smtClean="0"/>
                <a:t>v</a:t>
              </a:r>
              <a:r>
                <a:rPr lang="en-US" i="1" baseline="-25000" dirty="0" err="1" smtClean="0"/>
                <a:t>k</a:t>
              </a:r>
              <a:r>
                <a:rPr lang="en-US" i="1" dirty="0" smtClean="0"/>
                <a:t> </a:t>
              </a:r>
              <a:r>
                <a:rPr lang="en-US" i="1" dirty="0"/>
                <a:t>. </a:t>
              </a:r>
              <a:r>
                <a:rPr lang="en-US" b="1" dirty="0"/>
                <a:t>x</a:t>
              </a:r>
              <a:r>
                <a:rPr lang="en-US" i="1" baseline="-25000" dirty="0"/>
                <a:t>i</a:t>
              </a:r>
              <a:r>
                <a:rPr lang="en-US" i="1" dirty="0"/>
                <a:t> </a:t>
              </a:r>
              <a:r>
                <a:rPr lang="en-US" dirty="0" smtClean="0"/>
                <a:t>)</a:t>
              </a:r>
              <a:endParaRPr lang="en-US" i="1" dirty="0"/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024062" y="200025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52800" y="2008188"/>
            <a:ext cx="522287" cy="512762"/>
            <a:chOff x="4311" y="893"/>
            <a:chExt cx="329" cy="323"/>
          </a:xfrm>
        </p:grpSpPr>
        <p:sp>
          <p:nvSpPr>
            <p:cNvPr id="6163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9236" name="AutoShape 20"/>
          <p:cNvCxnSpPr>
            <a:cxnSpLocks noChangeShapeType="1"/>
            <a:stCxn id="6149" idx="2"/>
            <a:endCxn id="6150" idx="2"/>
          </p:cNvCxnSpPr>
          <p:nvPr/>
        </p:nvCxnSpPr>
        <p:spPr bwMode="auto">
          <a:xfrm rot="5400000" flipH="1" flipV="1">
            <a:off x="3351212" y="63023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376737" y="2409825"/>
            <a:ext cx="522288" cy="512763"/>
            <a:chOff x="4292" y="893"/>
            <a:chExt cx="367" cy="323"/>
          </a:xfrm>
        </p:grpSpPr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5284787" y="1966913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784975" y="1820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4583" y="806762"/>
            <a:ext cx="240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 </a:t>
            </a:r>
            <a:r>
              <a:rPr lang="en-US" dirty="0" smtClean="0"/>
              <a:t>is a vector</a:t>
            </a:r>
            <a:endParaRPr lang="en-US" b="1" dirty="0"/>
          </a:p>
          <a:p>
            <a:r>
              <a:rPr lang="en-US" i="1" dirty="0" smtClean="0"/>
              <a:t>y </a:t>
            </a:r>
            <a:r>
              <a:rPr lang="en-US" dirty="0" smtClean="0"/>
              <a:t>is -1 or +1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0125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8"/>
          <p:cNvGrpSpPr>
            <a:grpSpLocks/>
          </p:cNvGrpSpPr>
          <p:nvPr/>
        </p:nvGrpSpPr>
        <p:grpSpPr bwMode="auto">
          <a:xfrm>
            <a:off x="914400" y="141823"/>
            <a:ext cx="3200400" cy="3200400"/>
            <a:chOff x="48" y="48"/>
            <a:chExt cx="2016" cy="2016"/>
          </a:xfrm>
        </p:grpSpPr>
        <p:sp>
          <p:nvSpPr>
            <p:cNvPr id="7191" name="Oval 13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92" name="Picture 17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3" name="Line 20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9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1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19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Text Box 22"/>
            <p:cNvSpPr txBox="1">
              <a:spLocks noChangeArrowheads="1"/>
            </p:cNvSpPr>
            <p:nvPr/>
          </p:nvSpPr>
          <p:spPr bwMode="auto">
            <a:xfrm>
              <a:off x="1536" y="336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u</a:t>
              </a:r>
            </a:p>
          </p:txBody>
        </p:sp>
        <p:sp>
          <p:nvSpPr>
            <p:cNvPr id="7199" name="Line 23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Text Box 24"/>
            <p:cNvSpPr txBox="1">
              <a:spLocks noChangeArrowheads="1"/>
            </p:cNvSpPr>
            <p:nvPr/>
          </p:nvSpPr>
          <p:spPr bwMode="auto">
            <a:xfrm>
              <a:off x="432" y="1555"/>
              <a:ext cx="20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-u</a:t>
              </a:r>
            </a:p>
          </p:txBody>
        </p:sp>
        <p:sp>
          <p:nvSpPr>
            <p:cNvPr id="7201" name="AutoShape 25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27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1" name="Group 29"/>
          <p:cNvGrpSpPr>
            <a:grpSpLocks/>
          </p:cNvGrpSpPr>
          <p:nvPr/>
        </p:nvGrpSpPr>
        <p:grpSpPr bwMode="auto">
          <a:xfrm>
            <a:off x="4495800" y="141823"/>
            <a:ext cx="3200400" cy="3200400"/>
            <a:chOff x="48" y="48"/>
            <a:chExt cx="2016" cy="2016"/>
          </a:xfrm>
        </p:grpSpPr>
        <p:sp>
          <p:nvSpPr>
            <p:cNvPr id="7179" name="Oval 30"/>
            <p:cNvSpPr>
              <a:spLocks noChangeArrowheads="1"/>
            </p:cNvSpPr>
            <p:nvPr/>
          </p:nvSpPr>
          <p:spPr bwMode="auto">
            <a:xfrm>
              <a:off x="480" y="480"/>
              <a:ext cx="1152" cy="11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0" name="Picture 31" descr="circ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839"/>
            <a:stretch>
              <a:fillRect/>
            </a:stretch>
          </p:blipFill>
          <p:spPr bwMode="auto">
            <a:xfrm rot="2725339">
              <a:off x="658" y="542"/>
              <a:ext cx="120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Line 32"/>
            <p:cNvSpPr>
              <a:spLocks noChangeShapeType="1"/>
            </p:cNvSpPr>
            <p:nvPr/>
          </p:nvSpPr>
          <p:spPr bwMode="auto">
            <a:xfrm>
              <a:off x="480" y="480"/>
              <a:ext cx="1248" cy="1248"/>
            </a:xfrm>
            <a:prstGeom prst="line">
              <a:avLst/>
            </a:prstGeom>
            <a:noFill/>
            <a:ln w="152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3"/>
            <p:cNvSpPr>
              <a:spLocks noChangeShapeType="1"/>
            </p:cNvSpPr>
            <p:nvPr/>
          </p:nvSpPr>
          <p:spPr bwMode="auto">
            <a:xfrm rot="-5400000"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4"/>
            <p:cNvSpPr>
              <a:spLocks noChangeShapeType="1"/>
            </p:cNvSpPr>
            <p:nvPr/>
          </p:nvSpPr>
          <p:spPr bwMode="auto">
            <a:xfrm>
              <a:off x="1056" y="4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5"/>
            <p:cNvSpPr>
              <a:spLocks noChangeShapeType="1"/>
            </p:cNvSpPr>
            <p:nvPr/>
          </p:nvSpPr>
          <p:spPr bwMode="auto">
            <a:xfrm flipV="1">
              <a:off x="1056" y="432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6"/>
            <p:cNvSpPr>
              <a:spLocks noChangeShapeType="1"/>
            </p:cNvSpPr>
            <p:nvPr/>
          </p:nvSpPr>
          <p:spPr bwMode="auto">
            <a:xfrm>
              <a:off x="384" y="384"/>
              <a:ext cx="1392" cy="13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Text Box 37"/>
            <p:cNvSpPr txBox="1">
              <a:spLocks noChangeArrowheads="1"/>
            </p:cNvSpPr>
            <p:nvPr/>
          </p:nvSpPr>
          <p:spPr bwMode="auto">
            <a:xfrm>
              <a:off x="1536" y="336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 b="1"/>
                <a:t>u</a:t>
              </a:r>
            </a:p>
          </p:txBody>
        </p:sp>
        <p:sp>
          <p:nvSpPr>
            <p:cNvPr id="7187" name="Line 38"/>
            <p:cNvSpPr>
              <a:spLocks noChangeShapeType="1"/>
            </p:cNvSpPr>
            <p:nvPr/>
          </p:nvSpPr>
          <p:spPr bwMode="auto">
            <a:xfrm flipH="1">
              <a:off x="384" y="1056"/>
              <a:ext cx="672" cy="6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39"/>
            <p:cNvSpPr txBox="1">
              <a:spLocks noChangeArrowheads="1"/>
            </p:cNvSpPr>
            <p:nvPr/>
          </p:nvSpPr>
          <p:spPr bwMode="auto">
            <a:xfrm>
              <a:off x="432" y="1555"/>
              <a:ext cx="2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200"/>
                <a:t>-</a:t>
              </a:r>
              <a:r>
                <a:rPr lang="en-US" sz="1200" b="1"/>
                <a:t>u</a:t>
              </a:r>
            </a:p>
          </p:txBody>
        </p:sp>
        <p:sp>
          <p:nvSpPr>
            <p:cNvPr id="7189" name="AutoShape 40"/>
            <p:cNvSpPr>
              <a:spLocks/>
            </p:cNvSpPr>
            <p:nvPr/>
          </p:nvSpPr>
          <p:spPr bwMode="auto">
            <a:xfrm rot="2320195">
              <a:off x="1777" y="1750"/>
              <a:ext cx="48" cy="122"/>
            </a:xfrm>
            <a:prstGeom prst="rightBrace">
              <a:avLst>
                <a:gd name="adj1" fmla="val 2118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Text Box 41"/>
            <p:cNvSpPr txBox="1">
              <a:spLocks noChangeArrowheads="1"/>
            </p:cNvSpPr>
            <p:nvPr/>
          </p:nvSpPr>
          <p:spPr bwMode="auto">
            <a:xfrm>
              <a:off x="1776" y="1776"/>
              <a:ext cx="1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900">
                  <a:latin typeface="Times New Roman" charset="0"/>
                  <a:cs typeface="Times New Roman" charset="0"/>
                </a:rPr>
                <a:t>2</a:t>
              </a:r>
              <a:r>
                <a:rPr lang="el-GR" sz="900">
                  <a:latin typeface="Times New Roman" charset="0"/>
                  <a:cs typeface="Times New Roman" charset="0"/>
                </a:rPr>
                <a:t>γ</a:t>
              </a:r>
            </a:p>
          </p:txBody>
        </p:sp>
      </p:grpSp>
      <p:grpSp>
        <p:nvGrpSpPr>
          <p:cNvPr id="7172" name="Group 65"/>
          <p:cNvGrpSpPr>
            <a:grpSpLocks/>
          </p:cNvGrpSpPr>
          <p:nvPr/>
        </p:nvGrpSpPr>
        <p:grpSpPr bwMode="auto">
          <a:xfrm>
            <a:off x="5715000" y="294223"/>
            <a:ext cx="1235075" cy="2895600"/>
            <a:chOff x="3072" y="144"/>
            <a:chExt cx="778" cy="1824"/>
          </a:xfrm>
        </p:grpSpPr>
        <p:sp>
          <p:nvSpPr>
            <p:cNvPr id="7175" name="Text Box 42"/>
            <p:cNvSpPr txBox="1">
              <a:spLocks noChangeArrowheads="1"/>
            </p:cNvSpPr>
            <p:nvPr/>
          </p:nvSpPr>
          <p:spPr bwMode="auto">
            <a:xfrm>
              <a:off x="3648" y="1104"/>
              <a:ext cx="2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>
                  <a:solidFill>
                    <a:srgbClr val="006600"/>
                  </a:solidFill>
                </a:rPr>
                <a:t>+</a:t>
              </a:r>
              <a:r>
                <a:rPr lang="en-US" sz="700" b="1" i="1">
                  <a:solidFill>
                    <a:srgbClr val="006600"/>
                  </a:solidFill>
                </a:rPr>
                <a:t>x</a:t>
              </a:r>
              <a:r>
                <a:rPr lang="en-US" sz="700" b="1" i="1" baseline="-25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7176" name="Line 43"/>
            <p:cNvSpPr>
              <a:spLocks noChangeShapeType="1"/>
            </p:cNvSpPr>
            <p:nvPr/>
          </p:nvSpPr>
          <p:spPr bwMode="auto">
            <a:xfrm>
              <a:off x="3312" y="1056"/>
              <a:ext cx="384" cy="96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Text Box 44"/>
            <p:cNvSpPr txBox="1">
              <a:spLocks noChangeArrowheads="1"/>
            </p:cNvSpPr>
            <p:nvPr/>
          </p:nvSpPr>
          <p:spPr bwMode="auto">
            <a:xfrm>
              <a:off x="3504" y="110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1</a:t>
              </a:r>
            </a:p>
          </p:txBody>
        </p:sp>
        <p:sp>
          <p:nvSpPr>
            <p:cNvPr id="7178" name="Line 64"/>
            <p:cNvSpPr>
              <a:spLocks noChangeShapeType="1"/>
            </p:cNvSpPr>
            <p:nvPr/>
          </p:nvSpPr>
          <p:spPr bwMode="auto">
            <a:xfrm rot="-5400000">
              <a:off x="2400" y="816"/>
              <a:ext cx="1824" cy="48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129"/>
          <p:cNvSpPr txBox="1">
            <a:spLocks noChangeArrowheads="1"/>
          </p:cNvSpPr>
          <p:nvPr/>
        </p:nvSpPr>
        <p:spPr bwMode="auto">
          <a:xfrm>
            <a:off x="838200" y="65623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(1) </a:t>
            </a:r>
            <a:r>
              <a:rPr lang="en-US" sz="1200"/>
              <a:t>A target </a:t>
            </a:r>
            <a:r>
              <a:rPr lang="en-US" sz="1200" b="1"/>
              <a:t>u</a:t>
            </a:r>
            <a:endParaRPr lang="en-US"/>
          </a:p>
        </p:txBody>
      </p:sp>
      <p:sp>
        <p:nvSpPr>
          <p:cNvPr id="7174" name="Text Box 133"/>
          <p:cNvSpPr txBox="1">
            <a:spLocks noChangeArrowheads="1"/>
          </p:cNvSpPr>
          <p:nvPr/>
        </p:nvSpPr>
        <p:spPr bwMode="auto">
          <a:xfrm>
            <a:off x="6477000" y="112428"/>
            <a:ext cx="2362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/>
              <a:t>(2) </a:t>
            </a:r>
            <a:r>
              <a:rPr lang="en-US" sz="1200" dirty="0"/>
              <a:t>The guess </a:t>
            </a:r>
            <a:r>
              <a:rPr lang="en-US" sz="1200" b="1" dirty="0"/>
              <a:t>v</a:t>
            </a:r>
            <a:r>
              <a:rPr lang="en-US" sz="1200" b="1" baseline="-25000" dirty="0"/>
              <a:t>1 </a:t>
            </a:r>
            <a:r>
              <a:rPr lang="en-US" sz="1200" dirty="0"/>
              <a:t>after one positive example.</a:t>
            </a: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16002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4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819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16002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rot="16200000">
            <a:off x="25146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5146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5146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14478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76600" y="39624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14478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1524000" y="58975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45" name="AutoShape 43"/>
          <p:cNvSpPr>
            <a:spLocks/>
          </p:cNvSpPr>
          <p:nvPr/>
        </p:nvSpPr>
        <p:spPr bwMode="auto">
          <a:xfrm rot="2320195">
            <a:off x="36591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6576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5181600" y="41910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6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63381" y="42902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181600" y="41910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rot="16200000">
            <a:off x="6096000" y="35052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096000" y="3886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6096000" y="41148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5029200" y="40386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858000" y="39624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 flipH="1">
            <a:off x="5029200" y="510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5105400" y="58975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57" name="AutoShape 55"/>
          <p:cNvSpPr>
            <a:spLocks/>
          </p:cNvSpPr>
          <p:nvPr/>
        </p:nvSpPr>
        <p:spPr bwMode="auto">
          <a:xfrm rot="2320195">
            <a:off x="7240587" y="62071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7239000" y="62484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5146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8194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2209800" y="41910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2362200" y="4343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 flipH="1" flipV="1">
            <a:off x="2971800" y="44958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62"/>
          <p:cNvGrpSpPr>
            <a:grpSpLocks/>
          </p:cNvGrpSpPr>
          <p:nvPr/>
        </p:nvGrpSpPr>
        <p:grpSpPr bwMode="auto">
          <a:xfrm>
            <a:off x="1676400" y="3962400"/>
            <a:ext cx="1752600" cy="2438400"/>
            <a:chOff x="528" y="2544"/>
            <a:chExt cx="1104" cy="1536"/>
          </a:xfrm>
        </p:grpSpPr>
        <p:sp>
          <p:nvSpPr>
            <p:cNvPr id="65" name="Line 63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65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6629400" y="518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6096000" y="51054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8"/>
          <p:cNvSpPr txBox="1">
            <a:spLocks noChangeArrowheads="1"/>
          </p:cNvSpPr>
          <p:nvPr/>
        </p:nvSpPr>
        <p:spPr bwMode="auto">
          <a:xfrm>
            <a:off x="6400800" y="51816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6096000" y="57150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6096000" y="51054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208712" y="45259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 flipV="1">
            <a:off x="6096000" y="45720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553200" y="4572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1066800" y="32766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4648200" y="32766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192837" y="6477000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67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9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1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46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9261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250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9255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34861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35831"/>
          <a:stretch>
            <a:fillRect/>
          </a:stretch>
        </p:blipFill>
        <p:spPr bwMode="auto">
          <a:xfrm>
            <a:off x="273844" y="3887782"/>
            <a:ext cx="7608888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2765425" y="2014538"/>
            <a:ext cx="282575" cy="423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 flipV="1">
            <a:off x="2917825" y="1689100"/>
            <a:ext cx="96838" cy="128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4" name="AutoShape 48"/>
          <p:cNvSpPr>
            <a:spLocks/>
          </p:cNvSpPr>
          <p:nvPr/>
        </p:nvSpPr>
        <p:spPr bwMode="auto">
          <a:xfrm rot="2320195">
            <a:off x="2959100" y="1909763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2957513" y="1951038"/>
            <a:ext cx="300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&gt;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6153680" y="5341142"/>
            <a:ext cx="2951163" cy="366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b="1" dirty="0"/>
              <a:t>v</a:t>
            </a:r>
            <a:r>
              <a:rPr lang="en-US" i="1" baseline="-25000" dirty="0"/>
              <a:t>k+1</a:t>
            </a:r>
            <a:r>
              <a:rPr lang="en-US" dirty="0"/>
              <a:t> =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 + 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  <a:r>
              <a:rPr lang="en-US" b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46821" r="51351" b="49518"/>
          <a:stretch/>
        </p:blipFill>
        <p:spPr bwMode="auto">
          <a:xfrm>
            <a:off x="5535083" y="6409520"/>
            <a:ext cx="3632233" cy="33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9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15636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18454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5636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rot="-5400000">
            <a:off x="24780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4780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4780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4112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40088" y="11430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u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4112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487488" y="3078163"/>
            <a:ext cx="319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-u</a:t>
            </a:r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 rot="2320195">
            <a:off x="36226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6210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5145088" y="1371600"/>
            <a:ext cx="18288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 rot="2725339">
            <a:off x="5426869" y="1470819"/>
            <a:ext cx="19113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145088" y="1371600"/>
            <a:ext cx="1981200" cy="19812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rot="-5400000">
            <a:off x="6059488" y="685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6059488" y="1066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059488" y="12954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992688" y="1219200"/>
            <a:ext cx="22098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821488" y="1143000"/>
            <a:ext cx="277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 b="1"/>
              <a:t>u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992688" y="2286000"/>
            <a:ext cx="106680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068888" y="3078163"/>
            <a:ext cx="328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200"/>
              <a:t>-</a:t>
            </a:r>
            <a:r>
              <a:rPr lang="en-US" sz="1200" b="1"/>
              <a:t>u</a:t>
            </a:r>
          </a:p>
        </p:txBody>
      </p:sp>
      <p:sp>
        <p:nvSpPr>
          <p:cNvPr id="10264" name="AutoShape 24"/>
          <p:cNvSpPr>
            <a:spLocks/>
          </p:cNvSpPr>
          <p:nvPr/>
        </p:nvSpPr>
        <p:spPr bwMode="auto">
          <a:xfrm rot="2320195">
            <a:off x="7204075" y="3387725"/>
            <a:ext cx="76200" cy="193675"/>
          </a:xfrm>
          <a:prstGeom prst="rightBrace">
            <a:avLst>
              <a:gd name="adj1" fmla="val 211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202488" y="3429000"/>
            <a:ext cx="292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900">
                <a:latin typeface="Times New Roman" charset="0"/>
                <a:cs typeface="Times New Roman" charset="0"/>
              </a:rPr>
              <a:t>2</a:t>
            </a:r>
            <a:r>
              <a:rPr lang="el-GR" sz="900">
                <a:latin typeface="Times New Roman" charset="0"/>
                <a:cs typeface="Times New Roman" charset="0"/>
              </a:rPr>
              <a:t>γ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4780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828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2173288" y="13716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 flipV="1">
            <a:off x="2325688" y="15240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 flipV="1">
            <a:off x="2935288" y="1676400"/>
            <a:ext cx="152400" cy="7620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639888" y="1143000"/>
            <a:ext cx="1752600" cy="2438400"/>
            <a:chOff x="528" y="2544"/>
            <a:chExt cx="1104" cy="1536"/>
          </a:xfrm>
        </p:grpSpPr>
        <p:sp>
          <p:nvSpPr>
            <p:cNvPr id="10283" name="Line 32"/>
            <p:cNvSpPr>
              <a:spLocks noChangeShapeType="1"/>
            </p:cNvSpPr>
            <p:nvPr/>
          </p:nvSpPr>
          <p:spPr bwMode="auto">
            <a:xfrm rot="5400000" flipH="1">
              <a:off x="312" y="2760"/>
              <a:ext cx="1536" cy="110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33"/>
            <p:cNvSpPr>
              <a:spLocks noChangeShapeType="1"/>
            </p:cNvSpPr>
            <p:nvPr/>
          </p:nvSpPr>
          <p:spPr bwMode="auto">
            <a:xfrm flipV="1">
              <a:off x="1056" y="2880"/>
              <a:ext cx="288" cy="384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Text Box 34"/>
            <p:cNvSpPr txBox="1">
              <a:spLocks noChangeArrowheads="1"/>
            </p:cNvSpPr>
            <p:nvPr/>
          </p:nvSpPr>
          <p:spPr bwMode="auto">
            <a:xfrm>
              <a:off x="1200" y="2784"/>
              <a:ext cx="1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700" b="1" i="1">
                  <a:solidFill>
                    <a:srgbClr val="800080"/>
                  </a:solidFill>
                </a:rPr>
                <a:t>v</a:t>
              </a:r>
              <a:r>
                <a:rPr lang="en-US" sz="700" b="1" i="1" baseline="-25000">
                  <a:solidFill>
                    <a:srgbClr val="800080"/>
                  </a:solidFill>
                </a:rPr>
                <a:t>2</a:t>
              </a:r>
            </a:p>
          </p:txBody>
        </p:sp>
      </p:grpSp>
      <p:sp>
        <p:nvSpPr>
          <p:cNvPr id="10272" name="Text Box 35"/>
          <p:cNvSpPr txBox="1">
            <a:spLocks noChangeArrowheads="1"/>
          </p:cNvSpPr>
          <p:nvPr/>
        </p:nvSpPr>
        <p:spPr bwMode="auto">
          <a:xfrm>
            <a:off x="6592888" y="2362200"/>
            <a:ext cx="3206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006600"/>
                </a:solidFill>
              </a:rPr>
              <a:t>+</a:t>
            </a:r>
            <a:r>
              <a:rPr lang="en-US" sz="700" b="1" i="1">
                <a:solidFill>
                  <a:srgbClr val="006600"/>
                </a:solidFill>
              </a:rPr>
              <a:t>x</a:t>
            </a:r>
            <a:r>
              <a:rPr lang="en-US" sz="700" b="1" i="1" baseline="-25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0273" name="Line 36"/>
          <p:cNvSpPr>
            <a:spLocks noChangeShapeType="1"/>
          </p:cNvSpPr>
          <p:nvPr/>
        </p:nvSpPr>
        <p:spPr bwMode="auto">
          <a:xfrm>
            <a:off x="6059488" y="2286000"/>
            <a:ext cx="609600" cy="152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6364288" y="2362200"/>
            <a:ext cx="2682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6059488" y="2895600"/>
            <a:ext cx="2984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>
                <a:solidFill>
                  <a:srgbClr val="FF0000"/>
                </a:solidFill>
              </a:rPr>
              <a:t>-</a:t>
            </a:r>
            <a:r>
              <a:rPr lang="en-US" sz="700" b="1" i="1">
                <a:solidFill>
                  <a:srgbClr val="FF0000"/>
                </a:solidFill>
              </a:rPr>
              <a:t>x</a:t>
            </a:r>
            <a:r>
              <a:rPr lang="en-US" sz="700" b="1" i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Line 39"/>
          <p:cNvSpPr>
            <a:spLocks noChangeShapeType="1"/>
          </p:cNvSpPr>
          <p:nvPr/>
        </p:nvSpPr>
        <p:spPr bwMode="auto">
          <a:xfrm>
            <a:off x="6059488" y="22860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Text Box 40"/>
          <p:cNvSpPr txBox="1">
            <a:spLocks noChangeArrowheads="1"/>
          </p:cNvSpPr>
          <p:nvPr/>
        </p:nvSpPr>
        <p:spPr bwMode="auto">
          <a:xfrm>
            <a:off x="6172200" y="1706563"/>
            <a:ext cx="2682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700" b="1" i="1">
                <a:solidFill>
                  <a:srgbClr val="800080"/>
                </a:solidFill>
              </a:rPr>
              <a:t>v</a:t>
            </a:r>
            <a:r>
              <a:rPr lang="en-US" sz="700" b="1" i="1" baseline="-2500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0278" name="Line 41"/>
          <p:cNvSpPr>
            <a:spLocks noChangeShapeType="1"/>
          </p:cNvSpPr>
          <p:nvPr/>
        </p:nvSpPr>
        <p:spPr bwMode="auto">
          <a:xfrm flipV="1">
            <a:off x="6059488" y="1752600"/>
            <a:ext cx="457200" cy="53340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Line 42"/>
          <p:cNvSpPr>
            <a:spLocks noChangeShapeType="1"/>
          </p:cNvSpPr>
          <p:nvPr/>
        </p:nvSpPr>
        <p:spPr bwMode="auto">
          <a:xfrm>
            <a:off x="6516688" y="1752600"/>
            <a:ext cx="15240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Text Box 43"/>
          <p:cNvSpPr txBox="1">
            <a:spLocks noChangeArrowheads="1"/>
          </p:cNvSpPr>
          <p:nvPr/>
        </p:nvSpPr>
        <p:spPr bwMode="auto">
          <a:xfrm>
            <a:off x="1030288" y="457200"/>
            <a:ext cx="2743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(3a)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two positive examples: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+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</p:txBody>
      </p:sp>
      <p:sp>
        <p:nvSpPr>
          <p:cNvPr id="10281" name="Text Box 44"/>
          <p:cNvSpPr txBox="1">
            <a:spLocks noChangeArrowheads="1"/>
          </p:cNvSpPr>
          <p:nvPr/>
        </p:nvSpPr>
        <p:spPr bwMode="auto">
          <a:xfrm>
            <a:off x="4611688" y="457200"/>
            <a:ext cx="342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(3b) </a:t>
            </a:r>
            <a:r>
              <a:rPr lang="en-US" sz="1200"/>
              <a:t>The guess </a:t>
            </a:r>
            <a:r>
              <a:rPr lang="en-US" sz="1200" b="1"/>
              <a:t>v</a:t>
            </a:r>
            <a:r>
              <a:rPr lang="en-US" sz="1200" b="1" baseline="-25000"/>
              <a:t>2 </a:t>
            </a:r>
            <a:r>
              <a:rPr lang="en-US" sz="1200"/>
              <a:t>after the one positive and one negative example: </a:t>
            </a:r>
            <a:r>
              <a:rPr lang="en-US" sz="1200" b="1"/>
              <a:t>v</a:t>
            </a:r>
            <a:r>
              <a:rPr lang="en-US" sz="1200" baseline="-25000"/>
              <a:t>2</a:t>
            </a:r>
            <a:r>
              <a:rPr lang="en-US" sz="1200"/>
              <a:t>=</a:t>
            </a:r>
            <a:r>
              <a:rPr lang="en-US" sz="1200" b="1"/>
              <a:t>v</a:t>
            </a:r>
            <a:r>
              <a:rPr lang="en-US" sz="1200" baseline="-25000"/>
              <a:t>1</a:t>
            </a:r>
            <a:r>
              <a:rPr lang="en-US" sz="1200"/>
              <a:t>-</a:t>
            </a:r>
            <a:r>
              <a:rPr lang="en-US" sz="1200" b="1"/>
              <a:t>x</a:t>
            </a:r>
            <a:r>
              <a:rPr lang="en-US" sz="1200" baseline="-25000"/>
              <a:t>2</a:t>
            </a:r>
          </a:p>
          <a:p>
            <a:pPr algn="l" eaLnBrk="1" hangingPunct="1"/>
            <a:endParaRPr lang="en-US" sz="1200"/>
          </a:p>
        </p:txBody>
      </p:sp>
      <p:pic>
        <p:nvPicPr>
          <p:cNvPr id="10282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23581"/>
          <a:stretch>
            <a:fillRect/>
          </a:stretch>
        </p:blipFill>
        <p:spPr bwMode="auto">
          <a:xfrm>
            <a:off x="639763" y="3581400"/>
            <a:ext cx="74009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6669088" y="5150642"/>
            <a:ext cx="238037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/>
              <a:t>If mistake: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i="1" baseline="-25000" dirty="0" smtClean="0"/>
              <a:t>i </a:t>
            </a:r>
            <a:r>
              <a:rPr lang="en-US" b="1" dirty="0" err="1"/>
              <a:t>v</a:t>
            </a:r>
            <a:r>
              <a:rPr lang="en-US" i="1" baseline="-25000" dirty="0" err="1"/>
              <a:t>k</a:t>
            </a:r>
            <a:r>
              <a:rPr lang="en-US" i="1" dirty="0"/>
              <a:t> </a:t>
            </a:r>
            <a:r>
              <a:rPr lang="en-US" i="1" dirty="0" smtClean="0"/>
              <a:t>&lt; 0 </a:t>
            </a:r>
            <a:endParaRPr lang="en-US" i="1" dirty="0"/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0" t="86995" r="54942" b="8044"/>
          <a:stretch/>
        </p:blipFill>
        <p:spPr bwMode="auto">
          <a:xfrm>
            <a:off x="6172200" y="6021917"/>
            <a:ext cx="2819400" cy="50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3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Computationally: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linear classifiers (inner product </a:t>
            </a:r>
            <a:r>
              <a:rPr lang="en-US" sz="2000" b="1" dirty="0" smtClean="0"/>
              <a:t>x </a:t>
            </a:r>
            <a:r>
              <a:rPr lang="en-US" sz="2000" dirty="0" smtClean="0"/>
              <a:t>and </a:t>
            </a:r>
            <a:r>
              <a:rPr lang="en-US" sz="2000" b="1" dirty="0" smtClean="0"/>
              <a:t>v</a:t>
            </a:r>
            <a:r>
              <a:rPr lang="en-US" sz="2000" dirty="0" smtClean="0"/>
              <a:t>(y))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constant number of passes over data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very simple with word counts in memory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pretty simple for large vocabularies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trivially parallelized </a:t>
            </a:r>
            <a:r>
              <a:rPr lang="en-US" sz="2000" i="1" dirty="0" smtClean="0"/>
              <a:t>adding</a:t>
            </a:r>
            <a:r>
              <a:rPr lang="en-US" sz="2000" dirty="0" smtClean="0"/>
              <a:t> operations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423333" y="5958417"/>
            <a:ext cx="63817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56014" r="40309" b="38188"/>
          <a:stretch/>
        </p:blipFill>
        <p:spPr bwMode="auto">
          <a:xfrm>
            <a:off x="1131401" y="2063750"/>
            <a:ext cx="2001266" cy="5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84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23845" r="4245" b="63538"/>
          <a:stretch>
            <a:fillRect/>
          </a:stretch>
        </p:blipFill>
        <p:spPr bwMode="auto">
          <a:xfrm>
            <a:off x="131763" y="1073150"/>
            <a:ext cx="87518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t="18170" r="6970" b="69664"/>
          <a:stretch>
            <a:fillRect/>
          </a:stretch>
        </p:blipFill>
        <p:spPr bwMode="auto">
          <a:xfrm>
            <a:off x="203200" y="198438"/>
            <a:ext cx="875188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22342" r="13168" b="55110"/>
          <a:stretch>
            <a:fillRect/>
          </a:stretch>
        </p:blipFill>
        <p:spPr bwMode="auto">
          <a:xfrm>
            <a:off x="203200" y="2268538"/>
            <a:ext cx="38465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60692" r="13168" b="26682"/>
          <a:stretch>
            <a:fillRect/>
          </a:stretch>
        </p:blipFill>
        <p:spPr bwMode="auto">
          <a:xfrm>
            <a:off x="4319588" y="2151063"/>
            <a:ext cx="38465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8" t="49605" r="20993" b="25987"/>
          <a:stretch>
            <a:fillRect/>
          </a:stretch>
        </p:blipFill>
        <p:spPr bwMode="auto">
          <a:xfrm>
            <a:off x="4849812" y="2928143"/>
            <a:ext cx="24876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81267" r="38921" b="5806"/>
          <a:stretch>
            <a:fillRect/>
          </a:stretch>
        </p:blipFill>
        <p:spPr bwMode="auto">
          <a:xfrm>
            <a:off x="319088" y="5113338"/>
            <a:ext cx="8001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607702" y="4130680"/>
            <a:ext cx="630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32459" y="5681132"/>
            <a:ext cx="34925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H="1">
            <a:off x="6800850" y="3820318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6947431" y="3316818"/>
            <a:ext cx="631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7227357" y="2414059"/>
            <a:ext cx="63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2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6800850" y="4229100"/>
          <a:ext cx="1344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0" name="Equation" r:id="rId9" imgW="495000" imgH="495000" progId="Equation.3">
                  <p:embed/>
                </p:oleObj>
              </mc:Choice>
              <mc:Fallback>
                <p:oleObj name="Equation" r:id="rId9" imgW="495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229100"/>
                        <a:ext cx="1344613" cy="892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9088" y="6421438"/>
            <a:ext cx="60467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Notation fix to be consistent with next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" charset="0"/>
              </a:rPr>
              <a:t>We have shown that </a:t>
            </a:r>
          </a:p>
          <a:p>
            <a:pPr lvl="1"/>
            <a:r>
              <a:rPr lang="en-US" sz="2000" i="1" dirty="0">
                <a:latin typeface="Arial" charset="0"/>
              </a:rPr>
              <a:t>If </a:t>
            </a:r>
            <a:r>
              <a:rPr lang="en-US" sz="2000" dirty="0">
                <a:latin typeface="Arial" charset="0"/>
              </a:rPr>
              <a:t>: exists a </a:t>
            </a:r>
            <a:r>
              <a:rPr lang="en-US" sz="2000" b="1" dirty="0" err="1">
                <a:latin typeface="Arial" charset="0"/>
              </a:rPr>
              <a:t>u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with unit norm that has margin </a:t>
            </a:r>
            <a:r>
              <a:rPr lang="el-GR" sz="2000" dirty="0">
                <a:latin typeface="Arial" charset="0"/>
                <a:cs typeface="Arial" charset="0"/>
              </a:rPr>
              <a:t>γ</a:t>
            </a:r>
            <a:r>
              <a:rPr lang="en-US" sz="2000" dirty="0">
                <a:latin typeface="Arial" charset="0"/>
                <a:cs typeface="Arial" charset="0"/>
              </a:rPr>
              <a:t> on examples in the </a:t>
            </a:r>
            <a:r>
              <a:rPr lang="en-US" sz="2000" dirty="0" err="1">
                <a:latin typeface="Arial" charset="0"/>
                <a:cs typeface="Arial" charset="0"/>
              </a:rPr>
              <a:t>seq</a:t>
            </a:r>
            <a:r>
              <a:rPr lang="en-US" sz="2000" dirty="0">
                <a:latin typeface="Arial" charset="0"/>
                <a:cs typeface="Arial" charset="0"/>
              </a:rPr>
              <a:t> 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1</a:t>
            </a:r>
            <a:r>
              <a:rPr lang="en-US" sz="2000" dirty="0">
                <a:latin typeface="Arial" charset="0"/>
                <a:cs typeface="Arial" charset="0"/>
              </a:rPr>
              <a:t>),(</a:t>
            </a:r>
            <a:r>
              <a:rPr lang="en-US" sz="2000" b="1" dirty="0">
                <a:latin typeface="Arial" charset="0"/>
                <a:cs typeface="Arial" charset="0"/>
              </a:rPr>
              <a:t>x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,y</a:t>
            </a:r>
            <a:r>
              <a:rPr lang="en-US" sz="2000" baseline="-25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000" i="1" dirty="0">
                <a:latin typeface="Arial" charset="0"/>
                <a:cs typeface="Arial" charset="0"/>
              </a:rPr>
              <a:t>Then </a:t>
            </a:r>
            <a:r>
              <a:rPr lang="en-US" sz="2000" dirty="0">
                <a:latin typeface="Arial" charset="0"/>
                <a:cs typeface="Arial" charset="0"/>
              </a:rPr>
              <a:t>: the </a:t>
            </a:r>
            <a:r>
              <a:rPr lang="en-US" sz="2000" dirty="0" err="1">
                <a:latin typeface="Arial" charset="0"/>
                <a:cs typeface="Arial" charset="0"/>
              </a:rPr>
              <a:t>perceptron</a:t>
            </a:r>
            <a:r>
              <a:rPr lang="en-US" sz="2000" dirty="0">
                <a:latin typeface="Arial" charset="0"/>
                <a:cs typeface="Arial" charset="0"/>
              </a:rPr>
              <a:t> algorithm makes &lt; R</a:t>
            </a:r>
            <a:r>
              <a:rPr lang="en-US" sz="2000" baseline="30000" dirty="0">
                <a:latin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cs typeface="Arial" charset="0"/>
              </a:rPr>
              <a:t>/</a:t>
            </a:r>
            <a:r>
              <a:rPr lang="el-GR" sz="2000" dirty="0">
                <a:latin typeface="Arial" charset="0"/>
                <a:cs typeface="Arial" charset="0"/>
              </a:rPr>
              <a:t> γ</a:t>
            </a:r>
            <a:r>
              <a:rPr lang="en-US" sz="2000" baseline="30000" dirty="0">
                <a:latin typeface="Arial" charset="0"/>
                <a:cs typeface="Arial" charset="0"/>
              </a:rPr>
              <a:t>2 </a:t>
            </a:r>
            <a:r>
              <a:rPr lang="en-US" sz="2000" dirty="0">
                <a:latin typeface="Arial" charset="0"/>
              </a:rPr>
              <a:t>mistakes on the sequence (where R &gt;= ||</a:t>
            </a:r>
            <a:r>
              <a:rPr lang="en-US" sz="2000" b="1" dirty="0">
                <a:latin typeface="Arial" charset="0"/>
              </a:rPr>
              <a:t>x</a:t>
            </a:r>
            <a:r>
              <a:rPr lang="en-US" sz="2000" baseline="-25000" dirty="0">
                <a:latin typeface="Arial" charset="0"/>
              </a:rPr>
              <a:t>i</a:t>
            </a:r>
            <a:r>
              <a:rPr lang="en-US" sz="2000" dirty="0">
                <a:latin typeface="Arial" charset="0"/>
              </a:rPr>
              <a:t>||)</a:t>
            </a:r>
          </a:p>
          <a:p>
            <a:pPr lvl="1"/>
            <a:r>
              <a:rPr lang="en-US" sz="2000" i="1" dirty="0">
                <a:latin typeface="Arial" charset="0"/>
              </a:rPr>
              <a:t>Independent</a:t>
            </a:r>
            <a:r>
              <a:rPr lang="en-US" sz="2000" dirty="0">
                <a:latin typeface="Arial" charset="0"/>
              </a:rPr>
              <a:t> of dimension of the data or classifier (!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pPr lvl="1"/>
            <a:r>
              <a:rPr lang="en-US" sz="2000" dirty="0" smtClean="0">
                <a:latin typeface="Arial" charset="0"/>
              </a:rPr>
              <a:t>This doesn’t follow from M(C)&lt;=</a:t>
            </a:r>
            <a:r>
              <a:rPr lang="en-US" sz="2000" dirty="0" err="1" smtClean="0">
                <a:latin typeface="Arial" charset="0"/>
              </a:rPr>
              <a:t>VCDim(C</a:t>
            </a:r>
            <a:r>
              <a:rPr lang="en-US" sz="2000" dirty="0" smtClean="0">
                <a:latin typeface="Arial" charset="0"/>
              </a:rPr>
              <a:t>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if this algorithm could be better</a:t>
            </a:r>
          </a:p>
          <a:p>
            <a:pPr lvl="1"/>
            <a:r>
              <a:rPr lang="en-US" sz="2000" dirty="0">
                <a:latin typeface="Arial" charset="0"/>
              </a:rPr>
              <a:t>There are many variants that rely on similar analysis (ROMMA, Passive-Aggressive, MIRA, …)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know what happens if the </a:t>
            </a:r>
            <a:r>
              <a:rPr lang="en-US" sz="2400" dirty="0" smtClean="0">
                <a:latin typeface="Arial" charset="0"/>
              </a:rPr>
              <a:t>data’s </a:t>
            </a:r>
            <a:r>
              <a:rPr lang="en-US" sz="2400" dirty="0">
                <a:latin typeface="Arial" charset="0"/>
              </a:rPr>
              <a:t>not separable</a:t>
            </a:r>
          </a:p>
          <a:p>
            <a:pPr lvl="1"/>
            <a:r>
              <a:rPr lang="en-US" sz="2000" dirty="0">
                <a:latin typeface="Arial" charset="0"/>
              </a:rPr>
              <a:t>Unless I explain the </a:t>
            </a:r>
            <a:r>
              <a:rPr lang="ja-JP" altLang="en-US" sz="2000" dirty="0">
                <a:latin typeface="Arial" charset="0"/>
              </a:rPr>
              <a:t>“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</a:rPr>
              <a:t>trick</a:t>
            </a:r>
            <a:r>
              <a:rPr lang="ja-JP" altLang="en-US" sz="2000" dirty="0">
                <a:latin typeface="Arial" charset="0"/>
              </a:rPr>
              <a:t>”</a:t>
            </a:r>
            <a:r>
              <a:rPr lang="en-US" sz="2000" dirty="0">
                <a:latin typeface="Arial" charset="0"/>
              </a:rPr>
              <a:t> to you</a:t>
            </a:r>
          </a:p>
          <a:p>
            <a:r>
              <a:rPr lang="en-US" sz="2400" dirty="0">
                <a:latin typeface="Arial" charset="0"/>
              </a:rPr>
              <a:t>We </a:t>
            </a:r>
            <a:r>
              <a:rPr lang="en-US" sz="2400" i="1" dirty="0" smtClean="0">
                <a:latin typeface="Arial" charset="0"/>
              </a:rPr>
              <a:t>don’t </a:t>
            </a:r>
            <a:r>
              <a:rPr lang="en-US" sz="2400" dirty="0">
                <a:latin typeface="Arial" charset="0"/>
              </a:rPr>
              <a:t>know what classifier to </a:t>
            </a:r>
            <a:r>
              <a:rPr lang="en-US" sz="2400" dirty="0" smtClean="0">
                <a:latin typeface="Arial" charset="0"/>
              </a:rPr>
              <a:t>use “after” training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4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</a:t>
            </a:r>
            <a:r>
              <a:rPr lang="el-GR">
                <a:latin typeface="Arial" charset="0"/>
                <a:cs typeface="Arial" charset="0"/>
              </a:rPr>
              <a:t>Δ</a:t>
            </a:r>
            <a:r>
              <a:rPr lang="en-US">
                <a:latin typeface="Arial" charset="0"/>
                <a:cs typeface="Arial" charset="0"/>
              </a:rPr>
              <a:t> Trick</a:t>
            </a:r>
            <a:endParaRPr lang="en-US">
              <a:latin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Replace </a:t>
            </a:r>
            <a:r>
              <a:rPr lang="en-US" b="1" dirty="0">
                <a:latin typeface="Arial" charset="0"/>
              </a:rPr>
              <a:t>x</a:t>
            </a:r>
            <a:r>
              <a:rPr lang="en-US" baseline="-25000" dirty="0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with </a:t>
            </a:r>
            <a:r>
              <a:rPr lang="en-US" b="1" dirty="0" err="1">
                <a:latin typeface="Arial" charset="0"/>
              </a:rPr>
              <a:t>x</a:t>
            </a:r>
            <a:r>
              <a:rPr lang="ja-JP" altLang="en-US" b="1" dirty="0">
                <a:latin typeface="Arial" charset="0"/>
              </a:rPr>
              <a:t>’</a:t>
            </a:r>
            <a:r>
              <a:rPr lang="en-US" baseline="-25000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 so 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becomes [</a:t>
            </a:r>
            <a:r>
              <a:rPr lang="en-US" b="1" dirty="0">
                <a:latin typeface="Arial" charset="0"/>
              </a:rPr>
              <a:t>X </a:t>
            </a:r>
            <a:r>
              <a:rPr lang="en-US" dirty="0">
                <a:latin typeface="Arial" charset="0"/>
              </a:rPr>
              <a:t>| </a:t>
            </a:r>
            <a:r>
              <a:rPr lang="en-US" b="1" dirty="0">
                <a:latin typeface="Arial" charset="0"/>
              </a:rPr>
              <a:t>I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dirty="0">
                <a:latin typeface="Arial" charset="0"/>
              </a:rPr>
              <a:t>]</a:t>
            </a:r>
          </a:p>
          <a:p>
            <a:r>
              <a:rPr lang="en-US" dirty="0">
                <a:latin typeface="Arial" charset="0"/>
              </a:rPr>
              <a:t>Replace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in our bounds with 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= max(0,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dirty="0">
                <a:latin typeface="Arial" charset="0"/>
                <a:cs typeface="Arial" charset="0"/>
              </a:rPr>
              <a:t> -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x</a:t>
            </a:r>
            <a:r>
              <a:rPr lang="en-US" baseline="-25000" dirty="0">
                <a:latin typeface="Arial" charset="0"/>
                <a:cs typeface="Arial" charset="0"/>
              </a:rPr>
              <a:t>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Let </a:t>
            </a:r>
            <a:r>
              <a:rPr lang="en-US" b="1" dirty="0" err="1">
                <a:latin typeface="Arial" charset="0"/>
                <a:cs typeface="Arial" charset="0"/>
              </a:rPr>
              <a:t>u</a:t>
            </a:r>
            <a:r>
              <a:rPr lang="ja-JP" altLang="en-US" b="1" dirty="0">
                <a:latin typeface="Arial" charset="0"/>
                <a:cs typeface="Arial" charset="0"/>
              </a:rPr>
              <a:t>’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= </a:t>
            </a:r>
            <a:r>
              <a:rPr lang="en-US" b="1" dirty="0">
                <a:latin typeface="Arial" charset="0"/>
                <a:cs typeface="Arial" charset="0"/>
              </a:rPr>
              <a:t>(</a:t>
            </a:r>
            <a:r>
              <a:rPr lang="en-US" dirty="0">
                <a:latin typeface="Arial" charset="0"/>
                <a:cs typeface="Arial" charset="0"/>
              </a:rPr>
              <a:t>u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,…,u</a:t>
            </a:r>
            <a:r>
              <a:rPr lang="en-US" baseline="-25000" dirty="0">
                <a:latin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cs typeface="Arial" charset="0"/>
              </a:rPr>
              <a:t>, y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, … </a:t>
            </a:r>
            <a:r>
              <a:rPr lang="en-US" dirty="0" err="1">
                <a:latin typeface="Arial" charset="0"/>
                <a:cs typeface="Arial" charset="0"/>
              </a:rPr>
              <a:t>y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 err="1">
                <a:latin typeface="Arial" charset="0"/>
                <a:cs typeface="Arial" charset="0"/>
              </a:rPr>
              <a:t>d</a:t>
            </a:r>
            <a:r>
              <a:rPr lang="en-US" baseline="-25000" dirty="0" err="1">
                <a:latin typeface="Arial" charset="0"/>
                <a:cs typeface="Arial" charset="0"/>
              </a:rPr>
              <a:t>m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) * 1/Z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So Z=sqrt(1 + D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l-GR" dirty="0">
                <a:latin typeface="Arial" charset="0"/>
                <a:cs typeface="Arial" charset="0"/>
              </a:rPr>
              <a:t> 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), for D=sqrt(d</a:t>
            </a:r>
            <a:r>
              <a:rPr lang="en-US" baseline="-25000" dirty="0">
                <a:latin typeface="Arial" charset="0"/>
                <a:cs typeface="Arial" charset="0"/>
              </a:rPr>
              <a:t>1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+…+d</a:t>
            </a:r>
            <a:r>
              <a:rPr lang="en-US" baseline="-25000" dirty="0">
                <a:latin typeface="Arial" charset="0"/>
                <a:cs typeface="Arial" charset="0"/>
              </a:rPr>
              <a:t>m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r>
              <a:rPr lang="en-US" dirty="0">
                <a:latin typeface="Arial" charset="0"/>
                <a:cs typeface="Arial" charset="0"/>
              </a:rPr>
              <a:t>Mistake bound is (</a:t>
            </a:r>
            <a:r>
              <a:rPr lang="en-US" dirty="0">
                <a:latin typeface="Arial" charset="0"/>
              </a:rPr>
              <a:t>R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+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</a:rPr>
              <a:t>)Z</a:t>
            </a:r>
            <a:r>
              <a:rPr lang="en-US" baseline="30000" dirty="0">
                <a:latin typeface="Arial" charset="0"/>
              </a:rPr>
              <a:t>2 </a:t>
            </a:r>
            <a:r>
              <a:rPr lang="en-US" dirty="0">
                <a:latin typeface="Arial" charset="0"/>
              </a:rPr>
              <a:t>/ </a:t>
            </a:r>
            <a:r>
              <a:rPr lang="el-GR" dirty="0">
                <a:latin typeface="Arial" charset="0"/>
                <a:cs typeface="Arial" charset="0"/>
              </a:rPr>
              <a:t>γ</a:t>
            </a:r>
            <a:r>
              <a:rPr lang="en-US" baseline="30000" dirty="0">
                <a:latin typeface="Arial" charset="0"/>
                <a:cs typeface="Arial" charset="0"/>
              </a:rPr>
              <a:t>2 </a:t>
            </a:r>
          </a:p>
          <a:p>
            <a:r>
              <a:rPr lang="en-US" dirty="0">
                <a:latin typeface="Arial" charset="0"/>
              </a:rPr>
              <a:t>Let </a:t>
            </a:r>
            <a:r>
              <a:rPr lang="el-GR" dirty="0">
                <a:latin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cs typeface="Arial" charset="0"/>
              </a:rPr>
              <a:t> = </a:t>
            </a:r>
            <a:r>
              <a:rPr lang="en-US" dirty="0" err="1">
                <a:latin typeface="Arial" charset="0"/>
                <a:cs typeface="Arial" charset="0"/>
              </a:rPr>
              <a:t>sqrt(RD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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en-US" dirty="0" err="1">
                <a:latin typeface="Arial" charset="0"/>
                <a:cs typeface="Arial" charset="0"/>
                <a:sym typeface="Wingdings" charset="0"/>
              </a:rPr>
              <a:t>k</a:t>
            </a:r>
            <a:r>
              <a:rPr lang="en-US" dirty="0">
                <a:latin typeface="Arial" charset="0"/>
                <a:cs typeface="Arial" charset="0"/>
                <a:sym typeface="Wingdings" charset="0"/>
              </a:rPr>
              <a:t> &lt;= </a:t>
            </a:r>
            <a:r>
              <a:rPr lang="en-US" dirty="0">
                <a:latin typeface="Arial" charset="0"/>
                <a:cs typeface="Arial" charset="0"/>
              </a:rPr>
              <a:t>((R + D)/</a:t>
            </a:r>
            <a:r>
              <a:rPr lang="el-GR" dirty="0">
                <a:latin typeface="Arial" charset="0"/>
                <a:cs typeface="Arial" charset="0"/>
              </a:rPr>
              <a:t> γ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r>
              <a:rPr lang="en-US" baseline="30000" dirty="0">
                <a:latin typeface="Arial" charset="0"/>
                <a:cs typeface="Arial" charset="0"/>
              </a:rPr>
              <a:t>2</a:t>
            </a:r>
            <a:endParaRPr lang="en-US" baseline="30000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9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We have shown that </a:t>
            </a:r>
          </a:p>
          <a:p>
            <a:pPr lvl="1"/>
            <a:r>
              <a:rPr lang="en-US" sz="2400" i="1" dirty="0">
                <a:latin typeface="Arial" charset="0"/>
              </a:rPr>
              <a:t>If </a:t>
            </a:r>
            <a:r>
              <a:rPr lang="en-US" sz="2400" dirty="0">
                <a:latin typeface="Arial" charset="0"/>
              </a:rPr>
              <a:t>: exists a </a:t>
            </a:r>
            <a:r>
              <a:rPr lang="en-US" sz="2400" b="1" dirty="0" err="1">
                <a:latin typeface="Arial" charset="0"/>
              </a:rPr>
              <a:t>u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with unit norm that has margin </a:t>
            </a:r>
            <a:r>
              <a:rPr lang="el-GR" sz="2400" dirty="0">
                <a:latin typeface="Arial" charset="0"/>
                <a:cs typeface="Arial" charset="0"/>
              </a:rPr>
              <a:t>γ</a:t>
            </a:r>
            <a:r>
              <a:rPr lang="en-US" sz="2400" dirty="0">
                <a:latin typeface="Arial" charset="0"/>
                <a:cs typeface="Arial" charset="0"/>
              </a:rPr>
              <a:t> on examples in the </a:t>
            </a:r>
            <a:r>
              <a:rPr lang="en-US" sz="2400" dirty="0" err="1">
                <a:latin typeface="Arial" charset="0"/>
                <a:cs typeface="Arial" charset="0"/>
              </a:rPr>
              <a:t>seq</a:t>
            </a:r>
            <a:r>
              <a:rPr lang="en-US" sz="2400" dirty="0">
                <a:latin typeface="Arial" charset="0"/>
                <a:cs typeface="Arial" charset="0"/>
              </a:rPr>
              <a:t> 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cs typeface="Arial" charset="0"/>
              </a:rPr>
              <a:t>),(</a:t>
            </a:r>
            <a:r>
              <a:rPr lang="en-US" sz="2400" b="1" dirty="0">
                <a:latin typeface="Arial" charset="0"/>
                <a:cs typeface="Arial" charset="0"/>
              </a:rPr>
              <a:t>x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,y</a:t>
            </a:r>
            <a:r>
              <a:rPr lang="en-US" sz="2400" baseline="-25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),….</a:t>
            </a: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Then </a:t>
            </a:r>
            <a:r>
              <a:rPr lang="en-US" sz="2400" dirty="0">
                <a:latin typeface="Arial" charset="0"/>
                <a:cs typeface="Arial" charset="0"/>
              </a:rPr>
              <a:t>: the </a:t>
            </a:r>
            <a:r>
              <a:rPr lang="en-US" sz="2400" dirty="0" err="1">
                <a:latin typeface="Arial" charset="0"/>
                <a:cs typeface="Arial" charset="0"/>
              </a:rPr>
              <a:t>perceptron</a:t>
            </a:r>
            <a:r>
              <a:rPr lang="en-US" sz="2400" dirty="0">
                <a:latin typeface="Arial" charset="0"/>
                <a:cs typeface="Arial" charset="0"/>
              </a:rPr>
              <a:t> algorithm makes &lt; R</a:t>
            </a:r>
            <a:r>
              <a:rPr lang="en-US" sz="2400" baseline="30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/</a:t>
            </a:r>
            <a:r>
              <a:rPr lang="el-GR" sz="2400" dirty="0">
                <a:latin typeface="Arial" charset="0"/>
                <a:cs typeface="Arial" charset="0"/>
              </a:rPr>
              <a:t> γ</a:t>
            </a:r>
            <a:r>
              <a:rPr lang="en-US" sz="2400" baseline="30000" dirty="0">
                <a:latin typeface="Arial" charset="0"/>
                <a:cs typeface="Arial" charset="0"/>
              </a:rPr>
              <a:t>2 </a:t>
            </a:r>
            <a:r>
              <a:rPr lang="en-US" sz="2400" dirty="0">
                <a:latin typeface="Arial" charset="0"/>
              </a:rPr>
              <a:t>mistakes on the sequence (where R &gt;= ||</a:t>
            </a:r>
            <a:r>
              <a:rPr lang="en-US" sz="2400" b="1" dirty="0">
                <a:latin typeface="Arial" charset="0"/>
              </a:rPr>
              <a:t>x</a:t>
            </a:r>
            <a:r>
              <a:rPr lang="en-US" sz="2400" baseline="-25000" dirty="0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||)</a:t>
            </a:r>
          </a:p>
          <a:p>
            <a:pPr lvl="1"/>
            <a:r>
              <a:rPr lang="en-US" sz="2400" i="1" dirty="0">
                <a:latin typeface="Arial" charset="0"/>
              </a:rPr>
              <a:t>Independent</a:t>
            </a:r>
            <a:r>
              <a:rPr lang="en-US" sz="2400" dirty="0">
                <a:latin typeface="Arial" charset="0"/>
              </a:rPr>
              <a:t> of dimension of the data or classifier (!)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know what happens if the </a:t>
            </a:r>
            <a:r>
              <a:rPr lang="en-US" sz="2800" dirty="0" smtClean="0">
                <a:latin typeface="Arial" charset="0"/>
              </a:rPr>
              <a:t>data’s </a:t>
            </a:r>
            <a:r>
              <a:rPr lang="en-US" sz="2800" dirty="0">
                <a:latin typeface="Arial" charset="0"/>
              </a:rPr>
              <a:t>not separable</a:t>
            </a:r>
          </a:p>
          <a:p>
            <a:pPr lvl="1"/>
            <a:r>
              <a:rPr lang="en-US" sz="2400" dirty="0">
                <a:latin typeface="Arial" charset="0"/>
              </a:rPr>
              <a:t>Unless I explain the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l-GR" sz="2400" dirty="0">
                <a:latin typeface="Arial" charset="0"/>
                <a:cs typeface="Arial" charset="0"/>
              </a:rPr>
              <a:t>Δ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</a:rPr>
              <a:t>trick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to you</a:t>
            </a:r>
          </a:p>
          <a:p>
            <a:r>
              <a:rPr lang="en-US" sz="2800" dirty="0">
                <a:latin typeface="Arial" charset="0"/>
              </a:rPr>
              <a:t>We </a:t>
            </a:r>
            <a:r>
              <a:rPr lang="en-US" sz="2800" i="1" dirty="0" smtClean="0">
                <a:latin typeface="Arial" charset="0"/>
              </a:rPr>
              <a:t>don’t </a:t>
            </a:r>
            <a:r>
              <a:rPr lang="en-US" sz="2800" dirty="0">
                <a:latin typeface="Arial" charset="0"/>
              </a:rPr>
              <a:t>know what classifier to use </a:t>
            </a:r>
            <a:r>
              <a:rPr lang="ja-JP" altLang="en-US" sz="2800" dirty="0">
                <a:latin typeface="Arial" charset="0"/>
              </a:rPr>
              <a:t>“</a:t>
            </a:r>
            <a:r>
              <a:rPr lang="en-US" sz="2800" dirty="0">
                <a:latin typeface="Arial" charset="0"/>
              </a:rPr>
              <a:t>after</a:t>
            </a:r>
            <a:r>
              <a:rPr lang="ja-JP" altLang="en-US" sz="2800" dirty="0">
                <a:latin typeface="Arial" charset="0"/>
              </a:rPr>
              <a:t>”</a:t>
            </a:r>
            <a:r>
              <a:rPr lang="en-US" sz="2800" dirty="0">
                <a:latin typeface="Arial" charset="0"/>
              </a:rPr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2320639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On-line to batch learning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18489" r="26526" b="42174"/>
          <a:stretch>
            <a:fillRect/>
          </a:stretch>
        </p:blipFill>
        <p:spPr bwMode="auto">
          <a:xfrm>
            <a:off x="280988" y="2165350"/>
            <a:ext cx="8031162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05450" y="2998788"/>
            <a:ext cx="3086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Pick a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at random according to m</a:t>
            </a:r>
            <a:r>
              <a:rPr lang="en-US" sz="2000" baseline="-25000"/>
              <a:t>k</a:t>
            </a:r>
            <a:r>
              <a:rPr lang="en-US" sz="2000"/>
              <a:t>/m, the fraction of examples it was used for.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Predict using the </a:t>
            </a:r>
            <a:r>
              <a:rPr lang="en-US" sz="2000" b="1"/>
              <a:t>v</a:t>
            </a:r>
            <a:r>
              <a:rPr lang="en-US" sz="2000" baseline="-25000"/>
              <a:t>k</a:t>
            </a:r>
            <a:r>
              <a:rPr lang="en-US" sz="2000"/>
              <a:t> you just picked.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/>
              <a:t>(Actually, use some sort of deterministic approximation to this).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0" t="41713" r="22458" b="42165"/>
          <a:stretch>
            <a:fillRect/>
          </a:stretch>
        </p:blipFill>
        <p:spPr bwMode="auto">
          <a:xfrm>
            <a:off x="0" y="0"/>
            <a:ext cx="88820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22929" r="42060" b="45777"/>
          <a:stretch/>
        </p:blipFill>
        <p:spPr bwMode="auto">
          <a:xfrm>
            <a:off x="215900" y="0"/>
            <a:ext cx="7118350" cy="58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38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dirty="0" err="1" smtClean="0"/>
              <a:t>nk</a:t>
            </a:r>
            <a:r>
              <a:rPr lang="en-US" dirty="0" smtClean="0"/>
              <a:t>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7965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931173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7250" y="5662083"/>
            <a:ext cx="528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So: averaged </a:t>
            </a:r>
            <a:r>
              <a:rPr lang="en-US" dirty="0" err="1" smtClean="0"/>
              <a:t>perceptron</a:t>
            </a:r>
            <a:r>
              <a:rPr lang="en-US" dirty="0" smtClean="0"/>
              <a:t> is better from point of view of accuracy (stability, …) but much more expensive computationally.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dirty="0" err="1" smtClean="0"/>
              <a:t>nk</a:t>
            </a:r>
            <a:r>
              <a:rPr lang="en-US" dirty="0" smtClean="0"/>
              <a:t>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7965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931173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97250" y="5662083"/>
            <a:ext cx="528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non-averaged </a:t>
            </a:r>
            <a:r>
              <a:rPr lang="en-US" dirty="0" err="1" smtClean="0"/>
              <a:t>perceptron</a:t>
            </a:r>
            <a:r>
              <a:rPr lang="en-US" dirty="0" smtClean="0"/>
              <a:t> is also hard to parallelize…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645584" y="5217583"/>
            <a:ext cx="6180667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6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hidden agenda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1257300"/>
            <a:ext cx="8648700" cy="52302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Part of machine learning is good grasp of theory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Part of ML is a good grasp of what hacks tend to work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These are not always the same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Especially in big-data situations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Catalog of useful tricks so far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Brute-force estimation of a joint distribution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Naive Bayes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Stream-and-sort, request-and-answer patterns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BLRT and KL-divergence (and when to use them)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TF-IDF weighting – especially IDF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it’s often useful even when we don’t understand why</a:t>
            </a:r>
          </a:p>
          <a:p>
            <a:pPr lvl="1">
              <a:lnSpc>
                <a:spcPct val="90000"/>
              </a:lnSpc>
            </a:pPr>
            <a:r>
              <a:rPr lang="en-US" sz="2595" dirty="0" smtClean="0"/>
              <a:t>Perceptron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often leads to fast, competitive, easy-to-implement methods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averaging helps</a:t>
            </a:r>
          </a:p>
          <a:p>
            <a:pPr lvl="2">
              <a:lnSpc>
                <a:spcPct val="90000"/>
              </a:lnSpc>
            </a:pPr>
            <a:r>
              <a:rPr lang="en-US" sz="2195" dirty="0" smtClean="0"/>
              <a:t>what about parallel </a:t>
            </a:r>
            <a:r>
              <a:rPr lang="en-US" sz="2195" dirty="0" err="1" smtClean="0"/>
              <a:t>perceptrons</a:t>
            </a:r>
            <a:r>
              <a:rPr lang="en-US" sz="2195" dirty="0" smtClean="0"/>
              <a:t>?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987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Conservative Learning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grp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43615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493" y="1181100"/>
            <a:ext cx="51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vk/va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vk/va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vk/va-3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somehow?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06 at 10.28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" y="492732"/>
            <a:ext cx="8255000" cy="2169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7416" y="2661865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NAACL 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375" t="9249" r="36250"/>
          <a:stretch/>
        </p:blipFill>
        <p:spPr>
          <a:xfrm>
            <a:off x="894291" y="3275698"/>
            <a:ext cx="1746250" cy="169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16" y="3275698"/>
            <a:ext cx="1123039" cy="1497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902" y="3275698"/>
            <a:ext cx="1638231" cy="1938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this paper is on </a:t>
            </a:r>
            <a:r>
              <a:rPr lang="en-US" i="1" dirty="0" smtClean="0"/>
              <a:t>structured</a:t>
            </a:r>
            <a:r>
              <a:rPr lang="en-US" dirty="0" smtClean="0"/>
              <a:t>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…but everything they say formally applies to the standard </a:t>
            </a:r>
            <a:r>
              <a:rPr lang="en-US" dirty="0" err="1" smtClean="0"/>
              <a:t>perceptron</a:t>
            </a:r>
            <a:r>
              <a:rPr lang="en-US" dirty="0" smtClean="0"/>
              <a:t> as well</a:t>
            </a:r>
          </a:p>
          <a:p>
            <a:r>
              <a:rPr lang="en-US" dirty="0" smtClean="0"/>
              <a:t>Briefly: a structured </a:t>
            </a:r>
            <a:r>
              <a:rPr lang="en-US" dirty="0" err="1" smtClean="0"/>
              <a:t>perceptron</a:t>
            </a:r>
            <a:r>
              <a:rPr lang="en-US" dirty="0" smtClean="0"/>
              <a:t> uses a weight vector to </a:t>
            </a:r>
            <a:r>
              <a:rPr lang="en-US" i="1" dirty="0" smtClean="0"/>
              <a:t>rank </a:t>
            </a:r>
            <a:r>
              <a:rPr lang="en-US" dirty="0" smtClean="0"/>
              <a:t>possible structured predictions </a:t>
            </a:r>
            <a:r>
              <a:rPr lang="en-US" b="1" dirty="0" err="1" smtClean="0"/>
              <a:t>y</a:t>
            </a:r>
            <a:r>
              <a:rPr lang="en-US" b="1" dirty="0" smtClean="0"/>
              <a:t>’ </a:t>
            </a:r>
            <a:r>
              <a:rPr lang="en-US" dirty="0" smtClean="0"/>
              <a:t>using features </a:t>
            </a:r>
            <a:r>
              <a:rPr lang="en-US" b="1" dirty="0" err="1" smtClean="0"/>
              <a:t>f</a:t>
            </a:r>
            <a:r>
              <a:rPr lang="en-US" dirty="0" err="1" smtClean="0"/>
              <a:t>(</a:t>
            </a:r>
            <a:r>
              <a:rPr lang="en-US" b="1" dirty="0" err="1" smtClean="0"/>
              <a:t>x,y</a:t>
            </a:r>
            <a:r>
              <a:rPr lang="en-US" b="1" dirty="0" smtClean="0"/>
              <a:t>’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Instead of</a:t>
            </a:r>
            <a:r>
              <a:rPr lang="en-US" i="1" dirty="0" smtClean="0"/>
              <a:t> </a:t>
            </a:r>
            <a:r>
              <a:rPr lang="en-US" dirty="0" smtClean="0"/>
              <a:t>incrementing weight vector by </a:t>
            </a:r>
            <a:r>
              <a:rPr lang="en-US" i="1" dirty="0" err="1" smtClean="0"/>
              <a:t>y</a:t>
            </a:r>
            <a:r>
              <a:rPr lang="en-US" i="1" dirty="0" smtClean="0"/>
              <a:t> </a:t>
            </a:r>
            <a:r>
              <a:rPr lang="en-US" b="1" dirty="0" err="1" smtClean="0"/>
              <a:t>x</a:t>
            </a:r>
            <a:r>
              <a:rPr lang="en-US" b="1" dirty="0" smtClean="0"/>
              <a:t>, </a:t>
            </a:r>
            <a:r>
              <a:rPr lang="en-US" dirty="0" smtClean="0"/>
              <a:t>the weight vector is incremented by </a:t>
            </a:r>
            <a:r>
              <a:rPr lang="en-US" b="1" dirty="0" err="1" smtClean="0"/>
              <a:t>f(x,y)</a:t>
            </a:r>
            <a:r>
              <a:rPr lang="en-US" dirty="0" err="1" smtClean="0"/>
              <a:t>-</a:t>
            </a:r>
            <a:r>
              <a:rPr lang="en-US" b="1" dirty="0" err="1" smtClean="0"/>
              <a:t>f</a:t>
            </a:r>
            <a:r>
              <a:rPr lang="en-US" dirty="0" err="1" smtClean="0"/>
              <a:t>(</a:t>
            </a:r>
            <a:r>
              <a:rPr lang="en-US" b="1" dirty="0" err="1" smtClean="0"/>
              <a:t>x,y</a:t>
            </a:r>
            <a:r>
              <a:rPr lang="en-US" b="1" dirty="0" smtClean="0"/>
              <a:t>’)</a:t>
            </a:r>
            <a:r>
              <a:rPr lang="en-US" dirty="0" smtClean="0"/>
              <a:t> </a:t>
            </a:r>
          </a:p>
        </p:txBody>
      </p:sp>
      <p:pic>
        <p:nvPicPr>
          <p:cNvPr id="15" name="Content Placeholder 14" descr="Screen shot 2012-02-06 at 10.42.41 A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662" b="-30662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9" y="1257300"/>
            <a:ext cx="8017933" cy="16636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Simplest idea:</a:t>
            </a:r>
          </a:p>
          <a:p>
            <a:pPr lvl="1"/>
            <a:r>
              <a:rPr lang="en-US" dirty="0" smtClean="0"/>
              <a:t>Split data into S “shards”</a:t>
            </a:r>
          </a:p>
          <a:p>
            <a:pPr lvl="1"/>
            <a:r>
              <a:rPr lang="en-US" dirty="0" smtClean="0"/>
              <a:t>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independently</a:t>
            </a:r>
          </a:p>
          <a:p>
            <a:pPr lvl="2"/>
            <a:r>
              <a:rPr lang="en-US" dirty="0" smtClean="0"/>
              <a:t>weight vectors are </a:t>
            </a:r>
            <a:r>
              <a:rPr lang="en-US" b="1" dirty="0" smtClean="0"/>
              <a:t>w</a:t>
            </a:r>
            <a:r>
              <a:rPr lang="en-US" baseline="30000" dirty="0" smtClean="0"/>
              <a:t>(1)</a:t>
            </a:r>
            <a:r>
              <a:rPr lang="en-US" dirty="0" smtClean="0"/>
              <a:t> ,</a:t>
            </a:r>
            <a:r>
              <a:rPr lang="en-US" b="1" dirty="0" smtClean="0"/>
              <a:t> w</a:t>
            </a:r>
            <a:r>
              <a:rPr lang="en-US" baseline="30000" dirty="0" smtClean="0"/>
              <a:t>(2)</a:t>
            </a:r>
            <a:r>
              <a:rPr lang="en-US" dirty="0" smtClean="0"/>
              <a:t> , …</a:t>
            </a:r>
            <a:endParaRPr lang="en-US" baseline="30000" dirty="0" smtClean="0"/>
          </a:p>
          <a:p>
            <a:pPr lvl="1"/>
            <a:r>
              <a:rPr lang="en-US" dirty="0" smtClean="0"/>
              <a:t>Produce some weighted average of the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(i)</a:t>
            </a:r>
            <a:r>
              <a:rPr lang="en-US" dirty="0" err="1" smtClean="0"/>
              <a:t>‘s</a:t>
            </a:r>
            <a:r>
              <a:rPr lang="en-US" dirty="0" smtClean="0"/>
              <a:t>  as the final result</a:t>
            </a:r>
            <a:endParaRPr lang="en-US" dirty="0"/>
          </a:p>
        </p:txBody>
      </p:sp>
      <p:pic>
        <p:nvPicPr>
          <p:cNvPr id="5" name="Picture 4" descr="Screen shot 2012-02-06 at 10.26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1" y="3096259"/>
            <a:ext cx="5545666" cy="3105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Instances/labels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r>
              <a:rPr lang="en-US" dirty="0" smtClean="0"/>
              <a:t>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vk-3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example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508811" y="5120127"/>
            <a:ext cx="222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 by some sort of weighted averaging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62500" y="3883988"/>
            <a:ext cx="274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</a:t>
            </a:r>
            <a:r>
              <a:rPr lang="en-US" dirty="0" err="1" smtClean="0"/>
              <a:t>vk’s</a:t>
            </a:r>
            <a:r>
              <a:rPr lang="en-US" dirty="0" smtClean="0"/>
              <a:t> on subsets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99" y="1257299"/>
            <a:ext cx="8494184" cy="28702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Simplest idea:</a:t>
            </a:r>
          </a:p>
          <a:p>
            <a:pPr lvl="1"/>
            <a:r>
              <a:rPr lang="en-US" dirty="0" smtClean="0"/>
              <a:t>Split data into S “shards”</a:t>
            </a:r>
          </a:p>
          <a:p>
            <a:pPr lvl="1"/>
            <a:r>
              <a:rPr lang="en-US" dirty="0" smtClean="0"/>
              <a:t>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independently</a:t>
            </a:r>
          </a:p>
          <a:p>
            <a:pPr lvl="2"/>
            <a:r>
              <a:rPr lang="en-US" dirty="0" smtClean="0"/>
              <a:t>weight vectors are </a:t>
            </a:r>
            <a:r>
              <a:rPr lang="en-US" b="1" dirty="0" smtClean="0"/>
              <a:t>w</a:t>
            </a:r>
            <a:r>
              <a:rPr lang="en-US" baseline="30000" dirty="0" smtClean="0"/>
              <a:t>(1)</a:t>
            </a:r>
            <a:r>
              <a:rPr lang="en-US" dirty="0" smtClean="0"/>
              <a:t> ,</a:t>
            </a:r>
            <a:r>
              <a:rPr lang="en-US" b="1" dirty="0" smtClean="0"/>
              <a:t> w</a:t>
            </a:r>
            <a:r>
              <a:rPr lang="en-US" baseline="30000" dirty="0" smtClean="0"/>
              <a:t>(2)</a:t>
            </a:r>
            <a:r>
              <a:rPr lang="en-US" dirty="0" smtClean="0"/>
              <a:t> , …</a:t>
            </a:r>
            <a:endParaRPr lang="en-US" baseline="30000" dirty="0" smtClean="0"/>
          </a:p>
          <a:p>
            <a:pPr lvl="1"/>
            <a:r>
              <a:rPr lang="en-US" dirty="0" smtClean="0"/>
              <a:t>Produce some weighted average of the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(i)</a:t>
            </a:r>
            <a:r>
              <a:rPr lang="en-US" dirty="0" err="1" smtClean="0"/>
              <a:t>‘s</a:t>
            </a:r>
            <a:r>
              <a:rPr lang="en-US" dirty="0" smtClean="0"/>
              <a:t>  as the final result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Theorem: this doesn’t always work.</a:t>
            </a:r>
          </a:p>
          <a:p>
            <a:r>
              <a:rPr lang="en-US" dirty="0" smtClean="0"/>
              <a:t>Proof:  by constructing an example  where you can converge on every shard, and still have the averaged vector </a:t>
            </a:r>
            <a:r>
              <a:rPr lang="en-US" i="1" dirty="0" smtClean="0"/>
              <a:t>not </a:t>
            </a:r>
            <a:r>
              <a:rPr lang="en-US" dirty="0" smtClean="0"/>
              <a:t>separate the full training set – no matter </a:t>
            </a:r>
            <a:r>
              <a:rPr lang="en-US" i="1" dirty="0" smtClean="0"/>
              <a:t>how</a:t>
            </a:r>
            <a:r>
              <a:rPr lang="en-US" dirty="0" smtClean="0"/>
              <a:t> you average the components.</a:t>
            </a:r>
            <a:endParaRPr lang="en-US" dirty="0"/>
          </a:p>
        </p:txBody>
      </p:sp>
      <p:pic>
        <p:nvPicPr>
          <p:cNvPr id="5" name="Picture 4" descr="Screen shot 2012-02-06 at 10.26.3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585" y="4127500"/>
            <a:ext cx="4535713" cy="253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Perceptrons</a:t>
            </a:r>
            <a:r>
              <a:rPr lang="en-US" dirty="0" smtClean="0"/>
              <a:t> – take 2</a:t>
            </a:r>
            <a:endParaRPr lang="en-US" dirty="0"/>
          </a:p>
        </p:txBody>
      </p:sp>
      <p:pic>
        <p:nvPicPr>
          <p:cNvPr id="7" name="Content Placeholder 6" descr="Screen shot 2012-02-06 at 10.37.11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298" b="-3298"/>
          <a:stretch>
            <a:fillRect/>
          </a:stretch>
        </p:blipFill>
        <p:spPr>
          <a:xfrm>
            <a:off x="764117" y="1746250"/>
            <a:ext cx="4038600" cy="4525963"/>
          </a:xfrm>
        </p:spPr>
      </p:pic>
      <p:sp>
        <p:nvSpPr>
          <p:cNvPr id="8" name="TextBox 7"/>
          <p:cNvSpPr txBox="1"/>
          <p:nvPr/>
        </p:nvSpPr>
        <p:spPr>
          <a:xfrm>
            <a:off x="4802717" y="1746250"/>
            <a:ext cx="388408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Idea: do the simplest possible thing iteratively.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Split the data into shards</a:t>
            </a:r>
          </a:p>
          <a:p>
            <a:pPr>
              <a:buFont typeface="Arial"/>
              <a:buChar char="•"/>
            </a:pPr>
            <a:r>
              <a:rPr lang="en-US" dirty="0" smtClean="0"/>
              <a:t> Let </a:t>
            </a:r>
            <a:r>
              <a:rPr lang="en-US" b="1" dirty="0" err="1" smtClean="0"/>
              <a:t>w</a:t>
            </a:r>
            <a:r>
              <a:rPr lang="en-US" b="1" dirty="0" smtClean="0"/>
              <a:t> = 0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For </a:t>
            </a:r>
            <a:r>
              <a:rPr lang="en-US" dirty="0" err="1" smtClean="0"/>
              <a:t>n</a:t>
            </a:r>
            <a:r>
              <a:rPr lang="en-US" dirty="0" smtClean="0"/>
              <a:t>=1,…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Train a </a:t>
            </a:r>
            <a:r>
              <a:rPr lang="en-US" dirty="0" err="1" smtClean="0"/>
              <a:t>perceptron</a:t>
            </a:r>
            <a:r>
              <a:rPr lang="en-US" dirty="0" smtClean="0"/>
              <a:t> on each shard with one pass</a:t>
            </a:r>
            <a:r>
              <a:rPr lang="en-US" b="1" dirty="0" smtClean="0"/>
              <a:t> </a:t>
            </a:r>
            <a:r>
              <a:rPr lang="en-US" i="1" dirty="0" smtClean="0"/>
              <a:t>starting with </a:t>
            </a:r>
            <a:r>
              <a:rPr lang="en-US" b="1" dirty="0" err="1" smtClean="0"/>
              <a:t>w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Average the weight vectors (somehow) and let </a:t>
            </a:r>
            <a:r>
              <a:rPr lang="en-US" b="1" dirty="0" err="1" smtClean="0"/>
              <a:t>w</a:t>
            </a:r>
            <a:r>
              <a:rPr lang="en-US" b="1" dirty="0" smtClean="0"/>
              <a:t> </a:t>
            </a:r>
            <a:r>
              <a:rPr lang="en-US" dirty="0" smtClean="0"/>
              <a:t>be that average 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Extra communication cost: </a:t>
            </a:r>
          </a:p>
          <a:p>
            <a:pPr>
              <a:buFont typeface="Arial"/>
              <a:buChar char="•"/>
            </a:pPr>
            <a:r>
              <a:rPr lang="en-US" dirty="0" smtClean="0"/>
              <a:t> redistributing the weight vectors</a:t>
            </a:r>
          </a:p>
          <a:p>
            <a:pPr>
              <a:buFont typeface="Arial"/>
              <a:buChar char="•"/>
            </a:pPr>
            <a:r>
              <a:rPr lang="en-US" dirty="0" smtClean="0"/>
              <a:t> done less frequently than if fully synchronized, more frequently than if fully parallelized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r>
              <a:rPr lang="en-US" dirty="0" smtClean="0"/>
              <a:t> – take 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401" y="2188085"/>
            <a:ext cx="7308849" cy="3560236"/>
            <a:chOff x="586318" y="1703869"/>
            <a:chExt cx="8324848" cy="4339588"/>
          </a:xfrm>
        </p:grpSpPr>
        <p:sp>
          <p:nvSpPr>
            <p:cNvPr id="5" name="Can 4"/>
            <p:cNvSpPr/>
            <p:nvPr/>
          </p:nvSpPr>
          <p:spPr>
            <a:xfrm>
              <a:off x="3334809" y="1703869"/>
              <a:ext cx="2741083" cy="893233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</a:t>
              </a:r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586318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1</a:t>
              </a:r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3479801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2</a:t>
              </a:r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6278033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3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5" idx="3"/>
              <a:endCxn id="10" idx="1"/>
            </p:cNvCxnSpPr>
            <p:nvPr/>
          </p:nvCxnSpPr>
          <p:spPr>
            <a:xfrm>
              <a:off x="4705351" y="2597102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3"/>
              <a:endCxn id="11" idx="1"/>
            </p:cNvCxnSpPr>
            <p:nvPr/>
          </p:nvCxnSpPr>
          <p:spPr>
            <a:xfrm>
              <a:off x="4705351" y="2597102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3"/>
              <a:endCxn id="8" idx="1"/>
            </p:cNvCxnSpPr>
            <p:nvPr/>
          </p:nvCxnSpPr>
          <p:spPr>
            <a:xfrm flipH="1">
              <a:off x="1811868" y="2597102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>
              <a:off x="586318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 -1 </a:t>
              </a:r>
              <a:endParaRPr lang="en-US" dirty="0"/>
            </a:p>
          </p:txBody>
        </p:sp>
        <p:sp>
          <p:nvSpPr>
            <p:cNvPr id="23" name="Can 22"/>
            <p:cNvSpPr/>
            <p:nvPr/>
          </p:nvSpPr>
          <p:spPr>
            <a:xfrm>
              <a:off x="3479801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  <a:r>
                <a:rPr lang="en-US" dirty="0" smtClean="0"/>
                <a:t>- 2</a:t>
              </a:r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6278033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w-3</a:t>
              </a:r>
              <a:endParaRPr lang="en-US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647826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541309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7339541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 rot="10800000">
              <a:off x="1964268" y="4988937"/>
              <a:ext cx="5691715" cy="275167"/>
              <a:chOff x="1964268" y="4423835"/>
              <a:chExt cx="5691715" cy="27516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857751" y="4423835"/>
                <a:ext cx="0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57751" y="4423835"/>
                <a:ext cx="2798232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964268" y="4423835"/>
                <a:ext cx="2893483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an 20"/>
            <p:cNvSpPr/>
            <p:nvPr/>
          </p:nvSpPr>
          <p:spPr>
            <a:xfrm>
              <a:off x="3536949" y="5297975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04061" y="1957352"/>
              <a:ext cx="230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Split into example subsets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08811" y="5120127"/>
              <a:ext cx="2220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Combine by some sort of weighted averaging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2500" y="3883988"/>
              <a:ext cx="2456071" cy="450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 local </a:t>
              </a:r>
              <a:r>
                <a:rPr lang="en-US" dirty="0" err="1" smtClean="0"/>
                <a:t>vk’s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30" name="Bent Arrow 29"/>
          <p:cNvSpPr/>
          <p:nvPr/>
        </p:nvSpPr>
        <p:spPr>
          <a:xfrm rot="10800000">
            <a:off x="1058332" y="5858930"/>
            <a:ext cx="3495765" cy="829737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16200000">
            <a:off x="-1320315" y="4273001"/>
            <a:ext cx="3766698" cy="829736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370417" y="2053167"/>
            <a:ext cx="1714500" cy="751353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(previous)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3"/>
          </p:cNvCxnSpPr>
          <p:nvPr/>
        </p:nvCxnSpPr>
        <p:spPr>
          <a:xfrm>
            <a:off x="1227667" y="2804520"/>
            <a:ext cx="391583" cy="243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67588" y="2804561"/>
            <a:ext cx="1710337" cy="342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84917" y="2777044"/>
            <a:ext cx="3699558" cy="450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3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1 at 11.12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82" y="0"/>
            <a:ext cx="6331670" cy="6858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7790752" y="4116917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790752" y="1813983"/>
            <a:ext cx="834665" cy="3175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790752" y="3539067"/>
            <a:ext cx="834665" cy="3175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7790752" y="2650067"/>
            <a:ext cx="834665" cy="3175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2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theorem</a:t>
            </a:r>
            <a:endParaRPr lang="en-US" dirty="0"/>
          </a:p>
        </p:txBody>
      </p:sp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417" y="4423833"/>
            <a:ext cx="785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Corollary: </a:t>
            </a:r>
            <a:r>
              <a:rPr lang="en-US" dirty="0" smtClean="0"/>
              <a:t>if we weight the vectors uniformly, then the number of mistakes is still bounded.</a:t>
            </a:r>
          </a:p>
          <a:p>
            <a:endParaRPr lang="en-US" b="1" dirty="0"/>
          </a:p>
          <a:p>
            <a:r>
              <a:rPr lang="en-US" b="1" dirty="0" smtClean="0"/>
              <a:t>I.e., </a:t>
            </a:r>
            <a:r>
              <a:rPr lang="en-US" dirty="0" smtClean="0"/>
              <a:t>this is “enough communication” to guarantee convergence.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00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pic>
        <p:nvPicPr>
          <p:cNvPr id="5" name="Picture 4" descr="Screen Shot 2012-02-06 at 2.31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/>
          <a:stretch/>
        </p:blipFill>
        <p:spPr>
          <a:xfrm>
            <a:off x="3911047" y="3164416"/>
            <a:ext cx="3492747" cy="105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0" y="2675414"/>
            <a:ext cx="296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mixing</a:t>
            </a:r>
            <a:r>
              <a:rPr lang="en-US" dirty="0" smtClean="0"/>
              <a:t>…μ=1/S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0917" y="4222749"/>
            <a:ext cx="431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we lose our speedup-from-parallelizing to slower convergence?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7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NER</a:t>
            </a:r>
            <a:endParaRPr lang="en-US" dirty="0"/>
          </a:p>
        </p:txBody>
      </p:sp>
      <p:pic>
        <p:nvPicPr>
          <p:cNvPr id="3" name="Picture 2" descr="Screen Shot 2012-02-06 at 2.2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798"/>
            <a:ext cx="9144000" cy="45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parsing </a:t>
            </a:r>
            <a:endParaRPr lang="en-US" dirty="0"/>
          </a:p>
        </p:txBody>
      </p:sp>
      <p:pic>
        <p:nvPicPr>
          <p:cNvPr id="4" name="Picture 3" descr="Screen Shot 2012-02-06 at 2.2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880"/>
            <a:ext cx="9144000" cy="447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theorem…</a:t>
            </a:r>
            <a:endParaRPr lang="en-US" dirty="0"/>
          </a:p>
        </p:txBody>
      </p:sp>
      <p:pic>
        <p:nvPicPr>
          <p:cNvPr id="10" name="Picture 9" descr="Screen shot 2012-02-06 at 10.58.0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2943225"/>
            <a:ext cx="3632200" cy="1016000"/>
          </a:xfrm>
          <a:prstGeom prst="rect">
            <a:avLst/>
          </a:prstGeom>
        </p:spPr>
      </p:pic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4963583" cy="2510538"/>
          </a:xfrm>
          <a:prstGeom prst="rect">
            <a:avLst/>
          </a:prstGeom>
        </p:spPr>
      </p:pic>
      <p:pic>
        <p:nvPicPr>
          <p:cNvPr id="8" name="Picture 7" descr="Screen shot 2012-02-06 at 10.58.1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567" y="4064000"/>
            <a:ext cx="59055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theorem…</a:t>
            </a:r>
            <a:endParaRPr lang="en-US" dirty="0"/>
          </a:p>
        </p:txBody>
      </p:sp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5640484" cy="2852909"/>
          </a:xfrm>
          <a:prstGeom prst="rect">
            <a:avLst/>
          </a:prstGeom>
        </p:spPr>
      </p:pic>
      <p:pic>
        <p:nvPicPr>
          <p:cNvPr id="6" name="Picture 5" descr="Screen shot 2012-02-06 at 10.58.1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83" y="3873500"/>
            <a:ext cx="6464300" cy="2984500"/>
          </a:xfrm>
          <a:prstGeom prst="rect">
            <a:avLst/>
          </a:prstGeom>
        </p:spPr>
      </p:pic>
      <p:pic>
        <p:nvPicPr>
          <p:cNvPr id="10" name="Picture 9" descr="Screen shot 2012-02-06 at 10.58.0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483" y="2857500"/>
            <a:ext cx="3302433" cy="92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6 at 11.04.07 AM.png"/>
          <p:cNvPicPr>
            <a:picLocks noChangeAspect="1"/>
          </p:cNvPicPr>
          <p:nvPr/>
        </p:nvPicPr>
        <p:blipFill rotWithShape="1">
          <a:blip r:embed="rId2"/>
          <a:srcRect b="38029"/>
          <a:stretch/>
        </p:blipFill>
        <p:spPr>
          <a:xfrm>
            <a:off x="556154" y="0"/>
            <a:ext cx="6992871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6 at 11.07.0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747"/>
            <a:ext cx="7124700" cy="618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917" y="110081"/>
            <a:ext cx="213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IH1 inductive case: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97250" y="6106583"/>
            <a:ext cx="3894667" cy="3730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1283" y="3566584"/>
            <a:ext cx="48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γ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645584" y="5217583"/>
            <a:ext cx="6180667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7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pic>
        <p:nvPicPr>
          <p:cNvPr id="5" name="Picture 4" descr="Screen Shot 2012-02-06 at 2.31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/>
          <a:stretch/>
        </p:blipFill>
        <p:spPr>
          <a:xfrm>
            <a:off x="3911047" y="3164416"/>
            <a:ext cx="3492747" cy="105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7000" y="2675414"/>
            <a:ext cx="296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mixing…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0917" y="4222749"/>
            <a:ext cx="431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we lose our speedup-from-parallelizing to slower convergence?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3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r>
              <a:rPr lang="en-US" dirty="0" smtClean="0"/>
              <a:t> - pass 1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703869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872269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597102"/>
            <a:ext cx="0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597102"/>
            <a:ext cx="2798232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597102"/>
            <a:ext cx="2893483" cy="275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586318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-1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3479801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- 2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278033" y="4398386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 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845935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988937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3536949" y="5297975"/>
            <a:ext cx="2451100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957352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5079439"/>
            <a:ext cx="223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counts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75789" y="3883988"/>
            <a:ext cx="160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 DFs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083" y="1545167"/>
            <a:ext cx="195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“extra” work in parallel version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8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3" name="Picture 2" descr="Screen Shot 2012-02-06 at 2.3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428750"/>
            <a:ext cx="5945717" cy="34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4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4" name="Picture 3" descr="Screen Shot 2012-02-06 at 2.34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6" y="1261944"/>
            <a:ext cx="6443133" cy="52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4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and don’t know</a:t>
            </a:r>
            <a:endParaRPr lang="en-US" dirty="0"/>
          </a:p>
        </p:txBody>
      </p:sp>
      <p:pic>
        <p:nvPicPr>
          <p:cNvPr id="3" name="Picture 2" descr="Screen Shot 2012-02-06 at 2.35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6" y="1371599"/>
            <a:ext cx="7797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9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Review/outline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Streaming learning algorithms … and beyond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Naïve Bayes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Rocchio’s</a:t>
            </a:r>
            <a:r>
              <a:rPr lang="en-US" sz="2400" dirty="0" smtClean="0"/>
              <a:t>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Similarities &amp; differences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Probabilistic </a:t>
            </a:r>
            <a:r>
              <a:rPr lang="en-US" sz="2400" dirty="0" err="1" smtClean="0"/>
              <a:t>vs</a:t>
            </a:r>
            <a:r>
              <a:rPr lang="en-US" sz="2400" dirty="0" smtClean="0"/>
              <a:t> vector space models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Computationally similar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and </a:t>
            </a:r>
            <a:r>
              <a:rPr lang="en-US" sz="2400" dirty="0" err="1" smtClean="0"/>
              <a:t>Rocchio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Alternative: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Adding up contributions for every example </a:t>
            </a:r>
            <a:r>
              <a:rPr lang="en-US" sz="2400" dirty="0" err="1" smtClean="0"/>
              <a:t>vs</a:t>
            </a:r>
            <a:r>
              <a:rPr lang="en-US" sz="2400" dirty="0" smtClean="0"/>
              <a:t> conservatively updating a linear classifier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On-line learning model: mistake-bounds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some theory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 mistake bound for perceptron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Parallelizing the </a:t>
            </a:r>
            <a:r>
              <a:rPr lang="en-US" sz="2400" dirty="0" err="1" smtClean="0"/>
              <a:t>perceptron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123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we are…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Summary of course so far:</a:t>
            </a:r>
          </a:p>
          <a:p>
            <a:pPr lvl="1"/>
            <a:r>
              <a:rPr lang="en-US" dirty="0" smtClean="0"/>
              <a:t>Math tools: complexity, probability, on-line learning</a:t>
            </a:r>
          </a:p>
          <a:p>
            <a:pPr lvl="1"/>
            <a:r>
              <a:rPr lang="en-US" dirty="0" smtClean="0"/>
              <a:t>Algorithms: Naïve Bayes, </a:t>
            </a:r>
            <a:r>
              <a:rPr lang="en-US" dirty="0" err="1" smtClean="0"/>
              <a:t>Rocchio</a:t>
            </a:r>
            <a:r>
              <a:rPr lang="en-US" dirty="0" smtClean="0"/>
              <a:t>, Perceptron, Phrase-finding as BLRT/</a:t>
            </a:r>
            <a:r>
              <a:rPr lang="en-US" dirty="0" err="1" smtClean="0"/>
              <a:t>pointwise</a:t>
            </a:r>
            <a:r>
              <a:rPr lang="en-US" dirty="0" smtClean="0"/>
              <a:t> KL comparisons, …</a:t>
            </a:r>
          </a:p>
          <a:p>
            <a:pPr lvl="1"/>
            <a:r>
              <a:rPr lang="en-US" dirty="0" smtClean="0"/>
              <a:t>Design patterns: stream and sort, messages</a:t>
            </a:r>
          </a:p>
          <a:p>
            <a:pPr lvl="2"/>
            <a:r>
              <a:rPr lang="en-US" dirty="0" smtClean="0"/>
              <a:t>How to write scanning algorithms that scale linearly on large data (memory does not depend on input size)</a:t>
            </a:r>
          </a:p>
          <a:p>
            <a:pPr lvl="1"/>
            <a:r>
              <a:rPr lang="en-US" dirty="0" smtClean="0"/>
              <a:t>Beyond scanning: parallel algorithms for ML</a:t>
            </a:r>
          </a:p>
          <a:p>
            <a:pPr lvl="1"/>
            <a:r>
              <a:rPr lang="en-US" dirty="0" smtClean="0"/>
              <a:t>Formal issues involved in parallelizing</a:t>
            </a:r>
          </a:p>
          <a:p>
            <a:pPr lvl="2"/>
            <a:r>
              <a:rPr lang="en-US" dirty="0" smtClean="0"/>
              <a:t>Naïve Bayes, </a:t>
            </a:r>
            <a:r>
              <a:rPr lang="en-US" dirty="0" err="1" smtClean="0"/>
              <a:t>Rocchio</a:t>
            </a:r>
            <a:r>
              <a:rPr lang="en-US" dirty="0" smtClean="0"/>
              <a:t>, … easy?</a:t>
            </a:r>
          </a:p>
          <a:p>
            <a:pPr lvl="2"/>
            <a:r>
              <a:rPr lang="en-US" dirty="0" smtClean="0"/>
              <a:t>Conservative on-line methods (e.g., perceptron) … hard?</a:t>
            </a:r>
          </a:p>
          <a:p>
            <a:r>
              <a:rPr lang="en-US" dirty="0" smtClean="0"/>
              <a:t>Next: practical issues in parallelizing</a:t>
            </a:r>
          </a:p>
          <a:p>
            <a:pPr lvl="1"/>
            <a:r>
              <a:rPr lang="en-US" dirty="0" smtClean="0"/>
              <a:t>details on </a:t>
            </a:r>
            <a:r>
              <a:rPr lang="en-US" dirty="0" err="1" smtClean="0"/>
              <a:t>Hadoop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4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097498" y="2254265"/>
            <a:ext cx="6242043" cy="1706018"/>
            <a:chOff x="1097498" y="1807649"/>
            <a:chExt cx="6242043" cy="170601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97498" y="1807649"/>
              <a:ext cx="550328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261540" y="1807649"/>
              <a:ext cx="3279769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482730" y="1807649"/>
              <a:ext cx="5856811" cy="17060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 err="1" smtClean="0"/>
              <a:t>Rocchio</a:t>
            </a:r>
            <a:r>
              <a:rPr lang="en-US" dirty="0" smtClean="0"/>
              <a:t> - pass 2 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334809" y="1585383"/>
            <a:ext cx="2741083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86318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1</a:t>
            </a:r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479801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2</a:t>
            </a:r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6278033" y="2753783"/>
            <a:ext cx="2451100" cy="89323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Documents/labels – 3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  <a:endCxn id="10" idx="1"/>
          </p:cNvCxnSpPr>
          <p:nvPr/>
        </p:nvCxnSpPr>
        <p:spPr>
          <a:xfrm>
            <a:off x="4705351" y="2478616"/>
            <a:ext cx="0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11" idx="1"/>
          </p:cNvCxnSpPr>
          <p:nvPr/>
        </p:nvCxnSpPr>
        <p:spPr>
          <a:xfrm>
            <a:off x="4705351" y="2478616"/>
            <a:ext cx="2798232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8" idx="1"/>
          </p:cNvCxnSpPr>
          <p:nvPr/>
        </p:nvCxnSpPr>
        <p:spPr>
          <a:xfrm flipH="1">
            <a:off x="1811868" y="2478616"/>
            <a:ext cx="2893483" cy="2751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097497" y="4352614"/>
            <a:ext cx="1484835" cy="4966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v-1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067704" y="4363197"/>
            <a:ext cx="1389592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v-2</a:t>
            </a:r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6786219" y="4352614"/>
            <a:ext cx="1542864" cy="47550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v-3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647826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541309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339541" y="3727449"/>
            <a:ext cx="328083" cy="552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1964268" y="4870451"/>
            <a:ext cx="5691715" cy="275167"/>
            <a:chOff x="1964268" y="4423835"/>
            <a:chExt cx="5691715" cy="27516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857751" y="4423835"/>
              <a:ext cx="0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57751" y="4423835"/>
              <a:ext cx="2798232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964268" y="4423835"/>
              <a:ext cx="2893483" cy="2751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n 20"/>
          <p:cNvSpPr/>
          <p:nvPr/>
        </p:nvSpPr>
        <p:spPr>
          <a:xfrm>
            <a:off x="528111" y="1684881"/>
            <a:ext cx="1119715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4061" y="1838866"/>
            <a:ext cx="230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into documents subsets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04061" y="4967821"/>
            <a:ext cx="229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Sort and add vectors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87459" y="3727449"/>
            <a:ext cx="173404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 partial </a:t>
            </a:r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y)’s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3972457" y="5145619"/>
            <a:ext cx="1615546" cy="56938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y</a:t>
            </a:r>
            <a:r>
              <a:rPr lang="en-US" dirty="0" smtClean="0"/>
              <a:t>)’s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2581" y="987735"/>
            <a:ext cx="195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extra work in parallel version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Naïve </a:t>
            </a:r>
            <a:r>
              <a:rPr lang="en-US" dirty="0" err="1" smtClean="0"/>
              <a:t>Bayes/Rocchio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52937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Naïve Bayes: one pass</a:t>
            </a:r>
          </a:p>
          <a:p>
            <a:r>
              <a:rPr lang="en-US" dirty="0" err="1" smtClean="0"/>
              <a:t>Rocchio</a:t>
            </a:r>
            <a:r>
              <a:rPr lang="en-US" dirty="0" smtClean="0"/>
              <a:t>: two passes</a:t>
            </a:r>
          </a:p>
          <a:p>
            <a:pPr lvl="1"/>
            <a:r>
              <a:rPr lang="en-US" dirty="0" smtClean="0"/>
              <a:t>if vocabulary fits in memory</a:t>
            </a:r>
          </a:p>
          <a:p>
            <a:r>
              <a:rPr lang="en-US" dirty="0" smtClean="0"/>
              <a:t>Both method are algorithmically similar</a:t>
            </a:r>
          </a:p>
          <a:p>
            <a:pPr lvl="1"/>
            <a:r>
              <a:rPr lang="en-US" dirty="0" smtClean="0"/>
              <a:t>count and combine</a:t>
            </a:r>
          </a:p>
          <a:p>
            <a:r>
              <a:rPr lang="en-US" dirty="0" smtClean="0"/>
              <a:t>Thought thought </a:t>
            </a:r>
            <a:r>
              <a:rPr lang="en-US" dirty="0"/>
              <a:t>thought thought thought thought thought thought thought thought </a:t>
            </a:r>
            <a:r>
              <a:rPr lang="en-US" dirty="0" smtClean="0"/>
              <a:t>experiment: what if we duplicated some features in our dataset many times times 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</a:t>
            </a:r>
            <a:r>
              <a:rPr lang="en-US" dirty="0"/>
              <a:t>times </a:t>
            </a:r>
            <a:r>
              <a:rPr lang="en-US" dirty="0" smtClean="0"/>
              <a:t>times times?</a:t>
            </a:r>
          </a:p>
          <a:p>
            <a:pPr lvl="1"/>
            <a:r>
              <a:rPr lang="en-US" dirty="0" smtClean="0"/>
              <a:t>e.g., Repeat all words that start with “t”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</a:t>
            </a:r>
            <a:r>
              <a:rPr lang="en-US" dirty="0"/>
              <a:t>“t</a:t>
            </a:r>
            <a:r>
              <a:rPr lang="en-US" dirty="0" smtClean="0"/>
              <a:t>” ten</a:t>
            </a:r>
            <a:r>
              <a:rPr lang="en-US" dirty="0"/>
              <a:t> ten  ten  ten  ten  ten  ten  ten  ten  ten </a:t>
            </a:r>
            <a:r>
              <a:rPr lang="en-US" dirty="0" smtClean="0"/>
              <a:t> 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</a:t>
            </a:r>
            <a:r>
              <a:rPr lang="en-US" dirty="0" smtClean="0"/>
              <a:t>times</a:t>
            </a:r>
            <a:r>
              <a:rPr lang="en-US" dirty="0"/>
              <a:t> times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Result: those features will be </a:t>
            </a:r>
            <a:r>
              <a:rPr lang="en-US" b="1" dirty="0" smtClean="0">
                <a:solidFill>
                  <a:schemeClr val="tx2"/>
                </a:solidFill>
              </a:rPr>
              <a:t>over-weighted </a:t>
            </a:r>
            <a:r>
              <a:rPr lang="en-US" dirty="0" smtClean="0">
                <a:solidFill>
                  <a:schemeClr val="tx2"/>
                </a:solidFill>
              </a:rPr>
              <a:t>in classifier by a factor of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02766" y="1094844"/>
            <a:ext cx="372533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This isn’t silly – often there are features that are “noisy” duplicates, or important phrases of different length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01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simple way to look for interactions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09497"/>
              </p:ext>
            </p:extLst>
          </p:nvPr>
        </p:nvGraphicFramePr>
        <p:xfrm>
          <a:off x="420688" y="2401888"/>
          <a:ext cx="8550275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72" name="Equation" r:id="rId3" imgW="4533900" imgH="1765300" progId="Equation.3">
                  <p:embed/>
                </p:oleObj>
              </mc:Choice>
              <mc:Fallback>
                <p:oleObj name="Equation" r:id="rId3" imgW="4533900" imgH="176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401888"/>
                        <a:ext cx="8550275" cy="333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629833"/>
            <a:ext cx="184996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Naïve Bayes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549752"/>
              </p:ext>
            </p:extLst>
          </p:nvPr>
        </p:nvGraphicFramePr>
        <p:xfrm>
          <a:off x="4358289" y="3884083"/>
          <a:ext cx="4697341" cy="75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73" name="Equation" r:id="rId5" imgW="2755900" imgH="444500" progId="Equation.3">
                  <p:embed/>
                </p:oleObj>
              </mc:Choice>
              <mc:Fallback>
                <p:oleObj name="Equation" r:id="rId5" imgW="275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89" y="3884083"/>
                        <a:ext cx="4697341" cy="759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29455"/>
              </p:ext>
            </p:extLst>
          </p:nvPr>
        </p:nvGraphicFramePr>
        <p:xfrm>
          <a:off x="5534025" y="5321300"/>
          <a:ext cx="30988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74" name="Equation" r:id="rId7" imgW="1485900" imgH="203200" progId="Equation.3">
                  <p:embed/>
                </p:oleObj>
              </mc:Choice>
              <mc:Fallback>
                <p:oleObj name="Equation" r:id="rId7" imgW="1485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5321300"/>
                        <a:ext cx="309880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9523361">
            <a:off x="1891102" y="5865812"/>
            <a:ext cx="836083" cy="2301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392997" flipV="1">
            <a:off x="3722574" y="5912836"/>
            <a:ext cx="836083" cy="24337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293" y="4723150"/>
            <a:ext cx="176741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sparse vector of TF values for each word in the document…plus a “bias” term for 	</a:t>
            </a:r>
            <a:r>
              <a:rPr lang="en-US" i="1" dirty="0" smtClean="0"/>
              <a:t>f(y)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6733" y="5837496"/>
            <a:ext cx="39200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dense vector of g(</a:t>
            </a:r>
            <a:r>
              <a:rPr lang="en-US" dirty="0" err="1" smtClean="0"/>
              <a:t>x,y</a:t>
            </a:r>
            <a:r>
              <a:rPr lang="en-US" dirty="0" smtClean="0"/>
              <a:t>) scores for each word in the vocabulary .. plus </a:t>
            </a:r>
            <a:r>
              <a:rPr lang="en-US" i="1" dirty="0" smtClean="0"/>
              <a:t>f(y) </a:t>
            </a:r>
            <a:r>
              <a:rPr lang="en-US" dirty="0" smtClean="0"/>
              <a:t>to match bias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8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6340</TotalTime>
  <Words>4761</Words>
  <Application>Microsoft Macintosh PowerPoint</Application>
  <PresentationFormat>On-screen Show (4:3)</PresentationFormat>
  <Paragraphs>656</Paragraphs>
  <Slides>64</Slides>
  <Notes>29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Equation</vt:lpstr>
      <vt:lpstr>PowerPoint Presentation</vt:lpstr>
      <vt:lpstr>Announcements</vt:lpstr>
      <vt:lpstr>Review/outline</vt:lpstr>
      <vt:lpstr>Review/outline</vt:lpstr>
      <vt:lpstr>PowerPoint Presentation</vt:lpstr>
      <vt:lpstr>Parallel Rocchio - pass 1</vt:lpstr>
      <vt:lpstr>Parallel Rocchio - pass 2 </vt:lpstr>
      <vt:lpstr>Limitations of Naïve Bayes/Rocchio</vt:lpstr>
      <vt:lpstr>One simple way to look for interactions</vt:lpstr>
      <vt:lpstr>One simple way to look for interactions</vt:lpstr>
      <vt:lpstr>A “Conservative” Streaming Algorithm is Sensitive to Duplicated Features</vt:lpstr>
      <vt:lpstr>Parallel Rocchio</vt:lpstr>
      <vt:lpstr>Parallel Conservative Learning</vt:lpstr>
      <vt:lpstr>Parallel Conservative Learning</vt:lpstr>
      <vt:lpstr>Review/outline</vt:lpstr>
      <vt:lpstr>A “Conservative” Streaming Algorithm</vt:lpstr>
      <vt:lpstr>Theory: the prediction game</vt:lpstr>
      <vt:lpstr>Some possible algorithms for B</vt:lpstr>
      <vt:lpstr>Some possible algorithms for B</vt:lpstr>
      <vt:lpstr>More results</vt:lpstr>
      <vt:lpstr>More results</vt:lpstr>
      <vt:lpstr>More results</vt:lpstr>
      <vt:lpstr>More results</vt:lpstr>
      <vt:lpstr>More results</vt:lpstr>
      <vt:lpstr>The prediction game</vt:lpstr>
      <vt:lpstr>The perceptron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The Δ Trick</vt:lpstr>
      <vt:lpstr>Summary</vt:lpstr>
      <vt:lpstr>On-line to batch learning</vt:lpstr>
      <vt:lpstr>PowerPoint Presentation</vt:lpstr>
      <vt:lpstr>Complexity of perceptron learning</vt:lpstr>
      <vt:lpstr>Complexity of averaged perceptron</vt:lpstr>
      <vt:lpstr>Complexity of averaged perceptron</vt:lpstr>
      <vt:lpstr>A hidden agenda</vt:lpstr>
      <vt:lpstr>Parallel Conservative Learning</vt:lpstr>
      <vt:lpstr>Parallelizing perceptrons</vt:lpstr>
      <vt:lpstr>PowerPoint Presentation</vt:lpstr>
      <vt:lpstr>Aside: this paper is on structured perceptrons</vt:lpstr>
      <vt:lpstr>Parallel Perceptrons</vt:lpstr>
      <vt:lpstr>Parallelizing perceptrons</vt:lpstr>
      <vt:lpstr>Parallel Perceptrons</vt:lpstr>
      <vt:lpstr>Parallel Perceptrons – take 2</vt:lpstr>
      <vt:lpstr>Parallelizing perceptrons – take 2</vt:lpstr>
      <vt:lpstr>A theorem</vt:lpstr>
      <vt:lpstr>What we know and don’t know</vt:lpstr>
      <vt:lpstr>Results on NER</vt:lpstr>
      <vt:lpstr>Results on parsing </vt:lpstr>
      <vt:lpstr>The theorem…</vt:lpstr>
      <vt:lpstr>The theorem…</vt:lpstr>
      <vt:lpstr>PowerPoint Presentation</vt:lpstr>
      <vt:lpstr>PowerPoint Presentation</vt:lpstr>
      <vt:lpstr>Review/outline</vt:lpstr>
      <vt:lpstr>What we know and don’t know</vt:lpstr>
      <vt:lpstr>What we know and don’t know</vt:lpstr>
      <vt:lpstr>What we know and don’t know</vt:lpstr>
      <vt:lpstr>What we know and don’t know</vt:lpstr>
      <vt:lpstr>Review/outline</vt:lpstr>
      <vt:lpstr>Where we are… 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650</cp:revision>
  <dcterms:created xsi:type="dcterms:W3CDTF">2012-02-06T14:42:23Z</dcterms:created>
  <dcterms:modified xsi:type="dcterms:W3CDTF">2013-02-04T18:13:58Z</dcterms:modified>
</cp:coreProperties>
</file>