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Microsoft_Equation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6"/>
  </p:notesMasterIdLst>
  <p:sldIdLst>
    <p:sldId id="256" r:id="rId2"/>
    <p:sldId id="269" r:id="rId3"/>
    <p:sldId id="258" r:id="rId4"/>
    <p:sldId id="268" r:id="rId5"/>
    <p:sldId id="257" r:id="rId6"/>
    <p:sldId id="261" r:id="rId7"/>
    <p:sldId id="259" r:id="rId8"/>
    <p:sldId id="260" r:id="rId9"/>
    <p:sldId id="263" r:id="rId10"/>
    <p:sldId id="264" r:id="rId11"/>
    <p:sldId id="267" r:id="rId12"/>
    <p:sldId id="262" r:id="rId13"/>
    <p:sldId id="265" r:id="rId14"/>
    <p:sldId id="266" r:id="rId15"/>
    <p:sldId id="279" r:id="rId16"/>
    <p:sldId id="270" r:id="rId17"/>
    <p:sldId id="271" r:id="rId18"/>
    <p:sldId id="275" r:id="rId19"/>
    <p:sldId id="272" r:id="rId20"/>
    <p:sldId id="273" r:id="rId21"/>
    <p:sldId id="274" r:id="rId22"/>
    <p:sldId id="276" r:id="rId23"/>
    <p:sldId id="283" r:id="rId24"/>
    <p:sldId id="282" r:id="rId25"/>
    <p:sldId id="297" r:id="rId26"/>
    <p:sldId id="284" r:id="rId27"/>
    <p:sldId id="277" r:id="rId28"/>
    <p:sldId id="278" r:id="rId29"/>
    <p:sldId id="280" r:id="rId30"/>
    <p:sldId id="281" r:id="rId31"/>
    <p:sldId id="285" r:id="rId32"/>
    <p:sldId id="289" r:id="rId33"/>
    <p:sldId id="290" r:id="rId34"/>
    <p:sldId id="299" r:id="rId35"/>
    <p:sldId id="291" r:id="rId36"/>
    <p:sldId id="292" r:id="rId37"/>
    <p:sldId id="293" r:id="rId38"/>
    <p:sldId id="294" r:id="rId39"/>
    <p:sldId id="295" r:id="rId40"/>
    <p:sldId id="296" r:id="rId41"/>
    <p:sldId id="298" r:id="rId42"/>
    <p:sldId id="286" r:id="rId43"/>
    <p:sldId id="287" r:id="rId44"/>
    <p:sldId id="288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28" autoAdjust="0"/>
    <p:restoredTop sz="88497" autoAdjust="0"/>
  </p:normalViewPr>
  <p:slideViewPr>
    <p:cSldViewPr snapToGrid="0" snapToObjects="1">
      <p:cViewPr>
        <p:scale>
          <a:sx n="108" d="100"/>
          <a:sy n="108" d="100"/>
        </p:scale>
        <p:origin x="-1584" y="-1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4/20/12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4FC35801-B62B-1347-8D7D-E1D9FD950611}" type="datetimeFigureOut">
              <a:rPr lang="en-US" smtClean="0"/>
              <a:pPr/>
              <a:t>4/20/12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35801-B62B-1347-8D7D-E1D9FD950611}" type="datetimeFigureOut">
              <a:rPr lang="en-US" smtClean="0"/>
              <a:pPr/>
              <a:t>4/20/12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35801-B62B-1347-8D7D-E1D9FD950611}" type="datetimeFigureOut">
              <a:rPr lang="en-US" smtClean="0"/>
              <a:pPr/>
              <a:t>4/20/12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Cambria Math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Scaling up Decision Trees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82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Decision trees: plus and </a:t>
            </a:r>
            <a:r>
              <a:rPr lang="en-US" sz="4800" dirty="0" smtClean="0"/>
              <a:t>minus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 to prove things about</a:t>
            </a:r>
          </a:p>
          <a:p>
            <a:r>
              <a:rPr lang="en-US" dirty="0" smtClean="0"/>
              <a:t>Not well-suited to probabilistic extensions</a:t>
            </a:r>
          </a:p>
          <a:p>
            <a:r>
              <a:rPr lang="en-US" dirty="0" smtClean="0"/>
              <a:t>Don’t (typically) improve over linear classifiers when you have lots of features</a:t>
            </a:r>
          </a:p>
          <a:p>
            <a:r>
              <a:rPr lang="en-US" dirty="0" smtClean="0"/>
              <a:t>Sometimes fail badly on problems that linear classifiers perform well 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94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1031177"/>
            <a:ext cx="2836207" cy="2341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249" y="3372337"/>
            <a:ext cx="2666837" cy="28629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636" y="840568"/>
            <a:ext cx="3108272" cy="234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41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view of a decision tree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432220"/>
            <a:ext cx="7112000" cy="5334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2363536" y="1622639"/>
            <a:ext cx="3316004" cy="45974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2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view of a decision tree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432220"/>
            <a:ext cx="7112000" cy="5334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456617" y="1328682"/>
            <a:ext cx="0" cy="55293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56617" y="1247554"/>
            <a:ext cx="1776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Sepal_length</a:t>
            </a:r>
            <a:r>
              <a:rPr lang="en-US" dirty="0"/>
              <a:t>&lt;</a:t>
            </a:r>
            <a:r>
              <a:rPr lang="en-US" dirty="0" smtClean="0"/>
              <a:t>5.7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975027" y="4646992"/>
            <a:ext cx="24815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9512" y="4683972"/>
            <a:ext cx="173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Sepal_width</a:t>
            </a:r>
            <a:r>
              <a:rPr lang="en-US" dirty="0" smtClean="0"/>
              <a:t>&gt;2.8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975027" y="4211480"/>
            <a:ext cx="24815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562010" y="4211480"/>
            <a:ext cx="0" cy="4355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879529" y="4683972"/>
            <a:ext cx="0" cy="15008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061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432220"/>
            <a:ext cx="7112000" cy="533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75027" y="1432220"/>
            <a:ext cx="2481590" cy="2779260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view of a decision tree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56617" y="1328682"/>
            <a:ext cx="0" cy="55293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975027" y="4646992"/>
            <a:ext cx="24815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975027" y="4211480"/>
            <a:ext cx="24815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562010" y="4211480"/>
            <a:ext cx="0" cy="4355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879529" y="4683972"/>
            <a:ext cx="0" cy="15008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997148" y="4211480"/>
            <a:ext cx="1564862" cy="435512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75027" y="4646992"/>
            <a:ext cx="904502" cy="1537848"/>
          </a:xfrm>
          <a:prstGeom prst="rect">
            <a:avLst/>
          </a:prstGeom>
          <a:solidFill>
            <a:srgbClr val="FF0000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5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picture…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1699862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81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Fixing decision trees….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 to prove things about</a:t>
            </a:r>
          </a:p>
          <a:p>
            <a:r>
              <a:rPr lang="en-US" dirty="0" smtClean="0"/>
              <a:t>Don’t (typically) improve over linear classifiers when you have lots of features</a:t>
            </a:r>
          </a:p>
          <a:p>
            <a:r>
              <a:rPr lang="en-US" dirty="0" smtClean="0"/>
              <a:t>Sometimes fail badly on problems that linear classifiers perform well on</a:t>
            </a:r>
          </a:p>
          <a:p>
            <a:endParaRPr lang="en-US" dirty="0"/>
          </a:p>
          <a:p>
            <a:r>
              <a:rPr lang="en-US" dirty="0" smtClean="0"/>
              <a:t>Solution is two build ensembles of decision trees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648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39" y="1600200"/>
            <a:ext cx="6781861" cy="47816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decision tree learning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28863" cy="1715627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“</a:t>
            </a:r>
            <a:r>
              <a:rPr lang="en-US" dirty="0" smtClean="0"/>
              <a:t>Pruning” a tree</a:t>
            </a:r>
          </a:p>
          <a:p>
            <a:pPr lvl="1"/>
            <a:r>
              <a:rPr lang="en-US" dirty="0" smtClean="0"/>
              <a:t>avoid </a:t>
            </a:r>
            <a:r>
              <a:rPr lang="en-US" dirty="0" err="1" smtClean="0"/>
              <a:t>overfitting</a:t>
            </a:r>
            <a:r>
              <a:rPr lang="en-US" dirty="0" smtClean="0"/>
              <a:t> by removing </a:t>
            </a:r>
            <a:r>
              <a:rPr lang="en-US" dirty="0" err="1" smtClean="0"/>
              <a:t>subtrees</a:t>
            </a:r>
            <a:r>
              <a:rPr lang="en-US" dirty="0" smtClean="0"/>
              <a:t> somehow</a:t>
            </a:r>
          </a:p>
          <a:p>
            <a:pPr lvl="1"/>
            <a:r>
              <a:rPr lang="en-US" dirty="0" smtClean="0"/>
              <a:t>trade variance for bias</a:t>
            </a:r>
          </a:p>
          <a:p>
            <a:pPr lvl="1"/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538433" y="2248260"/>
            <a:ext cx="38985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15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74135" y="4279545"/>
            <a:ext cx="38985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13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69761" y="4618099"/>
            <a:ext cx="3492388" cy="1763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032532"/>
            <a:ext cx="490485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Alternative - build a big ensemble to reduce the variance of the algorithms - via boosting, bagging, or random forests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473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random forests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Repeat T times:</a:t>
            </a:r>
          </a:p>
          <a:p>
            <a:pPr lvl="1"/>
            <a:r>
              <a:rPr lang="en-US" dirty="0" smtClean="0"/>
              <a:t>Draw a bootstrap sample S (</a:t>
            </a:r>
            <a:r>
              <a:rPr lang="en-US" i="1" dirty="0" smtClean="0"/>
              <a:t>n </a:t>
            </a:r>
            <a:r>
              <a:rPr lang="en-US" dirty="0" smtClean="0"/>
              <a:t>examples taken with replacement) from the dataset D.</a:t>
            </a:r>
          </a:p>
          <a:p>
            <a:pPr lvl="1"/>
            <a:r>
              <a:rPr lang="en-US" dirty="0" smtClean="0"/>
              <a:t>Select a subset of</a:t>
            </a:r>
            <a:r>
              <a:rPr lang="en-US" i="1" dirty="0" smtClean="0"/>
              <a:t> </a:t>
            </a:r>
            <a:r>
              <a:rPr lang="en-US" dirty="0" smtClean="0"/>
              <a:t>features to use for S</a:t>
            </a:r>
          </a:p>
          <a:p>
            <a:pPr lvl="2"/>
            <a:r>
              <a:rPr lang="en-US" dirty="0" smtClean="0"/>
              <a:t>Usually half to 1/3 of the full feature set</a:t>
            </a:r>
          </a:p>
          <a:p>
            <a:pPr lvl="1"/>
            <a:r>
              <a:rPr lang="en-US" dirty="0" smtClean="0"/>
              <a:t>Build a tree considering only the features in the selected subset</a:t>
            </a:r>
          </a:p>
          <a:p>
            <a:pPr lvl="2"/>
            <a:r>
              <a:rPr lang="en-US" dirty="0" smtClean="0"/>
              <a:t>Don’t prune</a:t>
            </a:r>
          </a:p>
          <a:p>
            <a:r>
              <a:rPr lang="en-US" dirty="0" smtClean="0"/>
              <a:t>Vote the classifications of all the trees at the end</a:t>
            </a:r>
          </a:p>
          <a:p>
            <a:endParaRPr lang="en-US" dirty="0"/>
          </a:p>
          <a:p>
            <a:r>
              <a:rPr lang="en-US" dirty="0" smtClean="0"/>
              <a:t>Ok - how well does this work?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943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4-20 at 4.36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8294"/>
            <a:ext cx="9144000" cy="38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8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 learning</a:t>
            </a:r>
            <a:endParaRPr lang="en-US" dirty="0"/>
          </a:p>
        </p:txBody>
      </p:sp>
      <p:pic>
        <p:nvPicPr>
          <p:cNvPr id="3" name="Picture 2" descr="Screen Shot 2012-04-20 at 4.21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425"/>
            <a:ext cx="9144000" cy="26292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221" y="3607633"/>
            <a:ext cx="2159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4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20 at 4.37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5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13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20 at 4.40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31" y="0"/>
            <a:ext cx="542546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320" y="599671"/>
            <a:ext cx="3104344" cy="31085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Generally, bagged decision trees outperform the linear classifier eventually if the data is large enough and clean enough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35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Scaling up decision tree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75700" cy="5066728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Given dataset D:</a:t>
            </a:r>
          </a:p>
          <a:p>
            <a:pPr lvl="1"/>
            <a:r>
              <a:rPr lang="en-US" dirty="0" smtClean="0"/>
              <a:t>return </a:t>
            </a:r>
            <a:r>
              <a:rPr lang="en-US" i="1" dirty="0" smtClean="0"/>
              <a:t>leaf(y) </a:t>
            </a:r>
            <a:r>
              <a:rPr lang="en-US" dirty="0" smtClean="0"/>
              <a:t>if all examples are in the same class </a:t>
            </a:r>
            <a:r>
              <a:rPr lang="en-US" i="1" dirty="0" smtClean="0"/>
              <a:t>y </a:t>
            </a:r>
          </a:p>
          <a:p>
            <a:pPr lvl="1"/>
            <a:r>
              <a:rPr lang="en-US" dirty="0" smtClean="0"/>
              <a:t>pick the best split, on the best attribute </a:t>
            </a:r>
            <a:r>
              <a:rPr lang="en-US" i="1" dirty="0" smtClean="0"/>
              <a:t>a</a:t>
            </a:r>
          </a:p>
          <a:p>
            <a:pPr lvl="2"/>
            <a:r>
              <a:rPr lang="en-US" i="1" dirty="0" smtClean="0"/>
              <a:t>a&lt;</a:t>
            </a:r>
            <a:r>
              <a:rPr lang="en-US" i="1" dirty="0" err="1" smtClean="0"/>
              <a:t>θ</a:t>
            </a:r>
            <a:r>
              <a:rPr lang="en-US" i="1" dirty="0" smtClean="0"/>
              <a:t>   </a:t>
            </a:r>
            <a:r>
              <a:rPr lang="en-US" dirty="0" smtClean="0"/>
              <a:t>or</a:t>
            </a:r>
            <a:r>
              <a:rPr lang="en-US" i="1" dirty="0" smtClean="0"/>
              <a:t>  a ≥ </a:t>
            </a:r>
            <a:r>
              <a:rPr lang="en-US" i="1" dirty="0" err="1" smtClean="0"/>
              <a:t>θ</a:t>
            </a:r>
            <a:endParaRPr lang="en-US" i="1" dirty="0" smtClean="0"/>
          </a:p>
          <a:p>
            <a:pPr lvl="2"/>
            <a:r>
              <a:rPr lang="en-US" i="1" dirty="0" smtClean="0"/>
              <a:t>a  </a:t>
            </a:r>
            <a:r>
              <a:rPr lang="en-US" dirty="0" smtClean="0"/>
              <a:t>or </a:t>
            </a:r>
            <a:r>
              <a:rPr lang="en-US" i="1" dirty="0" smtClean="0"/>
              <a:t>not(a)</a:t>
            </a:r>
          </a:p>
          <a:p>
            <a:pPr lvl="2"/>
            <a:r>
              <a:rPr lang="en-US" i="1" dirty="0" smtClean="0"/>
              <a:t>a=c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i="1" dirty="0" smtClean="0"/>
              <a:t>a=c</a:t>
            </a:r>
            <a:r>
              <a:rPr lang="en-US" i="1" baseline="-25000" dirty="0" smtClean="0"/>
              <a:t>2</a:t>
            </a:r>
            <a:r>
              <a:rPr lang="en-US" i="1" dirty="0" smtClean="0"/>
              <a:t>  </a:t>
            </a:r>
            <a:r>
              <a:rPr lang="en-US" dirty="0" smtClean="0"/>
              <a:t>or …</a:t>
            </a:r>
            <a:endParaRPr lang="en-US" i="1" dirty="0" smtClean="0"/>
          </a:p>
          <a:p>
            <a:pPr lvl="2"/>
            <a:r>
              <a:rPr lang="en-US" i="1" dirty="0" smtClean="0"/>
              <a:t>a in {c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} </a:t>
            </a:r>
            <a:r>
              <a:rPr lang="en-US" dirty="0" smtClean="0"/>
              <a:t> or not</a:t>
            </a:r>
          </a:p>
          <a:p>
            <a:pPr lvl="1"/>
            <a:r>
              <a:rPr lang="en-US" dirty="0" smtClean="0"/>
              <a:t>split the data into D</a:t>
            </a:r>
            <a:r>
              <a:rPr lang="en-US" baseline="-25000" dirty="0" smtClean="0"/>
              <a:t>1</a:t>
            </a:r>
            <a:r>
              <a:rPr lang="en-US" dirty="0" smtClean="0"/>
              <a:t> ,D</a:t>
            </a:r>
            <a:r>
              <a:rPr lang="en-US" baseline="-25000" dirty="0" smtClean="0"/>
              <a:t>2</a:t>
            </a:r>
            <a:r>
              <a:rPr lang="en-US" i="1" dirty="0" smtClean="0"/>
              <a:t> , …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and recursively build trees for each subset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“Prune” the tree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4019"/>
          <a:stretch/>
        </p:blipFill>
        <p:spPr>
          <a:xfrm>
            <a:off x="5137692" y="1763737"/>
            <a:ext cx="3893129" cy="416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9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Scaling up decision tree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75700" cy="5066728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Given dataset D:</a:t>
            </a:r>
          </a:p>
          <a:p>
            <a:pPr lvl="1"/>
            <a:r>
              <a:rPr lang="en-US" dirty="0" smtClean="0"/>
              <a:t>return </a:t>
            </a:r>
            <a:r>
              <a:rPr lang="en-US" i="1" dirty="0" smtClean="0"/>
              <a:t>leaf(y) </a:t>
            </a:r>
            <a:r>
              <a:rPr lang="en-US" dirty="0" smtClean="0"/>
              <a:t>if all examples are in the same class </a:t>
            </a:r>
            <a:r>
              <a:rPr lang="en-US" i="1" dirty="0" smtClean="0"/>
              <a:t>y </a:t>
            </a:r>
          </a:p>
          <a:p>
            <a:pPr lvl="1"/>
            <a:r>
              <a:rPr lang="en-US" dirty="0" smtClean="0"/>
              <a:t>pick the best split, on the best attribute </a:t>
            </a:r>
            <a:r>
              <a:rPr lang="en-US" i="1" dirty="0" smtClean="0"/>
              <a:t>a</a:t>
            </a:r>
          </a:p>
          <a:p>
            <a:pPr lvl="2"/>
            <a:r>
              <a:rPr lang="en-US" i="1" dirty="0" smtClean="0"/>
              <a:t>a&lt;</a:t>
            </a:r>
            <a:r>
              <a:rPr lang="en-US" i="1" dirty="0" err="1" smtClean="0"/>
              <a:t>θ</a:t>
            </a:r>
            <a:r>
              <a:rPr lang="en-US" i="1" dirty="0" smtClean="0"/>
              <a:t>   </a:t>
            </a:r>
            <a:r>
              <a:rPr lang="en-US" dirty="0" smtClean="0"/>
              <a:t>or</a:t>
            </a:r>
            <a:r>
              <a:rPr lang="en-US" i="1" dirty="0" smtClean="0"/>
              <a:t>  a ≥ </a:t>
            </a:r>
            <a:r>
              <a:rPr lang="en-US" i="1" dirty="0" err="1" smtClean="0"/>
              <a:t>θ</a:t>
            </a:r>
            <a:endParaRPr lang="en-US" i="1" dirty="0" smtClean="0"/>
          </a:p>
          <a:p>
            <a:pPr lvl="2"/>
            <a:r>
              <a:rPr lang="en-US" i="1" dirty="0" smtClean="0"/>
              <a:t>a  </a:t>
            </a:r>
            <a:r>
              <a:rPr lang="en-US" dirty="0" smtClean="0"/>
              <a:t>or </a:t>
            </a:r>
            <a:r>
              <a:rPr lang="en-US" i="1" dirty="0" smtClean="0"/>
              <a:t>not(a)</a:t>
            </a:r>
          </a:p>
          <a:p>
            <a:pPr lvl="2"/>
            <a:r>
              <a:rPr lang="en-US" i="1" dirty="0" smtClean="0"/>
              <a:t>a=c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i="1" dirty="0" smtClean="0"/>
              <a:t>a=c</a:t>
            </a:r>
            <a:r>
              <a:rPr lang="en-US" i="1" baseline="-25000" dirty="0" smtClean="0"/>
              <a:t>2</a:t>
            </a:r>
            <a:r>
              <a:rPr lang="en-US" i="1" dirty="0" smtClean="0"/>
              <a:t>  </a:t>
            </a:r>
            <a:r>
              <a:rPr lang="en-US" dirty="0" smtClean="0"/>
              <a:t>or …</a:t>
            </a:r>
            <a:endParaRPr lang="en-US" i="1" dirty="0" smtClean="0"/>
          </a:p>
          <a:p>
            <a:pPr lvl="2"/>
            <a:r>
              <a:rPr lang="en-US" i="1" dirty="0" smtClean="0"/>
              <a:t>a in {c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} </a:t>
            </a:r>
            <a:r>
              <a:rPr lang="en-US" dirty="0" smtClean="0"/>
              <a:t> or not</a:t>
            </a:r>
          </a:p>
          <a:p>
            <a:pPr lvl="1"/>
            <a:r>
              <a:rPr lang="en-US" dirty="0" smtClean="0"/>
              <a:t>split the data into D</a:t>
            </a:r>
            <a:r>
              <a:rPr lang="en-US" baseline="-25000" dirty="0" smtClean="0"/>
              <a:t>1</a:t>
            </a:r>
            <a:r>
              <a:rPr lang="en-US" dirty="0" smtClean="0"/>
              <a:t> ,D</a:t>
            </a:r>
            <a:r>
              <a:rPr lang="en-US" baseline="-25000" dirty="0" smtClean="0"/>
              <a:t>2</a:t>
            </a:r>
            <a:r>
              <a:rPr lang="en-US" i="1" dirty="0" smtClean="0"/>
              <a:t> , …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and recursively build trees for each subset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“Prune” the tree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4019"/>
          <a:stretch/>
        </p:blipFill>
        <p:spPr>
          <a:xfrm>
            <a:off x="5137692" y="1763737"/>
            <a:ext cx="3893129" cy="41601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3023" y="3950772"/>
            <a:ext cx="3304245" cy="858353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21339" y="3609783"/>
            <a:ext cx="119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easy cases!</a:t>
            </a:r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00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Scaling up decision tree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75700" cy="5066728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Given dataset D:</a:t>
            </a:r>
          </a:p>
          <a:p>
            <a:pPr lvl="1"/>
            <a:r>
              <a:rPr lang="en-US" dirty="0" smtClean="0"/>
              <a:t>return </a:t>
            </a:r>
            <a:r>
              <a:rPr lang="en-US" i="1" dirty="0" smtClean="0"/>
              <a:t>leaf(y) </a:t>
            </a:r>
            <a:r>
              <a:rPr lang="en-US" dirty="0" smtClean="0"/>
              <a:t>if all examples are in the same class </a:t>
            </a:r>
            <a:r>
              <a:rPr lang="en-US" i="1" dirty="0" smtClean="0"/>
              <a:t>y </a:t>
            </a:r>
          </a:p>
          <a:p>
            <a:pPr lvl="1"/>
            <a:r>
              <a:rPr lang="en-US" dirty="0" smtClean="0"/>
              <a:t>pick the best split, on the best attribute </a:t>
            </a:r>
            <a:r>
              <a:rPr lang="en-US" i="1" dirty="0" smtClean="0"/>
              <a:t>a</a:t>
            </a:r>
          </a:p>
          <a:p>
            <a:pPr lvl="2"/>
            <a:r>
              <a:rPr lang="en-US" i="1" dirty="0" smtClean="0"/>
              <a:t>a&lt;</a:t>
            </a:r>
            <a:r>
              <a:rPr lang="en-US" i="1" dirty="0" err="1" smtClean="0"/>
              <a:t>θ</a:t>
            </a:r>
            <a:r>
              <a:rPr lang="en-US" i="1" dirty="0" smtClean="0"/>
              <a:t>   </a:t>
            </a:r>
            <a:r>
              <a:rPr lang="en-US" dirty="0" smtClean="0"/>
              <a:t>or</a:t>
            </a:r>
            <a:r>
              <a:rPr lang="en-US" i="1" dirty="0" smtClean="0"/>
              <a:t>  a ≥ </a:t>
            </a:r>
            <a:r>
              <a:rPr lang="en-US" i="1" dirty="0" err="1" smtClean="0"/>
              <a:t>θ</a:t>
            </a:r>
            <a:endParaRPr lang="en-US" i="1" dirty="0" smtClean="0"/>
          </a:p>
          <a:p>
            <a:pPr lvl="2"/>
            <a:r>
              <a:rPr lang="en-US" i="1" dirty="0" smtClean="0"/>
              <a:t>a  </a:t>
            </a:r>
            <a:r>
              <a:rPr lang="en-US" dirty="0" smtClean="0"/>
              <a:t>or </a:t>
            </a:r>
            <a:r>
              <a:rPr lang="en-US" i="1" dirty="0" smtClean="0"/>
              <a:t>not(a)</a:t>
            </a:r>
          </a:p>
          <a:p>
            <a:pPr lvl="2"/>
            <a:r>
              <a:rPr lang="en-US" i="1" dirty="0" smtClean="0"/>
              <a:t>a=c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i="1" dirty="0" smtClean="0"/>
              <a:t>a=c</a:t>
            </a:r>
            <a:r>
              <a:rPr lang="en-US" i="1" baseline="-25000" dirty="0" smtClean="0"/>
              <a:t>2</a:t>
            </a:r>
            <a:r>
              <a:rPr lang="en-US" i="1" dirty="0" smtClean="0"/>
              <a:t>  </a:t>
            </a:r>
            <a:r>
              <a:rPr lang="en-US" dirty="0" smtClean="0"/>
              <a:t>or …</a:t>
            </a:r>
            <a:endParaRPr lang="en-US" i="1" dirty="0" smtClean="0"/>
          </a:p>
          <a:p>
            <a:pPr lvl="2"/>
            <a:r>
              <a:rPr lang="en-US" i="1" dirty="0" smtClean="0"/>
              <a:t>a in {c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} </a:t>
            </a:r>
            <a:r>
              <a:rPr lang="en-US" dirty="0" smtClean="0"/>
              <a:t> or not</a:t>
            </a:r>
          </a:p>
          <a:p>
            <a:pPr lvl="1"/>
            <a:r>
              <a:rPr lang="en-US" dirty="0" smtClean="0"/>
              <a:t>split the data into D</a:t>
            </a:r>
            <a:r>
              <a:rPr lang="en-US" baseline="-25000" dirty="0" smtClean="0"/>
              <a:t>1</a:t>
            </a:r>
            <a:r>
              <a:rPr lang="en-US" dirty="0" smtClean="0"/>
              <a:t> ,D</a:t>
            </a:r>
            <a:r>
              <a:rPr lang="en-US" baseline="-25000" dirty="0" smtClean="0"/>
              <a:t>2</a:t>
            </a:r>
            <a:r>
              <a:rPr lang="en-US" i="1" dirty="0" smtClean="0"/>
              <a:t> , …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and recursively build trees for each subset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“Prune” the tree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767834" y="1635017"/>
            <a:ext cx="4375700" cy="5066728"/>
          </a:xfrm>
        </p:spPr>
        <p:txBody>
          <a:bodyPr>
            <a:normAutofit/>
          </a:bodyPr>
          <a:lstStyle/>
          <a:p>
            <a:r>
              <a:rPr lang="en-US" dirty="0" smtClean="0"/>
              <a:t>Numeric attribute:</a:t>
            </a:r>
          </a:p>
          <a:p>
            <a:pPr lvl="1"/>
            <a:r>
              <a:rPr lang="en-US" dirty="0" smtClean="0"/>
              <a:t>sort examples by </a:t>
            </a:r>
            <a:r>
              <a:rPr lang="en-US" i="1" dirty="0" smtClean="0"/>
              <a:t>a</a:t>
            </a:r>
          </a:p>
          <a:p>
            <a:pPr lvl="2"/>
            <a:r>
              <a:rPr lang="en-US" dirty="0" smtClean="0"/>
              <a:t>retain label </a:t>
            </a:r>
            <a:r>
              <a:rPr lang="en-US" i="1" dirty="0" smtClean="0"/>
              <a:t>y</a:t>
            </a:r>
          </a:p>
          <a:p>
            <a:pPr lvl="1"/>
            <a:r>
              <a:rPr lang="en-US" dirty="0" smtClean="0"/>
              <a:t>scan thru once and update the histogram of </a:t>
            </a:r>
            <a:r>
              <a:rPr lang="en-US" dirty="0" err="1" smtClean="0"/>
              <a:t>y|</a:t>
            </a:r>
            <a:r>
              <a:rPr lang="en-US" i="1" dirty="0" err="1"/>
              <a:t>a</a:t>
            </a:r>
            <a:r>
              <a:rPr lang="en-US" i="1" dirty="0"/>
              <a:t>&lt;</a:t>
            </a:r>
            <a:r>
              <a:rPr lang="en-US" i="1" dirty="0" err="1"/>
              <a:t>θ</a:t>
            </a:r>
            <a:r>
              <a:rPr lang="en-US" i="1" dirty="0"/>
              <a:t>  </a:t>
            </a:r>
            <a:r>
              <a:rPr lang="en-US" dirty="0" smtClean="0"/>
              <a:t>and</a:t>
            </a:r>
            <a:r>
              <a:rPr lang="en-US" i="1" dirty="0" smtClean="0"/>
              <a:t> </a:t>
            </a:r>
            <a:r>
              <a:rPr lang="en-US" i="1" dirty="0" err="1" smtClean="0"/>
              <a:t>y|a</a:t>
            </a:r>
            <a:r>
              <a:rPr lang="en-US" i="1" dirty="0" smtClean="0"/>
              <a:t>&gt;</a:t>
            </a:r>
            <a:r>
              <a:rPr lang="en-US" i="1" dirty="0" err="1" smtClean="0"/>
              <a:t>θ</a:t>
            </a:r>
            <a:r>
              <a:rPr lang="en-US" i="1" dirty="0" smtClean="0"/>
              <a:t> </a:t>
            </a:r>
            <a:r>
              <a:rPr lang="en-US" dirty="0" smtClean="0"/>
              <a:t>at each point </a:t>
            </a:r>
            <a:r>
              <a:rPr lang="en-US" i="1" dirty="0" err="1"/>
              <a:t>θ</a:t>
            </a:r>
            <a:endParaRPr lang="en-US" dirty="0" smtClean="0"/>
          </a:p>
          <a:p>
            <a:pPr lvl="1"/>
            <a:r>
              <a:rPr lang="en-US" dirty="0" smtClean="0"/>
              <a:t>pick the threshold </a:t>
            </a:r>
            <a:r>
              <a:rPr lang="en-US" i="1" dirty="0" err="1" smtClean="0"/>
              <a:t>θ</a:t>
            </a:r>
            <a:r>
              <a:rPr lang="en-US" i="1" dirty="0" smtClean="0"/>
              <a:t> </a:t>
            </a:r>
            <a:r>
              <a:rPr lang="en-US" dirty="0" smtClean="0"/>
              <a:t>with the best entropy score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O(</a:t>
            </a:r>
            <a:r>
              <a:rPr lang="en-US" dirty="0" err="1" smtClean="0"/>
              <a:t>nlogn</a:t>
            </a:r>
            <a:r>
              <a:rPr lang="en-US" dirty="0" smtClean="0"/>
              <a:t>) due to the sort</a:t>
            </a:r>
          </a:p>
          <a:p>
            <a:pPr lvl="1"/>
            <a:r>
              <a:rPr lang="en-US" dirty="0" smtClean="0"/>
              <a:t>but repeated for each attribute</a:t>
            </a:r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22923" y="3527475"/>
            <a:ext cx="3116104" cy="3762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07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Scaling up decision tree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75700" cy="5066728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Given dataset D:</a:t>
            </a:r>
          </a:p>
          <a:p>
            <a:pPr lvl="1"/>
            <a:r>
              <a:rPr lang="en-US" dirty="0" smtClean="0"/>
              <a:t>return </a:t>
            </a:r>
            <a:r>
              <a:rPr lang="en-US" i="1" dirty="0" smtClean="0"/>
              <a:t>leaf(y) </a:t>
            </a:r>
            <a:r>
              <a:rPr lang="en-US" dirty="0" smtClean="0"/>
              <a:t>if all examples are in the same class </a:t>
            </a:r>
            <a:r>
              <a:rPr lang="en-US" i="1" dirty="0" smtClean="0"/>
              <a:t>y </a:t>
            </a:r>
          </a:p>
          <a:p>
            <a:pPr lvl="1"/>
            <a:r>
              <a:rPr lang="en-US" dirty="0" smtClean="0"/>
              <a:t>pick the best split, on the best attribute </a:t>
            </a:r>
            <a:r>
              <a:rPr lang="en-US" i="1" dirty="0" smtClean="0"/>
              <a:t>a</a:t>
            </a:r>
          </a:p>
          <a:p>
            <a:pPr lvl="2"/>
            <a:r>
              <a:rPr lang="en-US" i="1" dirty="0" smtClean="0"/>
              <a:t>a&lt;</a:t>
            </a:r>
            <a:r>
              <a:rPr lang="en-US" i="1" dirty="0" err="1" smtClean="0"/>
              <a:t>θ</a:t>
            </a:r>
            <a:r>
              <a:rPr lang="en-US" i="1" dirty="0" smtClean="0"/>
              <a:t>   </a:t>
            </a:r>
            <a:r>
              <a:rPr lang="en-US" dirty="0" smtClean="0"/>
              <a:t>or</a:t>
            </a:r>
            <a:r>
              <a:rPr lang="en-US" i="1" dirty="0" smtClean="0"/>
              <a:t>  a ≥ </a:t>
            </a:r>
            <a:r>
              <a:rPr lang="en-US" i="1" dirty="0" err="1" smtClean="0"/>
              <a:t>θ</a:t>
            </a:r>
            <a:endParaRPr lang="en-US" i="1" dirty="0" smtClean="0"/>
          </a:p>
          <a:p>
            <a:pPr lvl="2"/>
            <a:r>
              <a:rPr lang="en-US" i="1" dirty="0" smtClean="0"/>
              <a:t>a  </a:t>
            </a:r>
            <a:r>
              <a:rPr lang="en-US" dirty="0" smtClean="0"/>
              <a:t>or </a:t>
            </a:r>
            <a:r>
              <a:rPr lang="en-US" i="1" dirty="0" smtClean="0"/>
              <a:t>not(a)</a:t>
            </a:r>
          </a:p>
          <a:p>
            <a:pPr lvl="2"/>
            <a:r>
              <a:rPr lang="en-US" i="1" dirty="0" smtClean="0"/>
              <a:t>a=c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i="1" dirty="0" smtClean="0"/>
              <a:t>a=c</a:t>
            </a:r>
            <a:r>
              <a:rPr lang="en-US" i="1" baseline="-25000" dirty="0" smtClean="0"/>
              <a:t>2</a:t>
            </a:r>
            <a:r>
              <a:rPr lang="en-US" i="1" dirty="0" smtClean="0"/>
              <a:t>  </a:t>
            </a:r>
            <a:r>
              <a:rPr lang="en-US" dirty="0" smtClean="0"/>
              <a:t>or …</a:t>
            </a:r>
            <a:endParaRPr lang="en-US" i="1" dirty="0" smtClean="0"/>
          </a:p>
          <a:p>
            <a:pPr lvl="2"/>
            <a:r>
              <a:rPr lang="en-US" i="1" dirty="0" smtClean="0"/>
              <a:t>a in {c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} </a:t>
            </a:r>
            <a:r>
              <a:rPr lang="en-US" dirty="0" smtClean="0"/>
              <a:t> or not</a:t>
            </a:r>
          </a:p>
          <a:p>
            <a:pPr lvl="1"/>
            <a:r>
              <a:rPr lang="en-US" dirty="0" smtClean="0"/>
              <a:t>split the data into D</a:t>
            </a:r>
            <a:r>
              <a:rPr lang="en-US" baseline="-25000" dirty="0" smtClean="0"/>
              <a:t>1</a:t>
            </a:r>
            <a:r>
              <a:rPr lang="en-US" dirty="0" smtClean="0"/>
              <a:t> ,D</a:t>
            </a:r>
            <a:r>
              <a:rPr lang="en-US" baseline="-25000" dirty="0" smtClean="0"/>
              <a:t>2</a:t>
            </a:r>
            <a:r>
              <a:rPr lang="en-US" i="1" dirty="0" smtClean="0"/>
              <a:t> , …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and recursively build trees for each subset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“Prune” the tree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767834" y="1635017"/>
            <a:ext cx="4375700" cy="5066728"/>
          </a:xfrm>
        </p:spPr>
        <p:txBody>
          <a:bodyPr>
            <a:normAutofit/>
          </a:bodyPr>
          <a:lstStyle/>
          <a:p>
            <a:r>
              <a:rPr lang="en-US" dirty="0" smtClean="0"/>
              <a:t>Numeric attribute:</a:t>
            </a:r>
          </a:p>
          <a:p>
            <a:pPr lvl="1"/>
            <a:r>
              <a:rPr lang="en-US" dirty="0" smtClean="0"/>
              <a:t>or, fix a set of possible split-points </a:t>
            </a:r>
            <a:r>
              <a:rPr lang="en-US" i="1" dirty="0" err="1" smtClean="0"/>
              <a:t>θ</a:t>
            </a:r>
            <a:r>
              <a:rPr lang="en-US" i="1" dirty="0" smtClean="0"/>
              <a:t> </a:t>
            </a:r>
            <a:r>
              <a:rPr lang="en-US" dirty="0" smtClean="0"/>
              <a:t>in advance</a:t>
            </a:r>
          </a:p>
          <a:p>
            <a:pPr lvl="1"/>
            <a:r>
              <a:rPr lang="en-US" dirty="0" smtClean="0"/>
              <a:t>scan through once and compute the histogram of y’s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O(n) per attribute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22923" y="3527475"/>
            <a:ext cx="3116104" cy="3762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41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Scaling up decision tree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75700" cy="5066728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Given dataset D:</a:t>
            </a:r>
          </a:p>
          <a:p>
            <a:pPr lvl="1"/>
            <a:r>
              <a:rPr lang="en-US" dirty="0" smtClean="0"/>
              <a:t>return </a:t>
            </a:r>
            <a:r>
              <a:rPr lang="en-US" i="1" dirty="0" smtClean="0"/>
              <a:t>leaf(y) </a:t>
            </a:r>
            <a:r>
              <a:rPr lang="en-US" dirty="0" smtClean="0"/>
              <a:t>if all examples are in the same class </a:t>
            </a:r>
            <a:r>
              <a:rPr lang="en-US" i="1" dirty="0" smtClean="0"/>
              <a:t>y </a:t>
            </a:r>
          </a:p>
          <a:p>
            <a:pPr lvl="1"/>
            <a:r>
              <a:rPr lang="en-US" dirty="0" smtClean="0"/>
              <a:t>pick the best split, on the best attribute </a:t>
            </a:r>
            <a:r>
              <a:rPr lang="en-US" i="1" dirty="0" smtClean="0"/>
              <a:t>a</a:t>
            </a:r>
          </a:p>
          <a:p>
            <a:pPr lvl="2"/>
            <a:r>
              <a:rPr lang="en-US" i="1" dirty="0" smtClean="0"/>
              <a:t>a&lt;</a:t>
            </a:r>
            <a:r>
              <a:rPr lang="en-US" i="1" dirty="0" err="1" smtClean="0"/>
              <a:t>θ</a:t>
            </a:r>
            <a:r>
              <a:rPr lang="en-US" i="1" dirty="0" smtClean="0"/>
              <a:t>   </a:t>
            </a:r>
            <a:r>
              <a:rPr lang="en-US" dirty="0" smtClean="0"/>
              <a:t>or</a:t>
            </a:r>
            <a:r>
              <a:rPr lang="en-US" i="1" dirty="0" smtClean="0"/>
              <a:t>  a ≥ </a:t>
            </a:r>
            <a:r>
              <a:rPr lang="en-US" i="1" dirty="0" err="1" smtClean="0"/>
              <a:t>θ</a:t>
            </a:r>
            <a:endParaRPr lang="en-US" i="1" dirty="0" smtClean="0"/>
          </a:p>
          <a:p>
            <a:pPr lvl="2"/>
            <a:r>
              <a:rPr lang="en-US" i="1" dirty="0" smtClean="0"/>
              <a:t>a  </a:t>
            </a:r>
            <a:r>
              <a:rPr lang="en-US" dirty="0" smtClean="0"/>
              <a:t>or </a:t>
            </a:r>
            <a:r>
              <a:rPr lang="en-US" i="1" dirty="0" smtClean="0"/>
              <a:t>not(a)</a:t>
            </a:r>
          </a:p>
          <a:p>
            <a:pPr lvl="2"/>
            <a:r>
              <a:rPr lang="en-US" i="1" dirty="0" smtClean="0"/>
              <a:t>a=c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i="1" dirty="0" smtClean="0"/>
              <a:t>a=c</a:t>
            </a:r>
            <a:r>
              <a:rPr lang="en-US" i="1" baseline="-25000" dirty="0" smtClean="0"/>
              <a:t>2</a:t>
            </a:r>
            <a:r>
              <a:rPr lang="en-US" i="1" dirty="0" smtClean="0"/>
              <a:t>  </a:t>
            </a:r>
            <a:r>
              <a:rPr lang="en-US" dirty="0" smtClean="0"/>
              <a:t>or …</a:t>
            </a:r>
            <a:endParaRPr lang="en-US" i="1" dirty="0" smtClean="0"/>
          </a:p>
          <a:p>
            <a:pPr lvl="2"/>
            <a:r>
              <a:rPr lang="en-US" i="1" dirty="0" smtClean="0"/>
              <a:t>a in {c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} </a:t>
            </a:r>
            <a:r>
              <a:rPr lang="en-US" dirty="0" smtClean="0"/>
              <a:t> or not</a:t>
            </a:r>
          </a:p>
          <a:p>
            <a:pPr lvl="1"/>
            <a:r>
              <a:rPr lang="en-US" dirty="0" smtClean="0"/>
              <a:t>split the data into D</a:t>
            </a:r>
            <a:r>
              <a:rPr lang="en-US" baseline="-25000" dirty="0" smtClean="0"/>
              <a:t>1</a:t>
            </a:r>
            <a:r>
              <a:rPr lang="en-US" dirty="0" smtClean="0"/>
              <a:t> ,D</a:t>
            </a:r>
            <a:r>
              <a:rPr lang="en-US" baseline="-25000" dirty="0" smtClean="0"/>
              <a:t>2</a:t>
            </a:r>
            <a:r>
              <a:rPr lang="en-US" i="1" dirty="0" smtClean="0"/>
              <a:t> , …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and recursively build trees for each subset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“Prune” the tree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767834" y="1635017"/>
            <a:ext cx="4375700" cy="5066728"/>
          </a:xfrm>
        </p:spPr>
        <p:txBody>
          <a:bodyPr>
            <a:normAutofit/>
          </a:bodyPr>
          <a:lstStyle/>
          <a:p>
            <a:r>
              <a:rPr lang="en-US" dirty="0" smtClean="0"/>
              <a:t>Subset splits:</a:t>
            </a:r>
          </a:p>
          <a:p>
            <a:pPr lvl="1"/>
            <a:r>
              <a:rPr lang="en-US" dirty="0" smtClean="0"/>
              <a:t>expensive but useful</a:t>
            </a:r>
          </a:p>
          <a:p>
            <a:pPr lvl="1"/>
            <a:r>
              <a:rPr lang="en-US" dirty="0" smtClean="0"/>
              <a:t>there is a similar sorting trick that works for the regression case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0611" y="4738575"/>
            <a:ext cx="3116104" cy="3762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12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Scaling up decision tree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75700" cy="5066728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Given dataset D:</a:t>
            </a:r>
          </a:p>
          <a:p>
            <a:pPr lvl="1"/>
            <a:r>
              <a:rPr lang="en-US" dirty="0" smtClean="0"/>
              <a:t>return </a:t>
            </a:r>
            <a:r>
              <a:rPr lang="en-US" i="1" dirty="0" smtClean="0"/>
              <a:t>leaf(y) </a:t>
            </a:r>
            <a:r>
              <a:rPr lang="en-US" dirty="0" smtClean="0"/>
              <a:t>if all examples are in the same class </a:t>
            </a:r>
            <a:r>
              <a:rPr lang="en-US" i="1" dirty="0" smtClean="0"/>
              <a:t>y </a:t>
            </a:r>
          </a:p>
          <a:p>
            <a:pPr lvl="1"/>
            <a:r>
              <a:rPr lang="en-US" dirty="0" smtClean="0"/>
              <a:t>pick the best split, on the best attribute </a:t>
            </a:r>
            <a:r>
              <a:rPr lang="en-US" i="1" dirty="0" smtClean="0"/>
              <a:t>a</a:t>
            </a:r>
          </a:p>
          <a:p>
            <a:pPr lvl="2"/>
            <a:r>
              <a:rPr lang="en-US" i="1" dirty="0" smtClean="0"/>
              <a:t>a&lt;</a:t>
            </a:r>
            <a:r>
              <a:rPr lang="en-US" i="1" dirty="0" err="1" smtClean="0"/>
              <a:t>θ</a:t>
            </a:r>
            <a:r>
              <a:rPr lang="en-US" i="1" dirty="0" smtClean="0"/>
              <a:t>   </a:t>
            </a:r>
            <a:r>
              <a:rPr lang="en-US" dirty="0" smtClean="0"/>
              <a:t>or</a:t>
            </a:r>
            <a:r>
              <a:rPr lang="en-US" i="1" dirty="0" smtClean="0"/>
              <a:t>  a ≥ </a:t>
            </a:r>
            <a:r>
              <a:rPr lang="en-US" i="1" dirty="0" err="1" smtClean="0"/>
              <a:t>θ</a:t>
            </a:r>
            <a:endParaRPr lang="en-US" i="1" dirty="0" smtClean="0"/>
          </a:p>
          <a:p>
            <a:pPr lvl="2"/>
            <a:r>
              <a:rPr lang="en-US" i="1" dirty="0" smtClean="0"/>
              <a:t>a  </a:t>
            </a:r>
            <a:r>
              <a:rPr lang="en-US" dirty="0" smtClean="0"/>
              <a:t>or </a:t>
            </a:r>
            <a:r>
              <a:rPr lang="en-US" i="1" dirty="0" smtClean="0"/>
              <a:t>not(a)</a:t>
            </a:r>
          </a:p>
          <a:p>
            <a:pPr lvl="2"/>
            <a:r>
              <a:rPr lang="en-US" i="1" dirty="0" smtClean="0"/>
              <a:t>a=c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i="1" dirty="0" smtClean="0"/>
              <a:t>a=c</a:t>
            </a:r>
            <a:r>
              <a:rPr lang="en-US" i="1" baseline="-25000" dirty="0" smtClean="0"/>
              <a:t>2</a:t>
            </a:r>
            <a:r>
              <a:rPr lang="en-US" i="1" dirty="0" smtClean="0"/>
              <a:t>  </a:t>
            </a:r>
            <a:r>
              <a:rPr lang="en-US" dirty="0" smtClean="0"/>
              <a:t>or …</a:t>
            </a:r>
            <a:endParaRPr lang="en-US" i="1" dirty="0" smtClean="0"/>
          </a:p>
          <a:p>
            <a:pPr lvl="2"/>
            <a:r>
              <a:rPr lang="en-US" i="1" dirty="0" smtClean="0"/>
              <a:t>a in {c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} </a:t>
            </a:r>
            <a:r>
              <a:rPr lang="en-US" dirty="0" smtClean="0"/>
              <a:t> or not</a:t>
            </a:r>
          </a:p>
          <a:p>
            <a:pPr lvl="1"/>
            <a:r>
              <a:rPr lang="en-US" dirty="0" smtClean="0"/>
              <a:t>split the data into D</a:t>
            </a:r>
            <a:r>
              <a:rPr lang="en-US" baseline="-25000" dirty="0" smtClean="0"/>
              <a:t>1</a:t>
            </a:r>
            <a:r>
              <a:rPr lang="en-US" dirty="0" smtClean="0"/>
              <a:t> ,D</a:t>
            </a:r>
            <a:r>
              <a:rPr lang="en-US" baseline="-25000" dirty="0" smtClean="0"/>
              <a:t>2</a:t>
            </a:r>
            <a:r>
              <a:rPr lang="en-US" i="1" dirty="0" smtClean="0"/>
              <a:t> , …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and recursively build trees for each subset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“Prune” the tree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767834" y="1635017"/>
            <a:ext cx="4375700" cy="50667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Points to ponder:</a:t>
            </a:r>
          </a:p>
          <a:p>
            <a:pPr lvl="1"/>
            <a:r>
              <a:rPr lang="en-US" dirty="0" smtClean="0"/>
              <a:t>different </a:t>
            </a:r>
            <a:r>
              <a:rPr lang="en-US" dirty="0" err="1" smtClean="0"/>
              <a:t>subtrees</a:t>
            </a:r>
            <a:r>
              <a:rPr lang="en-US" dirty="0" smtClean="0"/>
              <a:t> are distinct tasks</a:t>
            </a:r>
          </a:p>
          <a:p>
            <a:pPr lvl="1"/>
            <a:r>
              <a:rPr lang="en-US" dirty="0" smtClean="0"/>
              <a:t>once the data is in memory, this algorithm is fast.</a:t>
            </a:r>
          </a:p>
          <a:p>
            <a:pPr lvl="2"/>
            <a:r>
              <a:rPr lang="en-US" dirty="0" smtClean="0"/>
              <a:t>each example appears only once in each </a:t>
            </a:r>
            <a:r>
              <a:rPr lang="en-US" i="1" dirty="0" smtClean="0"/>
              <a:t>level</a:t>
            </a:r>
            <a:r>
              <a:rPr lang="en-US" dirty="0" smtClean="0"/>
              <a:t> of the tree</a:t>
            </a:r>
          </a:p>
          <a:p>
            <a:pPr lvl="2"/>
            <a:r>
              <a:rPr lang="en-US" dirty="0" smtClean="0"/>
              <a:t>depth of the tree is usually O(log n)</a:t>
            </a:r>
          </a:p>
          <a:p>
            <a:pPr lvl="1"/>
            <a:r>
              <a:rPr lang="en-US" dirty="0" smtClean="0"/>
              <a:t>as you move down the tree, the datasets get smaller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79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181100"/>
            <a:ext cx="72771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90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Scaling up decision tree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75700" cy="5066728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Given dataset D:</a:t>
            </a:r>
          </a:p>
          <a:p>
            <a:pPr lvl="1"/>
            <a:r>
              <a:rPr lang="en-US" dirty="0" smtClean="0"/>
              <a:t>return </a:t>
            </a:r>
            <a:r>
              <a:rPr lang="en-US" i="1" dirty="0" smtClean="0"/>
              <a:t>leaf(y) </a:t>
            </a:r>
            <a:r>
              <a:rPr lang="en-US" dirty="0" smtClean="0"/>
              <a:t>if all examples are in the same class </a:t>
            </a:r>
            <a:r>
              <a:rPr lang="en-US" i="1" dirty="0" smtClean="0"/>
              <a:t>y </a:t>
            </a:r>
          </a:p>
          <a:p>
            <a:pPr lvl="1"/>
            <a:r>
              <a:rPr lang="en-US" dirty="0" smtClean="0"/>
              <a:t>pick the best split, on the best attribute </a:t>
            </a:r>
            <a:r>
              <a:rPr lang="en-US" i="1" dirty="0" smtClean="0"/>
              <a:t>a</a:t>
            </a:r>
          </a:p>
          <a:p>
            <a:pPr lvl="2"/>
            <a:r>
              <a:rPr lang="en-US" i="1" dirty="0" smtClean="0"/>
              <a:t>a&lt;</a:t>
            </a:r>
            <a:r>
              <a:rPr lang="en-US" i="1" dirty="0" err="1" smtClean="0"/>
              <a:t>θ</a:t>
            </a:r>
            <a:r>
              <a:rPr lang="en-US" i="1" dirty="0" smtClean="0"/>
              <a:t>   </a:t>
            </a:r>
            <a:r>
              <a:rPr lang="en-US" dirty="0" smtClean="0"/>
              <a:t>or</a:t>
            </a:r>
            <a:r>
              <a:rPr lang="en-US" i="1" dirty="0" smtClean="0"/>
              <a:t>  a ≥ </a:t>
            </a:r>
            <a:r>
              <a:rPr lang="en-US" i="1" dirty="0" err="1" smtClean="0"/>
              <a:t>θ</a:t>
            </a:r>
            <a:endParaRPr lang="en-US" i="1" dirty="0" smtClean="0"/>
          </a:p>
          <a:p>
            <a:pPr lvl="2"/>
            <a:r>
              <a:rPr lang="en-US" i="1" dirty="0" smtClean="0"/>
              <a:t>a  </a:t>
            </a:r>
            <a:r>
              <a:rPr lang="en-US" dirty="0" smtClean="0"/>
              <a:t>or </a:t>
            </a:r>
            <a:r>
              <a:rPr lang="en-US" i="1" dirty="0" smtClean="0"/>
              <a:t>not(a)</a:t>
            </a:r>
          </a:p>
          <a:p>
            <a:pPr lvl="2"/>
            <a:r>
              <a:rPr lang="en-US" i="1" dirty="0" smtClean="0"/>
              <a:t>a=c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i="1" dirty="0" smtClean="0"/>
              <a:t>a=c</a:t>
            </a:r>
            <a:r>
              <a:rPr lang="en-US" i="1" baseline="-25000" dirty="0" smtClean="0"/>
              <a:t>2</a:t>
            </a:r>
            <a:r>
              <a:rPr lang="en-US" i="1" dirty="0" smtClean="0"/>
              <a:t>  </a:t>
            </a:r>
            <a:r>
              <a:rPr lang="en-US" dirty="0" smtClean="0"/>
              <a:t>or …</a:t>
            </a:r>
            <a:endParaRPr lang="en-US" i="1" dirty="0" smtClean="0"/>
          </a:p>
          <a:p>
            <a:pPr lvl="2"/>
            <a:r>
              <a:rPr lang="en-US" i="1" dirty="0" smtClean="0"/>
              <a:t>a in {c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} </a:t>
            </a:r>
            <a:r>
              <a:rPr lang="en-US" dirty="0" smtClean="0"/>
              <a:t> or not</a:t>
            </a:r>
          </a:p>
          <a:p>
            <a:pPr lvl="1"/>
            <a:r>
              <a:rPr lang="en-US" dirty="0" smtClean="0"/>
              <a:t>split the data into D</a:t>
            </a:r>
            <a:r>
              <a:rPr lang="en-US" baseline="-25000" dirty="0" smtClean="0"/>
              <a:t>1</a:t>
            </a:r>
            <a:r>
              <a:rPr lang="en-US" dirty="0" smtClean="0"/>
              <a:t> ,D</a:t>
            </a:r>
            <a:r>
              <a:rPr lang="en-US" baseline="-25000" dirty="0" smtClean="0"/>
              <a:t>2</a:t>
            </a:r>
            <a:r>
              <a:rPr lang="en-US" i="1" dirty="0" smtClean="0"/>
              <a:t> , …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and recursively build trees for each subset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“Prune” the tree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767834" y="1635017"/>
            <a:ext cx="4375700" cy="5066728"/>
          </a:xfrm>
        </p:spPr>
        <p:txBody>
          <a:bodyPr>
            <a:normAutofit/>
          </a:bodyPr>
          <a:lstStyle/>
          <a:p>
            <a:r>
              <a:rPr lang="en-US" dirty="0" smtClean="0"/>
              <a:t>The classifier is sequential and so is the learning algorithm</a:t>
            </a:r>
          </a:p>
          <a:p>
            <a:pPr lvl="1"/>
            <a:r>
              <a:rPr lang="en-US" dirty="0" smtClean="0"/>
              <a:t>it’s really hard to see how you can learn the lower levels without learning the upper ones first!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55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decision tree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181100"/>
            <a:ext cx="72771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86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Scaling up decision tree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75700" cy="5066728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Given dataset D:</a:t>
            </a:r>
          </a:p>
          <a:p>
            <a:pPr lvl="1"/>
            <a:r>
              <a:rPr lang="en-US" dirty="0" smtClean="0"/>
              <a:t>return </a:t>
            </a:r>
            <a:r>
              <a:rPr lang="en-US" i="1" dirty="0" smtClean="0"/>
              <a:t>leaf(y) </a:t>
            </a:r>
            <a:r>
              <a:rPr lang="en-US" dirty="0" smtClean="0"/>
              <a:t>if all examples are in the same class </a:t>
            </a:r>
            <a:r>
              <a:rPr lang="en-US" i="1" dirty="0" smtClean="0"/>
              <a:t>y </a:t>
            </a:r>
          </a:p>
          <a:p>
            <a:pPr lvl="1"/>
            <a:r>
              <a:rPr lang="en-US" dirty="0" smtClean="0"/>
              <a:t>pick the best split, on the best attribute </a:t>
            </a:r>
            <a:r>
              <a:rPr lang="en-US" i="1" dirty="0" smtClean="0"/>
              <a:t>a</a:t>
            </a:r>
          </a:p>
          <a:p>
            <a:pPr lvl="2"/>
            <a:r>
              <a:rPr lang="en-US" i="1" dirty="0" smtClean="0"/>
              <a:t>a&lt;</a:t>
            </a:r>
            <a:r>
              <a:rPr lang="en-US" i="1" dirty="0" err="1" smtClean="0"/>
              <a:t>θ</a:t>
            </a:r>
            <a:r>
              <a:rPr lang="en-US" i="1" dirty="0" smtClean="0"/>
              <a:t>   </a:t>
            </a:r>
            <a:r>
              <a:rPr lang="en-US" dirty="0" smtClean="0"/>
              <a:t>or</a:t>
            </a:r>
            <a:r>
              <a:rPr lang="en-US" i="1" dirty="0" smtClean="0"/>
              <a:t>  a ≥ </a:t>
            </a:r>
            <a:r>
              <a:rPr lang="en-US" i="1" dirty="0" err="1" smtClean="0"/>
              <a:t>θ</a:t>
            </a:r>
            <a:endParaRPr lang="en-US" i="1" dirty="0" smtClean="0"/>
          </a:p>
          <a:p>
            <a:pPr lvl="2"/>
            <a:r>
              <a:rPr lang="en-US" i="1" dirty="0" smtClean="0"/>
              <a:t>a  </a:t>
            </a:r>
            <a:r>
              <a:rPr lang="en-US" dirty="0" smtClean="0"/>
              <a:t>or </a:t>
            </a:r>
            <a:r>
              <a:rPr lang="en-US" i="1" dirty="0" smtClean="0"/>
              <a:t>not(a)</a:t>
            </a:r>
          </a:p>
          <a:p>
            <a:pPr lvl="2"/>
            <a:r>
              <a:rPr lang="en-US" i="1" dirty="0" smtClean="0"/>
              <a:t>a=c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i="1" dirty="0" smtClean="0"/>
              <a:t>a=c</a:t>
            </a:r>
            <a:r>
              <a:rPr lang="en-US" i="1" baseline="-25000" dirty="0" smtClean="0"/>
              <a:t>2</a:t>
            </a:r>
            <a:r>
              <a:rPr lang="en-US" i="1" dirty="0" smtClean="0"/>
              <a:t>  </a:t>
            </a:r>
            <a:r>
              <a:rPr lang="en-US" dirty="0" smtClean="0"/>
              <a:t>or …</a:t>
            </a:r>
            <a:endParaRPr lang="en-US" i="1" dirty="0" smtClean="0"/>
          </a:p>
          <a:p>
            <a:pPr lvl="2"/>
            <a:r>
              <a:rPr lang="en-US" i="1" dirty="0" smtClean="0"/>
              <a:t>a in {c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} </a:t>
            </a:r>
            <a:r>
              <a:rPr lang="en-US" dirty="0" smtClean="0"/>
              <a:t> or not</a:t>
            </a:r>
          </a:p>
          <a:p>
            <a:pPr lvl="1"/>
            <a:r>
              <a:rPr lang="en-US" dirty="0" smtClean="0"/>
              <a:t>split the data into D</a:t>
            </a:r>
            <a:r>
              <a:rPr lang="en-US" baseline="-25000" dirty="0" smtClean="0"/>
              <a:t>1</a:t>
            </a:r>
            <a:r>
              <a:rPr lang="en-US" dirty="0" smtClean="0"/>
              <a:t> ,D</a:t>
            </a:r>
            <a:r>
              <a:rPr lang="en-US" baseline="-25000" dirty="0" smtClean="0"/>
              <a:t>2</a:t>
            </a:r>
            <a:r>
              <a:rPr lang="en-US" i="1" dirty="0" smtClean="0"/>
              <a:t> , …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and recursively build trees for each subset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“Prune” the tree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767834" y="1635017"/>
            <a:ext cx="4375700" cy="5066728"/>
          </a:xfrm>
        </p:spPr>
        <p:txBody>
          <a:bodyPr>
            <a:normAutofit/>
          </a:bodyPr>
          <a:lstStyle/>
          <a:p>
            <a:r>
              <a:rPr lang="en-US" dirty="0" smtClean="0"/>
              <a:t>Bottleneck points:</a:t>
            </a:r>
          </a:p>
          <a:p>
            <a:pPr lvl="1"/>
            <a:r>
              <a:rPr lang="en-US" dirty="0" smtClean="0"/>
              <a:t>what’s expensive is picking the attributes</a:t>
            </a:r>
          </a:p>
          <a:p>
            <a:pPr lvl="2"/>
            <a:r>
              <a:rPr lang="en-US" dirty="0" smtClean="0"/>
              <a:t>especially at the top levels</a:t>
            </a:r>
          </a:p>
          <a:p>
            <a:pPr lvl="1"/>
            <a:r>
              <a:rPr lang="en-US" dirty="0" smtClean="0"/>
              <a:t>also, moving the data around</a:t>
            </a:r>
          </a:p>
          <a:p>
            <a:pPr lvl="2"/>
            <a:r>
              <a:rPr lang="en-US" dirty="0" smtClean="0"/>
              <a:t>in a distributed setting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295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4-20 at 5.03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187"/>
            <a:ext cx="9144000" cy="285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96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controller to generate Map-Reduce jobs</a:t>
            </a:r>
          </a:p>
          <a:p>
            <a:pPr lvl="1"/>
            <a:r>
              <a:rPr lang="en-US" dirty="0" smtClean="0"/>
              <a:t>distribute the task of building </a:t>
            </a:r>
            <a:r>
              <a:rPr lang="en-US" dirty="0" err="1" smtClean="0"/>
              <a:t>subtrees</a:t>
            </a:r>
            <a:r>
              <a:rPr lang="en-US" dirty="0" smtClean="0"/>
              <a:t> of the main decision trees</a:t>
            </a:r>
          </a:p>
          <a:p>
            <a:pPr lvl="1"/>
            <a:r>
              <a:rPr lang="en-US" dirty="0" smtClean="0"/>
              <a:t>handle “small” and “large” tasks differently</a:t>
            </a:r>
          </a:p>
          <a:p>
            <a:pPr lvl="2"/>
            <a:r>
              <a:rPr lang="en-US" dirty="0" smtClean="0"/>
              <a:t>small:</a:t>
            </a:r>
          </a:p>
          <a:p>
            <a:pPr lvl="3"/>
            <a:r>
              <a:rPr lang="en-US" dirty="0" smtClean="0"/>
              <a:t>build tree in-memory</a:t>
            </a:r>
          </a:p>
          <a:p>
            <a:pPr lvl="2"/>
            <a:r>
              <a:rPr lang="en-US" dirty="0" smtClean="0"/>
              <a:t>large:</a:t>
            </a:r>
          </a:p>
          <a:p>
            <a:pPr lvl="3"/>
            <a:r>
              <a:rPr lang="en-US" dirty="0" smtClean="0"/>
              <a:t>build the tree (mostly) depth-first</a:t>
            </a:r>
          </a:p>
          <a:p>
            <a:pPr lvl="3"/>
            <a:r>
              <a:rPr lang="en-US" dirty="0" smtClean="0"/>
              <a:t>send the whole dataset to all mappers and let them classify instances to nodes on-the-fly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38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 through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90355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DeQueue</a:t>
            </a:r>
            <a:r>
              <a:rPr lang="en-US" dirty="0" smtClean="0"/>
              <a:t> “large” job for root, A.</a:t>
            </a:r>
          </a:p>
          <a:p>
            <a:r>
              <a:rPr lang="en-US" dirty="0" smtClean="0"/>
              <a:t>Submit job to compute split quality for each attribute:</a:t>
            </a:r>
          </a:p>
          <a:p>
            <a:pPr lvl="1"/>
            <a:r>
              <a:rPr lang="en-US" dirty="0" smtClean="0"/>
              <a:t>reduction in </a:t>
            </a:r>
            <a:r>
              <a:rPr lang="en-US" i="1" dirty="0" err="1" smtClean="0"/>
              <a:t>var</a:t>
            </a:r>
            <a:endParaRPr lang="en-US" i="1" dirty="0" smtClean="0"/>
          </a:p>
          <a:p>
            <a:pPr lvl="1"/>
            <a:r>
              <a:rPr lang="en-US" dirty="0" smtClean="0"/>
              <a:t>size of left/right branches</a:t>
            </a:r>
          </a:p>
          <a:p>
            <a:pPr lvl="1"/>
            <a:r>
              <a:rPr lang="en-US" dirty="0" smtClean="0"/>
              <a:t>branch predictions (Left/Right)</a:t>
            </a:r>
          </a:p>
          <a:p>
            <a:r>
              <a:rPr lang="en-US" dirty="0" smtClean="0"/>
              <a:t>After completion:</a:t>
            </a:r>
          </a:p>
          <a:p>
            <a:pPr lvl="1"/>
            <a:r>
              <a:rPr lang="en-US" dirty="0" smtClean="0"/>
              <a:t>Pick best split and add it to the “model”</a:t>
            </a:r>
          </a:p>
        </p:txBody>
      </p:sp>
      <p:pic>
        <p:nvPicPr>
          <p:cNvPr id="6" name="Picture 5" descr="Screen Shot 2012-04-20 at 5.08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56" b="77956"/>
          <a:stretch/>
        </p:blipFill>
        <p:spPr>
          <a:xfrm>
            <a:off x="4907362" y="1600200"/>
            <a:ext cx="4076424" cy="12570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3586267"/>
            <a:ext cx="4276325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Key point: we need the split criterion (</a:t>
            </a:r>
            <a:r>
              <a:rPr lang="en-US" sz="2400" i="1" dirty="0" err="1" smtClean="0"/>
              <a:t>var</a:t>
            </a:r>
            <a:r>
              <a:rPr lang="en-US" sz="2400" i="1" dirty="0" smtClean="0"/>
              <a:t>)</a:t>
            </a:r>
            <a:r>
              <a:rPr lang="en-US" sz="2400" dirty="0" smtClean="0"/>
              <a:t> to be something that can be computed in a map-reduce framework.</a:t>
            </a:r>
          </a:p>
          <a:p>
            <a:endParaRPr lang="en-US" sz="2400" dirty="0"/>
          </a:p>
          <a:p>
            <a:r>
              <a:rPr lang="en-US" sz="2400" dirty="0" smtClean="0"/>
              <a:t>If we just need to aggregate histograms, we’re ok.</a:t>
            </a:r>
          </a:p>
        </p:txBody>
      </p:sp>
    </p:spTree>
    <p:extLst>
      <p:ext uri="{BB962C8B-B14F-4D97-AF65-F5344CB8AC3E}">
        <p14:creationId xmlns:p14="http://schemas.microsoft.com/office/powerpoint/2010/main" val="2628968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 through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90355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DeQueue</a:t>
            </a:r>
            <a:r>
              <a:rPr lang="en-US" dirty="0" smtClean="0"/>
              <a:t> “large” job for root, A.</a:t>
            </a:r>
          </a:p>
          <a:p>
            <a:r>
              <a:rPr lang="en-US" dirty="0" smtClean="0"/>
              <a:t>Submit job to compute split quality for each attribute:</a:t>
            </a:r>
          </a:p>
          <a:p>
            <a:pPr lvl="1"/>
            <a:r>
              <a:rPr lang="en-US" dirty="0" smtClean="0"/>
              <a:t>reduction in </a:t>
            </a:r>
            <a:r>
              <a:rPr lang="en-US" i="1" dirty="0" err="1" smtClean="0"/>
              <a:t>var</a:t>
            </a:r>
            <a:endParaRPr lang="en-US" i="1" dirty="0" smtClean="0"/>
          </a:p>
          <a:p>
            <a:pPr lvl="1"/>
            <a:r>
              <a:rPr lang="en-US" dirty="0" smtClean="0"/>
              <a:t>size of left/right branches</a:t>
            </a:r>
          </a:p>
          <a:p>
            <a:pPr lvl="1"/>
            <a:r>
              <a:rPr lang="en-US" dirty="0" smtClean="0"/>
              <a:t>branch predictions (Left/Right)</a:t>
            </a:r>
          </a:p>
          <a:p>
            <a:r>
              <a:rPr lang="en-US" dirty="0" smtClean="0"/>
              <a:t>After completion:</a:t>
            </a:r>
          </a:p>
          <a:p>
            <a:pPr lvl="1"/>
            <a:r>
              <a:rPr lang="en-US" dirty="0" smtClean="0"/>
              <a:t>Pick best split and add it to the “model”</a:t>
            </a:r>
          </a:p>
        </p:txBody>
      </p:sp>
      <p:pic>
        <p:nvPicPr>
          <p:cNvPr id="6" name="Picture 5" descr="Screen Shot 2012-04-20 at 5.08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56" b="77956"/>
          <a:stretch/>
        </p:blipFill>
        <p:spPr>
          <a:xfrm>
            <a:off x="4907362" y="1600200"/>
            <a:ext cx="4076424" cy="12570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3586267"/>
            <a:ext cx="4276325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Key point: model file is shared with the mappers.</a:t>
            </a:r>
          </a:p>
          <a:p>
            <a:endParaRPr lang="en-US" sz="2400" dirty="0"/>
          </a:p>
          <a:p>
            <a:r>
              <a:rPr lang="en-US" sz="2400" dirty="0" smtClean="0"/>
              <a:t>The model file also contains information on job completion status (for error recovery)</a:t>
            </a:r>
          </a:p>
        </p:txBody>
      </p:sp>
    </p:spTree>
    <p:extLst>
      <p:ext uri="{BB962C8B-B14F-4D97-AF65-F5344CB8AC3E}">
        <p14:creationId xmlns:p14="http://schemas.microsoft.com/office/powerpoint/2010/main" val="2738342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 through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90355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DeQueue</a:t>
            </a:r>
            <a:r>
              <a:rPr lang="en-US" dirty="0" smtClean="0"/>
              <a:t> job for left branch:</a:t>
            </a:r>
          </a:p>
          <a:p>
            <a:pPr lvl="1"/>
            <a:r>
              <a:rPr lang="en-US" dirty="0" smtClean="0"/>
              <a:t>it’s small enough to stop, so we do</a:t>
            </a:r>
          </a:p>
          <a:p>
            <a:r>
              <a:rPr lang="en-US" dirty="0" err="1" smtClean="0"/>
              <a:t>DeQueue</a:t>
            </a:r>
            <a:r>
              <a:rPr lang="en-US" dirty="0" smtClean="0"/>
              <a:t> job for B:</a:t>
            </a:r>
          </a:p>
          <a:p>
            <a:pPr lvl="1"/>
            <a:r>
              <a:rPr lang="en-US" dirty="0" smtClean="0"/>
              <a:t>submit </a:t>
            </a:r>
            <a:r>
              <a:rPr lang="en-US" dirty="0" err="1" smtClean="0"/>
              <a:t>mapreduce</a:t>
            </a:r>
            <a:r>
              <a:rPr lang="en-US" dirty="0" smtClean="0"/>
              <a:t> job</a:t>
            </a:r>
          </a:p>
          <a:p>
            <a:pPr lvl="2"/>
            <a:r>
              <a:rPr lang="en-US" dirty="0" smtClean="0"/>
              <a:t>scan thru the </a:t>
            </a:r>
            <a:r>
              <a:rPr lang="en-US" i="1" dirty="0" smtClean="0"/>
              <a:t>whole</a:t>
            </a:r>
            <a:r>
              <a:rPr lang="en-US" dirty="0" smtClean="0"/>
              <a:t> dataset and identifies records send in B</a:t>
            </a:r>
          </a:p>
          <a:p>
            <a:pPr lvl="2"/>
            <a:r>
              <a:rPr lang="en-US" dirty="0" smtClean="0"/>
              <a:t>computes possible splits for these records</a:t>
            </a:r>
          </a:p>
          <a:p>
            <a:pPr lvl="1"/>
            <a:r>
              <a:rPr lang="en-US" dirty="0" smtClean="0"/>
              <a:t>on completion pick best split and </a:t>
            </a:r>
            <a:r>
              <a:rPr lang="en-US" dirty="0" err="1" smtClean="0"/>
              <a:t>enQueue</a:t>
            </a:r>
            <a:r>
              <a:rPr lang="en-US" dirty="0" smtClean="0"/>
              <a:t>…</a:t>
            </a:r>
          </a:p>
          <a:p>
            <a:pPr lvl="1"/>
            <a:endParaRPr lang="en-US" dirty="0" smtClean="0"/>
          </a:p>
        </p:txBody>
      </p:sp>
      <p:pic>
        <p:nvPicPr>
          <p:cNvPr id="6" name="Picture 5" descr="Screen Shot 2012-04-20 at 5.08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2422" b="63934"/>
          <a:stretch/>
        </p:blipFill>
        <p:spPr>
          <a:xfrm>
            <a:off x="4907362" y="1600200"/>
            <a:ext cx="3664862" cy="205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760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 through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90355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DeQueue</a:t>
            </a:r>
            <a:r>
              <a:rPr lang="en-US" dirty="0" smtClean="0"/>
              <a:t> job for left branch:</a:t>
            </a:r>
          </a:p>
          <a:p>
            <a:pPr lvl="1"/>
            <a:r>
              <a:rPr lang="en-US" dirty="0" smtClean="0"/>
              <a:t>it’s small enough to stop, so we do</a:t>
            </a:r>
          </a:p>
          <a:p>
            <a:r>
              <a:rPr lang="en-US" dirty="0" err="1" smtClean="0"/>
              <a:t>DeQueue</a:t>
            </a:r>
            <a:r>
              <a:rPr lang="en-US" dirty="0" smtClean="0"/>
              <a:t> job for B:</a:t>
            </a:r>
          </a:p>
          <a:p>
            <a:pPr lvl="1"/>
            <a:r>
              <a:rPr lang="en-US" dirty="0" smtClean="0"/>
              <a:t>submit </a:t>
            </a:r>
            <a:r>
              <a:rPr lang="en-US" dirty="0" err="1" smtClean="0"/>
              <a:t>mapreduce</a:t>
            </a:r>
            <a:r>
              <a:rPr lang="en-US" dirty="0" smtClean="0"/>
              <a:t> job</a:t>
            </a:r>
          </a:p>
          <a:p>
            <a:pPr lvl="2"/>
            <a:r>
              <a:rPr lang="en-US" dirty="0" smtClean="0"/>
              <a:t>scan thru the </a:t>
            </a:r>
            <a:r>
              <a:rPr lang="en-US" i="1" dirty="0" smtClean="0"/>
              <a:t>whole</a:t>
            </a:r>
            <a:r>
              <a:rPr lang="en-US" dirty="0" smtClean="0"/>
              <a:t> dataset and identifies records send in B</a:t>
            </a:r>
          </a:p>
          <a:p>
            <a:pPr lvl="2"/>
            <a:r>
              <a:rPr lang="en-US" dirty="0" smtClean="0"/>
              <a:t>computes possible splits for these records</a:t>
            </a:r>
          </a:p>
          <a:p>
            <a:pPr lvl="1"/>
            <a:r>
              <a:rPr lang="en-US" dirty="0" smtClean="0"/>
              <a:t>on completion pick best split</a:t>
            </a:r>
          </a:p>
          <a:p>
            <a:pPr lvl="1"/>
            <a:endParaRPr lang="en-US" dirty="0" smtClean="0"/>
          </a:p>
        </p:txBody>
      </p:sp>
      <p:pic>
        <p:nvPicPr>
          <p:cNvPr id="6" name="Picture 5" descr="Screen Shot 2012-04-20 at 5.08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0831" b="43974"/>
          <a:stretch/>
        </p:blipFill>
        <p:spPr>
          <a:xfrm>
            <a:off x="4495800" y="1600200"/>
            <a:ext cx="4648200" cy="261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79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 through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90355"/>
          </a:xfrm>
        </p:spPr>
        <p:txBody>
          <a:bodyPr>
            <a:normAutofit/>
          </a:bodyPr>
          <a:lstStyle/>
          <a:p>
            <a:r>
              <a:rPr lang="en-US" dirty="0" err="1" smtClean="0"/>
              <a:t>DeQueue</a:t>
            </a:r>
            <a:r>
              <a:rPr lang="en-US" dirty="0" smtClean="0"/>
              <a:t> jobs for C and D</a:t>
            </a:r>
          </a:p>
          <a:p>
            <a:r>
              <a:rPr lang="en-US" dirty="0" smtClean="0"/>
              <a:t>submits a </a:t>
            </a:r>
            <a:r>
              <a:rPr lang="en-US" i="1" dirty="0" smtClean="0"/>
              <a:t>single</a:t>
            </a:r>
            <a:r>
              <a:rPr lang="en-US" dirty="0" smtClean="0"/>
              <a:t> map-reduce job for {C,D}</a:t>
            </a:r>
          </a:p>
          <a:p>
            <a:pPr lvl="1"/>
            <a:r>
              <a:rPr lang="en-US" dirty="0" smtClean="0"/>
              <a:t>scan thru data</a:t>
            </a:r>
          </a:p>
          <a:p>
            <a:pPr lvl="1"/>
            <a:r>
              <a:rPr lang="en-US" dirty="0" smtClean="0"/>
              <a:t>pick nodes sent to C or D.</a:t>
            </a:r>
          </a:p>
          <a:p>
            <a:pPr lvl="1"/>
            <a:r>
              <a:rPr lang="en-US" dirty="0" smtClean="0"/>
              <a:t>computes split quality</a:t>
            </a:r>
          </a:p>
          <a:p>
            <a:pPr lvl="1"/>
            <a:r>
              <a:rPr lang="en-US" dirty="0" smtClean="0"/>
              <a:t>sends to controller</a:t>
            </a:r>
          </a:p>
        </p:txBody>
      </p:sp>
      <p:pic>
        <p:nvPicPr>
          <p:cNvPr id="6" name="Picture 5" descr="Screen Shot 2012-04-20 at 5.08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0831" b="43974"/>
          <a:stretch/>
        </p:blipFill>
        <p:spPr>
          <a:xfrm>
            <a:off x="4495800" y="1600200"/>
            <a:ext cx="4648200" cy="261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84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Walk through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17203" cy="4890355"/>
          </a:xfrm>
        </p:spPr>
        <p:txBody>
          <a:bodyPr>
            <a:normAutofit/>
          </a:bodyPr>
          <a:lstStyle/>
          <a:p>
            <a:r>
              <a:rPr lang="en-US" dirty="0" err="1" smtClean="0"/>
              <a:t>DeQueued</a:t>
            </a:r>
            <a:r>
              <a:rPr lang="en-US" dirty="0" smtClean="0"/>
              <a:t> jobs for E, F, G are small enough for memory</a:t>
            </a:r>
          </a:p>
          <a:p>
            <a:pPr lvl="1"/>
            <a:r>
              <a:rPr lang="en-US" dirty="0" smtClean="0"/>
              <a:t>put them on a separate “</a:t>
            </a:r>
            <a:r>
              <a:rPr lang="en-US" dirty="0" err="1" smtClean="0"/>
              <a:t>inMemQueue</a:t>
            </a:r>
            <a:r>
              <a:rPr lang="en-US" dirty="0" smtClean="0"/>
              <a:t>”</a:t>
            </a:r>
          </a:p>
          <a:p>
            <a:r>
              <a:rPr lang="en-US" dirty="0" err="1" smtClean="0"/>
              <a:t>DeQueue</a:t>
            </a:r>
            <a:r>
              <a:rPr lang="en-US" dirty="0" smtClean="0"/>
              <a:t> job H is send to map-reduce ….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6" name="Picture 5" descr="Screen Shot 2012-04-20 at 5.08.5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5" b="1330"/>
          <a:stretch/>
        </p:blipFill>
        <p:spPr>
          <a:xfrm>
            <a:off x="4086191" y="1600200"/>
            <a:ext cx="4864269" cy="460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5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 routines for expanding nodes</a:t>
            </a:r>
            <a:endParaRPr lang="en-US" dirty="0"/>
          </a:p>
        </p:txBody>
      </p:sp>
      <p:pic>
        <p:nvPicPr>
          <p:cNvPr id="6" name="Picture 5" descr="Screen Shot 2012-04-20 at 5.21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80" y="1354834"/>
            <a:ext cx="7231712" cy="43339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44461" y="2457475"/>
            <a:ext cx="3292487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Update all histograms incrementally - use </a:t>
            </a:r>
          </a:p>
          <a:p>
            <a:pPr algn="ctr"/>
            <a:r>
              <a:rPr lang="en-US" sz="2000" dirty="0"/>
              <a:t>f</a:t>
            </a:r>
            <a:r>
              <a:rPr lang="en-US" sz="2000" dirty="0" smtClean="0"/>
              <a:t>ixed number of split points to save memory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006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regression tree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60" y="1181100"/>
            <a:ext cx="7277100" cy="5130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3220" y="6311900"/>
            <a:ext cx="1928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Play = 30m, 45min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45748" y="6314840"/>
            <a:ext cx="208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Play = 0m, 0m, 15m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67712" y="6314840"/>
            <a:ext cx="208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Play = 0m, 0m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36908" y="6326800"/>
            <a:ext cx="2258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Play = 20m, 30m, 45m,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974502" y="1622639"/>
            <a:ext cx="1128852" cy="564396"/>
          </a:xfrm>
          <a:prstGeom prst="round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4F81BD"/>
                </a:solidFill>
              </a:rPr>
              <a:t>Play ~= 33</a:t>
            </a:r>
            <a:endParaRPr lang="en-US" sz="1600" dirty="0">
              <a:solidFill>
                <a:srgbClr val="4F81BD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87251" y="3726908"/>
            <a:ext cx="1128852" cy="564396"/>
          </a:xfrm>
          <a:prstGeom prst="round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4F81BD"/>
                </a:solidFill>
              </a:rPr>
              <a:t>Play ~= 24</a:t>
            </a:r>
            <a:endParaRPr lang="en-US" sz="1600" dirty="0">
              <a:solidFill>
                <a:srgbClr val="4F81BD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10799" y="5631287"/>
            <a:ext cx="1128852" cy="564396"/>
          </a:xfrm>
          <a:prstGeom prst="round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4F81BD"/>
                </a:solidFill>
              </a:rPr>
              <a:t>Play ~= 37</a:t>
            </a:r>
            <a:endParaRPr lang="en-US" sz="1600" dirty="0">
              <a:solidFill>
                <a:srgbClr val="4F81BD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021102" y="5618156"/>
            <a:ext cx="1128852" cy="564396"/>
          </a:xfrm>
          <a:prstGeom prst="round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4F81BD"/>
                </a:solidFill>
              </a:rPr>
              <a:t>Play ~= 5</a:t>
            </a:r>
            <a:endParaRPr lang="en-US" sz="1600" dirty="0">
              <a:solidFill>
                <a:srgbClr val="4F81BD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103354" y="5615411"/>
            <a:ext cx="1128852" cy="564396"/>
          </a:xfrm>
          <a:prstGeom prst="round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4F81BD"/>
                </a:solidFill>
              </a:rPr>
              <a:t>Play ~= 0</a:t>
            </a:r>
            <a:endParaRPr lang="en-US" sz="1600" dirty="0">
              <a:solidFill>
                <a:srgbClr val="4F81BD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48569" y="5628542"/>
            <a:ext cx="1128852" cy="564396"/>
          </a:xfrm>
          <a:prstGeom prst="round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4F81BD"/>
                </a:solidFill>
              </a:rPr>
              <a:t>Play ~= 32</a:t>
            </a:r>
            <a:endParaRPr lang="en-US" sz="1600" dirty="0">
              <a:solidFill>
                <a:srgbClr val="4F81BD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819717" y="3710574"/>
            <a:ext cx="1128852" cy="564396"/>
          </a:xfrm>
          <a:prstGeom prst="round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4F81BD"/>
                </a:solidFill>
              </a:rPr>
              <a:t>Play ~= 18</a:t>
            </a:r>
            <a:endParaRPr lang="en-US" sz="1600" dirty="0">
              <a:solidFill>
                <a:srgbClr val="4F81B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14975" y="4409546"/>
            <a:ext cx="208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Play = 45m,45,60,40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020608" y="3727110"/>
            <a:ext cx="1128852" cy="564396"/>
          </a:xfrm>
          <a:prstGeom prst="roundRect">
            <a:avLst/>
          </a:prstGeom>
          <a:solidFill>
            <a:srgbClr val="D9D9D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4F81BD"/>
                </a:solidFill>
              </a:rPr>
              <a:t>Play ~= 48</a:t>
            </a:r>
            <a:endParaRPr lang="en-US" sz="1600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62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 routines for expanding nodes</a:t>
            </a:r>
            <a:endParaRPr lang="en-US" dirty="0"/>
          </a:p>
        </p:txBody>
      </p:sp>
      <p:pic>
        <p:nvPicPr>
          <p:cNvPr id="2" name="Picture 1" descr="Screen Shot 2012-04-20 at 5.21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12" y="1181100"/>
            <a:ext cx="76327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0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 routines for expanding node</a:t>
            </a:r>
          </a:p>
        </p:txBody>
      </p:sp>
      <p:pic>
        <p:nvPicPr>
          <p:cNvPr id="3" name="Picture 2" descr="Screen Shot 2012-04-20 at 5.24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40" y="1585505"/>
            <a:ext cx="73025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03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20 at 5.04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8" y="0"/>
            <a:ext cx="6457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314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20 at 5.04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343" y="0"/>
            <a:ext cx="6699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604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2-04-20 at 5.04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70" y="-1"/>
            <a:ext cx="6912734" cy="649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83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decision tree learning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75700" cy="506672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Given dataset D:</a:t>
            </a:r>
          </a:p>
          <a:p>
            <a:pPr lvl="1"/>
            <a:r>
              <a:rPr lang="en-US" dirty="0" smtClean="0"/>
              <a:t>return </a:t>
            </a:r>
            <a:r>
              <a:rPr lang="en-US" i="1" dirty="0" smtClean="0"/>
              <a:t>leaf(y) </a:t>
            </a:r>
            <a:r>
              <a:rPr lang="en-US" dirty="0" smtClean="0"/>
              <a:t>if all examples are in the same class </a:t>
            </a:r>
            <a:r>
              <a:rPr lang="en-US" i="1" dirty="0" smtClean="0"/>
              <a:t>y </a:t>
            </a:r>
            <a:r>
              <a:rPr lang="en-US" dirty="0"/>
              <a:t> </a:t>
            </a:r>
            <a:r>
              <a:rPr lang="en-US" dirty="0" smtClean="0"/>
              <a:t>… or if </a:t>
            </a:r>
            <a:r>
              <a:rPr lang="en-US" dirty="0" err="1" smtClean="0"/>
              <a:t>blahblah</a:t>
            </a:r>
            <a:r>
              <a:rPr lang="en-US" dirty="0" smtClean="0"/>
              <a:t>...</a:t>
            </a:r>
          </a:p>
          <a:p>
            <a:pPr lvl="1"/>
            <a:r>
              <a:rPr lang="en-US" dirty="0" smtClean="0"/>
              <a:t>pick the best split, on the best attribute </a:t>
            </a:r>
            <a:r>
              <a:rPr lang="en-US" i="1" dirty="0" smtClean="0"/>
              <a:t>a</a:t>
            </a:r>
          </a:p>
          <a:p>
            <a:pPr lvl="2"/>
            <a:r>
              <a:rPr lang="en-US" i="1" dirty="0" smtClean="0"/>
              <a:t>a&lt;</a:t>
            </a:r>
            <a:r>
              <a:rPr lang="en-US" i="1" dirty="0" err="1" smtClean="0"/>
              <a:t>θ</a:t>
            </a:r>
            <a:r>
              <a:rPr lang="en-US" i="1" dirty="0" smtClean="0"/>
              <a:t>   </a:t>
            </a:r>
            <a:r>
              <a:rPr lang="en-US" dirty="0" smtClean="0"/>
              <a:t>or</a:t>
            </a:r>
            <a:r>
              <a:rPr lang="en-US" i="1" dirty="0" smtClean="0"/>
              <a:t>  a ≥ </a:t>
            </a:r>
            <a:r>
              <a:rPr lang="en-US" i="1" dirty="0" err="1" smtClean="0"/>
              <a:t>θ</a:t>
            </a:r>
            <a:endParaRPr lang="en-US" i="1" dirty="0" smtClean="0"/>
          </a:p>
          <a:p>
            <a:pPr lvl="2"/>
            <a:r>
              <a:rPr lang="en-US" i="1" dirty="0" smtClean="0"/>
              <a:t>a  </a:t>
            </a:r>
            <a:r>
              <a:rPr lang="en-US" dirty="0" smtClean="0"/>
              <a:t>or </a:t>
            </a:r>
            <a:r>
              <a:rPr lang="en-US" i="1" dirty="0" smtClean="0"/>
              <a:t>not(a)</a:t>
            </a:r>
          </a:p>
          <a:p>
            <a:pPr lvl="2"/>
            <a:r>
              <a:rPr lang="en-US" i="1" dirty="0" smtClean="0"/>
              <a:t>a=c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i="1" dirty="0" smtClean="0"/>
              <a:t>a=c</a:t>
            </a:r>
            <a:r>
              <a:rPr lang="en-US" i="1" baseline="-25000" dirty="0" smtClean="0"/>
              <a:t>2</a:t>
            </a:r>
            <a:r>
              <a:rPr lang="en-US" i="1" dirty="0" smtClean="0"/>
              <a:t>  </a:t>
            </a:r>
            <a:r>
              <a:rPr lang="en-US" dirty="0" smtClean="0"/>
              <a:t>or …</a:t>
            </a:r>
            <a:endParaRPr lang="en-US" i="1" dirty="0" smtClean="0"/>
          </a:p>
          <a:p>
            <a:pPr lvl="2"/>
            <a:r>
              <a:rPr lang="en-US" i="1" dirty="0" smtClean="0"/>
              <a:t>a in {c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} </a:t>
            </a:r>
            <a:r>
              <a:rPr lang="en-US" dirty="0" smtClean="0"/>
              <a:t> or not</a:t>
            </a:r>
          </a:p>
          <a:p>
            <a:pPr lvl="1"/>
            <a:r>
              <a:rPr lang="en-US" dirty="0" smtClean="0"/>
              <a:t>split the data into D</a:t>
            </a:r>
            <a:r>
              <a:rPr lang="en-US" baseline="-25000" dirty="0" smtClean="0"/>
              <a:t>1</a:t>
            </a:r>
            <a:r>
              <a:rPr lang="en-US" dirty="0" smtClean="0"/>
              <a:t> ,D</a:t>
            </a:r>
            <a:r>
              <a:rPr lang="en-US" baseline="-25000" dirty="0" smtClean="0"/>
              <a:t>2</a:t>
            </a:r>
            <a:r>
              <a:rPr lang="en-US" i="1" dirty="0" smtClean="0"/>
              <a:t> , …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and recursively build trees for each subset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“Prune” the tree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4019"/>
          <a:stretch/>
        </p:blipFill>
        <p:spPr>
          <a:xfrm>
            <a:off x="5137692" y="1763737"/>
            <a:ext cx="3893129" cy="41601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1446342" y="2904288"/>
            <a:ext cx="1352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316035" y="3291853"/>
            <a:ext cx="4825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07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decision tree learning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75700" cy="506672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Given dataset D:</a:t>
            </a:r>
          </a:p>
          <a:p>
            <a:pPr lvl="1"/>
            <a:r>
              <a:rPr lang="en-US" dirty="0" smtClean="0"/>
              <a:t>return </a:t>
            </a:r>
            <a:r>
              <a:rPr lang="en-US" i="1" dirty="0" smtClean="0"/>
              <a:t>leaf(y) </a:t>
            </a:r>
            <a:r>
              <a:rPr lang="en-US" dirty="0" smtClean="0"/>
              <a:t>if all examples are in the same class </a:t>
            </a:r>
            <a:r>
              <a:rPr lang="en-US" i="1" dirty="0" smtClean="0"/>
              <a:t>y </a:t>
            </a:r>
            <a:r>
              <a:rPr lang="en-US" dirty="0"/>
              <a:t> </a:t>
            </a:r>
            <a:r>
              <a:rPr lang="en-US" dirty="0" smtClean="0"/>
              <a:t>… or if </a:t>
            </a:r>
            <a:r>
              <a:rPr lang="en-US" dirty="0" err="1" smtClean="0"/>
              <a:t>blahblah</a:t>
            </a:r>
            <a:r>
              <a:rPr lang="en-US" dirty="0" smtClean="0"/>
              <a:t>...</a:t>
            </a:r>
          </a:p>
          <a:p>
            <a:pPr lvl="1"/>
            <a:r>
              <a:rPr lang="en-US" dirty="0" smtClean="0"/>
              <a:t>pick the best split, on the best attribute </a:t>
            </a:r>
            <a:r>
              <a:rPr lang="en-US" i="1" dirty="0" smtClean="0"/>
              <a:t>a</a:t>
            </a:r>
          </a:p>
          <a:p>
            <a:pPr lvl="2"/>
            <a:r>
              <a:rPr lang="en-US" i="1" dirty="0" smtClean="0"/>
              <a:t>a&lt;</a:t>
            </a:r>
            <a:r>
              <a:rPr lang="en-US" i="1" dirty="0" err="1" smtClean="0"/>
              <a:t>θ</a:t>
            </a:r>
            <a:r>
              <a:rPr lang="en-US" i="1" dirty="0" smtClean="0"/>
              <a:t>   </a:t>
            </a:r>
            <a:r>
              <a:rPr lang="en-US" dirty="0" smtClean="0"/>
              <a:t>or</a:t>
            </a:r>
            <a:r>
              <a:rPr lang="en-US" i="1" dirty="0" smtClean="0"/>
              <a:t>  a ≥ </a:t>
            </a:r>
            <a:r>
              <a:rPr lang="en-US" i="1" dirty="0" err="1" smtClean="0"/>
              <a:t>θ</a:t>
            </a:r>
            <a:endParaRPr lang="en-US" i="1" dirty="0" smtClean="0"/>
          </a:p>
          <a:p>
            <a:pPr lvl="2"/>
            <a:r>
              <a:rPr lang="en-US" i="1" dirty="0" smtClean="0"/>
              <a:t>a  </a:t>
            </a:r>
            <a:r>
              <a:rPr lang="en-US" dirty="0" smtClean="0"/>
              <a:t>or </a:t>
            </a:r>
            <a:r>
              <a:rPr lang="en-US" i="1" dirty="0" smtClean="0"/>
              <a:t>not(a)</a:t>
            </a:r>
          </a:p>
          <a:p>
            <a:pPr lvl="2"/>
            <a:r>
              <a:rPr lang="en-US" i="1" dirty="0" smtClean="0"/>
              <a:t>a=c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i="1" dirty="0" smtClean="0"/>
              <a:t>a=c</a:t>
            </a:r>
            <a:r>
              <a:rPr lang="en-US" i="1" baseline="-25000" dirty="0" smtClean="0"/>
              <a:t>2</a:t>
            </a:r>
            <a:r>
              <a:rPr lang="en-US" i="1" dirty="0" smtClean="0"/>
              <a:t>  </a:t>
            </a:r>
            <a:r>
              <a:rPr lang="en-US" dirty="0" smtClean="0"/>
              <a:t>or …</a:t>
            </a:r>
            <a:endParaRPr lang="en-US" i="1" dirty="0" smtClean="0"/>
          </a:p>
          <a:p>
            <a:pPr lvl="2"/>
            <a:r>
              <a:rPr lang="en-US" i="1" dirty="0" smtClean="0"/>
              <a:t>a in {c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} </a:t>
            </a:r>
            <a:r>
              <a:rPr lang="en-US" dirty="0" smtClean="0"/>
              <a:t> or not</a:t>
            </a:r>
          </a:p>
          <a:p>
            <a:pPr lvl="1"/>
            <a:r>
              <a:rPr lang="en-US" dirty="0" smtClean="0"/>
              <a:t>split the data into D</a:t>
            </a:r>
            <a:r>
              <a:rPr lang="en-US" baseline="-25000" dirty="0" smtClean="0"/>
              <a:t>1</a:t>
            </a:r>
            <a:r>
              <a:rPr lang="en-US" dirty="0" smtClean="0"/>
              <a:t> ,D</a:t>
            </a:r>
            <a:r>
              <a:rPr lang="en-US" baseline="-25000" dirty="0" smtClean="0"/>
              <a:t>2</a:t>
            </a:r>
            <a:r>
              <a:rPr lang="en-US" i="1" dirty="0" smtClean="0"/>
              <a:t> , …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and recursively build trees for each subset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“Prune” the tree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446342" y="2904288"/>
            <a:ext cx="1352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316035" y="3291853"/>
            <a:ext cx="4825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091596" y="2010661"/>
            <a:ext cx="371580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Popular splitting criterion: try to lower </a:t>
            </a:r>
            <a:r>
              <a:rPr lang="en-US" sz="2400" i="1" dirty="0" smtClean="0"/>
              <a:t>entropy</a:t>
            </a:r>
            <a:r>
              <a:rPr lang="en-US" sz="2400" dirty="0" smtClean="0"/>
              <a:t> of the </a:t>
            </a:r>
            <a:r>
              <a:rPr lang="en-US" sz="2400" i="1" dirty="0" smtClean="0"/>
              <a:t>y </a:t>
            </a:r>
            <a:r>
              <a:rPr lang="en-US" sz="2400" dirty="0" smtClean="0"/>
              <a:t>labels on the resulting partition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i.e., prefer splits that contain fewer labels, or that have very skewed distributions of labels</a:t>
            </a:r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844962"/>
              </p:ext>
            </p:extLst>
          </p:nvPr>
        </p:nvGraphicFramePr>
        <p:xfrm>
          <a:off x="3787775" y="6000219"/>
          <a:ext cx="5356225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3" imgW="2501900" imgH="368300" progId="Equation.3">
                  <p:embed/>
                </p:oleObj>
              </mc:Choice>
              <mc:Fallback>
                <p:oleObj name="Equation" r:id="rId3" imgW="25019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87775" y="6000219"/>
                        <a:ext cx="5356225" cy="788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63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39" y="1600200"/>
            <a:ext cx="6781861" cy="47816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decision tree learning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28863" cy="1715627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“</a:t>
            </a:r>
            <a:r>
              <a:rPr lang="en-US" dirty="0" smtClean="0"/>
              <a:t>Pruning” a tree</a:t>
            </a:r>
          </a:p>
          <a:p>
            <a:pPr lvl="1"/>
            <a:r>
              <a:rPr lang="en-US" dirty="0" smtClean="0"/>
              <a:t>avoid </a:t>
            </a:r>
            <a:r>
              <a:rPr lang="en-US" dirty="0" err="1" smtClean="0"/>
              <a:t>overfitting</a:t>
            </a:r>
            <a:r>
              <a:rPr lang="en-US" dirty="0" smtClean="0"/>
              <a:t> by removing </a:t>
            </a:r>
            <a:r>
              <a:rPr lang="en-US" dirty="0" err="1" smtClean="0"/>
              <a:t>subtrees</a:t>
            </a:r>
            <a:r>
              <a:rPr lang="en-US" dirty="0" smtClean="0"/>
              <a:t> somehow</a:t>
            </a:r>
          </a:p>
          <a:p>
            <a:pPr lvl="1"/>
            <a:r>
              <a:rPr lang="en-US" dirty="0" smtClean="0"/>
              <a:t>trade variance for bias</a:t>
            </a:r>
          </a:p>
          <a:p>
            <a:pPr lvl="1"/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538433" y="2248260"/>
            <a:ext cx="38985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15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74135" y="4279545"/>
            <a:ext cx="38985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13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69761" y="4618099"/>
            <a:ext cx="3492388" cy="1763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3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decision tree learning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75700" cy="506672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Given dataset D:</a:t>
            </a:r>
          </a:p>
          <a:p>
            <a:pPr lvl="1"/>
            <a:r>
              <a:rPr lang="en-US" dirty="0" smtClean="0"/>
              <a:t>return </a:t>
            </a:r>
            <a:r>
              <a:rPr lang="en-US" i="1" dirty="0" smtClean="0"/>
              <a:t>leaf(y) </a:t>
            </a:r>
            <a:r>
              <a:rPr lang="en-US" dirty="0" smtClean="0"/>
              <a:t>if all examples are in the same class </a:t>
            </a:r>
            <a:r>
              <a:rPr lang="en-US" i="1" dirty="0" smtClean="0"/>
              <a:t>y </a:t>
            </a:r>
            <a:r>
              <a:rPr lang="en-US" dirty="0"/>
              <a:t> </a:t>
            </a:r>
            <a:r>
              <a:rPr lang="en-US" dirty="0" smtClean="0"/>
              <a:t>… or if </a:t>
            </a:r>
            <a:r>
              <a:rPr lang="en-US" dirty="0" err="1" smtClean="0"/>
              <a:t>blahblah</a:t>
            </a:r>
            <a:r>
              <a:rPr lang="en-US" dirty="0" smtClean="0"/>
              <a:t>...</a:t>
            </a:r>
          </a:p>
          <a:p>
            <a:pPr lvl="1"/>
            <a:r>
              <a:rPr lang="en-US" dirty="0" smtClean="0"/>
              <a:t>pick the best split, on the best attribute </a:t>
            </a:r>
            <a:r>
              <a:rPr lang="en-US" i="1" dirty="0" smtClean="0"/>
              <a:t>a</a:t>
            </a:r>
          </a:p>
          <a:p>
            <a:pPr lvl="2"/>
            <a:r>
              <a:rPr lang="en-US" i="1" dirty="0" smtClean="0"/>
              <a:t>a&lt;</a:t>
            </a:r>
            <a:r>
              <a:rPr lang="en-US" i="1" dirty="0" err="1" smtClean="0"/>
              <a:t>θ</a:t>
            </a:r>
            <a:r>
              <a:rPr lang="en-US" i="1" dirty="0" smtClean="0"/>
              <a:t>   </a:t>
            </a:r>
            <a:r>
              <a:rPr lang="en-US" dirty="0" smtClean="0"/>
              <a:t>or</a:t>
            </a:r>
            <a:r>
              <a:rPr lang="en-US" i="1" dirty="0" smtClean="0"/>
              <a:t>  a ≥ </a:t>
            </a:r>
            <a:r>
              <a:rPr lang="en-US" i="1" dirty="0" err="1" smtClean="0"/>
              <a:t>θ</a:t>
            </a:r>
            <a:endParaRPr lang="en-US" i="1" dirty="0" smtClean="0"/>
          </a:p>
          <a:p>
            <a:pPr lvl="2"/>
            <a:r>
              <a:rPr lang="en-US" i="1" dirty="0" smtClean="0"/>
              <a:t>a  </a:t>
            </a:r>
            <a:r>
              <a:rPr lang="en-US" dirty="0" smtClean="0"/>
              <a:t>or </a:t>
            </a:r>
            <a:r>
              <a:rPr lang="en-US" i="1" dirty="0" smtClean="0"/>
              <a:t>not(a)</a:t>
            </a:r>
          </a:p>
          <a:p>
            <a:pPr lvl="2"/>
            <a:r>
              <a:rPr lang="en-US" i="1" dirty="0" smtClean="0"/>
              <a:t>a=c</a:t>
            </a:r>
            <a:r>
              <a:rPr lang="en-US" i="1" baseline="-25000" dirty="0" smtClean="0"/>
              <a:t>1</a:t>
            </a:r>
            <a:r>
              <a:rPr lang="en-US" i="1" dirty="0" smtClean="0"/>
              <a:t> 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i="1" dirty="0" smtClean="0"/>
              <a:t>a=c</a:t>
            </a:r>
            <a:r>
              <a:rPr lang="en-US" i="1" baseline="-25000" dirty="0" smtClean="0"/>
              <a:t>2</a:t>
            </a:r>
            <a:r>
              <a:rPr lang="en-US" i="1" dirty="0" smtClean="0"/>
              <a:t>  </a:t>
            </a:r>
            <a:r>
              <a:rPr lang="en-US" dirty="0" smtClean="0"/>
              <a:t>or …</a:t>
            </a:r>
            <a:endParaRPr lang="en-US" i="1" dirty="0" smtClean="0"/>
          </a:p>
          <a:p>
            <a:pPr lvl="2"/>
            <a:r>
              <a:rPr lang="en-US" i="1" dirty="0" smtClean="0"/>
              <a:t>a in {c</a:t>
            </a:r>
            <a:r>
              <a:rPr lang="en-US" i="1" baseline="-25000" dirty="0" smtClean="0"/>
              <a:t>1</a:t>
            </a:r>
            <a:r>
              <a:rPr lang="en-US" i="1" dirty="0" smtClean="0"/>
              <a:t>,…,</a:t>
            </a:r>
            <a:r>
              <a:rPr lang="en-US" i="1" dirty="0" err="1" smtClean="0"/>
              <a:t>c</a:t>
            </a:r>
            <a:r>
              <a:rPr lang="en-US" i="1" baseline="-25000" dirty="0" err="1" smtClean="0"/>
              <a:t>k</a:t>
            </a:r>
            <a:r>
              <a:rPr lang="en-US" i="1" dirty="0" smtClean="0"/>
              <a:t>} </a:t>
            </a:r>
            <a:r>
              <a:rPr lang="en-US" dirty="0" smtClean="0"/>
              <a:t> or not</a:t>
            </a:r>
          </a:p>
          <a:p>
            <a:pPr lvl="1"/>
            <a:r>
              <a:rPr lang="en-US" dirty="0" smtClean="0"/>
              <a:t>split the data into D</a:t>
            </a:r>
            <a:r>
              <a:rPr lang="en-US" baseline="-25000" dirty="0" smtClean="0"/>
              <a:t>1</a:t>
            </a:r>
            <a:r>
              <a:rPr lang="en-US" dirty="0" smtClean="0"/>
              <a:t> ,D</a:t>
            </a:r>
            <a:r>
              <a:rPr lang="en-US" baseline="-25000" dirty="0" smtClean="0"/>
              <a:t>2</a:t>
            </a:r>
            <a:r>
              <a:rPr lang="en-US" i="1" dirty="0" smtClean="0"/>
              <a:t> , …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k</a:t>
            </a:r>
            <a:r>
              <a:rPr lang="en-US" baseline="-25000" dirty="0" smtClean="0"/>
              <a:t> </a:t>
            </a:r>
            <a:r>
              <a:rPr lang="en-US" dirty="0" smtClean="0"/>
              <a:t>and recursively build trees for each subset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“Prune” the tree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4019"/>
          <a:stretch/>
        </p:blipFill>
        <p:spPr>
          <a:xfrm>
            <a:off x="5137692" y="1763737"/>
            <a:ext cx="3893129" cy="416014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1446342" y="2904288"/>
            <a:ext cx="1352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715312" y="4347659"/>
            <a:ext cx="3492388" cy="1763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4327269" y="2657365"/>
            <a:ext cx="776086" cy="37626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37692" y="2657365"/>
            <a:ext cx="16580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Same idea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Decision trees: </a:t>
            </a:r>
            <a:r>
              <a:rPr lang="en-US" sz="4800" dirty="0" smtClean="0"/>
              <a:t>plus </a:t>
            </a:r>
            <a:r>
              <a:rPr lang="en-US" dirty="0" smtClean="0"/>
              <a:t>and minus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Simple and fast to learn</a:t>
            </a:r>
          </a:p>
          <a:p>
            <a:r>
              <a:rPr lang="en-US" dirty="0" smtClean="0"/>
              <a:t>Arguably easy to understand (if compact)</a:t>
            </a:r>
          </a:p>
          <a:p>
            <a:r>
              <a:rPr lang="en-US" dirty="0" smtClean="0"/>
              <a:t>Very fast to use:</a:t>
            </a:r>
          </a:p>
          <a:p>
            <a:pPr lvl="1"/>
            <a:r>
              <a:rPr lang="en-US" dirty="0" smtClean="0"/>
              <a:t>often you don’t even need to compute all attribute values</a:t>
            </a:r>
          </a:p>
          <a:p>
            <a:r>
              <a:rPr lang="en-US" dirty="0" smtClean="0"/>
              <a:t>Can find interactions between variables (play if it’s cool and sunny or ….) and hence non-linear decision boundaries</a:t>
            </a:r>
          </a:p>
          <a:p>
            <a:r>
              <a:rPr lang="en-US" dirty="0" smtClean="0"/>
              <a:t>Don’t need to worry about how numeric values are scaled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58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5277</TotalTime>
  <Words>2089</Words>
  <Application>Microsoft Macintosh PowerPoint</Application>
  <PresentationFormat>On-screen Show (4:3)</PresentationFormat>
  <Paragraphs>272</Paragraphs>
  <Slides>44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Microsoft Equation</vt:lpstr>
      <vt:lpstr>Scaling up Decision Trees</vt:lpstr>
      <vt:lpstr>Decision tree learning</vt:lpstr>
      <vt:lpstr>A decision tree</vt:lpstr>
      <vt:lpstr>A regression tree</vt:lpstr>
      <vt:lpstr>Most decision tree learning algorithms</vt:lpstr>
      <vt:lpstr>Most decision tree learning algorithms</vt:lpstr>
      <vt:lpstr>Most decision tree learning algorithms</vt:lpstr>
      <vt:lpstr>Most decision tree learning algorithms</vt:lpstr>
      <vt:lpstr>Decision trees: plus and minus</vt:lpstr>
      <vt:lpstr>Decision trees: plus and minus</vt:lpstr>
      <vt:lpstr>PowerPoint Presentation</vt:lpstr>
      <vt:lpstr>Another view of a decision tree</vt:lpstr>
      <vt:lpstr>Another view of a decision tree</vt:lpstr>
      <vt:lpstr>Another view of a decision tree</vt:lpstr>
      <vt:lpstr>Another picture…</vt:lpstr>
      <vt:lpstr>Fixing decision trees….</vt:lpstr>
      <vt:lpstr>Most decision tree learning algorithms</vt:lpstr>
      <vt:lpstr>Example: random forests</vt:lpstr>
      <vt:lpstr>PowerPoint Presentation</vt:lpstr>
      <vt:lpstr>PowerPoint Presentation</vt:lpstr>
      <vt:lpstr>PowerPoint Presentation</vt:lpstr>
      <vt:lpstr>Scaling up decision tree algorithms</vt:lpstr>
      <vt:lpstr>Scaling up decision tree algorithms</vt:lpstr>
      <vt:lpstr>Scaling up decision tree algorithms</vt:lpstr>
      <vt:lpstr>Scaling up decision tree algorithms</vt:lpstr>
      <vt:lpstr>Scaling up decision tree algorithms</vt:lpstr>
      <vt:lpstr>Scaling up decision tree algorithms</vt:lpstr>
      <vt:lpstr>PowerPoint Presentation</vt:lpstr>
      <vt:lpstr>Scaling up decision tree algorithms</vt:lpstr>
      <vt:lpstr>Scaling up decision tree algorithms</vt:lpstr>
      <vt:lpstr>PowerPoint Presentation</vt:lpstr>
      <vt:lpstr>Key ideas</vt:lpstr>
      <vt:lpstr>Walk through</vt:lpstr>
      <vt:lpstr>Walk through</vt:lpstr>
      <vt:lpstr>Walk through</vt:lpstr>
      <vt:lpstr>Walk through</vt:lpstr>
      <vt:lpstr>Walk through</vt:lpstr>
      <vt:lpstr>Walk through</vt:lpstr>
      <vt:lpstr>MR routines for expanding nodes</vt:lpstr>
      <vt:lpstr>MR routines for expanding nodes</vt:lpstr>
      <vt:lpstr>MR routines for expanding node</vt:lpstr>
      <vt:lpstr>PowerPoint Presentation</vt:lpstr>
      <vt:lpstr>PowerPoint Presentation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399</cp:revision>
  <dcterms:created xsi:type="dcterms:W3CDTF">2012-04-15T20:45:14Z</dcterms:created>
  <dcterms:modified xsi:type="dcterms:W3CDTF">2012-04-20T21:32:45Z</dcterms:modified>
</cp:coreProperties>
</file>