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340" r:id="rId2"/>
    <p:sldId id="256" r:id="rId3"/>
    <p:sldId id="257" r:id="rId4"/>
    <p:sldId id="276" r:id="rId5"/>
    <p:sldId id="282" r:id="rId6"/>
    <p:sldId id="287" r:id="rId7"/>
    <p:sldId id="288" r:id="rId8"/>
    <p:sldId id="289" r:id="rId9"/>
    <p:sldId id="290" r:id="rId10"/>
    <p:sldId id="291" r:id="rId11"/>
    <p:sldId id="292" r:id="rId12"/>
    <p:sldId id="293" r:id="rId13"/>
    <p:sldId id="294" r:id="rId14"/>
    <p:sldId id="295" r:id="rId15"/>
    <p:sldId id="297" r:id="rId16"/>
    <p:sldId id="296" r:id="rId17"/>
    <p:sldId id="298" r:id="rId18"/>
    <p:sldId id="332" r:id="rId19"/>
    <p:sldId id="333" r:id="rId20"/>
    <p:sldId id="334" r:id="rId21"/>
    <p:sldId id="335" r:id="rId22"/>
    <p:sldId id="336" r:id="rId23"/>
    <p:sldId id="337" r:id="rId24"/>
    <p:sldId id="338" r:id="rId25"/>
    <p:sldId id="339" r:id="rId26"/>
    <p:sldId id="307" r:id="rId27"/>
    <p:sldId id="299" r:id="rId28"/>
    <p:sldId id="300" r:id="rId29"/>
    <p:sldId id="301" r:id="rId30"/>
    <p:sldId id="302" r:id="rId31"/>
    <p:sldId id="303" r:id="rId32"/>
    <p:sldId id="304" r:id="rId33"/>
    <p:sldId id="305" r:id="rId34"/>
    <p:sldId id="309" r:id="rId35"/>
    <p:sldId id="308" r:id="rId36"/>
    <p:sldId id="310" r:id="rId37"/>
    <p:sldId id="311" r:id="rId38"/>
    <p:sldId id="312" r:id="rId39"/>
    <p:sldId id="341" r:id="rId40"/>
    <p:sldId id="342" r:id="rId41"/>
    <p:sldId id="313" r:id="rId42"/>
    <p:sldId id="314" r:id="rId43"/>
    <p:sldId id="315" r:id="rId44"/>
    <p:sldId id="316" r:id="rId45"/>
    <p:sldId id="317" r:id="rId46"/>
    <p:sldId id="318" r:id="rId47"/>
    <p:sldId id="319" r:id="rId48"/>
    <p:sldId id="320" r:id="rId49"/>
    <p:sldId id="321" r:id="rId50"/>
    <p:sldId id="322" r:id="rId51"/>
    <p:sldId id="323" r:id="rId52"/>
    <p:sldId id="325" r:id="rId53"/>
    <p:sldId id="324" r:id="rId54"/>
    <p:sldId id="326" r:id="rId55"/>
    <p:sldId id="327" r:id="rId56"/>
    <p:sldId id="329" r:id="rId57"/>
    <p:sldId id="330" r:id="rId58"/>
    <p:sldId id="331" r:id="rId59"/>
    <p:sldId id="32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8" autoAdjust="0"/>
    <p:restoredTop sz="88497" autoAdjust="0"/>
  </p:normalViewPr>
  <p:slideViewPr>
    <p:cSldViewPr snapToGrid="0" snapToObjects="1">
      <p:cViewPr>
        <p:scale>
          <a:sx n="108" d="100"/>
          <a:sy n="108" d="100"/>
        </p:scale>
        <p:origin x="-2192" y="-976"/>
      </p:cViewPr>
      <p:guideLst>
        <p:guide orient="horz" pos="2160"/>
        <p:guide pos="2880"/>
      </p:guideLst>
    </p:cSldViewPr>
  </p:slideViewPr>
  <p:outlineViewPr>
    <p:cViewPr>
      <p:scale>
        <a:sx n="33" d="100"/>
        <a:sy n="33" d="100"/>
      </p:scale>
      <p:origin x="0" y="6576"/>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4/17/12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extLst>
      <p:ext uri="{BB962C8B-B14F-4D97-AF65-F5344CB8AC3E}">
        <p14:creationId xmlns:p14="http://schemas.microsoft.com/office/powerpoint/2010/main" val="120578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0D50855B-A606-8D4A-B081-857581296BE1}" type="slidenum">
              <a:rPr lang="en-US" b="0"/>
              <a:pPr eaLnBrk="1" hangingPunct="1"/>
              <a:t>1</a:t>
            </a:fld>
            <a:endParaRPr lang="en-US"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To 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9A2BB71D-8FF7-784D-BD57-CEC573CF8736}" type="slidenum">
              <a:rPr lang="en-US" b="0"/>
              <a:pPr eaLnBrk="1" hangingPunct="1"/>
              <a:t>4</a:t>
            </a:fld>
            <a:endParaRPr lang="en-US" b="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35801-B62B-1347-8D7D-E1D9FD950611}" type="datetimeFigureOut">
              <a:rPr lang="en-US" smtClean="0"/>
              <a:pPr/>
              <a:t>4/17/12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4/17/12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4/17/12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4FC35801-B62B-1347-8D7D-E1D9FD950611}" type="datetimeFigureOut">
              <a:rPr lang="en-US" smtClean="0"/>
              <a:pPr/>
              <a:t>4/17/12</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35801-B62B-1347-8D7D-E1D9FD950611}" type="datetimeFigureOut">
              <a:rPr lang="en-US" smtClean="0"/>
              <a:pPr/>
              <a:t>4/17/12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FC35801-B62B-1347-8D7D-E1D9FD950611}" type="datetimeFigureOut">
              <a:rPr lang="en-US" smtClean="0"/>
              <a:pPr/>
              <a:t>4/17/12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FC35801-B62B-1347-8D7D-E1D9FD950611}" type="datetimeFigureOut">
              <a:rPr lang="en-US" smtClean="0"/>
              <a:pPr/>
              <a:t>4/17/12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C35801-B62B-1347-8D7D-E1D9FD950611}" type="datetimeFigureOut">
              <a:rPr lang="en-US" smtClean="0"/>
              <a:pPr/>
              <a:t>4/17/12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5801-B62B-1347-8D7D-E1D9FD950611}" type="datetimeFigureOut">
              <a:rPr lang="en-US" smtClean="0"/>
              <a:pPr/>
              <a:t>4/17/12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4/17/12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4/17/12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35801-B62B-1347-8D7D-E1D9FD950611}" type="datetimeFigureOut">
              <a:rPr lang="en-US" smtClean="0"/>
              <a:pPr/>
              <a:t>4/17/12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70C0"/>
          </a:solidFill>
          <a:latin typeface="Cambria Math"/>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Math"/>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Math"/>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mbria Math"/>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mbria Math"/>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Math"/>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858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9459" name="Text Box 50"/>
          <p:cNvSpPr txBox="1">
            <a:spLocks noChangeArrowheads="1"/>
          </p:cNvSpPr>
          <p:nvPr/>
        </p:nvSpPr>
        <p:spPr bwMode="auto">
          <a:xfrm>
            <a:off x="228600" y="762000"/>
            <a:ext cx="75438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b="0"/>
              <a:t>In the once upon a time days of the First Age of Magic, the prudent sorcerer regarded his own true name as his most valued possession but also the greatest threat to his continued good health, for--the stories go--once an enemy, even a weak unskilled enemy, learned the sorcerer's true name, then routine and widely known spells could destroy or enslave even the most powerful. As times passed, and we graduated to the Age of Reason and thence to the first and second industrial revolutions, such notions were discredited. Now it seems that the Wheel has turned full circle (even if there never really was a First Age) and we are back to worrying about true names again: </a:t>
            </a:r>
          </a:p>
          <a:p>
            <a:pPr algn="l" eaLnBrk="1" hangingPunct="1">
              <a:spcBef>
                <a:spcPct val="50000"/>
              </a:spcBef>
            </a:pPr>
            <a:r>
              <a:rPr lang="en-US" b="0"/>
              <a:t>The first hint Mr. Slippery had that his own True Name might be known--and, for that matter, known to the Great Enemy--came with the appearance of two black Lincolns humming up the long dirt driveway ... Roger Pollack was in his garden weeding, had been there nearly the whole morning.... Four heavy-set men and a hard-looking female piled out, started purposefully across his well-tended cabbage patch.…</a:t>
            </a:r>
          </a:p>
          <a:p>
            <a:pPr algn="l" eaLnBrk="1" hangingPunct="1">
              <a:spcBef>
                <a:spcPct val="50000"/>
              </a:spcBef>
            </a:pPr>
            <a:r>
              <a:rPr lang="en-US" b="0"/>
              <a:t>This had been, of course, Roger Pollack's great fear. They had discovered Mr. Slippery's True Name and it was Roger Andrew Pollack TIN/SSAN 0959-34-2861.</a:t>
            </a:r>
          </a:p>
        </p:txBody>
      </p:sp>
    </p:spTree>
    <p:extLst>
      <p:ext uri="{BB962C8B-B14F-4D97-AF65-F5344CB8AC3E}">
        <p14:creationId xmlns:p14="http://schemas.microsoft.com/office/powerpoint/2010/main" val="40372196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l="11874" t="14441" r="10947" b="11432"/>
          <a:stretch>
            <a:fillRect/>
          </a:stretch>
        </p:blipFill>
        <p:spPr bwMode="auto">
          <a:xfrm>
            <a:off x="685800" y="685800"/>
            <a:ext cx="7924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46351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4380" r="10667" b="11493"/>
          <a:stretch>
            <a:fillRect/>
          </a:stretch>
        </p:blipFill>
        <p:spPr bwMode="auto">
          <a:xfrm>
            <a:off x="609600" y="609600"/>
            <a:ext cx="8001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591181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extLst>
              <a:ext uri="{28A0092B-C50C-407E-A947-70E740481C1C}">
                <a14:useLocalDpi xmlns:a14="http://schemas.microsoft.com/office/drawing/2010/main" val="0"/>
              </a:ext>
            </a:extLst>
          </a:blip>
          <a:srcRect l="12894" t="15343" r="9926" b="11493"/>
          <a:stretch>
            <a:fillRect/>
          </a:stretch>
        </p:blipFill>
        <p:spPr bwMode="auto">
          <a:xfrm>
            <a:off x="762000" y="685800"/>
            <a:ext cx="792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08469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5343" r="9926" b="13417"/>
          <a:stretch>
            <a:fillRect/>
          </a:stretch>
        </p:blipFill>
        <p:spPr bwMode="auto">
          <a:xfrm>
            <a:off x="609600" y="685800"/>
            <a:ext cx="8077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535658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a:extLst>
              <a:ext uri="{28A0092B-C50C-407E-A947-70E740481C1C}">
                <a14:useLocalDpi xmlns:a14="http://schemas.microsoft.com/office/drawing/2010/main" val="0"/>
              </a:ext>
            </a:extLst>
          </a:blip>
          <a:srcRect l="10422" t="40674" r="16316" b="14767"/>
          <a:stretch>
            <a:fillRect/>
          </a:stretch>
        </p:blipFill>
        <p:spPr bwMode="auto">
          <a:xfrm>
            <a:off x="304800" y="990600"/>
            <a:ext cx="83058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66747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Epilogue</a:t>
            </a:r>
            <a:endParaRPr lang="en-US" dirty="0"/>
          </a:p>
        </p:txBody>
      </p:sp>
      <p:sp>
        <p:nvSpPr>
          <p:cNvPr id="4" name="Content Placeholder 3"/>
          <p:cNvSpPr>
            <a:spLocks noGrp="1"/>
          </p:cNvSpPr>
          <p:nvPr>
            <p:ph idx="1"/>
          </p:nvPr>
        </p:nvSpPr>
        <p:spPr/>
        <p:txBody>
          <a:bodyPr/>
          <a:lstStyle/>
          <a:p>
            <a:endParaRPr lang="en-US" dirty="0" smtClean="0"/>
          </a:p>
          <a:p>
            <a:r>
              <a:rPr lang="en-US" dirty="0" smtClean="0"/>
              <a:t>A few </a:t>
            </a:r>
            <a:r>
              <a:rPr lang="en-US" dirty="0" err="1" smtClean="0"/>
              <a:t>followup</a:t>
            </a:r>
            <a:r>
              <a:rPr lang="en-US" dirty="0" smtClean="0"/>
              <a:t> query systems to WHIRL</a:t>
            </a:r>
          </a:p>
          <a:p>
            <a:pPr lvl="1"/>
            <a:r>
              <a:rPr lang="en-US" dirty="0" smtClean="0"/>
              <a:t>ELIXIR, </a:t>
            </a:r>
            <a:r>
              <a:rPr lang="en-US" dirty="0" err="1" smtClean="0"/>
              <a:t>iSPARQL</a:t>
            </a:r>
            <a:r>
              <a:rPr lang="en-US" dirty="0" smtClean="0"/>
              <a:t>, …</a:t>
            </a:r>
          </a:p>
          <a:p>
            <a:r>
              <a:rPr lang="en-US" dirty="0" smtClean="0"/>
              <a:t>“Joint inference” trick mostly ignored</a:t>
            </a:r>
          </a:p>
          <a:p>
            <a:pPr lvl="1"/>
            <a:r>
              <a:rPr lang="en-US" dirty="0" smtClean="0"/>
              <a:t>and/or rediscovered over and over</a:t>
            </a:r>
          </a:p>
          <a:p>
            <a:r>
              <a:rPr lang="en-US" dirty="0" smtClean="0"/>
              <a:t>Lots and lots of work on similarity/distance metrics and efficient similarity joins</a:t>
            </a:r>
          </a:p>
          <a:p>
            <a:pPr lvl="1"/>
            <a:r>
              <a:rPr lang="en-US" dirty="0" smtClean="0"/>
              <a:t>much of which rediscovers A*-like tricks</a:t>
            </a:r>
          </a:p>
        </p:txBody>
      </p:sp>
    </p:spTree>
    <p:extLst>
      <p:ext uri="{BB962C8B-B14F-4D97-AF65-F5344CB8AC3E}">
        <p14:creationId xmlns:p14="http://schemas.microsoft.com/office/powerpoint/2010/main" val="9426326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Why joins are important</a:t>
            </a:r>
          </a:p>
          <a:p>
            <a:r>
              <a:rPr lang="en-US" dirty="0" smtClean="0"/>
              <a:t>Why similarity joins are important</a:t>
            </a:r>
          </a:p>
          <a:p>
            <a:r>
              <a:rPr lang="en-US" b="1" dirty="0" smtClean="0"/>
              <a:t>Useful similarity metrics for sets and strings</a:t>
            </a:r>
          </a:p>
          <a:p>
            <a:r>
              <a:rPr lang="en-US" dirty="0" smtClean="0"/>
              <a:t>Fast methods for K-NN and similarity joins</a:t>
            </a:r>
          </a:p>
          <a:p>
            <a:pPr lvl="1"/>
            <a:r>
              <a:rPr lang="en-US" dirty="0" smtClean="0"/>
              <a:t>Blocking</a:t>
            </a:r>
          </a:p>
          <a:p>
            <a:pPr lvl="1"/>
            <a:r>
              <a:rPr lang="en-US" dirty="0" smtClean="0"/>
              <a:t>Indexing</a:t>
            </a:r>
          </a:p>
          <a:p>
            <a:pPr lvl="1"/>
            <a:r>
              <a:rPr lang="en-US" dirty="0" smtClean="0"/>
              <a:t>Short-cut algorithms</a:t>
            </a:r>
          </a:p>
          <a:p>
            <a:pPr lvl="1"/>
            <a:r>
              <a:rPr lang="en-US" dirty="0" smtClean="0"/>
              <a:t>Parallel implementation</a:t>
            </a:r>
            <a:endParaRPr lang="en-US" dirty="0"/>
          </a:p>
        </p:txBody>
      </p:sp>
    </p:spTree>
    <p:extLst>
      <p:ext uri="{BB962C8B-B14F-4D97-AF65-F5344CB8AC3E}">
        <p14:creationId xmlns:p14="http://schemas.microsoft.com/office/powerpoint/2010/main" val="499627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a:latin typeface="Arial" charset="0"/>
                <a:cs typeface="Arial" charset="0"/>
              </a:rPr>
              <a:t>Robust distance metrics for strings</a:t>
            </a:r>
          </a:p>
        </p:txBody>
      </p:sp>
      <p:sp>
        <p:nvSpPr>
          <p:cNvPr id="55299" name="Rectangle 3"/>
          <p:cNvSpPr>
            <a:spLocks noGrp="1" noChangeArrowheads="1"/>
          </p:cNvSpPr>
          <p:nvPr>
            <p:ph type="body" idx="1"/>
          </p:nvPr>
        </p:nvSpPr>
        <p:spPr/>
        <p:txBody>
          <a:bodyPr/>
          <a:lstStyle/>
          <a:p>
            <a:pPr eaLnBrk="1" hangingPunct="1"/>
            <a:r>
              <a:rPr lang="en-US">
                <a:latin typeface="Arial" charset="0"/>
                <a:cs typeface="Arial" charset="0"/>
              </a:rPr>
              <a:t>Kinds of distances between </a:t>
            </a:r>
            <a:r>
              <a:rPr lang="en-US" i="1">
                <a:latin typeface="Arial" charset="0"/>
                <a:cs typeface="Arial" charset="0"/>
              </a:rPr>
              <a:t>s</a:t>
            </a:r>
            <a:r>
              <a:rPr lang="en-US">
                <a:latin typeface="Arial" charset="0"/>
                <a:cs typeface="Arial" charset="0"/>
              </a:rPr>
              <a:t> and </a:t>
            </a:r>
            <a:r>
              <a:rPr lang="en-US" i="1">
                <a:latin typeface="Arial" charset="0"/>
                <a:cs typeface="Arial" charset="0"/>
              </a:rPr>
              <a:t>t:</a:t>
            </a:r>
            <a:endParaRPr lang="en-US">
              <a:latin typeface="Arial" charset="0"/>
              <a:cs typeface="Arial" charset="0"/>
            </a:endParaRPr>
          </a:p>
          <a:p>
            <a:pPr lvl="1" eaLnBrk="1" hangingPunct="1"/>
            <a:r>
              <a:rPr lang="en-US">
                <a:latin typeface="Arial" charset="0"/>
                <a:cs typeface="Arial" charset="0"/>
              </a:rPr>
              <a:t>Edit-distance based (Levenshtein, Smith-Waterman, …): distance is cost of cheapest sequence of </a:t>
            </a:r>
            <a:r>
              <a:rPr lang="en-US" b="1">
                <a:latin typeface="Arial" charset="0"/>
                <a:cs typeface="Arial" charset="0"/>
              </a:rPr>
              <a:t>edits</a:t>
            </a:r>
            <a:r>
              <a:rPr lang="en-US">
                <a:latin typeface="Arial" charset="0"/>
                <a:cs typeface="Arial" charset="0"/>
              </a:rPr>
              <a:t> that transform </a:t>
            </a:r>
            <a:r>
              <a:rPr lang="en-US" i="1">
                <a:latin typeface="Arial" charset="0"/>
                <a:cs typeface="Arial" charset="0"/>
              </a:rPr>
              <a:t>s</a:t>
            </a:r>
            <a:r>
              <a:rPr lang="en-US">
                <a:latin typeface="Arial" charset="0"/>
                <a:cs typeface="Arial" charset="0"/>
              </a:rPr>
              <a:t> to </a:t>
            </a:r>
            <a:r>
              <a:rPr lang="en-US" i="1">
                <a:latin typeface="Arial" charset="0"/>
                <a:cs typeface="Arial" charset="0"/>
              </a:rPr>
              <a:t>t.</a:t>
            </a:r>
            <a:endParaRPr lang="en-US">
              <a:latin typeface="Arial" charset="0"/>
              <a:cs typeface="Arial" charset="0"/>
            </a:endParaRPr>
          </a:p>
          <a:p>
            <a:pPr lvl="1" eaLnBrk="1" hangingPunct="1"/>
            <a:r>
              <a:rPr lang="en-US">
                <a:latin typeface="Arial" charset="0"/>
                <a:cs typeface="Arial" charset="0"/>
              </a:rPr>
              <a:t>Term-based (TFIDF, Jaccard, DICE, …): distance based on set of words in </a:t>
            </a:r>
            <a:r>
              <a:rPr lang="en-US" i="1">
                <a:latin typeface="Arial" charset="0"/>
                <a:cs typeface="Arial" charset="0"/>
              </a:rPr>
              <a:t>s</a:t>
            </a:r>
            <a:r>
              <a:rPr lang="en-US">
                <a:latin typeface="Arial" charset="0"/>
                <a:cs typeface="Arial" charset="0"/>
              </a:rPr>
              <a:t> and </a:t>
            </a:r>
            <a:r>
              <a:rPr lang="en-US" i="1">
                <a:latin typeface="Arial" charset="0"/>
                <a:cs typeface="Arial" charset="0"/>
              </a:rPr>
              <a:t>t, </a:t>
            </a:r>
            <a:r>
              <a:rPr lang="en-US">
                <a:latin typeface="Arial" charset="0"/>
                <a:cs typeface="Arial" charset="0"/>
              </a:rPr>
              <a:t>usually weighting </a:t>
            </a:r>
            <a:r>
              <a:rPr lang="ja-JP" altLang="en-US">
                <a:latin typeface="Arial" charset="0"/>
                <a:cs typeface="Arial" charset="0"/>
              </a:rPr>
              <a:t>“</a:t>
            </a:r>
            <a:r>
              <a:rPr lang="en-US">
                <a:latin typeface="Arial" charset="0"/>
                <a:cs typeface="Arial" charset="0"/>
              </a:rPr>
              <a:t>important</a:t>
            </a:r>
            <a:r>
              <a:rPr lang="ja-JP" altLang="en-US">
                <a:latin typeface="Arial" charset="0"/>
                <a:cs typeface="Arial" charset="0"/>
              </a:rPr>
              <a:t>”</a:t>
            </a:r>
            <a:r>
              <a:rPr lang="en-US">
                <a:latin typeface="Arial" charset="0"/>
                <a:cs typeface="Arial" charset="0"/>
              </a:rPr>
              <a:t> words</a:t>
            </a:r>
          </a:p>
          <a:p>
            <a:pPr lvl="1" eaLnBrk="1" hangingPunct="1"/>
            <a:r>
              <a:rPr lang="en-US">
                <a:latin typeface="Arial" charset="0"/>
                <a:cs typeface="Arial" charset="0"/>
              </a:rPr>
              <a:t>Which methods work best when?</a:t>
            </a:r>
          </a:p>
        </p:txBody>
      </p:sp>
    </p:spTree>
    <p:extLst>
      <p:ext uri="{BB962C8B-B14F-4D97-AF65-F5344CB8AC3E}">
        <p14:creationId xmlns:p14="http://schemas.microsoft.com/office/powerpoint/2010/main" val="35091725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Edit distances</a:t>
            </a:r>
            <a:endParaRPr lang="en-US" dirty="0"/>
          </a:p>
        </p:txBody>
      </p:sp>
      <p:sp>
        <p:nvSpPr>
          <p:cNvPr id="22531" name="Content Placeholder 2"/>
          <p:cNvSpPr>
            <a:spLocks noGrp="1"/>
          </p:cNvSpPr>
          <p:nvPr>
            <p:ph idx="1"/>
          </p:nvPr>
        </p:nvSpPr>
        <p:spPr/>
        <p:txBody>
          <a:bodyPr/>
          <a:lstStyle/>
          <a:p>
            <a:r>
              <a:rPr lang="en-US" sz="2800"/>
              <a:t>Common problem: classify a pair of strings </a:t>
            </a:r>
            <a:r>
              <a:rPr lang="en-US" sz="2800" i="1"/>
              <a:t>(s,t) </a:t>
            </a:r>
            <a:r>
              <a:rPr lang="en-US" sz="2800"/>
              <a:t>as “these denote the same entity </a:t>
            </a:r>
            <a:r>
              <a:rPr lang="en-US" sz="2800">
                <a:solidFill>
                  <a:srgbClr val="000000"/>
                </a:solidFill>
              </a:rPr>
              <a:t> </a:t>
            </a:r>
            <a:r>
              <a:rPr lang="en-US" sz="2400">
                <a:solidFill>
                  <a:srgbClr val="000000"/>
                </a:solidFill>
              </a:rPr>
              <a:t>[or similar entities]</a:t>
            </a:r>
            <a:r>
              <a:rPr lang="en-US" sz="2800"/>
              <a:t>”</a:t>
            </a:r>
          </a:p>
          <a:p>
            <a:pPr lvl="1"/>
            <a:r>
              <a:rPr lang="en-US" sz="2400"/>
              <a:t>Examples: </a:t>
            </a:r>
          </a:p>
          <a:p>
            <a:pPr lvl="2"/>
            <a:r>
              <a:rPr lang="en-US" sz="1800"/>
              <a:t>(“Carnegie-Mellon University”, “Carnegie Mellon Univ.”)</a:t>
            </a:r>
          </a:p>
          <a:p>
            <a:pPr lvl="2"/>
            <a:r>
              <a:rPr lang="en-US" sz="1800"/>
              <a:t>(“Noah Smith, CMU”, “Noah A. Smith, Carnegie Mellon”)</a:t>
            </a:r>
            <a:endParaRPr lang="en-US" sz="3600"/>
          </a:p>
          <a:p>
            <a:r>
              <a:rPr lang="en-US" sz="2800"/>
              <a:t>Applications:</a:t>
            </a:r>
          </a:p>
          <a:p>
            <a:pPr lvl="1"/>
            <a:r>
              <a:rPr lang="en-US" sz="2400"/>
              <a:t>Co-reference in NLP</a:t>
            </a:r>
          </a:p>
          <a:p>
            <a:pPr lvl="1"/>
            <a:r>
              <a:rPr lang="en-US" sz="2400"/>
              <a:t>Linking entities in two databases</a:t>
            </a:r>
          </a:p>
          <a:p>
            <a:pPr lvl="1"/>
            <a:r>
              <a:rPr lang="en-US" sz="2400"/>
              <a:t>Removing duplicates in a database</a:t>
            </a:r>
          </a:p>
          <a:p>
            <a:pPr lvl="1"/>
            <a:r>
              <a:rPr lang="en-US" sz="2400"/>
              <a:t>Finding related genes</a:t>
            </a:r>
          </a:p>
          <a:p>
            <a:pPr lvl="1"/>
            <a:r>
              <a:rPr lang="en-US" sz="2400"/>
              <a:t>“Distant learning”: training NER from dictionaries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dirty="0" smtClean="0"/>
              <a:t>Edit distances: </a:t>
            </a:r>
            <a:r>
              <a:rPr lang="en-US" dirty="0" err="1"/>
              <a:t>Levenshtein</a:t>
            </a:r>
            <a:endParaRPr lang="en-US" dirty="0"/>
          </a:p>
        </p:txBody>
      </p:sp>
      <p:sp>
        <p:nvSpPr>
          <p:cNvPr id="23555" name="Rectangle 3"/>
          <p:cNvSpPr>
            <a:spLocks noGrp="1" noChangeArrowheads="1"/>
          </p:cNvSpPr>
          <p:nvPr>
            <p:ph type="body" idx="1"/>
          </p:nvPr>
        </p:nvSpPr>
        <p:spPr/>
        <p:txBody>
          <a:bodyPr/>
          <a:lstStyle/>
          <a:p>
            <a:pPr eaLnBrk="1" hangingPunct="1"/>
            <a:r>
              <a:rPr lang="en-US"/>
              <a:t>Edit-distance metrics</a:t>
            </a:r>
          </a:p>
          <a:p>
            <a:pPr lvl="1" eaLnBrk="1" hangingPunct="1"/>
            <a:r>
              <a:rPr lang="en-US"/>
              <a:t>Distance is </a:t>
            </a:r>
            <a:r>
              <a:rPr lang="en-US" b="1"/>
              <a:t>shortest sequence of edit commands</a:t>
            </a:r>
            <a:r>
              <a:rPr lang="en-US"/>
              <a:t> that transform </a:t>
            </a:r>
            <a:r>
              <a:rPr lang="en-US" i="1"/>
              <a:t>s </a:t>
            </a:r>
            <a:r>
              <a:rPr lang="en-US"/>
              <a:t>to </a:t>
            </a:r>
            <a:r>
              <a:rPr lang="en-US" i="1"/>
              <a:t>t.</a:t>
            </a:r>
          </a:p>
          <a:p>
            <a:pPr lvl="1" eaLnBrk="1" hangingPunct="1"/>
            <a:r>
              <a:rPr lang="en-US"/>
              <a:t>Simplest set of operations:</a:t>
            </a:r>
          </a:p>
          <a:p>
            <a:pPr lvl="2" eaLnBrk="1" hangingPunct="1"/>
            <a:r>
              <a:rPr lang="en-US"/>
              <a:t>Copy character from </a:t>
            </a:r>
            <a:r>
              <a:rPr lang="en-US" i="1"/>
              <a:t>s </a:t>
            </a:r>
            <a:r>
              <a:rPr lang="en-US"/>
              <a:t>over to </a:t>
            </a:r>
            <a:r>
              <a:rPr lang="en-US" i="1"/>
              <a:t>t</a:t>
            </a:r>
            <a:endParaRPr lang="en-US"/>
          </a:p>
          <a:p>
            <a:pPr lvl="2" eaLnBrk="1" hangingPunct="1"/>
            <a:r>
              <a:rPr lang="en-US"/>
              <a:t>Delete a character in </a:t>
            </a:r>
            <a:r>
              <a:rPr lang="en-US" i="1"/>
              <a:t>s </a:t>
            </a:r>
            <a:r>
              <a:rPr lang="en-US"/>
              <a:t>(cost 1)</a:t>
            </a:r>
          </a:p>
          <a:p>
            <a:pPr lvl="2" eaLnBrk="1" hangingPunct="1"/>
            <a:r>
              <a:rPr lang="en-US"/>
              <a:t>Insert a character in </a:t>
            </a:r>
            <a:r>
              <a:rPr lang="en-US" i="1"/>
              <a:t>t </a:t>
            </a:r>
            <a:r>
              <a:rPr lang="en-US"/>
              <a:t>(cost 1)</a:t>
            </a:r>
          </a:p>
          <a:p>
            <a:pPr lvl="2" eaLnBrk="1" hangingPunct="1"/>
            <a:r>
              <a:rPr lang="en-US"/>
              <a:t>Substitute one character for another (cost 1)</a:t>
            </a:r>
          </a:p>
          <a:p>
            <a:pPr lvl="1" eaLnBrk="1" hangingPunct="1"/>
            <a:r>
              <a:rPr lang="en-US"/>
              <a:t>This is “Levenshtein distance”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4442"/>
            <a:ext cx="7772400" cy="1470025"/>
          </a:xfrm>
        </p:spPr>
        <p:txBody>
          <a:bodyPr>
            <a:normAutofit/>
          </a:bodyPr>
          <a:lstStyle/>
          <a:p>
            <a:r>
              <a:rPr lang="en-US" dirty="0" smtClean="0"/>
              <a:t>Similarity Joins </a:t>
            </a:r>
            <a:br>
              <a:rPr lang="en-US" dirty="0" smtClean="0"/>
            </a:br>
            <a:r>
              <a:rPr lang="en-US" dirty="0" smtClean="0"/>
              <a:t>for Strings and Sets</a:t>
            </a:r>
          </a:p>
        </p:txBody>
      </p:sp>
      <p:sp>
        <p:nvSpPr>
          <p:cNvPr id="3" name="Subtitle 2"/>
          <p:cNvSpPr>
            <a:spLocks noGrp="1"/>
          </p:cNvSpPr>
          <p:nvPr>
            <p:ph type="subTitle" idx="1"/>
          </p:nvPr>
        </p:nvSpPr>
        <p:spPr/>
        <p:txBody>
          <a:bodyPr/>
          <a:lstStyle/>
          <a:p>
            <a:r>
              <a:rPr lang="en-US" dirty="0" smtClean="0"/>
              <a:t>William Cohen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Levenshtein distance - example</a:t>
            </a:r>
          </a:p>
        </p:txBody>
      </p:sp>
      <p:sp>
        <p:nvSpPr>
          <p:cNvPr id="24579" name="Rectangle 3"/>
          <p:cNvSpPr>
            <a:spLocks noGrp="1" noChangeArrowheads="1"/>
          </p:cNvSpPr>
          <p:nvPr>
            <p:ph type="body" idx="1"/>
          </p:nvPr>
        </p:nvSpPr>
        <p:spPr>
          <a:xfrm>
            <a:off x="304800" y="1676400"/>
            <a:ext cx="8534400" cy="838200"/>
          </a:xfrm>
        </p:spPr>
        <p:txBody>
          <a:bodyPr/>
          <a:lstStyle/>
          <a:p>
            <a:pPr eaLnBrk="1" hangingPunct="1"/>
            <a:r>
              <a:rPr lang="en-US" dirty="0" err="1"/>
              <a:t>distance(“William</a:t>
            </a:r>
            <a:r>
              <a:rPr lang="en-US" dirty="0"/>
              <a:t> Cohen”, “</a:t>
            </a:r>
            <a:r>
              <a:rPr lang="en-US" dirty="0" err="1"/>
              <a:t>Willliam</a:t>
            </a:r>
            <a:r>
              <a:rPr lang="en-US" dirty="0"/>
              <a:t> </a:t>
            </a:r>
            <a:r>
              <a:rPr lang="en-US" dirty="0" err="1"/>
              <a:t>Cohon</a:t>
            </a:r>
            <a:r>
              <a:rPr lang="en-US" dirty="0"/>
              <a:t>”)</a:t>
            </a:r>
          </a:p>
        </p:txBody>
      </p:sp>
      <p:graphicFrame>
        <p:nvGraphicFramePr>
          <p:cNvPr id="368644" name="Group 4"/>
          <p:cNvGraphicFramePr>
            <a:graphicFrameLocks noGrp="1"/>
          </p:cNvGraphicFramePr>
          <p:nvPr/>
        </p:nvGraphicFramePr>
        <p:xfrm>
          <a:off x="1219200" y="2549525"/>
          <a:ext cx="7239000" cy="3505200"/>
        </p:xfrm>
        <a:graphic>
          <a:graphicData uri="http://schemas.openxmlformats.org/drawingml/2006/table">
            <a:tbl>
              <a:tblPr/>
              <a:tblGrid>
                <a:gridCol w="468313"/>
                <a:gridCol w="469900"/>
                <a:gridCol w="468312"/>
                <a:gridCol w="469900"/>
                <a:gridCol w="468313"/>
                <a:gridCol w="468312"/>
                <a:gridCol w="473075"/>
                <a:gridCol w="465138"/>
                <a:gridCol w="468312"/>
                <a:gridCol w="469900"/>
                <a:gridCol w="468313"/>
                <a:gridCol w="469900"/>
                <a:gridCol w="468312"/>
                <a:gridCol w="11430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_</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t>
                      </a:r>
                    </a:p>
                  </a:txBody>
                  <a:tcPr horzOverflow="overflow">
                    <a:lnL>
                      <a:noFill/>
                    </a:lnL>
                    <a:lnR cap="flat">
                      <a:noFill/>
                    </a:lnR>
                    <a:lnT cap="flat">
                      <a:noFill/>
                    </a:lnT>
                    <a:lnB>
                      <a:noFill/>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t>
                      </a:r>
                    </a:p>
                  </a:txBody>
                  <a:tcP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a:noFill/>
                    </a:lnL>
                    <a:lnR cap="flat">
                      <a:noFill/>
                    </a:lnR>
                    <a:lnT>
                      <a:noFill/>
                    </a:lnT>
                    <a:lnB cap="flat">
                      <a:noFill/>
                    </a:lnB>
                    <a:lnTlToBr>
                      <a:noFill/>
                    </a:lnTlToBr>
                    <a:lnBlToTr>
                      <a:noFill/>
                    </a:lnBlToTr>
                    <a:noFill/>
                  </a:tcPr>
                </a:tc>
              </a:tr>
            </a:tbl>
          </a:graphicData>
        </a:graphic>
      </p:graphicFrame>
      <p:sp>
        <p:nvSpPr>
          <p:cNvPr id="24651" name="Line 109"/>
          <p:cNvSpPr>
            <a:spLocks noChangeShapeType="1"/>
          </p:cNvSpPr>
          <p:nvPr/>
        </p:nvSpPr>
        <p:spPr bwMode="auto">
          <a:xfrm>
            <a:off x="1447800" y="3082925"/>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52" name="Line 110"/>
          <p:cNvSpPr>
            <a:spLocks noChangeShapeType="1"/>
          </p:cNvSpPr>
          <p:nvPr/>
        </p:nvSpPr>
        <p:spPr bwMode="auto">
          <a:xfrm>
            <a:off x="1828800" y="3082925"/>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53" name="Line 111"/>
          <p:cNvSpPr>
            <a:spLocks noChangeShapeType="1"/>
          </p:cNvSpPr>
          <p:nvPr/>
        </p:nvSpPr>
        <p:spPr bwMode="auto">
          <a:xfrm>
            <a:off x="2286000" y="3082925"/>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54" name="Line 112"/>
          <p:cNvSpPr>
            <a:spLocks noChangeShapeType="1"/>
          </p:cNvSpPr>
          <p:nvPr/>
        </p:nvSpPr>
        <p:spPr bwMode="auto">
          <a:xfrm>
            <a:off x="2743200" y="3082925"/>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55" name="Line 113"/>
          <p:cNvSpPr>
            <a:spLocks noChangeShapeType="1"/>
          </p:cNvSpPr>
          <p:nvPr/>
        </p:nvSpPr>
        <p:spPr bwMode="auto">
          <a:xfrm>
            <a:off x="3276600" y="3082925"/>
            <a:ext cx="381000" cy="1143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56" name="Line 114"/>
          <p:cNvSpPr>
            <a:spLocks noChangeShapeType="1"/>
          </p:cNvSpPr>
          <p:nvPr/>
        </p:nvSpPr>
        <p:spPr bwMode="auto">
          <a:xfrm>
            <a:off x="3886200" y="3082925"/>
            <a:ext cx="381000" cy="1143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57" name="Line 115"/>
          <p:cNvSpPr>
            <a:spLocks noChangeShapeType="1"/>
          </p:cNvSpPr>
          <p:nvPr/>
        </p:nvSpPr>
        <p:spPr bwMode="auto">
          <a:xfrm>
            <a:off x="4381500" y="3082925"/>
            <a:ext cx="381000" cy="1143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58" name="Line 116"/>
          <p:cNvSpPr>
            <a:spLocks noChangeShapeType="1"/>
          </p:cNvSpPr>
          <p:nvPr/>
        </p:nvSpPr>
        <p:spPr bwMode="auto">
          <a:xfrm>
            <a:off x="4800600" y="3082925"/>
            <a:ext cx="381000" cy="1143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59" name="Line 117"/>
          <p:cNvSpPr>
            <a:spLocks noChangeShapeType="1"/>
          </p:cNvSpPr>
          <p:nvPr/>
        </p:nvSpPr>
        <p:spPr bwMode="auto">
          <a:xfrm>
            <a:off x="5257800" y="3082925"/>
            <a:ext cx="381000" cy="1143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60" name="Line 118"/>
          <p:cNvSpPr>
            <a:spLocks noChangeShapeType="1"/>
          </p:cNvSpPr>
          <p:nvPr/>
        </p:nvSpPr>
        <p:spPr bwMode="auto">
          <a:xfrm>
            <a:off x="5715000" y="3082925"/>
            <a:ext cx="381000" cy="1143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61" name="Line 119"/>
          <p:cNvSpPr>
            <a:spLocks noChangeShapeType="1"/>
          </p:cNvSpPr>
          <p:nvPr/>
        </p:nvSpPr>
        <p:spPr bwMode="auto">
          <a:xfrm>
            <a:off x="6172200" y="3082925"/>
            <a:ext cx="381000" cy="1143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62" name="Line 120"/>
          <p:cNvSpPr>
            <a:spLocks noChangeShapeType="1"/>
          </p:cNvSpPr>
          <p:nvPr/>
        </p:nvSpPr>
        <p:spPr bwMode="auto">
          <a:xfrm>
            <a:off x="7543800" y="3082925"/>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63" name="Text Box 121"/>
          <p:cNvSpPr txBox="1">
            <a:spLocks noChangeArrowheads="1"/>
          </p:cNvSpPr>
          <p:nvPr/>
        </p:nvSpPr>
        <p:spPr bwMode="auto">
          <a:xfrm>
            <a:off x="593725" y="2514600"/>
            <a:ext cx="303213" cy="457200"/>
          </a:xfrm>
          <a:prstGeom prst="rect">
            <a:avLst/>
          </a:prstGeom>
          <a:noFill/>
          <a:ln w="9525">
            <a:noFill/>
            <a:miter lim="800000"/>
            <a:headEnd/>
            <a:tailEnd/>
          </a:ln>
        </p:spPr>
        <p:txBody>
          <a:bodyPr wrap="none">
            <a:prstTxWarp prst="textNoShape">
              <a:avLst/>
            </a:prstTxWarp>
            <a:spAutoFit/>
          </a:bodyPr>
          <a:lstStyle/>
          <a:p>
            <a:r>
              <a:rPr lang="en-US" i="1"/>
              <a:t>s</a:t>
            </a:r>
          </a:p>
        </p:txBody>
      </p:sp>
      <p:sp>
        <p:nvSpPr>
          <p:cNvPr id="24664" name="Text Box 122"/>
          <p:cNvSpPr txBox="1">
            <a:spLocks noChangeArrowheads="1"/>
          </p:cNvSpPr>
          <p:nvPr/>
        </p:nvSpPr>
        <p:spPr bwMode="auto">
          <a:xfrm>
            <a:off x="669925" y="4114800"/>
            <a:ext cx="268288" cy="457200"/>
          </a:xfrm>
          <a:prstGeom prst="rect">
            <a:avLst/>
          </a:prstGeom>
          <a:noFill/>
          <a:ln w="9525">
            <a:noFill/>
            <a:miter lim="800000"/>
            <a:headEnd/>
            <a:tailEnd/>
          </a:ln>
        </p:spPr>
        <p:txBody>
          <a:bodyPr wrap="none">
            <a:prstTxWarp prst="textNoShape">
              <a:avLst/>
            </a:prstTxWarp>
            <a:spAutoFit/>
          </a:bodyPr>
          <a:lstStyle/>
          <a:p>
            <a:r>
              <a:rPr lang="en-US" i="1"/>
              <a:t>t</a:t>
            </a:r>
          </a:p>
        </p:txBody>
      </p:sp>
      <p:sp>
        <p:nvSpPr>
          <p:cNvPr id="24665" name="Text Box 123"/>
          <p:cNvSpPr txBox="1">
            <a:spLocks noChangeArrowheads="1"/>
          </p:cNvSpPr>
          <p:nvPr/>
        </p:nvSpPr>
        <p:spPr bwMode="auto">
          <a:xfrm>
            <a:off x="533400" y="4759325"/>
            <a:ext cx="488950" cy="457200"/>
          </a:xfrm>
          <a:prstGeom prst="rect">
            <a:avLst/>
          </a:prstGeom>
          <a:noFill/>
          <a:ln w="9525">
            <a:noFill/>
            <a:miter lim="800000"/>
            <a:headEnd/>
            <a:tailEnd/>
          </a:ln>
        </p:spPr>
        <p:txBody>
          <a:bodyPr wrap="none">
            <a:prstTxWarp prst="textNoShape">
              <a:avLst/>
            </a:prstTxWarp>
            <a:spAutoFit/>
          </a:bodyPr>
          <a:lstStyle/>
          <a:p>
            <a:pPr algn="r"/>
            <a:r>
              <a:rPr lang="en-US" i="1"/>
              <a:t>op</a:t>
            </a:r>
          </a:p>
        </p:txBody>
      </p:sp>
      <p:sp>
        <p:nvSpPr>
          <p:cNvPr id="24666" name="Text Box 124"/>
          <p:cNvSpPr txBox="1">
            <a:spLocks noChangeArrowheads="1"/>
          </p:cNvSpPr>
          <p:nvPr/>
        </p:nvSpPr>
        <p:spPr bwMode="auto">
          <a:xfrm>
            <a:off x="381000" y="5445125"/>
            <a:ext cx="674688" cy="457200"/>
          </a:xfrm>
          <a:prstGeom prst="rect">
            <a:avLst/>
          </a:prstGeom>
          <a:noFill/>
          <a:ln w="9525">
            <a:noFill/>
            <a:miter lim="800000"/>
            <a:headEnd/>
            <a:tailEnd/>
          </a:ln>
        </p:spPr>
        <p:txBody>
          <a:bodyPr wrap="none">
            <a:prstTxWarp prst="textNoShape">
              <a:avLst/>
            </a:prstTxWarp>
            <a:spAutoFit/>
          </a:bodyPr>
          <a:lstStyle/>
          <a:p>
            <a:r>
              <a:rPr lang="en-US" i="1"/>
              <a:t>cost</a:t>
            </a:r>
          </a:p>
        </p:txBody>
      </p:sp>
      <p:sp>
        <p:nvSpPr>
          <p:cNvPr id="24667" name="Line 125"/>
          <p:cNvSpPr>
            <a:spLocks noChangeShapeType="1"/>
          </p:cNvSpPr>
          <p:nvPr/>
        </p:nvSpPr>
        <p:spPr bwMode="auto">
          <a:xfrm>
            <a:off x="6629400" y="3082925"/>
            <a:ext cx="381000" cy="1143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668" name="Text Box 126"/>
          <p:cNvSpPr txBox="1">
            <a:spLocks noChangeArrowheads="1"/>
          </p:cNvSpPr>
          <p:nvPr/>
        </p:nvSpPr>
        <p:spPr bwMode="auto">
          <a:xfrm rot="-67533">
            <a:off x="3581400" y="3463925"/>
            <a:ext cx="1982788" cy="457200"/>
          </a:xfrm>
          <a:prstGeom prst="rect">
            <a:avLst/>
          </a:prstGeom>
          <a:solidFill>
            <a:schemeClr val="bg1"/>
          </a:solidFill>
          <a:ln w="9525">
            <a:noFill/>
            <a:miter lim="800000"/>
            <a:headEnd/>
            <a:tailEnd/>
          </a:ln>
        </p:spPr>
        <p:txBody>
          <a:bodyPr>
            <a:prstTxWarp prst="textNoShape">
              <a:avLst/>
            </a:prstTxWarp>
            <a:spAutoFit/>
          </a:bodyPr>
          <a:lstStyle/>
          <a:p>
            <a:pPr algn="ctr"/>
            <a:r>
              <a:rPr lang="en-US" i="1"/>
              <a:t>alignment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Levenshtein distance - example</a:t>
            </a:r>
          </a:p>
        </p:txBody>
      </p:sp>
      <p:sp>
        <p:nvSpPr>
          <p:cNvPr id="25603" name="Rectangle 3"/>
          <p:cNvSpPr>
            <a:spLocks noGrp="1" noChangeArrowheads="1"/>
          </p:cNvSpPr>
          <p:nvPr>
            <p:ph type="body" idx="1"/>
          </p:nvPr>
        </p:nvSpPr>
        <p:spPr>
          <a:xfrm>
            <a:off x="304800" y="1676400"/>
            <a:ext cx="8534400" cy="838200"/>
          </a:xfrm>
        </p:spPr>
        <p:txBody>
          <a:bodyPr/>
          <a:lstStyle/>
          <a:p>
            <a:pPr eaLnBrk="1" hangingPunct="1"/>
            <a:r>
              <a:rPr lang="en-US"/>
              <a:t>distance(“William Cohen”, “Willliam Cohon”)</a:t>
            </a:r>
          </a:p>
        </p:txBody>
      </p:sp>
      <p:graphicFrame>
        <p:nvGraphicFramePr>
          <p:cNvPr id="369668" name="Group 4"/>
          <p:cNvGraphicFramePr>
            <a:graphicFrameLocks noGrp="1"/>
          </p:cNvGraphicFramePr>
          <p:nvPr/>
        </p:nvGraphicFramePr>
        <p:xfrm>
          <a:off x="1219200" y="2606041"/>
          <a:ext cx="7239000" cy="3505200"/>
        </p:xfrm>
        <a:graphic>
          <a:graphicData uri="http://schemas.openxmlformats.org/drawingml/2006/table">
            <a:tbl>
              <a:tblPr/>
              <a:tblGrid>
                <a:gridCol w="468313"/>
                <a:gridCol w="469900"/>
                <a:gridCol w="468312"/>
                <a:gridCol w="469900"/>
                <a:gridCol w="468313"/>
                <a:gridCol w="468312"/>
                <a:gridCol w="473075"/>
                <a:gridCol w="465138"/>
                <a:gridCol w="468312"/>
                <a:gridCol w="469900"/>
                <a:gridCol w="468313"/>
                <a:gridCol w="469900"/>
                <a:gridCol w="468312"/>
                <a:gridCol w="11430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_</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t>
                      </a:r>
                    </a:p>
                  </a:txBody>
                  <a:tcPr horzOverflow="overflow">
                    <a:lnL>
                      <a:noFill/>
                    </a:lnL>
                    <a:lnR cap="flat">
                      <a:noFill/>
                    </a:lnR>
                    <a:lnT cap="flat">
                      <a:noFill/>
                    </a:lnT>
                    <a:lnB>
                      <a:noFill/>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W</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M</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_</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a:t>
                      </a:r>
                    </a:p>
                  </a:txBody>
                  <a:tcPr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a:t>
                      </a:r>
                    </a:p>
                  </a:txBody>
                  <a:tcPr horzOverflow="overflow">
                    <a:lnL>
                      <a:noFill/>
                    </a:lnL>
                    <a:lnR cap="flat">
                      <a:noFill/>
                    </a:lnR>
                    <a:lnT>
                      <a:noFill/>
                    </a:lnT>
                    <a:lnB>
                      <a:noFill/>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a:noFill/>
                    </a:lnL>
                    <a:lnR cap="flat">
                      <a:noFill/>
                    </a:lnR>
                    <a:lnT>
                      <a:noFill/>
                    </a:lnT>
                    <a:lnB cap="flat">
                      <a:noFill/>
                    </a:lnB>
                    <a:lnTlToBr>
                      <a:noFill/>
                    </a:lnTlToBr>
                    <a:lnBlToTr>
                      <a:noFill/>
                    </a:lnBlToTr>
                    <a:noFill/>
                  </a:tcPr>
                </a:tc>
              </a:tr>
            </a:tbl>
          </a:graphicData>
        </a:graphic>
      </p:graphicFrame>
      <p:sp>
        <p:nvSpPr>
          <p:cNvPr id="25675" name="Line 113"/>
          <p:cNvSpPr>
            <a:spLocks noChangeShapeType="1"/>
          </p:cNvSpPr>
          <p:nvPr/>
        </p:nvSpPr>
        <p:spPr bwMode="auto">
          <a:xfrm>
            <a:off x="14478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76" name="Line 114"/>
          <p:cNvSpPr>
            <a:spLocks noChangeShapeType="1"/>
          </p:cNvSpPr>
          <p:nvPr/>
        </p:nvSpPr>
        <p:spPr bwMode="auto">
          <a:xfrm>
            <a:off x="18288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77" name="Line 115"/>
          <p:cNvSpPr>
            <a:spLocks noChangeShapeType="1"/>
          </p:cNvSpPr>
          <p:nvPr/>
        </p:nvSpPr>
        <p:spPr bwMode="auto">
          <a:xfrm>
            <a:off x="22860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78" name="Line 116"/>
          <p:cNvSpPr>
            <a:spLocks noChangeShapeType="1"/>
          </p:cNvSpPr>
          <p:nvPr/>
        </p:nvSpPr>
        <p:spPr bwMode="auto">
          <a:xfrm>
            <a:off x="27432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79" name="Text Box 117"/>
          <p:cNvSpPr txBox="1">
            <a:spLocks noChangeArrowheads="1"/>
          </p:cNvSpPr>
          <p:nvPr/>
        </p:nvSpPr>
        <p:spPr bwMode="auto">
          <a:xfrm>
            <a:off x="593725" y="2571116"/>
            <a:ext cx="303213" cy="457200"/>
          </a:xfrm>
          <a:prstGeom prst="rect">
            <a:avLst/>
          </a:prstGeom>
          <a:noFill/>
          <a:ln w="9525">
            <a:noFill/>
            <a:miter lim="800000"/>
            <a:headEnd/>
            <a:tailEnd/>
          </a:ln>
        </p:spPr>
        <p:txBody>
          <a:bodyPr wrap="none">
            <a:prstTxWarp prst="textNoShape">
              <a:avLst/>
            </a:prstTxWarp>
            <a:spAutoFit/>
          </a:bodyPr>
          <a:lstStyle/>
          <a:p>
            <a:r>
              <a:rPr lang="en-US" i="1"/>
              <a:t>s</a:t>
            </a:r>
          </a:p>
        </p:txBody>
      </p:sp>
      <p:sp>
        <p:nvSpPr>
          <p:cNvPr id="25680" name="Text Box 118"/>
          <p:cNvSpPr txBox="1">
            <a:spLocks noChangeArrowheads="1"/>
          </p:cNvSpPr>
          <p:nvPr/>
        </p:nvSpPr>
        <p:spPr bwMode="auto">
          <a:xfrm>
            <a:off x="669925" y="4171316"/>
            <a:ext cx="268288" cy="457200"/>
          </a:xfrm>
          <a:prstGeom prst="rect">
            <a:avLst/>
          </a:prstGeom>
          <a:noFill/>
          <a:ln w="9525">
            <a:noFill/>
            <a:miter lim="800000"/>
            <a:headEnd/>
            <a:tailEnd/>
          </a:ln>
        </p:spPr>
        <p:txBody>
          <a:bodyPr wrap="none">
            <a:prstTxWarp prst="textNoShape">
              <a:avLst/>
            </a:prstTxWarp>
            <a:spAutoFit/>
          </a:bodyPr>
          <a:lstStyle/>
          <a:p>
            <a:r>
              <a:rPr lang="en-US" i="1"/>
              <a:t>t</a:t>
            </a:r>
          </a:p>
        </p:txBody>
      </p:sp>
      <p:sp>
        <p:nvSpPr>
          <p:cNvPr id="25681" name="Text Box 119"/>
          <p:cNvSpPr txBox="1">
            <a:spLocks noChangeArrowheads="1"/>
          </p:cNvSpPr>
          <p:nvPr/>
        </p:nvSpPr>
        <p:spPr bwMode="auto">
          <a:xfrm>
            <a:off x="533400" y="4815841"/>
            <a:ext cx="488950" cy="457200"/>
          </a:xfrm>
          <a:prstGeom prst="rect">
            <a:avLst/>
          </a:prstGeom>
          <a:noFill/>
          <a:ln w="9525">
            <a:noFill/>
            <a:miter lim="800000"/>
            <a:headEnd/>
            <a:tailEnd/>
          </a:ln>
        </p:spPr>
        <p:txBody>
          <a:bodyPr wrap="none">
            <a:prstTxWarp prst="textNoShape">
              <a:avLst/>
            </a:prstTxWarp>
            <a:spAutoFit/>
          </a:bodyPr>
          <a:lstStyle/>
          <a:p>
            <a:pPr algn="r"/>
            <a:r>
              <a:rPr lang="en-US" i="1"/>
              <a:t>op</a:t>
            </a:r>
          </a:p>
        </p:txBody>
      </p:sp>
      <p:sp>
        <p:nvSpPr>
          <p:cNvPr id="25682" name="Text Box 120"/>
          <p:cNvSpPr txBox="1">
            <a:spLocks noChangeArrowheads="1"/>
          </p:cNvSpPr>
          <p:nvPr/>
        </p:nvSpPr>
        <p:spPr bwMode="auto">
          <a:xfrm>
            <a:off x="381000" y="5501641"/>
            <a:ext cx="674688" cy="457200"/>
          </a:xfrm>
          <a:prstGeom prst="rect">
            <a:avLst/>
          </a:prstGeom>
          <a:noFill/>
          <a:ln w="9525">
            <a:noFill/>
            <a:miter lim="800000"/>
            <a:headEnd/>
            <a:tailEnd/>
          </a:ln>
        </p:spPr>
        <p:txBody>
          <a:bodyPr wrap="none">
            <a:prstTxWarp prst="textNoShape">
              <a:avLst/>
            </a:prstTxWarp>
            <a:spAutoFit/>
          </a:bodyPr>
          <a:lstStyle/>
          <a:p>
            <a:r>
              <a:rPr lang="en-US" i="1"/>
              <a:t>cost</a:t>
            </a:r>
          </a:p>
        </p:txBody>
      </p:sp>
      <p:sp>
        <p:nvSpPr>
          <p:cNvPr id="25683" name="Line 121"/>
          <p:cNvSpPr>
            <a:spLocks noChangeShapeType="1"/>
          </p:cNvSpPr>
          <p:nvPr/>
        </p:nvSpPr>
        <p:spPr bwMode="auto">
          <a:xfrm>
            <a:off x="38100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84" name="Line 122"/>
          <p:cNvSpPr>
            <a:spLocks noChangeShapeType="1"/>
          </p:cNvSpPr>
          <p:nvPr/>
        </p:nvSpPr>
        <p:spPr bwMode="auto">
          <a:xfrm>
            <a:off x="41910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85" name="Line 123"/>
          <p:cNvSpPr>
            <a:spLocks noChangeShapeType="1"/>
          </p:cNvSpPr>
          <p:nvPr/>
        </p:nvSpPr>
        <p:spPr bwMode="auto">
          <a:xfrm>
            <a:off x="46482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86" name="Line 124"/>
          <p:cNvSpPr>
            <a:spLocks noChangeShapeType="1"/>
          </p:cNvSpPr>
          <p:nvPr/>
        </p:nvSpPr>
        <p:spPr bwMode="auto">
          <a:xfrm>
            <a:off x="51054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87" name="Line 125"/>
          <p:cNvSpPr>
            <a:spLocks noChangeShapeType="1"/>
          </p:cNvSpPr>
          <p:nvPr/>
        </p:nvSpPr>
        <p:spPr bwMode="auto">
          <a:xfrm>
            <a:off x="57150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88" name="Line 126"/>
          <p:cNvSpPr>
            <a:spLocks noChangeShapeType="1"/>
          </p:cNvSpPr>
          <p:nvPr/>
        </p:nvSpPr>
        <p:spPr bwMode="auto">
          <a:xfrm>
            <a:off x="60960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89" name="Line 127"/>
          <p:cNvSpPr>
            <a:spLocks noChangeShapeType="1"/>
          </p:cNvSpPr>
          <p:nvPr/>
        </p:nvSpPr>
        <p:spPr bwMode="auto">
          <a:xfrm>
            <a:off x="65532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90" name="Line 128"/>
          <p:cNvSpPr>
            <a:spLocks noChangeShapeType="1"/>
          </p:cNvSpPr>
          <p:nvPr/>
        </p:nvSpPr>
        <p:spPr bwMode="auto">
          <a:xfrm>
            <a:off x="70104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91" name="Line 129"/>
          <p:cNvSpPr>
            <a:spLocks noChangeShapeType="1"/>
          </p:cNvSpPr>
          <p:nvPr/>
        </p:nvSpPr>
        <p:spPr bwMode="auto">
          <a:xfrm>
            <a:off x="75438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92" name="Line 130"/>
          <p:cNvSpPr>
            <a:spLocks noChangeShapeType="1"/>
          </p:cNvSpPr>
          <p:nvPr/>
        </p:nvSpPr>
        <p:spPr bwMode="auto">
          <a:xfrm>
            <a:off x="3352800" y="3139441"/>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5693" name="Text Box 131"/>
          <p:cNvSpPr txBox="1">
            <a:spLocks noChangeArrowheads="1"/>
          </p:cNvSpPr>
          <p:nvPr/>
        </p:nvSpPr>
        <p:spPr bwMode="auto">
          <a:xfrm rot="-67533">
            <a:off x="3884613" y="3444241"/>
            <a:ext cx="1677987" cy="457200"/>
          </a:xfrm>
          <a:prstGeom prst="rect">
            <a:avLst/>
          </a:prstGeom>
          <a:solidFill>
            <a:schemeClr val="bg1"/>
          </a:solidFill>
          <a:ln w="9525">
            <a:noFill/>
            <a:miter lim="800000"/>
            <a:headEnd/>
            <a:tailEnd/>
          </a:ln>
        </p:spPr>
        <p:txBody>
          <a:bodyPr>
            <a:prstTxWarp prst="textNoShape">
              <a:avLst/>
            </a:prstTxWarp>
            <a:spAutoFit/>
          </a:bodyPr>
          <a:lstStyle/>
          <a:p>
            <a:pPr algn="ctr"/>
            <a:r>
              <a:rPr lang="en-US" i="1"/>
              <a:t>alignment</a:t>
            </a:r>
          </a:p>
        </p:txBody>
      </p:sp>
      <p:sp>
        <p:nvSpPr>
          <p:cNvPr id="25694" name="Text Box 132"/>
          <p:cNvSpPr txBox="1">
            <a:spLocks noChangeArrowheads="1"/>
          </p:cNvSpPr>
          <p:nvPr/>
        </p:nvSpPr>
        <p:spPr bwMode="auto">
          <a:xfrm>
            <a:off x="2971800" y="2606041"/>
            <a:ext cx="658813" cy="457200"/>
          </a:xfrm>
          <a:prstGeom prst="rect">
            <a:avLst/>
          </a:prstGeom>
          <a:noFill/>
          <a:ln w="28575">
            <a:noFill/>
            <a:miter lim="800000"/>
            <a:headEnd/>
            <a:tailEnd/>
          </a:ln>
        </p:spPr>
        <p:txBody>
          <a:bodyPr wrap="none">
            <a:prstTxWarp prst="textNoShape">
              <a:avLst/>
            </a:prstTxWarp>
            <a:spAutoFit/>
          </a:bodyPr>
          <a:lstStyle/>
          <a:p>
            <a:pPr algn="ctr"/>
            <a:r>
              <a:rPr lang="en-US" b="1">
                <a:solidFill>
                  <a:srgbClr val="6666FF"/>
                </a:solidFill>
              </a:rPr>
              <a:t>gap</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199" y="381000"/>
            <a:ext cx="8136201" cy="838200"/>
          </a:xfrm>
        </p:spPr>
        <p:txBody>
          <a:bodyPr>
            <a:normAutofit/>
          </a:bodyPr>
          <a:lstStyle/>
          <a:p>
            <a:pPr eaLnBrk="1" hangingPunct="1"/>
            <a:r>
              <a:rPr lang="en-US" dirty="0"/>
              <a:t>Computing </a:t>
            </a:r>
            <a:r>
              <a:rPr lang="en-US" dirty="0" err="1"/>
              <a:t>Levenshtein</a:t>
            </a:r>
            <a:r>
              <a:rPr lang="en-US" dirty="0"/>
              <a:t> distance - 1 </a:t>
            </a:r>
          </a:p>
        </p:txBody>
      </p:sp>
      <p:sp>
        <p:nvSpPr>
          <p:cNvPr id="26627" name="Text Box 3"/>
          <p:cNvSpPr txBox="1">
            <a:spLocks noChangeArrowheads="1"/>
          </p:cNvSpPr>
          <p:nvPr/>
        </p:nvSpPr>
        <p:spPr bwMode="auto">
          <a:xfrm>
            <a:off x="533400" y="1371600"/>
            <a:ext cx="6361113" cy="457200"/>
          </a:xfrm>
          <a:prstGeom prst="rect">
            <a:avLst/>
          </a:prstGeom>
          <a:noFill/>
          <a:ln w="9525">
            <a:noFill/>
            <a:miter lim="800000"/>
            <a:headEnd/>
            <a:tailEnd/>
          </a:ln>
        </p:spPr>
        <p:txBody>
          <a:bodyPr wrap="none">
            <a:prstTxWarp prst="textNoShape">
              <a:avLst/>
            </a:prstTxWarp>
            <a:spAutoFit/>
          </a:bodyPr>
          <a:lstStyle/>
          <a:p>
            <a:r>
              <a:rPr lang="en-US"/>
              <a:t>D(i,j) = score of </a:t>
            </a:r>
            <a:r>
              <a:rPr lang="en-US" b="1"/>
              <a:t>best</a:t>
            </a:r>
            <a:r>
              <a:rPr lang="en-US"/>
              <a:t> alignment from </a:t>
            </a:r>
            <a:r>
              <a:rPr lang="en-US" i="1"/>
              <a:t>s1..si</a:t>
            </a:r>
            <a:r>
              <a:rPr lang="en-US"/>
              <a:t> to </a:t>
            </a:r>
            <a:r>
              <a:rPr lang="en-US" i="1"/>
              <a:t>t1..tj</a:t>
            </a:r>
          </a:p>
        </p:txBody>
      </p:sp>
      <p:grpSp>
        <p:nvGrpSpPr>
          <p:cNvPr id="2" name="Group 4"/>
          <p:cNvGrpSpPr>
            <a:grpSpLocks/>
          </p:cNvGrpSpPr>
          <p:nvPr/>
        </p:nvGrpSpPr>
        <p:grpSpPr bwMode="auto">
          <a:xfrm>
            <a:off x="1295400" y="1876426"/>
            <a:ext cx="4903788" cy="1500188"/>
            <a:chOff x="768" y="1182"/>
            <a:chExt cx="3089" cy="945"/>
          </a:xfrm>
        </p:grpSpPr>
        <p:sp>
          <p:nvSpPr>
            <p:cNvPr id="26629" name="AutoShape 5"/>
            <p:cNvSpPr>
              <a:spLocks/>
            </p:cNvSpPr>
            <p:nvPr/>
          </p:nvSpPr>
          <p:spPr bwMode="auto">
            <a:xfrm>
              <a:off x="1392" y="1215"/>
              <a:ext cx="96" cy="912"/>
            </a:xfrm>
            <a:prstGeom prst="leftBrace">
              <a:avLst>
                <a:gd name="adj1" fmla="val 79167"/>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6630" name="Text Box 6"/>
            <p:cNvSpPr txBox="1">
              <a:spLocks noChangeArrowheads="1"/>
            </p:cNvSpPr>
            <p:nvPr/>
          </p:nvSpPr>
          <p:spPr bwMode="auto">
            <a:xfrm>
              <a:off x="768" y="1536"/>
              <a:ext cx="570" cy="288"/>
            </a:xfrm>
            <a:prstGeom prst="rect">
              <a:avLst/>
            </a:prstGeom>
            <a:noFill/>
            <a:ln w="9525">
              <a:noFill/>
              <a:miter lim="800000"/>
              <a:headEnd/>
              <a:tailEnd/>
            </a:ln>
          </p:spPr>
          <p:txBody>
            <a:bodyPr wrap="none">
              <a:prstTxWarp prst="textNoShape">
                <a:avLst/>
              </a:prstTxWarp>
              <a:spAutoFit/>
            </a:bodyPr>
            <a:lstStyle/>
            <a:p>
              <a:r>
                <a:rPr lang="en-US"/>
                <a:t>= min</a:t>
              </a:r>
            </a:p>
          </p:txBody>
        </p:sp>
        <p:sp>
          <p:nvSpPr>
            <p:cNvPr id="26631" name="Text Box 7"/>
            <p:cNvSpPr txBox="1">
              <a:spLocks noChangeArrowheads="1"/>
            </p:cNvSpPr>
            <p:nvPr/>
          </p:nvSpPr>
          <p:spPr bwMode="auto">
            <a:xfrm>
              <a:off x="1584" y="1182"/>
              <a:ext cx="2273" cy="756"/>
            </a:xfrm>
            <a:prstGeom prst="rect">
              <a:avLst/>
            </a:prstGeom>
            <a:noFill/>
            <a:ln w="9525">
              <a:noFill/>
              <a:miter lim="800000"/>
              <a:headEnd/>
              <a:tailEnd/>
            </a:ln>
          </p:spPr>
          <p:txBody>
            <a:bodyPr wrap="none">
              <a:prstTxWarp prst="textNoShape">
                <a:avLst/>
              </a:prstTxWarp>
              <a:spAutoFit/>
            </a:bodyPr>
            <a:lstStyle/>
            <a:p>
              <a:r>
                <a:rPr lang="en-US" dirty="0">
                  <a:latin typeface="Cambria Math"/>
                  <a:cs typeface="Cambria Math"/>
                </a:rPr>
                <a:t>D(i-1,j-1), if </a:t>
              </a:r>
              <a:r>
                <a:rPr lang="en-US" dirty="0" err="1">
                  <a:latin typeface="Cambria Math"/>
                  <a:cs typeface="Cambria Math"/>
                </a:rPr>
                <a:t>si</a:t>
              </a:r>
              <a:r>
                <a:rPr lang="en-US" dirty="0">
                  <a:latin typeface="Cambria Math"/>
                  <a:cs typeface="Cambria Math"/>
                </a:rPr>
                <a:t>=</a:t>
              </a:r>
              <a:r>
                <a:rPr lang="en-US" dirty="0" err="1">
                  <a:latin typeface="Cambria Math"/>
                  <a:cs typeface="Cambria Math"/>
                </a:rPr>
                <a:t>tj</a:t>
              </a:r>
              <a:r>
                <a:rPr lang="en-US" dirty="0">
                  <a:latin typeface="Cambria Math"/>
                  <a:cs typeface="Cambria Math"/>
                </a:rPr>
                <a:t> </a:t>
              </a:r>
              <a:r>
                <a:rPr lang="en-US" i="1" dirty="0">
                  <a:latin typeface="Cambria Math"/>
                  <a:cs typeface="Cambria Math"/>
                </a:rPr>
                <a:t>      </a:t>
              </a:r>
              <a:r>
                <a:rPr lang="en-US" i="1" dirty="0" smtClean="0">
                  <a:latin typeface="Cambria Math"/>
                  <a:cs typeface="Cambria Math"/>
                </a:rPr>
                <a:t>    </a:t>
              </a:r>
              <a:r>
                <a:rPr lang="en-US" i="1" dirty="0">
                  <a:latin typeface="Cambria Math"/>
                  <a:cs typeface="Cambria Math"/>
                </a:rPr>
                <a:t>//copy</a:t>
              </a:r>
            </a:p>
            <a:p>
              <a:r>
                <a:rPr lang="en-US" dirty="0">
                  <a:latin typeface="Cambria Math"/>
                  <a:cs typeface="Cambria Math"/>
                </a:rPr>
                <a:t>D(i-1,j-1)+1, if </a:t>
              </a:r>
              <a:r>
                <a:rPr lang="en-US" dirty="0" err="1">
                  <a:latin typeface="Cambria Math"/>
                  <a:cs typeface="Cambria Math"/>
                </a:rPr>
                <a:t>si</a:t>
              </a:r>
              <a:r>
                <a:rPr lang="en-US" dirty="0">
                  <a:latin typeface="Cambria Math"/>
                  <a:cs typeface="Cambria Math"/>
                </a:rPr>
                <a:t>!=</a:t>
              </a:r>
              <a:r>
                <a:rPr lang="en-US" dirty="0" err="1">
                  <a:latin typeface="Cambria Math"/>
                  <a:cs typeface="Cambria Math"/>
                </a:rPr>
                <a:t>tj</a:t>
              </a:r>
              <a:r>
                <a:rPr lang="en-US" dirty="0">
                  <a:latin typeface="Cambria Math"/>
                  <a:cs typeface="Cambria Math"/>
                </a:rPr>
                <a:t> </a:t>
              </a:r>
              <a:r>
                <a:rPr lang="en-US" i="1" dirty="0">
                  <a:latin typeface="Cambria Math"/>
                  <a:cs typeface="Cambria Math"/>
                </a:rPr>
                <a:t> //substitute</a:t>
              </a:r>
            </a:p>
            <a:p>
              <a:r>
                <a:rPr lang="en-US" dirty="0">
                  <a:latin typeface="Cambria Math"/>
                  <a:cs typeface="Cambria Math"/>
                </a:rPr>
                <a:t>D(i-1,j)+1                   </a:t>
              </a:r>
              <a:r>
                <a:rPr lang="en-US" dirty="0" smtClean="0">
                  <a:latin typeface="Cambria Math"/>
                  <a:cs typeface="Cambria Math"/>
                </a:rPr>
                <a:t>    </a:t>
              </a:r>
              <a:r>
                <a:rPr lang="en-US" i="1" dirty="0" smtClean="0">
                  <a:latin typeface="Cambria Math"/>
                  <a:cs typeface="Cambria Math"/>
                </a:rPr>
                <a:t>/</a:t>
              </a:r>
              <a:r>
                <a:rPr lang="en-US" i="1" dirty="0">
                  <a:latin typeface="Cambria Math"/>
                  <a:cs typeface="Cambria Math"/>
                </a:rPr>
                <a:t>/insert</a:t>
              </a:r>
            </a:p>
            <a:p>
              <a:r>
                <a:rPr lang="en-US" dirty="0">
                  <a:latin typeface="Cambria Math"/>
                  <a:cs typeface="Cambria Math"/>
                </a:rPr>
                <a:t>D(i,j-1)+1                   </a:t>
              </a:r>
              <a:r>
                <a:rPr lang="en-US" dirty="0" smtClean="0">
                  <a:latin typeface="Cambria Math"/>
                  <a:cs typeface="Cambria Math"/>
                </a:rPr>
                <a:t>    </a:t>
              </a:r>
              <a:r>
                <a:rPr lang="en-US" i="1" dirty="0" smtClean="0">
                  <a:latin typeface="Cambria Math"/>
                  <a:cs typeface="Cambria Math"/>
                </a:rPr>
                <a:t>/</a:t>
              </a:r>
              <a:r>
                <a:rPr lang="en-US" i="1" dirty="0">
                  <a:latin typeface="Cambria Math"/>
                  <a:cs typeface="Cambria Math"/>
                </a:rPr>
                <a:t>/delete</a:t>
              </a:r>
              <a:endParaRPr lang="en-US" dirty="0">
                <a:latin typeface="Cambria Math"/>
                <a:cs typeface="Cambria Math"/>
              </a:endParaRPr>
            </a:p>
          </p:txBody>
        </p:sp>
        <p:sp>
          <p:nvSpPr>
            <p:cNvPr id="26632" name="Text Box 8"/>
            <p:cNvSpPr txBox="1">
              <a:spLocks noChangeArrowheads="1"/>
            </p:cNvSpPr>
            <p:nvPr/>
          </p:nvSpPr>
          <p:spPr bwMode="auto">
            <a:xfrm>
              <a:off x="1632" y="1527"/>
              <a:ext cx="116" cy="518"/>
            </a:xfrm>
            <a:prstGeom prst="rect">
              <a:avLst/>
            </a:prstGeom>
            <a:noFill/>
            <a:ln w="9525">
              <a:noFill/>
              <a:miter lim="800000"/>
              <a:headEnd/>
              <a:tailEnd/>
            </a:ln>
          </p:spPr>
          <p:txBody>
            <a:bodyPr wrap="none">
              <a:prstTxWarp prst="textNoShape">
                <a:avLst/>
              </a:prstTxWarp>
              <a:spAutoFit/>
            </a:bodyPr>
            <a:lstStyle/>
            <a:p>
              <a:endParaRPr lang="en-US" i="1"/>
            </a:p>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44294" cy="838200"/>
          </a:xfrm>
        </p:spPr>
        <p:txBody>
          <a:bodyPr>
            <a:normAutofit/>
          </a:bodyPr>
          <a:lstStyle/>
          <a:p>
            <a:pPr eaLnBrk="1" hangingPunct="1"/>
            <a:r>
              <a:rPr lang="en-US" dirty="0"/>
              <a:t>Computing </a:t>
            </a:r>
            <a:r>
              <a:rPr lang="en-US" dirty="0" err="1"/>
              <a:t>Levenshtein</a:t>
            </a:r>
            <a:r>
              <a:rPr lang="en-US" dirty="0"/>
              <a:t> distance - 2</a:t>
            </a:r>
          </a:p>
        </p:txBody>
      </p:sp>
      <p:sp>
        <p:nvSpPr>
          <p:cNvPr id="27651" name="Text Box 3"/>
          <p:cNvSpPr txBox="1">
            <a:spLocks noChangeArrowheads="1"/>
          </p:cNvSpPr>
          <p:nvPr/>
        </p:nvSpPr>
        <p:spPr bwMode="auto">
          <a:xfrm>
            <a:off x="533400" y="1371600"/>
            <a:ext cx="6361113" cy="457200"/>
          </a:xfrm>
          <a:prstGeom prst="rect">
            <a:avLst/>
          </a:prstGeom>
          <a:noFill/>
          <a:ln w="9525">
            <a:noFill/>
            <a:miter lim="800000"/>
            <a:headEnd/>
            <a:tailEnd/>
          </a:ln>
        </p:spPr>
        <p:txBody>
          <a:bodyPr wrap="none">
            <a:prstTxWarp prst="textNoShape">
              <a:avLst/>
            </a:prstTxWarp>
            <a:spAutoFit/>
          </a:bodyPr>
          <a:lstStyle/>
          <a:p>
            <a:r>
              <a:rPr lang="en-US"/>
              <a:t>D(i,j) = score of </a:t>
            </a:r>
            <a:r>
              <a:rPr lang="en-US" b="1"/>
              <a:t>best</a:t>
            </a:r>
            <a:r>
              <a:rPr lang="en-US"/>
              <a:t> alignment from </a:t>
            </a:r>
            <a:r>
              <a:rPr lang="en-US" i="1"/>
              <a:t>s1..si</a:t>
            </a:r>
            <a:r>
              <a:rPr lang="en-US"/>
              <a:t> to </a:t>
            </a:r>
            <a:r>
              <a:rPr lang="en-US" i="1"/>
              <a:t>t1..tj</a:t>
            </a:r>
          </a:p>
        </p:txBody>
      </p:sp>
      <p:sp>
        <p:nvSpPr>
          <p:cNvPr id="27652" name="AutoShape 4"/>
          <p:cNvSpPr>
            <a:spLocks/>
          </p:cNvSpPr>
          <p:nvPr/>
        </p:nvSpPr>
        <p:spPr bwMode="auto">
          <a:xfrm>
            <a:off x="2362200" y="2133600"/>
            <a:ext cx="152400" cy="1143000"/>
          </a:xfrm>
          <a:prstGeom prst="leftBrace">
            <a:avLst>
              <a:gd name="adj1" fmla="val 625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7653" name="Text Box 5"/>
          <p:cNvSpPr txBox="1">
            <a:spLocks noChangeArrowheads="1"/>
          </p:cNvSpPr>
          <p:nvPr/>
        </p:nvSpPr>
        <p:spPr bwMode="auto">
          <a:xfrm>
            <a:off x="1371600" y="2390775"/>
            <a:ext cx="904875" cy="457200"/>
          </a:xfrm>
          <a:prstGeom prst="rect">
            <a:avLst/>
          </a:prstGeom>
          <a:noFill/>
          <a:ln w="9525">
            <a:noFill/>
            <a:miter lim="800000"/>
            <a:headEnd/>
            <a:tailEnd/>
          </a:ln>
        </p:spPr>
        <p:txBody>
          <a:bodyPr wrap="none">
            <a:prstTxWarp prst="textNoShape">
              <a:avLst/>
            </a:prstTxWarp>
            <a:spAutoFit/>
          </a:bodyPr>
          <a:lstStyle/>
          <a:p>
            <a:r>
              <a:rPr lang="en-US"/>
              <a:t>= min</a:t>
            </a:r>
          </a:p>
        </p:txBody>
      </p:sp>
      <p:sp>
        <p:nvSpPr>
          <p:cNvPr id="27654" name="Text Box 6"/>
          <p:cNvSpPr txBox="1">
            <a:spLocks noChangeArrowheads="1"/>
          </p:cNvSpPr>
          <p:nvPr/>
        </p:nvSpPr>
        <p:spPr bwMode="auto">
          <a:xfrm>
            <a:off x="2667000" y="2057400"/>
            <a:ext cx="3600553" cy="923330"/>
          </a:xfrm>
          <a:prstGeom prst="rect">
            <a:avLst/>
          </a:prstGeom>
          <a:noFill/>
          <a:ln w="9525">
            <a:noFill/>
            <a:miter lim="800000"/>
            <a:headEnd/>
            <a:tailEnd/>
          </a:ln>
        </p:spPr>
        <p:txBody>
          <a:bodyPr wrap="none">
            <a:prstTxWarp prst="textNoShape">
              <a:avLst/>
            </a:prstTxWarp>
            <a:spAutoFit/>
          </a:bodyPr>
          <a:lstStyle/>
          <a:p>
            <a:r>
              <a:rPr lang="en-US" dirty="0">
                <a:latin typeface="Cambria Math"/>
                <a:cs typeface="Cambria Math"/>
              </a:rPr>
              <a:t>D(i-1,j-1) + d(</a:t>
            </a:r>
            <a:r>
              <a:rPr lang="en-US" dirty="0" err="1">
                <a:latin typeface="Cambria Math"/>
                <a:cs typeface="Cambria Math"/>
              </a:rPr>
              <a:t>si,tj</a:t>
            </a:r>
            <a:r>
              <a:rPr lang="en-US" dirty="0">
                <a:latin typeface="Cambria Math"/>
                <a:cs typeface="Cambria Math"/>
              </a:rPr>
              <a:t>)   </a:t>
            </a:r>
            <a:r>
              <a:rPr lang="en-US" i="1" dirty="0">
                <a:latin typeface="Cambria Math"/>
                <a:cs typeface="Cambria Math"/>
              </a:rPr>
              <a:t>//</a:t>
            </a:r>
            <a:r>
              <a:rPr lang="en-US" i="1" dirty="0" err="1">
                <a:latin typeface="Cambria Math"/>
                <a:cs typeface="Cambria Math"/>
              </a:rPr>
              <a:t>subst</a:t>
            </a:r>
            <a:r>
              <a:rPr lang="en-US" i="1" dirty="0">
                <a:latin typeface="Cambria Math"/>
                <a:cs typeface="Cambria Math"/>
              </a:rPr>
              <a:t>/copy</a:t>
            </a:r>
          </a:p>
          <a:p>
            <a:r>
              <a:rPr lang="en-US" dirty="0">
                <a:latin typeface="Cambria Math"/>
                <a:cs typeface="Cambria Math"/>
              </a:rPr>
              <a:t>D(i-1,j)+1                </a:t>
            </a:r>
            <a:r>
              <a:rPr lang="en-US" dirty="0" smtClean="0">
                <a:latin typeface="Cambria Math"/>
                <a:cs typeface="Cambria Math"/>
              </a:rPr>
              <a:t>  </a:t>
            </a:r>
            <a:r>
              <a:rPr lang="en-US" i="1" dirty="0">
                <a:latin typeface="Cambria Math"/>
                <a:cs typeface="Cambria Math"/>
              </a:rPr>
              <a:t>//insert</a:t>
            </a:r>
          </a:p>
          <a:p>
            <a:r>
              <a:rPr lang="en-US" dirty="0">
                <a:latin typeface="Cambria Math"/>
                <a:cs typeface="Cambria Math"/>
              </a:rPr>
              <a:t>D(i,j-1)+1                 </a:t>
            </a:r>
            <a:r>
              <a:rPr lang="en-US" dirty="0" smtClean="0">
                <a:latin typeface="Cambria Math"/>
                <a:cs typeface="Cambria Math"/>
              </a:rPr>
              <a:t>  </a:t>
            </a:r>
            <a:r>
              <a:rPr lang="en-US" i="1" dirty="0" smtClean="0">
                <a:latin typeface="Cambria Math"/>
                <a:cs typeface="Cambria Math"/>
              </a:rPr>
              <a:t>/</a:t>
            </a:r>
            <a:r>
              <a:rPr lang="en-US" i="1" dirty="0">
                <a:latin typeface="Cambria Math"/>
                <a:cs typeface="Cambria Math"/>
              </a:rPr>
              <a:t>/delete</a:t>
            </a:r>
            <a:endParaRPr lang="en-US" dirty="0">
              <a:latin typeface="Cambria Math"/>
              <a:cs typeface="Cambria Math"/>
            </a:endParaRPr>
          </a:p>
        </p:txBody>
      </p:sp>
      <p:sp>
        <p:nvSpPr>
          <p:cNvPr id="27655" name="Text Box 7"/>
          <p:cNvSpPr txBox="1">
            <a:spLocks noChangeArrowheads="1"/>
          </p:cNvSpPr>
          <p:nvPr/>
        </p:nvSpPr>
        <p:spPr bwMode="auto">
          <a:xfrm>
            <a:off x="2743200" y="2376488"/>
            <a:ext cx="184150" cy="822325"/>
          </a:xfrm>
          <a:prstGeom prst="rect">
            <a:avLst/>
          </a:prstGeom>
          <a:noFill/>
          <a:ln w="9525">
            <a:noFill/>
            <a:miter lim="800000"/>
            <a:headEnd/>
            <a:tailEnd/>
          </a:ln>
        </p:spPr>
        <p:txBody>
          <a:bodyPr wrap="none">
            <a:prstTxWarp prst="textNoShape">
              <a:avLst/>
            </a:prstTxWarp>
            <a:spAutoFit/>
          </a:bodyPr>
          <a:lstStyle/>
          <a:p>
            <a:endParaRPr lang="en-US" i="1"/>
          </a:p>
          <a:p>
            <a:endParaRPr lang="en-US"/>
          </a:p>
        </p:txBody>
      </p:sp>
      <p:sp>
        <p:nvSpPr>
          <p:cNvPr id="27656" name="Text Box 8"/>
          <p:cNvSpPr txBox="1">
            <a:spLocks noChangeArrowheads="1"/>
          </p:cNvSpPr>
          <p:nvPr/>
        </p:nvSpPr>
        <p:spPr bwMode="auto">
          <a:xfrm>
            <a:off x="1355725" y="3876675"/>
            <a:ext cx="6278563" cy="1373188"/>
          </a:xfrm>
          <a:prstGeom prst="rect">
            <a:avLst/>
          </a:prstGeom>
          <a:noFill/>
          <a:ln w="9525">
            <a:noFill/>
            <a:miter lim="800000"/>
            <a:headEnd/>
            <a:tailEnd/>
          </a:ln>
        </p:spPr>
        <p:txBody>
          <a:bodyPr wrap="none">
            <a:prstTxWarp prst="textNoShape">
              <a:avLst/>
            </a:prstTxWarp>
            <a:spAutoFit/>
          </a:bodyPr>
          <a:lstStyle/>
          <a:p>
            <a:r>
              <a:rPr lang="en-US" sz="2800" dirty="0"/>
              <a:t>(simplify by letting d(</a:t>
            </a:r>
            <a:r>
              <a:rPr lang="en-US" sz="2800" dirty="0" err="1"/>
              <a:t>c,d</a:t>
            </a:r>
            <a:r>
              <a:rPr lang="en-US" sz="2800" dirty="0"/>
              <a:t>)=0 if c=d, </a:t>
            </a:r>
            <a:r>
              <a:rPr lang="en-US" sz="2800" dirty="0">
                <a:latin typeface="Cambria Math"/>
                <a:cs typeface="Cambria Math"/>
              </a:rPr>
              <a:t>1</a:t>
            </a:r>
            <a:r>
              <a:rPr lang="en-US" sz="2800" dirty="0"/>
              <a:t> else)</a:t>
            </a:r>
          </a:p>
          <a:p>
            <a:endParaRPr lang="en-US" sz="2800" dirty="0"/>
          </a:p>
          <a:p>
            <a:r>
              <a:rPr lang="en-US" sz="2800" dirty="0"/>
              <a:t>also let D(i,0)=</a:t>
            </a:r>
            <a:r>
              <a:rPr lang="en-US" sz="2800" dirty="0" err="1"/>
              <a:t>i</a:t>
            </a:r>
            <a:r>
              <a:rPr lang="en-US" sz="2800" dirty="0"/>
              <a:t> </a:t>
            </a:r>
            <a:r>
              <a:rPr lang="en-US" sz="2800" i="1" dirty="0"/>
              <a:t>(for </a:t>
            </a:r>
            <a:r>
              <a:rPr lang="en-US" sz="2800" i="1" dirty="0" err="1"/>
              <a:t>i</a:t>
            </a:r>
            <a:r>
              <a:rPr lang="en-US" sz="2800" i="1" dirty="0"/>
              <a:t> inserts)</a:t>
            </a:r>
            <a:r>
              <a:rPr lang="en-US" sz="2800" dirty="0"/>
              <a:t> and D(0,j)=j</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199" y="381000"/>
            <a:ext cx="8136201" cy="838200"/>
          </a:xfrm>
        </p:spPr>
        <p:txBody>
          <a:bodyPr>
            <a:normAutofit/>
          </a:bodyPr>
          <a:lstStyle/>
          <a:p>
            <a:pPr eaLnBrk="1" hangingPunct="1"/>
            <a:r>
              <a:rPr lang="en-US" dirty="0"/>
              <a:t>Computing </a:t>
            </a:r>
            <a:r>
              <a:rPr lang="en-US" dirty="0" err="1"/>
              <a:t>Levenshtein</a:t>
            </a:r>
            <a:r>
              <a:rPr lang="en-US" dirty="0"/>
              <a:t> distance - 3</a:t>
            </a:r>
          </a:p>
        </p:txBody>
      </p:sp>
      <p:sp>
        <p:nvSpPr>
          <p:cNvPr id="28675" name="AutoShape 3"/>
          <p:cNvSpPr>
            <a:spLocks/>
          </p:cNvSpPr>
          <p:nvPr/>
        </p:nvSpPr>
        <p:spPr bwMode="auto">
          <a:xfrm>
            <a:off x="2743200" y="1311275"/>
            <a:ext cx="152400" cy="1143000"/>
          </a:xfrm>
          <a:prstGeom prst="leftBrace">
            <a:avLst>
              <a:gd name="adj1" fmla="val 625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8676" name="Text Box 4"/>
          <p:cNvSpPr txBox="1">
            <a:spLocks noChangeArrowheads="1"/>
          </p:cNvSpPr>
          <p:nvPr/>
        </p:nvSpPr>
        <p:spPr bwMode="auto">
          <a:xfrm>
            <a:off x="1084263" y="1568450"/>
            <a:ext cx="1573212" cy="457200"/>
          </a:xfrm>
          <a:prstGeom prst="rect">
            <a:avLst/>
          </a:prstGeom>
          <a:noFill/>
          <a:ln w="9525">
            <a:noFill/>
            <a:miter lim="800000"/>
            <a:headEnd/>
            <a:tailEnd/>
          </a:ln>
        </p:spPr>
        <p:txBody>
          <a:bodyPr wrap="none">
            <a:prstTxWarp prst="textNoShape">
              <a:avLst/>
            </a:prstTxWarp>
            <a:spAutoFit/>
          </a:bodyPr>
          <a:lstStyle/>
          <a:p>
            <a:pPr algn="r"/>
            <a:r>
              <a:rPr lang="en-US"/>
              <a:t>D(i,j)= min</a:t>
            </a:r>
          </a:p>
        </p:txBody>
      </p:sp>
      <p:sp>
        <p:nvSpPr>
          <p:cNvPr id="28677" name="Text Box 5"/>
          <p:cNvSpPr txBox="1">
            <a:spLocks noChangeArrowheads="1"/>
          </p:cNvSpPr>
          <p:nvPr/>
        </p:nvSpPr>
        <p:spPr bwMode="auto">
          <a:xfrm>
            <a:off x="3048000" y="1235075"/>
            <a:ext cx="3600553" cy="923330"/>
          </a:xfrm>
          <a:prstGeom prst="rect">
            <a:avLst/>
          </a:prstGeom>
          <a:noFill/>
          <a:ln w="9525">
            <a:noFill/>
            <a:miter lim="800000"/>
            <a:headEnd/>
            <a:tailEnd/>
          </a:ln>
        </p:spPr>
        <p:txBody>
          <a:bodyPr wrap="none">
            <a:prstTxWarp prst="textNoShape">
              <a:avLst/>
            </a:prstTxWarp>
            <a:spAutoFit/>
          </a:bodyPr>
          <a:lstStyle/>
          <a:p>
            <a:r>
              <a:rPr lang="en-US" dirty="0">
                <a:latin typeface="Cambria Math"/>
                <a:cs typeface="Cambria Math"/>
              </a:rPr>
              <a:t>D(i-1,j-1) + d(</a:t>
            </a:r>
            <a:r>
              <a:rPr lang="en-US" dirty="0" err="1">
                <a:latin typeface="Cambria Math"/>
                <a:cs typeface="Cambria Math"/>
              </a:rPr>
              <a:t>si,tj</a:t>
            </a:r>
            <a:r>
              <a:rPr lang="en-US" dirty="0">
                <a:latin typeface="Cambria Math"/>
                <a:cs typeface="Cambria Math"/>
              </a:rPr>
              <a:t>)   </a:t>
            </a:r>
            <a:r>
              <a:rPr lang="en-US" i="1" dirty="0">
                <a:latin typeface="Cambria Math"/>
                <a:cs typeface="Cambria Math"/>
              </a:rPr>
              <a:t>//</a:t>
            </a:r>
            <a:r>
              <a:rPr lang="en-US" i="1" dirty="0" err="1">
                <a:latin typeface="Cambria Math"/>
                <a:cs typeface="Cambria Math"/>
              </a:rPr>
              <a:t>subst</a:t>
            </a:r>
            <a:r>
              <a:rPr lang="en-US" i="1" dirty="0">
                <a:latin typeface="Cambria Math"/>
                <a:cs typeface="Cambria Math"/>
              </a:rPr>
              <a:t>/copy</a:t>
            </a:r>
          </a:p>
          <a:p>
            <a:r>
              <a:rPr lang="en-US" dirty="0">
                <a:latin typeface="Cambria Math"/>
                <a:cs typeface="Cambria Math"/>
              </a:rPr>
              <a:t>D(i-1,j)+1                 </a:t>
            </a:r>
            <a:r>
              <a:rPr lang="en-US" dirty="0" smtClean="0">
                <a:latin typeface="Cambria Math"/>
                <a:cs typeface="Cambria Math"/>
              </a:rPr>
              <a:t>   </a:t>
            </a:r>
            <a:r>
              <a:rPr lang="en-US" i="1" dirty="0" smtClean="0">
                <a:latin typeface="Cambria Math"/>
                <a:cs typeface="Cambria Math"/>
              </a:rPr>
              <a:t>//</a:t>
            </a:r>
            <a:r>
              <a:rPr lang="en-US" i="1" dirty="0">
                <a:latin typeface="Cambria Math"/>
                <a:cs typeface="Cambria Math"/>
              </a:rPr>
              <a:t>insert</a:t>
            </a:r>
          </a:p>
          <a:p>
            <a:r>
              <a:rPr lang="en-US" dirty="0">
                <a:latin typeface="Cambria Math"/>
                <a:cs typeface="Cambria Math"/>
              </a:rPr>
              <a:t>D(i,j-1)+1                 </a:t>
            </a:r>
            <a:r>
              <a:rPr lang="en-US" dirty="0" smtClean="0">
                <a:latin typeface="Cambria Math"/>
                <a:cs typeface="Cambria Math"/>
              </a:rPr>
              <a:t>   </a:t>
            </a:r>
            <a:r>
              <a:rPr lang="en-US" i="1" dirty="0" smtClean="0">
                <a:latin typeface="Cambria Math"/>
                <a:cs typeface="Cambria Math"/>
              </a:rPr>
              <a:t>/</a:t>
            </a:r>
            <a:r>
              <a:rPr lang="en-US" i="1" dirty="0">
                <a:latin typeface="Cambria Math"/>
                <a:cs typeface="Cambria Math"/>
              </a:rPr>
              <a:t>/delete</a:t>
            </a:r>
            <a:endParaRPr lang="en-US" dirty="0">
              <a:latin typeface="Cambria Math"/>
              <a:cs typeface="Cambria Math"/>
            </a:endParaRPr>
          </a:p>
        </p:txBody>
      </p:sp>
      <p:sp>
        <p:nvSpPr>
          <p:cNvPr id="28678" name="Text Box 6"/>
          <p:cNvSpPr txBox="1">
            <a:spLocks noChangeArrowheads="1"/>
          </p:cNvSpPr>
          <p:nvPr/>
        </p:nvSpPr>
        <p:spPr bwMode="auto">
          <a:xfrm>
            <a:off x="3124200" y="1554163"/>
            <a:ext cx="184150" cy="822325"/>
          </a:xfrm>
          <a:prstGeom prst="rect">
            <a:avLst/>
          </a:prstGeom>
          <a:noFill/>
          <a:ln w="9525">
            <a:noFill/>
            <a:miter lim="800000"/>
            <a:headEnd/>
            <a:tailEnd/>
          </a:ln>
        </p:spPr>
        <p:txBody>
          <a:bodyPr wrap="none">
            <a:prstTxWarp prst="textNoShape">
              <a:avLst/>
            </a:prstTxWarp>
            <a:spAutoFit/>
          </a:bodyPr>
          <a:lstStyle/>
          <a:p>
            <a:endParaRPr lang="en-US" i="1"/>
          </a:p>
          <a:p>
            <a:endParaRPr lang="en-US"/>
          </a:p>
        </p:txBody>
      </p:sp>
      <p:graphicFrame>
        <p:nvGraphicFramePr>
          <p:cNvPr id="372743" name="Group 7"/>
          <p:cNvGraphicFramePr>
            <a:graphicFrameLocks noGrp="1"/>
          </p:cNvGraphicFramePr>
          <p:nvPr/>
        </p:nvGraphicFramePr>
        <p:xfrm>
          <a:off x="2362200" y="2895600"/>
          <a:ext cx="4331017" cy="3627119"/>
        </p:xfrm>
        <a:graphic>
          <a:graphicData uri="http://schemas.openxmlformats.org/drawingml/2006/table">
            <a:tbl>
              <a:tblPr/>
              <a:tblGrid>
                <a:gridCol w="322263"/>
                <a:gridCol w="395287"/>
                <a:gridCol w="717550"/>
                <a:gridCol w="555625"/>
                <a:gridCol w="208280"/>
                <a:gridCol w="696912"/>
                <a:gridCol w="717550"/>
                <a:gridCol w="717550"/>
              </a:tblGrid>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37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70"/>
          <p:cNvGrpSpPr>
            <a:grpSpLocks/>
          </p:cNvGrpSpPr>
          <p:nvPr/>
        </p:nvGrpSpPr>
        <p:grpSpPr bwMode="auto">
          <a:xfrm>
            <a:off x="5791200" y="5943600"/>
            <a:ext cx="2230438" cy="609600"/>
            <a:chOff x="3648" y="3744"/>
            <a:chExt cx="1405" cy="384"/>
          </a:xfrm>
        </p:grpSpPr>
        <p:sp>
          <p:nvSpPr>
            <p:cNvPr id="28743" name="Oval 71"/>
            <p:cNvSpPr>
              <a:spLocks noChangeArrowheads="1"/>
            </p:cNvSpPr>
            <p:nvPr/>
          </p:nvSpPr>
          <p:spPr bwMode="auto">
            <a:xfrm>
              <a:off x="3648" y="3744"/>
              <a:ext cx="576" cy="384"/>
            </a:xfrm>
            <a:prstGeom prst="ellipse">
              <a:avLst/>
            </a:prstGeom>
            <a:noFill/>
            <a:ln w="28575">
              <a:solidFill>
                <a:srgbClr val="000080"/>
              </a:solidFill>
              <a:round/>
              <a:headEnd/>
              <a:tailEnd/>
            </a:ln>
          </p:spPr>
          <p:txBody>
            <a:bodyPr wrap="none" anchor="ctr">
              <a:prstTxWarp prst="textNoShape">
                <a:avLst/>
              </a:prstTxWarp>
            </a:bodyPr>
            <a:lstStyle/>
            <a:p>
              <a:endParaRPr lang="en-US"/>
            </a:p>
          </p:txBody>
        </p:sp>
        <p:sp>
          <p:nvSpPr>
            <p:cNvPr id="28744" name="Text Box 72"/>
            <p:cNvSpPr txBox="1">
              <a:spLocks noChangeArrowheads="1"/>
            </p:cNvSpPr>
            <p:nvPr/>
          </p:nvSpPr>
          <p:spPr bwMode="auto">
            <a:xfrm>
              <a:off x="4338" y="3792"/>
              <a:ext cx="715" cy="288"/>
            </a:xfrm>
            <a:prstGeom prst="rect">
              <a:avLst/>
            </a:prstGeom>
            <a:noFill/>
            <a:ln w="28575">
              <a:noFill/>
              <a:miter lim="800000"/>
              <a:headEnd/>
              <a:tailEnd/>
            </a:ln>
          </p:spPr>
          <p:txBody>
            <a:bodyPr wrap="none">
              <a:prstTxWarp prst="textNoShape">
                <a:avLst/>
              </a:prstTxWarp>
              <a:spAutoFit/>
            </a:bodyPr>
            <a:lstStyle/>
            <a:p>
              <a:pPr algn="ctr"/>
              <a:r>
                <a:rPr lang="en-US"/>
                <a:t>= D(</a:t>
              </a:r>
              <a:r>
                <a:rPr lang="en-US" i="1"/>
                <a:t>s,t</a:t>
              </a:r>
              <a:r>
                <a:rPr lang="en-US"/>
                <a:t>)</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Jaro</a:t>
            </a:r>
            <a:r>
              <a:rPr lang="en-US" dirty="0" smtClean="0"/>
              <a:t>-Winkler metric</a:t>
            </a:r>
            <a:endParaRPr lang="en-US" dirty="0"/>
          </a:p>
        </p:txBody>
      </p:sp>
      <p:sp>
        <p:nvSpPr>
          <p:cNvPr id="3" name="Content Placeholder 2"/>
          <p:cNvSpPr>
            <a:spLocks noGrp="1"/>
          </p:cNvSpPr>
          <p:nvPr>
            <p:ph idx="1"/>
          </p:nvPr>
        </p:nvSpPr>
        <p:spPr>
          <a:xfrm>
            <a:off x="279400" y="1257300"/>
            <a:ext cx="8408582" cy="4916758"/>
          </a:xfrm>
        </p:spPr>
        <p:txBody>
          <a:bodyPr>
            <a:normAutofit fontScale="85000" lnSpcReduction="20000"/>
          </a:bodyPr>
          <a:lstStyle/>
          <a:p>
            <a:r>
              <a:rPr lang="en-US" dirty="0" smtClean="0"/>
              <a:t>Very ad hoc</a:t>
            </a:r>
          </a:p>
          <a:p>
            <a:r>
              <a:rPr lang="en-US" dirty="0" smtClean="0"/>
              <a:t>Very fast</a:t>
            </a:r>
          </a:p>
          <a:p>
            <a:r>
              <a:rPr lang="en-US" dirty="0" smtClean="0"/>
              <a:t>Very good on person names</a:t>
            </a:r>
          </a:p>
          <a:p>
            <a:r>
              <a:rPr lang="en-US" dirty="0" smtClean="0"/>
              <a:t>Algorithm sketch</a:t>
            </a:r>
          </a:p>
          <a:p>
            <a:pPr lvl="1"/>
            <a:r>
              <a:rPr lang="en-US" dirty="0" smtClean="0"/>
              <a:t>characters in </a:t>
            </a:r>
            <a:r>
              <a:rPr lang="en-US" dirty="0" err="1" smtClean="0"/>
              <a:t>s,t</a:t>
            </a:r>
            <a:r>
              <a:rPr lang="en-US" dirty="0" smtClean="0"/>
              <a:t> “match” if they are identical and appear at similar positions</a:t>
            </a:r>
          </a:p>
          <a:p>
            <a:pPr lvl="1"/>
            <a:r>
              <a:rPr lang="en-US" dirty="0" smtClean="0"/>
              <a:t>characters are “transposed” if they match but aren’t in the same relative order</a:t>
            </a:r>
          </a:p>
          <a:p>
            <a:pPr lvl="1"/>
            <a:r>
              <a:rPr lang="en-US" dirty="0" smtClean="0"/>
              <a:t>score is based on numbers of matching and transposed characters</a:t>
            </a:r>
          </a:p>
          <a:p>
            <a:pPr lvl="1"/>
            <a:r>
              <a:rPr lang="en-US" dirty="0" smtClean="0"/>
              <a:t>there’s a special correction for matching the first few characters</a:t>
            </a:r>
          </a:p>
          <a:p>
            <a:pPr lvl="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distances</a:t>
            </a:r>
            <a:endParaRPr lang="en-US" dirty="0"/>
          </a:p>
        </p:txBody>
      </p:sp>
      <p:sp>
        <p:nvSpPr>
          <p:cNvPr id="3" name="Content Placeholder 2"/>
          <p:cNvSpPr>
            <a:spLocks noGrp="1"/>
          </p:cNvSpPr>
          <p:nvPr>
            <p:ph idx="1"/>
          </p:nvPr>
        </p:nvSpPr>
        <p:spPr/>
        <p:txBody>
          <a:bodyPr/>
          <a:lstStyle/>
          <a:p>
            <a:r>
              <a:rPr lang="en-US" dirty="0" smtClean="0">
                <a:solidFill>
                  <a:srgbClr val="000000"/>
                </a:solidFill>
              </a:rPr>
              <a:t>TFIDF/Cosine distance</a:t>
            </a:r>
          </a:p>
          <a:p>
            <a:pPr lvl="1"/>
            <a:r>
              <a:rPr lang="en-US" dirty="0" smtClean="0">
                <a:solidFill>
                  <a:srgbClr val="000000"/>
                </a:solidFill>
              </a:rPr>
              <a:t>after weighting and normalizing vectors, a dot product</a:t>
            </a:r>
          </a:p>
          <a:p>
            <a:r>
              <a:rPr lang="en-US" dirty="0" err="1" smtClean="0">
                <a:solidFill>
                  <a:srgbClr val="000000"/>
                </a:solidFill>
              </a:rPr>
              <a:t>Jaccard</a:t>
            </a:r>
            <a:r>
              <a:rPr lang="en-US" dirty="0" smtClean="0">
                <a:solidFill>
                  <a:srgbClr val="000000"/>
                </a:solidFill>
              </a:rPr>
              <a:t> distance</a:t>
            </a:r>
          </a:p>
          <a:p>
            <a:r>
              <a:rPr lang="en-US" dirty="0" smtClean="0">
                <a:solidFill>
                  <a:srgbClr val="000000"/>
                </a:solidFill>
              </a:rPr>
              <a:t>Dice</a:t>
            </a:r>
          </a:p>
          <a:p>
            <a:r>
              <a:rPr lang="en-US" dirty="0" smtClean="0">
                <a:solidFill>
                  <a:srgbClr val="000000"/>
                </a:solidFill>
              </a:rPr>
              <a:t>…</a:t>
            </a:r>
          </a:p>
        </p:txBody>
      </p:sp>
      <p:graphicFrame>
        <p:nvGraphicFramePr>
          <p:cNvPr id="4" name="Object 3"/>
          <p:cNvGraphicFramePr>
            <a:graphicFrameLocks noChangeAspect="1"/>
          </p:cNvGraphicFramePr>
          <p:nvPr/>
        </p:nvGraphicFramePr>
        <p:xfrm>
          <a:off x="3935998" y="2620935"/>
          <a:ext cx="3540125" cy="1179513"/>
        </p:xfrm>
        <a:graphic>
          <a:graphicData uri="http://schemas.openxmlformats.org/presentationml/2006/ole">
            <mc:AlternateContent xmlns:mc="http://schemas.openxmlformats.org/markup-compatibility/2006">
              <mc:Choice xmlns:v="urn:schemas-microsoft-com:vml" Requires="v">
                <p:oleObj spid="_x0000_s57353" name="Equation" r:id="rId3" imgW="1066800" imgH="355600" progId="Equation.3">
                  <p:embed/>
                </p:oleObj>
              </mc:Choice>
              <mc:Fallback>
                <p:oleObj name="Equation" r:id="rId3" imgW="1066800" imgH="355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998" y="2620935"/>
                        <a:ext cx="3540125" cy="1179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4390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381000"/>
            <a:ext cx="8229600" cy="831850"/>
          </a:xfrm>
        </p:spPr>
        <p:txBody>
          <a:bodyPr/>
          <a:lstStyle/>
          <a:p>
            <a:pPr eaLnBrk="1" hangingPunct="1"/>
            <a:r>
              <a:rPr lang="en-US" sz="3600">
                <a:latin typeface="Arial" charset="0"/>
                <a:cs typeface="Arial" charset="0"/>
              </a:rPr>
              <a:t>Robust distance metrics for strings</a:t>
            </a:r>
          </a:p>
        </p:txBody>
      </p:sp>
      <p:sp>
        <p:nvSpPr>
          <p:cNvPr id="56323" name="Rectangle 3"/>
          <p:cNvSpPr>
            <a:spLocks noGrp="1" noChangeArrowheads="1"/>
          </p:cNvSpPr>
          <p:nvPr>
            <p:ph type="body" idx="1"/>
          </p:nvPr>
        </p:nvSpPr>
        <p:spPr>
          <a:xfrm>
            <a:off x="685800" y="2133600"/>
            <a:ext cx="7696200" cy="4191000"/>
          </a:xfrm>
        </p:spPr>
        <p:txBody>
          <a:bodyPr/>
          <a:lstStyle/>
          <a:p>
            <a:pPr eaLnBrk="1" hangingPunct="1"/>
            <a:r>
              <a:rPr lang="en-US" sz="2400">
                <a:latin typeface="Arial" charset="0"/>
                <a:cs typeface="Arial" charset="0"/>
              </a:rPr>
              <a:t>Java toolkit of string-matching methods from AI, Statistics, IR and DB communities</a:t>
            </a:r>
          </a:p>
          <a:p>
            <a:pPr eaLnBrk="1" hangingPunct="1"/>
            <a:r>
              <a:rPr lang="en-US" sz="2400">
                <a:latin typeface="Arial" charset="0"/>
                <a:cs typeface="Arial" charset="0"/>
              </a:rPr>
              <a:t>Tools for evaluating performance on test data</a:t>
            </a:r>
          </a:p>
          <a:p>
            <a:pPr eaLnBrk="1" hangingPunct="1"/>
            <a:r>
              <a:rPr lang="en-US" sz="2400">
                <a:latin typeface="Arial" charset="0"/>
                <a:cs typeface="Arial" charset="0"/>
              </a:rPr>
              <a:t>Used to experimentally compare a number of metrics</a:t>
            </a:r>
          </a:p>
        </p:txBody>
      </p:sp>
      <p:sp>
        <p:nvSpPr>
          <p:cNvPr id="56324" name="Text Box 4"/>
          <p:cNvSpPr txBox="1">
            <a:spLocks noChangeArrowheads="1"/>
          </p:cNvSpPr>
          <p:nvPr/>
        </p:nvSpPr>
        <p:spPr bwMode="auto">
          <a:xfrm>
            <a:off x="685800" y="1447800"/>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sz="2800" b="0">
                <a:latin typeface="Times New Roman" charset="0"/>
              </a:rPr>
              <a:t>SecondString </a:t>
            </a:r>
            <a:r>
              <a:rPr lang="en-US" sz="2400" b="0">
                <a:latin typeface="Times New Roman" charset="0"/>
              </a:rPr>
              <a:t>(Cohen, Ravikumar, Fienberg, IIWeb 2003):</a:t>
            </a:r>
          </a:p>
        </p:txBody>
      </p:sp>
    </p:spTree>
    <p:extLst>
      <p:ext uri="{BB962C8B-B14F-4D97-AF65-F5344CB8AC3E}">
        <p14:creationId xmlns:p14="http://schemas.microsoft.com/office/powerpoint/2010/main" val="33865109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atin typeface="Arial" charset="0"/>
                <a:cs typeface="Arial" charset="0"/>
              </a:rPr>
              <a:t>Results: Edit-distance variants</a:t>
            </a:r>
          </a:p>
        </p:txBody>
      </p:sp>
      <p:sp>
        <p:nvSpPr>
          <p:cNvPr id="57347" name="Rectangle 3"/>
          <p:cNvSpPr>
            <a:spLocks noGrp="1" noChangeArrowheads="1"/>
          </p:cNvSpPr>
          <p:nvPr>
            <p:ph type="body" idx="1"/>
          </p:nvPr>
        </p:nvSpPr>
        <p:spPr>
          <a:xfrm>
            <a:off x="762000" y="1219200"/>
            <a:ext cx="7772400" cy="609600"/>
          </a:xfrm>
        </p:spPr>
        <p:txBody>
          <a:bodyPr>
            <a:normAutofit fontScale="92500" lnSpcReduction="20000"/>
          </a:bodyPr>
          <a:lstStyle/>
          <a:p>
            <a:pPr eaLnBrk="1" hangingPunct="1">
              <a:buFontTx/>
              <a:buNone/>
            </a:pPr>
            <a:r>
              <a:rPr lang="en-US" sz="2400">
                <a:latin typeface="Arial" charset="0"/>
                <a:cs typeface="Arial" charset="0"/>
              </a:rPr>
              <a:t>     </a:t>
            </a:r>
            <a:r>
              <a:rPr lang="en-US" sz="2000">
                <a:latin typeface="Arial" charset="0"/>
                <a:cs typeface="Arial" charset="0"/>
              </a:rPr>
              <a:t>Monge-Elkan (a carefully-tuned Smith-Waterman variant) is the best on </a:t>
            </a:r>
            <a:r>
              <a:rPr lang="en-US" sz="2000" i="1">
                <a:latin typeface="Arial" charset="0"/>
                <a:cs typeface="Arial" charset="0"/>
              </a:rPr>
              <a:t>average</a:t>
            </a:r>
            <a:r>
              <a:rPr lang="en-US" sz="2000">
                <a:latin typeface="Arial" charset="0"/>
                <a:cs typeface="Arial" charset="0"/>
              </a:rPr>
              <a:t> across the benchmark datasets…</a:t>
            </a:r>
            <a:endParaRPr lang="en-US" sz="2000" i="1">
              <a:latin typeface="Arial" charset="0"/>
              <a:cs typeface="Arial" charset="0"/>
            </a:endParaRPr>
          </a:p>
        </p:txBody>
      </p:sp>
      <p:pic>
        <p:nvPicPr>
          <p:cNvPr id="5734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432" t="31482" r="5882" b="3703"/>
          <a:stretch>
            <a:fillRect/>
          </a:stretch>
        </p:blipFill>
        <p:spPr bwMode="auto">
          <a:xfrm>
            <a:off x="1219200" y="1981200"/>
            <a:ext cx="693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9" name="Line 5"/>
          <p:cNvSpPr>
            <a:spLocks noChangeShapeType="1"/>
          </p:cNvSpPr>
          <p:nvPr/>
        </p:nvSpPr>
        <p:spPr bwMode="auto">
          <a:xfrm flipV="1">
            <a:off x="4114800" y="3810000"/>
            <a:ext cx="1066800" cy="68580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4390" name="Text Box 6"/>
          <p:cNvSpPr txBox="1">
            <a:spLocks noChangeArrowheads="1"/>
          </p:cNvSpPr>
          <p:nvPr/>
        </p:nvSpPr>
        <p:spPr bwMode="auto">
          <a:xfrm>
            <a:off x="2362200" y="4495800"/>
            <a:ext cx="2743200" cy="1216025"/>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a:t>11-pt interpolated recall/precision curves averaged across 11 benchmark problems</a:t>
            </a:r>
          </a:p>
        </p:txBody>
      </p:sp>
    </p:spTree>
    <p:extLst>
      <p:ext uri="{BB962C8B-B14F-4D97-AF65-F5344CB8AC3E}">
        <p14:creationId xmlns:p14="http://schemas.microsoft.com/office/powerpoint/2010/main" val="2591046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animBg="1"/>
      <p:bldP spid="1443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atin typeface="Arial" charset="0"/>
                <a:cs typeface="Arial" charset="0"/>
              </a:rPr>
              <a:t>Results: Edit-distance variants</a:t>
            </a:r>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l="8591" t="23949" r="10353" b="7666"/>
          <a:stretch>
            <a:fillRect/>
          </a:stretch>
        </p:blipFill>
        <p:spPr bwMode="auto">
          <a:xfrm>
            <a:off x="990600" y="1676400"/>
            <a:ext cx="701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8372" name="Rectangle 4"/>
          <p:cNvSpPr>
            <a:spLocks noChangeArrowheads="1"/>
          </p:cNvSpPr>
          <p:nvPr/>
        </p:nvSpPr>
        <p:spPr bwMode="auto">
          <a:xfrm>
            <a:off x="457200" y="10668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pPr>
            <a:r>
              <a:rPr lang="en-US" sz="2400" b="0"/>
              <a:t>     But </a:t>
            </a:r>
            <a:r>
              <a:rPr lang="en-US" sz="2000" b="0"/>
              <a:t>Monge-Elkan is sometimes outperformed on specific datasets</a:t>
            </a:r>
          </a:p>
        </p:txBody>
      </p:sp>
      <p:sp>
        <p:nvSpPr>
          <p:cNvPr id="145413" name="Oval 5"/>
          <p:cNvSpPr>
            <a:spLocks noChangeArrowheads="1"/>
          </p:cNvSpPr>
          <p:nvPr/>
        </p:nvSpPr>
        <p:spPr bwMode="auto">
          <a:xfrm>
            <a:off x="6172200" y="2590800"/>
            <a:ext cx="1676400" cy="9144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414" name="Line 6"/>
          <p:cNvSpPr>
            <a:spLocks noChangeShapeType="1"/>
          </p:cNvSpPr>
          <p:nvPr/>
        </p:nvSpPr>
        <p:spPr bwMode="auto">
          <a:xfrm flipV="1">
            <a:off x="4191000" y="2743200"/>
            <a:ext cx="152400" cy="152400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5415" name="Text Box 7"/>
          <p:cNvSpPr txBox="1">
            <a:spLocks noChangeArrowheads="1"/>
          </p:cNvSpPr>
          <p:nvPr/>
        </p:nvSpPr>
        <p:spPr bwMode="auto">
          <a:xfrm>
            <a:off x="2590800" y="4191000"/>
            <a:ext cx="2743200" cy="1490663"/>
          </a:xfrm>
          <a:prstGeom prst="rect">
            <a:avLst/>
          </a:prstGeom>
          <a:solidFill>
            <a:schemeClr val="bg1"/>
          </a:solidFill>
          <a:ln w="25400">
            <a:solidFill>
              <a:schemeClr val="tx1"/>
            </a:solidFill>
            <a:prstDash val="sysDot"/>
            <a:miter lim="800000"/>
            <a:headEnd/>
            <a:tailEnd/>
          </a:ln>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a:t>Precision-recall for Monge-Elkan and one other method (Levenshtein) on a specific benchmark</a:t>
            </a:r>
          </a:p>
        </p:txBody>
      </p:sp>
    </p:spTree>
    <p:extLst>
      <p:ext uri="{BB962C8B-B14F-4D97-AF65-F5344CB8AC3E}">
        <p14:creationId xmlns:p14="http://schemas.microsoft.com/office/powerpoint/2010/main" val="2408051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4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animBg="1"/>
      <p:bldP spid="145414" grpId="0" animBg="1"/>
      <p:bldP spid="1454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Semantic Joining</a:t>
            </a:r>
            <a:br>
              <a:rPr lang="en-US" dirty="0" smtClean="0"/>
            </a:br>
            <a:r>
              <a:rPr lang="en-US" dirty="0" smtClean="0"/>
              <a:t>with </a:t>
            </a:r>
            <a:r>
              <a:rPr lang="en-US" dirty="0" err="1" smtClean="0"/>
              <a:t>Multiscale</a:t>
            </a:r>
            <a:r>
              <a:rPr lang="en-US" dirty="0"/>
              <a:t> </a:t>
            </a:r>
            <a:r>
              <a:rPr lang="en-US" dirty="0" smtClean="0"/>
              <a:t>Statistics</a:t>
            </a:r>
            <a:endParaRPr lang="en-US" dirty="0"/>
          </a:p>
        </p:txBody>
      </p:sp>
      <p:sp>
        <p:nvSpPr>
          <p:cNvPr id="3" name="Subtitle 2"/>
          <p:cNvSpPr>
            <a:spLocks noGrp="1"/>
          </p:cNvSpPr>
          <p:nvPr>
            <p:ph type="subTitle" idx="1"/>
          </p:nvPr>
        </p:nvSpPr>
        <p:spPr/>
        <p:txBody>
          <a:bodyPr/>
          <a:lstStyle/>
          <a:p>
            <a:r>
              <a:rPr lang="en-US" dirty="0" smtClean="0"/>
              <a:t>William Cohen</a:t>
            </a:r>
          </a:p>
          <a:p>
            <a:r>
              <a:rPr lang="en-US" dirty="0" smtClean="0"/>
              <a:t>Katie </a:t>
            </a:r>
            <a:r>
              <a:rPr lang="en-US" dirty="0" err="1" smtClean="0"/>
              <a:t>Rivard</a:t>
            </a:r>
            <a:r>
              <a:rPr lang="en-US" dirty="0" smtClean="0"/>
              <a:t>, Dana </a:t>
            </a:r>
            <a:r>
              <a:rPr lang="en-US" dirty="0" err="1" smtClean="0"/>
              <a:t>Attias-Moshevitz</a:t>
            </a:r>
            <a:endParaRPr lang="en-US" dirty="0" smtClean="0"/>
          </a:p>
          <a:p>
            <a:r>
              <a:rPr lang="en-US" dirty="0" smtClean="0"/>
              <a:t>CMU</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725" t="16962" r="16183" b="8702"/>
          <a:stretch>
            <a:fillRect/>
          </a:stretch>
        </p:blipFill>
        <p:spPr bwMode="auto">
          <a:xfrm>
            <a:off x="203200" y="228600"/>
            <a:ext cx="8547100" cy="626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3361814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600">
                <a:latin typeface="Arial" charset="0"/>
                <a:cs typeface="Arial" charset="0"/>
              </a:rPr>
              <a:t>SoftTFDF: A robust distance metric</a:t>
            </a:r>
          </a:p>
        </p:txBody>
      </p:sp>
      <p:sp>
        <p:nvSpPr>
          <p:cNvPr id="59395" name="Text Box 5"/>
          <p:cNvSpPr txBox="1">
            <a:spLocks noChangeArrowheads="1"/>
          </p:cNvSpPr>
          <p:nvPr/>
        </p:nvSpPr>
        <p:spPr bwMode="auto">
          <a:xfrm>
            <a:off x="457200" y="1295400"/>
            <a:ext cx="838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r>
              <a:rPr lang="en-US" sz="2800" b="0">
                <a:latin typeface="Times New Roman" charset="0"/>
              </a:rPr>
              <a:t>We also compared edit-distance based and term-based methods, and evaluated a new </a:t>
            </a:r>
            <a:r>
              <a:rPr lang="ja-JP" altLang="en-US" sz="2800" b="0">
                <a:latin typeface="Times New Roman" charset="0"/>
              </a:rPr>
              <a:t>“</a:t>
            </a:r>
            <a:r>
              <a:rPr lang="en-US" sz="2800" b="0">
                <a:latin typeface="Times New Roman" charset="0"/>
              </a:rPr>
              <a:t>hybrid</a:t>
            </a:r>
            <a:r>
              <a:rPr lang="ja-JP" altLang="en-US" sz="2800" b="0">
                <a:latin typeface="Times New Roman" charset="0"/>
              </a:rPr>
              <a:t>”</a:t>
            </a:r>
            <a:r>
              <a:rPr lang="en-US" sz="2800" b="0">
                <a:latin typeface="Times New Roman" charset="0"/>
              </a:rPr>
              <a:t> method:</a:t>
            </a:r>
          </a:p>
          <a:p>
            <a:pPr algn="l" eaLnBrk="1" hangingPunct="1"/>
            <a:endParaRPr lang="en-US" sz="2800" b="0">
              <a:latin typeface="Times New Roman" charset="0"/>
            </a:endParaRPr>
          </a:p>
          <a:p>
            <a:pPr algn="l" eaLnBrk="1" hangingPunct="1"/>
            <a:r>
              <a:rPr lang="en-US" sz="2800" b="0">
                <a:latin typeface="Times New Roman" charset="0"/>
              </a:rPr>
              <a:t>SoftTFIDF, for token sets S and T:</a:t>
            </a:r>
          </a:p>
          <a:p>
            <a:pPr algn="l" eaLnBrk="1" hangingPunct="1">
              <a:buFontTx/>
              <a:buChar char="•"/>
            </a:pPr>
            <a:r>
              <a:rPr lang="en-US" sz="2800" b="0">
                <a:latin typeface="Times New Roman" charset="0"/>
              </a:rPr>
              <a:t>  Extends TFIDF by including pairs of words in S and T that </a:t>
            </a:r>
            <a:r>
              <a:rPr lang="ja-JP" altLang="en-US" sz="2800" b="0">
                <a:latin typeface="Times New Roman" charset="0"/>
              </a:rPr>
              <a:t>“</a:t>
            </a:r>
            <a:r>
              <a:rPr lang="en-US" sz="2800" b="0">
                <a:latin typeface="Times New Roman" charset="0"/>
              </a:rPr>
              <a:t>almost</a:t>
            </a:r>
            <a:r>
              <a:rPr lang="ja-JP" altLang="en-US" sz="2800" b="0">
                <a:latin typeface="Times New Roman" charset="0"/>
              </a:rPr>
              <a:t>”</a:t>
            </a:r>
            <a:r>
              <a:rPr lang="en-US" sz="2800" b="0">
                <a:latin typeface="Times New Roman" charset="0"/>
              </a:rPr>
              <a:t> match—i.e., that are highly similar according to a second distance metric (the Jaro-Winkler metric, an edit-distance like metric).</a:t>
            </a:r>
            <a:endParaRPr lang="el-GR" sz="2800" b="0">
              <a:latin typeface="Times New Roman" charset="0"/>
              <a:cs typeface="Times New Roman" charset="0"/>
            </a:endParaRPr>
          </a:p>
        </p:txBody>
      </p:sp>
    </p:spTree>
    <p:extLst>
      <p:ext uri="{BB962C8B-B14F-4D97-AF65-F5344CB8AC3E}">
        <p14:creationId xmlns:p14="http://schemas.microsoft.com/office/powerpoint/2010/main" val="38922900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l="13782" t="38571" r="14684" b="19286"/>
          <a:stretch>
            <a:fillRect/>
          </a:stretch>
        </p:blipFill>
        <p:spPr bwMode="auto">
          <a:xfrm>
            <a:off x="457200" y="990600"/>
            <a:ext cx="830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423593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Comparing token-based, edit-distance, and hybrid distance metrics</a:t>
            </a:r>
          </a:p>
        </p:txBody>
      </p:sp>
      <p:pic>
        <p:nvPicPr>
          <p:cNvPr id="61443" name="Picture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9167" t="28572" r="9027" b="10477"/>
          <a:stretch>
            <a:fillRect/>
          </a:stretch>
        </p:blipFill>
        <p:spPr bwMode="auto">
          <a:xfrm>
            <a:off x="457200" y="1371600"/>
            <a:ext cx="784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1" name="Line 9"/>
          <p:cNvSpPr>
            <a:spLocks noChangeShapeType="1"/>
          </p:cNvSpPr>
          <p:nvPr/>
        </p:nvSpPr>
        <p:spPr bwMode="auto">
          <a:xfrm flipV="1">
            <a:off x="3657600" y="2286000"/>
            <a:ext cx="2133600" cy="762000"/>
          </a:xfrm>
          <a:prstGeom prst="line">
            <a:avLst/>
          </a:prstGeom>
          <a:noFill/>
          <a:ln w="25400">
            <a:solidFill>
              <a:srgbClr val="FF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6442" name="Text Box 10"/>
          <p:cNvSpPr txBox="1">
            <a:spLocks noChangeArrowheads="1"/>
          </p:cNvSpPr>
          <p:nvPr/>
        </p:nvSpPr>
        <p:spPr bwMode="auto">
          <a:xfrm>
            <a:off x="1828800" y="3048000"/>
            <a:ext cx="2743200" cy="941388"/>
          </a:xfrm>
          <a:prstGeom prst="rect">
            <a:avLst/>
          </a:prstGeom>
          <a:noFill/>
          <a:ln w="25400">
            <a:solidFill>
              <a:srgbClr val="FF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a:t>SFS is a vanilla IDF weight on each token (circa 1959!)</a:t>
            </a:r>
          </a:p>
        </p:txBody>
      </p:sp>
      <p:sp>
        <p:nvSpPr>
          <p:cNvPr id="146443" name="Line 11"/>
          <p:cNvSpPr>
            <a:spLocks noChangeShapeType="1"/>
          </p:cNvSpPr>
          <p:nvPr/>
        </p:nvSpPr>
        <p:spPr bwMode="auto">
          <a:xfrm flipV="1">
            <a:off x="5715000" y="2133600"/>
            <a:ext cx="914400" cy="20574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143275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4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64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46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1" grpId="0" animBg="1"/>
      <p:bldP spid="146441" grpId="1" animBg="1"/>
      <p:bldP spid="146442" grpId="0" animBg="1"/>
      <p:bldP spid="14644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SoftTFIDF is a Robust Distance Metric</a:t>
            </a:r>
          </a:p>
        </p:txBody>
      </p:sp>
      <p:pic>
        <p:nvPicPr>
          <p:cNvPr id="62467" name="Picture 6"/>
          <p:cNvPicPr>
            <a:picLocks noChangeAspect="1" noChangeArrowheads="1"/>
          </p:cNvPicPr>
          <p:nvPr/>
        </p:nvPicPr>
        <p:blipFill>
          <a:blip r:embed="rId2">
            <a:extLst>
              <a:ext uri="{28A0092B-C50C-407E-A947-70E740481C1C}">
                <a14:useLocalDpi xmlns:a14="http://schemas.microsoft.com/office/drawing/2010/main" val="0"/>
              </a:ext>
            </a:extLst>
          </a:blip>
          <a:srcRect l="12114" t="23949" r="7709" b="8751"/>
          <a:stretch>
            <a:fillRect/>
          </a:stretch>
        </p:blipFill>
        <p:spPr bwMode="auto">
          <a:xfrm>
            <a:off x="228600" y="1250950"/>
            <a:ext cx="82296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8633691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Why joins are important</a:t>
            </a:r>
          </a:p>
          <a:p>
            <a:r>
              <a:rPr lang="en-US" dirty="0" smtClean="0"/>
              <a:t>Why similarity joins are important</a:t>
            </a:r>
          </a:p>
          <a:p>
            <a:r>
              <a:rPr lang="en-US" dirty="0" smtClean="0"/>
              <a:t>Useful similarity metrics for sets and strings</a:t>
            </a:r>
          </a:p>
          <a:p>
            <a:r>
              <a:rPr lang="en-US" dirty="0" smtClean="0"/>
              <a:t>Fast methods for K-NN and similarity joins</a:t>
            </a:r>
          </a:p>
          <a:p>
            <a:pPr lvl="1"/>
            <a:r>
              <a:rPr lang="en-US" dirty="0" smtClean="0"/>
              <a:t>Blocking</a:t>
            </a:r>
          </a:p>
          <a:p>
            <a:pPr lvl="1"/>
            <a:r>
              <a:rPr lang="en-US" dirty="0" smtClean="0"/>
              <a:t>Indexing</a:t>
            </a:r>
          </a:p>
          <a:p>
            <a:pPr lvl="1"/>
            <a:r>
              <a:rPr lang="en-US" dirty="0" smtClean="0"/>
              <a:t>Short-cut algorithms</a:t>
            </a:r>
          </a:p>
          <a:p>
            <a:pPr lvl="1"/>
            <a:r>
              <a:rPr lang="en-US" dirty="0" smtClean="0"/>
              <a:t>Parallel implementation</a:t>
            </a:r>
            <a:endParaRPr lang="en-US" dirty="0"/>
          </a:p>
        </p:txBody>
      </p:sp>
    </p:spTree>
    <p:extLst>
      <p:ext uri="{BB962C8B-B14F-4D97-AF65-F5344CB8AC3E}">
        <p14:creationId xmlns:p14="http://schemas.microsoft.com/office/powerpoint/2010/main" val="38858827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Basic idea: </a:t>
            </a:r>
          </a:p>
          <a:p>
            <a:pPr lvl="1"/>
            <a:r>
              <a:rPr lang="en-US" dirty="0" smtClean="0"/>
              <a:t>heuristically find candidate pairs that are likely to be similar</a:t>
            </a:r>
          </a:p>
          <a:p>
            <a:pPr lvl="1"/>
            <a:r>
              <a:rPr lang="en-US" dirty="0" smtClean="0"/>
              <a:t>only compare candidates, not all pairs </a:t>
            </a:r>
          </a:p>
          <a:p>
            <a:r>
              <a:rPr lang="en-US" dirty="0" smtClean="0"/>
              <a:t>Variant 1:</a:t>
            </a:r>
          </a:p>
          <a:p>
            <a:pPr lvl="1"/>
            <a:r>
              <a:rPr lang="en-US" dirty="0" smtClean="0"/>
              <a:t>pick some features such that </a:t>
            </a:r>
          </a:p>
          <a:p>
            <a:pPr lvl="2"/>
            <a:r>
              <a:rPr lang="en-US" dirty="0" smtClean="0"/>
              <a:t>pairs of similar names are likely to contain at least one such feature (recall)</a:t>
            </a:r>
          </a:p>
          <a:p>
            <a:pPr lvl="2"/>
            <a:r>
              <a:rPr lang="en-US" dirty="0" smtClean="0"/>
              <a:t>the features don’t occur too often (precision)</a:t>
            </a:r>
          </a:p>
          <a:p>
            <a:pPr lvl="2"/>
            <a:r>
              <a:rPr lang="en-US" i="1" dirty="0" smtClean="0"/>
              <a:t>example: not-too-frequent character </a:t>
            </a:r>
            <a:r>
              <a:rPr lang="en-US" i="1" dirty="0" err="1" smtClean="0"/>
              <a:t>n</a:t>
            </a:r>
            <a:r>
              <a:rPr lang="en-US" i="1" dirty="0" smtClean="0"/>
              <a:t>-grams</a:t>
            </a:r>
          </a:p>
          <a:p>
            <a:pPr lvl="1"/>
            <a:r>
              <a:rPr lang="en-US" dirty="0" smtClean="0"/>
              <a:t>build inverted index on features and use that to generate candidate pairs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in </a:t>
            </a:r>
            <a:r>
              <a:rPr lang="en-US" dirty="0" err="1" smtClean="0"/>
              <a:t>MapReduce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each string </a:t>
            </a:r>
            <a:r>
              <a:rPr lang="en-US" dirty="0" err="1" smtClean="0"/>
              <a:t>s</a:t>
            </a:r>
            <a:endParaRPr lang="en-US" dirty="0" smtClean="0"/>
          </a:p>
          <a:p>
            <a:pPr lvl="1"/>
            <a:r>
              <a:rPr lang="en-US" dirty="0" smtClean="0"/>
              <a:t>For each char 4-gram </a:t>
            </a:r>
            <a:r>
              <a:rPr lang="en-US" dirty="0" err="1" smtClean="0"/>
              <a:t>g</a:t>
            </a:r>
            <a:r>
              <a:rPr lang="en-US" dirty="0" smtClean="0"/>
              <a:t> in </a:t>
            </a:r>
            <a:r>
              <a:rPr lang="en-US" dirty="0" err="1" smtClean="0"/>
              <a:t>s</a:t>
            </a:r>
            <a:endParaRPr lang="en-US" dirty="0" smtClean="0"/>
          </a:p>
          <a:p>
            <a:pPr lvl="3"/>
            <a:r>
              <a:rPr lang="en-US" dirty="0" smtClean="0"/>
              <a:t>Output pair (</a:t>
            </a:r>
            <a:r>
              <a:rPr lang="en-US" dirty="0" err="1" smtClean="0"/>
              <a:t>g,s</a:t>
            </a:r>
            <a:r>
              <a:rPr lang="en-US" dirty="0" smtClean="0"/>
              <a:t>)</a:t>
            </a:r>
          </a:p>
          <a:p>
            <a:r>
              <a:rPr lang="en-US" dirty="0" smtClean="0"/>
              <a:t>Sort and reduce the output:</a:t>
            </a:r>
          </a:p>
          <a:p>
            <a:pPr lvl="1"/>
            <a:r>
              <a:rPr lang="en-US" dirty="0" smtClean="0"/>
              <a:t>For each </a:t>
            </a:r>
            <a:r>
              <a:rPr lang="en-US" dirty="0" err="1" smtClean="0"/>
              <a:t>g</a:t>
            </a:r>
            <a:endParaRPr lang="en-US" dirty="0" smtClean="0"/>
          </a:p>
          <a:p>
            <a:pPr lvl="2"/>
            <a:r>
              <a:rPr lang="en-US" dirty="0" smtClean="0"/>
              <a:t>For each value </a:t>
            </a:r>
            <a:r>
              <a:rPr lang="en-US" dirty="0" err="1" smtClean="0"/>
              <a:t>s</a:t>
            </a:r>
            <a:r>
              <a:rPr lang="en-US" dirty="0" smtClean="0"/>
              <a:t> associated with </a:t>
            </a:r>
            <a:r>
              <a:rPr lang="en-US" dirty="0" err="1" smtClean="0"/>
              <a:t>g</a:t>
            </a:r>
            <a:endParaRPr lang="en-US" dirty="0" smtClean="0"/>
          </a:p>
          <a:p>
            <a:pPr lvl="3"/>
            <a:r>
              <a:rPr lang="en-US" dirty="0" smtClean="0"/>
              <a:t>Load first K value  into memory buffer</a:t>
            </a:r>
          </a:p>
          <a:p>
            <a:pPr lvl="2"/>
            <a:r>
              <a:rPr lang="en-US" dirty="0" smtClean="0"/>
              <a:t>If buffer was big enough:</a:t>
            </a:r>
          </a:p>
          <a:p>
            <a:pPr lvl="3"/>
            <a:r>
              <a:rPr lang="en-US" dirty="0" smtClean="0"/>
              <a:t>output (</a:t>
            </a:r>
            <a:r>
              <a:rPr lang="en-US" dirty="0" err="1" smtClean="0"/>
              <a:t>s,s</a:t>
            </a:r>
            <a:r>
              <a:rPr lang="en-US" dirty="0" smtClean="0"/>
              <a:t>’) for each distinct pair of </a:t>
            </a:r>
            <a:r>
              <a:rPr lang="en-US" dirty="0" err="1" smtClean="0"/>
              <a:t>s’s</a:t>
            </a:r>
            <a:r>
              <a:rPr lang="en-US" dirty="0" smtClean="0"/>
              <a:t>.</a:t>
            </a:r>
          </a:p>
          <a:p>
            <a:pPr lvl="2"/>
            <a:r>
              <a:rPr lang="en-US" dirty="0" smtClean="0"/>
              <a:t>Else</a:t>
            </a:r>
          </a:p>
          <a:p>
            <a:pPr lvl="3"/>
            <a:r>
              <a:rPr lang="en-US" dirty="0" smtClean="0"/>
              <a:t>skip this </a:t>
            </a:r>
            <a:r>
              <a:rPr lang="en-US" dirty="0" err="1" smtClean="0"/>
              <a:t>g</a:t>
            </a:r>
            <a:endParaRPr lang="en-US" dirty="0" smtClean="0"/>
          </a:p>
          <a:p>
            <a:pPr lvl="2"/>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Basic idea: </a:t>
            </a:r>
          </a:p>
          <a:p>
            <a:pPr lvl="1"/>
            <a:r>
              <a:rPr lang="en-US" dirty="0" smtClean="0"/>
              <a:t>heuristically find candidate pairs that are likely to be similar</a:t>
            </a:r>
          </a:p>
          <a:p>
            <a:pPr lvl="1"/>
            <a:r>
              <a:rPr lang="en-US" dirty="0" smtClean="0"/>
              <a:t>only compare candidates, not all pairs </a:t>
            </a:r>
          </a:p>
          <a:p>
            <a:r>
              <a:rPr lang="en-US" dirty="0" smtClean="0"/>
              <a:t>Variant 2:</a:t>
            </a:r>
          </a:p>
          <a:p>
            <a:pPr lvl="1"/>
            <a:r>
              <a:rPr lang="en-US" dirty="0" smtClean="0"/>
              <a:t>pick some numeric feature </a:t>
            </a:r>
            <a:r>
              <a:rPr lang="en-US" dirty="0" err="1" smtClean="0"/>
              <a:t>f</a:t>
            </a:r>
            <a:r>
              <a:rPr lang="en-US" dirty="0" smtClean="0"/>
              <a:t> such that similar pairs will have similar values of </a:t>
            </a:r>
            <a:r>
              <a:rPr lang="en-US" dirty="0" err="1" smtClean="0"/>
              <a:t>f</a:t>
            </a:r>
            <a:endParaRPr lang="en-US" dirty="0" smtClean="0"/>
          </a:p>
          <a:p>
            <a:pPr lvl="1"/>
            <a:r>
              <a:rPr lang="en-US" i="1" dirty="0" smtClean="0"/>
              <a:t>example: length of string </a:t>
            </a:r>
            <a:r>
              <a:rPr lang="en-US" i="1" dirty="0" err="1" smtClean="0"/>
              <a:t>s</a:t>
            </a:r>
            <a:endParaRPr lang="en-US" i="1" dirty="0" smtClean="0"/>
          </a:p>
          <a:p>
            <a:pPr lvl="1"/>
            <a:r>
              <a:rPr lang="en-US" dirty="0" smtClean="0"/>
              <a:t>sort all strings </a:t>
            </a:r>
            <a:r>
              <a:rPr lang="en-US" dirty="0" err="1" smtClean="0"/>
              <a:t>s</a:t>
            </a:r>
            <a:r>
              <a:rPr lang="en-US" dirty="0" smtClean="0"/>
              <a:t> by </a:t>
            </a:r>
            <a:r>
              <a:rPr lang="en-US" dirty="0" err="1" smtClean="0"/>
              <a:t>f(s</a:t>
            </a:r>
            <a:r>
              <a:rPr lang="en-US" dirty="0" smtClean="0"/>
              <a:t>)</a:t>
            </a:r>
          </a:p>
          <a:p>
            <a:pPr lvl="1"/>
            <a:r>
              <a:rPr lang="en-US" dirty="0" smtClean="0"/>
              <a:t>Go through sorted list, and output all pairs with similar values</a:t>
            </a:r>
          </a:p>
          <a:p>
            <a:pPr lvl="2"/>
            <a:r>
              <a:rPr lang="en-US" dirty="0" smtClean="0"/>
              <a:t>use a fixed-size sliding window over the sorted list</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4-15 at 3.25.15 PM.png"/>
          <p:cNvPicPr>
            <a:picLocks noChangeAspect="1"/>
          </p:cNvPicPr>
          <p:nvPr/>
        </p:nvPicPr>
        <p:blipFill>
          <a:blip r:embed="rId2"/>
          <a:stretch>
            <a:fillRect/>
          </a:stretch>
        </p:blipFill>
        <p:spPr>
          <a:xfrm>
            <a:off x="0" y="602214"/>
            <a:ext cx="9144000" cy="2498725"/>
          </a:xfrm>
          <a:prstGeom prst="rect">
            <a:avLst/>
          </a:prstGeom>
        </p:spPr>
      </p:pic>
      <p:sp>
        <p:nvSpPr>
          <p:cNvPr id="5" name="TextBox 4"/>
          <p:cNvSpPr txBox="1"/>
          <p:nvPr/>
        </p:nvSpPr>
        <p:spPr>
          <a:xfrm>
            <a:off x="540465" y="4052992"/>
            <a:ext cx="833668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Arial"/>
              <a:buChar char="•"/>
            </a:pPr>
            <a:r>
              <a:rPr lang="en-US" dirty="0" smtClean="0"/>
              <a:t> </a:t>
            </a:r>
            <a:r>
              <a:rPr lang="en-US" sz="2400" dirty="0" smtClean="0">
                <a:latin typeface="Calibri"/>
                <a:cs typeface="Calibri"/>
              </a:rPr>
              <a:t>Key idea: </a:t>
            </a:r>
          </a:p>
          <a:p>
            <a:pPr lvl="1">
              <a:buFont typeface="Arial"/>
              <a:buChar char="•"/>
            </a:pPr>
            <a:r>
              <a:rPr lang="en-US" sz="2400" dirty="0" smtClean="0">
                <a:latin typeface="Calibri"/>
                <a:cs typeface="Calibri"/>
              </a:rPr>
              <a:t> try and find all pairs </a:t>
            </a:r>
            <a:r>
              <a:rPr lang="en-US" sz="2400" dirty="0" err="1" smtClean="0">
                <a:latin typeface="Calibri"/>
                <a:cs typeface="Calibri"/>
              </a:rPr>
              <a:t>x,y</a:t>
            </a:r>
            <a:r>
              <a:rPr lang="en-US" sz="2400" dirty="0" smtClean="0">
                <a:latin typeface="Calibri"/>
                <a:cs typeface="Calibri"/>
              </a:rPr>
              <a:t> with similarity over a fixed threshold</a:t>
            </a:r>
          </a:p>
          <a:p>
            <a:pPr lvl="1">
              <a:buFont typeface="Arial"/>
              <a:buChar char="•"/>
            </a:pPr>
            <a:r>
              <a:rPr lang="en-US" sz="2400" dirty="0" smtClean="0">
                <a:latin typeface="Calibri"/>
                <a:cs typeface="Calibri"/>
              </a:rPr>
              <a:t> use inverted indices and exploit fact that similarity function is a dot product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(best-first) search for best </a:t>
            </a:r>
            <a:r>
              <a:rPr lang="en-US" i="1" dirty="0" smtClean="0"/>
              <a:t>K </a:t>
            </a:r>
            <a:r>
              <a:rPr lang="en-US" dirty="0" smtClean="0"/>
              <a:t>paths</a:t>
            </a:r>
            <a:endParaRPr lang="en-US" dirty="0"/>
          </a:p>
        </p:txBody>
      </p:sp>
      <p:sp>
        <p:nvSpPr>
          <p:cNvPr id="7" name="Content Placeholder 6"/>
          <p:cNvSpPr>
            <a:spLocks noGrp="1"/>
          </p:cNvSpPr>
          <p:nvPr>
            <p:ph idx="1"/>
          </p:nvPr>
        </p:nvSpPr>
        <p:spPr/>
        <p:txBody>
          <a:bodyPr>
            <a:normAutofit fontScale="92500" lnSpcReduction="10000"/>
          </a:bodyPr>
          <a:lstStyle/>
          <a:p>
            <a:r>
              <a:rPr lang="en-US" sz="2400" dirty="0" smtClean="0"/>
              <a:t>Find shortest path between start </a:t>
            </a:r>
            <a:r>
              <a:rPr lang="en-US" sz="2400" i="1" dirty="0" smtClean="0"/>
              <a:t>n</a:t>
            </a:r>
            <a:r>
              <a:rPr lang="en-US" sz="2400" i="1" baseline="-25000" dirty="0" smtClean="0"/>
              <a:t>0</a:t>
            </a:r>
            <a:r>
              <a:rPr lang="en-US" sz="2400" i="1" dirty="0" smtClean="0"/>
              <a:t> </a:t>
            </a:r>
            <a:r>
              <a:rPr lang="en-US" sz="2400" dirty="0" smtClean="0"/>
              <a:t>and goal </a:t>
            </a:r>
            <a:r>
              <a:rPr lang="en-US" sz="2400" i="1" dirty="0" err="1" smtClean="0"/>
              <a:t>n</a:t>
            </a:r>
            <a:r>
              <a:rPr lang="en-US" sz="2400" i="1" baseline="-25000" dirty="0" err="1" smtClean="0"/>
              <a:t>g</a:t>
            </a:r>
            <a:r>
              <a:rPr lang="en-US" sz="2400" i="1" dirty="0" err="1" smtClean="0"/>
              <a:t>:goal</a:t>
            </a:r>
            <a:r>
              <a:rPr lang="en-US" sz="2400" i="1" dirty="0" smtClean="0"/>
              <a:t>(</a:t>
            </a:r>
            <a:r>
              <a:rPr lang="en-US" sz="2400" i="1" dirty="0" err="1" smtClean="0"/>
              <a:t>n</a:t>
            </a:r>
            <a:r>
              <a:rPr lang="en-US" sz="2400" i="1" baseline="-25000" dirty="0" err="1" smtClean="0"/>
              <a:t>g</a:t>
            </a:r>
            <a:r>
              <a:rPr lang="en-US" sz="2400" i="1" dirty="0" smtClean="0"/>
              <a:t>)</a:t>
            </a:r>
            <a:endParaRPr lang="en-US" sz="2400" dirty="0" smtClean="0"/>
          </a:p>
          <a:p>
            <a:pPr lvl="1"/>
            <a:r>
              <a:rPr lang="en-US" sz="2400" dirty="0" smtClean="0"/>
              <a:t>Define </a:t>
            </a:r>
            <a:r>
              <a:rPr lang="en-US" sz="2400" i="1" dirty="0" smtClean="0"/>
              <a:t>f(n) = g(n) + h(n)</a:t>
            </a:r>
          </a:p>
          <a:p>
            <a:pPr lvl="2"/>
            <a:r>
              <a:rPr lang="en-US" sz="2400" i="1" dirty="0" smtClean="0"/>
              <a:t>g(n) = </a:t>
            </a:r>
            <a:r>
              <a:rPr lang="en-US" sz="2400" i="1" dirty="0" err="1" smtClean="0"/>
              <a:t>MinPathLength</a:t>
            </a:r>
            <a:r>
              <a:rPr lang="en-US" sz="2400" i="1" dirty="0" smtClean="0"/>
              <a:t>(</a:t>
            </a:r>
            <a:r>
              <a:rPr lang="en-US" sz="2400" i="1" dirty="0"/>
              <a:t>n</a:t>
            </a:r>
            <a:r>
              <a:rPr lang="en-US" sz="2400" i="1" baseline="-25000" dirty="0"/>
              <a:t>0</a:t>
            </a:r>
            <a:r>
              <a:rPr lang="en-US" sz="2400" i="1" dirty="0"/>
              <a:t> </a:t>
            </a:r>
            <a:r>
              <a:rPr lang="en-US" sz="2400" i="1" dirty="0" smtClean="0"/>
              <a:t>,n)|</a:t>
            </a:r>
          </a:p>
          <a:p>
            <a:pPr lvl="2"/>
            <a:r>
              <a:rPr lang="en-US" sz="2400" i="1" dirty="0" smtClean="0"/>
              <a:t>h(n) =</a:t>
            </a:r>
            <a:r>
              <a:rPr lang="en-US" sz="2400" dirty="0" smtClean="0"/>
              <a:t> </a:t>
            </a:r>
            <a:r>
              <a:rPr lang="en-US" sz="2400" b="1" dirty="0" smtClean="0"/>
              <a:t>lower-bound </a:t>
            </a:r>
            <a:r>
              <a:rPr lang="en-US" sz="2400" dirty="0" smtClean="0"/>
              <a:t>of path length from </a:t>
            </a:r>
            <a:r>
              <a:rPr lang="en-US" sz="2400" i="1" dirty="0" smtClean="0"/>
              <a:t>n</a:t>
            </a:r>
            <a:r>
              <a:rPr lang="en-US" sz="2400" dirty="0" smtClean="0"/>
              <a:t> to </a:t>
            </a:r>
            <a:r>
              <a:rPr lang="en-US" sz="2400" i="1" dirty="0" err="1" smtClean="0"/>
              <a:t>n</a:t>
            </a:r>
            <a:r>
              <a:rPr lang="en-US" sz="2400" i="1" baseline="-25000" dirty="0" err="1" smtClean="0"/>
              <a:t>g</a:t>
            </a:r>
            <a:endParaRPr lang="en-US" sz="2400" i="1" baseline="-25000" dirty="0" smtClean="0"/>
          </a:p>
          <a:p>
            <a:pPr lvl="1"/>
            <a:r>
              <a:rPr lang="en-US" sz="2400" dirty="0" smtClean="0"/>
              <a:t>Algorithm:</a:t>
            </a:r>
          </a:p>
          <a:p>
            <a:pPr lvl="2"/>
            <a:r>
              <a:rPr lang="en-US" sz="2400" i="1" dirty="0" smtClean="0"/>
              <a:t>OPEN= {</a:t>
            </a:r>
            <a:r>
              <a:rPr lang="en-US" sz="2400" i="1" dirty="0"/>
              <a:t>n</a:t>
            </a:r>
            <a:r>
              <a:rPr lang="en-US" sz="2400" i="1" baseline="-25000" dirty="0"/>
              <a:t>0</a:t>
            </a:r>
            <a:r>
              <a:rPr lang="en-US" sz="2400" i="1" dirty="0"/>
              <a:t> </a:t>
            </a:r>
            <a:r>
              <a:rPr lang="en-US" sz="2400" i="1" dirty="0" smtClean="0"/>
              <a:t>}</a:t>
            </a:r>
          </a:p>
          <a:p>
            <a:pPr lvl="2"/>
            <a:r>
              <a:rPr lang="en-US" sz="2400" dirty="0" smtClean="0"/>
              <a:t>While </a:t>
            </a:r>
            <a:r>
              <a:rPr lang="en-US" sz="2400" i="1" dirty="0" smtClean="0"/>
              <a:t>OPEN</a:t>
            </a:r>
            <a:r>
              <a:rPr lang="en-US" sz="2400" dirty="0" smtClean="0"/>
              <a:t> is not empty:</a:t>
            </a:r>
          </a:p>
          <a:p>
            <a:pPr lvl="3"/>
            <a:r>
              <a:rPr lang="en-US" dirty="0" smtClean="0"/>
              <a:t>remove “best” (minimal f) node </a:t>
            </a:r>
            <a:r>
              <a:rPr lang="en-US" i="1" dirty="0" smtClean="0"/>
              <a:t>n </a:t>
            </a:r>
            <a:r>
              <a:rPr lang="en-US" dirty="0" smtClean="0"/>
              <a:t>from</a:t>
            </a:r>
            <a:r>
              <a:rPr lang="en-US" i="1" dirty="0" smtClean="0"/>
              <a:t> OPEN</a:t>
            </a:r>
          </a:p>
          <a:p>
            <a:pPr lvl="3"/>
            <a:r>
              <a:rPr lang="en-US" dirty="0" smtClean="0"/>
              <a:t>if </a:t>
            </a:r>
            <a:r>
              <a:rPr lang="en-US" i="1" dirty="0" smtClean="0"/>
              <a:t>goal(n), </a:t>
            </a:r>
            <a:r>
              <a:rPr lang="en-US" dirty="0" smtClean="0"/>
              <a:t>output path </a:t>
            </a:r>
            <a:r>
              <a:rPr lang="en-US" i="1" dirty="0" smtClean="0"/>
              <a:t>n</a:t>
            </a:r>
            <a:r>
              <a:rPr lang="en-US" i="1" baseline="-25000" dirty="0" smtClean="0"/>
              <a:t>0</a:t>
            </a:r>
            <a:r>
              <a:rPr lang="en-US" i="1" dirty="0" smtClean="0">
                <a:sym typeface="Wingdings"/>
              </a:rPr>
              <a:t></a:t>
            </a:r>
            <a:r>
              <a:rPr lang="en-US" i="1" dirty="0" smtClean="0"/>
              <a:t>n </a:t>
            </a:r>
          </a:p>
          <a:p>
            <a:pPr lvl="4"/>
            <a:r>
              <a:rPr lang="en-US" dirty="0" smtClean="0"/>
              <a:t>and stop if you’ve output </a:t>
            </a:r>
            <a:r>
              <a:rPr lang="en-US" i="1" dirty="0" smtClean="0"/>
              <a:t>K </a:t>
            </a:r>
            <a:r>
              <a:rPr lang="en-US" dirty="0" smtClean="0"/>
              <a:t>answers</a:t>
            </a:r>
          </a:p>
          <a:p>
            <a:pPr lvl="3"/>
            <a:r>
              <a:rPr lang="en-US" dirty="0" smtClean="0"/>
              <a:t>otherwise, add </a:t>
            </a:r>
            <a:r>
              <a:rPr lang="en-US" i="1" dirty="0" smtClean="0"/>
              <a:t>CHILDREN(n) </a:t>
            </a:r>
            <a:r>
              <a:rPr lang="en-US" dirty="0" smtClean="0"/>
              <a:t>to OPEN</a:t>
            </a:r>
          </a:p>
          <a:p>
            <a:pPr lvl="4"/>
            <a:r>
              <a:rPr lang="en-US" dirty="0" smtClean="0"/>
              <a:t>and record their </a:t>
            </a:r>
            <a:r>
              <a:rPr lang="en-US" i="1" dirty="0" err="1" smtClean="0"/>
              <a:t>MinPathLength</a:t>
            </a:r>
            <a:r>
              <a:rPr lang="en-US" i="1" dirty="0" smtClean="0"/>
              <a:t> </a:t>
            </a:r>
            <a:r>
              <a:rPr lang="en-US" dirty="0" smtClean="0"/>
              <a:t>parents</a:t>
            </a:r>
          </a:p>
          <a:p>
            <a:pPr lvl="4"/>
            <a:r>
              <a:rPr lang="en-US" dirty="0" smtClean="0"/>
              <a:t>…note this is easy for a tree</a:t>
            </a:r>
            <a:endParaRPr lang="en-US" dirty="0"/>
          </a:p>
        </p:txBody>
      </p:sp>
      <p:sp>
        <p:nvSpPr>
          <p:cNvPr id="2" name="TextBox 1"/>
          <p:cNvSpPr txBox="1"/>
          <p:nvPr/>
        </p:nvSpPr>
        <p:spPr>
          <a:xfrm>
            <a:off x="4404792" y="2715505"/>
            <a:ext cx="452330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h is “</a:t>
            </a:r>
            <a:r>
              <a:rPr lang="en-US" sz="2400" i="1" dirty="0" smtClean="0"/>
              <a:t>admissible”</a:t>
            </a:r>
            <a:r>
              <a:rPr lang="en-US" sz="2400" dirty="0" smtClean="0"/>
              <a:t> and A* will always return the K </a:t>
            </a:r>
            <a:r>
              <a:rPr lang="en-US" sz="2400" i="1" dirty="0" smtClean="0"/>
              <a:t>lowest-cost </a:t>
            </a:r>
            <a:r>
              <a:rPr lang="en-US" sz="2400" dirty="0" smtClean="0"/>
              <a:t>paths</a:t>
            </a:r>
            <a:endParaRPr lang="en-US" sz="2400" dirty="0"/>
          </a:p>
        </p:txBody>
      </p:sp>
      <p:sp>
        <p:nvSpPr>
          <p:cNvPr id="3" name="Double Bracket 2"/>
          <p:cNvSpPr/>
          <p:nvPr/>
        </p:nvSpPr>
        <p:spPr>
          <a:xfrm>
            <a:off x="279400" y="175630"/>
            <a:ext cx="8759885" cy="637670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43965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685800"/>
            <a:ext cx="8229600" cy="1143000"/>
          </a:xfrm>
        </p:spPr>
        <p:txBody>
          <a:bodyPr/>
          <a:lstStyle/>
          <a:p>
            <a:pPr eaLnBrk="1" hangingPunct="1"/>
            <a:r>
              <a:rPr lang="en-US">
                <a:latin typeface="Arial" charset="0"/>
                <a:cs typeface="Arial" charset="0"/>
              </a:rPr>
              <a:t>WHIRL queries</a:t>
            </a:r>
          </a:p>
        </p:txBody>
      </p:sp>
      <p:sp>
        <p:nvSpPr>
          <p:cNvPr id="27651" name="Rectangle 3"/>
          <p:cNvSpPr>
            <a:spLocks noGrp="1" noChangeArrowheads="1"/>
          </p:cNvSpPr>
          <p:nvPr>
            <p:ph type="body" idx="1"/>
          </p:nvPr>
        </p:nvSpPr>
        <p:spPr>
          <a:xfrm>
            <a:off x="228600" y="1981200"/>
            <a:ext cx="8382000" cy="4191000"/>
          </a:xfrm>
        </p:spPr>
        <p:txBody>
          <a:bodyPr/>
          <a:lstStyle/>
          <a:p>
            <a:pPr eaLnBrk="1" hangingPunct="1"/>
            <a:r>
              <a:rPr lang="ja-JP" altLang="en-US" sz="2400">
                <a:latin typeface="Arial" charset="0"/>
                <a:cs typeface="Arial" charset="0"/>
              </a:rPr>
              <a:t>“</a:t>
            </a:r>
            <a:r>
              <a:rPr lang="en-US" sz="2400">
                <a:latin typeface="Arial" charset="0"/>
                <a:cs typeface="Arial" charset="0"/>
              </a:rPr>
              <a:t>Find reviews of sci-fi comedies </a:t>
            </a:r>
            <a:r>
              <a:rPr lang="en-US" sz="2000">
                <a:latin typeface="Arial" charset="0"/>
                <a:cs typeface="Arial" charset="0"/>
              </a:rPr>
              <a:t>[movie domain]</a:t>
            </a:r>
          </a:p>
          <a:p>
            <a:pPr lvl="1" eaLnBrk="1" hangingPunct="1">
              <a:buFontTx/>
              <a:buNone/>
            </a:pPr>
            <a:r>
              <a:rPr lang="en-US" sz="2000" b="1">
                <a:solidFill>
                  <a:srgbClr val="0000FF"/>
                </a:solidFill>
                <a:latin typeface="Arial" charset="0"/>
                <a:cs typeface="Arial" charset="0"/>
              </a:rPr>
              <a:t>FROM review SELECT * WHERE r.text~</a:t>
            </a:r>
            <a:r>
              <a:rPr lang="ja-JP" altLang="en-US" sz="2000" b="1">
                <a:solidFill>
                  <a:srgbClr val="0000FF"/>
                </a:solidFill>
                <a:latin typeface="Arial" charset="0"/>
                <a:cs typeface="Arial" charset="0"/>
              </a:rPr>
              <a:t>’</a:t>
            </a:r>
            <a:r>
              <a:rPr lang="en-US" sz="2000" b="1">
                <a:solidFill>
                  <a:srgbClr val="0000FF"/>
                </a:solidFill>
                <a:latin typeface="Arial" charset="0"/>
                <a:cs typeface="Arial" charset="0"/>
              </a:rPr>
              <a:t>sci fi comedy</a:t>
            </a:r>
            <a:r>
              <a:rPr lang="ja-JP" altLang="en-US" sz="2000" b="1">
                <a:solidFill>
                  <a:srgbClr val="0000FF"/>
                </a:solidFill>
                <a:latin typeface="Arial" charset="0"/>
                <a:cs typeface="Arial" charset="0"/>
              </a:rPr>
              <a:t>’</a:t>
            </a:r>
            <a:endParaRPr lang="en-US" sz="2000" b="1">
              <a:solidFill>
                <a:srgbClr val="0000FF"/>
              </a:solidFill>
              <a:latin typeface="Arial" charset="0"/>
              <a:cs typeface="Arial" charset="0"/>
            </a:endParaRPr>
          </a:p>
          <a:p>
            <a:pPr lvl="1" eaLnBrk="1" hangingPunct="1">
              <a:buFontTx/>
              <a:buNone/>
            </a:pPr>
            <a:r>
              <a:rPr lang="en-US" sz="2000" i="1">
                <a:latin typeface="Arial" charset="0"/>
                <a:cs typeface="Arial" charset="0"/>
              </a:rPr>
              <a:t>(like standard ranked retrieval of </a:t>
            </a:r>
            <a:r>
              <a:rPr lang="ja-JP" altLang="en-US" sz="2000" i="1">
                <a:latin typeface="Arial" charset="0"/>
                <a:cs typeface="Arial" charset="0"/>
              </a:rPr>
              <a:t>“</a:t>
            </a:r>
            <a:r>
              <a:rPr lang="en-US" sz="2000" i="1">
                <a:latin typeface="Arial" charset="0"/>
                <a:cs typeface="Arial" charset="0"/>
              </a:rPr>
              <a:t>sci-fi comedy</a:t>
            </a:r>
            <a:r>
              <a:rPr lang="ja-JP" altLang="en-US" sz="2000" i="1">
                <a:latin typeface="Arial" charset="0"/>
                <a:cs typeface="Arial" charset="0"/>
              </a:rPr>
              <a:t>”</a:t>
            </a:r>
            <a:r>
              <a:rPr lang="en-US" sz="2000" i="1">
                <a:latin typeface="Arial" charset="0"/>
                <a:cs typeface="Arial" charset="0"/>
              </a:rPr>
              <a:t>)</a:t>
            </a:r>
          </a:p>
          <a:p>
            <a:pPr eaLnBrk="1" hangingPunct="1"/>
            <a:r>
              <a:rPr lang="ja-JP" altLang="en-US" sz="2400" i="1">
                <a:latin typeface="Arial" charset="0"/>
                <a:cs typeface="Arial" charset="0"/>
              </a:rPr>
              <a:t>“</a:t>
            </a:r>
            <a:r>
              <a:rPr lang="en-US" sz="2400">
                <a:latin typeface="Arial" charset="0"/>
                <a:cs typeface="Arial" charset="0"/>
              </a:rPr>
              <a:t> </a:t>
            </a:r>
            <a:r>
              <a:rPr lang="ja-JP" altLang="en-US" sz="2400">
                <a:latin typeface="Arial" charset="0"/>
                <a:cs typeface="Arial" charset="0"/>
              </a:rPr>
              <a:t>“</a:t>
            </a:r>
            <a:r>
              <a:rPr lang="en-US" sz="2400">
                <a:latin typeface="Arial" charset="0"/>
                <a:cs typeface="Arial" charset="0"/>
              </a:rPr>
              <a:t>Where is [that sci-fi comedy] playing?</a:t>
            </a:r>
            <a:r>
              <a:rPr lang="ja-JP" altLang="en-US" sz="2400">
                <a:latin typeface="Arial" charset="0"/>
                <a:cs typeface="Arial" charset="0"/>
              </a:rPr>
              <a:t>”</a:t>
            </a:r>
            <a:endParaRPr lang="en-US" sz="2400">
              <a:latin typeface="Arial" charset="0"/>
              <a:cs typeface="Arial" charset="0"/>
            </a:endParaRPr>
          </a:p>
          <a:p>
            <a:pPr lvl="1" eaLnBrk="1" hangingPunct="1">
              <a:buFontTx/>
              <a:buNone/>
            </a:pPr>
            <a:r>
              <a:rPr lang="en-US" sz="2000" b="1">
                <a:solidFill>
                  <a:srgbClr val="0000FF"/>
                </a:solidFill>
                <a:latin typeface="Arial" charset="0"/>
                <a:cs typeface="Arial" charset="0"/>
              </a:rPr>
              <a:t>FROM review as r, LISTING as s, SELECT * </a:t>
            </a:r>
          </a:p>
          <a:p>
            <a:pPr lvl="1" eaLnBrk="1" hangingPunct="1">
              <a:buFontTx/>
              <a:buNone/>
            </a:pPr>
            <a:r>
              <a:rPr lang="en-US" sz="2000" b="1">
                <a:solidFill>
                  <a:srgbClr val="0000FF"/>
                </a:solidFill>
                <a:latin typeface="Arial" charset="0"/>
                <a:cs typeface="Arial" charset="0"/>
              </a:rPr>
              <a:t>WHERE r.title~s.title and r.text~</a:t>
            </a:r>
            <a:r>
              <a:rPr lang="ja-JP" altLang="en-US" sz="2000" b="1">
                <a:solidFill>
                  <a:srgbClr val="0000FF"/>
                </a:solidFill>
                <a:latin typeface="Arial" charset="0"/>
                <a:cs typeface="Arial" charset="0"/>
              </a:rPr>
              <a:t>’</a:t>
            </a:r>
            <a:r>
              <a:rPr lang="en-US" sz="2000" b="1">
                <a:solidFill>
                  <a:srgbClr val="0000FF"/>
                </a:solidFill>
                <a:latin typeface="Arial" charset="0"/>
                <a:cs typeface="Arial" charset="0"/>
              </a:rPr>
              <a:t>sci fi comedy</a:t>
            </a:r>
            <a:r>
              <a:rPr lang="ja-JP" altLang="en-US" sz="2000" b="1">
                <a:solidFill>
                  <a:srgbClr val="0000FF"/>
                </a:solidFill>
                <a:latin typeface="Arial" charset="0"/>
                <a:cs typeface="Arial" charset="0"/>
              </a:rPr>
              <a:t>’</a:t>
            </a:r>
            <a:endParaRPr lang="en-US" sz="2000" b="1">
              <a:solidFill>
                <a:srgbClr val="0000FF"/>
              </a:solidFill>
              <a:latin typeface="Arial" charset="0"/>
              <a:cs typeface="Arial" charset="0"/>
            </a:endParaRPr>
          </a:p>
          <a:p>
            <a:pPr lvl="1" eaLnBrk="1" hangingPunct="1">
              <a:buFontTx/>
              <a:buNone/>
            </a:pPr>
            <a:r>
              <a:rPr lang="en-US" sz="2000" i="1">
                <a:latin typeface="Arial" charset="0"/>
                <a:cs typeface="Arial" charset="0"/>
              </a:rPr>
              <a:t>(best answers: titles are similar to each other – e.g., </a:t>
            </a:r>
            <a:r>
              <a:rPr lang="ja-JP" altLang="en-US" sz="2000" i="1">
                <a:latin typeface="Arial" charset="0"/>
                <a:cs typeface="Arial" charset="0"/>
              </a:rPr>
              <a:t>“</a:t>
            </a:r>
            <a:r>
              <a:rPr lang="en-US" sz="2000" i="1">
                <a:latin typeface="Arial" charset="0"/>
                <a:cs typeface="Arial" charset="0"/>
              </a:rPr>
              <a:t>Hitchhiker</a:t>
            </a:r>
            <a:r>
              <a:rPr lang="ja-JP" altLang="en-US" sz="2000" i="1">
                <a:latin typeface="Arial" charset="0"/>
                <a:cs typeface="Arial" charset="0"/>
              </a:rPr>
              <a:t>’</a:t>
            </a:r>
            <a:r>
              <a:rPr lang="en-US" sz="2000" i="1">
                <a:latin typeface="Arial" charset="0"/>
                <a:cs typeface="Arial" charset="0"/>
              </a:rPr>
              <a:t>s Guide to the Galaxy</a:t>
            </a:r>
            <a:r>
              <a:rPr lang="ja-JP" altLang="en-US" sz="2000" i="1">
                <a:latin typeface="Arial" charset="0"/>
                <a:cs typeface="Arial" charset="0"/>
              </a:rPr>
              <a:t>”</a:t>
            </a:r>
            <a:r>
              <a:rPr lang="en-US" sz="2000" i="1">
                <a:latin typeface="Arial" charset="0"/>
                <a:cs typeface="Arial" charset="0"/>
              </a:rPr>
              <a:t> and </a:t>
            </a:r>
            <a:r>
              <a:rPr lang="ja-JP" altLang="en-US" sz="2000" i="1">
                <a:latin typeface="Arial" charset="0"/>
                <a:cs typeface="Arial" charset="0"/>
              </a:rPr>
              <a:t>“</a:t>
            </a:r>
            <a:r>
              <a:rPr lang="en-US" sz="2000" i="1">
                <a:latin typeface="Arial" charset="0"/>
                <a:cs typeface="Arial" charset="0"/>
              </a:rPr>
              <a:t>The Hitchhiker</a:t>
            </a:r>
            <a:r>
              <a:rPr lang="ja-JP" altLang="en-US" sz="2000" i="1">
                <a:latin typeface="Arial" charset="0"/>
                <a:cs typeface="Arial" charset="0"/>
              </a:rPr>
              <a:t>’</a:t>
            </a:r>
            <a:r>
              <a:rPr lang="en-US" sz="2000" i="1">
                <a:latin typeface="Arial" charset="0"/>
                <a:cs typeface="Arial" charset="0"/>
              </a:rPr>
              <a:t>s Guide to the Galaxy, 2005</a:t>
            </a:r>
            <a:r>
              <a:rPr lang="ja-JP" altLang="en-US" sz="2000" i="1">
                <a:latin typeface="Arial" charset="0"/>
                <a:cs typeface="Arial" charset="0"/>
              </a:rPr>
              <a:t>”</a:t>
            </a:r>
            <a:r>
              <a:rPr lang="en-US" sz="2000" i="1">
                <a:latin typeface="Arial" charset="0"/>
                <a:cs typeface="Arial" charset="0"/>
              </a:rPr>
              <a:t> </a:t>
            </a:r>
            <a:r>
              <a:rPr lang="en-US" sz="2000" b="1" i="1">
                <a:latin typeface="Arial" charset="0"/>
                <a:cs typeface="Arial" charset="0"/>
              </a:rPr>
              <a:t>and</a:t>
            </a:r>
            <a:r>
              <a:rPr lang="en-US" sz="2000" i="1">
                <a:latin typeface="Arial" charset="0"/>
                <a:cs typeface="Arial" charset="0"/>
              </a:rPr>
              <a:t> the review text is similar to </a:t>
            </a:r>
            <a:r>
              <a:rPr lang="ja-JP" altLang="en-US" sz="2000" i="1">
                <a:latin typeface="Arial" charset="0"/>
                <a:cs typeface="Arial" charset="0"/>
              </a:rPr>
              <a:t>“</a:t>
            </a:r>
            <a:r>
              <a:rPr lang="en-US" sz="2000" i="1">
                <a:latin typeface="Arial" charset="0"/>
                <a:cs typeface="Arial" charset="0"/>
              </a:rPr>
              <a:t>sci-fi comedy</a:t>
            </a:r>
            <a:r>
              <a:rPr lang="ja-JP" altLang="en-US" sz="2000" i="1">
                <a:latin typeface="Arial" charset="0"/>
                <a:cs typeface="Arial" charset="0"/>
              </a:rPr>
              <a:t>”</a:t>
            </a:r>
            <a:r>
              <a:rPr lang="en-US" sz="2000" i="1">
                <a:latin typeface="Arial" charset="0"/>
                <a:cs typeface="Arial" charset="0"/>
              </a:rPr>
              <a:t>)</a:t>
            </a:r>
          </a:p>
          <a:p>
            <a:pPr lvl="1" eaLnBrk="1" hangingPunct="1">
              <a:buFontTx/>
              <a:buNone/>
            </a:pPr>
            <a:endParaRPr lang="en-US" sz="2000" b="1">
              <a:solidFill>
                <a:srgbClr val="0000FF"/>
              </a:solidFill>
              <a:latin typeface="Arial" charset="0"/>
              <a:cs typeface="Arial" charset="0"/>
            </a:endParaRPr>
          </a:p>
          <a:p>
            <a:pPr lvl="1" eaLnBrk="1" hangingPunct="1">
              <a:buFontTx/>
              <a:buNone/>
            </a:pPr>
            <a:endParaRPr lang="en-US" sz="2000" i="1">
              <a:latin typeface="Arial" charset="0"/>
              <a:cs typeface="Arial" charset="0"/>
            </a:endParaRPr>
          </a:p>
        </p:txBody>
      </p:sp>
    </p:spTree>
    <p:extLst>
      <p:ext uri="{BB962C8B-B14F-4D97-AF65-F5344CB8AC3E}">
        <p14:creationId xmlns:p14="http://schemas.microsoft.com/office/powerpoint/2010/main" val="11296822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(best-first) search for good paths</a:t>
            </a:r>
            <a:endParaRPr lang="en-US" dirty="0"/>
          </a:p>
        </p:txBody>
      </p:sp>
      <p:sp>
        <p:nvSpPr>
          <p:cNvPr id="7" name="Content Placeholder 6"/>
          <p:cNvSpPr>
            <a:spLocks noGrp="1"/>
          </p:cNvSpPr>
          <p:nvPr>
            <p:ph idx="1"/>
          </p:nvPr>
        </p:nvSpPr>
        <p:spPr/>
        <p:txBody>
          <a:bodyPr>
            <a:normAutofit fontScale="92500"/>
          </a:bodyPr>
          <a:lstStyle/>
          <a:p>
            <a:r>
              <a:rPr lang="en-US" sz="2400" dirty="0" smtClean="0"/>
              <a:t>Find all paths shorter than t between start </a:t>
            </a:r>
            <a:r>
              <a:rPr lang="en-US" sz="2400" i="1" dirty="0" smtClean="0"/>
              <a:t>n</a:t>
            </a:r>
            <a:r>
              <a:rPr lang="en-US" sz="2400" i="1" baseline="-25000" dirty="0" smtClean="0"/>
              <a:t>0</a:t>
            </a:r>
            <a:r>
              <a:rPr lang="en-US" sz="2400" i="1" dirty="0" smtClean="0"/>
              <a:t> </a:t>
            </a:r>
            <a:r>
              <a:rPr lang="en-US" sz="2400" dirty="0" smtClean="0"/>
              <a:t>and goal </a:t>
            </a:r>
            <a:r>
              <a:rPr lang="en-US" sz="2400" i="1" dirty="0" err="1" smtClean="0"/>
              <a:t>n</a:t>
            </a:r>
            <a:r>
              <a:rPr lang="en-US" sz="2400" i="1" baseline="-25000" dirty="0" err="1" smtClean="0"/>
              <a:t>g</a:t>
            </a:r>
            <a:r>
              <a:rPr lang="en-US" sz="2400" i="1" dirty="0" err="1" smtClean="0"/>
              <a:t>:goal</a:t>
            </a:r>
            <a:r>
              <a:rPr lang="en-US" sz="2400" i="1" dirty="0" smtClean="0"/>
              <a:t>(</a:t>
            </a:r>
            <a:r>
              <a:rPr lang="en-US" sz="2400" i="1" dirty="0" err="1" smtClean="0"/>
              <a:t>n</a:t>
            </a:r>
            <a:r>
              <a:rPr lang="en-US" sz="2400" i="1" baseline="-25000" dirty="0" err="1" smtClean="0"/>
              <a:t>g</a:t>
            </a:r>
            <a:r>
              <a:rPr lang="en-US" sz="2400" i="1" dirty="0" smtClean="0"/>
              <a:t>)</a:t>
            </a:r>
            <a:endParaRPr lang="en-US" sz="2400" dirty="0" smtClean="0"/>
          </a:p>
          <a:p>
            <a:pPr lvl="1"/>
            <a:r>
              <a:rPr lang="en-US" sz="2400" dirty="0" smtClean="0"/>
              <a:t>Define </a:t>
            </a:r>
            <a:r>
              <a:rPr lang="en-US" sz="2400" i="1" dirty="0" smtClean="0"/>
              <a:t>f(n) = g(n) + h(n)</a:t>
            </a:r>
          </a:p>
          <a:p>
            <a:pPr lvl="2"/>
            <a:r>
              <a:rPr lang="en-US" sz="2400" i="1" dirty="0" smtClean="0"/>
              <a:t>g(n) = </a:t>
            </a:r>
            <a:r>
              <a:rPr lang="en-US" sz="2400" i="1" dirty="0" err="1" smtClean="0"/>
              <a:t>MinPathLength</a:t>
            </a:r>
            <a:r>
              <a:rPr lang="en-US" sz="2400" i="1" dirty="0" smtClean="0"/>
              <a:t>(</a:t>
            </a:r>
            <a:r>
              <a:rPr lang="en-US" sz="2400" i="1" dirty="0"/>
              <a:t>n</a:t>
            </a:r>
            <a:r>
              <a:rPr lang="en-US" sz="2400" i="1" baseline="-25000" dirty="0"/>
              <a:t>0</a:t>
            </a:r>
            <a:r>
              <a:rPr lang="en-US" sz="2400" i="1" dirty="0"/>
              <a:t> </a:t>
            </a:r>
            <a:r>
              <a:rPr lang="en-US" sz="2400" i="1" dirty="0" smtClean="0"/>
              <a:t>,n)|</a:t>
            </a:r>
          </a:p>
          <a:p>
            <a:pPr lvl="2"/>
            <a:r>
              <a:rPr lang="en-US" sz="2400" i="1" dirty="0" smtClean="0"/>
              <a:t>h(n) =</a:t>
            </a:r>
            <a:r>
              <a:rPr lang="en-US" sz="2400" dirty="0" smtClean="0"/>
              <a:t> </a:t>
            </a:r>
            <a:r>
              <a:rPr lang="en-US" sz="2400" b="1" dirty="0" smtClean="0"/>
              <a:t>lower-bound </a:t>
            </a:r>
            <a:r>
              <a:rPr lang="en-US" sz="2400" dirty="0" smtClean="0"/>
              <a:t>of path length from </a:t>
            </a:r>
            <a:r>
              <a:rPr lang="en-US" sz="2400" i="1" dirty="0" smtClean="0"/>
              <a:t>n</a:t>
            </a:r>
            <a:r>
              <a:rPr lang="en-US" sz="2400" dirty="0" smtClean="0"/>
              <a:t> to </a:t>
            </a:r>
            <a:r>
              <a:rPr lang="en-US" sz="2400" i="1" dirty="0" err="1" smtClean="0"/>
              <a:t>n</a:t>
            </a:r>
            <a:r>
              <a:rPr lang="en-US" sz="2400" i="1" baseline="-25000" dirty="0" err="1" smtClean="0"/>
              <a:t>g</a:t>
            </a:r>
            <a:endParaRPr lang="en-US" sz="2400" i="1" baseline="-25000" dirty="0" smtClean="0"/>
          </a:p>
          <a:p>
            <a:pPr lvl="1"/>
            <a:r>
              <a:rPr lang="en-US" sz="2400" dirty="0" smtClean="0"/>
              <a:t>Algorithm:</a:t>
            </a:r>
          </a:p>
          <a:p>
            <a:pPr lvl="2"/>
            <a:r>
              <a:rPr lang="en-US" sz="2400" i="1" dirty="0" smtClean="0"/>
              <a:t>OPEN= {</a:t>
            </a:r>
            <a:r>
              <a:rPr lang="en-US" sz="2400" i="1" dirty="0"/>
              <a:t>n</a:t>
            </a:r>
            <a:r>
              <a:rPr lang="en-US" sz="2400" i="1" baseline="-25000" dirty="0"/>
              <a:t>0</a:t>
            </a:r>
            <a:r>
              <a:rPr lang="en-US" sz="2400" i="1" dirty="0"/>
              <a:t> </a:t>
            </a:r>
            <a:r>
              <a:rPr lang="en-US" sz="2400" i="1" dirty="0" smtClean="0"/>
              <a:t>}</a:t>
            </a:r>
          </a:p>
          <a:p>
            <a:pPr lvl="2"/>
            <a:r>
              <a:rPr lang="en-US" sz="2400" dirty="0" smtClean="0"/>
              <a:t>While </a:t>
            </a:r>
            <a:r>
              <a:rPr lang="en-US" sz="2400" i="1" dirty="0" smtClean="0"/>
              <a:t>OPEN</a:t>
            </a:r>
            <a:r>
              <a:rPr lang="en-US" sz="2400" dirty="0" smtClean="0"/>
              <a:t> is not empty:</a:t>
            </a:r>
          </a:p>
          <a:p>
            <a:pPr lvl="3"/>
            <a:r>
              <a:rPr lang="en-US" dirty="0" smtClean="0"/>
              <a:t>remove “best” (minimal f) node </a:t>
            </a:r>
            <a:r>
              <a:rPr lang="en-US" i="1" dirty="0" smtClean="0"/>
              <a:t>n </a:t>
            </a:r>
            <a:r>
              <a:rPr lang="en-US" dirty="0" smtClean="0"/>
              <a:t>from</a:t>
            </a:r>
            <a:r>
              <a:rPr lang="en-US" i="1" dirty="0" smtClean="0"/>
              <a:t> OPEN</a:t>
            </a:r>
          </a:p>
          <a:p>
            <a:pPr lvl="3"/>
            <a:r>
              <a:rPr lang="en-US" dirty="0" smtClean="0"/>
              <a:t>if </a:t>
            </a:r>
            <a:r>
              <a:rPr lang="en-US" i="1" dirty="0" smtClean="0"/>
              <a:t>goal(n), </a:t>
            </a:r>
            <a:r>
              <a:rPr lang="en-US" dirty="0" smtClean="0"/>
              <a:t>output path </a:t>
            </a:r>
            <a:r>
              <a:rPr lang="en-US" i="1" dirty="0" smtClean="0"/>
              <a:t>n</a:t>
            </a:r>
            <a:r>
              <a:rPr lang="en-US" i="1" baseline="-25000" dirty="0" smtClean="0"/>
              <a:t>0</a:t>
            </a:r>
            <a:r>
              <a:rPr lang="en-US" i="1" dirty="0" smtClean="0">
                <a:sym typeface="Wingdings"/>
              </a:rPr>
              <a:t></a:t>
            </a:r>
            <a:r>
              <a:rPr lang="en-US" i="1" dirty="0" smtClean="0"/>
              <a:t>n </a:t>
            </a:r>
          </a:p>
          <a:p>
            <a:pPr lvl="4"/>
            <a:r>
              <a:rPr lang="en-US" dirty="0" smtClean="0"/>
              <a:t>and stop if you’ve output </a:t>
            </a:r>
            <a:r>
              <a:rPr lang="en-US" i="1" dirty="0" smtClean="0"/>
              <a:t>K </a:t>
            </a:r>
            <a:r>
              <a:rPr lang="en-US" dirty="0" smtClean="0"/>
              <a:t>answers</a:t>
            </a:r>
          </a:p>
          <a:p>
            <a:pPr lvl="3"/>
            <a:r>
              <a:rPr lang="en-US" dirty="0" smtClean="0"/>
              <a:t>otherwise, add </a:t>
            </a:r>
            <a:r>
              <a:rPr lang="en-US" i="1" dirty="0" smtClean="0"/>
              <a:t>CHILDREN(n) </a:t>
            </a:r>
            <a:r>
              <a:rPr lang="en-US" dirty="0" smtClean="0"/>
              <a:t>to OPEN </a:t>
            </a:r>
          </a:p>
          <a:p>
            <a:pPr lvl="4"/>
            <a:r>
              <a:rPr lang="en-US" dirty="0" smtClean="0"/>
              <a:t>unless there’s no way its score will be low enough</a:t>
            </a:r>
          </a:p>
        </p:txBody>
      </p:sp>
      <p:sp>
        <p:nvSpPr>
          <p:cNvPr id="2" name="TextBox 1"/>
          <p:cNvSpPr txBox="1"/>
          <p:nvPr/>
        </p:nvSpPr>
        <p:spPr>
          <a:xfrm>
            <a:off x="4404792" y="2715505"/>
            <a:ext cx="452330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h is “</a:t>
            </a:r>
            <a:r>
              <a:rPr lang="en-US" sz="2400" i="1" dirty="0" smtClean="0"/>
              <a:t>admissible”</a:t>
            </a:r>
            <a:r>
              <a:rPr lang="en-US" sz="2400" dirty="0" smtClean="0"/>
              <a:t> and A* will always return the K </a:t>
            </a:r>
            <a:r>
              <a:rPr lang="en-US" sz="2400" i="1" dirty="0" smtClean="0"/>
              <a:t>lowest-cost </a:t>
            </a:r>
            <a:r>
              <a:rPr lang="en-US" sz="2400" dirty="0" smtClean="0"/>
              <a:t>paths</a:t>
            </a:r>
            <a:endParaRPr lang="en-US" sz="2400" dirty="0"/>
          </a:p>
        </p:txBody>
      </p:sp>
      <p:sp>
        <p:nvSpPr>
          <p:cNvPr id="3" name="Double Bracket 2"/>
          <p:cNvSpPr/>
          <p:nvPr/>
        </p:nvSpPr>
        <p:spPr>
          <a:xfrm>
            <a:off x="279400" y="175630"/>
            <a:ext cx="8759885" cy="637670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536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5 at 3.27.14 PM.png"/>
          <p:cNvPicPr>
            <a:picLocks noChangeAspect="1"/>
          </p:cNvPicPr>
          <p:nvPr/>
        </p:nvPicPr>
        <p:blipFill rotWithShape="1">
          <a:blip r:embed="rId2"/>
          <a:srcRect r="52323" b="19937"/>
          <a:stretch/>
        </p:blipFill>
        <p:spPr>
          <a:xfrm>
            <a:off x="0" y="571109"/>
            <a:ext cx="5053352" cy="2704937"/>
          </a:xfrm>
          <a:prstGeom prst="rect">
            <a:avLst/>
          </a:prstGeom>
        </p:spPr>
      </p:pic>
      <p:sp>
        <p:nvSpPr>
          <p:cNvPr id="3" name="TextBox 2"/>
          <p:cNvSpPr txBox="1"/>
          <p:nvPr/>
        </p:nvSpPr>
        <p:spPr>
          <a:xfrm>
            <a:off x="540465" y="4052992"/>
            <a:ext cx="833668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Arial"/>
              <a:buChar char="•"/>
            </a:pPr>
            <a:r>
              <a:rPr lang="en-US" dirty="0" smtClean="0"/>
              <a:t> </a:t>
            </a:r>
            <a:r>
              <a:rPr lang="en-US" sz="2400" dirty="0" smtClean="0">
                <a:latin typeface="Calibri"/>
                <a:cs typeface="Calibri"/>
              </a:rPr>
              <a:t>Build index on-the-fly</a:t>
            </a:r>
          </a:p>
          <a:p>
            <a:pPr lvl="1">
              <a:buFont typeface="Arial"/>
              <a:buChar char="•"/>
            </a:pPr>
            <a:r>
              <a:rPr lang="en-US" sz="2400" dirty="0" smtClean="0">
                <a:latin typeface="Calibri"/>
                <a:cs typeface="Calibri"/>
              </a:rPr>
              <a:t> When finding matches for </a:t>
            </a:r>
            <a:r>
              <a:rPr lang="en-US" sz="2400" dirty="0" err="1" smtClean="0">
                <a:latin typeface="Calibri"/>
                <a:cs typeface="Calibri"/>
              </a:rPr>
              <a:t>x</a:t>
            </a:r>
            <a:r>
              <a:rPr lang="en-US" sz="2400" dirty="0" smtClean="0">
                <a:latin typeface="Calibri"/>
                <a:cs typeface="Calibri"/>
              </a:rPr>
              <a:t> consider </a:t>
            </a:r>
            <a:r>
              <a:rPr lang="en-US" sz="2400" dirty="0" err="1" smtClean="0">
                <a:latin typeface="Calibri"/>
                <a:cs typeface="Calibri"/>
              </a:rPr>
              <a:t>y</a:t>
            </a:r>
            <a:r>
              <a:rPr lang="en-US" sz="2400" dirty="0" smtClean="0">
                <a:latin typeface="Calibri"/>
                <a:cs typeface="Calibri"/>
              </a:rPr>
              <a:t> before </a:t>
            </a:r>
            <a:r>
              <a:rPr lang="en-US" sz="2400" dirty="0" err="1" smtClean="0">
                <a:latin typeface="Calibri"/>
                <a:cs typeface="Calibri"/>
              </a:rPr>
              <a:t>x</a:t>
            </a:r>
            <a:r>
              <a:rPr lang="en-US" sz="2400" dirty="0" smtClean="0">
                <a:latin typeface="Calibri"/>
                <a:cs typeface="Calibri"/>
              </a:rPr>
              <a:t> in ordering</a:t>
            </a:r>
          </a:p>
          <a:p>
            <a:pPr>
              <a:buFont typeface="Arial"/>
              <a:buChar char="•"/>
            </a:pPr>
            <a:r>
              <a:rPr lang="en-US" sz="2400" dirty="0" smtClean="0">
                <a:latin typeface="Calibri"/>
                <a:cs typeface="Calibri"/>
              </a:rPr>
              <a:t> Keep </a:t>
            </a:r>
            <a:r>
              <a:rPr lang="en-US" sz="2400" dirty="0" err="1" smtClean="0">
                <a:latin typeface="Calibri"/>
                <a:cs typeface="Calibri"/>
              </a:rPr>
              <a:t>x[i</a:t>
            </a:r>
            <a:r>
              <a:rPr lang="en-US" sz="2400" dirty="0" smtClean="0">
                <a:latin typeface="Calibri"/>
                <a:cs typeface="Calibri"/>
              </a:rPr>
              <a:t>] in inverted index for </a:t>
            </a:r>
            <a:r>
              <a:rPr lang="en-US" sz="2400" dirty="0" err="1" smtClean="0">
                <a:latin typeface="Calibri"/>
                <a:cs typeface="Calibri"/>
              </a:rPr>
              <a:t>i</a:t>
            </a:r>
            <a:r>
              <a:rPr lang="en-US" sz="2400" dirty="0" smtClean="0">
                <a:latin typeface="Calibri"/>
                <a:cs typeface="Calibri"/>
              </a:rPr>
              <a:t> </a:t>
            </a:r>
          </a:p>
          <a:p>
            <a:pPr lvl="1">
              <a:buFont typeface="Arial"/>
              <a:buChar char="•"/>
            </a:pPr>
            <a:r>
              <a:rPr lang="en-US" sz="2400" dirty="0" smtClean="0">
                <a:latin typeface="Calibri"/>
                <a:cs typeface="Calibri"/>
              </a:rPr>
              <a:t>so you can find dot product </a:t>
            </a:r>
            <a:r>
              <a:rPr lang="en-US" sz="2400" dirty="0" err="1" smtClean="0">
                <a:latin typeface="Calibri"/>
                <a:cs typeface="Calibri"/>
              </a:rPr>
              <a:t>dot(x,y</a:t>
            </a:r>
            <a:r>
              <a:rPr lang="en-US" sz="2400" dirty="0" smtClean="0">
                <a:latin typeface="Calibri"/>
                <a:cs typeface="Calibri"/>
              </a:rPr>
              <a:t>) without using </a:t>
            </a:r>
            <a:r>
              <a:rPr lang="en-US" sz="2400" dirty="0" err="1" smtClean="0">
                <a:latin typeface="Calibri"/>
                <a:cs typeface="Calibri"/>
              </a:rPr>
              <a:t>y</a:t>
            </a:r>
            <a:r>
              <a:rPr lang="en-US" sz="2400" dirty="0" smtClean="0">
                <a:latin typeface="Calibri"/>
                <a:cs typeface="Calibri"/>
              </a:rPr>
              <a:t> </a:t>
            </a:r>
          </a:p>
        </p:txBody>
      </p:sp>
      <p:pic>
        <p:nvPicPr>
          <p:cNvPr id="4" name="Picture 3" descr="Screen shot 2012-04-15 at 3.27.14 PM.png"/>
          <p:cNvPicPr>
            <a:picLocks noChangeAspect="1"/>
          </p:cNvPicPr>
          <p:nvPr/>
        </p:nvPicPr>
        <p:blipFill rotWithShape="1">
          <a:blip r:embed="rId2"/>
          <a:srcRect l="58811" r="1650" b="9871"/>
          <a:stretch/>
        </p:blipFill>
        <p:spPr>
          <a:xfrm>
            <a:off x="5053352" y="472849"/>
            <a:ext cx="4090648" cy="29721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5 at 3.27.36 PM.png"/>
          <p:cNvPicPr>
            <a:picLocks noChangeAspect="1"/>
          </p:cNvPicPr>
          <p:nvPr/>
        </p:nvPicPr>
        <p:blipFill>
          <a:blip r:embed="rId2"/>
          <a:stretch>
            <a:fillRect/>
          </a:stretch>
        </p:blipFill>
        <p:spPr>
          <a:xfrm>
            <a:off x="0" y="388776"/>
            <a:ext cx="9144000" cy="3625851"/>
          </a:xfrm>
          <a:prstGeom prst="rect">
            <a:avLst/>
          </a:prstGeom>
        </p:spPr>
      </p:pic>
      <p:sp>
        <p:nvSpPr>
          <p:cNvPr id="3" name="TextBox 2"/>
          <p:cNvSpPr txBox="1"/>
          <p:nvPr/>
        </p:nvSpPr>
        <p:spPr>
          <a:xfrm>
            <a:off x="0" y="4180344"/>
            <a:ext cx="8877145"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Arial"/>
              <a:buChar char="•"/>
            </a:pPr>
            <a:r>
              <a:rPr lang="en-US" dirty="0" smtClean="0"/>
              <a:t> </a:t>
            </a:r>
            <a:r>
              <a:rPr lang="en-US" sz="2400" dirty="0" smtClean="0">
                <a:latin typeface="Calibri"/>
                <a:cs typeface="Calibri"/>
              </a:rPr>
              <a:t>Build index on-the-fly</a:t>
            </a:r>
          </a:p>
          <a:p>
            <a:pPr lvl="1">
              <a:buFont typeface="Arial"/>
              <a:buChar char="•"/>
            </a:pPr>
            <a:r>
              <a:rPr lang="en-US" sz="2400" dirty="0" smtClean="0">
                <a:latin typeface="Calibri"/>
                <a:cs typeface="Calibri"/>
              </a:rPr>
              <a:t> only index enough of </a:t>
            </a:r>
            <a:r>
              <a:rPr lang="en-US" sz="2400" dirty="0" err="1" smtClean="0">
                <a:latin typeface="Calibri"/>
                <a:cs typeface="Calibri"/>
              </a:rPr>
              <a:t>x</a:t>
            </a:r>
            <a:r>
              <a:rPr lang="en-US" sz="2400" dirty="0" smtClean="0">
                <a:latin typeface="Calibri"/>
                <a:cs typeface="Calibri"/>
              </a:rPr>
              <a:t> so that you can be sure to find it</a:t>
            </a:r>
          </a:p>
          <a:p>
            <a:pPr lvl="2">
              <a:buFont typeface="Arial"/>
              <a:buChar char="•"/>
            </a:pPr>
            <a:r>
              <a:rPr lang="en-US" sz="2400" dirty="0" smtClean="0">
                <a:latin typeface="Calibri"/>
                <a:cs typeface="Calibri"/>
              </a:rPr>
              <a:t> score of things only reachable by non-indexed fields &lt; </a:t>
            </a:r>
            <a:r>
              <a:rPr lang="en-US" sz="2400" dirty="0" err="1" smtClean="0">
                <a:latin typeface="Calibri"/>
                <a:cs typeface="Calibri"/>
              </a:rPr>
              <a:t>t</a:t>
            </a:r>
            <a:endParaRPr lang="en-US" sz="2400" dirty="0" smtClean="0">
              <a:latin typeface="Calibri"/>
              <a:cs typeface="Calibri"/>
            </a:endParaRPr>
          </a:p>
          <a:p>
            <a:pPr lvl="1">
              <a:buFont typeface="Arial"/>
              <a:buChar char="•"/>
            </a:pPr>
            <a:r>
              <a:rPr lang="en-US" sz="2400" dirty="0" smtClean="0">
                <a:latin typeface="Calibri"/>
                <a:cs typeface="Calibri"/>
              </a:rPr>
              <a:t> total mass of what you index needs to be large enough</a:t>
            </a:r>
          </a:p>
          <a:p>
            <a:pPr lvl="1">
              <a:buFont typeface="Arial"/>
              <a:buChar char="•"/>
            </a:pPr>
            <a:r>
              <a:rPr lang="en-US" sz="2400" dirty="0" smtClean="0">
                <a:latin typeface="Calibri"/>
                <a:cs typeface="Calibri"/>
              </a:rPr>
              <a:t> correction:</a:t>
            </a:r>
          </a:p>
          <a:p>
            <a:pPr lvl="2">
              <a:buFont typeface="Arial"/>
              <a:buChar char="•"/>
            </a:pPr>
            <a:r>
              <a:rPr lang="en-US" sz="2400" dirty="0" smtClean="0">
                <a:latin typeface="Calibri"/>
                <a:cs typeface="Calibri"/>
              </a:rPr>
              <a:t> indexes no longer have enough info to compute </a:t>
            </a:r>
            <a:r>
              <a:rPr lang="en-US" sz="2400" dirty="0" err="1" smtClean="0">
                <a:latin typeface="Calibri"/>
                <a:cs typeface="Calibri"/>
              </a:rPr>
              <a:t>dot(x,y</a:t>
            </a:r>
            <a:r>
              <a:rPr lang="en-US" sz="2400" dirty="0" smtClean="0">
                <a:latin typeface="Calibri"/>
                <a:cs typeface="Calibri"/>
              </a:rPr>
              <a:t>)</a:t>
            </a:r>
          </a:p>
          <a:p>
            <a:pPr lvl="1">
              <a:buFont typeface="Arial"/>
              <a:buChar char="•"/>
            </a:pPr>
            <a:r>
              <a:rPr lang="en-US" sz="2400" dirty="0" smtClean="0">
                <a:latin typeface="Calibri"/>
                <a:cs typeface="Calibri"/>
              </a:rPr>
              <a:t> ordering </a:t>
            </a:r>
            <a:r>
              <a:rPr lang="en-US" sz="2400" dirty="0" err="1" smtClean="0">
                <a:latin typeface="Calibri"/>
                <a:cs typeface="Calibri"/>
              </a:rPr>
              <a:t>common</a:t>
            </a:r>
            <a:r>
              <a:rPr lang="en-US" sz="2400" dirty="0" err="1" smtClean="0">
                <a:latin typeface="Calibri"/>
                <a:cs typeface="Calibri"/>
                <a:sym typeface="Wingdings"/>
              </a:rPr>
              <a:t>rare</a:t>
            </a:r>
            <a:r>
              <a:rPr lang="en-US" sz="2400" dirty="0" smtClean="0">
                <a:latin typeface="Calibri"/>
                <a:cs typeface="Calibri"/>
                <a:sym typeface="Wingdings"/>
              </a:rPr>
              <a:t> features is heuristic (any order is ok)</a:t>
            </a:r>
            <a:endParaRPr lang="en-US" sz="2400" dirty="0" smtClean="0">
              <a:latin typeface="Calibri"/>
              <a:cs typeface="Calibri"/>
            </a:endParaRPr>
          </a:p>
        </p:txBody>
      </p:sp>
      <p:sp>
        <p:nvSpPr>
          <p:cNvPr id="4" name="TextBox 3"/>
          <p:cNvSpPr txBox="1"/>
          <p:nvPr/>
        </p:nvSpPr>
        <p:spPr>
          <a:xfrm>
            <a:off x="3866819" y="3386530"/>
            <a:ext cx="4842880" cy="369332"/>
          </a:xfrm>
          <a:prstGeom prst="rect">
            <a:avLst/>
          </a:prstGeom>
          <a:noFill/>
        </p:spPr>
        <p:txBody>
          <a:bodyPr wrap="none" rtlCol="0">
            <a:spAutoFit/>
          </a:bodyPr>
          <a:lstStyle/>
          <a:p>
            <a:r>
              <a:rPr lang="en-US" i="1" dirty="0" err="1" smtClean="0"/>
              <a:t>x[i</a:t>
            </a:r>
            <a:r>
              <a:rPr lang="en-US" i="1" dirty="0" smtClean="0"/>
              <a:t>] should be </a:t>
            </a:r>
            <a:r>
              <a:rPr lang="en-US" i="1" dirty="0" err="1" smtClean="0"/>
              <a:t>x</a:t>
            </a:r>
            <a:r>
              <a:rPr lang="en-US" i="1" dirty="0" smtClean="0"/>
              <a:t>’ here – </a:t>
            </a:r>
            <a:r>
              <a:rPr lang="en-US" i="1" dirty="0" err="1" smtClean="0"/>
              <a:t>x</a:t>
            </a:r>
            <a:r>
              <a:rPr lang="en-US" i="1" dirty="0" smtClean="0"/>
              <a:t>’ is the </a:t>
            </a:r>
            <a:r>
              <a:rPr lang="en-US" i="1" dirty="0" err="1" smtClean="0"/>
              <a:t>unindexed</a:t>
            </a:r>
            <a:r>
              <a:rPr lang="en-US" i="1" dirty="0" smtClean="0"/>
              <a:t> part of </a:t>
            </a:r>
            <a:r>
              <a:rPr lang="en-US" i="1" dirty="0" err="1" smtClean="0"/>
              <a:t>x</a:t>
            </a:r>
            <a:endParaRPr lang="en-US" i="1" dirty="0"/>
          </a:p>
        </p:txBody>
      </p:sp>
      <p:sp>
        <p:nvSpPr>
          <p:cNvPr id="5" name="TextBox 4"/>
          <p:cNvSpPr txBox="1"/>
          <p:nvPr/>
        </p:nvSpPr>
        <p:spPr>
          <a:xfrm>
            <a:off x="506193" y="19444"/>
            <a:ext cx="4821686" cy="369332"/>
          </a:xfrm>
          <a:prstGeom prst="rect">
            <a:avLst/>
          </a:prstGeom>
          <a:noFill/>
        </p:spPr>
        <p:txBody>
          <a:bodyPr wrap="none" rtlCol="0">
            <a:spAutoFit/>
          </a:bodyPr>
          <a:lstStyle/>
          <a:p>
            <a:r>
              <a:rPr lang="en-US" i="1" dirty="0" err="1" smtClean="0"/>
              <a:t>maxweight</a:t>
            </a:r>
            <a:r>
              <a:rPr lang="en-US" i="1" baseline="-25000" dirty="0" err="1" smtClean="0"/>
              <a:t>i</a:t>
            </a:r>
            <a:r>
              <a:rPr lang="en-US" i="1" dirty="0" smtClean="0"/>
              <a:t>(V) * x[</a:t>
            </a:r>
            <a:r>
              <a:rPr lang="en-US" i="1" dirty="0" err="1" smtClean="0"/>
              <a:t>i</a:t>
            </a:r>
            <a:r>
              <a:rPr lang="en-US" i="1" dirty="0" smtClean="0"/>
              <a:t>] &gt;= best score for matching on </a:t>
            </a:r>
            <a:r>
              <a:rPr lang="en-US" i="1" dirty="0" err="1" smtClean="0"/>
              <a:t>i</a:t>
            </a:r>
            <a:r>
              <a:rPr lang="en-US" i="1" dirty="0" smtClean="0"/>
              <a:t> </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5 at 3.32.21 PM.png"/>
          <p:cNvPicPr>
            <a:picLocks noChangeAspect="1"/>
          </p:cNvPicPr>
          <p:nvPr/>
        </p:nvPicPr>
        <p:blipFill>
          <a:blip r:embed="rId2"/>
          <a:stretch>
            <a:fillRect/>
          </a:stretch>
        </p:blipFill>
        <p:spPr>
          <a:xfrm>
            <a:off x="757012" y="283969"/>
            <a:ext cx="7429500" cy="5105401"/>
          </a:xfrm>
          <a:prstGeom prst="rect">
            <a:avLst/>
          </a:prstGeom>
        </p:spPr>
      </p:pic>
      <p:sp>
        <p:nvSpPr>
          <p:cNvPr id="3" name="TextBox 2"/>
          <p:cNvSpPr txBox="1"/>
          <p:nvPr/>
        </p:nvSpPr>
        <p:spPr>
          <a:xfrm>
            <a:off x="337791" y="5660679"/>
            <a:ext cx="833668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Arial"/>
              <a:buChar char="•"/>
            </a:pPr>
            <a:r>
              <a:rPr lang="en-US" dirty="0" smtClean="0"/>
              <a:t> </a:t>
            </a:r>
            <a:r>
              <a:rPr lang="en-US" sz="2400" dirty="0" smtClean="0">
                <a:latin typeface="Calibri"/>
                <a:cs typeface="Calibri"/>
              </a:rPr>
              <a:t>Order all the vectors </a:t>
            </a:r>
            <a:r>
              <a:rPr lang="en-US" sz="2400" i="1" dirty="0" err="1" smtClean="0">
                <a:latin typeface="Calibri"/>
                <a:cs typeface="Calibri"/>
              </a:rPr>
              <a:t>x</a:t>
            </a:r>
            <a:r>
              <a:rPr lang="en-US" sz="2400" dirty="0" smtClean="0">
                <a:latin typeface="Calibri"/>
                <a:cs typeface="Calibri"/>
              </a:rPr>
              <a:t> by </a:t>
            </a:r>
            <a:r>
              <a:rPr lang="en-US" sz="2400" dirty="0" err="1" smtClean="0">
                <a:latin typeface="Calibri"/>
                <a:cs typeface="Calibri"/>
              </a:rPr>
              <a:t>maxweight(</a:t>
            </a:r>
            <a:r>
              <a:rPr lang="en-US" sz="2400" i="1" dirty="0" err="1" smtClean="0">
                <a:latin typeface="Calibri"/>
                <a:cs typeface="Calibri"/>
              </a:rPr>
              <a:t>x</a:t>
            </a:r>
            <a:r>
              <a:rPr lang="en-US" sz="2400" i="1" dirty="0" smtClean="0">
                <a:latin typeface="Calibri"/>
                <a:cs typeface="Calibri"/>
              </a:rPr>
              <a:t>) – </a:t>
            </a:r>
            <a:r>
              <a:rPr lang="en-US" sz="2400" dirty="0" smtClean="0">
                <a:latin typeface="Calibri"/>
                <a:cs typeface="Calibri"/>
              </a:rPr>
              <a:t>now matches </a:t>
            </a:r>
            <a:r>
              <a:rPr lang="en-US" sz="2400" i="1" dirty="0" err="1" smtClean="0">
                <a:latin typeface="Calibri"/>
                <a:cs typeface="Calibri"/>
              </a:rPr>
              <a:t>y</a:t>
            </a:r>
            <a:r>
              <a:rPr lang="en-US" sz="2400" i="1" dirty="0" smtClean="0">
                <a:latin typeface="Calibri"/>
                <a:cs typeface="Calibri"/>
              </a:rPr>
              <a:t> </a:t>
            </a:r>
            <a:r>
              <a:rPr lang="en-US" sz="2400" dirty="0" smtClean="0">
                <a:latin typeface="Calibri"/>
                <a:cs typeface="Calibri"/>
              </a:rPr>
              <a:t>to indexed parts of </a:t>
            </a:r>
            <a:r>
              <a:rPr lang="en-US" sz="2400" i="1" dirty="0" err="1" smtClean="0">
                <a:latin typeface="Calibri"/>
                <a:cs typeface="Calibri"/>
              </a:rPr>
              <a:t>x</a:t>
            </a:r>
            <a:r>
              <a:rPr lang="en-US" sz="2400" i="1" dirty="0" smtClean="0">
                <a:latin typeface="Calibri"/>
                <a:cs typeface="Calibri"/>
              </a:rPr>
              <a:t> </a:t>
            </a:r>
            <a:r>
              <a:rPr lang="en-US" sz="2400" dirty="0" smtClean="0">
                <a:latin typeface="Calibri"/>
                <a:cs typeface="Calibri"/>
              </a:rPr>
              <a:t>will have </a:t>
            </a:r>
            <a:r>
              <a:rPr lang="en-US" sz="2400" i="1" dirty="0" smtClean="0">
                <a:latin typeface="Calibri"/>
                <a:cs typeface="Calibri"/>
              </a:rPr>
              <a:t>lower </a:t>
            </a:r>
            <a:r>
              <a:rPr lang="en-US" sz="2400" dirty="0" smtClean="0">
                <a:latin typeface="Calibri"/>
                <a:cs typeface="Calibri"/>
              </a:rPr>
              <a:t>“best scores for </a:t>
            </a:r>
            <a:r>
              <a:rPr lang="en-US" sz="2400" dirty="0" err="1" smtClean="0">
                <a:latin typeface="Calibri"/>
                <a:cs typeface="Calibri"/>
              </a:rPr>
              <a:t>i</a:t>
            </a:r>
            <a:r>
              <a:rPr lang="en-US" sz="2400" dirty="0" smtClean="0">
                <a:latin typeface="Calibri"/>
                <a:cs typeface="Calibri"/>
              </a:rPr>
              <a:t>”</a:t>
            </a:r>
          </a:p>
        </p:txBody>
      </p:sp>
      <p:cxnSp>
        <p:nvCxnSpPr>
          <p:cNvPr id="5" name="Straight Connector 4"/>
          <p:cNvCxnSpPr/>
          <p:nvPr/>
        </p:nvCxnSpPr>
        <p:spPr>
          <a:xfrm>
            <a:off x="3594095" y="4134052"/>
            <a:ext cx="3945398" cy="1351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15 at 3.32.29 PM.png"/>
          <p:cNvPicPr>
            <a:picLocks noChangeAspect="1"/>
          </p:cNvPicPr>
          <p:nvPr/>
        </p:nvPicPr>
        <p:blipFill>
          <a:blip r:embed="rId2"/>
          <a:stretch>
            <a:fillRect/>
          </a:stretch>
        </p:blipFill>
        <p:spPr>
          <a:xfrm>
            <a:off x="0" y="-366713"/>
            <a:ext cx="9144001" cy="5543551"/>
          </a:xfrm>
          <a:prstGeom prst="rect">
            <a:avLst/>
          </a:prstGeom>
        </p:spPr>
      </p:pic>
      <p:sp>
        <p:nvSpPr>
          <p:cNvPr id="4" name="TextBox 3"/>
          <p:cNvSpPr txBox="1"/>
          <p:nvPr/>
        </p:nvSpPr>
        <p:spPr>
          <a:xfrm>
            <a:off x="5269539" y="371525"/>
            <a:ext cx="2756374" cy="661988"/>
          </a:xfrm>
          <a:prstGeom prst="rect">
            <a:avLst/>
          </a:prstGeom>
          <a:noFill/>
        </p:spPr>
        <p:txBody>
          <a:bodyPr wrap="square" rtlCol="0">
            <a:spAutoFit/>
          </a:bodyPr>
          <a:lstStyle/>
          <a:p>
            <a:r>
              <a:rPr lang="en-US" i="1" dirty="0" smtClean="0"/>
              <a:t>best score for matching the </a:t>
            </a:r>
            <a:r>
              <a:rPr lang="en-US" i="1" dirty="0" err="1" smtClean="0"/>
              <a:t>unindexed</a:t>
            </a:r>
            <a:r>
              <a:rPr lang="en-US" i="1" dirty="0" smtClean="0"/>
              <a:t> part of </a:t>
            </a:r>
            <a:r>
              <a:rPr lang="en-US" i="1" dirty="0" err="1" smtClean="0"/>
              <a:t>x</a:t>
            </a:r>
            <a:endParaRPr lang="en-US" i="1" dirty="0"/>
          </a:p>
        </p:txBody>
      </p:sp>
      <p:sp>
        <p:nvSpPr>
          <p:cNvPr id="5" name="TextBox 4"/>
          <p:cNvSpPr txBox="1"/>
          <p:nvPr/>
        </p:nvSpPr>
        <p:spPr>
          <a:xfrm>
            <a:off x="337791" y="5660679"/>
            <a:ext cx="833668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Arial"/>
              <a:buChar char="•"/>
            </a:pPr>
            <a:r>
              <a:rPr lang="en-US" dirty="0" smtClean="0"/>
              <a:t> </a:t>
            </a:r>
            <a:r>
              <a:rPr lang="en-US" sz="2400" dirty="0" smtClean="0">
                <a:latin typeface="Calibri"/>
                <a:cs typeface="Calibri"/>
              </a:rPr>
              <a:t>Trick 1: bound </a:t>
            </a:r>
            <a:r>
              <a:rPr lang="en-US" sz="2400" dirty="0" err="1" smtClean="0">
                <a:latin typeface="Calibri"/>
                <a:cs typeface="Calibri"/>
              </a:rPr>
              <a:t>y’s</a:t>
            </a:r>
            <a:r>
              <a:rPr lang="en-US" sz="2400" dirty="0" smtClean="0">
                <a:latin typeface="Calibri"/>
                <a:cs typeface="Calibri"/>
              </a:rPr>
              <a:t> possible score to the </a:t>
            </a:r>
            <a:r>
              <a:rPr lang="en-US" sz="2400" i="1" dirty="0" err="1" smtClean="0">
                <a:latin typeface="Calibri"/>
                <a:cs typeface="Calibri"/>
              </a:rPr>
              <a:t>unindexed</a:t>
            </a:r>
            <a:r>
              <a:rPr lang="en-US" sz="2400" i="1" dirty="0" smtClean="0">
                <a:latin typeface="Calibri"/>
                <a:cs typeface="Calibri"/>
              </a:rPr>
              <a:t> </a:t>
            </a:r>
            <a:r>
              <a:rPr lang="en-US" sz="2400" dirty="0" smtClean="0">
                <a:latin typeface="Calibri"/>
                <a:cs typeface="Calibri"/>
              </a:rPr>
              <a:t>part of </a:t>
            </a:r>
            <a:r>
              <a:rPr lang="en-US" sz="2400" dirty="0" err="1" smtClean="0">
                <a:latin typeface="Calibri"/>
                <a:cs typeface="Calibri"/>
              </a:rPr>
              <a:t>x</a:t>
            </a:r>
            <a:r>
              <a:rPr lang="en-US" sz="2400" dirty="0" smtClean="0">
                <a:latin typeface="Calibri"/>
                <a:cs typeface="Calibri"/>
              </a:rPr>
              <a:t>, plus the </a:t>
            </a:r>
            <a:r>
              <a:rPr lang="en-US" sz="2400" i="1" dirty="0" smtClean="0">
                <a:latin typeface="Calibri"/>
                <a:cs typeface="Calibri"/>
              </a:rPr>
              <a:t>already-examined </a:t>
            </a:r>
            <a:r>
              <a:rPr lang="en-US" sz="2400" dirty="0" smtClean="0">
                <a:latin typeface="Calibri"/>
                <a:cs typeface="Calibri"/>
              </a:rPr>
              <a:t>part of </a:t>
            </a:r>
            <a:r>
              <a:rPr lang="en-US" sz="2400" dirty="0" err="1" smtClean="0">
                <a:latin typeface="Calibri"/>
                <a:cs typeface="Calibri"/>
              </a:rPr>
              <a:t>x</a:t>
            </a:r>
            <a:r>
              <a:rPr lang="en-US" sz="2400" dirty="0" smtClean="0">
                <a:latin typeface="Calibri"/>
                <a:cs typeface="Calibri"/>
              </a:rPr>
              <a:t>, and skip </a:t>
            </a:r>
            <a:r>
              <a:rPr lang="en-US" sz="2400" dirty="0" err="1" smtClean="0">
                <a:latin typeface="Calibri"/>
                <a:cs typeface="Calibri"/>
              </a:rPr>
              <a:t>y’s</a:t>
            </a:r>
            <a:r>
              <a:rPr lang="en-US" sz="2400" dirty="0" smtClean="0">
                <a:latin typeface="Calibri"/>
                <a:cs typeface="Calibri"/>
              </a:rPr>
              <a:t> if this is too low</a:t>
            </a:r>
          </a:p>
        </p:txBody>
      </p:sp>
      <p:sp>
        <p:nvSpPr>
          <p:cNvPr id="6" name="TextBox 5"/>
          <p:cNvSpPr txBox="1"/>
          <p:nvPr/>
        </p:nvSpPr>
        <p:spPr>
          <a:xfrm>
            <a:off x="6360208" y="2364246"/>
            <a:ext cx="2503426" cy="646331"/>
          </a:xfrm>
          <a:prstGeom prst="rect">
            <a:avLst/>
          </a:prstGeom>
          <a:noFill/>
        </p:spPr>
        <p:txBody>
          <a:bodyPr wrap="square" rtlCol="0">
            <a:spAutoFit/>
          </a:bodyPr>
          <a:lstStyle/>
          <a:p>
            <a:r>
              <a:rPr lang="en-US" i="1" dirty="0" smtClean="0"/>
              <a:t>update to reflect the all-ready examined part of </a:t>
            </a:r>
            <a:r>
              <a:rPr lang="en-US" i="1" dirty="0" err="1" smtClean="0"/>
              <a:t>x</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15 at 3.32.29 PM.png"/>
          <p:cNvPicPr>
            <a:picLocks noChangeAspect="1"/>
          </p:cNvPicPr>
          <p:nvPr/>
        </p:nvPicPr>
        <p:blipFill>
          <a:blip r:embed="rId2"/>
          <a:stretch>
            <a:fillRect/>
          </a:stretch>
        </p:blipFill>
        <p:spPr>
          <a:xfrm>
            <a:off x="0" y="-366713"/>
            <a:ext cx="9144001" cy="5543551"/>
          </a:xfrm>
          <a:prstGeom prst="rect">
            <a:avLst/>
          </a:prstGeom>
        </p:spPr>
      </p:pic>
      <p:sp>
        <p:nvSpPr>
          <p:cNvPr id="5" name="TextBox 4"/>
          <p:cNvSpPr txBox="1"/>
          <p:nvPr/>
        </p:nvSpPr>
        <p:spPr>
          <a:xfrm>
            <a:off x="337791" y="5660679"/>
            <a:ext cx="833668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Arial"/>
              <a:buChar char="•"/>
            </a:pPr>
            <a:r>
              <a:rPr lang="en-US" dirty="0" smtClean="0"/>
              <a:t> </a:t>
            </a:r>
            <a:r>
              <a:rPr lang="en-US" sz="2400" dirty="0" smtClean="0">
                <a:latin typeface="Calibri"/>
                <a:cs typeface="Calibri"/>
              </a:rPr>
              <a:t>Trick 2: use cheap upper-bound to see if </a:t>
            </a:r>
            <a:r>
              <a:rPr lang="en-US" sz="2400" i="1" dirty="0" err="1" smtClean="0">
                <a:latin typeface="Calibri"/>
                <a:cs typeface="Calibri"/>
              </a:rPr>
              <a:t>y</a:t>
            </a:r>
            <a:r>
              <a:rPr lang="en-US" sz="2400" i="1" dirty="0" smtClean="0">
                <a:latin typeface="Calibri"/>
                <a:cs typeface="Calibri"/>
              </a:rPr>
              <a:t> </a:t>
            </a:r>
            <a:r>
              <a:rPr lang="en-US" sz="2400" dirty="0" smtClean="0">
                <a:latin typeface="Calibri"/>
                <a:cs typeface="Calibri"/>
              </a:rPr>
              <a:t>is worthy of having </a:t>
            </a:r>
            <a:r>
              <a:rPr lang="en-US" sz="2400" dirty="0" err="1" smtClean="0">
                <a:latin typeface="Calibri"/>
                <a:cs typeface="Calibri"/>
              </a:rPr>
              <a:t>dot(x,y</a:t>
            </a:r>
            <a:r>
              <a:rPr lang="en-US" sz="2400" dirty="0" smtClean="0">
                <a:latin typeface="Calibri"/>
                <a:cs typeface="Calibri"/>
              </a:rPr>
              <a:t>) computed.</a:t>
            </a:r>
          </a:p>
        </p:txBody>
      </p:sp>
      <p:sp>
        <p:nvSpPr>
          <p:cNvPr id="6" name="TextBox 5"/>
          <p:cNvSpPr txBox="1"/>
          <p:nvPr/>
        </p:nvSpPr>
        <p:spPr>
          <a:xfrm>
            <a:off x="5211719" y="3598126"/>
            <a:ext cx="2503426" cy="369332"/>
          </a:xfrm>
          <a:prstGeom prst="rect">
            <a:avLst/>
          </a:prstGeom>
          <a:noFill/>
        </p:spPr>
        <p:txBody>
          <a:bodyPr wrap="square" rtlCol="0">
            <a:spAutoFit/>
          </a:bodyPr>
          <a:lstStyle/>
          <a:p>
            <a:r>
              <a:rPr lang="en-US" i="1" dirty="0" smtClean="0"/>
              <a:t>upper bound on </a:t>
            </a:r>
            <a:r>
              <a:rPr lang="en-US" i="1" dirty="0" err="1" smtClean="0"/>
              <a:t>dot(x,y</a:t>
            </a:r>
            <a:r>
              <a:rPr lang="en-US" i="1" dirty="0" smtClean="0"/>
              <a:t>’)</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15 at 3.32.29 PM.png"/>
          <p:cNvPicPr>
            <a:picLocks noChangeAspect="1"/>
          </p:cNvPicPr>
          <p:nvPr/>
        </p:nvPicPr>
        <p:blipFill>
          <a:blip r:embed="rId2"/>
          <a:stretch>
            <a:fillRect/>
          </a:stretch>
        </p:blipFill>
        <p:spPr>
          <a:xfrm>
            <a:off x="0" y="-366713"/>
            <a:ext cx="9144001" cy="5543551"/>
          </a:xfrm>
          <a:prstGeom prst="rect">
            <a:avLst/>
          </a:prstGeom>
        </p:spPr>
      </p:pic>
      <p:sp>
        <p:nvSpPr>
          <p:cNvPr id="5" name="TextBox 4"/>
          <p:cNvSpPr txBox="1"/>
          <p:nvPr/>
        </p:nvSpPr>
        <p:spPr>
          <a:xfrm>
            <a:off x="337791" y="5660679"/>
            <a:ext cx="833668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Arial"/>
              <a:buChar char="•"/>
            </a:pPr>
            <a:r>
              <a:rPr lang="en-US" dirty="0" smtClean="0"/>
              <a:t> </a:t>
            </a:r>
            <a:r>
              <a:rPr lang="en-US" sz="2400" dirty="0" smtClean="0">
                <a:latin typeface="Calibri"/>
                <a:cs typeface="Calibri"/>
              </a:rPr>
              <a:t>Trick 3: exploit this fact: if</a:t>
            </a:r>
            <a:r>
              <a:rPr lang="en-US" sz="2400" i="1" dirty="0" smtClean="0">
                <a:latin typeface="Calibri"/>
                <a:cs typeface="Calibri"/>
              </a:rPr>
              <a:t> </a:t>
            </a:r>
            <a:r>
              <a:rPr lang="en-US" sz="2400" i="1" dirty="0" err="1" smtClean="0">
                <a:latin typeface="Calibri"/>
                <a:cs typeface="Calibri"/>
              </a:rPr>
              <a:t>dot(x,y</a:t>
            </a:r>
            <a:r>
              <a:rPr lang="en-US" sz="2400" i="1" dirty="0" smtClean="0">
                <a:latin typeface="Calibri"/>
                <a:cs typeface="Calibri"/>
              </a:rPr>
              <a:t>)&gt;</a:t>
            </a:r>
            <a:r>
              <a:rPr lang="en-US" sz="2400" i="1" dirty="0" err="1" smtClean="0">
                <a:latin typeface="Calibri"/>
                <a:cs typeface="Calibri"/>
              </a:rPr>
              <a:t>t</a:t>
            </a:r>
            <a:r>
              <a:rPr lang="en-US" sz="2400" dirty="0" smtClean="0">
                <a:latin typeface="Calibri"/>
                <a:cs typeface="Calibri"/>
              </a:rPr>
              <a:t>, then </a:t>
            </a:r>
            <a:r>
              <a:rPr lang="en-US" sz="2400" i="1" dirty="0" smtClean="0">
                <a:latin typeface="Calibri"/>
                <a:cs typeface="Calibri"/>
              </a:rPr>
              <a:t>|</a:t>
            </a:r>
            <a:r>
              <a:rPr lang="en-US" sz="2400" i="1" dirty="0" err="1" smtClean="0">
                <a:latin typeface="Calibri"/>
                <a:cs typeface="Calibri"/>
              </a:rPr>
              <a:t>y</a:t>
            </a:r>
            <a:r>
              <a:rPr lang="en-US" sz="2400" i="1" dirty="0" smtClean="0">
                <a:latin typeface="Calibri"/>
                <a:cs typeface="Calibri"/>
              </a:rPr>
              <a:t>|&gt;</a:t>
            </a:r>
            <a:r>
              <a:rPr lang="en-US" sz="2400" i="1" dirty="0" err="1" smtClean="0">
                <a:latin typeface="Calibri"/>
                <a:cs typeface="Calibri"/>
              </a:rPr>
              <a:t>t/maxweight(x</a:t>
            </a:r>
            <a:r>
              <a:rPr lang="en-US" sz="2400" i="1" dirty="0" smtClean="0">
                <a:latin typeface="Calibri"/>
                <a:cs typeface="Calibri"/>
              </a:rPr>
              <a:t>)</a:t>
            </a:r>
          </a:p>
        </p:txBody>
      </p:sp>
      <p:sp>
        <p:nvSpPr>
          <p:cNvPr id="6" name="TextBox 5"/>
          <p:cNvSpPr txBox="1"/>
          <p:nvPr/>
        </p:nvSpPr>
        <p:spPr>
          <a:xfrm>
            <a:off x="7431400" y="951245"/>
            <a:ext cx="1712600" cy="646331"/>
          </a:xfrm>
          <a:prstGeom prst="rect">
            <a:avLst/>
          </a:prstGeom>
          <a:noFill/>
        </p:spPr>
        <p:txBody>
          <a:bodyPr wrap="square" rtlCol="0">
            <a:spAutoFit/>
          </a:bodyPr>
          <a:lstStyle/>
          <a:p>
            <a:r>
              <a:rPr lang="en-US" i="1" dirty="0" err="1" smtClean="0"/>
              <a:t>y</a:t>
            </a:r>
            <a:r>
              <a:rPr lang="en-US" i="1" dirty="0" smtClean="0"/>
              <a:t> is too small to match </a:t>
            </a:r>
            <a:r>
              <a:rPr lang="en-US" i="1" dirty="0" err="1" smtClean="0"/>
              <a:t>x</a:t>
            </a:r>
            <a:r>
              <a:rPr lang="en-US" i="1" dirty="0" smtClean="0"/>
              <a:t> well</a:t>
            </a:r>
            <a:endParaRPr lang="en-US" i="1" dirty="0"/>
          </a:p>
        </p:txBody>
      </p:sp>
      <p:sp>
        <p:nvSpPr>
          <p:cNvPr id="7" name="TextBox 6"/>
          <p:cNvSpPr txBox="1"/>
          <p:nvPr/>
        </p:nvSpPr>
        <p:spPr>
          <a:xfrm>
            <a:off x="6259659" y="1947584"/>
            <a:ext cx="2104044" cy="646331"/>
          </a:xfrm>
          <a:prstGeom prst="rect">
            <a:avLst/>
          </a:prstGeom>
          <a:noFill/>
        </p:spPr>
        <p:txBody>
          <a:bodyPr wrap="square" rtlCol="0">
            <a:spAutoFit/>
          </a:bodyPr>
          <a:lstStyle/>
          <a:p>
            <a:r>
              <a:rPr lang="en-US" i="1" dirty="0" smtClean="0"/>
              <a:t>really we will update a start counter for I</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data version</a:t>
            </a:r>
            <a:endParaRPr lang="en-US" dirty="0"/>
          </a:p>
        </p:txBody>
      </p:sp>
      <p:sp>
        <p:nvSpPr>
          <p:cNvPr id="3" name="Content Placeholder 2"/>
          <p:cNvSpPr>
            <a:spLocks noGrp="1"/>
          </p:cNvSpPr>
          <p:nvPr>
            <p:ph idx="1"/>
          </p:nvPr>
        </p:nvSpPr>
        <p:spPr/>
        <p:txBody>
          <a:bodyPr/>
          <a:lstStyle/>
          <a:p>
            <a:r>
              <a:rPr lang="en-US" dirty="0" smtClean="0"/>
              <a:t>Start at position 0 in the database</a:t>
            </a:r>
          </a:p>
          <a:p>
            <a:r>
              <a:rPr lang="en-US" dirty="0" smtClean="0"/>
              <a:t>Build inverted indexes till memory is full</a:t>
            </a:r>
          </a:p>
          <a:p>
            <a:pPr lvl="1"/>
            <a:r>
              <a:rPr lang="en-US" dirty="0" smtClean="0"/>
              <a:t>Say at position </a:t>
            </a:r>
            <a:r>
              <a:rPr lang="en-US" dirty="0" err="1" smtClean="0"/>
              <a:t>m</a:t>
            </a:r>
            <a:r>
              <a:rPr lang="en-US" dirty="0" smtClean="0"/>
              <a:t>&lt;&lt;</a:t>
            </a:r>
            <a:r>
              <a:rPr lang="en-US" dirty="0" err="1" smtClean="0"/>
              <a:t>n</a:t>
            </a:r>
            <a:endParaRPr lang="en-US" dirty="0" smtClean="0"/>
          </a:p>
          <a:p>
            <a:r>
              <a:rPr lang="en-US" dirty="0" smtClean="0"/>
              <a:t>Then switch to match-only mode</a:t>
            </a:r>
          </a:p>
          <a:p>
            <a:pPr lvl="1"/>
            <a:r>
              <a:rPr lang="en-US" dirty="0" smtClean="0"/>
              <a:t>Match rest of data only to items up to position </a:t>
            </a:r>
            <a:r>
              <a:rPr lang="en-US" dirty="0" err="1" smtClean="0"/>
              <a:t>m</a:t>
            </a:r>
            <a:endParaRPr lang="en-US" dirty="0" smtClean="0"/>
          </a:p>
          <a:p>
            <a:r>
              <a:rPr lang="en-US" dirty="0" smtClean="0"/>
              <a:t>Then restart the process at position </a:t>
            </a:r>
            <a:r>
              <a:rPr lang="en-US" dirty="0" err="1" smtClean="0"/>
              <a:t>m</a:t>
            </a:r>
            <a:r>
              <a:rPr lang="en-US" dirty="0" smtClean="0"/>
              <a:t> instead of position 0 and repeat…..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QSC (Query snippet containment)</a:t>
            </a:r>
          </a:p>
          <a:p>
            <a:pPr lvl="1"/>
            <a:r>
              <a:rPr lang="en-US" dirty="0" smtClean="0"/>
              <a:t>term a in vector for </a:t>
            </a:r>
            <a:r>
              <a:rPr lang="en-US" dirty="0" err="1" smtClean="0"/>
              <a:t>b</a:t>
            </a:r>
            <a:r>
              <a:rPr lang="en-US" dirty="0" smtClean="0"/>
              <a:t> if a appears &gt;=</a:t>
            </a:r>
            <a:r>
              <a:rPr lang="en-US" dirty="0" err="1" smtClean="0"/>
              <a:t>k</a:t>
            </a:r>
            <a:r>
              <a:rPr lang="en-US" dirty="0" smtClean="0"/>
              <a:t> times in a snippet using search </a:t>
            </a:r>
            <a:r>
              <a:rPr lang="en-US" dirty="0" err="1" smtClean="0"/>
              <a:t>b</a:t>
            </a:r>
            <a:endParaRPr lang="en-US" dirty="0" smtClean="0"/>
          </a:p>
          <a:p>
            <a:pPr lvl="1"/>
            <a:r>
              <a:rPr lang="en-US" dirty="0" smtClean="0"/>
              <a:t>5M queries, top 20 results, about 2Gb</a:t>
            </a:r>
          </a:p>
          <a:p>
            <a:r>
              <a:rPr lang="en-US" dirty="0" err="1" smtClean="0"/>
              <a:t>Orkut</a:t>
            </a:r>
            <a:endParaRPr lang="en-US" dirty="0" smtClean="0"/>
          </a:p>
          <a:p>
            <a:pPr lvl="1"/>
            <a:r>
              <a:rPr lang="en-US" dirty="0" smtClean="0"/>
              <a:t>vector is user, terms are friends</a:t>
            </a:r>
          </a:p>
          <a:p>
            <a:pPr lvl="1"/>
            <a:r>
              <a:rPr lang="en-US" dirty="0" smtClean="0"/>
              <a:t>20M nodes, 2B non-zero weights</a:t>
            </a:r>
          </a:p>
          <a:p>
            <a:pPr lvl="1"/>
            <a:r>
              <a:rPr lang="en-US" dirty="0" smtClean="0"/>
              <a:t>need 8 passes over data to completely match</a:t>
            </a:r>
          </a:p>
          <a:p>
            <a:r>
              <a:rPr lang="en-US" dirty="0" smtClean="0"/>
              <a:t>DBLP</a:t>
            </a:r>
          </a:p>
          <a:p>
            <a:pPr lvl="1"/>
            <a:r>
              <a:rPr lang="en-US" dirty="0" smtClean="0"/>
              <a:t>800k papers, authors + title words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pic>
        <p:nvPicPr>
          <p:cNvPr id="5" name="Picture 4" descr="Screen shot 2012-04-15 at 3.36.08 PM.png"/>
          <p:cNvPicPr>
            <a:picLocks noChangeAspect="1"/>
          </p:cNvPicPr>
          <p:nvPr/>
        </p:nvPicPr>
        <p:blipFill>
          <a:blip r:embed="rId2"/>
          <a:stretch>
            <a:fillRect/>
          </a:stretch>
        </p:blipFill>
        <p:spPr>
          <a:xfrm>
            <a:off x="1042822" y="1181100"/>
            <a:ext cx="6858000" cy="5346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Aside: Why WHIRL’s query language was cool</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Combination of cascading queries and getting top-k answers is very useful</a:t>
            </a:r>
          </a:p>
          <a:p>
            <a:pPr lvl="1"/>
            <a:r>
              <a:rPr lang="en-US" dirty="0" smtClean="0"/>
              <a:t>Highly selective queries: </a:t>
            </a:r>
          </a:p>
          <a:p>
            <a:pPr lvl="2"/>
            <a:r>
              <a:rPr lang="en-US" dirty="0" smtClean="0"/>
              <a:t>system can apply lots of constraints</a:t>
            </a:r>
          </a:p>
          <a:p>
            <a:pPr lvl="2"/>
            <a:r>
              <a:rPr lang="en-US" dirty="0" smtClean="0"/>
              <a:t>user can pick from a small set of well-constrained potential answers</a:t>
            </a:r>
          </a:p>
          <a:p>
            <a:pPr lvl="1"/>
            <a:r>
              <a:rPr lang="en-US" dirty="0" smtClean="0"/>
              <a:t>Very broad queries:</a:t>
            </a:r>
          </a:p>
          <a:p>
            <a:pPr lvl="2"/>
            <a:r>
              <a:rPr lang="en-US" dirty="0" smtClean="0"/>
              <a:t>system can cherry-pick and get the easiest/most obvious answers</a:t>
            </a:r>
          </a:p>
          <a:p>
            <a:pPr lvl="2"/>
            <a:r>
              <a:rPr lang="en-US" dirty="0" smtClean="0"/>
              <a:t>most of what the user sees is correct</a:t>
            </a:r>
          </a:p>
          <a:p>
            <a:r>
              <a:rPr lang="en-US" dirty="0" smtClean="0"/>
              <a:t>Similar to joint inference schemes</a:t>
            </a:r>
          </a:p>
          <a:p>
            <a:r>
              <a:rPr lang="en-US" dirty="0" smtClean="0"/>
              <a:t>Can handle lots of problems</a:t>
            </a:r>
          </a:p>
          <a:p>
            <a:pPr lvl="1"/>
            <a:r>
              <a:rPr lang="en-US" dirty="0" smtClean="0"/>
              <a:t>classification, </a:t>
            </a:r>
          </a:p>
        </p:txBody>
      </p:sp>
      <p:sp>
        <p:nvSpPr>
          <p:cNvPr id="7" name="Double Bracket 6"/>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80617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3" name="Picture 2" descr="Screen shot 2012-04-15 at 3.37.01 PM.png"/>
          <p:cNvPicPr>
            <a:picLocks noChangeAspect="1"/>
          </p:cNvPicPr>
          <p:nvPr/>
        </p:nvPicPr>
        <p:blipFill>
          <a:blip r:embed="rId2"/>
          <a:stretch>
            <a:fillRect/>
          </a:stretch>
        </p:blipFill>
        <p:spPr>
          <a:xfrm>
            <a:off x="457200" y="1390165"/>
            <a:ext cx="7703828" cy="510766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Picture 3" descr="Screen shot 2012-04-15 at 3.37.55 PM.png"/>
          <p:cNvPicPr>
            <a:picLocks noChangeAspect="1"/>
          </p:cNvPicPr>
          <p:nvPr/>
        </p:nvPicPr>
        <p:blipFill>
          <a:blip r:embed="rId2"/>
          <a:stretch>
            <a:fillRect/>
          </a:stretch>
        </p:blipFill>
        <p:spPr>
          <a:xfrm>
            <a:off x="49213" y="1358900"/>
            <a:ext cx="9144000" cy="3387725"/>
          </a:xfrm>
          <a:prstGeom prst="rect">
            <a:avLst/>
          </a:prstGeom>
        </p:spPr>
      </p:pic>
      <p:sp>
        <p:nvSpPr>
          <p:cNvPr id="5" name="TextBox 4"/>
          <p:cNvSpPr txBox="1"/>
          <p:nvPr/>
        </p:nvSpPr>
        <p:spPr>
          <a:xfrm>
            <a:off x="2013234" y="5147300"/>
            <a:ext cx="5891073" cy="369332"/>
          </a:xfrm>
          <a:prstGeom prst="rect">
            <a:avLst/>
          </a:prstGeom>
          <a:noFill/>
        </p:spPr>
        <p:txBody>
          <a:bodyPr wrap="square" rtlCol="0">
            <a:spAutoFit/>
          </a:bodyPr>
          <a:lstStyle/>
          <a:p>
            <a:pPr algn="ctr"/>
            <a:r>
              <a:rPr lang="en-US" dirty="0" smtClean="0"/>
              <a:t>LSH tuned for 95% recall rate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Extension </a:t>
            </a:r>
            <a:br>
              <a:rPr lang="en-US" dirty="0" smtClean="0"/>
            </a:br>
            <a:r>
              <a:rPr lang="en-US" sz="3111" dirty="0" smtClean="0"/>
              <a:t>(requires some work on upper bounds)</a:t>
            </a:r>
            <a:endParaRPr lang="en-US" dirty="0"/>
          </a:p>
        </p:txBody>
      </p:sp>
      <p:pic>
        <p:nvPicPr>
          <p:cNvPr id="3" name="Picture 2" descr="Screen shot 2012-04-15 at 4.34.47 PM.png"/>
          <p:cNvPicPr>
            <a:picLocks noChangeAspect="1"/>
          </p:cNvPicPr>
          <p:nvPr/>
        </p:nvPicPr>
        <p:blipFill>
          <a:blip r:embed="rId2"/>
          <a:stretch>
            <a:fillRect/>
          </a:stretch>
        </p:blipFill>
        <p:spPr>
          <a:xfrm>
            <a:off x="1061891" y="1814645"/>
            <a:ext cx="6604001" cy="43688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3" name="Picture 2" descr="Screen shot 2012-04-15 at 3.38.46 PM.png"/>
          <p:cNvPicPr>
            <a:picLocks noChangeAspect="1"/>
          </p:cNvPicPr>
          <p:nvPr/>
        </p:nvPicPr>
        <p:blipFill>
          <a:blip r:embed="rId2"/>
          <a:stretch>
            <a:fillRect/>
          </a:stretch>
        </p:blipFill>
        <p:spPr>
          <a:xfrm>
            <a:off x="0" y="1181100"/>
            <a:ext cx="9144000" cy="34544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14 at 7.36.52 PM.png"/>
          <p:cNvPicPr>
            <a:picLocks noChangeAspect="1"/>
          </p:cNvPicPr>
          <p:nvPr/>
        </p:nvPicPr>
        <p:blipFill>
          <a:blip r:embed="rId2"/>
          <a:stretch>
            <a:fillRect/>
          </a:stretch>
        </p:blipFill>
        <p:spPr>
          <a:xfrm>
            <a:off x="534620" y="320421"/>
            <a:ext cx="6964338" cy="6537579"/>
          </a:xfrm>
          <a:prstGeom prst="rect">
            <a:avLst/>
          </a:prstGeom>
        </p:spPr>
      </p:pic>
      <p:sp>
        <p:nvSpPr>
          <p:cNvPr id="5" name="TextBox 4"/>
          <p:cNvSpPr txBox="1"/>
          <p:nvPr/>
        </p:nvSpPr>
        <p:spPr>
          <a:xfrm>
            <a:off x="5039840" y="3323453"/>
            <a:ext cx="4104160" cy="1107996"/>
          </a:xfrm>
          <a:prstGeom prst="rect">
            <a:avLst/>
          </a:prstGeom>
          <a:noFill/>
        </p:spPr>
        <p:txBody>
          <a:bodyPr wrap="square" rtlCol="0">
            <a:spAutoFit/>
          </a:bodyPr>
          <a:lstStyle/>
          <a:p>
            <a:pPr algn="ctr"/>
            <a:r>
              <a:rPr lang="en-US" sz="2400" dirty="0" smtClean="0"/>
              <a:t>Simplification – for </a:t>
            </a:r>
            <a:r>
              <a:rPr lang="en-US" sz="2400" dirty="0" err="1" smtClean="0"/>
              <a:t>Jaccard</a:t>
            </a:r>
            <a:r>
              <a:rPr lang="en-US" sz="2400" dirty="0" smtClean="0"/>
              <a:t> similarity only</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Parallelizing Similarity Joins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Blocking and comparing</a:t>
            </a:r>
          </a:p>
          <a:p>
            <a:pPr lvl="1"/>
            <a:r>
              <a:rPr lang="en-US" dirty="0" smtClean="0"/>
              <a:t>Map:</a:t>
            </a:r>
          </a:p>
          <a:p>
            <a:pPr lvl="2"/>
            <a:r>
              <a:rPr lang="en-US" dirty="0" smtClean="0"/>
              <a:t>For each record with id </a:t>
            </a:r>
            <a:r>
              <a:rPr lang="en-US" i="1" dirty="0" err="1" smtClean="0"/>
              <a:t>i</a:t>
            </a:r>
            <a:r>
              <a:rPr lang="en-US" i="1" dirty="0" smtClean="0"/>
              <a:t>, </a:t>
            </a:r>
            <a:r>
              <a:rPr lang="en-US" dirty="0" smtClean="0"/>
              <a:t>and blocking attribute values </a:t>
            </a:r>
            <a:r>
              <a:rPr lang="en-US" i="1" dirty="0" err="1" smtClean="0"/>
              <a:t>a</a:t>
            </a:r>
            <a:r>
              <a:rPr lang="en-US" i="1" baseline="-25000" dirty="0" err="1" smtClean="0"/>
              <a:t>i</a:t>
            </a:r>
            <a:r>
              <a:rPr lang="en-US" i="1" dirty="0" err="1" smtClean="0"/>
              <a:t>,b</a:t>
            </a:r>
            <a:r>
              <a:rPr lang="en-US" i="1" baseline="-25000" dirty="0" err="1" smtClean="0"/>
              <a:t>i</a:t>
            </a:r>
            <a:r>
              <a:rPr lang="en-US" i="1" dirty="0" err="1" smtClean="0"/>
              <a:t>,c</a:t>
            </a:r>
            <a:r>
              <a:rPr lang="en-US" i="1" baseline="-25000" dirty="0" err="1" smtClean="0"/>
              <a:t>i</a:t>
            </a:r>
            <a:r>
              <a:rPr lang="en-US" i="1" dirty="0" err="1" smtClean="0"/>
              <a:t>,d</a:t>
            </a:r>
            <a:r>
              <a:rPr lang="en-US" i="1" baseline="-25000" dirty="0" err="1" smtClean="0"/>
              <a:t>i</a:t>
            </a:r>
            <a:endParaRPr lang="en-US" i="1" baseline="-25000" dirty="0" smtClean="0"/>
          </a:p>
          <a:p>
            <a:pPr lvl="3"/>
            <a:r>
              <a:rPr lang="en-US" dirty="0" smtClean="0"/>
              <a:t>Output </a:t>
            </a:r>
          </a:p>
          <a:p>
            <a:pPr lvl="4"/>
            <a:r>
              <a:rPr lang="en-US" dirty="0" err="1" smtClean="0"/>
              <a:t>a</a:t>
            </a:r>
            <a:r>
              <a:rPr lang="en-US" baseline="-25000" dirty="0" err="1" smtClean="0"/>
              <a:t>i</a:t>
            </a:r>
            <a:r>
              <a:rPr lang="en-US" dirty="0" err="1" smtClean="0"/>
              <a:t>,i</a:t>
            </a:r>
            <a:endParaRPr lang="en-US" dirty="0" smtClean="0"/>
          </a:p>
          <a:p>
            <a:pPr lvl="4"/>
            <a:r>
              <a:rPr lang="en-US" dirty="0" err="1" smtClean="0"/>
              <a:t>b</a:t>
            </a:r>
            <a:r>
              <a:rPr lang="en-US" baseline="-25000" dirty="0" err="1" smtClean="0"/>
              <a:t>i</a:t>
            </a:r>
            <a:r>
              <a:rPr lang="en-US" dirty="0" err="1" smtClean="0"/>
              <a:t>,i</a:t>
            </a:r>
            <a:endParaRPr lang="en-US" dirty="0" smtClean="0"/>
          </a:p>
          <a:p>
            <a:pPr lvl="3"/>
            <a:r>
              <a:rPr lang="en-US" dirty="0" smtClean="0"/>
              <a:t> 	…</a:t>
            </a:r>
          </a:p>
          <a:p>
            <a:pPr lvl="1"/>
            <a:r>
              <a:rPr lang="en-US" dirty="0" smtClean="0"/>
              <a:t>Reduce:</a:t>
            </a:r>
          </a:p>
          <a:p>
            <a:pPr lvl="2"/>
            <a:r>
              <a:rPr lang="en-US" dirty="0" smtClean="0"/>
              <a:t>For each line </a:t>
            </a:r>
          </a:p>
          <a:p>
            <a:pPr lvl="3"/>
            <a:r>
              <a:rPr lang="en-US" dirty="0" smtClean="0"/>
              <a:t>a</a:t>
            </a:r>
            <a:r>
              <a:rPr lang="en-US" baseline="-25000" dirty="0" smtClean="0"/>
              <a:t>m</a:t>
            </a:r>
            <a:r>
              <a:rPr lang="en-US" dirty="0" smtClean="0"/>
              <a:t>: i</a:t>
            </a:r>
            <a:r>
              <a:rPr lang="en-US" baseline="-25000" dirty="0" smtClean="0"/>
              <a:t>1</a:t>
            </a:r>
            <a:r>
              <a:rPr lang="en-US" dirty="0" smtClean="0"/>
              <a:t>,…,</a:t>
            </a:r>
            <a:r>
              <a:rPr lang="en-US" dirty="0" err="1" smtClean="0"/>
              <a:t>i</a:t>
            </a:r>
            <a:r>
              <a:rPr lang="en-US" baseline="-25000" dirty="0" err="1" smtClean="0"/>
              <a:t>k</a:t>
            </a:r>
            <a:endParaRPr lang="en-US" baseline="-25000" dirty="0" smtClean="0"/>
          </a:p>
          <a:p>
            <a:pPr lvl="2"/>
            <a:r>
              <a:rPr lang="en-US" b="1" dirty="0" smtClean="0"/>
              <a:t>Output all id pairs </a:t>
            </a:r>
            <a:r>
              <a:rPr lang="en-US" b="1" dirty="0" err="1" smtClean="0"/>
              <a:t>i</a:t>
            </a:r>
            <a:r>
              <a:rPr lang="en-US" b="1" baseline="-25000" dirty="0" err="1" smtClean="0"/>
              <a:t>j</a:t>
            </a:r>
            <a:r>
              <a:rPr lang="en-US" b="1" dirty="0" smtClean="0"/>
              <a:t>&lt;</a:t>
            </a:r>
            <a:r>
              <a:rPr lang="en-US" b="1" dirty="0" err="1" smtClean="0"/>
              <a:t>i</a:t>
            </a:r>
            <a:r>
              <a:rPr lang="en-US" b="1" baseline="-25000" dirty="0" err="1" smtClean="0"/>
              <a:t>k</a:t>
            </a:r>
            <a:endParaRPr lang="en-US" b="1" baseline="-25000" dirty="0" smtClean="0"/>
          </a:p>
          <a:p>
            <a:pPr lvl="3">
              <a:buNone/>
            </a:pPr>
            <a:endParaRPr lang="en-US" dirty="0" smtClean="0"/>
          </a:p>
          <a:p>
            <a:pPr lvl="1"/>
            <a:endParaRPr lang="en-US" dirty="0" smtClean="0"/>
          </a:p>
          <a:p>
            <a:pPr lvl="2"/>
            <a:endParaRPr lang="en-US" dirty="0"/>
          </a:p>
        </p:txBody>
      </p:sp>
      <p:sp>
        <p:nvSpPr>
          <p:cNvPr id="4" name="Content Placeholder 3"/>
          <p:cNvSpPr>
            <a:spLocks noGrp="1"/>
          </p:cNvSpPr>
          <p:nvPr>
            <p:ph sz="half" idx="2"/>
          </p:nvPr>
        </p:nvSpPr>
        <p:spPr/>
        <p:txBody>
          <a:bodyPr>
            <a:normAutofit fontScale="85000" lnSpcReduction="10000"/>
          </a:bodyPr>
          <a:lstStyle/>
          <a:p>
            <a:pPr marL="342900" lvl="1" indent="-342900">
              <a:buFont typeface="Arial"/>
              <a:buChar char="•"/>
            </a:pPr>
            <a:r>
              <a:rPr lang="en-US" dirty="0" smtClean="0"/>
              <a:t>Map/reduce to remove duplicates</a:t>
            </a:r>
          </a:p>
          <a:p>
            <a:endParaRPr lang="en-US" dirty="0" smtClean="0"/>
          </a:p>
          <a:p>
            <a:r>
              <a:rPr lang="en-US" dirty="0" smtClean="0"/>
              <a:t>Now given pairs </a:t>
            </a:r>
            <a:r>
              <a:rPr lang="en-US" dirty="0" err="1" smtClean="0"/>
              <a:t>i</a:t>
            </a:r>
            <a:r>
              <a:rPr lang="en-US" baseline="-25000" dirty="0" err="1" smtClean="0"/>
              <a:t>j</a:t>
            </a:r>
            <a:r>
              <a:rPr lang="en-US" dirty="0" smtClean="0"/>
              <a:t>&lt;</a:t>
            </a:r>
            <a:r>
              <a:rPr lang="en-US" dirty="0" err="1" smtClean="0"/>
              <a:t>i</a:t>
            </a:r>
            <a:r>
              <a:rPr lang="en-US" baseline="-25000" dirty="0" err="1" smtClean="0"/>
              <a:t>k</a:t>
            </a:r>
            <a:r>
              <a:rPr lang="en-US" baseline="-25000" dirty="0" smtClean="0"/>
              <a:t> </a:t>
            </a:r>
            <a:r>
              <a:rPr lang="en-US" dirty="0" smtClean="0"/>
              <a:t>we want to compute similarities</a:t>
            </a:r>
          </a:p>
          <a:p>
            <a:r>
              <a:rPr lang="en-US" dirty="0" smtClean="0"/>
              <a:t>Send messages to data tables to collect the actual contents of the records</a:t>
            </a:r>
          </a:p>
          <a:p>
            <a:endParaRPr lang="en-US" dirty="0" smtClean="0"/>
          </a:p>
          <a:p>
            <a:r>
              <a:rPr lang="en-US" dirty="0" smtClean="0"/>
              <a:t>Compute similarities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Parallel Similarity Joins</a:t>
            </a:r>
            <a:endParaRPr lang="en-US" dirty="0"/>
          </a:p>
        </p:txBody>
      </p:sp>
      <p:sp>
        <p:nvSpPr>
          <p:cNvPr id="6" name="Content Placeholder 5"/>
          <p:cNvSpPr>
            <a:spLocks noGrp="1"/>
          </p:cNvSpPr>
          <p:nvPr>
            <p:ph idx="1"/>
          </p:nvPr>
        </p:nvSpPr>
        <p:spPr/>
        <p:txBody>
          <a:bodyPr/>
          <a:lstStyle/>
          <a:p>
            <a:r>
              <a:rPr lang="en-US" dirty="0" smtClean="0"/>
              <a:t>Generally we can decompose most algorithms to index-building, candidate-finding, and  matching</a:t>
            </a:r>
          </a:p>
          <a:p>
            <a:r>
              <a:rPr lang="en-US" dirty="0" smtClean="0"/>
              <a:t>These can usually be parallelized</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5 at 3.32.21 PM.png"/>
          <p:cNvPicPr>
            <a:picLocks noChangeAspect="1"/>
          </p:cNvPicPr>
          <p:nvPr/>
        </p:nvPicPr>
        <p:blipFill>
          <a:blip r:embed="rId2"/>
          <a:stretch>
            <a:fillRect/>
          </a:stretch>
        </p:blipFill>
        <p:spPr>
          <a:xfrm>
            <a:off x="0" y="283969"/>
            <a:ext cx="7429500" cy="5105401"/>
          </a:xfrm>
          <a:prstGeom prst="rect">
            <a:avLst/>
          </a:prstGeom>
        </p:spPr>
      </p:pic>
      <p:cxnSp>
        <p:nvCxnSpPr>
          <p:cNvPr id="7" name="Straight Connector 6"/>
          <p:cNvCxnSpPr/>
          <p:nvPr/>
        </p:nvCxnSpPr>
        <p:spPr>
          <a:xfrm rot="10800000">
            <a:off x="1553838" y="3080274"/>
            <a:ext cx="4904724" cy="4053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45815" y="5755248"/>
            <a:ext cx="749895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Minus calls to find-matches, this is just building a (reduced) index…and a reduced representation </a:t>
            </a:r>
            <a:r>
              <a:rPr lang="en-US" sz="2400" dirty="0" err="1" smtClean="0"/>
              <a:t>x</a:t>
            </a:r>
            <a:r>
              <a:rPr lang="en-US" sz="2400" dirty="0" smtClean="0"/>
              <a:t>’ of </a:t>
            </a:r>
            <a:r>
              <a:rPr lang="en-US" sz="2400" dirty="0" err="1" smtClean="0"/>
              <a:t>unindexed</a:t>
            </a:r>
            <a:r>
              <a:rPr lang="en-US" sz="2400" dirty="0" smtClean="0"/>
              <a:t> stuff</a:t>
            </a:r>
            <a:endParaRPr lang="en-US" sz="2400" dirty="0"/>
          </a:p>
        </p:txBody>
      </p:sp>
      <p:cxnSp>
        <p:nvCxnSpPr>
          <p:cNvPr id="10" name="Straight Connector 9"/>
          <p:cNvCxnSpPr/>
          <p:nvPr/>
        </p:nvCxnSpPr>
        <p:spPr>
          <a:xfrm rot="10800000">
            <a:off x="1192797" y="5147300"/>
            <a:ext cx="1225787" cy="40531"/>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44238" y="2440742"/>
            <a:ext cx="633908"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i="1" dirty="0" smtClean="0"/>
              <a:t>MAP</a:t>
            </a:r>
            <a:endParaRPr lang="en-US" i="1" dirty="0"/>
          </a:p>
        </p:txBody>
      </p:sp>
      <p:sp>
        <p:nvSpPr>
          <p:cNvPr id="13" name="TextBox 12"/>
          <p:cNvSpPr txBox="1"/>
          <p:nvPr/>
        </p:nvSpPr>
        <p:spPr>
          <a:xfrm>
            <a:off x="1553838" y="5020038"/>
            <a:ext cx="149040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i="1" dirty="0" smtClean="0"/>
              <a:t>Output </a:t>
            </a:r>
            <a:r>
              <a:rPr lang="en-US" i="1" dirty="0" err="1" smtClean="0"/>
              <a:t>id(x</a:t>
            </a:r>
            <a:r>
              <a:rPr lang="en-US" i="1" dirty="0" smtClean="0"/>
              <a:t>), </a:t>
            </a:r>
            <a:r>
              <a:rPr lang="en-US" i="1" dirty="0" err="1" smtClean="0"/>
              <a:t>x</a:t>
            </a:r>
            <a:r>
              <a:rPr lang="en-US" i="1" dirty="0" smtClean="0"/>
              <a:t>’</a:t>
            </a:r>
            <a:endParaRPr lang="en-US" i="1" dirty="0"/>
          </a:p>
        </p:txBody>
      </p:sp>
      <p:sp>
        <p:nvSpPr>
          <p:cNvPr id="14" name="TextBox 13"/>
          <p:cNvSpPr txBox="1"/>
          <p:nvPr/>
        </p:nvSpPr>
        <p:spPr>
          <a:xfrm>
            <a:off x="4431469" y="4426708"/>
            <a:ext cx="192986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i="1" dirty="0" smtClean="0"/>
              <a:t>Output </a:t>
            </a:r>
            <a:r>
              <a:rPr lang="en-US" i="1" dirty="0" err="1" smtClean="0"/>
              <a:t>i</a:t>
            </a:r>
            <a:r>
              <a:rPr lang="en-US" i="1" dirty="0" smtClean="0"/>
              <a:t>, (</a:t>
            </a:r>
            <a:r>
              <a:rPr lang="en-US" i="1" dirty="0" err="1" smtClean="0"/>
              <a:t>id(x</a:t>
            </a:r>
            <a:r>
              <a:rPr lang="en-US" i="1" dirty="0" smtClean="0"/>
              <a:t>), </a:t>
            </a:r>
            <a:r>
              <a:rPr lang="en-US" i="1" dirty="0" err="1" smtClean="0"/>
              <a:t>x[i</a:t>
            </a:r>
            <a:r>
              <a:rPr lang="en-US" i="1" dirty="0" smtClean="0"/>
              <a:t>])</a:t>
            </a:r>
            <a:endParaRPr lang="en-US"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15 at 3.32.29 PM.png"/>
          <p:cNvPicPr>
            <a:picLocks noChangeAspect="1"/>
          </p:cNvPicPr>
          <p:nvPr/>
        </p:nvPicPr>
        <p:blipFill>
          <a:blip r:embed="rId2"/>
          <a:stretch>
            <a:fillRect/>
          </a:stretch>
        </p:blipFill>
        <p:spPr>
          <a:xfrm>
            <a:off x="0" y="-366713"/>
            <a:ext cx="9144001" cy="5543551"/>
          </a:xfrm>
          <a:prstGeom prst="rect">
            <a:avLst/>
          </a:prstGeom>
        </p:spPr>
      </p:pic>
      <p:sp>
        <p:nvSpPr>
          <p:cNvPr id="7" name="TextBox 6"/>
          <p:cNvSpPr txBox="1"/>
          <p:nvPr/>
        </p:nvSpPr>
        <p:spPr>
          <a:xfrm>
            <a:off x="945815" y="5525579"/>
            <a:ext cx="749895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MAP through reduced inverted indices to find </a:t>
            </a:r>
            <a:r>
              <a:rPr lang="en-US" sz="2400" dirty="0" err="1" smtClean="0"/>
              <a:t>x</a:t>
            </a:r>
            <a:r>
              <a:rPr lang="en-US" sz="2400" dirty="0" smtClean="0"/>
              <a:t>, </a:t>
            </a:r>
            <a:r>
              <a:rPr lang="en-US" sz="2400" dirty="0" err="1" smtClean="0"/>
              <a:t>y</a:t>
            </a:r>
            <a:r>
              <a:rPr lang="en-US" sz="2400" dirty="0" smtClean="0"/>
              <a:t> candidates, maybe with an upper bound on score….</a:t>
            </a:r>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15 at 4.55.31 PM.png"/>
          <p:cNvPicPr>
            <a:picLocks noChangeAspect="1"/>
          </p:cNvPicPr>
          <p:nvPr/>
        </p:nvPicPr>
        <p:blipFill>
          <a:blip r:embed="rId2"/>
          <a:stretch>
            <a:fillRect/>
          </a:stretch>
        </p:blipFill>
        <p:spPr>
          <a:xfrm>
            <a:off x="0" y="326506"/>
            <a:ext cx="9144000" cy="2292350"/>
          </a:xfrm>
          <a:prstGeom prst="rect">
            <a:avLst/>
          </a:prstGeom>
        </p:spPr>
      </p:pic>
      <p:sp>
        <p:nvSpPr>
          <p:cNvPr id="6" name="TextBox 5"/>
          <p:cNvSpPr txBox="1"/>
          <p:nvPr/>
        </p:nvSpPr>
        <p:spPr>
          <a:xfrm>
            <a:off x="1580861" y="3107294"/>
            <a:ext cx="6728795" cy="369332"/>
          </a:xfrm>
          <a:prstGeom prst="rect">
            <a:avLst/>
          </a:prstGeom>
          <a:noFill/>
        </p:spPr>
        <p:txBody>
          <a:bodyPr wrap="square" rtlCol="0">
            <a:spAutoFit/>
          </a:bodyPr>
          <a:lstStyle/>
          <a:p>
            <a:pPr algn="ctr"/>
            <a:r>
              <a:rPr lang="en-US" dirty="0" smtClean="0"/>
              <a:t>SIGMOD 2010</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5343" r="10667" b="12454"/>
          <a:stretch>
            <a:fillRect/>
          </a:stretch>
        </p:blipFill>
        <p:spPr bwMode="auto">
          <a:xfrm>
            <a:off x="609600" y="685800"/>
            <a:ext cx="8001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8145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4380" r="9926" b="11493"/>
          <a:stretch>
            <a:fillRect/>
          </a:stretch>
        </p:blipFill>
        <p:spPr bwMode="auto">
          <a:xfrm>
            <a:off x="609600" y="609600"/>
            <a:ext cx="807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1208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6306" r="10667" b="11493"/>
          <a:stretch>
            <a:fillRect/>
          </a:stretch>
        </p:blipFill>
        <p:spPr bwMode="auto">
          <a:xfrm>
            <a:off x="609600" y="762000"/>
            <a:ext cx="8001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267403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l="9926" t="15343" r="8441" b="11493"/>
          <a:stretch>
            <a:fillRect/>
          </a:stretch>
        </p:blipFill>
        <p:spPr bwMode="auto">
          <a:xfrm>
            <a:off x="457200" y="6858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510735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4981</TotalTime>
  <Words>2823</Words>
  <Application>Microsoft Macintosh PowerPoint</Application>
  <PresentationFormat>On-screen Show (4:3)</PresentationFormat>
  <Paragraphs>442</Paragraphs>
  <Slides>59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Equation</vt:lpstr>
      <vt:lpstr>PowerPoint Presentation</vt:lpstr>
      <vt:lpstr>Similarity Joins  for Strings and Sets</vt:lpstr>
      <vt:lpstr>Semantic Joining with Multiscale Statistics</vt:lpstr>
      <vt:lpstr>WHIRL queries</vt:lpstr>
      <vt:lpstr>Aside: Why WHIRL’s query language was cool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Epilogue</vt:lpstr>
      <vt:lpstr>Outline</vt:lpstr>
      <vt:lpstr>Robust distance metrics for strings</vt:lpstr>
      <vt:lpstr>Edit distances</vt:lpstr>
      <vt:lpstr>Edit distances: Levenshtein</vt:lpstr>
      <vt:lpstr>Levenshtein distance - example</vt:lpstr>
      <vt:lpstr>Levenshtein distance - example</vt:lpstr>
      <vt:lpstr>Computing Levenshtein distance - 1 </vt:lpstr>
      <vt:lpstr>Computing Levenshtein distance - 2</vt:lpstr>
      <vt:lpstr>Computing Levenshtein distance - 3</vt:lpstr>
      <vt:lpstr>Jaro-Winkler metric</vt:lpstr>
      <vt:lpstr>Set-based  distances</vt:lpstr>
      <vt:lpstr>Robust distance metrics for strings</vt:lpstr>
      <vt:lpstr>Results: Edit-distance variants</vt:lpstr>
      <vt:lpstr>Results: Edit-distance variants</vt:lpstr>
      <vt:lpstr>SoftTFDF: A robust distance metric</vt:lpstr>
      <vt:lpstr>PowerPoint Presentation</vt:lpstr>
      <vt:lpstr>Comparing token-based, edit-distance, and hybrid distance metrics</vt:lpstr>
      <vt:lpstr>SoftTFIDF is a Robust Distance Metric</vt:lpstr>
      <vt:lpstr>Outline</vt:lpstr>
      <vt:lpstr>Blocking</vt:lpstr>
      <vt:lpstr>Blocking in MapReduce</vt:lpstr>
      <vt:lpstr>Blocking</vt:lpstr>
      <vt:lpstr>PowerPoint Presentation</vt:lpstr>
      <vt:lpstr>A* (best-first) search for best K paths</vt:lpstr>
      <vt:lpstr>A* (best-first) search for good paths</vt:lpstr>
      <vt:lpstr>PowerPoint Presentation</vt:lpstr>
      <vt:lpstr>PowerPoint Presentation</vt:lpstr>
      <vt:lpstr>PowerPoint Presentation</vt:lpstr>
      <vt:lpstr>PowerPoint Presentation</vt:lpstr>
      <vt:lpstr>PowerPoint Presentation</vt:lpstr>
      <vt:lpstr>PowerPoint Presentation</vt:lpstr>
      <vt:lpstr>Large data version</vt:lpstr>
      <vt:lpstr>Experiments</vt:lpstr>
      <vt:lpstr>Results</vt:lpstr>
      <vt:lpstr>Results</vt:lpstr>
      <vt:lpstr>Results</vt:lpstr>
      <vt:lpstr>Extension  (requires some work on upper bounds)</vt:lpstr>
      <vt:lpstr>Results</vt:lpstr>
      <vt:lpstr>PowerPoint Presentation</vt:lpstr>
      <vt:lpstr>Parallelizing Similarity Joins</vt:lpstr>
      <vt:lpstr>Parallel Similarity Joins</vt:lpstr>
      <vt:lpstr>PowerPoint Presentation</vt:lpstr>
      <vt:lpstr>PowerPoint Presentation</vt:lpstr>
      <vt:lpstr>PowerPoint Presentation</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William Cohen</cp:lastModifiedBy>
  <cp:revision>355</cp:revision>
  <dcterms:created xsi:type="dcterms:W3CDTF">2012-04-15T20:45:14Z</dcterms:created>
  <dcterms:modified xsi:type="dcterms:W3CDTF">2012-04-17T17:19:18Z</dcterms:modified>
</cp:coreProperties>
</file>