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05" r:id="rId3"/>
    <p:sldId id="306" r:id="rId4"/>
    <p:sldId id="279" r:id="rId5"/>
    <p:sldId id="307" r:id="rId6"/>
    <p:sldId id="308" r:id="rId7"/>
    <p:sldId id="309" r:id="rId8"/>
    <p:sldId id="280" r:id="rId9"/>
    <p:sldId id="281" r:id="rId10"/>
    <p:sldId id="282" r:id="rId11"/>
    <p:sldId id="285" r:id="rId12"/>
    <p:sldId id="294" r:id="rId13"/>
    <p:sldId id="289" r:id="rId14"/>
    <p:sldId id="291" r:id="rId15"/>
    <p:sldId id="283" r:id="rId16"/>
    <p:sldId id="284" r:id="rId17"/>
    <p:sldId id="286" r:id="rId18"/>
    <p:sldId id="287" r:id="rId19"/>
    <p:sldId id="310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6" r:id="rId29"/>
    <p:sldId id="267" r:id="rId30"/>
    <p:sldId id="268" r:id="rId31"/>
    <p:sldId id="311" r:id="rId32"/>
    <p:sldId id="312" r:id="rId33"/>
    <p:sldId id="313" r:id="rId34"/>
    <p:sldId id="314" r:id="rId35"/>
    <p:sldId id="318" r:id="rId36"/>
    <p:sldId id="315" r:id="rId37"/>
    <p:sldId id="316" r:id="rId38"/>
    <p:sldId id="317" r:id="rId39"/>
    <p:sldId id="269" r:id="rId40"/>
    <p:sldId id="319" r:id="rId41"/>
    <p:sldId id="271" r:id="rId42"/>
    <p:sldId id="270" r:id="rId43"/>
    <p:sldId id="272" r:id="rId44"/>
    <p:sldId id="273" r:id="rId45"/>
    <p:sldId id="274" r:id="rId46"/>
    <p:sldId id="275" r:id="rId47"/>
    <p:sldId id="276" r:id="rId48"/>
    <p:sldId id="277" r:id="rId49"/>
    <p:sldId id="295" r:id="rId50"/>
    <p:sldId id="296" r:id="rId51"/>
    <p:sldId id="298" r:id="rId52"/>
    <p:sldId id="299" r:id="rId53"/>
    <p:sldId id="300" r:id="rId54"/>
    <p:sldId id="301" r:id="rId55"/>
    <p:sldId id="302" r:id="rId56"/>
    <p:sldId id="303" r:id="rId57"/>
    <p:sldId id="30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88497" autoAdjust="0"/>
  </p:normalViewPr>
  <p:slideViewPr>
    <p:cSldViewPr snapToGrid="0" snapToObjects="1">
      <p:cViewPr>
        <p:scale>
          <a:sx n="94" d="100"/>
          <a:sy n="94" d="100"/>
        </p:scale>
        <p:origin x="-132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Scaling up LDA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2" y="0"/>
            <a:ext cx="8300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7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27" y="0"/>
            <a:ext cx="7892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9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5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"/>
            <a:ext cx="84582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194"/>
            <a:ext cx="9144000" cy="38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5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4" y="0"/>
            <a:ext cx="6830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3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9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18"/>
            <a:ext cx="9144000" cy="53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4" y="0"/>
            <a:ext cx="85979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LDA</a:t>
            </a:r>
            <a:br>
              <a:rPr lang="en-US" dirty="0" smtClean="0"/>
            </a:br>
            <a:r>
              <a:rPr lang="en-US" dirty="0" smtClean="0"/>
              <a:t>in way too much detail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  <p:extLst>
      <p:ext uri="{BB962C8B-B14F-4D97-AF65-F5344CB8AC3E}">
        <p14:creationId xmlns:p14="http://schemas.microsoft.com/office/powerpoint/2010/main" val="308310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some pictures…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Review - LDA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</a:rPr>
              <a:t>Latent </a:t>
            </a:r>
            <a:r>
              <a:rPr lang="en-US" dirty="0" err="1">
                <a:latin typeface="Comic Sans MS" charset="0"/>
              </a:rPr>
              <a:t>Dirichlet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smtClean="0">
                <a:latin typeface="Comic Sans MS" charset="0"/>
              </a:rPr>
              <a:t>Allocation with Gibbs</a:t>
            </a:r>
            <a:endParaRPr lang="en-US" dirty="0">
              <a:latin typeface="Comic Sans MS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28600" y="2209800"/>
            <a:ext cx="1828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Oval 5"/>
          <p:cNvSpPr>
            <a:spLocks noChangeArrowheads="1"/>
          </p:cNvSpPr>
          <p:nvPr/>
        </p:nvSpPr>
        <p:spPr bwMode="auto">
          <a:xfrm>
            <a:off x="762000" y="3429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z</a:t>
            </a:r>
          </a:p>
        </p:txBody>
      </p:sp>
      <p:sp>
        <p:nvSpPr>
          <p:cNvPr id="69637" name="Oval 6"/>
          <p:cNvSpPr>
            <a:spLocks noChangeArrowheads="1"/>
          </p:cNvSpPr>
          <p:nvPr/>
        </p:nvSpPr>
        <p:spPr bwMode="auto">
          <a:xfrm>
            <a:off x="762000" y="4495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w</a:t>
            </a: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533400" y="3276600"/>
            <a:ext cx="114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762000" y="5943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</a:t>
            </a:r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 flipV="1">
            <a:off x="1066800" y="518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10668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1676400" y="53340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</a:t>
            </a:r>
          </a:p>
        </p:txBody>
      </p:sp>
      <p:sp>
        <p:nvSpPr>
          <p:cNvPr id="69643" name="Oval 12"/>
          <p:cNvSpPr>
            <a:spLocks noChangeArrowheads="1"/>
          </p:cNvSpPr>
          <p:nvPr/>
        </p:nvSpPr>
        <p:spPr bwMode="auto">
          <a:xfrm>
            <a:off x="8382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</a:t>
            </a:r>
            <a:endParaRPr lang="en-US" baseline="-25000"/>
          </a:p>
        </p:txBody>
      </p:sp>
      <p:sp>
        <p:nvSpPr>
          <p:cNvPr id="69644" name="Line 13"/>
          <p:cNvSpPr>
            <a:spLocks noChangeShapeType="1"/>
          </p:cNvSpPr>
          <p:nvPr/>
        </p:nvSpPr>
        <p:spPr bwMode="auto">
          <a:xfrm flipH="1">
            <a:off x="1066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1371600" y="5029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</a:t>
            </a:r>
          </a:p>
        </p:txBody>
      </p:sp>
      <p:sp>
        <p:nvSpPr>
          <p:cNvPr id="69646" name="Oval 15"/>
          <p:cNvSpPr>
            <a:spLocks noChangeArrowheads="1"/>
          </p:cNvSpPr>
          <p:nvPr/>
        </p:nvSpPr>
        <p:spPr bwMode="auto">
          <a:xfrm>
            <a:off x="2514600" y="24384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Symbol" charset="0"/>
                <a:sym typeface="Symbol" charset="0"/>
              </a:rPr>
              <a:t>a</a:t>
            </a:r>
          </a:p>
        </p:txBody>
      </p:sp>
      <p:sp>
        <p:nvSpPr>
          <p:cNvPr id="69647" name="Line 16"/>
          <p:cNvSpPr>
            <a:spLocks noChangeShapeType="1"/>
          </p:cNvSpPr>
          <p:nvPr/>
        </p:nvSpPr>
        <p:spPr bwMode="auto">
          <a:xfrm flipH="1">
            <a:off x="14478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17"/>
          <p:cNvSpPr txBox="1">
            <a:spLocks noChangeArrowheads="1"/>
          </p:cNvSpPr>
          <p:nvPr/>
        </p:nvSpPr>
        <p:spPr bwMode="auto">
          <a:xfrm>
            <a:off x="3505200" y="2362200"/>
            <a:ext cx="5638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Randomly initialize each </a:t>
            </a:r>
            <a:r>
              <a:rPr lang="en-US" sz="2000" i="1"/>
              <a:t>z</a:t>
            </a:r>
            <a:r>
              <a:rPr lang="en-US" sz="2000" i="1" baseline="-25000"/>
              <a:t>m,n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i="1"/>
              <a:t> </a:t>
            </a:r>
            <a:r>
              <a:rPr lang="en-US" sz="2000"/>
              <a:t>Repeat for t=1,….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For each doc </a:t>
            </a:r>
            <a:r>
              <a:rPr lang="en-US" sz="2000" i="1"/>
              <a:t>m, </a:t>
            </a:r>
            <a:r>
              <a:rPr lang="en-US" sz="2000"/>
              <a:t>word </a:t>
            </a:r>
            <a:r>
              <a:rPr lang="en-US" sz="2000" i="1"/>
              <a:t>n</a:t>
            </a:r>
            <a:endParaRPr lang="en-US" sz="2000"/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Find Pr(</a:t>
            </a:r>
            <a:r>
              <a:rPr lang="en-US" sz="2000" i="1"/>
              <a:t>z</a:t>
            </a:r>
            <a:r>
              <a:rPr lang="en-US" sz="2000" i="1" baseline="-25000"/>
              <a:t>mn</a:t>
            </a:r>
            <a:r>
              <a:rPr lang="en-US" sz="2000"/>
              <a:t>=</a:t>
            </a:r>
            <a:r>
              <a:rPr lang="en-US" sz="2000" i="1"/>
              <a:t>k</a:t>
            </a:r>
            <a:r>
              <a:rPr lang="en-US" sz="2000"/>
              <a:t>|other z’s)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 Sample </a:t>
            </a:r>
            <a:r>
              <a:rPr lang="en-US" sz="2000" i="1"/>
              <a:t>z</a:t>
            </a:r>
            <a:r>
              <a:rPr lang="en-US" sz="2000" i="1" baseline="-25000"/>
              <a:t>mn </a:t>
            </a:r>
            <a:r>
              <a:rPr lang="en-US" sz="2000"/>
              <a:t>according to that distr.</a:t>
            </a:r>
          </a:p>
        </p:txBody>
      </p:sp>
    </p:spTree>
    <p:extLst>
      <p:ext uri="{BB962C8B-B14F-4D97-AF65-F5344CB8AC3E}">
        <p14:creationId xmlns:p14="http://schemas.microsoft.com/office/powerpoint/2010/main" val="402401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Way way more detail</a:t>
            </a:r>
            <a:endParaRPr lang="en-US" dirty="0"/>
          </a:p>
        </p:txBody>
      </p:sp>
      <p:pic>
        <p:nvPicPr>
          <p:cNvPr id="4" name="Picture 3" descr="Screen Shot 2012-04-06 at 3.04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>
          <a:xfrm>
            <a:off x="347628" y="1465459"/>
            <a:ext cx="8542875" cy="22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More detail</a:t>
            </a:r>
            <a:endParaRPr lang="en-US" dirty="0"/>
          </a:p>
        </p:txBody>
      </p:sp>
      <p:pic>
        <p:nvPicPr>
          <p:cNvPr id="5" name="Picture 4" descr="Screen Shot 2012-04-06 at 3.0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499"/>
          <a:stretch/>
        </p:blipFill>
        <p:spPr>
          <a:xfrm>
            <a:off x="127519" y="2554087"/>
            <a:ext cx="8803667" cy="4145488"/>
          </a:xfrm>
          <a:prstGeom prst="rect">
            <a:avLst/>
          </a:prstGeom>
        </p:spPr>
      </p:pic>
      <p:pic>
        <p:nvPicPr>
          <p:cNvPr id="6" name="Picture 5" descr="Screen Shot 2012-04-06 at 3.04.5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>
          <a:xfrm>
            <a:off x="495300" y="163335"/>
            <a:ext cx="8041557" cy="21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9" y="30159"/>
            <a:ext cx="8659457" cy="42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4"/>
          <a:stretch/>
        </p:blipFill>
        <p:spPr>
          <a:xfrm>
            <a:off x="160089" y="30160"/>
            <a:ext cx="8659457" cy="1840046"/>
          </a:xfrm>
          <a:prstGeom prst="rect">
            <a:avLst/>
          </a:prstGeom>
        </p:spPr>
      </p:pic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037686"/>
            <a:ext cx="9005349" cy="44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5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learned…..</a:t>
            </a:r>
            <a:endParaRPr lang="en-US" dirty="0"/>
          </a:p>
        </p:txBody>
      </p:sp>
      <p:pic>
        <p:nvPicPr>
          <p:cNvPr id="3" name="Picture 2" descr="Screen Shot 2012-04-06 at 3.1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" y="1181100"/>
            <a:ext cx="8621444" cy="2588182"/>
          </a:xfrm>
          <a:prstGeom prst="rect">
            <a:avLst/>
          </a:prstGeom>
        </p:spPr>
      </p:pic>
      <p:pic>
        <p:nvPicPr>
          <p:cNvPr id="4" name="Picture 3" descr="Screen Shot 2012-04-06 at 3.4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80" y="2094046"/>
            <a:ext cx="5430245" cy="45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A Math-</a:t>
            </a:r>
            <a:r>
              <a:rPr lang="en-US" dirty="0" err="1" smtClean="0"/>
              <a:t>ier</a:t>
            </a:r>
            <a:r>
              <a:rPr lang="en-US" dirty="0" smtClean="0"/>
              <a:t> Notation</a:t>
            </a:r>
            <a:endParaRPr lang="en-US" dirty="0"/>
          </a:p>
        </p:txBody>
      </p:sp>
      <p:pic>
        <p:nvPicPr>
          <p:cNvPr id="3" name="Picture 2" descr="Screen Shot 2012-04-06 at 3.04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2"/>
          <a:stretch/>
        </p:blipFill>
        <p:spPr>
          <a:xfrm>
            <a:off x="164003" y="1717076"/>
            <a:ext cx="8278345" cy="2218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9244" y="2727999"/>
            <a:ext cx="12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N[*,k]</a:t>
            </a:r>
            <a:endParaRPr lang="en-US" sz="2400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887225" y="2958831"/>
            <a:ext cx="10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</a:t>
            </a:r>
            <a:endParaRPr lang="en-US" sz="24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87226" y="3572896"/>
            <a:ext cx="10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M[</a:t>
            </a:r>
            <a:r>
              <a:rPr lang="en-US" sz="2400" i="1" dirty="0" err="1"/>
              <a:t>w</a:t>
            </a:r>
            <a:r>
              <a:rPr lang="en-US" sz="2400" i="1" dirty="0" err="1" smtClean="0"/>
              <a:t>,k</a:t>
            </a:r>
            <a:r>
              <a:rPr lang="en-US" sz="2400" i="1" dirty="0" smtClean="0"/>
              <a:t>]</a:t>
            </a:r>
            <a:endParaRPr lang="en-US" sz="2400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509631" y="3586720"/>
            <a:ext cx="152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N[*,*</a:t>
            </a:r>
            <a:r>
              <a:rPr lang="en-US" sz="2400" i="1" dirty="0" smtClean="0"/>
              <a:t>]=V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2291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06 at 3.05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4499"/>
          <a:stretch/>
        </p:blipFill>
        <p:spPr>
          <a:xfrm>
            <a:off x="127519" y="2554087"/>
            <a:ext cx="8803667" cy="4145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29" y="508875"/>
            <a:ext cx="5856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and word position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d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 = k,  </a:t>
            </a:r>
            <a:r>
              <a:rPr lang="en-US" sz="2400" dirty="0" smtClean="0"/>
              <a:t>a random topic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]++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]++ </a:t>
            </a:r>
            <a:r>
              <a:rPr lang="en-US" sz="2400" dirty="0" smtClean="0"/>
              <a:t>where </a:t>
            </a:r>
            <a:r>
              <a:rPr lang="en-US" sz="2400" i="1" dirty="0" smtClean="0"/>
              <a:t>w </a:t>
            </a:r>
            <a:r>
              <a:rPr lang="en-US" sz="2400" i="1" dirty="0"/>
              <a:t>= </a:t>
            </a:r>
            <a:r>
              <a:rPr lang="en-US" sz="2400" dirty="0"/>
              <a:t>id of </a:t>
            </a:r>
            <a:r>
              <a:rPr lang="en-US" sz="2400" i="1" dirty="0"/>
              <a:t>j</a:t>
            </a:r>
            <a:r>
              <a:rPr lang="en-US" sz="2400" dirty="0"/>
              <a:t>-</a:t>
            </a:r>
            <a:r>
              <a:rPr lang="en-US" sz="2400" dirty="0" err="1"/>
              <a:t>th</a:t>
            </a:r>
            <a:r>
              <a:rPr lang="en-US" sz="2400" dirty="0"/>
              <a:t> word in </a:t>
            </a:r>
            <a:r>
              <a:rPr lang="en-US" sz="2400" i="1" dirty="0" smtClean="0"/>
              <a:t>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3652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95"/>
          <a:stretch/>
        </p:blipFill>
        <p:spPr>
          <a:xfrm>
            <a:off x="160089" y="30159"/>
            <a:ext cx="8659457" cy="1847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254" y="2261671"/>
            <a:ext cx="6391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and word position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d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 = k,  </a:t>
            </a:r>
            <a:r>
              <a:rPr lang="en-US" sz="2400" dirty="0" smtClean="0"/>
              <a:t>a </a:t>
            </a:r>
            <a:r>
              <a:rPr lang="en-US" sz="2400" u="sng" dirty="0" smtClean="0"/>
              <a:t>new random topic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update </a:t>
            </a:r>
            <a:r>
              <a:rPr lang="en-US" sz="2400" i="1" dirty="0" smtClean="0"/>
              <a:t>N, W </a:t>
            </a:r>
            <a:r>
              <a:rPr lang="en-US" sz="2400" dirty="0" smtClean="0"/>
              <a:t>to reflect the new assignment of z: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]++; N[</a:t>
            </a:r>
            <a:r>
              <a:rPr lang="en-US" sz="2400" i="1" dirty="0" err="1" smtClean="0"/>
              <a:t>d,k</a:t>
            </a:r>
            <a:r>
              <a:rPr lang="en-US" sz="2400" i="1" dirty="0" smtClean="0"/>
              <a:t>’] - - </a:t>
            </a:r>
            <a:r>
              <a:rPr lang="en-US" sz="2400" dirty="0" smtClean="0"/>
              <a:t>where </a:t>
            </a:r>
            <a:r>
              <a:rPr lang="en-US" sz="2400" i="1" dirty="0" smtClean="0"/>
              <a:t>k’ </a:t>
            </a:r>
            <a:r>
              <a:rPr lang="en-US" sz="2400" dirty="0" smtClean="0"/>
              <a:t>is old </a:t>
            </a:r>
            <a:r>
              <a:rPr lang="en-US" sz="2400" i="1" dirty="0" smtClean="0"/>
              <a:t>z[</a:t>
            </a:r>
            <a:r>
              <a:rPr lang="en-US" sz="2400" i="1" dirty="0" err="1" smtClean="0"/>
              <a:t>d,j</a:t>
            </a:r>
            <a:r>
              <a:rPr lang="en-US" sz="2400" i="1" dirty="0" smtClean="0"/>
              <a:t>]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i="1" dirty="0" smtClean="0"/>
              <a:t>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]++; W[</a:t>
            </a:r>
            <a:r>
              <a:rPr lang="en-US" sz="2400" i="1" dirty="0" err="1" smtClean="0"/>
              <a:t>w,k</a:t>
            </a:r>
            <a:r>
              <a:rPr lang="en-US" sz="2400" i="1" dirty="0" smtClean="0"/>
              <a:t>’] - - </a:t>
            </a:r>
            <a:r>
              <a:rPr lang="en-US" sz="2400" dirty="0" smtClean="0"/>
              <a:t>where </a:t>
            </a:r>
            <a:r>
              <a:rPr lang="en-US" sz="2400" i="1" dirty="0" smtClean="0"/>
              <a:t>w </a:t>
            </a:r>
            <a:r>
              <a:rPr lang="en-US" sz="2400" dirty="0" smtClean="0"/>
              <a:t>is </a:t>
            </a:r>
            <a:r>
              <a:rPr lang="en-US" sz="2400" i="1" dirty="0" smtClean="0"/>
              <a:t>w[</a:t>
            </a:r>
            <a:r>
              <a:rPr lang="en-US" sz="2400" i="1" dirty="0" err="1" smtClean="0"/>
              <a:t>d,j</a:t>
            </a:r>
            <a:r>
              <a:rPr lang="en-US" sz="2400" i="1" dirty="0"/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907" y="1887394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pass t=1,2,….</a:t>
            </a:r>
            <a:endParaRPr lang="en-US" sz="2400" dirty="0"/>
          </a:p>
        </p:txBody>
      </p:sp>
      <p:pic>
        <p:nvPicPr>
          <p:cNvPr id="5" name="Picture 4" descr="Screen Shot 2012-04-06 at 3.08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5"/>
          <a:stretch/>
        </p:blipFill>
        <p:spPr>
          <a:xfrm>
            <a:off x="0" y="4296172"/>
            <a:ext cx="8659457" cy="24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186296"/>
            <a:ext cx="9005349" cy="44382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22707"/>
              </p:ext>
            </p:extLst>
          </p:nvPr>
        </p:nvGraphicFramePr>
        <p:xfrm>
          <a:off x="858838" y="481013"/>
          <a:ext cx="7181850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3479800" imgH="711200" progId="Equation.3">
                  <p:embed/>
                </p:oleObj>
              </mc:Choice>
              <mc:Fallback>
                <p:oleObj name="Equation" r:id="rId4" imgW="34798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838" y="481013"/>
                        <a:ext cx="7181850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4231"/>
              </p:ext>
            </p:extLst>
          </p:nvPr>
        </p:nvGraphicFramePr>
        <p:xfrm>
          <a:off x="6053138" y="2066925"/>
          <a:ext cx="2857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6" imgW="1384300" imgH="546100" progId="Equation.3">
                  <p:embed/>
                </p:oleObj>
              </mc:Choice>
              <mc:Fallback>
                <p:oleObj name="Equation" r:id="rId6" imgW="13843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3138" y="2066925"/>
                        <a:ext cx="28575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2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4-09 at 2.21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r="6052"/>
          <a:stretch>
            <a:fillRect/>
          </a:stretch>
        </p:blipFill>
        <p:spPr>
          <a:xfrm>
            <a:off x="157795" y="0"/>
            <a:ext cx="8648700" cy="5099050"/>
          </a:xfrm>
        </p:spPr>
      </p:pic>
    </p:spTree>
    <p:extLst>
      <p:ext uri="{BB962C8B-B14F-4D97-AF65-F5344CB8AC3E}">
        <p14:creationId xmlns:p14="http://schemas.microsoft.com/office/powerpoint/2010/main" val="157360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" y="2259955"/>
            <a:ext cx="9005349" cy="443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074" y="405299"/>
            <a:ext cx="986350" cy="756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91074" y="1121328"/>
            <a:ext cx="986350" cy="378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1074" y="1462867"/>
            <a:ext cx="986350" cy="5366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1074" y="1989756"/>
            <a:ext cx="986350" cy="3782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1074" y="2371824"/>
            <a:ext cx="986350" cy="3782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15214" y="553909"/>
            <a:ext cx="270233" cy="21961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564" y="1462867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height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32115" y="1489887"/>
            <a:ext cx="729629" cy="3010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9110" y="1381034"/>
            <a:ext cx="9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2.2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31"/>
            <a:ext cx="9144000" cy="290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2074" y="3013559"/>
            <a:ext cx="12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JMLR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0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the choice of </a:t>
            </a:r>
            <a:r>
              <a:rPr lang="en-US" i="1" dirty="0" smtClean="0"/>
              <a:t>z </a:t>
            </a:r>
            <a:r>
              <a:rPr lang="en-US" dirty="0" smtClean="0"/>
              <a:t>depend on the other </a:t>
            </a:r>
            <a:r>
              <a:rPr lang="en-US" i="1" dirty="0" smtClean="0"/>
              <a:t>z’s </a:t>
            </a:r>
            <a:r>
              <a:rPr lang="en-US" dirty="0" smtClean="0"/>
              <a:t>in the same document?</a:t>
            </a:r>
          </a:p>
          <a:p>
            <a:pPr lvl="1"/>
            <a:r>
              <a:rPr lang="en-US" dirty="0" smtClean="0"/>
              <a:t>quite a lot</a:t>
            </a:r>
          </a:p>
          <a:p>
            <a:r>
              <a:rPr lang="en-US" dirty="0" smtClean="0"/>
              <a:t>How much does </a:t>
            </a:r>
            <a:r>
              <a:rPr lang="en-US" dirty="0"/>
              <a:t>the choice of </a:t>
            </a:r>
            <a:r>
              <a:rPr lang="en-US" i="1" dirty="0"/>
              <a:t>z </a:t>
            </a:r>
            <a:r>
              <a:rPr lang="en-US" dirty="0"/>
              <a:t>depend on the other </a:t>
            </a:r>
            <a:r>
              <a:rPr lang="en-US" i="1" dirty="0"/>
              <a:t>z’s </a:t>
            </a:r>
            <a:r>
              <a:rPr lang="en-US" dirty="0" smtClean="0"/>
              <a:t>in elsewhere in the corpus?</a:t>
            </a:r>
            <a:endParaRPr lang="en-US" dirty="0"/>
          </a:p>
          <a:p>
            <a:pPr lvl="1"/>
            <a:r>
              <a:rPr lang="en-US" dirty="0" smtClean="0"/>
              <a:t>maybe not so much</a:t>
            </a:r>
          </a:p>
          <a:p>
            <a:pPr lvl="1"/>
            <a:r>
              <a:rPr lang="en-US" dirty="0" smtClean="0"/>
              <a:t>depends on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w|t</a:t>
            </a:r>
            <a:r>
              <a:rPr lang="en-US" dirty="0" smtClean="0"/>
              <a:t>) but that changes slowly </a:t>
            </a:r>
          </a:p>
          <a:p>
            <a:r>
              <a:rPr lang="en-US" dirty="0" smtClean="0"/>
              <a:t>Can we parallelize Gibbs and still get good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7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parallelize Gibbs sampling?</a:t>
            </a:r>
          </a:p>
          <a:p>
            <a:pPr lvl="1"/>
            <a:r>
              <a:rPr lang="en-US" dirty="0" smtClean="0"/>
              <a:t>formally, no: every choice of </a:t>
            </a:r>
            <a:r>
              <a:rPr lang="en-US" i="1" dirty="0" smtClean="0"/>
              <a:t>z </a:t>
            </a:r>
            <a:r>
              <a:rPr lang="en-US" dirty="0" smtClean="0"/>
              <a:t>depends on all the other </a:t>
            </a:r>
            <a:r>
              <a:rPr lang="en-US" i="1" dirty="0" smtClean="0"/>
              <a:t>z’s</a:t>
            </a:r>
          </a:p>
          <a:p>
            <a:pPr lvl="1"/>
            <a:r>
              <a:rPr lang="en-US" dirty="0" smtClean="0"/>
              <a:t>Gibbs needs to be sequential</a:t>
            </a:r>
          </a:p>
          <a:p>
            <a:pPr lvl="2"/>
            <a:r>
              <a:rPr lang="en-US" dirty="0" smtClean="0"/>
              <a:t>just like SGD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59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try and parallelize?</a:t>
            </a:r>
            <a:endParaRPr lang="en-US" dirty="0"/>
          </a:p>
        </p:txBody>
      </p:sp>
      <p:pic>
        <p:nvPicPr>
          <p:cNvPr id="4" name="Picture 3" descr="Screen Shot 2012-04-09 at 2.3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368"/>
            <a:ext cx="9144000" cy="2988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75" y="1181100"/>
            <a:ext cx="866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Split document/term matrix randomly and distribute to </a:t>
            </a:r>
            <a:r>
              <a:rPr lang="en-US" sz="2400" i="1" dirty="0" smtClean="0"/>
              <a:t>p </a:t>
            </a:r>
            <a:r>
              <a:rPr lang="en-US" sz="2400" dirty="0" smtClean="0"/>
              <a:t>processors .. then run “Approximate Distributed LDA”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72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try and parallelize?</a:t>
            </a:r>
            <a:endParaRPr lang="en-US" dirty="0"/>
          </a:p>
        </p:txBody>
      </p:sp>
      <p:pic>
        <p:nvPicPr>
          <p:cNvPr id="5" name="Picture 4" descr="Screen Shot 2012-04-09 at 2.3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591"/>
            <a:ext cx="9144000" cy="2397656"/>
          </a:xfrm>
          <a:prstGeom prst="rect">
            <a:avLst/>
          </a:prstGeom>
        </p:spPr>
      </p:pic>
      <p:pic>
        <p:nvPicPr>
          <p:cNvPr id="3" name="Picture 2" descr="Screen Shot 2012-04-09 at 2.3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8" y="1627905"/>
            <a:ext cx="69596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675" y="3661203"/>
            <a:ext cx="758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D=#docs W=#word(types) K=#topics N=words in corpus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62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27"/>
            <a:ext cx="9144000" cy="47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8" y="1328416"/>
            <a:ext cx="74041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3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04-09 at 2.3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6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4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6" y="242825"/>
            <a:ext cx="8127081" cy="35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3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01"/>
            <a:ext cx="9144000" cy="67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2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1" y="2259955"/>
            <a:ext cx="9005349" cy="443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074" y="405299"/>
            <a:ext cx="986350" cy="7565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91074" y="1121328"/>
            <a:ext cx="986350" cy="3782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1074" y="1462867"/>
            <a:ext cx="986350" cy="5366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z=3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1074" y="1989756"/>
            <a:ext cx="986350" cy="3782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1074" y="2371824"/>
            <a:ext cx="986350" cy="3782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15214" y="553909"/>
            <a:ext cx="270233" cy="21961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564" y="1462867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height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32115" y="1489887"/>
            <a:ext cx="729629" cy="3010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9110" y="1381034"/>
            <a:ext cx="9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2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6 at 3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" y="2186296"/>
            <a:ext cx="9005349" cy="4438248"/>
          </a:xfrm>
          <a:prstGeom prst="rect">
            <a:avLst/>
          </a:prstGeom>
        </p:spPr>
      </p:pic>
      <p:pic>
        <p:nvPicPr>
          <p:cNvPr id="2" name="Picture 1" descr="Screen Shot 2012-04-06 at 3.52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32"/>
          <a:stretch/>
        </p:blipFill>
        <p:spPr>
          <a:xfrm>
            <a:off x="2715515" y="162120"/>
            <a:ext cx="6337300" cy="27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6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7" y="918678"/>
            <a:ext cx="7753817" cy="50211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296424" y="3039745"/>
            <a:ext cx="1053906" cy="270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8958" y="2391265"/>
            <a:ext cx="141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total of P(z=k|…) or P(z&lt;=k)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24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spend your time?</a:t>
            </a:r>
          </a:p>
          <a:p>
            <a:pPr lvl="1"/>
            <a:r>
              <a:rPr lang="en-US" dirty="0" smtClean="0"/>
              <a:t>sampling the </a:t>
            </a:r>
            <a:r>
              <a:rPr lang="en-US" i="1" dirty="0" smtClean="0"/>
              <a:t>z</a:t>
            </a:r>
            <a:r>
              <a:rPr lang="en-US" dirty="0" smtClean="0"/>
              <a:t>’s</a:t>
            </a:r>
          </a:p>
          <a:p>
            <a:pPr lvl="1"/>
            <a:r>
              <a:rPr lang="en-US" dirty="0" smtClean="0"/>
              <a:t>each sampling step involves a loop over all topics</a:t>
            </a:r>
          </a:p>
          <a:p>
            <a:pPr lvl="1"/>
            <a:r>
              <a:rPr lang="en-US" dirty="0" smtClean="0"/>
              <a:t>this seems wasteful</a:t>
            </a:r>
          </a:p>
          <a:p>
            <a:pPr lvl="2"/>
            <a:r>
              <a:rPr lang="en-US" dirty="0" smtClean="0"/>
              <a:t>even with many topics, words are often only assigned to a </a:t>
            </a:r>
            <a:r>
              <a:rPr lang="en-US" i="1" dirty="0" smtClean="0"/>
              <a:t>few</a:t>
            </a:r>
            <a:r>
              <a:rPr lang="en-US" dirty="0" smtClean="0"/>
              <a:t> different topics</a:t>
            </a:r>
          </a:p>
          <a:p>
            <a:pPr lvl="3"/>
            <a:r>
              <a:rPr lang="en-US" dirty="0" smtClean="0"/>
              <a:t>low frequency words appear &lt; K times … and there are lots and lots of them!</a:t>
            </a:r>
          </a:p>
          <a:p>
            <a:pPr lvl="3"/>
            <a:r>
              <a:rPr lang="en-US" dirty="0" smtClean="0"/>
              <a:t>even frequent words are not in every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4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solution?</a:t>
            </a:r>
            <a:endParaRPr lang="en-US" dirty="0"/>
          </a:p>
        </p:txBody>
      </p:sp>
      <p:pic>
        <p:nvPicPr>
          <p:cNvPr id="4" name="Picture 3" descr="Screen Shot 2012-04-06 at 3.5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520"/>
            <a:ext cx="5391143" cy="5622480"/>
          </a:xfrm>
          <a:prstGeom prst="rect">
            <a:avLst/>
          </a:prstGeom>
        </p:spPr>
      </p:pic>
      <p:pic>
        <p:nvPicPr>
          <p:cNvPr id="5" name="Picture 4" descr="Screen Shot 2012-04-06 at 4.0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72" y="1257299"/>
            <a:ext cx="3393442" cy="5443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7538" y="661989"/>
            <a:ext cx="208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Idea: come up with </a:t>
            </a:r>
            <a:r>
              <a:rPr lang="en-US" sz="2400" i="1" dirty="0" smtClean="0"/>
              <a:t>approximations</a:t>
            </a:r>
            <a:r>
              <a:rPr lang="en-US" sz="2400" dirty="0" smtClean="0"/>
              <a:t> to Z at each stage - then you might be able to stop early…..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07538" y="4326982"/>
            <a:ext cx="208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Want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&gt;=Z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142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754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 you compute and maintain the bound?</a:t>
            </a:r>
          </a:p>
          <a:p>
            <a:pPr lvl="1"/>
            <a:r>
              <a:rPr lang="en-US" dirty="0" smtClean="0"/>
              <a:t>see the paper</a:t>
            </a:r>
          </a:p>
          <a:p>
            <a:r>
              <a:rPr lang="en-US" dirty="0" smtClean="0"/>
              <a:t>What order do you go in?</a:t>
            </a:r>
          </a:p>
          <a:p>
            <a:pPr lvl="1"/>
            <a:r>
              <a:rPr lang="en-US" dirty="0" smtClean="0"/>
              <a:t>want to pick large </a:t>
            </a:r>
            <a:r>
              <a:rPr lang="en-US" i="1" dirty="0" smtClean="0"/>
              <a:t>P(k)’s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… so we want large </a:t>
            </a:r>
            <a:r>
              <a:rPr lang="en-US" i="1" dirty="0" smtClean="0"/>
              <a:t>P(</a:t>
            </a:r>
            <a:r>
              <a:rPr lang="en-US" i="1" dirty="0" err="1" smtClean="0"/>
              <a:t>k|d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P(</a:t>
            </a:r>
            <a:r>
              <a:rPr lang="en-US" i="1" dirty="0" err="1" smtClean="0"/>
              <a:t>k|w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… </a:t>
            </a:r>
            <a:r>
              <a:rPr lang="en-US" dirty="0" smtClean="0"/>
              <a:t>so we maintain k’s in sorted order</a:t>
            </a:r>
          </a:p>
          <a:p>
            <a:pPr lvl="2"/>
            <a:r>
              <a:rPr lang="en-US" dirty="0" smtClean="0"/>
              <a:t>which only change a little bit after each flip, so a bubble-sort will fix up the almost-sorted </a:t>
            </a:r>
            <a:r>
              <a:rPr lang="en-US" dirty="0" smtClean="0"/>
              <a:t>array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134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2-04-06 at 4.1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075032"/>
            <a:ext cx="6140871" cy="57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3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4-06 at 4.1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22" y="1181100"/>
            <a:ext cx="5720300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42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4-06 at 4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55" y="1375901"/>
            <a:ext cx="6025055" cy="54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5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9 at 11.08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55"/>
            <a:ext cx="9144000" cy="2165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143" y="3458553"/>
            <a:ext cx="35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KDD 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5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9" y="0"/>
            <a:ext cx="8517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876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11.0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78" y="416087"/>
            <a:ext cx="6546463" cy="944201"/>
          </a:xfrm>
          <a:prstGeom prst="rect">
            <a:avLst/>
          </a:prstGeom>
        </p:spPr>
      </p:pic>
      <p:pic>
        <p:nvPicPr>
          <p:cNvPr id="3" name="Picture 2" descr="Screen Shot 2012-04-09 at 11.09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1" y="1598939"/>
            <a:ext cx="7512459" cy="1032589"/>
          </a:xfrm>
          <a:prstGeom prst="rect">
            <a:avLst/>
          </a:prstGeom>
        </p:spPr>
      </p:pic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7847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512" y="580929"/>
            <a:ext cx="8039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</a:t>
            </a:r>
            <a:r>
              <a:rPr lang="en-US" sz="3200" i="1" dirty="0" smtClean="0"/>
              <a:t>U&lt;s</a:t>
            </a:r>
            <a:r>
              <a:rPr lang="en-US" sz="3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lookup </a:t>
            </a:r>
            <a:r>
              <a:rPr lang="en-US" sz="3200" i="1" dirty="0" smtClean="0"/>
              <a:t>U </a:t>
            </a:r>
            <a:r>
              <a:rPr lang="en-US" sz="3200" dirty="0" smtClean="0"/>
              <a:t>on line segment with tic-marks at α</a:t>
            </a:r>
            <a:r>
              <a:rPr lang="en-US" sz="3200" baseline="-25000" dirty="0" smtClean="0">
                <a:latin typeface="Cambria Math"/>
                <a:cs typeface="Cambria Math"/>
              </a:rPr>
              <a:t>1</a:t>
            </a:r>
            <a:r>
              <a:rPr lang="en-US" sz="3200" dirty="0" smtClean="0">
                <a:latin typeface="Cambria Math"/>
                <a:cs typeface="Cambria Math"/>
              </a:rPr>
              <a:t>β/(βV + n</a:t>
            </a:r>
            <a:r>
              <a:rPr lang="en-US" sz="3200" baseline="-25000" dirty="0" smtClean="0">
                <a:latin typeface="Cambria Math"/>
                <a:cs typeface="Cambria Math"/>
              </a:rPr>
              <a:t>.|1</a:t>
            </a:r>
            <a:r>
              <a:rPr lang="en-US" sz="3200" dirty="0" smtClean="0">
                <a:latin typeface="Cambria Math"/>
                <a:cs typeface="Cambria Math"/>
              </a:rPr>
              <a:t>), </a:t>
            </a:r>
            <a:r>
              <a:rPr lang="en-US" sz="3200" dirty="0" smtClean="0"/>
              <a:t>α</a:t>
            </a:r>
            <a:r>
              <a:rPr lang="en-US" sz="3200" baseline="-25000" dirty="0" smtClean="0">
                <a:latin typeface="Cambria Math"/>
                <a:cs typeface="Cambria Math"/>
              </a:rPr>
              <a:t>2</a:t>
            </a:r>
            <a:r>
              <a:rPr lang="en-US" sz="3200" dirty="0" smtClean="0">
                <a:latin typeface="Cambria Math"/>
                <a:cs typeface="Cambria Math"/>
              </a:rPr>
              <a:t>β</a:t>
            </a:r>
            <a:r>
              <a:rPr lang="en-US" sz="3200" dirty="0">
                <a:latin typeface="Cambria Math"/>
                <a:cs typeface="Cambria Math"/>
              </a:rPr>
              <a:t>/(βV + n</a:t>
            </a:r>
            <a:r>
              <a:rPr lang="en-US" sz="3200" baseline="-25000" dirty="0">
                <a:latin typeface="Cambria Math"/>
                <a:cs typeface="Cambria Math"/>
              </a:rPr>
              <a:t>.</a:t>
            </a:r>
            <a:r>
              <a:rPr lang="en-US" sz="3200" baseline="-25000" dirty="0" smtClean="0">
                <a:latin typeface="Cambria Math"/>
                <a:cs typeface="Cambria Math"/>
              </a:rPr>
              <a:t>|2</a:t>
            </a:r>
            <a:r>
              <a:rPr lang="en-US" sz="3200" dirty="0" smtClean="0">
                <a:latin typeface="Cambria Math"/>
                <a:cs typeface="Cambria Math"/>
              </a:rPr>
              <a:t>)</a:t>
            </a:r>
            <a:r>
              <a:rPr lang="en-US" sz="3200" dirty="0">
                <a:latin typeface="Cambria Math"/>
                <a:cs typeface="Cambria Math"/>
              </a:rPr>
              <a:t>, </a:t>
            </a:r>
            <a:r>
              <a:rPr lang="en-US" sz="3200" dirty="0" smtClean="0">
                <a:latin typeface="Cambria Math"/>
                <a:cs typeface="Cambria Math"/>
              </a:rPr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smtClean="0">
                <a:latin typeface="Cambria Math"/>
                <a:cs typeface="Cambria Math"/>
              </a:rPr>
              <a:t>s&lt;U&lt;r: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>
                <a:latin typeface="Cambria Math"/>
                <a:cs typeface="Cambria Math"/>
              </a:rPr>
              <a:t>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r</a:t>
            </a:r>
            <a:endParaRPr lang="en-US" sz="3200" dirty="0">
              <a:latin typeface="Cambria Math"/>
              <a:cs typeface="Cambria Math"/>
            </a:endParaRPr>
          </a:p>
          <a:p>
            <a:pPr marL="742950" lvl="1" indent="-285750">
              <a:buFont typeface="Arial"/>
              <a:buChar char="•"/>
            </a:pPr>
            <a:endParaRPr lang="en-US" sz="3200" dirty="0">
              <a:latin typeface="Cambria Math"/>
              <a:cs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14" y="251285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t|d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512" y="580929"/>
            <a:ext cx="803942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</a:t>
            </a:r>
            <a:r>
              <a:rPr lang="en-US" sz="3200" i="1" dirty="0" smtClean="0"/>
              <a:t>U&lt;s</a:t>
            </a:r>
            <a:r>
              <a:rPr lang="en-US" sz="3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lookup </a:t>
            </a:r>
            <a:r>
              <a:rPr lang="en-US" sz="3200" i="1" dirty="0" smtClean="0"/>
              <a:t>U </a:t>
            </a:r>
            <a:r>
              <a:rPr lang="en-US" sz="3200" dirty="0" smtClean="0"/>
              <a:t>on line segment with tic-marks at α</a:t>
            </a:r>
            <a:r>
              <a:rPr lang="en-US" sz="3200" baseline="-25000" dirty="0" smtClean="0">
                <a:latin typeface="Cambria Math"/>
                <a:cs typeface="Cambria Math"/>
              </a:rPr>
              <a:t>1</a:t>
            </a:r>
            <a:r>
              <a:rPr lang="en-US" sz="3200" dirty="0" smtClean="0">
                <a:latin typeface="Cambria Math"/>
                <a:cs typeface="Cambria Math"/>
              </a:rPr>
              <a:t>β/(βV + n</a:t>
            </a:r>
            <a:r>
              <a:rPr lang="en-US" sz="3200" baseline="-25000" dirty="0" smtClean="0">
                <a:latin typeface="Cambria Math"/>
                <a:cs typeface="Cambria Math"/>
              </a:rPr>
              <a:t>.|1</a:t>
            </a:r>
            <a:r>
              <a:rPr lang="en-US" sz="3200" dirty="0" smtClean="0">
                <a:latin typeface="Cambria Math"/>
                <a:cs typeface="Cambria Math"/>
              </a:rPr>
              <a:t>), </a:t>
            </a:r>
            <a:r>
              <a:rPr lang="en-US" sz="3200" dirty="0" smtClean="0"/>
              <a:t>α</a:t>
            </a:r>
            <a:r>
              <a:rPr lang="en-US" sz="3200" baseline="-25000" dirty="0" smtClean="0">
                <a:latin typeface="Cambria Math"/>
                <a:cs typeface="Cambria Math"/>
              </a:rPr>
              <a:t>2</a:t>
            </a:r>
            <a:r>
              <a:rPr lang="en-US" sz="3200" dirty="0" smtClean="0">
                <a:latin typeface="Cambria Math"/>
                <a:cs typeface="Cambria Math"/>
              </a:rPr>
              <a:t>β</a:t>
            </a:r>
            <a:r>
              <a:rPr lang="en-US" sz="3200" dirty="0">
                <a:latin typeface="Cambria Math"/>
                <a:cs typeface="Cambria Math"/>
              </a:rPr>
              <a:t>/(βV + n</a:t>
            </a:r>
            <a:r>
              <a:rPr lang="en-US" sz="3200" baseline="-25000" dirty="0">
                <a:latin typeface="Cambria Math"/>
                <a:cs typeface="Cambria Math"/>
              </a:rPr>
              <a:t>.</a:t>
            </a:r>
            <a:r>
              <a:rPr lang="en-US" sz="3200" baseline="-25000" dirty="0" smtClean="0">
                <a:latin typeface="Cambria Math"/>
                <a:cs typeface="Cambria Math"/>
              </a:rPr>
              <a:t>|2</a:t>
            </a:r>
            <a:r>
              <a:rPr lang="en-US" sz="3200" dirty="0" smtClean="0">
                <a:latin typeface="Cambria Math"/>
                <a:cs typeface="Cambria Math"/>
              </a:rPr>
              <a:t>)</a:t>
            </a:r>
            <a:r>
              <a:rPr lang="en-US" sz="3200" dirty="0">
                <a:latin typeface="Cambria Math"/>
                <a:cs typeface="Cambria Math"/>
              </a:rPr>
              <a:t>, </a:t>
            </a:r>
            <a:r>
              <a:rPr lang="en-US" sz="3200" dirty="0" smtClean="0">
                <a:latin typeface="Cambria Math"/>
                <a:cs typeface="Cambria Math"/>
              </a:rPr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smtClean="0">
                <a:latin typeface="Cambria Math"/>
                <a:cs typeface="Cambria Math"/>
              </a:rPr>
              <a:t>s&lt;U&lt;</a:t>
            </a:r>
            <a:r>
              <a:rPr lang="en-US" sz="3200" i="1" dirty="0" err="1" smtClean="0">
                <a:latin typeface="Cambria Math"/>
                <a:cs typeface="Cambria Math"/>
              </a:rPr>
              <a:t>s+r</a:t>
            </a:r>
            <a:r>
              <a:rPr lang="en-US" sz="3200" i="1" dirty="0" smtClean="0">
                <a:latin typeface="Cambria Math"/>
                <a:cs typeface="Cambria Math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>
                <a:latin typeface="Cambria Math"/>
                <a:cs typeface="Cambria Math"/>
              </a:rPr>
              <a:t>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If </a:t>
            </a:r>
            <a:r>
              <a:rPr lang="en-US" sz="3200" i="1" dirty="0" err="1" smtClean="0">
                <a:latin typeface="Cambria Math"/>
                <a:cs typeface="Cambria Math"/>
              </a:rPr>
              <a:t>s+r</a:t>
            </a:r>
            <a:r>
              <a:rPr lang="en-US" sz="3200" i="1" dirty="0" smtClean="0">
                <a:latin typeface="Cambria Math"/>
                <a:cs typeface="Cambria Math"/>
              </a:rPr>
              <a:t>&lt;U: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Cambria Math"/>
                <a:cs typeface="Cambria Math"/>
              </a:rPr>
              <a:t>lookup </a:t>
            </a:r>
            <a:r>
              <a:rPr lang="en-US" sz="3200" i="1" dirty="0" smtClean="0">
                <a:latin typeface="Cambria Math"/>
                <a:cs typeface="Cambria Math"/>
              </a:rPr>
              <a:t>U </a:t>
            </a:r>
            <a:r>
              <a:rPr lang="en-US" sz="3200" dirty="0" smtClean="0">
                <a:latin typeface="Cambria Math"/>
                <a:cs typeface="Cambria Math"/>
              </a:rPr>
              <a:t>on line segment for </a:t>
            </a:r>
            <a:r>
              <a:rPr lang="en-US" sz="3200" i="1" dirty="0" smtClean="0">
                <a:latin typeface="Cambria Math"/>
                <a:cs typeface="Cambria Math"/>
              </a:rPr>
              <a:t>q</a:t>
            </a:r>
            <a:endParaRPr lang="en-US" sz="3200" dirty="0">
              <a:latin typeface="Cambria Math"/>
              <a:cs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7377354" y="5765670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15214" y="2391265"/>
            <a:ext cx="15673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t such that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t|d</a:t>
            </a:r>
            <a:r>
              <a:rPr lang="en-US" sz="2400" dirty="0" smtClean="0"/>
              <a:t>&gt;0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5884" y="283709"/>
            <a:ext cx="651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330" y="1027784"/>
            <a:ext cx="273295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check occasionally (&lt; 10% of the time)</a:t>
            </a:r>
            <a:endParaRPr lang="en-US" sz="2400" dirty="0"/>
          </a:p>
        </p:txBody>
      </p:sp>
      <p:sp>
        <p:nvSpPr>
          <p:cNvPr id="15" name="Left Arrow 14"/>
          <p:cNvSpPr/>
          <p:nvPr/>
        </p:nvSpPr>
        <p:spPr>
          <a:xfrm rot="16200000">
            <a:off x="5469797" y="2547440"/>
            <a:ext cx="10067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8493" y="2686989"/>
            <a:ext cx="178353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t|d</a:t>
            </a:r>
            <a:r>
              <a:rPr lang="en-US" sz="2400" i="1" dirty="0" smtClean="0"/>
              <a:t> </a:t>
            </a:r>
            <a:r>
              <a:rPr lang="en-US" sz="2400" dirty="0" smtClean="0"/>
              <a:t>for current </a:t>
            </a:r>
            <a:r>
              <a:rPr lang="en-US" sz="2400" i="1" dirty="0" smtClean="0"/>
              <a:t>d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 rot="19907784">
            <a:off x="6043341" y="4067677"/>
            <a:ext cx="11349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5884" y="283709"/>
            <a:ext cx="651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86371" y="1094300"/>
            <a:ext cx="273295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Only 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(and maintain) total words per topic and α’s,β</a:t>
            </a:r>
            <a:r>
              <a:rPr lang="en-US" sz="2400" i="1" dirty="0" smtClean="0"/>
              <a:t>,V</a:t>
            </a:r>
            <a:endParaRPr lang="en-US" sz="2400" i="1" dirty="0"/>
          </a:p>
        </p:txBody>
      </p:sp>
      <p:sp>
        <p:nvSpPr>
          <p:cNvPr id="15" name="Left Arrow 14"/>
          <p:cNvSpPr/>
          <p:nvPr/>
        </p:nvSpPr>
        <p:spPr>
          <a:xfrm rot="12363461">
            <a:off x="3915943" y="2612994"/>
            <a:ext cx="1006777" cy="4412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9772" y="990818"/>
            <a:ext cx="290239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Trick; count up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t|d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d</a:t>
            </a:r>
            <a:r>
              <a:rPr lang="en-US" sz="2400" dirty="0" smtClean="0"/>
              <a:t> when you start working on </a:t>
            </a:r>
            <a:r>
              <a:rPr lang="en-US" sz="2400" i="1" dirty="0" smtClean="0"/>
              <a:t>d </a:t>
            </a:r>
            <a:r>
              <a:rPr lang="en-US" sz="2400" dirty="0" smtClean="0"/>
              <a:t> and update incrementally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89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0" y="3059411"/>
            <a:ext cx="6391004" cy="35789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175373" y="3553123"/>
            <a:ext cx="486419" cy="29316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1" y="4750948"/>
            <a:ext cx="12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z=</a:t>
            </a:r>
            <a:r>
              <a:rPr lang="en-US" sz="2400" i="1" dirty="0" err="1" smtClean="0"/>
              <a:t>s+r+q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4-09 at 2.0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6" y="0"/>
            <a:ext cx="5334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548" y="1250372"/>
            <a:ext cx="36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1. </a:t>
            </a:r>
            <a:r>
              <a:rPr lang="en-US" sz="2400" i="1" dirty="0" err="1" smtClean="0">
                <a:latin typeface="Cambria Math"/>
                <a:cs typeface="Cambria Math"/>
              </a:rPr>
              <a:t>Precompute</a:t>
            </a:r>
            <a:r>
              <a:rPr lang="en-US" sz="2400" i="1" dirty="0" smtClean="0">
                <a:latin typeface="Cambria Math"/>
                <a:cs typeface="Cambria Math"/>
              </a:rPr>
              <a:t>, for each t,</a:t>
            </a:r>
            <a:endParaRPr lang="en-US" sz="2400" i="1" dirty="0">
              <a:latin typeface="Cambria Math"/>
              <a:cs typeface="Cambria Math"/>
            </a:endParaRPr>
          </a:p>
        </p:txBody>
      </p:sp>
      <p:pic>
        <p:nvPicPr>
          <p:cNvPr id="16" name="Picture 15" descr="Screen Shot 2012-04-09 at 2.06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2" t="19046" r="29763" b="11931"/>
          <a:stretch/>
        </p:blipFill>
        <p:spPr>
          <a:xfrm>
            <a:off x="5537516" y="1149282"/>
            <a:ext cx="1324140" cy="788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16380" y="3299279"/>
            <a:ext cx="262761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Most (&gt;90%) of the time and space is here…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5548" y="1918538"/>
            <a:ext cx="625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2. Quickly find t’s such that </a:t>
            </a:r>
            <a:r>
              <a:rPr lang="en-US" sz="2400" i="1" dirty="0" err="1" smtClean="0">
                <a:latin typeface="Cambria Math"/>
                <a:cs typeface="Cambria Math"/>
              </a:rPr>
              <a:t>n</a:t>
            </a:r>
            <a:r>
              <a:rPr lang="en-US" sz="2400" i="1" baseline="-25000" dirty="0" err="1" smtClean="0">
                <a:latin typeface="Cambria Math"/>
                <a:cs typeface="Cambria Math"/>
              </a:rPr>
              <a:t>w|</a:t>
            </a:r>
            <a:r>
              <a:rPr lang="en-US" sz="2400" i="1" baseline="-25000" dirty="0" err="1">
                <a:latin typeface="Cambria Math"/>
                <a:cs typeface="Cambria Math"/>
              </a:rPr>
              <a:t>t</a:t>
            </a:r>
            <a:r>
              <a:rPr lang="en-US" sz="2400" i="1" baseline="-25000" dirty="0" smtClean="0">
                <a:latin typeface="Cambria Math"/>
                <a:cs typeface="Cambria Math"/>
              </a:rPr>
              <a:t> </a:t>
            </a:r>
            <a:r>
              <a:rPr lang="en-US" sz="2400" i="1" dirty="0" smtClean="0">
                <a:latin typeface="Cambria Math"/>
                <a:cs typeface="Cambria Math"/>
              </a:rPr>
              <a:t>is large for w</a:t>
            </a:r>
            <a:endParaRPr lang="en-US" sz="2400" i="1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8697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11.09.1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0"/>
          <a:stretch/>
        </p:blipFill>
        <p:spPr>
          <a:xfrm>
            <a:off x="1567350" y="5566109"/>
            <a:ext cx="6391004" cy="1072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1400" y="4109535"/>
            <a:ext cx="156735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Need to </a:t>
            </a:r>
            <a:r>
              <a:rPr lang="en-US" sz="2400" b="1" dirty="0" smtClean="0"/>
              <a:t>store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w|t</a:t>
            </a:r>
            <a:r>
              <a:rPr lang="en-US" sz="2400" dirty="0" smtClean="0"/>
              <a:t> for each word, topic pair …???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9248365">
            <a:off x="6754164" y="5106111"/>
            <a:ext cx="635781" cy="5203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4-09 at 2.0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6" y="0"/>
            <a:ext cx="5334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548" y="1250372"/>
            <a:ext cx="36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1. </a:t>
            </a:r>
            <a:r>
              <a:rPr lang="en-US" sz="2400" i="1" dirty="0" err="1" smtClean="0">
                <a:latin typeface="Cambria Math"/>
                <a:cs typeface="Cambria Math"/>
              </a:rPr>
              <a:t>Precompute</a:t>
            </a:r>
            <a:r>
              <a:rPr lang="en-US" sz="2400" i="1" dirty="0" smtClean="0">
                <a:latin typeface="Cambria Math"/>
                <a:cs typeface="Cambria Math"/>
              </a:rPr>
              <a:t>, for each t,</a:t>
            </a:r>
            <a:endParaRPr lang="en-US" sz="2400" i="1" dirty="0">
              <a:latin typeface="Cambria Math"/>
              <a:cs typeface="Cambria Math"/>
            </a:endParaRPr>
          </a:p>
        </p:txBody>
      </p:sp>
      <p:pic>
        <p:nvPicPr>
          <p:cNvPr id="16" name="Picture 15" descr="Screen Shot 2012-04-09 at 2.06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2" t="19046" r="29763" b="11931"/>
          <a:stretch/>
        </p:blipFill>
        <p:spPr>
          <a:xfrm>
            <a:off x="5537516" y="1149282"/>
            <a:ext cx="1324140" cy="788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16380" y="3299279"/>
            <a:ext cx="2627619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Most (&gt;90%) of the time and space is here…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5548" y="1918538"/>
            <a:ext cx="625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 Math"/>
                <a:cs typeface="Cambria Math"/>
              </a:rPr>
              <a:t>2. Quickly find t’s such that </a:t>
            </a:r>
            <a:r>
              <a:rPr lang="en-US" sz="2400" i="1" dirty="0" err="1" smtClean="0">
                <a:latin typeface="Cambria Math"/>
                <a:cs typeface="Cambria Math"/>
              </a:rPr>
              <a:t>n</a:t>
            </a:r>
            <a:r>
              <a:rPr lang="en-US" sz="2400" i="1" baseline="-25000" dirty="0" err="1" smtClean="0">
                <a:latin typeface="Cambria Math"/>
                <a:cs typeface="Cambria Math"/>
              </a:rPr>
              <a:t>w|</a:t>
            </a:r>
            <a:r>
              <a:rPr lang="en-US" sz="2400" i="1" baseline="-25000" dirty="0" err="1">
                <a:latin typeface="Cambria Math"/>
                <a:cs typeface="Cambria Math"/>
              </a:rPr>
              <a:t>t</a:t>
            </a:r>
            <a:r>
              <a:rPr lang="en-US" sz="2400" i="1" baseline="-25000" dirty="0" smtClean="0">
                <a:latin typeface="Cambria Math"/>
                <a:cs typeface="Cambria Math"/>
              </a:rPr>
              <a:t> </a:t>
            </a:r>
            <a:r>
              <a:rPr lang="en-US" sz="2400" i="1" dirty="0" smtClean="0">
                <a:latin typeface="Cambria Math"/>
                <a:cs typeface="Cambria Math"/>
              </a:rPr>
              <a:t>is large for w</a:t>
            </a:r>
            <a:endParaRPr lang="en-US" sz="2400" i="1" dirty="0">
              <a:latin typeface="Cambria Math"/>
              <a:cs typeface="Cambria Math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837" y="2593915"/>
            <a:ext cx="5999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map w to an </a:t>
            </a:r>
            <a:r>
              <a:rPr lang="en-US" sz="2400" dirty="0" err="1" smtClean="0">
                <a:latin typeface="Cambria Math"/>
                <a:cs typeface="Cambria Math"/>
              </a:rPr>
              <a:t>int</a:t>
            </a:r>
            <a:r>
              <a:rPr lang="en-US" sz="2400" dirty="0" smtClean="0">
                <a:latin typeface="Cambria Math"/>
                <a:cs typeface="Cambria Math"/>
              </a:rPr>
              <a:t> array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no larger than frequency 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no larger than #topics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encode</a:t>
            </a:r>
            <a:r>
              <a:rPr lang="en-US" sz="2400" i="1" dirty="0" smtClean="0">
                <a:latin typeface="Cambria Math"/>
                <a:cs typeface="Cambria Math"/>
              </a:rPr>
              <a:t> (</a:t>
            </a:r>
            <a:r>
              <a:rPr lang="en-US" sz="2400" i="1" dirty="0" err="1" smtClean="0">
                <a:latin typeface="Cambria Math"/>
                <a:cs typeface="Cambria Math"/>
              </a:rPr>
              <a:t>t,n</a:t>
            </a:r>
            <a:r>
              <a:rPr lang="en-US" sz="2400" i="1" dirty="0" smtClean="0">
                <a:latin typeface="Cambria Math"/>
                <a:cs typeface="Cambria Math"/>
              </a:rPr>
              <a:t>)</a:t>
            </a:r>
            <a:r>
              <a:rPr lang="en-US" sz="2400" dirty="0" smtClean="0">
                <a:latin typeface="Cambria Math"/>
                <a:cs typeface="Cambria Math"/>
              </a:rPr>
              <a:t> as a bit vector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n </a:t>
            </a:r>
            <a:r>
              <a:rPr lang="en-US" sz="2400" dirty="0" smtClean="0">
                <a:latin typeface="Cambria Math"/>
                <a:cs typeface="Cambria Math"/>
              </a:rPr>
              <a:t>in the high-order bits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t </a:t>
            </a:r>
            <a:r>
              <a:rPr lang="en-US" sz="2400" dirty="0" smtClean="0">
                <a:latin typeface="Cambria Math"/>
                <a:cs typeface="Cambria Math"/>
              </a:rPr>
              <a:t>in the low-order bits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keep </a:t>
            </a:r>
            <a:r>
              <a:rPr lang="en-US" sz="2400" dirty="0" err="1" smtClean="0">
                <a:latin typeface="Cambria Math"/>
                <a:cs typeface="Cambria Math"/>
              </a:rPr>
              <a:t>ints</a:t>
            </a:r>
            <a:r>
              <a:rPr lang="en-US" sz="2400" dirty="0" smtClean="0">
                <a:latin typeface="Cambria Math"/>
                <a:cs typeface="Cambria Math"/>
              </a:rPr>
              <a:t> sorted in descending order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69840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2.2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4" y="0"/>
            <a:ext cx="7453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9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3" y="0"/>
            <a:ext cx="8877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09 at 9.3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" y="0"/>
            <a:ext cx="8283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4-09 at 9.4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6" y="0"/>
            <a:ext cx="8561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09 at 9.4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0" y="0"/>
            <a:ext cx="8883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1080</Words>
  <Application>Microsoft Macintosh PowerPoint</Application>
  <PresentationFormat>On-screen Show (4:3)</PresentationFormat>
  <Paragraphs>133</Paragraphs>
  <Slides>57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Microsoft Equation</vt:lpstr>
      <vt:lpstr>Equation</vt:lpstr>
      <vt:lpstr>Scaling up LDA</vt:lpstr>
      <vt:lpstr>First some pictures…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LDA in way too much detail</vt:lpstr>
      <vt:lpstr>Review - LDA</vt:lpstr>
      <vt:lpstr>Way way more detail</vt:lpstr>
      <vt:lpstr>More detail</vt:lpstr>
      <vt:lpstr>PowerPoint Presentation</vt:lpstr>
      <vt:lpstr>PowerPoint Presentation</vt:lpstr>
      <vt:lpstr>What gets learned…..</vt:lpstr>
      <vt:lpstr>In A Math-ier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</vt:lpstr>
      <vt:lpstr>Question</vt:lpstr>
      <vt:lpstr>What if you try and parallelize?</vt:lpstr>
      <vt:lpstr>What if you try and parallelize?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Discussion….</vt:lpstr>
      <vt:lpstr>Discussion….</vt:lpstr>
      <vt:lpstr>Tricks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339</cp:revision>
  <dcterms:created xsi:type="dcterms:W3CDTF">2012-03-14T15:48:12Z</dcterms:created>
  <dcterms:modified xsi:type="dcterms:W3CDTF">2012-04-09T18:44:03Z</dcterms:modified>
</cp:coreProperties>
</file>