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4.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16.xml" ContentType="application/vnd.openxmlformats-officedocument.presentationml.notesSlide+xml"/>
  <Override PartName="/ppt/embeddings/oleObject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385" r:id="rId3"/>
    <p:sldId id="357" r:id="rId4"/>
    <p:sldId id="359" r:id="rId5"/>
    <p:sldId id="360" r:id="rId6"/>
    <p:sldId id="347" r:id="rId7"/>
    <p:sldId id="377" r:id="rId8"/>
    <p:sldId id="365" r:id="rId9"/>
    <p:sldId id="366" r:id="rId10"/>
    <p:sldId id="367" r:id="rId11"/>
    <p:sldId id="370" r:id="rId12"/>
    <p:sldId id="371" r:id="rId13"/>
    <p:sldId id="372" r:id="rId14"/>
    <p:sldId id="373" r:id="rId15"/>
    <p:sldId id="378" r:id="rId16"/>
    <p:sldId id="278" r:id="rId17"/>
    <p:sldId id="258" r:id="rId18"/>
    <p:sldId id="274" r:id="rId19"/>
    <p:sldId id="363" r:id="rId20"/>
    <p:sldId id="305" r:id="rId21"/>
    <p:sldId id="306" r:id="rId22"/>
    <p:sldId id="307" r:id="rId23"/>
    <p:sldId id="308" r:id="rId24"/>
    <p:sldId id="386" r:id="rId25"/>
    <p:sldId id="387" r:id="rId26"/>
    <p:sldId id="310" r:id="rId27"/>
    <p:sldId id="311" r:id="rId28"/>
    <p:sldId id="364" r:id="rId29"/>
    <p:sldId id="375" r:id="rId30"/>
    <p:sldId id="376" r:id="rId31"/>
    <p:sldId id="323" r:id="rId32"/>
    <p:sldId id="324" r:id="rId33"/>
    <p:sldId id="388" r:id="rId34"/>
    <p:sldId id="389" r:id="rId35"/>
    <p:sldId id="325" r:id="rId36"/>
    <p:sldId id="326" r:id="rId37"/>
    <p:sldId id="327" r:id="rId38"/>
    <p:sldId id="328" r:id="rId39"/>
    <p:sldId id="329" r:id="rId40"/>
    <p:sldId id="330" r:id="rId41"/>
    <p:sldId id="331" r:id="rId42"/>
    <p:sldId id="332" r:id="rId43"/>
    <p:sldId id="333" r:id="rId44"/>
    <p:sldId id="382" r:id="rId45"/>
    <p:sldId id="336" r:id="rId46"/>
    <p:sldId id="337" r:id="rId47"/>
    <p:sldId id="339" r:id="rId48"/>
    <p:sldId id="340" r:id="rId49"/>
    <p:sldId id="338" r:id="rId50"/>
    <p:sldId id="384" r:id="rId51"/>
    <p:sldId id="38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88497" autoAdjust="0"/>
  </p:normalViewPr>
  <p:slideViewPr>
    <p:cSldViewPr snapToGrid="0" snapToObjects="1">
      <p:cViewPr varScale="1">
        <p:scale>
          <a:sx n="100" d="100"/>
          <a:sy n="100" d="100"/>
        </p:scale>
        <p:origin x="-1576" y="-96"/>
      </p:cViewPr>
      <p:guideLst>
        <p:guide orient="horz" pos="2160"/>
        <p:guide pos="2880"/>
      </p:guideLst>
    </p:cSldViewPr>
  </p:slideViewPr>
  <p:outlineViewPr>
    <p:cViewPr>
      <p:scale>
        <a:sx n="33" d="100"/>
        <a:sy n="33" d="100"/>
      </p:scale>
      <p:origin x="0" y="65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3/27/12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125A5-0E88-3442-8521-B55C6FB15B8F}" type="slidenum">
              <a:rPr lang="en-US"/>
              <a:pPr/>
              <a:t>8</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r>
              <a:rPr lang="en-US"/>
              <a:t>Usually, information retrieval systems, for both the web and email, index data a bipartite graph, which includes words, or terms, on one hand – and files, on the other hand. </a:t>
            </a:r>
            <a:r>
              <a:rPr lang="he-IL" b="1"/>
              <a:t> </a:t>
            </a:r>
            <a:endParaRPr lang="en-US" b="1"/>
          </a:p>
          <a:p>
            <a:r>
              <a:rPr lang="en-US"/>
              <a:t>Given a query, which is a set of words, the retrieval engine ranks documents by their relevance, or similarity, to the query.</a:t>
            </a:r>
            <a:endParaRPr lang="he-IL"/>
          </a:p>
          <a:p>
            <a:endParaRPr lang="en-US"/>
          </a:p>
          <a:p>
            <a:r>
              <a:rPr lang="en-US"/>
              <a:t>However, email can be represented by a richer graph. With nodes representing persons, dates, meetings and email-addresses.</a:t>
            </a:r>
          </a:p>
          <a:p>
            <a:r>
              <a:rPr lang="he-IL"/>
              <a:t> </a:t>
            </a:r>
            <a:endParaRPr lang="en-US"/>
          </a:p>
          <a:p>
            <a:r>
              <a:rPr lang="en-US"/>
              <a:t>In this graph, persons are inter-connected via messages that they send or receive, and via the meetings they attend. Files are inter-connected through the social network of the recipients, similar content and so on.</a:t>
            </a:r>
          </a:p>
          <a:p>
            <a:endParaRPr lang="en-US"/>
          </a:p>
          <a:p>
            <a:r>
              <a:rPr lang="en-US"/>
              <a:t>So, we have a typed graph – where every node has a type. And, in addition, the edges in the graph are directed and have types as well. </a:t>
            </a:r>
          </a:p>
          <a:p>
            <a:r>
              <a:rPr lang="en-US"/>
              <a:t>For example, </a:t>
            </a:r>
            <a:r>
              <a:rPr lang="ja-JP" altLang="en-US">
                <a:latin typeface="Arial"/>
              </a:rPr>
              <a:t>“</a:t>
            </a:r>
            <a:r>
              <a:rPr lang="en-US"/>
              <a:t>sent to</a:t>
            </a:r>
            <a:r>
              <a:rPr lang="ja-JP" altLang="en-US">
                <a:latin typeface="Arial"/>
              </a:rPr>
              <a:t>”</a:t>
            </a:r>
            <a:r>
              <a:rPr lang="en-US"/>
              <a:t> from email to recipient. Or </a:t>
            </a:r>
            <a:r>
              <a:rPr lang="ja-JP" altLang="en-US">
                <a:latin typeface="Arial"/>
              </a:rPr>
              <a:t>“</a:t>
            </a:r>
            <a:r>
              <a:rPr lang="en-US"/>
              <a:t>has subject term</a:t>
            </a:r>
            <a:r>
              <a:rPr lang="ja-JP" altLang="en-US">
                <a:latin typeface="Arial"/>
              </a:rPr>
              <a:t>”</a:t>
            </a:r>
            <a:r>
              <a:rPr lang="en-US"/>
              <a:t> going from an email message and a term appearing in its subject line.</a:t>
            </a:r>
          </a:p>
          <a:p>
            <a:endParaRPr lang="en-US"/>
          </a:p>
          <a:p>
            <a:r>
              <a:rPr lang="en-US"/>
              <a:t>Given a schema of relations, a whole corpus of email can be represented as one joint graph. For email, you can easily extract this information by parsing the email header.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4097000" y="-11797393"/>
            <a:ext cx="16394906" cy="12491358"/>
          </a:xfrm>
          <a:ln/>
        </p:spPr>
      </p:sp>
      <p:sp>
        <p:nvSpPr>
          <p:cNvPr id="67587" name="Rectangle 3"/>
          <p:cNvSpPr>
            <a:spLocks noGrp="1" noChangeArrowheads="1"/>
          </p:cNvSpPr>
          <p:nvPr>
            <p:ph type="body" idx="1"/>
          </p:nvPr>
        </p:nvSpPr>
        <p:spPr>
          <a:xfrm>
            <a:off x="686098" y="4343703"/>
            <a:ext cx="5482828" cy="411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4097000" y="-11797393"/>
            <a:ext cx="16394906" cy="12491358"/>
          </a:xfrm>
          <a:ln/>
        </p:spPr>
      </p:sp>
      <p:sp>
        <p:nvSpPr>
          <p:cNvPr id="68611" name="Rectangle 3"/>
          <p:cNvSpPr>
            <a:spLocks noGrp="1" noChangeArrowheads="1"/>
          </p:cNvSpPr>
          <p:nvPr>
            <p:ph type="body" idx="1"/>
          </p:nvPr>
        </p:nvSpPr>
        <p:spPr>
          <a:xfrm>
            <a:off x="686098" y="4343703"/>
            <a:ext cx="5482828" cy="411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4097000" y="-11797393"/>
            <a:ext cx="16394906" cy="12491358"/>
          </a:xfrm>
          <a:ln/>
        </p:spPr>
      </p:sp>
      <p:sp>
        <p:nvSpPr>
          <p:cNvPr id="69635" name="Rectangle 3"/>
          <p:cNvSpPr>
            <a:spLocks noGrp="1" noChangeArrowheads="1"/>
          </p:cNvSpPr>
          <p:nvPr>
            <p:ph type="body" idx="1"/>
          </p:nvPr>
        </p:nvSpPr>
        <p:spPr>
          <a:xfrm>
            <a:off x="686098" y="4343703"/>
            <a:ext cx="5482828" cy="411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4225588" y="-11796713"/>
            <a:ext cx="16651288" cy="12490451"/>
          </a:xfrm>
          <a:ln/>
        </p:spPr>
      </p:sp>
      <p:sp>
        <p:nvSpPr>
          <p:cNvPr id="69635" name="Rectangle 3"/>
          <p:cNvSpPr>
            <a:spLocks noGrp="1" noChangeArrowheads="1"/>
          </p:cNvSpPr>
          <p:nvPr>
            <p:ph type="body" idx="1"/>
          </p:nvPr>
        </p:nvSpPr>
        <p:spPr>
          <a:xfrm>
            <a:off x="686098" y="4343703"/>
            <a:ext cx="5482828" cy="411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4097000" y="-11797393"/>
            <a:ext cx="16394906" cy="12491358"/>
          </a:xfrm>
          <a:ln/>
        </p:spPr>
      </p:sp>
      <p:sp>
        <p:nvSpPr>
          <p:cNvPr id="70659" name="Rectangle 3"/>
          <p:cNvSpPr>
            <a:spLocks noGrp="1" noChangeArrowheads="1"/>
          </p:cNvSpPr>
          <p:nvPr>
            <p:ph type="body" idx="1"/>
          </p:nvPr>
        </p:nvSpPr>
        <p:spPr>
          <a:xfrm>
            <a:off x="686098" y="4343703"/>
            <a:ext cx="5482828" cy="411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125A5-0E88-3442-8521-B55C6FB15B8F}" type="slidenum">
              <a:rPr lang="en-US"/>
              <a:pPr/>
              <a:t>29</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r>
              <a:rPr lang="en-US"/>
              <a:t>Usually, information retrieval systems, for both the web and email, index data a bipartite graph, which includes words, or terms, on one hand – and files, on the other hand. </a:t>
            </a:r>
            <a:r>
              <a:rPr lang="he-IL" b="1"/>
              <a:t> </a:t>
            </a:r>
            <a:endParaRPr lang="en-US" b="1"/>
          </a:p>
          <a:p>
            <a:r>
              <a:rPr lang="en-US"/>
              <a:t>Given a query, which is a set of words, the retrieval engine ranks documents by their relevance, or similarity, to the query.</a:t>
            </a:r>
            <a:endParaRPr lang="he-IL"/>
          </a:p>
          <a:p>
            <a:endParaRPr lang="en-US"/>
          </a:p>
          <a:p>
            <a:r>
              <a:rPr lang="en-US"/>
              <a:t>However, email can be represented by a richer graph. With nodes representing persons, dates, meetings and email-addresses.</a:t>
            </a:r>
          </a:p>
          <a:p>
            <a:r>
              <a:rPr lang="he-IL"/>
              <a:t> </a:t>
            </a:r>
            <a:endParaRPr lang="en-US"/>
          </a:p>
          <a:p>
            <a:r>
              <a:rPr lang="en-US"/>
              <a:t>In this graph, persons are inter-connected via messages that they send or receive, and via the meetings they attend. Files are inter-connected through the social network of the recipients, similar content and so on.</a:t>
            </a:r>
          </a:p>
          <a:p>
            <a:endParaRPr lang="en-US"/>
          </a:p>
          <a:p>
            <a:r>
              <a:rPr lang="en-US"/>
              <a:t>So, we have a typed graph – where every node has a type. And, in addition, the edges in the graph are directed and have types as well. </a:t>
            </a:r>
          </a:p>
          <a:p>
            <a:r>
              <a:rPr lang="en-US"/>
              <a:t>For example, </a:t>
            </a:r>
            <a:r>
              <a:rPr lang="ja-JP" altLang="en-US">
                <a:latin typeface="Arial"/>
              </a:rPr>
              <a:t>“</a:t>
            </a:r>
            <a:r>
              <a:rPr lang="en-US"/>
              <a:t>sent to</a:t>
            </a:r>
            <a:r>
              <a:rPr lang="ja-JP" altLang="en-US">
                <a:latin typeface="Arial"/>
              </a:rPr>
              <a:t>”</a:t>
            </a:r>
            <a:r>
              <a:rPr lang="en-US"/>
              <a:t> from email to recipient. Or </a:t>
            </a:r>
            <a:r>
              <a:rPr lang="ja-JP" altLang="en-US">
                <a:latin typeface="Arial"/>
              </a:rPr>
              <a:t>“</a:t>
            </a:r>
            <a:r>
              <a:rPr lang="en-US"/>
              <a:t>has subject term</a:t>
            </a:r>
            <a:r>
              <a:rPr lang="ja-JP" altLang="en-US">
                <a:latin typeface="Arial"/>
              </a:rPr>
              <a:t>”</a:t>
            </a:r>
            <a:r>
              <a:rPr lang="en-US"/>
              <a:t> going from an email message and a term appearing in its subject line.</a:t>
            </a:r>
          </a:p>
          <a:p>
            <a:endParaRPr lang="en-US"/>
          </a:p>
          <a:p>
            <a:r>
              <a:rPr lang="en-US"/>
              <a:t>Given a schema of relations, a whole corpus of email can be represented as one joint graph. For email, you can easily extract this information by parsing the email header.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D125A5-0E88-3442-8521-B55C6FB15B8F}" type="slidenum">
              <a:rPr lang="en-US"/>
              <a:pPr/>
              <a:t>30</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r>
              <a:rPr lang="en-US"/>
              <a:t>Usually, information retrieval systems, for both the web and email, index data a bipartite graph, which includes words, or terms, on one hand – and files, on the other hand. </a:t>
            </a:r>
            <a:r>
              <a:rPr lang="he-IL" b="1"/>
              <a:t> </a:t>
            </a:r>
            <a:endParaRPr lang="en-US" b="1"/>
          </a:p>
          <a:p>
            <a:r>
              <a:rPr lang="en-US"/>
              <a:t>Given a query, which is a set of words, the retrieval engine ranks documents by their relevance, or similarity, to the query.</a:t>
            </a:r>
            <a:endParaRPr lang="he-IL"/>
          </a:p>
          <a:p>
            <a:endParaRPr lang="en-US"/>
          </a:p>
          <a:p>
            <a:r>
              <a:rPr lang="en-US"/>
              <a:t>However, email can be represented by a richer graph. With nodes representing persons, dates, meetings and email-addresses.</a:t>
            </a:r>
          </a:p>
          <a:p>
            <a:r>
              <a:rPr lang="he-IL"/>
              <a:t> </a:t>
            </a:r>
            <a:endParaRPr lang="en-US"/>
          </a:p>
          <a:p>
            <a:r>
              <a:rPr lang="en-US"/>
              <a:t>In this graph, persons are inter-connected via messages that they send or receive, and via the meetings they attend. Files are inter-connected through the social network of the recipients, similar content and so on.</a:t>
            </a:r>
          </a:p>
          <a:p>
            <a:endParaRPr lang="en-US"/>
          </a:p>
          <a:p>
            <a:r>
              <a:rPr lang="en-US"/>
              <a:t>So, we have a typed graph – where every node has a type. And, in addition, the edges in the graph are directed and have types as well. </a:t>
            </a:r>
          </a:p>
          <a:p>
            <a:r>
              <a:rPr lang="en-US"/>
              <a:t>For example, </a:t>
            </a:r>
            <a:r>
              <a:rPr lang="ja-JP" altLang="en-US">
                <a:latin typeface="Arial"/>
              </a:rPr>
              <a:t>“</a:t>
            </a:r>
            <a:r>
              <a:rPr lang="en-US"/>
              <a:t>sent to</a:t>
            </a:r>
            <a:r>
              <a:rPr lang="ja-JP" altLang="en-US">
                <a:latin typeface="Arial"/>
              </a:rPr>
              <a:t>”</a:t>
            </a:r>
            <a:r>
              <a:rPr lang="en-US"/>
              <a:t> from email to recipient. Or </a:t>
            </a:r>
            <a:r>
              <a:rPr lang="ja-JP" altLang="en-US">
                <a:latin typeface="Arial"/>
              </a:rPr>
              <a:t>“</a:t>
            </a:r>
            <a:r>
              <a:rPr lang="en-US"/>
              <a:t>has subject term</a:t>
            </a:r>
            <a:r>
              <a:rPr lang="ja-JP" altLang="en-US">
                <a:latin typeface="Arial"/>
              </a:rPr>
              <a:t>”</a:t>
            </a:r>
            <a:r>
              <a:rPr lang="en-US"/>
              <a:t> going from an email message and a term appearing in its subject line.</a:t>
            </a:r>
          </a:p>
          <a:p>
            <a:endParaRPr lang="en-US"/>
          </a:p>
          <a:p>
            <a:r>
              <a:rPr lang="en-US"/>
              <a:t>Given a schema of relations, a whole corpus of email can be represented as one joint graph. For email, you can easily extract this information by parsing the email header.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78967-9855-534D-A0CF-573CF0C44D03}" type="slidenum">
              <a:rPr lang="en-US"/>
              <a:pPr/>
              <a:t>9</a:t>
            </a:fld>
            <a:endParaRPr lang="en-US"/>
          </a:p>
        </p:txBody>
      </p:sp>
      <p:sp>
        <p:nvSpPr>
          <p:cNvPr id="19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pPr rtl="1"/>
            <a:r>
              <a:rPr lang="en-US"/>
              <a:t>Now I can show you how you can answer a question like </a:t>
            </a:r>
            <a:r>
              <a:rPr lang="ja-JP" altLang="en-US">
                <a:latin typeface="Arial"/>
              </a:rPr>
              <a:t>“</a:t>
            </a:r>
            <a:r>
              <a:rPr lang="en-US"/>
              <a:t>what are Jason</a:t>
            </a:r>
            <a:r>
              <a:rPr lang="ja-JP" altLang="en-US">
                <a:latin typeface="Arial"/>
              </a:rPr>
              <a:t>’</a:t>
            </a:r>
            <a:r>
              <a:rPr lang="en-US"/>
              <a:t>s email aliases</a:t>
            </a:r>
            <a:r>
              <a:rPr lang="ja-JP" altLang="en-US">
                <a:latin typeface="Arial"/>
              </a:rPr>
              <a:t>”</a:t>
            </a:r>
            <a:r>
              <a:rPr lang="en-US"/>
              <a:t> given the graph that I just described – and applying random walk on this graph. Where we start from the term node denoting </a:t>
            </a:r>
            <a:r>
              <a:rPr lang="ja-JP" altLang="en-US">
                <a:latin typeface="Arial"/>
              </a:rPr>
              <a:t>“</a:t>
            </a:r>
            <a:r>
              <a:rPr lang="en-US"/>
              <a:t>Jason</a:t>
            </a:r>
            <a:r>
              <a:rPr lang="ja-JP" altLang="en-US">
                <a:latin typeface="Arial"/>
              </a:rPr>
              <a:t>”</a:t>
            </a:r>
            <a:r>
              <a:rPr lang="en-US"/>
              <a:t>.</a:t>
            </a:r>
          </a:p>
          <a:p>
            <a:pPr rtl="1"/>
            <a:endParaRPr lang="en-US"/>
          </a:p>
          <a:p>
            <a:pPr rtl="1"/>
            <a:r>
              <a:rPr lang="en-US"/>
              <a:t>Walking for one step away from Jason – we reach email file nodes, in which this term appears. For example, they may include </a:t>
            </a:r>
            <a:r>
              <a:rPr lang="ja-JP" altLang="en-US">
                <a:latin typeface="Arial"/>
              </a:rPr>
              <a:t>“</a:t>
            </a:r>
            <a:r>
              <a:rPr lang="en-US"/>
              <a:t>hi Jason</a:t>
            </a:r>
            <a:r>
              <a:rPr lang="ja-JP" altLang="en-US">
                <a:latin typeface="Arial"/>
              </a:rPr>
              <a:t>”</a:t>
            </a:r>
            <a:r>
              <a:rPr lang="en-US"/>
              <a:t> or </a:t>
            </a:r>
            <a:r>
              <a:rPr lang="ja-JP" altLang="en-US">
                <a:latin typeface="Arial"/>
              </a:rPr>
              <a:t>“</a:t>
            </a:r>
            <a:r>
              <a:rPr lang="en-US"/>
              <a:t>Thanks, Jason</a:t>
            </a:r>
            <a:r>
              <a:rPr lang="ja-JP" altLang="en-US">
                <a:latin typeface="Arial"/>
              </a:rPr>
              <a:t>”</a:t>
            </a:r>
            <a:r>
              <a:rPr lang="en-US"/>
              <a:t> or </a:t>
            </a:r>
            <a:r>
              <a:rPr lang="ja-JP" altLang="en-US">
                <a:latin typeface="Arial"/>
              </a:rPr>
              <a:t>“</a:t>
            </a:r>
            <a:r>
              <a:rPr lang="en-US"/>
              <a:t>I talked with Jason</a:t>
            </a:r>
            <a:r>
              <a:rPr lang="ja-JP" altLang="en-US">
                <a:latin typeface="Arial"/>
              </a:rPr>
              <a:t>”</a:t>
            </a:r>
            <a:r>
              <a:rPr lang="en-US"/>
              <a:t> and so on. Then, walking away for another step would lead us to the person node of </a:t>
            </a:r>
            <a:r>
              <a:rPr lang="ja-JP" altLang="en-US">
                <a:latin typeface="Arial"/>
              </a:rPr>
              <a:t>“</a:t>
            </a:r>
            <a:r>
              <a:rPr lang="en-US"/>
              <a:t>Jason Ernst</a:t>
            </a:r>
            <a:r>
              <a:rPr lang="ja-JP" altLang="en-US">
                <a:latin typeface="Arial"/>
              </a:rPr>
              <a:t>”</a:t>
            </a:r>
            <a:r>
              <a:rPr lang="en-US"/>
              <a:t> for which some of these files where sent from or to. and also to node of type email-address – over a relation of </a:t>
            </a:r>
            <a:r>
              <a:rPr lang="ja-JP" altLang="en-US">
                <a:latin typeface="Arial"/>
              </a:rPr>
              <a:t>“</a:t>
            </a:r>
            <a:r>
              <a:rPr lang="en-US"/>
              <a:t>sent to email</a:t>
            </a:r>
            <a:r>
              <a:rPr lang="ja-JP" altLang="en-US">
                <a:latin typeface="Arial"/>
              </a:rPr>
              <a:t>”</a:t>
            </a:r>
            <a:r>
              <a:rPr lang="en-US"/>
              <a:t> and </a:t>
            </a:r>
            <a:r>
              <a:rPr lang="ja-JP" altLang="en-US">
                <a:latin typeface="Arial"/>
              </a:rPr>
              <a:t>“</a:t>
            </a:r>
            <a:r>
              <a:rPr lang="en-US"/>
              <a:t>sent from email</a:t>
            </a:r>
            <a:r>
              <a:rPr lang="ja-JP" altLang="en-US">
                <a:latin typeface="Arial"/>
              </a:rPr>
              <a:t>”</a:t>
            </a:r>
            <a:r>
              <a:rPr lang="en-US"/>
              <a:t>. In this case, this email-address is one of the relevant answers.</a:t>
            </a:r>
          </a:p>
          <a:p>
            <a:pPr rtl="1"/>
            <a:r>
              <a:rPr lang="en-US"/>
              <a:t>Walking for another step would again lead us to this node, as it</a:t>
            </a:r>
            <a:r>
              <a:rPr lang="ja-JP" altLang="en-US">
                <a:latin typeface="Arial"/>
              </a:rPr>
              <a:t>’</a:t>
            </a:r>
            <a:r>
              <a:rPr lang="en-US"/>
              <a:t>s connected to </a:t>
            </a:r>
            <a:r>
              <a:rPr lang="ja-JP" altLang="en-US">
                <a:latin typeface="Arial"/>
              </a:rPr>
              <a:t>“</a:t>
            </a:r>
            <a:r>
              <a:rPr lang="en-US"/>
              <a:t>Jason Ernst</a:t>
            </a:r>
            <a:r>
              <a:rPr lang="ja-JP" altLang="en-US">
                <a:latin typeface="Arial"/>
              </a:rPr>
              <a:t>”</a:t>
            </a:r>
            <a:r>
              <a:rPr lang="en-US"/>
              <a:t> by an alias relation. So now we have some more evidence that this node is relevant. And, if we include edges between entities that have high textual similarity in the graph, we would also reach another email-address of Jason, in another domain.</a:t>
            </a:r>
          </a:p>
          <a:p>
            <a:pPr rtl="1"/>
            <a:endParaRPr lang="en-US"/>
          </a:p>
          <a:p>
            <a:pPr rtl="1"/>
            <a:r>
              <a:rPr lang="en-US" b="1"/>
              <a:t>So, this is how random walks can get us to related entities.</a:t>
            </a:r>
          </a:p>
          <a:p>
            <a:pPr rtl="1"/>
            <a:r>
              <a:rPr lang="en-US"/>
              <a:t>Of course, at every stage, the random walk also goes in irrelevant directions. </a:t>
            </a:r>
          </a:p>
          <a:p>
            <a:pPr rtl="1"/>
            <a:endParaRPr lang="en-US"/>
          </a:p>
          <a:p>
            <a:pPr rtl="1"/>
            <a:r>
              <a:rPr lang="en-US"/>
              <a:t>The focus of this work is therefore on learning how to tune the graph walks, such that the relevant nodes are preferred over the irrelevant</a:t>
            </a:r>
          </a:p>
          <a:p>
            <a:pPr rtl="1"/>
            <a:r>
              <a:rPr lang="en-US"/>
              <a:t> ones.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CC0227-27C0-DC45-BA85-FB67F552F6F3}" type="slidenum">
              <a:rPr lang="en-US"/>
              <a:pPr/>
              <a:t>10</a:t>
            </a:fld>
            <a:endParaRPr lang="en-US"/>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1123" name="Rectangle 3"/>
          <p:cNvSpPr>
            <a:spLocks noGrp="1" noChangeArrowheads="1"/>
          </p:cNvSpPr>
          <p:nvPr>
            <p:ph type="body" idx="1"/>
          </p:nvPr>
        </p:nvSpPr>
        <p:spPr/>
        <p:txBody>
          <a:bodyPr/>
          <a:lstStyle/>
          <a:p>
            <a:r>
              <a:rPr lang="en-US"/>
              <a:t>We claim that many tasks that seem to be different can be addressed as instances of queries, using the same underlying graph.\</a:t>
            </a:r>
          </a:p>
          <a:p>
            <a:pPr rtl="1"/>
            <a:r>
              <a:rPr lang="en-US"/>
              <a:t>Now, we can solve pretty much all of the problems which I presented in the first slides, phrasing them as queries in this framework. </a:t>
            </a:r>
          </a:p>
          <a:p>
            <a:pPr rtl="1"/>
            <a:r>
              <a:rPr lang="en-US"/>
              <a:t>In our experiments, we got good results also for short walks of 2 or 3 steps.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2778E-2F3B-154D-B4D5-70DF3850381A}" type="slidenum">
              <a:rPr lang="en-US"/>
              <a:pPr/>
              <a:t>11</a:t>
            </a:fld>
            <a:endParaRPr lang="en-US"/>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6547" name="Rectangle 3"/>
          <p:cNvSpPr>
            <a:spLocks noGrp="1" noChangeArrowheads="1"/>
          </p:cNvSpPr>
          <p:nvPr>
            <p:ph type="body" idx="1"/>
          </p:nvPr>
        </p:nvSpPr>
        <p:spPr/>
        <p:txBody>
          <a:bodyPr/>
          <a:lstStyle/>
          <a:p>
            <a:r>
              <a:rPr lang="en-US"/>
              <a:t>This is a plot of the recall level at every rank in the returned list, up to rank 10.</a:t>
            </a:r>
          </a:p>
          <a:p>
            <a:r>
              <a:rPr lang="en-US"/>
              <a:t>The data is for the management game corpus.</a:t>
            </a:r>
          </a:p>
          <a:p>
            <a:endParaRPr lang="en-US"/>
          </a:p>
          <a:p>
            <a:r>
              <a:rPr lang="en-US"/>
              <a:t>Using string matching gives this curve. The recall at rank 10 is limited to about 70%, since some of the names are not lexically similar, and since ambiguous name, like Dave, are assigned the same score for multiple persons.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9312D-B6A7-A841-9B71-D0BB1821BE51}" type="slidenum">
              <a:rPr lang="en-US"/>
              <a:pPr/>
              <a:t>12</a:t>
            </a:fld>
            <a:endParaRPr lang="en-US"/>
          </a:p>
        </p:txBody>
      </p:sp>
      <p:sp>
        <p:nvSpPr>
          <p:cNvPr id="23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8595" name="Rectangle 3"/>
          <p:cNvSpPr>
            <a:spLocks noGrp="1" noChangeArrowheads="1"/>
          </p:cNvSpPr>
          <p:nvPr>
            <p:ph type="body" idx="1"/>
          </p:nvPr>
        </p:nvSpPr>
        <p:spPr/>
        <p:txBody>
          <a:bodyPr/>
          <a:lstStyle/>
          <a:p>
            <a:r>
              <a:rPr lang="en-US"/>
              <a:t>With graph walk, where we start from term only, performance is better – mainly because it can handle non-similar name mentions due to co-occurrence modeling.</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C180B-9C10-1E46-9636-038B90E196EE}" type="slidenum">
              <a:rPr lang="en-US"/>
              <a:pPr/>
              <a:t>13</a:t>
            </a:fld>
            <a:endParaRPr lang="en-US"/>
          </a:p>
        </p:txBody>
      </p:sp>
      <p:sp>
        <p:nvSpPr>
          <p:cNvPr id="240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0643" name="Rectangle 3"/>
          <p:cNvSpPr>
            <a:spLocks noGrp="1" noChangeArrowheads="1"/>
          </p:cNvSpPr>
          <p:nvPr>
            <p:ph type="body" idx="1"/>
          </p:nvPr>
        </p:nvSpPr>
        <p:spPr/>
        <p:txBody>
          <a:bodyPr/>
          <a:lstStyle/>
          <a:p>
            <a:r>
              <a:rPr lang="en-US"/>
              <a:t>Graph walk, using both term and file information, gets much better recall - about 900% at rank 5.</a:t>
            </a:r>
          </a:p>
          <a:p>
            <a:r>
              <a:rPr lang="en-US"/>
              <a:t>This is mostly due to disambiguation resolution – due to the context that is provided by the file node.</a:t>
            </a:r>
          </a:p>
          <a:p>
            <a:r>
              <a:rPr lang="en-US"/>
              <a:t>However, the performance at rank 1 is somewhat worse here, and that</a:t>
            </a:r>
            <a:r>
              <a:rPr lang="ja-JP" altLang="en-US">
                <a:latin typeface="Arial"/>
              </a:rPr>
              <a:t>’</a:t>
            </a:r>
            <a:r>
              <a:rPr lang="en-US"/>
              <a:t>s because person nodes that are connected only to the file but not to the term nodes get included.</a:t>
            </a:r>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36FF2-62E7-5D4F-9CF3-12FC7F358134}" type="slidenum">
              <a:rPr lang="en-US"/>
              <a:pPr/>
              <a:t>14</a:t>
            </a:fld>
            <a:endParaRPr lang="en-US"/>
          </a:p>
        </p:txBody>
      </p:sp>
      <p:sp>
        <p:nvSpPr>
          <p:cNvPr id="242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2691" name="Rectangle 3"/>
          <p:cNvSpPr>
            <a:spLocks noGrp="1" noChangeArrowheads="1"/>
          </p:cNvSpPr>
          <p:nvPr>
            <p:ph type="body" idx="1"/>
          </p:nvPr>
        </p:nvSpPr>
        <p:spPr/>
        <p:txBody>
          <a:bodyPr/>
          <a:lstStyle/>
          <a:p>
            <a:r>
              <a:rPr lang="en-US"/>
              <a:t>Finally, re-ranking the top 10 nodes of the previous method gives this curve – where the recall is almost 100% already at rank 5.</a:t>
            </a:r>
          </a:p>
          <a:p>
            <a:r>
              <a:rPr lang="en-US"/>
              <a:t>And the correct answer is first in about 80% of the cases.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4225588" y="-11796713"/>
            <a:ext cx="16651288" cy="12490451"/>
          </a:xfrm>
          <a:ln/>
        </p:spPr>
      </p:sp>
      <p:sp>
        <p:nvSpPr>
          <p:cNvPr id="65539" name="Rectangle 3"/>
          <p:cNvSpPr>
            <a:spLocks noGrp="1" noChangeArrowheads="1"/>
          </p:cNvSpPr>
          <p:nvPr>
            <p:ph type="body" idx="1"/>
          </p:nvPr>
        </p:nvSpPr>
        <p:spPr>
          <a:xfrm>
            <a:off x="686098" y="4343703"/>
            <a:ext cx="5482828" cy="411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4097000" y="-11797393"/>
            <a:ext cx="16394906" cy="12491358"/>
          </a:xfrm>
          <a:ln/>
        </p:spPr>
      </p:sp>
      <p:sp>
        <p:nvSpPr>
          <p:cNvPr id="66563" name="Rectangle 3"/>
          <p:cNvSpPr>
            <a:spLocks noGrp="1" noChangeArrowheads="1"/>
          </p:cNvSpPr>
          <p:nvPr>
            <p:ph type="body" idx="1"/>
          </p:nvPr>
        </p:nvSpPr>
        <p:spPr>
          <a:xfrm>
            <a:off x="686098" y="4343703"/>
            <a:ext cx="5482828" cy="4110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35801-B62B-1347-8D7D-E1D9FD950611}"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600200"/>
            <a:ext cx="4191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1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359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91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1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52900"/>
            <a:ext cx="4191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59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FC35801-B62B-1347-8D7D-E1D9FD950611}" type="datetimeFigureOut">
              <a:rPr lang="en-US" smtClean="0"/>
              <a:pPr/>
              <a:t>3/27/12</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35801-B62B-1347-8D7D-E1D9FD950611}" type="datetimeFigureOut">
              <a:rPr lang="en-US" smtClean="0"/>
              <a:pPr/>
              <a:t>3/27/12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C35801-B62B-1347-8D7D-E1D9FD950611}" type="datetimeFigureOut">
              <a:rPr lang="en-US" smtClean="0"/>
              <a:pPr/>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C35801-B62B-1347-8D7D-E1D9FD950611}" type="datetimeFigureOut">
              <a:rPr lang="en-US" smtClean="0"/>
              <a:pPr/>
              <a:t>3/27/12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C35801-B62B-1347-8D7D-E1D9FD950611}" type="datetimeFigureOut">
              <a:rPr lang="en-US" smtClean="0"/>
              <a:pPr/>
              <a:t>3/27/12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5801-B62B-1347-8D7D-E1D9FD950611}" type="datetimeFigureOut">
              <a:rPr lang="en-US" smtClean="0"/>
              <a:pPr/>
              <a:t>3/27/12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3/27/12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1-B62B-1347-8D7D-E1D9FD950611}" type="datetimeFigureOut">
              <a:rPr lang="en-US" smtClean="0"/>
              <a:pPr/>
              <a:t>3/27/12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b="1" kern="1200">
          <a:solidFill>
            <a:srgbClr val="0070C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4.bin"/><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bin"/><Relationship Id="rId5" Type="http://schemas.openxmlformats.org/officeDocument/2006/relationships/image" Target="../media/image13.emf"/><Relationship Id="rId6" Type="http://schemas.openxmlformats.org/officeDocument/2006/relationships/oleObject" Target="../embeddings/oleObject6.bin"/><Relationship Id="rId7"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1.xls"/><Relationship Id="rId5" Type="http://schemas.openxmlformats.org/officeDocument/2006/relationships/image" Target="../media/image15.emf"/><Relationship Id="rId6"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2.xls"/><Relationship Id="rId5" Type="http://schemas.openxmlformats.org/officeDocument/2006/relationships/image" Target="../media/image17.emf"/><Relationship Id="rId6" Type="http://schemas.openxmlformats.org/officeDocument/2006/relationships/image" Target="../media/image16.png"/><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3.xls"/><Relationship Id="rId5" Type="http://schemas.openxmlformats.org/officeDocument/2006/relationships/image" Target="../media/image18.emf"/><Relationship Id="rId6" Type="http://schemas.openxmlformats.org/officeDocument/2006/relationships/image" Target="../media/image16.png"/><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png"/><Relationship Id="rId13" Type="http://schemas.openxmlformats.org/officeDocument/2006/relationships/image" Target="../media/image9.png"/><Relationship Id="rId1" Type="http://schemas.openxmlformats.org/officeDocument/2006/relationships/vmlDrawing" Target="../drawings/vmlDrawing7.vml"/><Relationship Id="rId2" Type="http://schemas.openxmlformats.org/officeDocument/2006/relationships/slideLayout" Target="../slideLayouts/slideLayout4.xml"/><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3.png"/><Relationship Id="rId6" Type="http://schemas.openxmlformats.org/officeDocument/2006/relationships/oleObject" Target="../embeddings/oleObject8.bin"/><Relationship Id="rId7" Type="http://schemas.openxmlformats.org/officeDocument/2006/relationships/image" Target="../media/image4.png"/><Relationship Id="rId8" Type="http://schemas.openxmlformats.org/officeDocument/2006/relationships/oleObject" Target="../embeddings/oleObject9.bin"/><Relationship Id="rId9" Type="http://schemas.openxmlformats.org/officeDocument/2006/relationships/image" Target="../media/image26.png"/><Relationship Id="rId10"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0.bin"/><Relationship Id="rId5" Type="http://schemas.openxmlformats.org/officeDocument/2006/relationships/image" Target="../media/image26.png"/><Relationship Id="rId6" Type="http://schemas.openxmlformats.org/officeDocument/2006/relationships/image" Target="../media/image6.png"/><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1" Type="http://schemas.openxmlformats.org/officeDocument/2006/relationships/image" Target="../media/image7.jpeg"/><Relationship Id="rId12" Type="http://schemas.openxmlformats.org/officeDocument/2006/relationships/image" Target="../media/image8.png"/><Relationship Id="rId13"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png"/><Relationship Id="rId6" Type="http://schemas.openxmlformats.org/officeDocument/2006/relationships/oleObject" Target="../embeddings/oleObject2.bin"/><Relationship Id="rId7" Type="http://schemas.openxmlformats.org/officeDocument/2006/relationships/image" Target="../media/image4.png"/><Relationship Id="rId8" Type="http://schemas.openxmlformats.org/officeDocument/2006/relationships/oleObject" Target="../embeddings/oleObject3.bin"/><Relationship Id="rId9" Type="http://schemas.openxmlformats.org/officeDocument/2006/relationships/image" Target="../media/image5.emf"/><Relationship Id="rId10"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4442"/>
            <a:ext cx="7772400" cy="1470025"/>
          </a:xfrm>
        </p:spPr>
        <p:txBody>
          <a:bodyPr>
            <a:normAutofit/>
          </a:bodyPr>
          <a:lstStyle/>
          <a:p>
            <a:r>
              <a:rPr lang="en-US" dirty="0" smtClean="0"/>
              <a:t>Semi-Supervised Learning With Graphs</a:t>
            </a:r>
          </a:p>
        </p:txBody>
      </p:sp>
      <p:sp>
        <p:nvSpPr>
          <p:cNvPr id="3" name="Subtitle 2"/>
          <p:cNvSpPr>
            <a:spLocks noGrp="1"/>
          </p:cNvSpPr>
          <p:nvPr>
            <p:ph type="subTitle" idx="1"/>
          </p:nvPr>
        </p:nvSpPr>
        <p:spPr/>
        <p:txBody>
          <a:bodyPr/>
          <a:lstStyle/>
          <a:p>
            <a:r>
              <a:rPr lang="en-US" dirty="0" smtClean="0"/>
              <a:t>William Cohen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sz="3200"/>
              <a:t>Tasks that are like similarity queries</a:t>
            </a:r>
          </a:p>
        </p:txBody>
      </p:sp>
      <p:graphicFrame>
        <p:nvGraphicFramePr>
          <p:cNvPr id="260099" name="Object 3"/>
          <p:cNvGraphicFramePr>
            <a:graphicFrameLocks noGrp="1" noChangeAspect="1"/>
          </p:cNvGraphicFramePr>
          <p:nvPr>
            <p:ph sz="half" idx="1"/>
          </p:nvPr>
        </p:nvGraphicFramePr>
        <p:xfrm>
          <a:off x="2589213" y="1476375"/>
          <a:ext cx="2897187" cy="1495425"/>
        </p:xfrm>
        <a:graphic>
          <a:graphicData uri="http://schemas.openxmlformats.org/presentationml/2006/ole">
            <mc:AlternateContent xmlns:mc="http://schemas.openxmlformats.org/markup-compatibility/2006">
              <mc:Choice xmlns:v="urn:schemas-microsoft-com:vml" Requires="v">
                <p:oleObj spid="_x0000_s122892" name="Bitmap Image" r:id="rId4" imgW="3820058" imgH="1971950" progId="Paint.Picture">
                  <p:embed/>
                </p:oleObj>
              </mc:Choice>
              <mc:Fallback>
                <p:oleObj name="Bitmap Image" r:id="rId4" imgW="3820058" imgH="197195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9213" y="1476375"/>
                        <a:ext cx="2897187"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0100" name="Line 4"/>
          <p:cNvSpPr>
            <a:spLocks noChangeShapeType="1"/>
          </p:cNvSpPr>
          <p:nvPr/>
        </p:nvSpPr>
        <p:spPr bwMode="auto">
          <a:xfrm>
            <a:off x="457200" y="2971800"/>
            <a:ext cx="80772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0101" name="Line 5"/>
          <p:cNvSpPr>
            <a:spLocks noChangeShapeType="1"/>
          </p:cNvSpPr>
          <p:nvPr/>
        </p:nvSpPr>
        <p:spPr bwMode="auto">
          <a:xfrm>
            <a:off x="457200" y="4191000"/>
            <a:ext cx="80772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0102" name="Text Box 6"/>
          <p:cNvSpPr txBox="1">
            <a:spLocks noChangeArrowheads="1"/>
          </p:cNvSpPr>
          <p:nvPr/>
        </p:nvSpPr>
        <p:spPr bwMode="auto">
          <a:xfrm>
            <a:off x="457200" y="1524000"/>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0">
                <a:effectLst>
                  <a:outerShdw blurRad="38100" dist="38100" dir="2700000" algn="tl">
                    <a:srgbClr val="DDDDDD"/>
                  </a:outerShdw>
                </a:effectLst>
                <a:latin typeface="Verdana" charset="0"/>
              </a:rPr>
              <a:t>Person name</a:t>
            </a:r>
            <a:br>
              <a:rPr lang="en-US" sz="1600" b="0">
                <a:effectLst>
                  <a:outerShdw blurRad="38100" dist="38100" dir="2700000" algn="tl">
                    <a:srgbClr val="DDDDDD"/>
                  </a:outerShdw>
                </a:effectLst>
                <a:latin typeface="Verdana" charset="0"/>
              </a:rPr>
            </a:br>
            <a:r>
              <a:rPr lang="en-US" sz="1600" b="0">
                <a:effectLst>
                  <a:outerShdw blurRad="38100" dist="38100" dir="2700000" algn="tl">
                    <a:srgbClr val="DDDDDD"/>
                  </a:outerShdw>
                </a:effectLst>
                <a:latin typeface="Verdana" charset="0"/>
              </a:rPr>
              <a:t>disambiguation</a:t>
            </a:r>
          </a:p>
        </p:txBody>
      </p:sp>
      <p:sp>
        <p:nvSpPr>
          <p:cNvPr id="260103" name="Text Box 7"/>
          <p:cNvSpPr txBox="1">
            <a:spLocks noChangeArrowheads="1"/>
          </p:cNvSpPr>
          <p:nvPr/>
        </p:nvSpPr>
        <p:spPr bwMode="auto">
          <a:xfrm>
            <a:off x="457200" y="3048000"/>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0">
                <a:effectLst>
                  <a:outerShdw blurRad="38100" dist="38100" dir="2700000" algn="tl">
                    <a:srgbClr val="DDDDDD"/>
                  </a:outerShdw>
                </a:effectLst>
                <a:latin typeface="Verdana" charset="0"/>
              </a:rPr>
              <a:t>Threading</a:t>
            </a:r>
          </a:p>
        </p:txBody>
      </p:sp>
      <p:sp>
        <p:nvSpPr>
          <p:cNvPr id="260104" name="Text Box 8"/>
          <p:cNvSpPr txBox="1">
            <a:spLocks noChangeArrowheads="1"/>
          </p:cNvSpPr>
          <p:nvPr/>
        </p:nvSpPr>
        <p:spPr bwMode="auto">
          <a:xfrm>
            <a:off x="457200" y="4316413"/>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0">
                <a:effectLst>
                  <a:outerShdw blurRad="38100" dist="38100" dir="2700000" algn="tl">
                    <a:srgbClr val="DDDDDD"/>
                  </a:outerShdw>
                </a:effectLst>
                <a:latin typeface="Verdana" charset="0"/>
              </a:rPr>
              <a:t>Alias finding</a:t>
            </a:r>
          </a:p>
        </p:txBody>
      </p:sp>
      <p:pic>
        <p:nvPicPr>
          <p:cNvPr id="260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585913"/>
            <a:ext cx="3111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2176463"/>
            <a:ext cx="5207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650" y="3186113"/>
            <a:ext cx="3111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3614738"/>
            <a:ext cx="5207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650" y="4410075"/>
            <a:ext cx="3111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1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4805363"/>
            <a:ext cx="5207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11" name="Text Box 15"/>
          <p:cNvSpPr txBox="1">
            <a:spLocks noChangeArrowheads="1"/>
          </p:cNvSpPr>
          <p:nvPr/>
        </p:nvSpPr>
        <p:spPr bwMode="auto">
          <a:xfrm>
            <a:off x="6877050" y="1524000"/>
            <a:ext cx="20383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0">
                <a:latin typeface="Verdana" charset="0"/>
              </a:rPr>
              <a:t>[ </a:t>
            </a:r>
            <a:r>
              <a:rPr lang="en-US" sz="1600" b="0" i="1">
                <a:latin typeface="Verdana" charset="0"/>
              </a:rPr>
              <a:t>term </a:t>
            </a:r>
            <a:r>
              <a:rPr lang="ja-JP" altLang="en-US" sz="1600" b="0">
                <a:latin typeface="Arial"/>
              </a:rPr>
              <a:t>“</a:t>
            </a:r>
            <a:r>
              <a:rPr lang="en-US" sz="1600">
                <a:solidFill>
                  <a:srgbClr val="FF0000"/>
                </a:solidFill>
                <a:latin typeface="Verdana" charset="0"/>
              </a:rPr>
              <a:t>andy</a:t>
            </a:r>
            <a:r>
              <a:rPr lang="ja-JP" altLang="en-US" sz="1600" b="0">
                <a:latin typeface="Arial"/>
              </a:rPr>
              <a:t>”</a:t>
            </a:r>
            <a:r>
              <a:rPr lang="en-US" sz="1600" b="0">
                <a:latin typeface="Verdana" charset="0"/>
              </a:rPr>
              <a:t/>
            </a:r>
            <a:br>
              <a:rPr lang="en-US" sz="1600" b="0">
                <a:latin typeface="Verdana" charset="0"/>
              </a:rPr>
            </a:br>
            <a:r>
              <a:rPr lang="en-US" sz="1600" b="0">
                <a:latin typeface="Verdana" charset="0"/>
              </a:rPr>
              <a:t>  </a:t>
            </a:r>
            <a:r>
              <a:rPr lang="en-US" sz="1600" b="0" i="1">
                <a:latin typeface="Verdana" charset="0"/>
              </a:rPr>
              <a:t>file     </a:t>
            </a:r>
            <a:r>
              <a:rPr lang="en-US" sz="1600">
                <a:solidFill>
                  <a:srgbClr val="339933"/>
                </a:solidFill>
                <a:latin typeface="Verdana" charset="0"/>
              </a:rPr>
              <a:t>msgId</a:t>
            </a:r>
            <a:r>
              <a:rPr lang="en-US" sz="1600" b="0">
                <a:latin typeface="Verdana" charset="0"/>
              </a:rPr>
              <a:t> ]</a:t>
            </a:r>
            <a:endParaRPr lang="en-US" sz="1200" b="0">
              <a:latin typeface="Verdana" charset="0"/>
            </a:endParaRPr>
          </a:p>
        </p:txBody>
      </p:sp>
      <p:sp>
        <p:nvSpPr>
          <p:cNvPr id="260112" name="Text Box 16"/>
          <p:cNvSpPr txBox="1">
            <a:spLocks noChangeArrowheads="1"/>
          </p:cNvSpPr>
          <p:nvPr/>
        </p:nvSpPr>
        <p:spPr bwMode="auto">
          <a:xfrm>
            <a:off x="6953250" y="220980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0">
                <a:latin typeface="Arial"/>
              </a:rPr>
              <a:t>“</a:t>
            </a:r>
            <a:r>
              <a:rPr lang="en-US" sz="1600" i="1">
                <a:latin typeface="Verdana" charset="0"/>
              </a:rPr>
              <a:t>person</a:t>
            </a:r>
            <a:r>
              <a:rPr lang="ja-JP" altLang="en-US" sz="1600" b="0" i="1">
                <a:latin typeface="Arial"/>
              </a:rPr>
              <a:t>”</a:t>
            </a:r>
            <a:endParaRPr lang="en-US" sz="1200" b="0" i="1">
              <a:latin typeface="Verdana" charset="0"/>
            </a:endParaRPr>
          </a:p>
        </p:txBody>
      </p:sp>
      <p:sp>
        <p:nvSpPr>
          <p:cNvPr id="260113" name="AutoShape 17"/>
          <p:cNvSpPr>
            <a:spLocks/>
          </p:cNvSpPr>
          <p:nvPr/>
        </p:nvSpPr>
        <p:spPr bwMode="auto">
          <a:xfrm>
            <a:off x="6172200" y="1600200"/>
            <a:ext cx="76200" cy="9144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14" name="AutoShape 18"/>
          <p:cNvSpPr>
            <a:spLocks/>
          </p:cNvSpPr>
          <p:nvPr/>
        </p:nvSpPr>
        <p:spPr bwMode="auto">
          <a:xfrm>
            <a:off x="6172200" y="3233738"/>
            <a:ext cx="76200" cy="685800"/>
          </a:xfrm>
          <a:prstGeom prst="leftBrace">
            <a:avLst>
              <a:gd name="adj1" fmla="val 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15" name="AutoShape 19"/>
          <p:cNvSpPr>
            <a:spLocks/>
          </p:cNvSpPr>
          <p:nvPr/>
        </p:nvSpPr>
        <p:spPr bwMode="auto">
          <a:xfrm>
            <a:off x="6172200" y="4424363"/>
            <a:ext cx="76200" cy="685800"/>
          </a:xfrm>
          <a:prstGeom prst="leftBrace">
            <a:avLst>
              <a:gd name="adj1" fmla="val 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16" name="Text Box 20"/>
          <p:cNvSpPr txBox="1">
            <a:spLocks noChangeArrowheads="1"/>
          </p:cNvSpPr>
          <p:nvPr/>
        </p:nvSpPr>
        <p:spPr bwMode="auto">
          <a:xfrm>
            <a:off x="6934200" y="3095625"/>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0">
                <a:latin typeface="Verdana" charset="0"/>
              </a:rPr>
              <a:t>[ </a:t>
            </a:r>
            <a:r>
              <a:rPr lang="en-US" sz="1600" b="0" i="1">
                <a:latin typeface="Verdana" charset="0"/>
              </a:rPr>
              <a:t>file </a:t>
            </a:r>
            <a:r>
              <a:rPr lang="en-US" sz="1600">
                <a:solidFill>
                  <a:srgbClr val="339933"/>
                </a:solidFill>
                <a:latin typeface="Verdana" charset="0"/>
              </a:rPr>
              <a:t>msgId</a:t>
            </a:r>
            <a:r>
              <a:rPr lang="en-US" sz="1600" b="0">
                <a:latin typeface="Verdana" charset="0"/>
              </a:rPr>
              <a:t> ]</a:t>
            </a:r>
          </a:p>
        </p:txBody>
      </p:sp>
      <p:sp>
        <p:nvSpPr>
          <p:cNvPr id="260117" name="Text Box 21"/>
          <p:cNvSpPr txBox="1">
            <a:spLocks noChangeArrowheads="1"/>
          </p:cNvSpPr>
          <p:nvPr/>
        </p:nvSpPr>
        <p:spPr bwMode="auto">
          <a:xfrm>
            <a:off x="7010400" y="36258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0">
                <a:latin typeface="Arial"/>
              </a:rPr>
              <a:t>“</a:t>
            </a:r>
            <a:r>
              <a:rPr lang="en-US" sz="1600" i="1">
                <a:latin typeface="Verdana" charset="0"/>
              </a:rPr>
              <a:t>file</a:t>
            </a:r>
            <a:r>
              <a:rPr lang="ja-JP" altLang="en-US" sz="1600" b="0" i="1">
                <a:latin typeface="Arial"/>
              </a:rPr>
              <a:t>”</a:t>
            </a:r>
            <a:endParaRPr lang="en-US" sz="1600" b="0" i="1">
              <a:latin typeface="Verdana" charset="0"/>
            </a:endParaRPr>
          </a:p>
        </p:txBody>
      </p:sp>
      <p:sp>
        <p:nvSpPr>
          <p:cNvPr id="260118" name="Text Box 22"/>
          <p:cNvSpPr txBox="1">
            <a:spLocks noChangeArrowheads="1"/>
          </p:cNvSpPr>
          <p:nvPr/>
        </p:nvSpPr>
        <p:spPr bwMode="auto">
          <a:xfrm>
            <a:off x="2514600" y="3095625"/>
            <a:ext cx="312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Char char="q"/>
            </a:pPr>
            <a:r>
              <a:rPr lang="en-US" sz="1200" b="0">
                <a:latin typeface="Verdana" charset="0"/>
              </a:rPr>
              <a:t> What are the adjacent messages in this thread?</a:t>
            </a:r>
          </a:p>
          <a:p>
            <a:pPr algn="l">
              <a:spcBef>
                <a:spcPct val="50000"/>
              </a:spcBef>
              <a:buFont typeface="Wingdings" charset="0"/>
              <a:buChar char="q"/>
            </a:pPr>
            <a:r>
              <a:rPr lang="en-US" sz="1200" b="0">
                <a:latin typeface="Verdana" charset="0"/>
              </a:rPr>
              <a:t> A proxy for finding </a:t>
            </a:r>
            <a:r>
              <a:rPr lang="ja-JP" altLang="en-US" sz="1200" b="0">
                <a:latin typeface="Arial"/>
              </a:rPr>
              <a:t>“</a:t>
            </a:r>
            <a:r>
              <a:rPr lang="en-US" sz="1200" b="0">
                <a:latin typeface="Verdana" charset="0"/>
              </a:rPr>
              <a:t>more messages like this one</a:t>
            </a:r>
            <a:r>
              <a:rPr lang="ja-JP" altLang="en-US" sz="1200" b="0">
                <a:latin typeface="Arial"/>
              </a:rPr>
              <a:t>”</a:t>
            </a:r>
            <a:endParaRPr lang="en-US" sz="1200" b="0">
              <a:latin typeface="Verdana" charset="0"/>
            </a:endParaRPr>
          </a:p>
        </p:txBody>
      </p:sp>
      <p:sp>
        <p:nvSpPr>
          <p:cNvPr id="260119" name="Text Box 23"/>
          <p:cNvSpPr txBox="1">
            <a:spLocks noChangeArrowheads="1"/>
          </p:cNvSpPr>
          <p:nvPr/>
        </p:nvSpPr>
        <p:spPr bwMode="auto">
          <a:xfrm>
            <a:off x="2514600" y="4348163"/>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What are the email-addresses of Jason ?...</a:t>
            </a:r>
          </a:p>
        </p:txBody>
      </p:sp>
      <p:sp>
        <p:nvSpPr>
          <p:cNvPr id="260120" name="Text Box 24"/>
          <p:cNvSpPr txBox="1">
            <a:spLocks noChangeArrowheads="1"/>
          </p:cNvSpPr>
          <p:nvPr/>
        </p:nvSpPr>
        <p:spPr bwMode="auto">
          <a:xfrm>
            <a:off x="6934200" y="4360863"/>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0">
                <a:latin typeface="Verdana" charset="0"/>
              </a:rPr>
              <a:t>[ </a:t>
            </a:r>
            <a:r>
              <a:rPr lang="en-US" sz="1600" b="0" i="1">
                <a:latin typeface="Verdana" charset="0"/>
              </a:rPr>
              <a:t>term </a:t>
            </a:r>
            <a:r>
              <a:rPr lang="en-US" sz="1600">
                <a:solidFill>
                  <a:srgbClr val="339933"/>
                </a:solidFill>
                <a:latin typeface="Verdana" charset="0"/>
              </a:rPr>
              <a:t>Jason</a:t>
            </a:r>
            <a:r>
              <a:rPr lang="en-US" sz="1600" b="0">
                <a:latin typeface="Verdana" charset="0"/>
              </a:rPr>
              <a:t> ]</a:t>
            </a:r>
          </a:p>
        </p:txBody>
      </p:sp>
      <p:sp>
        <p:nvSpPr>
          <p:cNvPr id="260121" name="Text Box 25"/>
          <p:cNvSpPr txBox="1">
            <a:spLocks noChangeArrowheads="1"/>
          </p:cNvSpPr>
          <p:nvPr/>
        </p:nvSpPr>
        <p:spPr bwMode="auto">
          <a:xfrm>
            <a:off x="6877050" y="48450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0">
                <a:latin typeface="Arial"/>
              </a:rPr>
              <a:t>“</a:t>
            </a:r>
            <a:r>
              <a:rPr lang="en-US" sz="1600" i="1">
                <a:latin typeface="Verdana" charset="0"/>
              </a:rPr>
              <a:t>email-address</a:t>
            </a:r>
            <a:r>
              <a:rPr lang="ja-JP" altLang="en-US" sz="1600" b="0" i="1">
                <a:latin typeface="Arial"/>
              </a:rPr>
              <a:t>”</a:t>
            </a:r>
            <a:endParaRPr lang="en-US" sz="1600" b="0" i="1">
              <a:latin typeface="Verdana" charset="0"/>
            </a:endParaRPr>
          </a:p>
        </p:txBody>
      </p:sp>
      <p:sp>
        <p:nvSpPr>
          <p:cNvPr id="260122" name="Line 26"/>
          <p:cNvSpPr>
            <a:spLocks noChangeShapeType="1"/>
          </p:cNvSpPr>
          <p:nvPr/>
        </p:nvSpPr>
        <p:spPr bwMode="auto">
          <a:xfrm>
            <a:off x="457200" y="5562600"/>
            <a:ext cx="80772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0123" name="Text Box 27"/>
          <p:cNvSpPr txBox="1">
            <a:spLocks noChangeArrowheads="1"/>
          </p:cNvSpPr>
          <p:nvPr/>
        </p:nvSpPr>
        <p:spPr bwMode="auto">
          <a:xfrm>
            <a:off x="457200" y="5607050"/>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0">
                <a:effectLst>
                  <a:outerShdw blurRad="38100" dist="38100" dir="2700000" algn="tl">
                    <a:srgbClr val="DDDDDD"/>
                  </a:outerShdw>
                </a:effectLst>
                <a:latin typeface="Verdana" charset="0"/>
              </a:rPr>
              <a:t>Meeting attendees finder</a:t>
            </a:r>
          </a:p>
        </p:txBody>
      </p:sp>
      <p:sp>
        <p:nvSpPr>
          <p:cNvPr id="260124" name="Text Box 28"/>
          <p:cNvSpPr txBox="1">
            <a:spLocks noChangeArrowheads="1"/>
          </p:cNvSpPr>
          <p:nvPr/>
        </p:nvSpPr>
        <p:spPr bwMode="auto">
          <a:xfrm>
            <a:off x="2514600" y="5638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Which email-addresses (persons) should I notify about this meeting?</a:t>
            </a:r>
          </a:p>
        </p:txBody>
      </p:sp>
      <p:pic>
        <p:nvPicPr>
          <p:cNvPr id="260125"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650" y="5743575"/>
            <a:ext cx="3111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26"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6138863"/>
            <a:ext cx="5207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27" name="AutoShape 31"/>
          <p:cNvSpPr>
            <a:spLocks/>
          </p:cNvSpPr>
          <p:nvPr/>
        </p:nvSpPr>
        <p:spPr bwMode="auto">
          <a:xfrm>
            <a:off x="6172200" y="5757863"/>
            <a:ext cx="76200" cy="685800"/>
          </a:xfrm>
          <a:prstGeom prst="leftBrace">
            <a:avLst>
              <a:gd name="adj1" fmla="val 7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0128" name="Text Box 32"/>
          <p:cNvSpPr txBox="1">
            <a:spLocks noChangeArrowheads="1"/>
          </p:cNvSpPr>
          <p:nvPr/>
        </p:nvSpPr>
        <p:spPr bwMode="auto">
          <a:xfrm>
            <a:off x="6934200" y="5694363"/>
            <a:ext cx="220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0">
                <a:latin typeface="Verdana" charset="0"/>
              </a:rPr>
              <a:t>[ </a:t>
            </a:r>
            <a:r>
              <a:rPr lang="en-US" sz="1600" b="0" i="1">
                <a:latin typeface="Verdana" charset="0"/>
              </a:rPr>
              <a:t>meeting </a:t>
            </a:r>
            <a:r>
              <a:rPr lang="en-US" sz="1600">
                <a:solidFill>
                  <a:srgbClr val="339933"/>
                </a:solidFill>
                <a:latin typeface="Verdana" charset="0"/>
              </a:rPr>
              <a:t>mtgId</a:t>
            </a:r>
            <a:r>
              <a:rPr lang="en-US" sz="1600" b="0">
                <a:latin typeface="Verdana" charset="0"/>
              </a:rPr>
              <a:t> ]</a:t>
            </a:r>
          </a:p>
        </p:txBody>
      </p:sp>
      <p:sp>
        <p:nvSpPr>
          <p:cNvPr id="260129" name="Text Box 33"/>
          <p:cNvSpPr txBox="1">
            <a:spLocks noChangeArrowheads="1"/>
          </p:cNvSpPr>
          <p:nvPr/>
        </p:nvSpPr>
        <p:spPr bwMode="auto">
          <a:xfrm>
            <a:off x="6877050" y="6178550"/>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ja-JP" altLang="en-US" sz="1600" b="0">
                <a:latin typeface="Arial"/>
              </a:rPr>
              <a:t>“</a:t>
            </a:r>
            <a:r>
              <a:rPr lang="en-US" sz="1600" i="1">
                <a:latin typeface="Verdana" charset="0"/>
              </a:rPr>
              <a:t>email-address</a:t>
            </a:r>
            <a:r>
              <a:rPr lang="ja-JP" altLang="en-US" sz="1600" b="0" i="1">
                <a:latin typeface="Arial"/>
              </a:rPr>
              <a:t>”</a:t>
            </a:r>
            <a:endParaRPr lang="en-US" sz="1600" b="0" i="1">
              <a:latin typeface="Verdana" charset="0"/>
            </a:endParaRPr>
          </a:p>
        </p:txBody>
      </p:sp>
    </p:spTree>
    <p:extLst>
      <p:ext uri="{BB962C8B-B14F-4D97-AF65-F5344CB8AC3E}">
        <p14:creationId xmlns:p14="http://schemas.microsoft.com/office/powerpoint/2010/main" val="4210416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01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0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0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01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0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1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1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01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01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601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01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01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01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01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011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01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01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0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01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0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0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1" grpId="0"/>
      <p:bldP spid="260112" grpId="0"/>
      <p:bldP spid="260113" grpId="0" animBg="1"/>
      <p:bldP spid="260114" grpId="0" animBg="1"/>
      <p:bldP spid="260115" grpId="0" animBg="1"/>
      <p:bldP spid="260116" grpId="0"/>
      <p:bldP spid="260117" grpId="0"/>
      <p:bldP spid="260118" grpId="0"/>
      <p:bldP spid="260119" grpId="0"/>
      <p:bldP spid="260120" grpId="0"/>
      <p:bldP spid="260121" grpId="0"/>
      <p:bldP spid="260124" grpId="0"/>
      <p:bldP spid="260127" grpId="0" animBg="1"/>
      <p:bldP spid="260128" grpId="0"/>
      <p:bldP spid="2601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z="3200"/>
              <a:t>Results</a:t>
            </a:r>
          </a:p>
        </p:txBody>
      </p:sp>
      <p:graphicFrame>
        <p:nvGraphicFramePr>
          <p:cNvPr id="235523" name="Object 3"/>
          <p:cNvGraphicFramePr>
            <a:graphicFrameLocks noGrp="1" noChangeAspect="1"/>
          </p:cNvGraphicFramePr>
          <p:nvPr>
            <p:ph sz="half" idx="1"/>
          </p:nvPr>
        </p:nvGraphicFramePr>
        <p:xfrm>
          <a:off x="1066800" y="1828800"/>
          <a:ext cx="5840413" cy="4497388"/>
        </p:xfrm>
        <a:graphic>
          <a:graphicData uri="http://schemas.openxmlformats.org/presentationml/2006/ole">
            <mc:AlternateContent xmlns:mc="http://schemas.openxmlformats.org/markup-compatibility/2006">
              <mc:Choice xmlns:v="urn:schemas-microsoft-com:vml" Requires="v">
                <p:oleObj spid="_x0000_s129045" name="Chart" r:id="rId4" imgW="3438686" imgH="2647886" progId="Excel.Chart.8">
                  <p:embed/>
                </p:oleObj>
              </mc:Choice>
              <mc:Fallback>
                <p:oleObj name="Chart" r:id="rId4" imgW="3438686" imgH="264788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5840413"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5524" name="Object 4"/>
          <p:cNvGraphicFramePr>
            <a:graphicFrameLocks noGrp="1" noChangeAspect="1"/>
          </p:cNvGraphicFramePr>
          <p:nvPr>
            <p:ph sz="quarter" idx="2"/>
          </p:nvPr>
        </p:nvGraphicFramePr>
        <p:xfrm>
          <a:off x="6748463" y="3644900"/>
          <a:ext cx="2395537" cy="1536700"/>
        </p:xfrm>
        <a:graphic>
          <a:graphicData uri="http://schemas.openxmlformats.org/presentationml/2006/ole">
            <mc:AlternateContent xmlns:mc="http://schemas.openxmlformats.org/markup-compatibility/2006">
              <mc:Choice xmlns:v="urn:schemas-microsoft-com:vml" Requires="v">
                <p:oleObj spid="_x0000_s129046" name="Bitmap Image" r:id="rId6" imgW="1991003" imgH="1276190" progId="Paint.Picture">
                  <p:embed/>
                </p:oleObj>
              </mc:Choice>
              <mc:Fallback>
                <p:oleObj name="Bitmap Image" r:id="rId6" imgW="1991003" imgH="127619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8463" y="3644900"/>
                        <a:ext cx="2395537"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5525" name="Text Box 5"/>
          <p:cNvSpPr txBox="1">
            <a:spLocks noChangeArrowheads="1"/>
          </p:cNvSpPr>
          <p:nvPr/>
        </p:nvSpPr>
        <p:spPr bwMode="auto">
          <a:xfrm>
            <a:off x="3581400" y="1447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b="0">
                <a:latin typeface="Verdana" charset="0"/>
              </a:rPr>
              <a:t>Mgmt. game </a:t>
            </a:r>
          </a:p>
        </p:txBody>
      </p:sp>
      <p:sp>
        <p:nvSpPr>
          <p:cNvPr id="235526" name="Text Box 6"/>
          <p:cNvSpPr txBox="1">
            <a:spLocks noChangeArrowheads="1"/>
          </p:cNvSpPr>
          <p:nvPr/>
        </p:nvSpPr>
        <p:spPr bwMode="auto">
          <a:xfrm rot="16200000">
            <a:off x="3436143" y="-996156"/>
            <a:ext cx="366713"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lgn="l">
              <a:spcBef>
                <a:spcPct val="50000"/>
              </a:spcBef>
              <a:buFont typeface="Wingdings" charset="0"/>
              <a:buChar char="q"/>
            </a:pPr>
            <a:endParaRPr lang="en-US" sz="1200" b="0">
              <a:latin typeface="Verdana" charset="0"/>
            </a:endParaRPr>
          </a:p>
        </p:txBody>
      </p:sp>
      <p:sp>
        <p:nvSpPr>
          <p:cNvPr id="235527" name="Text Box 7"/>
          <p:cNvSpPr txBox="1">
            <a:spLocks noChangeArrowheads="1"/>
          </p:cNvSpPr>
          <p:nvPr/>
        </p:nvSpPr>
        <p:spPr bwMode="auto">
          <a:xfrm rot="16200000">
            <a:off x="-1569243" y="3626643"/>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b="0">
                <a:solidFill>
                  <a:srgbClr val="808080"/>
                </a:solidFill>
                <a:latin typeface="Verdana" charset="0"/>
              </a:rPr>
              <a:t>PERSON  NAME  DISAMBIGUATION</a:t>
            </a:r>
          </a:p>
        </p:txBody>
      </p:sp>
    </p:spTree>
    <p:extLst>
      <p:ext uri="{BB962C8B-B14F-4D97-AF65-F5344CB8AC3E}">
        <p14:creationId xmlns:p14="http://schemas.microsoft.com/office/powerpoint/2010/main" val="7595599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z="3200"/>
              <a:t>Results</a:t>
            </a:r>
          </a:p>
        </p:txBody>
      </p:sp>
      <p:graphicFrame>
        <p:nvGraphicFramePr>
          <p:cNvPr id="237571" name="Object 3"/>
          <p:cNvGraphicFramePr>
            <a:graphicFrameLocks noGrp="1" noChangeAspect="1"/>
          </p:cNvGraphicFramePr>
          <p:nvPr>
            <p:ph sz="half" idx="1"/>
          </p:nvPr>
        </p:nvGraphicFramePr>
        <p:xfrm>
          <a:off x="1066800" y="1828800"/>
          <a:ext cx="5840413" cy="4497388"/>
        </p:xfrm>
        <a:graphic>
          <a:graphicData uri="http://schemas.openxmlformats.org/presentationml/2006/ole">
            <mc:AlternateContent xmlns:mc="http://schemas.openxmlformats.org/markup-compatibility/2006">
              <mc:Choice xmlns:v="urn:schemas-microsoft-com:vml" Requires="v">
                <p:oleObj spid="_x0000_s131084" name="Chart" r:id="rId4" imgW="3438686" imgH="2647886" progId="Excel.Chart.8">
                  <p:embed/>
                </p:oleObj>
              </mc:Choice>
              <mc:Fallback>
                <p:oleObj name="Chart" r:id="rId4" imgW="3438686" imgH="264788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5840413"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7572" name="Text Box 4"/>
          <p:cNvSpPr txBox="1">
            <a:spLocks noChangeArrowheads="1"/>
          </p:cNvSpPr>
          <p:nvPr/>
        </p:nvSpPr>
        <p:spPr bwMode="auto">
          <a:xfrm>
            <a:off x="3581400" y="1447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b="0">
                <a:latin typeface="Verdana" charset="0"/>
              </a:rPr>
              <a:t>Mgmt. game</a:t>
            </a:r>
          </a:p>
        </p:txBody>
      </p:sp>
      <p:pic>
        <p:nvPicPr>
          <p:cNvPr id="237573" name="Picture 5"/>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748463" y="3644900"/>
            <a:ext cx="2395537" cy="153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37574" name="Text Box 6"/>
          <p:cNvSpPr txBox="1">
            <a:spLocks noChangeArrowheads="1"/>
          </p:cNvSpPr>
          <p:nvPr/>
        </p:nvSpPr>
        <p:spPr bwMode="auto">
          <a:xfrm rot="16200000">
            <a:off x="-1569243" y="3626643"/>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b="0">
                <a:solidFill>
                  <a:srgbClr val="808080"/>
                </a:solidFill>
                <a:latin typeface="Verdana" charset="0"/>
              </a:rPr>
              <a:t>PERSON  NAME  DISAMBIGUATION</a:t>
            </a:r>
          </a:p>
        </p:txBody>
      </p:sp>
    </p:spTree>
    <p:extLst>
      <p:ext uri="{BB962C8B-B14F-4D97-AF65-F5344CB8AC3E}">
        <p14:creationId xmlns:p14="http://schemas.microsoft.com/office/powerpoint/2010/main" val="37735190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z="3200"/>
              <a:t>Results</a:t>
            </a:r>
          </a:p>
        </p:txBody>
      </p:sp>
      <p:graphicFrame>
        <p:nvGraphicFramePr>
          <p:cNvPr id="239619" name="Object 3"/>
          <p:cNvGraphicFramePr>
            <a:graphicFrameLocks noGrp="1" noChangeAspect="1"/>
          </p:cNvGraphicFramePr>
          <p:nvPr>
            <p:ph sz="half" idx="1"/>
          </p:nvPr>
        </p:nvGraphicFramePr>
        <p:xfrm>
          <a:off x="1066800" y="1828800"/>
          <a:ext cx="5840413" cy="4497388"/>
        </p:xfrm>
        <a:graphic>
          <a:graphicData uri="http://schemas.openxmlformats.org/presentationml/2006/ole">
            <mc:AlternateContent xmlns:mc="http://schemas.openxmlformats.org/markup-compatibility/2006">
              <mc:Choice xmlns:v="urn:schemas-microsoft-com:vml" Requires="v">
                <p:oleObj spid="_x0000_s133132" name="Chart" r:id="rId4" imgW="3438686" imgH="2647886" progId="Excel.Chart.8">
                  <p:embed/>
                </p:oleObj>
              </mc:Choice>
              <mc:Fallback>
                <p:oleObj name="Chart" r:id="rId4" imgW="3438686" imgH="264788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5840413"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9620" name="Text Box 4"/>
          <p:cNvSpPr txBox="1">
            <a:spLocks noChangeArrowheads="1"/>
          </p:cNvSpPr>
          <p:nvPr/>
        </p:nvSpPr>
        <p:spPr bwMode="auto">
          <a:xfrm>
            <a:off x="3581400" y="1447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b="0">
                <a:latin typeface="Verdana" charset="0"/>
              </a:rPr>
              <a:t>Mgmt. game</a:t>
            </a:r>
          </a:p>
        </p:txBody>
      </p:sp>
      <p:pic>
        <p:nvPicPr>
          <p:cNvPr id="239621" name="Picture 5"/>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748463" y="3644900"/>
            <a:ext cx="2395537" cy="153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39622" name="Text Box 6"/>
          <p:cNvSpPr txBox="1">
            <a:spLocks noChangeArrowheads="1"/>
          </p:cNvSpPr>
          <p:nvPr/>
        </p:nvSpPr>
        <p:spPr bwMode="auto">
          <a:xfrm rot="16200000">
            <a:off x="-1569243" y="3626643"/>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b="0">
                <a:solidFill>
                  <a:srgbClr val="808080"/>
                </a:solidFill>
                <a:latin typeface="Verdana" charset="0"/>
              </a:rPr>
              <a:t>PERSON  NAME  DISAMBIGUATION</a:t>
            </a:r>
          </a:p>
        </p:txBody>
      </p:sp>
    </p:spTree>
    <p:extLst>
      <p:ext uri="{BB962C8B-B14F-4D97-AF65-F5344CB8AC3E}">
        <p14:creationId xmlns:p14="http://schemas.microsoft.com/office/powerpoint/2010/main" val="15824633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sz="3200"/>
              <a:t>Results</a:t>
            </a:r>
          </a:p>
        </p:txBody>
      </p:sp>
      <p:graphicFrame>
        <p:nvGraphicFramePr>
          <p:cNvPr id="241667" name="Object 3"/>
          <p:cNvGraphicFramePr>
            <a:graphicFrameLocks noGrp="1" noChangeAspect="1"/>
          </p:cNvGraphicFramePr>
          <p:nvPr>
            <p:ph sz="half" idx="1"/>
          </p:nvPr>
        </p:nvGraphicFramePr>
        <p:xfrm>
          <a:off x="1066800" y="1828800"/>
          <a:ext cx="5840413" cy="4497388"/>
        </p:xfrm>
        <a:graphic>
          <a:graphicData uri="http://schemas.openxmlformats.org/presentationml/2006/ole">
            <mc:AlternateContent xmlns:mc="http://schemas.openxmlformats.org/markup-compatibility/2006">
              <mc:Choice xmlns:v="urn:schemas-microsoft-com:vml" Requires="v">
                <p:oleObj spid="_x0000_s135180" name="Chart" r:id="rId4" imgW="3438686" imgH="2647886" progId="Excel.Chart.8">
                  <p:embed/>
                </p:oleObj>
              </mc:Choice>
              <mc:Fallback>
                <p:oleObj name="Chart" r:id="rId4" imgW="3438686" imgH="264788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828800"/>
                        <a:ext cx="5840413"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1668" name="Text Box 4"/>
          <p:cNvSpPr txBox="1">
            <a:spLocks noChangeArrowheads="1"/>
          </p:cNvSpPr>
          <p:nvPr/>
        </p:nvSpPr>
        <p:spPr bwMode="auto">
          <a:xfrm>
            <a:off x="3581400" y="1447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b="0">
                <a:latin typeface="Verdana" charset="0"/>
              </a:rPr>
              <a:t>Mgmt. game</a:t>
            </a:r>
          </a:p>
        </p:txBody>
      </p:sp>
      <p:pic>
        <p:nvPicPr>
          <p:cNvPr id="241669" name="Picture 5"/>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748463" y="3644900"/>
            <a:ext cx="2395537" cy="153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1670" name="Text Box 6"/>
          <p:cNvSpPr txBox="1">
            <a:spLocks noChangeArrowheads="1"/>
          </p:cNvSpPr>
          <p:nvPr/>
        </p:nvSpPr>
        <p:spPr bwMode="auto">
          <a:xfrm rot="16200000">
            <a:off x="-1569243" y="3626643"/>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b="0">
                <a:solidFill>
                  <a:srgbClr val="808080"/>
                </a:solidFill>
                <a:latin typeface="Verdana" charset="0"/>
              </a:rPr>
              <a:t>PERSON  NAME  DISAMBIGUATION</a:t>
            </a:r>
          </a:p>
        </p:txBody>
      </p:sp>
    </p:spTree>
    <p:extLst>
      <p:ext uri="{BB962C8B-B14F-4D97-AF65-F5344CB8AC3E}">
        <p14:creationId xmlns:p14="http://schemas.microsoft.com/office/powerpoint/2010/main" val="463434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topics so far</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Algorithms:</a:t>
            </a:r>
          </a:p>
          <a:p>
            <a:pPr lvl="1"/>
            <a:r>
              <a:rPr lang="en-US" dirty="0" smtClean="0"/>
              <a:t>exact PageRank</a:t>
            </a:r>
          </a:p>
          <a:p>
            <a:pPr lvl="2"/>
            <a:r>
              <a:rPr lang="en-US" dirty="0" smtClean="0"/>
              <a:t>with nodes-in-memory</a:t>
            </a:r>
          </a:p>
          <a:p>
            <a:pPr lvl="2"/>
            <a:r>
              <a:rPr lang="en-US" dirty="0" smtClean="0"/>
              <a:t>with nothing-in-memory</a:t>
            </a:r>
          </a:p>
          <a:p>
            <a:pPr lvl="1"/>
            <a:r>
              <a:rPr lang="en-US" dirty="0" smtClean="0"/>
              <a:t>approximate </a:t>
            </a:r>
            <a:r>
              <a:rPr lang="en-US" b="1" dirty="0" smtClean="0"/>
              <a:t>personalized</a:t>
            </a:r>
            <a:r>
              <a:rPr lang="en-US" dirty="0" smtClean="0"/>
              <a:t> PageRank (</a:t>
            </a:r>
            <a:r>
              <a:rPr lang="en-US" dirty="0" err="1" smtClean="0"/>
              <a:t>apr</a:t>
            </a:r>
            <a:r>
              <a:rPr lang="en-US" dirty="0" smtClean="0"/>
              <a:t>)</a:t>
            </a:r>
          </a:p>
          <a:p>
            <a:pPr lvl="2"/>
            <a:r>
              <a:rPr lang="en-US" dirty="0" smtClean="0"/>
              <a:t>using repeated “push”</a:t>
            </a:r>
          </a:p>
          <a:p>
            <a:pPr lvl="1"/>
            <a:r>
              <a:rPr lang="en-US" dirty="0" smtClean="0"/>
              <a:t>a “sweep” to find a coherent </a:t>
            </a:r>
            <a:r>
              <a:rPr lang="en-US" dirty="0" err="1" smtClean="0"/>
              <a:t>subgraph</a:t>
            </a:r>
            <a:r>
              <a:rPr lang="en-US" dirty="0" smtClean="0"/>
              <a:t> from a personalized PageRank vector/ranking</a:t>
            </a:r>
          </a:p>
          <a:p>
            <a:pPr lvl="1"/>
            <a:r>
              <a:rPr lang="en-US" dirty="0" smtClean="0"/>
              <a:t>iterative averaging</a:t>
            </a:r>
          </a:p>
          <a:p>
            <a:pPr lvl="2"/>
            <a:r>
              <a:rPr lang="en-US" dirty="0" smtClean="0"/>
              <a:t>clamping some nodes</a:t>
            </a:r>
          </a:p>
          <a:p>
            <a:pPr lvl="2"/>
            <a:r>
              <a:rPr lang="en-US" dirty="0" smtClean="0"/>
              <a:t>no clamping</a:t>
            </a:r>
            <a:endParaRPr lang="en-US" dirty="0"/>
          </a:p>
        </p:txBody>
      </p:sp>
      <p:sp>
        <p:nvSpPr>
          <p:cNvPr id="4" name="Content Placeholder 3"/>
          <p:cNvSpPr>
            <a:spLocks noGrp="1"/>
          </p:cNvSpPr>
          <p:nvPr>
            <p:ph sz="half" idx="2"/>
          </p:nvPr>
        </p:nvSpPr>
        <p:spPr>
          <a:xfrm>
            <a:off x="4648199" y="1600200"/>
            <a:ext cx="4175539" cy="4525963"/>
          </a:xfrm>
        </p:spPr>
        <p:txBody>
          <a:bodyPr>
            <a:normAutofit fontScale="85000" lnSpcReduction="10000"/>
          </a:bodyPr>
          <a:lstStyle/>
          <a:p>
            <a:r>
              <a:rPr lang="en-US" dirty="0" smtClean="0"/>
              <a:t>Applications:</a:t>
            </a:r>
          </a:p>
          <a:p>
            <a:pPr lvl="1"/>
            <a:r>
              <a:rPr lang="en-US" dirty="0" smtClean="0"/>
              <a:t>web search</a:t>
            </a:r>
          </a:p>
          <a:p>
            <a:pPr lvl="1"/>
            <a:endParaRPr lang="en-US" dirty="0"/>
          </a:p>
          <a:p>
            <a:pPr lvl="1"/>
            <a:endParaRPr lang="en-US" dirty="0" smtClean="0"/>
          </a:p>
          <a:p>
            <a:pPr lvl="1"/>
            <a:r>
              <a:rPr lang="en-US" b="1" dirty="0" smtClean="0"/>
              <a:t>semi-supervised learning </a:t>
            </a:r>
            <a:r>
              <a:rPr lang="en-US" dirty="0" smtClean="0"/>
              <a:t>(MRW algorithm), </a:t>
            </a:r>
            <a:r>
              <a:rPr lang="en-US" dirty="0" err="1" smtClean="0"/>
              <a:t>etc</a:t>
            </a:r>
            <a:r>
              <a:rPr lang="en-US" dirty="0" smtClean="0"/>
              <a:t>, </a:t>
            </a:r>
            <a:r>
              <a:rPr lang="en-US" dirty="0" err="1" smtClean="0"/>
              <a:t>etc</a:t>
            </a:r>
            <a:endParaRPr lang="en-US" dirty="0" smtClean="0"/>
          </a:p>
          <a:p>
            <a:pPr lvl="1"/>
            <a:endParaRPr lang="en-US" dirty="0"/>
          </a:p>
          <a:p>
            <a:pPr lvl="1"/>
            <a:r>
              <a:rPr lang="en-US" dirty="0" smtClean="0"/>
              <a:t>sampling a graph (with </a:t>
            </a:r>
            <a:r>
              <a:rPr lang="en-US" dirty="0" err="1" smtClean="0"/>
              <a:t>apr</a:t>
            </a:r>
            <a:r>
              <a:rPr lang="en-US" dirty="0" smtClean="0"/>
              <a:t>)</a:t>
            </a:r>
          </a:p>
          <a:p>
            <a:pPr lvl="1"/>
            <a:endParaRPr lang="en-US" dirty="0"/>
          </a:p>
          <a:p>
            <a:pPr lvl="1"/>
            <a:endParaRPr lang="en-US" dirty="0" smtClean="0"/>
          </a:p>
          <a:p>
            <a:pPr lvl="1"/>
            <a:endParaRPr lang="en-US" dirty="0" smtClean="0"/>
          </a:p>
          <a:p>
            <a:pPr lvl="2"/>
            <a:r>
              <a:rPr lang="en-US" dirty="0" smtClean="0"/>
              <a:t>SSL</a:t>
            </a:r>
          </a:p>
          <a:p>
            <a:pPr lvl="2"/>
            <a:r>
              <a:rPr lang="en-US" dirty="0" smtClean="0"/>
              <a:t>power iteration clustering</a:t>
            </a:r>
            <a:endParaRPr lang="en-US" dirty="0"/>
          </a:p>
        </p:txBody>
      </p:sp>
    </p:spTree>
    <p:extLst>
      <p:ext uri="{BB962C8B-B14F-4D97-AF65-F5344CB8AC3E}">
        <p14:creationId xmlns:p14="http://schemas.microsoft.com/office/powerpoint/2010/main" val="30733360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0"/>
          <p:cNvSpPr>
            <a:spLocks noGrp="1"/>
          </p:cNvSpPr>
          <p:nvPr>
            <p:ph type="title"/>
          </p:nvPr>
        </p:nvSpPr>
        <p:spPr>
          <a:xfrm>
            <a:off x="0" y="457200"/>
            <a:ext cx="8686800" cy="838200"/>
          </a:xfrm>
        </p:spPr>
        <p:txBody>
          <a:bodyPr>
            <a:normAutofit fontScale="90000"/>
          </a:bodyPr>
          <a:lstStyle/>
          <a:p>
            <a:r>
              <a:rPr lang="en-US" dirty="0">
                <a:latin typeface="Comic Sans MS" charset="0"/>
                <a:cs typeface="ＭＳ Ｐゴシック" charset="0"/>
              </a:rPr>
              <a:t>Semi-Supervised Bootstrapped </a:t>
            </a:r>
            <a:r>
              <a:rPr lang="en-US" dirty="0" smtClean="0">
                <a:latin typeface="Comic Sans MS" charset="0"/>
                <a:cs typeface="ＭＳ Ｐゴシック" charset="0"/>
              </a:rPr>
              <a:t>Learning via </a:t>
            </a:r>
            <a:r>
              <a:rPr lang="en-US" dirty="0">
                <a:latin typeface="Comic Sans MS" charset="0"/>
                <a:cs typeface="ＭＳ Ｐゴシック" charset="0"/>
              </a:rPr>
              <a:t>Label Propagation</a:t>
            </a:r>
          </a:p>
        </p:txBody>
      </p:sp>
      <p:sp>
        <p:nvSpPr>
          <p:cNvPr id="22531" name="Rectangle 4"/>
          <p:cNvSpPr>
            <a:spLocks noChangeArrowheads="1"/>
          </p:cNvSpPr>
          <p:nvPr/>
        </p:nvSpPr>
        <p:spPr bwMode="auto">
          <a:xfrm>
            <a:off x="381000" y="2971800"/>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Paris</a:t>
            </a:r>
          </a:p>
        </p:txBody>
      </p:sp>
      <p:sp>
        <p:nvSpPr>
          <p:cNvPr id="22532" name="Rectangle 5"/>
          <p:cNvSpPr>
            <a:spLocks noChangeArrowheads="1"/>
          </p:cNvSpPr>
          <p:nvPr/>
        </p:nvSpPr>
        <p:spPr bwMode="auto">
          <a:xfrm>
            <a:off x="1524000" y="4724400"/>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t>live in  </a:t>
            </a:r>
            <a:r>
              <a:rPr lang="en-US" u="sng"/>
              <a:t>arg1</a:t>
            </a:r>
          </a:p>
        </p:txBody>
      </p:sp>
      <p:sp>
        <p:nvSpPr>
          <p:cNvPr id="22533" name="Line 6"/>
          <p:cNvSpPr>
            <a:spLocks noChangeShapeType="1"/>
          </p:cNvSpPr>
          <p:nvPr/>
        </p:nvSpPr>
        <p:spPr bwMode="auto">
          <a:xfrm>
            <a:off x="838200" y="3429000"/>
            <a:ext cx="1011238" cy="12080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9"/>
          <p:cNvSpPr>
            <a:spLocks noChangeShapeType="1"/>
          </p:cNvSpPr>
          <p:nvPr/>
        </p:nvSpPr>
        <p:spPr bwMode="auto">
          <a:xfrm flipV="1">
            <a:off x="2895600" y="3429000"/>
            <a:ext cx="914400" cy="1108075"/>
          </a:xfrm>
          <a:prstGeom prst="line">
            <a:avLst/>
          </a:prstGeom>
          <a:noFill/>
          <a:ln w="57150">
            <a:solidFill>
              <a:schemeClr val="tx1">
                <a:lumMod val="50000"/>
                <a:lumOff val="50000"/>
              </a:schemeClr>
            </a:solidFill>
            <a:round/>
            <a:headEnd/>
            <a:tailEnd type="triangle" w="med" len="med"/>
          </a:ln>
        </p:spPr>
        <p:txBody>
          <a:bodyPr/>
          <a:lstStyle/>
          <a:p>
            <a:pPr>
              <a:defRPr/>
            </a:pPr>
            <a:endParaRPr lang="en-US">
              <a:ea typeface="+mn-ea"/>
            </a:endParaRPr>
          </a:p>
        </p:txBody>
      </p:sp>
      <p:sp>
        <p:nvSpPr>
          <p:cNvPr id="18" name="Line 10"/>
          <p:cNvSpPr>
            <a:spLocks noChangeShapeType="1"/>
          </p:cNvSpPr>
          <p:nvPr/>
        </p:nvSpPr>
        <p:spPr bwMode="auto">
          <a:xfrm flipV="1">
            <a:off x="4191000" y="5029200"/>
            <a:ext cx="762000" cy="76200"/>
          </a:xfrm>
          <a:prstGeom prst="line">
            <a:avLst/>
          </a:prstGeom>
          <a:noFill/>
          <a:ln w="9525">
            <a:solidFill>
              <a:schemeClr val="bg1">
                <a:lumMod val="50000"/>
              </a:schemeClr>
            </a:solidFill>
            <a:round/>
            <a:headEnd/>
            <a:tailEnd type="triangle" w="med" len="med"/>
          </a:ln>
        </p:spPr>
        <p:txBody>
          <a:bodyPr/>
          <a:lstStyle/>
          <a:p>
            <a:pPr>
              <a:defRPr/>
            </a:pPr>
            <a:endParaRPr lang="en-US">
              <a:ea typeface="+mn-ea"/>
            </a:endParaRPr>
          </a:p>
        </p:txBody>
      </p:sp>
      <p:sp>
        <p:nvSpPr>
          <p:cNvPr id="20" name="Line 12"/>
          <p:cNvSpPr>
            <a:spLocks noChangeShapeType="1"/>
          </p:cNvSpPr>
          <p:nvPr/>
        </p:nvSpPr>
        <p:spPr bwMode="auto">
          <a:xfrm flipV="1">
            <a:off x="6484938" y="3776663"/>
            <a:ext cx="684212" cy="803275"/>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22" name="Rectangle 4"/>
          <p:cNvSpPr>
            <a:spLocks noChangeArrowheads="1"/>
          </p:cNvSpPr>
          <p:nvPr/>
        </p:nvSpPr>
        <p:spPr bwMode="auto">
          <a:xfrm>
            <a:off x="3352800" y="2743200"/>
            <a:ext cx="1658938" cy="646113"/>
          </a:xfrm>
          <a:prstGeom prst="rect">
            <a:avLst/>
          </a:prstGeom>
          <a:noFill/>
          <a:ln w="9525">
            <a:noFill/>
            <a:miter lim="800000"/>
            <a:headEnd/>
            <a:tailEnd/>
          </a:ln>
        </p:spPr>
        <p:txBody>
          <a:bodyPr wrap="none" anchor="ctr">
            <a:spAutoFit/>
          </a:bodyPr>
          <a:lstStyle/>
          <a:p>
            <a:pPr algn="ctr">
              <a:defRPr/>
            </a:pPr>
            <a:r>
              <a:rPr lang="en-US" dirty="0">
                <a:solidFill>
                  <a:schemeClr val="tx1">
                    <a:lumMod val="50000"/>
                    <a:lumOff val="50000"/>
                  </a:schemeClr>
                </a:solidFill>
                <a:ea typeface="+mn-ea"/>
              </a:rPr>
              <a:t>San Francisco</a:t>
            </a:r>
          </a:p>
          <a:p>
            <a:pPr algn="ctr">
              <a:defRPr/>
            </a:pPr>
            <a:r>
              <a:rPr lang="en-US" dirty="0">
                <a:solidFill>
                  <a:schemeClr val="tx1">
                    <a:lumMod val="50000"/>
                    <a:lumOff val="50000"/>
                  </a:schemeClr>
                </a:solidFill>
                <a:ea typeface="+mn-ea"/>
              </a:rPr>
              <a:t>Austin</a:t>
            </a:r>
          </a:p>
        </p:txBody>
      </p:sp>
      <p:sp>
        <p:nvSpPr>
          <p:cNvPr id="23" name="Rectangle 5"/>
          <p:cNvSpPr>
            <a:spLocks noChangeArrowheads="1"/>
          </p:cNvSpPr>
          <p:nvPr/>
        </p:nvSpPr>
        <p:spPr bwMode="auto">
          <a:xfrm>
            <a:off x="4953000" y="4800600"/>
            <a:ext cx="2070100" cy="369888"/>
          </a:xfrm>
          <a:prstGeom prst="rect">
            <a:avLst/>
          </a:prstGeom>
          <a:noFill/>
          <a:ln w="9525">
            <a:noFill/>
            <a:miter lim="800000"/>
            <a:headEnd/>
            <a:tailEnd/>
          </a:ln>
        </p:spPr>
        <p:txBody>
          <a:bodyPr wrap="none" anchor="ctr">
            <a:spAutoFit/>
          </a:bodyPr>
          <a:lstStyle/>
          <a:p>
            <a:pPr algn="ctr">
              <a:defRPr/>
            </a:pPr>
            <a:r>
              <a:rPr lang="en-US" dirty="0">
                <a:solidFill>
                  <a:schemeClr val="bg1">
                    <a:lumMod val="50000"/>
                  </a:schemeClr>
                </a:solidFill>
                <a:ea typeface="+mn-ea"/>
              </a:rPr>
              <a:t>traits such as </a:t>
            </a:r>
            <a:r>
              <a:rPr lang="en-US" u="sng" dirty="0">
                <a:solidFill>
                  <a:schemeClr val="bg1">
                    <a:lumMod val="50000"/>
                  </a:schemeClr>
                </a:solidFill>
                <a:ea typeface="+mn-ea"/>
              </a:rPr>
              <a:t>arg1</a:t>
            </a:r>
          </a:p>
        </p:txBody>
      </p:sp>
      <p:sp>
        <p:nvSpPr>
          <p:cNvPr id="13" name="Rectangle 4"/>
          <p:cNvSpPr>
            <a:spLocks noChangeArrowheads="1"/>
          </p:cNvSpPr>
          <p:nvPr/>
        </p:nvSpPr>
        <p:spPr bwMode="auto">
          <a:xfrm>
            <a:off x="7010400" y="3352800"/>
            <a:ext cx="915988" cy="369888"/>
          </a:xfrm>
          <a:prstGeom prst="rect">
            <a:avLst/>
          </a:prstGeom>
          <a:noFill/>
          <a:ln w="9525">
            <a:noFill/>
            <a:miter lim="800000"/>
            <a:headEnd/>
            <a:tailEnd/>
          </a:ln>
        </p:spPr>
        <p:txBody>
          <a:bodyPr wrap="none" anchor="ctr">
            <a:spAutoFit/>
          </a:bodyPr>
          <a:lstStyle/>
          <a:p>
            <a:pPr algn="ctr">
              <a:defRPr/>
            </a:pPr>
            <a:r>
              <a:rPr lang="en-US" dirty="0">
                <a:solidFill>
                  <a:schemeClr val="bg1">
                    <a:lumMod val="50000"/>
                  </a:schemeClr>
                </a:solidFill>
                <a:ea typeface="+mn-ea"/>
              </a:rPr>
              <a:t>anxiety</a:t>
            </a:r>
          </a:p>
        </p:txBody>
      </p:sp>
      <p:sp>
        <p:nvSpPr>
          <p:cNvPr id="22540" name="Rectangle 5"/>
          <p:cNvSpPr>
            <a:spLocks noChangeArrowheads="1"/>
          </p:cNvSpPr>
          <p:nvPr/>
        </p:nvSpPr>
        <p:spPr bwMode="auto">
          <a:xfrm>
            <a:off x="2057400" y="1828800"/>
            <a:ext cx="167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t>mayor of  </a:t>
            </a:r>
            <a:r>
              <a:rPr lang="en-US" u="sng"/>
              <a:t>arg1</a:t>
            </a:r>
          </a:p>
        </p:txBody>
      </p:sp>
      <p:sp>
        <p:nvSpPr>
          <p:cNvPr id="22541" name="Line 9"/>
          <p:cNvSpPr>
            <a:spLocks noChangeShapeType="1"/>
          </p:cNvSpPr>
          <p:nvPr/>
        </p:nvSpPr>
        <p:spPr bwMode="auto">
          <a:xfrm flipV="1">
            <a:off x="1066800" y="2286000"/>
            <a:ext cx="1293813"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Rectangle 4"/>
          <p:cNvSpPr>
            <a:spLocks noChangeArrowheads="1"/>
          </p:cNvSpPr>
          <p:nvPr/>
        </p:nvSpPr>
        <p:spPr bwMode="auto">
          <a:xfrm>
            <a:off x="1295400" y="3200400"/>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Pittsburgh</a:t>
            </a:r>
          </a:p>
        </p:txBody>
      </p:sp>
      <p:sp>
        <p:nvSpPr>
          <p:cNvPr id="22543" name="Line 9"/>
          <p:cNvSpPr>
            <a:spLocks noChangeShapeType="1"/>
          </p:cNvSpPr>
          <p:nvPr/>
        </p:nvSpPr>
        <p:spPr bwMode="auto">
          <a:xfrm flipV="1">
            <a:off x="2057400" y="2286000"/>
            <a:ext cx="7620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4" name="Line 9"/>
          <p:cNvSpPr>
            <a:spLocks noChangeShapeType="1"/>
          </p:cNvSpPr>
          <p:nvPr/>
        </p:nvSpPr>
        <p:spPr bwMode="auto">
          <a:xfrm>
            <a:off x="1905000" y="3657600"/>
            <a:ext cx="6096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Rectangle 4"/>
          <p:cNvSpPr>
            <a:spLocks noChangeArrowheads="1"/>
          </p:cNvSpPr>
          <p:nvPr/>
        </p:nvSpPr>
        <p:spPr bwMode="auto">
          <a:xfrm>
            <a:off x="228600" y="56388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Seattle</a:t>
            </a:r>
          </a:p>
        </p:txBody>
      </p:sp>
      <p:sp>
        <p:nvSpPr>
          <p:cNvPr id="22546" name="Line 9"/>
          <p:cNvSpPr>
            <a:spLocks noChangeShapeType="1"/>
          </p:cNvSpPr>
          <p:nvPr/>
        </p:nvSpPr>
        <p:spPr bwMode="auto">
          <a:xfrm flipV="1">
            <a:off x="1066800" y="5105400"/>
            <a:ext cx="838200" cy="6508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Rectangle 4"/>
          <p:cNvSpPr>
            <a:spLocks noChangeArrowheads="1"/>
          </p:cNvSpPr>
          <p:nvPr/>
        </p:nvSpPr>
        <p:spPr bwMode="auto">
          <a:xfrm>
            <a:off x="3581400" y="5181600"/>
            <a:ext cx="800100" cy="369888"/>
          </a:xfrm>
          <a:prstGeom prst="rect">
            <a:avLst/>
          </a:prstGeom>
          <a:noFill/>
          <a:ln w="9525">
            <a:noFill/>
            <a:miter lim="800000"/>
            <a:headEnd/>
            <a:tailEnd/>
          </a:ln>
        </p:spPr>
        <p:txBody>
          <a:bodyPr wrap="none" anchor="ctr">
            <a:spAutoFit/>
          </a:bodyPr>
          <a:lstStyle/>
          <a:p>
            <a:pPr algn="ctr">
              <a:defRPr/>
            </a:pPr>
            <a:r>
              <a:rPr lang="en-US" dirty="0">
                <a:solidFill>
                  <a:schemeClr val="tx1">
                    <a:lumMod val="50000"/>
                    <a:lumOff val="50000"/>
                  </a:schemeClr>
                </a:solidFill>
                <a:ea typeface="+mn-ea"/>
              </a:rPr>
              <a:t>denial</a:t>
            </a:r>
          </a:p>
        </p:txBody>
      </p:sp>
      <p:sp>
        <p:nvSpPr>
          <p:cNvPr id="33" name="Line 10"/>
          <p:cNvSpPr>
            <a:spLocks noChangeShapeType="1"/>
          </p:cNvSpPr>
          <p:nvPr/>
        </p:nvSpPr>
        <p:spPr bwMode="auto">
          <a:xfrm>
            <a:off x="3581400" y="2209800"/>
            <a:ext cx="533400" cy="457200"/>
          </a:xfrm>
          <a:prstGeom prst="line">
            <a:avLst/>
          </a:prstGeom>
          <a:noFill/>
          <a:ln w="57150">
            <a:solidFill>
              <a:schemeClr val="tx1">
                <a:lumMod val="50000"/>
                <a:lumOff val="50000"/>
              </a:schemeClr>
            </a:solidFill>
            <a:round/>
            <a:headEnd/>
            <a:tailEnd type="triangle" w="med" len="med"/>
          </a:ln>
        </p:spPr>
        <p:txBody>
          <a:bodyPr/>
          <a:lstStyle/>
          <a:p>
            <a:pPr>
              <a:defRPr/>
            </a:pPr>
            <a:endParaRPr lang="en-US">
              <a:ea typeface="+mn-ea"/>
            </a:endParaRPr>
          </a:p>
        </p:txBody>
      </p:sp>
      <p:sp>
        <p:nvSpPr>
          <p:cNvPr id="34" name="Line 10"/>
          <p:cNvSpPr>
            <a:spLocks noChangeShapeType="1"/>
          </p:cNvSpPr>
          <p:nvPr/>
        </p:nvSpPr>
        <p:spPr bwMode="auto">
          <a:xfrm>
            <a:off x="3124200" y="4724400"/>
            <a:ext cx="533400" cy="457200"/>
          </a:xfrm>
          <a:prstGeom prst="line">
            <a:avLst/>
          </a:prstGeom>
          <a:noFill/>
          <a:ln w="57150">
            <a:solidFill>
              <a:schemeClr val="tx1">
                <a:lumMod val="50000"/>
                <a:lumOff val="50000"/>
              </a:schemeClr>
            </a:solidFill>
            <a:round/>
            <a:headEnd/>
            <a:tailEnd type="triangle" w="med" len="med"/>
          </a:ln>
        </p:spPr>
        <p:txBody>
          <a:bodyPr/>
          <a:lstStyle/>
          <a:p>
            <a:pPr>
              <a:defRPr/>
            </a:pPr>
            <a:endParaRPr lang="en-US">
              <a:ea typeface="+mn-ea"/>
            </a:endParaRPr>
          </a:p>
        </p:txBody>
      </p:sp>
      <p:sp>
        <p:nvSpPr>
          <p:cNvPr id="35" name="Rectangle 5"/>
          <p:cNvSpPr>
            <a:spLocks noChangeArrowheads="1"/>
          </p:cNvSpPr>
          <p:nvPr/>
        </p:nvSpPr>
        <p:spPr bwMode="auto">
          <a:xfrm>
            <a:off x="5029200" y="1905000"/>
            <a:ext cx="1774825" cy="369888"/>
          </a:xfrm>
          <a:prstGeom prst="rect">
            <a:avLst/>
          </a:prstGeom>
          <a:noFill/>
          <a:ln w="9525">
            <a:noFill/>
            <a:miter lim="800000"/>
            <a:headEnd/>
            <a:tailEnd/>
          </a:ln>
        </p:spPr>
        <p:txBody>
          <a:bodyPr wrap="none" anchor="ctr">
            <a:spAutoFit/>
          </a:bodyPr>
          <a:lstStyle/>
          <a:p>
            <a:pPr algn="ctr">
              <a:defRPr/>
            </a:pPr>
            <a:r>
              <a:rPr lang="en-US" u="sng" dirty="0">
                <a:solidFill>
                  <a:schemeClr val="bg1">
                    <a:lumMod val="50000"/>
                  </a:schemeClr>
                </a:solidFill>
                <a:ea typeface="+mn-ea"/>
              </a:rPr>
              <a:t>arg1</a:t>
            </a:r>
            <a:r>
              <a:rPr lang="en-US" dirty="0">
                <a:solidFill>
                  <a:schemeClr val="bg1">
                    <a:lumMod val="50000"/>
                  </a:schemeClr>
                </a:solidFill>
                <a:ea typeface="+mn-ea"/>
              </a:rPr>
              <a:t> is home of</a:t>
            </a:r>
          </a:p>
        </p:txBody>
      </p:sp>
      <p:sp>
        <p:nvSpPr>
          <p:cNvPr id="36" name="Line 10"/>
          <p:cNvSpPr>
            <a:spLocks noChangeShapeType="1"/>
          </p:cNvSpPr>
          <p:nvPr/>
        </p:nvSpPr>
        <p:spPr bwMode="auto">
          <a:xfrm flipV="1">
            <a:off x="5029200" y="2362200"/>
            <a:ext cx="914400" cy="609600"/>
          </a:xfrm>
          <a:prstGeom prst="line">
            <a:avLst/>
          </a:prstGeom>
          <a:noFill/>
          <a:ln w="9525">
            <a:solidFill>
              <a:schemeClr val="bg1">
                <a:lumMod val="50000"/>
              </a:schemeClr>
            </a:solidFill>
            <a:round/>
            <a:headEnd/>
            <a:tailEnd type="triangle" w="med" len="med"/>
          </a:ln>
        </p:spPr>
        <p:txBody>
          <a:bodyPr/>
          <a:lstStyle/>
          <a:p>
            <a:pPr>
              <a:defRPr/>
            </a:pPr>
            <a:endParaRPr lang="en-US">
              <a:ea typeface="+mn-ea"/>
            </a:endParaRPr>
          </a:p>
        </p:txBody>
      </p:sp>
      <p:sp>
        <p:nvSpPr>
          <p:cNvPr id="37" name="Rectangle 4"/>
          <p:cNvSpPr>
            <a:spLocks noChangeArrowheads="1"/>
          </p:cNvSpPr>
          <p:nvPr/>
        </p:nvSpPr>
        <p:spPr bwMode="auto">
          <a:xfrm>
            <a:off x="7239000" y="5486400"/>
            <a:ext cx="1325563" cy="369888"/>
          </a:xfrm>
          <a:prstGeom prst="rect">
            <a:avLst/>
          </a:prstGeom>
          <a:noFill/>
          <a:ln w="9525">
            <a:noFill/>
            <a:miter lim="800000"/>
            <a:headEnd/>
            <a:tailEnd/>
          </a:ln>
        </p:spPr>
        <p:txBody>
          <a:bodyPr wrap="none" anchor="ctr">
            <a:spAutoFit/>
          </a:bodyPr>
          <a:lstStyle/>
          <a:p>
            <a:pPr algn="ctr">
              <a:defRPr/>
            </a:pPr>
            <a:r>
              <a:rPr lang="en-US" dirty="0">
                <a:solidFill>
                  <a:schemeClr val="bg1">
                    <a:lumMod val="50000"/>
                  </a:schemeClr>
                </a:solidFill>
                <a:ea typeface="+mn-ea"/>
              </a:rPr>
              <a:t>selfishness</a:t>
            </a:r>
          </a:p>
        </p:txBody>
      </p:sp>
      <p:sp>
        <p:nvSpPr>
          <p:cNvPr id="38" name="Line 12"/>
          <p:cNvSpPr>
            <a:spLocks noChangeShapeType="1"/>
          </p:cNvSpPr>
          <p:nvPr/>
        </p:nvSpPr>
        <p:spPr bwMode="auto">
          <a:xfrm>
            <a:off x="6172200" y="5222875"/>
            <a:ext cx="1066800" cy="415925"/>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39" name="Line 12"/>
          <p:cNvSpPr>
            <a:spLocks noChangeShapeType="1"/>
          </p:cNvSpPr>
          <p:nvPr/>
        </p:nvSpPr>
        <p:spPr bwMode="auto">
          <a:xfrm flipV="1">
            <a:off x="7543800" y="2590800"/>
            <a:ext cx="684213" cy="803275"/>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40" name="Line 12"/>
          <p:cNvSpPr>
            <a:spLocks noChangeShapeType="1"/>
          </p:cNvSpPr>
          <p:nvPr/>
        </p:nvSpPr>
        <p:spPr bwMode="auto">
          <a:xfrm>
            <a:off x="7848600" y="3698875"/>
            <a:ext cx="762000" cy="644525"/>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41" name="Line 12"/>
          <p:cNvSpPr>
            <a:spLocks noChangeShapeType="1"/>
          </p:cNvSpPr>
          <p:nvPr/>
        </p:nvSpPr>
        <p:spPr bwMode="auto">
          <a:xfrm flipV="1">
            <a:off x="6934200" y="1905000"/>
            <a:ext cx="762000" cy="228600"/>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44" name="Right Arrow 43"/>
          <p:cNvSpPr/>
          <p:nvPr/>
        </p:nvSpPr>
        <p:spPr bwMode="auto">
          <a:xfrm>
            <a:off x="609600" y="6400800"/>
            <a:ext cx="8153400" cy="228600"/>
          </a:xfrm>
          <a:prstGeom prst="rightArrow">
            <a:avLst/>
          </a:prstGeom>
          <a:gradFill flip="none" rotWithShape="1">
            <a:gsLst>
              <a:gs pos="0">
                <a:schemeClr val="tx1"/>
              </a:gs>
              <a:gs pos="50000">
                <a:schemeClr val="accent1">
                  <a:shade val="67500"/>
                  <a:satMod val="115000"/>
                </a:schemeClr>
              </a:gs>
              <a:gs pos="100000">
                <a:schemeClr val="accent1">
                  <a:shade val="100000"/>
                  <a:satMod val="115000"/>
                </a:schemeClr>
              </a:gs>
            </a:gsLst>
            <a:lin ang="0" scaled="1"/>
            <a:tileRect/>
          </a:gradFill>
          <a:ln w="25400" cap="flat" cmpd="sng" algn="ctr">
            <a:noFill/>
            <a:prstDash val="solid"/>
            <a:round/>
            <a:headEnd type="none" w="med" len="med"/>
            <a:tailEnd type="triangle" w="med" len="med"/>
          </a:ln>
          <a:effectLst/>
        </p:spPr>
        <p:txBody>
          <a:bodyPr/>
          <a:lstStyle/>
          <a:p>
            <a:pPr>
              <a:defRPr/>
            </a:pPr>
            <a:endParaRPr lang="en-US">
              <a:ea typeface="+mn-ea"/>
            </a:endParaRPr>
          </a:p>
        </p:txBody>
      </p:sp>
      <p:sp>
        <p:nvSpPr>
          <p:cNvPr id="30" name="TextBox 29"/>
          <p:cNvSpPr txBox="1">
            <a:spLocks noChangeArrowheads="1"/>
          </p:cNvSpPr>
          <p:nvPr/>
        </p:nvSpPr>
        <p:spPr bwMode="auto">
          <a:xfrm>
            <a:off x="1219200" y="6096000"/>
            <a:ext cx="221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Nodes </a:t>
            </a:r>
            <a:r>
              <a:rPr lang="ja-JP" altLang="en-US"/>
              <a:t>“</a:t>
            </a:r>
            <a:r>
              <a:rPr lang="en-US"/>
              <a:t>near</a:t>
            </a:r>
            <a:r>
              <a:rPr lang="ja-JP" altLang="en-US"/>
              <a:t>”</a:t>
            </a:r>
            <a:r>
              <a:rPr lang="en-US"/>
              <a:t> seeds</a:t>
            </a:r>
          </a:p>
        </p:txBody>
      </p:sp>
      <p:sp>
        <p:nvSpPr>
          <p:cNvPr id="31" name="TextBox 30"/>
          <p:cNvSpPr txBox="1">
            <a:spLocks noChangeArrowheads="1"/>
          </p:cNvSpPr>
          <p:nvPr/>
        </p:nvSpPr>
        <p:spPr bwMode="auto">
          <a:xfrm>
            <a:off x="6296025" y="6096000"/>
            <a:ext cx="254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Nodes </a:t>
            </a:r>
            <a:r>
              <a:rPr lang="ja-JP" altLang="en-US"/>
              <a:t>“</a:t>
            </a:r>
            <a:r>
              <a:rPr lang="en-US"/>
              <a:t>far from</a:t>
            </a:r>
            <a:r>
              <a:rPr lang="ja-JP" altLang="en-US"/>
              <a:t>”</a:t>
            </a:r>
            <a:r>
              <a:rPr lang="en-US"/>
              <a:t> seeds</a:t>
            </a:r>
          </a:p>
        </p:txBody>
      </p:sp>
      <p:sp>
        <p:nvSpPr>
          <p:cNvPr id="42" name="TextBox 41"/>
          <p:cNvSpPr txBox="1"/>
          <p:nvPr/>
        </p:nvSpPr>
        <p:spPr>
          <a:xfrm>
            <a:off x="5943600" y="2590800"/>
            <a:ext cx="2743200" cy="1938338"/>
          </a:xfrm>
          <a:prstGeom prst="rect">
            <a:avLst/>
          </a:prstGeom>
          <a:solidFill>
            <a:schemeClr val="bg1">
              <a:lumMod val="95000"/>
            </a:schemeClr>
          </a:solid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algn="l" eaLnBrk="1" hangingPunct="1"/>
            <a:r>
              <a:rPr lang="en-US" sz="2400"/>
              <a:t>Information from other categories tells you </a:t>
            </a:r>
            <a:r>
              <a:rPr lang="ja-JP" altLang="en-US" sz="2400"/>
              <a:t>“</a:t>
            </a:r>
            <a:r>
              <a:rPr lang="en-US" sz="2400"/>
              <a:t>how far</a:t>
            </a:r>
            <a:r>
              <a:rPr lang="ja-JP" altLang="en-US" sz="2400"/>
              <a:t>”</a:t>
            </a:r>
            <a:r>
              <a:rPr lang="en-US" sz="2400"/>
              <a:t> (when to </a:t>
            </a:r>
            <a:r>
              <a:rPr lang="en-US" sz="2400" i="1"/>
              <a:t>stop</a:t>
            </a:r>
            <a:r>
              <a:rPr lang="en-US" sz="2400"/>
              <a:t> propagating)</a:t>
            </a:r>
          </a:p>
        </p:txBody>
      </p:sp>
      <p:sp>
        <p:nvSpPr>
          <p:cNvPr id="43" name="Rectangle 4"/>
          <p:cNvSpPr>
            <a:spLocks noChangeArrowheads="1"/>
          </p:cNvSpPr>
          <p:nvPr/>
        </p:nvSpPr>
        <p:spPr bwMode="auto">
          <a:xfrm>
            <a:off x="7391400" y="4876800"/>
            <a:ext cx="130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solidFill>
                  <a:srgbClr val="0070C0"/>
                </a:solidFill>
              </a:rPr>
              <a:t>arrogance</a:t>
            </a:r>
          </a:p>
        </p:txBody>
      </p:sp>
      <p:sp>
        <p:nvSpPr>
          <p:cNvPr id="45" name="Line 9"/>
          <p:cNvSpPr>
            <a:spLocks noChangeShapeType="1"/>
          </p:cNvSpPr>
          <p:nvPr/>
        </p:nvSpPr>
        <p:spPr bwMode="auto">
          <a:xfrm flipH="1" flipV="1">
            <a:off x="7086600" y="4876800"/>
            <a:ext cx="304800" cy="1524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Rectangle 5"/>
          <p:cNvSpPr>
            <a:spLocks noChangeArrowheads="1"/>
          </p:cNvSpPr>
          <p:nvPr/>
        </p:nvSpPr>
        <p:spPr bwMode="auto">
          <a:xfrm>
            <a:off x="5105400" y="4572000"/>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solidFill>
                  <a:srgbClr val="0070C0"/>
                </a:solidFill>
              </a:rPr>
              <a:t>traits such as </a:t>
            </a:r>
            <a:r>
              <a:rPr lang="en-US" u="sng">
                <a:solidFill>
                  <a:srgbClr val="0070C0"/>
                </a:solidFill>
              </a:rPr>
              <a:t>arg1</a:t>
            </a:r>
          </a:p>
        </p:txBody>
      </p:sp>
      <p:sp>
        <p:nvSpPr>
          <p:cNvPr id="47" name="Line 9"/>
          <p:cNvSpPr>
            <a:spLocks noChangeShapeType="1"/>
          </p:cNvSpPr>
          <p:nvPr/>
        </p:nvSpPr>
        <p:spPr bwMode="auto">
          <a:xfrm flipH="1">
            <a:off x="4267200" y="4876800"/>
            <a:ext cx="914400" cy="685800"/>
          </a:xfrm>
          <a:prstGeom prst="line">
            <a:avLst/>
          </a:prstGeom>
          <a:noFill/>
          <a:ln w="57150">
            <a:solidFill>
              <a:schemeClr val="accent6">
                <a:lumMod val="40000"/>
                <a:lumOff val="60000"/>
              </a:schemeClr>
            </a:solidFill>
            <a:round/>
            <a:headEnd/>
            <a:tailEnd type="triangle" w="med" len="med"/>
          </a:ln>
        </p:spPr>
        <p:txBody>
          <a:bodyPr/>
          <a:lstStyle/>
          <a:p>
            <a:pPr>
              <a:defRPr/>
            </a:pPr>
            <a:endParaRPr lang="en-US">
              <a:ea typeface="+mn-ea"/>
            </a:endParaRPr>
          </a:p>
        </p:txBody>
      </p:sp>
      <p:sp>
        <p:nvSpPr>
          <p:cNvPr id="48" name="Line 9"/>
          <p:cNvSpPr>
            <a:spLocks noChangeShapeType="1"/>
          </p:cNvSpPr>
          <p:nvPr/>
        </p:nvSpPr>
        <p:spPr bwMode="auto">
          <a:xfrm>
            <a:off x="7010400" y="5029200"/>
            <a:ext cx="304800" cy="457200"/>
          </a:xfrm>
          <a:prstGeom prst="line">
            <a:avLst/>
          </a:prstGeom>
          <a:noFill/>
          <a:ln w="57150">
            <a:solidFill>
              <a:schemeClr val="accent6">
                <a:lumMod val="40000"/>
                <a:lumOff val="60000"/>
              </a:schemeClr>
            </a:solidFill>
            <a:round/>
            <a:headEnd/>
            <a:tailEnd type="triangle" w="med" len="med"/>
          </a:ln>
        </p:spPr>
        <p:txBody>
          <a:bodyPr/>
          <a:lstStyle/>
          <a:p>
            <a:pPr>
              <a:defRPr/>
            </a:pPr>
            <a:endParaRPr lang="en-US">
              <a:ea typeface="+mn-ea"/>
            </a:endParaRPr>
          </a:p>
        </p:txBody>
      </p:sp>
      <p:sp>
        <p:nvSpPr>
          <p:cNvPr id="49" name="Rectangle 4"/>
          <p:cNvSpPr>
            <a:spLocks noChangeArrowheads="1"/>
          </p:cNvSpPr>
          <p:nvPr/>
        </p:nvSpPr>
        <p:spPr bwMode="auto">
          <a:xfrm>
            <a:off x="3581400" y="5486400"/>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solidFill>
                  <a:srgbClr val="0070C0"/>
                </a:solidFill>
              </a:rPr>
              <a:t>denial</a:t>
            </a:r>
          </a:p>
        </p:txBody>
      </p:sp>
      <p:sp>
        <p:nvSpPr>
          <p:cNvPr id="50" name="Rectangle 4"/>
          <p:cNvSpPr>
            <a:spLocks noChangeArrowheads="1"/>
          </p:cNvSpPr>
          <p:nvPr/>
        </p:nvSpPr>
        <p:spPr bwMode="auto">
          <a:xfrm>
            <a:off x="7239000" y="53340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a:solidFill>
                  <a:srgbClr val="0070C0"/>
                </a:solidFill>
              </a:rPr>
              <a:t>selfishness</a:t>
            </a:r>
          </a:p>
        </p:txBody>
      </p:sp>
    </p:spTree>
    <p:extLst>
      <p:ext uri="{BB962C8B-B14F-4D97-AF65-F5344CB8AC3E}">
        <p14:creationId xmlns:p14="http://schemas.microsoft.com/office/powerpoint/2010/main" val="616484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0" grpId="0"/>
      <p:bldP spid="31" grpId="0"/>
      <p:bldP spid="42" grpId="0" animBg="1"/>
      <p:bldP spid="43" grpId="0"/>
      <p:bldP spid="45" grpId="0" animBg="1"/>
      <p:bldP spid="46"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3-16 at 1.30.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75" y="509543"/>
            <a:ext cx="6083300" cy="4381500"/>
          </a:xfrm>
          <a:prstGeom prst="rect">
            <a:avLst/>
          </a:prstGeom>
        </p:spPr>
      </p:pic>
      <p:sp>
        <p:nvSpPr>
          <p:cNvPr id="6" name="Rectangle 5"/>
          <p:cNvSpPr/>
          <p:nvPr/>
        </p:nvSpPr>
        <p:spPr>
          <a:xfrm>
            <a:off x="6024306" y="2780386"/>
            <a:ext cx="2762171" cy="11556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2-03-16 at 1.29.58 PM.png"/>
          <p:cNvPicPr>
            <a:picLocks noChangeAspect="1"/>
          </p:cNvPicPr>
          <p:nvPr/>
        </p:nvPicPr>
        <p:blipFill rotWithShape="1">
          <a:blip r:embed="rId3">
            <a:extLst>
              <a:ext uri="{28A0092B-C50C-407E-A947-70E740481C1C}">
                <a14:useLocalDpi xmlns:a14="http://schemas.microsoft.com/office/drawing/2010/main" val="0"/>
              </a:ext>
            </a:extLst>
          </a:blip>
          <a:srcRect l="4766" r="13583"/>
          <a:stretch/>
        </p:blipFill>
        <p:spPr>
          <a:xfrm>
            <a:off x="6166551" y="3050257"/>
            <a:ext cx="2436876" cy="673100"/>
          </a:xfrm>
          <a:prstGeom prst="rect">
            <a:avLst/>
          </a:prstGeom>
        </p:spPr>
      </p:pic>
      <p:sp>
        <p:nvSpPr>
          <p:cNvPr id="5" name="TextBox 4"/>
          <p:cNvSpPr txBox="1"/>
          <p:nvPr/>
        </p:nvSpPr>
        <p:spPr>
          <a:xfrm>
            <a:off x="6166552" y="2963457"/>
            <a:ext cx="2436876" cy="369332"/>
          </a:xfrm>
          <a:prstGeom prst="rect">
            <a:avLst/>
          </a:prstGeom>
          <a:solidFill>
            <a:srgbClr val="FFFFFF"/>
          </a:solidFill>
        </p:spPr>
        <p:txBody>
          <a:bodyPr wrap="square" rtlCol="0">
            <a:spAutoFit/>
          </a:bodyPr>
          <a:lstStyle/>
          <a:p>
            <a:r>
              <a:rPr lang="en-US" dirty="0" smtClean="0"/>
              <a:t>RWR - </a:t>
            </a:r>
            <a:r>
              <a:rPr lang="en-US" dirty="0" err="1" smtClean="0"/>
              <a:t>fixpoint</a:t>
            </a:r>
            <a:r>
              <a:rPr lang="en-US" dirty="0" smtClean="0"/>
              <a:t> of:</a:t>
            </a:r>
            <a:endParaRPr lang="en-US" dirty="0"/>
          </a:p>
        </p:txBody>
      </p:sp>
      <p:cxnSp>
        <p:nvCxnSpPr>
          <p:cNvPr id="8" name="Straight Connector 7"/>
          <p:cNvCxnSpPr/>
          <p:nvPr/>
        </p:nvCxnSpPr>
        <p:spPr>
          <a:xfrm flipH="1">
            <a:off x="2528400" y="3723357"/>
            <a:ext cx="234534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4975" y="5263283"/>
            <a:ext cx="7869636" cy="1200328"/>
          </a:xfrm>
          <a:prstGeom prst="rect">
            <a:avLst/>
          </a:prstGeom>
          <a:noFill/>
        </p:spPr>
        <p:txBody>
          <a:bodyPr wrap="square" rtlCol="0">
            <a:spAutoFit/>
          </a:bodyPr>
          <a:lstStyle/>
          <a:p>
            <a:r>
              <a:rPr lang="en-US" sz="2400" dirty="0" smtClean="0"/>
              <a:t>Seed selection</a:t>
            </a:r>
          </a:p>
          <a:p>
            <a:pPr marL="457200" indent="-457200">
              <a:buFont typeface="+mj-lt"/>
              <a:buAutoNum type="arabicPeriod"/>
            </a:pPr>
            <a:r>
              <a:rPr lang="en-US" sz="2400" dirty="0" smtClean="0"/>
              <a:t>order by PageRank, degree, or randomly</a:t>
            </a:r>
          </a:p>
          <a:p>
            <a:pPr marL="457200" indent="-457200">
              <a:buFont typeface="+mj-lt"/>
              <a:buAutoNum type="arabicPeriod"/>
            </a:pPr>
            <a:r>
              <a:rPr lang="en-US" sz="2400" dirty="0" smtClean="0"/>
              <a:t>go down list until you have at least </a:t>
            </a:r>
            <a:r>
              <a:rPr lang="en-US" sz="2400" i="1" dirty="0" smtClean="0"/>
              <a:t>k</a:t>
            </a:r>
            <a:r>
              <a:rPr lang="en-US" sz="2400" dirty="0" smtClean="0"/>
              <a:t> examples/class</a:t>
            </a:r>
          </a:p>
        </p:txBody>
      </p:sp>
    </p:spTree>
    <p:extLst>
      <p:ext uri="{BB962C8B-B14F-4D97-AF65-F5344CB8AC3E}">
        <p14:creationId xmlns:p14="http://schemas.microsoft.com/office/powerpoint/2010/main" val="6216601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MultiRankWalk</a:t>
            </a:r>
            <a:r>
              <a:rPr lang="en-US" dirty="0" smtClean="0"/>
              <a:t> </a:t>
            </a:r>
            <a:r>
              <a:rPr lang="en-US" dirty="0" err="1" smtClean="0"/>
              <a:t>vs</a:t>
            </a:r>
            <a:r>
              <a:rPr lang="en-US" dirty="0" smtClean="0"/>
              <a:t> </a:t>
            </a:r>
            <a:r>
              <a:rPr lang="en-US" dirty="0" err="1" smtClean="0"/>
              <a:t>wvRN</a:t>
            </a:r>
            <a:r>
              <a:rPr lang="en-US" dirty="0" smtClean="0"/>
              <a:t>/HF/</a:t>
            </a:r>
            <a:r>
              <a:rPr lang="en-US" dirty="0" err="1" smtClean="0"/>
              <a:t>CoEM</a:t>
            </a:r>
            <a:endParaRPr lang="en-US" dirty="0"/>
          </a:p>
        </p:txBody>
      </p:sp>
      <p:pic>
        <p:nvPicPr>
          <p:cNvPr id="5" name="Picture 4" descr="Screen Shot 2012-03-16 at 1.5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239"/>
            <a:ext cx="9144000" cy="4983238"/>
          </a:xfrm>
          <a:prstGeom prst="rect">
            <a:avLst/>
          </a:prstGeom>
        </p:spPr>
      </p:pic>
    </p:spTree>
    <p:extLst>
      <p:ext uri="{BB962C8B-B14F-4D97-AF65-F5344CB8AC3E}">
        <p14:creationId xmlns:p14="http://schemas.microsoft.com/office/powerpoint/2010/main" val="6022218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topics so far</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Algorithms:</a:t>
            </a:r>
          </a:p>
          <a:p>
            <a:pPr lvl="1"/>
            <a:r>
              <a:rPr lang="en-US" dirty="0" smtClean="0"/>
              <a:t>exact PageRank</a:t>
            </a:r>
          </a:p>
          <a:p>
            <a:pPr lvl="2"/>
            <a:r>
              <a:rPr lang="en-US" dirty="0" smtClean="0"/>
              <a:t>with nodes-in-memory</a:t>
            </a:r>
          </a:p>
          <a:p>
            <a:pPr lvl="2"/>
            <a:r>
              <a:rPr lang="en-US" dirty="0" smtClean="0"/>
              <a:t>with nothing-in-memory</a:t>
            </a:r>
          </a:p>
          <a:p>
            <a:pPr lvl="1"/>
            <a:r>
              <a:rPr lang="en-US" dirty="0" smtClean="0"/>
              <a:t>approximate </a:t>
            </a:r>
            <a:r>
              <a:rPr lang="en-US" b="1" dirty="0" smtClean="0"/>
              <a:t>personalized</a:t>
            </a:r>
            <a:r>
              <a:rPr lang="en-US" dirty="0" smtClean="0"/>
              <a:t> PageRank (</a:t>
            </a:r>
            <a:r>
              <a:rPr lang="en-US" dirty="0" err="1" smtClean="0"/>
              <a:t>apr</a:t>
            </a:r>
            <a:r>
              <a:rPr lang="en-US" dirty="0" smtClean="0"/>
              <a:t>)</a:t>
            </a:r>
          </a:p>
          <a:p>
            <a:pPr lvl="2"/>
            <a:r>
              <a:rPr lang="en-US" dirty="0" smtClean="0"/>
              <a:t>using repeated “push”</a:t>
            </a:r>
          </a:p>
          <a:p>
            <a:pPr lvl="1"/>
            <a:r>
              <a:rPr lang="en-US" dirty="0" smtClean="0"/>
              <a:t>a “sweep” to find a coherent </a:t>
            </a:r>
            <a:r>
              <a:rPr lang="en-US" dirty="0" err="1" smtClean="0"/>
              <a:t>subgraph</a:t>
            </a:r>
            <a:r>
              <a:rPr lang="en-US" dirty="0" smtClean="0"/>
              <a:t> from a personalized PageRank vector/ranking</a:t>
            </a:r>
          </a:p>
          <a:p>
            <a:pPr lvl="1"/>
            <a:r>
              <a:rPr lang="en-US" dirty="0" smtClean="0"/>
              <a:t>iterative averaging</a:t>
            </a:r>
          </a:p>
          <a:p>
            <a:pPr lvl="2"/>
            <a:r>
              <a:rPr lang="en-US" dirty="0" smtClean="0"/>
              <a:t>clamping some nodes</a:t>
            </a:r>
          </a:p>
          <a:p>
            <a:pPr lvl="2"/>
            <a:r>
              <a:rPr lang="en-US" dirty="0" smtClean="0"/>
              <a:t>no clamping</a:t>
            </a:r>
            <a:endParaRPr lang="en-US" dirty="0"/>
          </a:p>
        </p:txBody>
      </p:sp>
      <p:sp>
        <p:nvSpPr>
          <p:cNvPr id="4" name="Content Placeholder 3"/>
          <p:cNvSpPr>
            <a:spLocks noGrp="1"/>
          </p:cNvSpPr>
          <p:nvPr>
            <p:ph sz="half" idx="2"/>
          </p:nvPr>
        </p:nvSpPr>
        <p:spPr>
          <a:xfrm>
            <a:off x="4648199" y="1600200"/>
            <a:ext cx="4175539" cy="4525963"/>
          </a:xfrm>
        </p:spPr>
        <p:txBody>
          <a:bodyPr>
            <a:normAutofit fontScale="85000" lnSpcReduction="10000"/>
          </a:bodyPr>
          <a:lstStyle/>
          <a:p>
            <a:r>
              <a:rPr lang="en-US" dirty="0" smtClean="0"/>
              <a:t>Applications:</a:t>
            </a:r>
          </a:p>
          <a:p>
            <a:pPr lvl="1"/>
            <a:r>
              <a:rPr lang="en-US" dirty="0" smtClean="0"/>
              <a:t>web search</a:t>
            </a:r>
          </a:p>
          <a:p>
            <a:pPr lvl="1"/>
            <a:endParaRPr lang="en-US" dirty="0"/>
          </a:p>
          <a:p>
            <a:pPr lvl="1"/>
            <a:endParaRPr lang="en-US" dirty="0" smtClean="0"/>
          </a:p>
          <a:p>
            <a:pPr lvl="1"/>
            <a:r>
              <a:rPr lang="en-US" dirty="0" smtClean="0"/>
              <a:t>semi-supervised learning (MRW algorithm)</a:t>
            </a:r>
          </a:p>
          <a:p>
            <a:pPr lvl="1"/>
            <a:endParaRPr lang="en-US" dirty="0"/>
          </a:p>
          <a:p>
            <a:pPr lvl="1"/>
            <a:r>
              <a:rPr lang="en-US" dirty="0" smtClean="0"/>
              <a:t>sampling a graph (with </a:t>
            </a:r>
            <a:r>
              <a:rPr lang="en-US" dirty="0" err="1" smtClean="0"/>
              <a:t>apr</a:t>
            </a:r>
            <a:r>
              <a:rPr lang="en-US" dirty="0" smtClean="0"/>
              <a:t>)</a:t>
            </a:r>
          </a:p>
          <a:p>
            <a:pPr lvl="1"/>
            <a:endParaRPr lang="en-US" dirty="0"/>
          </a:p>
          <a:p>
            <a:pPr lvl="1"/>
            <a:endParaRPr lang="en-US" dirty="0" smtClean="0"/>
          </a:p>
          <a:p>
            <a:pPr lvl="1"/>
            <a:endParaRPr lang="en-US" dirty="0" smtClean="0"/>
          </a:p>
          <a:p>
            <a:pPr lvl="2"/>
            <a:r>
              <a:rPr lang="en-US" b="1" dirty="0" smtClean="0"/>
              <a:t>SSL: HF</a:t>
            </a:r>
            <a:r>
              <a:rPr lang="en-US" b="1" dirty="0" smtClean="0"/>
              <a:t>/</a:t>
            </a:r>
            <a:r>
              <a:rPr lang="en-US" b="1" dirty="0" err="1" smtClean="0"/>
              <a:t>CoEM</a:t>
            </a:r>
            <a:r>
              <a:rPr lang="en-US" b="1" dirty="0" smtClean="0"/>
              <a:t>/</a:t>
            </a:r>
            <a:r>
              <a:rPr lang="en-US" b="1" dirty="0" err="1" smtClean="0"/>
              <a:t>wvRN</a:t>
            </a:r>
            <a:endParaRPr lang="en-US" b="1" dirty="0" smtClean="0"/>
          </a:p>
          <a:p>
            <a:pPr lvl="2"/>
            <a:r>
              <a:rPr lang="en-US" dirty="0" smtClean="0"/>
              <a:t>power iteration clustering</a:t>
            </a:r>
            <a:endParaRPr lang="en-US" dirty="0"/>
          </a:p>
        </p:txBody>
      </p:sp>
    </p:spTree>
    <p:extLst>
      <p:ext uri="{BB962C8B-B14F-4D97-AF65-F5344CB8AC3E}">
        <p14:creationId xmlns:p14="http://schemas.microsoft.com/office/powerpoint/2010/main" val="33725143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Last assignment (</a:t>
            </a:r>
            <a:r>
              <a:rPr lang="en-US" dirty="0" err="1" smtClean="0"/>
              <a:t>approx</a:t>
            </a:r>
            <a:r>
              <a:rPr lang="en-US" dirty="0" smtClean="0"/>
              <a:t> PR/sweep/visualize):</a:t>
            </a:r>
          </a:p>
          <a:p>
            <a:pPr lvl="1"/>
            <a:r>
              <a:rPr lang="en-US" dirty="0" smtClean="0"/>
              <a:t>48hr </a:t>
            </a:r>
            <a:r>
              <a:rPr lang="en-US" dirty="0" smtClean="0"/>
              <a:t>extension </a:t>
            </a:r>
            <a:r>
              <a:rPr lang="en-US" dirty="0" smtClean="0"/>
              <a:t>for all</a:t>
            </a:r>
            <a:endParaRPr lang="en-US" dirty="0" smtClean="0"/>
          </a:p>
          <a:p>
            <a:r>
              <a:rPr lang="en-US" dirty="0" smtClean="0"/>
              <a:t>Final proposal:</a:t>
            </a:r>
          </a:p>
          <a:p>
            <a:pPr lvl="1"/>
            <a:r>
              <a:rPr lang="en-US" dirty="0" smtClean="0"/>
              <a:t>Still due Tues 1:30</a:t>
            </a:r>
          </a:p>
          <a:p>
            <a:pPr lvl="1"/>
            <a:r>
              <a:rPr lang="en-US" dirty="0" smtClean="0"/>
              <a:t>I’ve given everyone comments (often brief) and/or questions</a:t>
            </a:r>
          </a:p>
          <a:p>
            <a:r>
              <a:rPr lang="en-US" dirty="0" smtClean="0"/>
              <a:t>Final project:</a:t>
            </a:r>
          </a:p>
          <a:p>
            <a:pPr lvl="1"/>
            <a:r>
              <a:rPr lang="en-US" dirty="0" smtClean="0"/>
              <a:t>We’re asking everyone to keep in touch</a:t>
            </a:r>
          </a:p>
          <a:p>
            <a:pPr lvl="2"/>
            <a:r>
              <a:rPr lang="en-US" dirty="0" smtClean="0"/>
              <a:t>We’re assigning each project a mentor (soon)</a:t>
            </a:r>
          </a:p>
          <a:p>
            <a:pPr lvl="2"/>
            <a:r>
              <a:rPr lang="en-US" dirty="0" smtClean="0"/>
              <a:t>Feel free to discuss issues in office hours</a:t>
            </a:r>
          </a:p>
          <a:p>
            <a:pPr lvl="2"/>
            <a:r>
              <a:rPr lang="en-US" dirty="0" smtClean="0"/>
              <a:t>Send a few bullet points each Tuesday to your mentor outlining progress (or lack of it)</a:t>
            </a:r>
          </a:p>
          <a:p>
            <a:pPr lvl="2"/>
            <a:r>
              <a:rPr lang="en-US" dirty="0" smtClean="0"/>
              <a:t>These are required but won’t be graded</a:t>
            </a:r>
            <a:endParaRPr lang="en-US" dirty="0" smtClean="0"/>
          </a:p>
          <a:p>
            <a:endParaRPr lang="en-US" dirty="0" smtClean="0"/>
          </a:p>
        </p:txBody>
      </p:sp>
    </p:spTree>
    <p:extLst>
      <p:ext uri="{BB962C8B-B14F-4D97-AF65-F5344CB8AC3E}">
        <p14:creationId xmlns:p14="http://schemas.microsoft.com/office/powerpoint/2010/main" val="1758706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228600" y="609600"/>
            <a:ext cx="8229600" cy="838200"/>
          </a:xfrm>
        </p:spPr>
        <p:txBody>
          <a:bodyPr lIns="81000" tIns="42120" rIns="81000" bIns="42120"/>
          <a:lstStyle/>
          <a:p>
            <a:pPr eaLnBrk="1" hangingPunct="1"/>
            <a:r>
              <a:rPr lang="en-US" sz="2400">
                <a:latin typeface="Comic Sans MS" charset="0"/>
                <a:cs typeface="Arial" charset="0"/>
              </a:rPr>
              <a:t>Repeated averaging with neighbors on a sample problem…</a:t>
            </a:r>
          </a:p>
        </p:txBody>
      </p:sp>
      <p:pic>
        <p:nvPicPr>
          <p:cNvPr id="2662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9084" t="39078" r="43156" b="35074"/>
          <a:stretch>
            <a:fillRect/>
          </a:stretch>
        </p:blipFill>
        <p:spPr>
          <a:xfrm>
            <a:off x="73025" y="1509713"/>
            <a:ext cx="4194175" cy="2071687"/>
          </a:xfrm>
        </p:spPr>
      </p:pic>
      <p:sp>
        <p:nvSpPr>
          <p:cNvPr id="26628" name="TextBox 7"/>
          <p:cNvSpPr txBox="1">
            <a:spLocks noChangeArrowheads="1"/>
          </p:cNvSpPr>
          <p:nvPr/>
        </p:nvSpPr>
        <p:spPr bwMode="auto">
          <a:xfrm>
            <a:off x="4648200" y="1524000"/>
            <a:ext cx="4114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buFont typeface="Arial" charset="0"/>
              <a:buChar char="•"/>
            </a:pPr>
            <a:r>
              <a:rPr lang="en-US"/>
              <a:t> Create a graph, connecting all points in the 2-D initial space to all other points</a:t>
            </a:r>
          </a:p>
          <a:p>
            <a:pPr lvl="1" eaLnBrk="1" hangingPunct="1">
              <a:buFont typeface="Arial" charset="0"/>
              <a:buChar char="•"/>
            </a:pPr>
            <a:r>
              <a:rPr lang="en-US">
                <a:ea typeface="ＭＳ Ｐゴシック" charset="0"/>
              </a:rPr>
              <a:t> Weighted by distance</a:t>
            </a:r>
          </a:p>
          <a:p>
            <a:pPr eaLnBrk="1" hangingPunct="1">
              <a:buFont typeface="Arial" charset="0"/>
              <a:buChar char="•"/>
            </a:pPr>
            <a:r>
              <a:rPr lang="en-US"/>
              <a:t> Run power iteration for 10 steps</a:t>
            </a:r>
          </a:p>
          <a:p>
            <a:pPr eaLnBrk="1" hangingPunct="1">
              <a:buFont typeface="Arial" charset="0"/>
              <a:buChar char="•"/>
            </a:pPr>
            <a:r>
              <a:rPr lang="en-US"/>
              <a:t> Plot node id x vs v</a:t>
            </a:r>
            <a:r>
              <a:rPr lang="en-US" baseline="30000"/>
              <a:t>10</a:t>
            </a:r>
            <a:r>
              <a:rPr lang="en-US"/>
              <a:t>(x)</a:t>
            </a:r>
          </a:p>
          <a:p>
            <a:pPr lvl="1" eaLnBrk="1" hangingPunct="1">
              <a:buFont typeface="Arial" charset="0"/>
              <a:buChar char="•"/>
            </a:pPr>
            <a:r>
              <a:rPr lang="en-US">
                <a:ea typeface="ＭＳ Ｐゴシック" charset="0"/>
              </a:rPr>
              <a:t> nodes are ordered by actual cluster number</a:t>
            </a:r>
          </a:p>
        </p:txBody>
      </p:sp>
      <p:grpSp>
        <p:nvGrpSpPr>
          <p:cNvPr id="2" name="Group 73"/>
          <p:cNvGrpSpPr>
            <a:grpSpLocks/>
          </p:cNvGrpSpPr>
          <p:nvPr/>
        </p:nvGrpSpPr>
        <p:grpSpPr bwMode="auto">
          <a:xfrm>
            <a:off x="1752600" y="5392738"/>
            <a:ext cx="720725" cy="779462"/>
            <a:chOff x="1752600" y="4724400"/>
            <a:chExt cx="720414" cy="779621"/>
          </a:xfrm>
        </p:grpSpPr>
        <p:sp>
          <p:nvSpPr>
            <p:cNvPr id="26680" name="TextBox 8"/>
            <p:cNvSpPr txBox="1">
              <a:spLocks noChangeArrowheads="1"/>
            </p:cNvSpPr>
            <p:nvPr/>
          </p:nvSpPr>
          <p:spPr bwMode="auto">
            <a:xfrm>
              <a:off x="2209800" y="4800600"/>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0000FF"/>
                  </a:solidFill>
                </a:rPr>
                <a:t>b</a:t>
              </a:r>
            </a:p>
          </p:txBody>
        </p:sp>
        <p:sp>
          <p:nvSpPr>
            <p:cNvPr id="26681" name="TextBox 9"/>
            <p:cNvSpPr txBox="1">
              <a:spLocks noChangeArrowheads="1"/>
            </p:cNvSpPr>
            <p:nvPr/>
          </p:nvSpPr>
          <p:spPr bwMode="auto">
            <a:xfrm>
              <a:off x="2133600" y="5029200"/>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0000FF"/>
                  </a:solidFill>
                </a:rPr>
                <a:t>b</a:t>
              </a:r>
            </a:p>
          </p:txBody>
        </p:sp>
        <p:sp>
          <p:nvSpPr>
            <p:cNvPr id="26682" name="TextBox 10"/>
            <p:cNvSpPr txBox="1">
              <a:spLocks noChangeArrowheads="1"/>
            </p:cNvSpPr>
            <p:nvPr/>
          </p:nvSpPr>
          <p:spPr bwMode="auto">
            <a:xfrm>
              <a:off x="2057400" y="5257800"/>
              <a:ext cx="152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0000FF"/>
                  </a:solidFill>
                </a:rPr>
                <a:t>b</a:t>
              </a:r>
            </a:p>
          </p:txBody>
        </p:sp>
        <p:sp>
          <p:nvSpPr>
            <p:cNvPr id="26683" name="TextBox 11"/>
            <p:cNvSpPr txBox="1">
              <a:spLocks noChangeArrowheads="1"/>
            </p:cNvSpPr>
            <p:nvPr/>
          </p:nvSpPr>
          <p:spPr bwMode="auto">
            <a:xfrm>
              <a:off x="1905000" y="4724400"/>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0000FF"/>
                  </a:solidFill>
                </a:rPr>
                <a:t>b</a:t>
              </a:r>
            </a:p>
          </p:txBody>
        </p:sp>
        <p:sp>
          <p:nvSpPr>
            <p:cNvPr id="26684" name="TextBox 12"/>
            <p:cNvSpPr txBox="1">
              <a:spLocks noChangeArrowheads="1"/>
            </p:cNvSpPr>
            <p:nvPr/>
          </p:nvSpPr>
          <p:spPr bwMode="auto">
            <a:xfrm>
              <a:off x="1752600" y="5029200"/>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0000FF"/>
                  </a:solidFill>
                </a:rPr>
                <a:t>b</a:t>
              </a:r>
            </a:p>
          </p:txBody>
        </p:sp>
        <p:cxnSp>
          <p:nvCxnSpPr>
            <p:cNvPr id="26685" name="Straight Connector 14"/>
            <p:cNvCxnSpPr>
              <a:cxnSpLocks noChangeShapeType="1"/>
            </p:cNvCxnSpPr>
            <p:nvPr/>
          </p:nvCxnSpPr>
          <p:spPr bwMode="auto">
            <a:xfrm>
              <a:off x="2133600" y="4876800"/>
              <a:ext cx="1524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86" name="Straight Connector 15"/>
            <p:cNvCxnSpPr>
              <a:cxnSpLocks noChangeShapeType="1"/>
            </p:cNvCxnSpPr>
            <p:nvPr/>
          </p:nvCxnSpPr>
          <p:spPr bwMode="auto">
            <a:xfrm rot="5400000">
              <a:off x="1866900" y="4914900"/>
              <a:ext cx="1524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87" name="Straight Connector 19"/>
            <p:cNvCxnSpPr>
              <a:cxnSpLocks noChangeShapeType="1"/>
            </p:cNvCxnSpPr>
            <p:nvPr/>
          </p:nvCxnSpPr>
          <p:spPr bwMode="auto">
            <a:xfrm rot="5400000">
              <a:off x="2294811" y="5038010"/>
              <a:ext cx="58579"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88" name="Straight Connector 20"/>
            <p:cNvCxnSpPr>
              <a:cxnSpLocks noChangeShapeType="1"/>
              <a:stCxn id="26683" idx="2"/>
              <a:endCxn id="26682" idx="0"/>
            </p:cNvCxnSpPr>
            <p:nvPr/>
          </p:nvCxnSpPr>
          <p:spPr bwMode="auto">
            <a:xfrm rot="16200000" flipH="1">
              <a:off x="1941514" y="5065713"/>
              <a:ext cx="287179" cy="9699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89" name="Straight Connector 26"/>
            <p:cNvCxnSpPr>
              <a:cxnSpLocks noChangeShapeType="1"/>
            </p:cNvCxnSpPr>
            <p:nvPr/>
          </p:nvCxnSpPr>
          <p:spPr bwMode="auto">
            <a:xfrm flipV="1">
              <a:off x="1981200" y="5028406"/>
              <a:ext cx="284007" cy="15319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90" name="Straight Connector 36"/>
            <p:cNvCxnSpPr>
              <a:cxnSpLocks noChangeShapeType="1"/>
            </p:cNvCxnSpPr>
            <p:nvPr/>
          </p:nvCxnSpPr>
          <p:spPr bwMode="auto">
            <a:xfrm>
              <a:off x="1905000" y="5257800"/>
              <a:ext cx="1524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grpSp>
      <p:grpSp>
        <p:nvGrpSpPr>
          <p:cNvPr id="3" name="Group 80"/>
          <p:cNvGrpSpPr>
            <a:grpSpLocks/>
          </p:cNvGrpSpPr>
          <p:nvPr/>
        </p:nvGrpSpPr>
        <p:grpSpPr bwMode="auto">
          <a:xfrm>
            <a:off x="457200" y="4346575"/>
            <a:ext cx="3048000" cy="969963"/>
            <a:chOff x="457200" y="3678238"/>
            <a:chExt cx="3048000" cy="969962"/>
          </a:xfrm>
        </p:grpSpPr>
        <p:grpSp>
          <p:nvGrpSpPr>
            <p:cNvPr id="26658" name="Group 74"/>
            <p:cNvGrpSpPr>
              <a:grpSpLocks/>
            </p:cNvGrpSpPr>
            <p:nvPr/>
          </p:nvGrpSpPr>
          <p:grpSpPr bwMode="auto">
            <a:xfrm>
              <a:off x="457200" y="3810000"/>
              <a:ext cx="3048000" cy="838200"/>
              <a:chOff x="457200" y="3810000"/>
              <a:chExt cx="3048000" cy="838200"/>
            </a:xfrm>
          </p:grpSpPr>
          <p:sp>
            <p:nvSpPr>
              <p:cNvPr id="26660" name="TextBox 37"/>
              <p:cNvSpPr txBox="1">
                <a:spLocks noChangeArrowheads="1"/>
              </p:cNvSpPr>
              <p:nvPr/>
            </p:nvSpPr>
            <p:spPr bwMode="auto">
              <a:xfrm>
                <a:off x="2133600" y="3962400"/>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sp>
            <p:nvSpPr>
              <p:cNvPr id="26661" name="TextBox 38"/>
              <p:cNvSpPr txBox="1">
                <a:spLocks noChangeArrowheads="1"/>
              </p:cNvSpPr>
              <p:nvPr/>
            </p:nvSpPr>
            <p:spPr bwMode="auto">
              <a:xfrm>
                <a:off x="2514600" y="3962400"/>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sp>
            <p:nvSpPr>
              <p:cNvPr id="26662" name="TextBox 39"/>
              <p:cNvSpPr txBox="1">
                <a:spLocks noChangeArrowheads="1"/>
              </p:cNvSpPr>
              <p:nvPr/>
            </p:nvSpPr>
            <p:spPr bwMode="auto">
              <a:xfrm>
                <a:off x="1295400" y="4267200"/>
                <a:ext cx="152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sp>
            <p:nvSpPr>
              <p:cNvPr id="26663" name="TextBox 40"/>
              <p:cNvSpPr txBox="1">
                <a:spLocks noChangeArrowheads="1"/>
              </p:cNvSpPr>
              <p:nvPr/>
            </p:nvSpPr>
            <p:spPr bwMode="auto">
              <a:xfrm>
                <a:off x="1787214" y="3827621"/>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sp>
            <p:nvSpPr>
              <p:cNvPr id="26664" name="TextBox 41"/>
              <p:cNvSpPr txBox="1">
                <a:spLocks noChangeArrowheads="1"/>
              </p:cNvSpPr>
              <p:nvPr/>
            </p:nvSpPr>
            <p:spPr bwMode="auto">
              <a:xfrm>
                <a:off x="1634814" y="4132421"/>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cxnSp>
            <p:nvCxnSpPr>
              <p:cNvPr id="26665" name="Straight Connector 42"/>
              <p:cNvCxnSpPr>
                <a:cxnSpLocks noChangeShapeType="1"/>
              </p:cNvCxnSpPr>
              <p:nvPr/>
            </p:nvCxnSpPr>
            <p:spPr bwMode="auto">
              <a:xfrm>
                <a:off x="2015814" y="3980021"/>
                <a:ext cx="1524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66" name="Straight Connector 43"/>
              <p:cNvCxnSpPr>
                <a:cxnSpLocks noChangeShapeType="1"/>
              </p:cNvCxnSpPr>
              <p:nvPr/>
            </p:nvCxnSpPr>
            <p:spPr bwMode="auto">
              <a:xfrm rot="5400000">
                <a:off x="1749114" y="4018121"/>
                <a:ext cx="1524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67" name="Straight Connector 44"/>
              <p:cNvCxnSpPr>
                <a:cxnSpLocks noChangeShapeType="1"/>
              </p:cNvCxnSpPr>
              <p:nvPr/>
            </p:nvCxnSpPr>
            <p:spPr bwMode="auto">
              <a:xfrm>
                <a:off x="2362200" y="4114800"/>
                <a:ext cx="193985" cy="409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68" name="Straight Connector 47"/>
              <p:cNvCxnSpPr>
                <a:cxnSpLocks noChangeShapeType="1"/>
              </p:cNvCxnSpPr>
              <p:nvPr/>
            </p:nvCxnSpPr>
            <p:spPr bwMode="auto">
              <a:xfrm rot="10800000" flipV="1">
                <a:off x="1524000" y="4361020"/>
                <a:ext cx="263214" cy="5857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69" name="Straight Connector 50"/>
              <p:cNvCxnSpPr>
                <a:cxnSpLocks noChangeShapeType="1"/>
              </p:cNvCxnSpPr>
              <p:nvPr/>
            </p:nvCxnSpPr>
            <p:spPr bwMode="auto">
              <a:xfrm>
                <a:off x="2057400" y="3962400"/>
                <a:ext cx="457200" cy="76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70" name="Straight Connector 53"/>
              <p:cNvCxnSpPr>
                <a:cxnSpLocks noChangeShapeType="1"/>
              </p:cNvCxnSpPr>
              <p:nvPr/>
            </p:nvCxnSpPr>
            <p:spPr bwMode="auto">
              <a:xfrm flipV="1">
                <a:off x="1447800" y="3962401"/>
                <a:ext cx="381000" cy="38099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6671" name="TextBox 56"/>
              <p:cNvSpPr txBox="1">
                <a:spLocks noChangeArrowheads="1"/>
              </p:cNvSpPr>
              <p:nvPr/>
            </p:nvSpPr>
            <p:spPr bwMode="auto">
              <a:xfrm>
                <a:off x="2895600" y="3810000"/>
                <a:ext cx="76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sp>
            <p:nvSpPr>
              <p:cNvPr id="26672" name="TextBox 57"/>
              <p:cNvSpPr txBox="1">
                <a:spLocks noChangeArrowheads="1"/>
              </p:cNvSpPr>
              <p:nvPr/>
            </p:nvSpPr>
            <p:spPr bwMode="auto">
              <a:xfrm>
                <a:off x="3241986" y="3810000"/>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cxnSp>
            <p:nvCxnSpPr>
              <p:cNvPr id="26673" name="Straight Connector 58"/>
              <p:cNvCxnSpPr>
                <a:cxnSpLocks noChangeShapeType="1"/>
              </p:cNvCxnSpPr>
              <p:nvPr/>
            </p:nvCxnSpPr>
            <p:spPr bwMode="auto">
              <a:xfrm rot="10800000">
                <a:off x="3048001" y="3962400"/>
                <a:ext cx="263215" cy="176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74" name="Straight Connector 59"/>
              <p:cNvCxnSpPr>
                <a:cxnSpLocks noChangeShapeType="1"/>
              </p:cNvCxnSpPr>
              <p:nvPr/>
            </p:nvCxnSpPr>
            <p:spPr bwMode="auto">
              <a:xfrm rot="10800000" flipV="1">
                <a:off x="2743200" y="4038600"/>
                <a:ext cx="193986" cy="4532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6675" name="TextBox 62"/>
              <p:cNvSpPr txBox="1">
                <a:spLocks noChangeArrowheads="1"/>
              </p:cNvSpPr>
              <p:nvPr/>
            </p:nvSpPr>
            <p:spPr bwMode="auto">
              <a:xfrm>
                <a:off x="457200" y="4343400"/>
                <a:ext cx="263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sp>
            <p:nvSpPr>
              <p:cNvPr id="26676" name="TextBox 63"/>
              <p:cNvSpPr txBox="1">
                <a:spLocks noChangeArrowheads="1"/>
              </p:cNvSpPr>
              <p:nvPr/>
            </p:nvSpPr>
            <p:spPr bwMode="auto">
              <a:xfrm>
                <a:off x="879786" y="4401979"/>
                <a:ext cx="152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000" b="1">
                    <a:solidFill>
                      <a:srgbClr val="92D050"/>
                    </a:solidFill>
                  </a:rPr>
                  <a:t>g</a:t>
                </a:r>
              </a:p>
            </p:txBody>
          </p:sp>
          <p:cxnSp>
            <p:nvCxnSpPr>
              <p:cNvPr id="26677" name="Straight Connector 65"/>
              <p:cNvCxnSpPr>
                <a:cxnSpLocks noChangeShapeType="1"/>
              </p:cNvCxnSpPr>
              <p:nvPr/>
            </p:nvCxnSpPr>
            <p:spPr bwMode="auto">
              <a:xfrm rot="10800000" flipV="1">
                <a:off x="1108386" y="4495799"/>
                <a:ext cx="263214" cy="5857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78" name="Straight Connector 66"/>
              <p:cNvCxnSpPr>
                <a:cxnSpLocks noChangeShapeType="1"/>
                <a:stCxn id="26676" idx="1"/>
                <a:endCxn id="26675" idx="3"/>
              </p:cNvCxnSpPr>
              <p:nvPr/>
            </p:nvCxnSpPr>
            <p:spPr bwMode="auto">
              <a:xfrm rot="10800000">
                <a:off x="720414" y="4466512"/>
                <a:ext cx="159372" cy="5857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6679" name="Straight Connector 69"/>
              <p:cNvCxnSpPr>
                <a:cxnSpLocks noChangeShapeType="1"/>
                <a:stCxn id="26675" idx="3"/>
              </p:cNvCxnSpPr>
              <p:nvPr/>
            </p:nvCxnSpPr>
            <p:spPr bwMode="auto">
              <a:xfrm flipV="1">
                <a:off x="720414" y="4343400"/>
                <a:ext cx="574986" cy="12311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grpSp>
        <p:sp>
          <p:nvSpPr>
            <p:cNvPr id="26659" name="Freeform 72"/>
            <p:cNvSpPr>
              <a:spLocks noChangeArrowheads="1"/>
            </p:cNvSpPr>
            <p:nvPr/>
          </p:nvSpPr>
          <p:spPr bwMode="auto">
            <a:xfrm>
              <a:off x="514350" y="3678238"/>
              <a:ext cx="2833688" cy="765969"/>
            </a:xfrm>
            <a:custGeom>
              <a:avLst/>
              <a:gdLst>
                <a:gd name="T0" fmla="*/ 171450 w 2833688"/>
                <a:gd name="T1" fmla="*/ 708025 h 765969"/>
                <a:gd name="T2" fmla="*/ 200025 w 2833688"/>
                <a:gd name="T3" fmla="*/ 660400 h 765969"/>
                <a:gd name="T4" fmla="*/ 1371600 w 2833688"/>
                <a:gd name="T5" fmla="*/ 74612 h 765969"/>
                <a:gd name="T6" fmla="*/ 2833688 w 2833688"/>
                <a:gd name="T7" fmla="*/ 212725 h 765969"/>
                <a:gd name="T8" fmla="*/ 0 60000 65536"/>
                <a:gd name="T9" fmla="*/ 0 60000 65536"/>
                <a:gd name="T10" fmla="*/ 0 60000 65536"/>
                <a:gd name="T11" fmla="*/ 0 60000 65536"/>
                <a:gd name="T12" fmla="*/ 0 w 2833688"/>
                <a:gd name="T13" fmla="*/ 0 h 765969"/>
                <a:gd name="T14" fmla="*/ 2833688 w 2833688"/>
                <a:gd name="T15" fmla="*/ 765969 h 765969"/>
              </a:gdLst>
              <a:ahLst/>
              <a:cxnLst>
                <a:cxn ang="T8">
                  <a:pos x="T0" y="T1"/>
                </a:cxn>
                <a:cxn ang="T9">
                  <a:pos x="T2" y="T3"/>
                </a:cxn>
                <a:cxn ang="T10">
                  <a:pos x="T4" y="T5"/>
                </a:cxn>
                <a:cxn ang="T11">
                  <a:pos x="T6" y="T7"/>
                </a:cxn>
              </a:cxnLst>
              <a:rect l="T12" t="T13" r="T14" b="T15"/>
              <a:pathLst>
                <a:path w="2833688" h="765969">
                  <a:moveTo>
                    <a:pt x="171450" y="708025"/>
                  </a:moveTo>
                  <a:cubicBezTo>
                    <a:pt x="85725" y="736997"/>
                    <a:pt x="0" y="765969"/>
                    <a:pt x="200025" y="660400"/>
                  </a:cubicBezTo>
                  <a:cubicBezTo>
                    <a:pt x="400050" y="554831"/>
                    <a:pt x="932656" y="149224"/>
                    <a:pt x="1371600" y="74612"/>
                  </a:cubicBezTo>
                  <a:cubicBezTo>
                    <a:pt x="1810544" y="0"/>
                    <a:pt x="2595563" y="189706"/>
                    <a:pt x="2833688" y="212725"/>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a:p>
          </p:txBody>
        </p:sp>
      </p:grpSp>
      <p:sp>
        <p:nvSpPr>
          <p:cNvPr id="80" name="Freeform 79"/>
          <p:cNvSpPr>
            <a:spLocks noChangeArrowheads="1"/>
          </p:cNvSpPr>
          <p:nvPr/>
        </p:nvSpPr>
        <p:spPr bwMode="auto">
          <a:xfrm>
            <a:off x="1828800" y="4706938"/>
            <a:ext cx="1500188" cy="388937"/>
          </a:xfrm>
          <a:custGeom>
            <a:avLst/>
            <a:gdLst>
              <a:gd name="T0" fmla="*/ 0 w 1500188"/>
              <a:gd name="T1" fmla="*/ 290509 h 388938"/>
              <a:gd name="T2" fmla="*/ 519113 w 1500188"/>
              <a:gd name="T3" fmla="*/ 361946 h 388938"/>
              <a:gd name="T4" fmla="*/ 928688 w 1500188"/>
              <a:gd name="T5" fmla="*/ 328609 h 388938"/>
              <a:gd name="T6" fmla="*/ 1500188 w 1500188"/>
              <a:gd name="T7" fmla="*/ 0 h 388938"/>
              <a:gd name="T8" fmla="*/ 0 60000 65536"/>
              <a:gd name="T9" fmla="*/ 0 60000 65536"/>
              <a:gd name="T10" fmla="*/ 0 60000 65536"/>
              <a:gd name="T11" fmla="*/ 0 60000 65536"/>
              <a:gd name="T12" fmla="*/ 0 w 1500188"/>
              <a:gd name="T13" fmla="*/ 0 h 388938"/>
              <a:gd name="T14" fmla="*/ 1500188 w 1500188"/>
              <a:gd name="T15" fmla="*/ 388938 h 388938"/>
            </a:gdLst>
            <a:ahLst/>
            <a:cxnLst>
              <a:cxn ang="T8">
                <a:pos x="T0" y="T1"/>
              </a:cxn>
              <a:cxn ang="T9">
                <a:pos x="T2" y="T3"/>
              </a:cxn>
              <a:cxn ang="T10">
                <a:pos x="T4" y="T5"/>
              </a:cxn>
              <a:cxn ang="T11">
                <a:pos x="T6" y="T7"/>
              </a:cxn>
            </a:cxnLst>
            <a:rect l="T12" t="T13" r="T14" b="T15"/>
            <a:pathLst>
              <a:path w="1500188" h="388938">
                <a:moveTo>
                  <a:pt x="0" y="290513"/>
                </a:moveTo>
                <a:cubicBezTo>
                  <a:pt x="182166" y="323056"/>
                  <a:pt x="364332" y="355600"/>
                  <a:pt x="519113" y="361950"/>
                </a:cubicBezTo>
                <a:cubicBezTo>
                  <a:pt x="673894" y="368300"/>
                  <a:pt x="765176" y="388938"/>
                  <a:pt x="928688" y="328613"/>
                </a:cubicBezTo>
                <a:cubicBezTo>
                  <a:pt x="1092200" y="268288"/>
                  <a:pt x="1404938" y="55563"/>
                  <a:pt x="1500188" y="0"/>
                </a:cubicBez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a:p>
        </p:txBody>
      </p:sp>
      <p:sp>
        <p:nvSpPr>
          <p:cNvPr id="83" name="Freeform 82"/>
          <p:cNvSpPr>
            <a:spLocks noChangeArrowheads="1"/>
          </p:cNvSpPr>
          <p:nvPr/>
        </p:nvSpPr>
        <p:spPr bwMode="auto">
          <a:xfrm>
            <a:off x="1800225" y="5040313"/>
            <a:ext cx="190500" cy="433387"/>
          </a:xfrm>
          <a:custGeom>
            <a:avLst/>
            <a:gdLst>
              <a:gd name="T0" fmla="*/ 190500 w 190500"/>
              <a:gd name="T1" fmla="*/ 433384 h 433388"/>
              <a:gd name="T2" fmla="*/ 0 w 190500"/>
              <a:gd name="T3" fmla="*/ 0 h 433388"/>
              <a:gd name="T4" fmla="*/ 0 60000 65536"/>
              <a:gd name="T5" fmla="*/ 0 60000 65536"/>
              <a:gd name="T6" fmla="*/ 0 w 190500"/>
              <a:gd name="T7" fmla="*/ 0 h 433388"/>
              <a:gd name="T8" fmla="*/ 190500 w 190500"/>
              <a:gd name="T9" fmla="*/ 433388 h 433388"/>
            </a:gdLst>
            <a:ahLst/>
            <a:cxnLst>
              <a:cxn ang="T4">
                <a:pos x="T0" y="T1"/>
              </a:cxn>
              <a:cxn ang="T5">
                <a:pos x="T2" y="T3"/>
              </a:cxn>
            </a:cxnLst>
            <a:rect l="T6" t="T7" r="T8" b="T9"/>
            <a:pathLst>
              <a:path w="190500" h="433388">
                <a:moveTo>
                  <a:pt x="190500" y="433388"/>
                </a:moveTo>
                <a:lnTo>
                  <a:pt x="0" y="0"/>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a:p>
        </p:txBody>
      </p:sp>
      <p:sp>
        <p:nvSpPr>
          <p:cNvPr id="84" name="Freeform 83"/>
          <p:cNvSpPr>
            <a:spLocks noChangeArrowheads="1"/>
          </p:cNvSpPr>
          <p:nvPr/>
        </p:nvSpPr>
        <p:spPr bwMode="auto">
          <a:xfrm flipH="1">
            <a:off x="2324100" y="4859338"/>
            <a:ext cx="266700" cy="738187"/>
          </a:xfrm>
          <a:custGeom>
            <a:avLst/>
            <a:gdLst>
              <a:gd name="T0" fmla="*/ 1024555 w 190500"/>
              <a:gd name="T1" fmla="*/ 6213339 h 433388"/>
              <a:gd name="T2" fmla="*/ 0 w 190500"/>
              <a:gd name="T3" fmla="*/ 0 h 433388"/>
              <a:gd name="T4" fmla="*/ 0 60000 65536"/>
              <a:gd name="T5" fmla="*/ 0 60000 65536"/>
              <a:gd name="T6" fmla="*/ 0 w 190500"/>
              <a:gd name="T7" fmla="*/ 0 h 433388"/>
              <a:gd name="T8" fmla="*/ 190500 w 190500"/>
              <a:gd name="T9" fmla="*/ 433388 h 433388"/>
            </a:gdLst>
            <a:ahLst/>
            <a:cxnLst>
              <a:cxn ang="T4">
                <a:pos x="T0" y="T1"/>
              </a:cxn>
              <a:cxn ang="T5">
                <a:pos x="T2" y="T3"/>
              </a:cxn>
            </a:cxnLst>
            <a:rect l="T6" t="T7" r="T8" b="T9"/>
            <a:pathLst>
              <a:path w="190500" h="433388">
                <a:moveTo>
                  <a:pt x="190500" y="433388"/>
                </a:moveTo>
                <a:lnTo>
                  <a:pt x="0" y="0"/>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a:p>
        </p:txBody>
      </p:sp>
      <p:grpSp>
        <p:nvGrpSpPr>
          <p:cNvPr id="5" name="Group 132"/>
          <p:cNvGrpSpPr>
            <a:grpSpLocks/>
          </p:cNvGrpSpPr>
          <p:nvPr/>
        </p:nvGrpSpPr>
        <p:grpSpPr bwMode="auto">
          <a:xfrm>
            <a:off x="3352800" y="5240338"/>
            <a:ext cx="2270125" cy="581025"/>
            <a:chOff x="4063572" y="4800600"/>
            <a:chExt cx="2269878" cy="581799"/>
          </a:xfrm>
        </p:grpSpPr>
        <p:sp>
          <p:nvSpPr>
            <p:cNvPr id="26640" name="TextBox 108"/>
            <p:cNvSpPr txBox="1">
              <a:spLocks noChangeArrowheads="1"/>
            </p:cNvSpPr>
            <p:nvPr/>
          </p:nvSpPr>
          <p:spPr bwMode="auto">
            <a:xfrm>
              <a:off x="4063572" y="4800600"/>
              <a:ext cx="235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a:solidFill>
                    <a:srgbClr val="FF0000"/>
                  </a:solidFill>
                </a:rPr>
                <a:t>r</a:t>
              </a:r>
            </a:p>
          </p:txBody>
        </p:sp>
        <p:cxnSp>
          <p:nvCxnSpPr>
            <p:cNvPr id="26641" name="Straight Connector 110"/>
            <p:cNvCxnSpPr>
              <a:cxnSpLocks noChangeShapeType="1"/>
              <a:stCxn id="26640" idx="3"/>
            </p:cNvCxnSpPr>
            <p:nvPr/>
          </p:nvCxnSpPr>
          <p:spPr bwMode="auto">
            <a:xfrm>
              <a:off x="4299534" y="4939100"/>
              <a:ext cx="196266" cy="139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26642" name="TextBox 112"/>
            <p:cNvSpPr txBox="1">
              <a:spLocks noChangeArrowheads="1"/>
            </p:cNvSpPr>
            <p:nvPr/>
          </p:nvSpPr>
          <p:spPr bwMode="auto">
            <a:xfrm>
              <a:off x="4520772" y="4800600"/>
              <a:ext cx="235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a:solidFill>
                    <a:srgbClr val="FF0000"/>
                  </a:solidFill>
                </a:rPr>
                <a:t>r</a:t>
              </a:r>
            </a:p>
          </p:txBody>
        </p:sp>
        <p:cxnSp>
          <p:nvCxnSpPr>
            <p:cNvPr id="26643" name="Straight Connector 113"/>
            <p:cNvCxnSpPr>
              <a:cxnSpLocks noChangeShapeType="1"/>
              <a:stCxn id="26642" idx="3"/>
            </p:cNvCxnSpPr>
            <p:nvPr/>
          </p:nvCxnSpPr>
          <p:spPr bwMode="auto">
            <a:xfrm>
              <a:off x="4756734" y="4939100"/>
              <a:ext cx="196266" cy="139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26644" name="TextBox 114"/>
            <p:cNvSpPr txBox="1">
              <a:spLocks noChangeArrowheads="1"/>
            </p:cNvSpPr>
            <p:nvPr/>
          </p:nvSpPr>
          <p:spPr bwMode="auto">
            <a:xfrm>
              <a:off x="4977972" y="4828401"/>
              <a:ext cx="235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a:solidFill>
                    <a:srgbClr val="FF0000"/>
                  </a:solidFill>
                </a:rPr>
                <a:t>r</a:t>
              </a:r>
            </a:p>
          </p:txBody>
        </p:sp>
        <p:cxnSp>
          <p:nvCxnSpPr>
            <p:cNvPr id="26645" name="Straight Connector 115"/>
            <p:cNvCxnSpPr>
              <a:cxnSpLocks noChangeShapeType="1"/>
              <a:stCxn id="26644" idx="3"/>
            </p:cNvCxnSpPr>
            <p:nvPr/>
          </p:nvCxnSpPr>
          <p:spPr bwMode="auto">
            <a:xfrm>
              <a:off x="5213934" y="4966901"/>
              <a:ext cx="196266" cy="139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26646" name="TextBox 116"/>
            <p:cNvSpPr txBox="1">
              <a:spLocks noChangeArrowheads="1"/>
            </p:cNvSpPr>
            <p:nvPr/>
          </p:nvSpPr>
          <p:spPr bwMode="auto">
            <a:xfrm>
              <a:off x="5435172" y="4828401"/>
              <a:ext cx="235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a:solidFill>
                    <a:srgbClr val="FF0000"/>
                  </a:solidFill>
                </a:rPr>
                <a:t>r</a:t>
              </a:r>
            </a:p>
          </p:txBody>
        </p:sp>
        <p:cxnSp>
          <p:nvCxnSpPr>
            <p:cNvPr id="26647" name="Straight Connector 117"/>
            <p:cNvCxnSpPr>
              <a:cxnSpLocks noChangeShapeType="1"/>
              <a:stCxn id="26646" idx="3"/>
            </p:cNvCxnSpPr>
            <p:nvPr/>
          </p:nvCxnSpPr>
          <p:spPr bwMode="auto">
            <a:xfrm>
              <a:off x="5671134" y="4966901"/>
              <a:ext cx="196266" cy="139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26648" name="TextBox 118"/>
            <p:cNvSpPr txBox="1">
              <a:spLocks noChangeArrowheads="1"/>
            </p:cNvSpPr>
            <p:nvPr/>
          </p:nvSpPr>
          <p:spPr bwMode="auto">
            <a:xfrm>
              <a:off x="4419600" y="5105400"/>
              <a:ext cx="235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a:solidFill>
                    <a:srgbClr val="FF0000"/>
                  </a:solidFill>
                </a:rPr>
                <a:t>r</a:t>
              </a:r>
            </a:p>
          </p:txBody>
        </p:sp>
        <p:cxnSp>
          <p:nvCxnSpPr>
            <p:cNvPr id="26649" name="Straight Connector 119"/>
            <p:cNvCxnSpPr>
              <a:cxnSpLocks noChangeShapeType="1"/>
              <a:stCxn id="26648" idx="3"/>
            </p:cNvCxnSpPr>
            <p:nvPr/>
          </p:nvCxnSpPr>
          <p:spPr bwMode="auto">
            <a:xfrm>
              <a:off x="4655562" y="5243900"/>
              <a:ext cx="196266" cy="139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26650" name="TextBox 120"/>
            <p:cNvSpPr txBox="1">
              <a:spLocks noChangeArrowheads="1"/>
            </p:cNvSpPr>
            <p:nvPr/>
          </p:nvSpPr>
          <p:spPr bwMode="auto">
            <a:xfrm>
              <a:off x="4953000" y="5057001"/>
              <a:ext cx="235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a:solidFill>
                    <a:srgbClr val="FF0000"/>
                  </a:solidFill>
                </a:rPr>
                <a:t>r</a:t>
              </a:r>
            </a:p>
          </p:txBody>
        </p:sp>
        <p:cxnSp>
          <p:nvCxnSpPr>
            <p:cNvPr id="26651" name="Straight Connector 121"/>
            <p:cNvCxnSpPr>
              <a:cxnSpLocks noChangeShapeType="1"/>
              <a:stCxn id="26650" idx="3"/>
            </p:cNvCxnSpPr>
            <p:nvPr/>
          </p:nvCxnSpPr>
          <p:spPr bwMode="auto">
            <a:xfrm>
              <a:off x="5188962" y="5195501"/>
              <a:ext cx="196266" cy="139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26652" name="TextBox 122"/>
            <p:cNvSpPr txBox="1">
              <a:spLocks noChangeArrowheads="1"/>
            </p:cNvSpPr>
            <p:nvPr/>
          </p:nvSpPr>
          <p:spPr bwMode="auto">
            <a:xfrm>
              <a:off x="5486400" y="5057001"/>
              <a:ext cx="235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a:solidFill>
                    <a:srgbClr val="FF0000"/>
                  </a:solidFill>
                </a:rPr>
                <a:t>r</a:t>
              </a:r>
            </a:p>
          </p:txBody>
        </p:sp>
        <p:cxnSp>
          <p:nvCxnSpPr>
            <p:cNvPr id="26653" name="Straight Connector 123"/>
            <p:cNvCxnSpPr>
              <a:cxnSpLocks noChangeShapeType="1"/>
              <a:stCxn id="26652" idx="3"/>
            </p:cNvCxnSpPr>
            <p:nvPr/>
          </p:nvCxnSpPr>
          <p:spPr bwMode="auto">
            <a:xfrm>
              <a:off x="5722362" y="5195501"/>
              <a:ext cx="196266" cy="139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26654" name="TextBox 124"/>
            <p:cNvSpPr txBox="1">
              <a:spLocks noChangeArrowheads="1"/>
            </p:cNvSpPr>
            <p:nvPr/>
          </p:nvSpPr>
          <p:spPr bwMode="auto">
            <a:xfrm>
              <a:off x="5943600" y="4876800"/>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600" b="1">
                  <a:solidFill>
                    <a:srgbClr val="FF0000"/>
                  </a:solidFill>
                </a:rPr>
                <a:t>…</a:t>
              </a:r>
            </a:p>
          </p:txBody>
        </p:sp>
        <p:cxnSp>
          <p:nvCxnSpPr>
            <p:cNvPr id="26655" name="Straight Connector 126"/>
            <p:cNvCxnSpPr>
              <a:cxnSpLocks noChangeShapeType="1"/>
              <a:endCxn id="26648" idx="1"/>
            </p:cNvCxnSpPr>
            <p:nvPr/>
          </p:nvCxnSpPr>
          <p:spPr bwMode="auto">
            <a:xfrm rot="16200000" flipH="1">
              <a:off x="4236050" y="5060350"/>
              <a:ext cx="214700" cy="152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26656" name="Straight Connector 128"/>
            <p:cNvCxnSpPr>
              <a:cxnSpLocks noChangeShapeType="1"/>
            </p:cNvCxnSpPr>
            <p:nvPr/>
          </p:nvCxnSpPr>
          <p:spPr bwMode="auto">
            <a:xfrm>
              <a:off x="4724400" y="4953000"/>
              <a:ext cx="304800" cy="152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26657" name="Straight Connector 130"/>
            <p:cNvCxnSpPr>
              <a:cxnSpLocks noChangeShapeType="1"/>
            </p:cNvCxnSpPr>
            <p:nvPr/>
          </p:nvCxnSpPr>
          <p:spPr bwMode="auto">
            <a:xfrm flipV="1">
              <a:off x="5715000" y="5029200"/>
              <a:ext cx="304800" cy="152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grpSp>
      <p:sp>
        <p:nvSpPr>
          <p:cNvPr id="134" name="Freeform 133"/>
          <p:cNvSpPr>
            <a:spLocks noChangeArrowheads="1"/>
          </p:cNvSpPr>
          <p:nvPr/>
        </p:nvSpPr>
        <p:spPr bwMode="auto">
          <a:xfrm flipH="1" flipV="1">
            <a:off x="2743200" y="4859338"/>
            <a:ext cx="647700" cy="457200"/>
          </a:xfrm>
          <a:custGeom>
            <a:avLst/>
            <a:gdLst>
              <a:gd name="T0" fmla="*/ 86554424 w 190500"/>
              <a:gd name="T1" fmla="*/ 566270 h 433388"/>
              <a:gd name="T2" fmla="*/ 0 w 190500"/>
              <a:gd name="T3" fmla="*/ 0 h 433388"/>
              <a:gd name="T4" fmla="*/ 0 60000 65536"/>
              <a:gd name="T5" fmla="*/ 0 60000 65536"/>
              <a:gd name="T6" fmla="*/ 0 w 190500"/>
              <a:gd name="T7" fmla="*/ 0 h 433388"/>
              <a:gd name="T8" fmla="*/ 190500 w 190500"/>
              <a:gd name="T9" fmla="*/ 433388 h 433388"/>
            </a:gdLst>
            <a:ahLst/>
            <a:cxnLst>
              <a:cxn ang="T4">
                <a:pos x="T0" y="T1"/>
              </a:cxn>
              <a:cxn ang="T5">
                <a:pos x="T2" y="T3"/>
              </a:cxn>
            </a:cxnLst>
            <a:rect l="T6" t="T7" r="T8" b="T9"/>
            <a:pathLst>
              <a:path w="190500" h="433388">
                <a:moveTo>
                  <a:pt x="190500" y="433388"/>
                </a:moveTo>
                <a:lnTo>
                  <a:pt x="0" y="0"/>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a:p>
        </p:txBody>
      </p:sp>
      <p:sp>
        <p:nvSpPr>
          <p:cNvPr id="135" name="Freeform 134"/>
          <p:cNvSpPr>
            <a:spLocks noChangeArrowheads="1"/>
          </p:cNvSpPr>
          <p:nvPr/>
        </p:nvSpPr>
        <p:spPr bwMode="auto">
          <a:xfrm flipH="1" flipV="1">
            <a:off x="3429000" y="4706938"/>
            <a:ext cx="495300" cy="609600"/>
          </a:xfrm>
          <a:custGeom>
            <a:avLst/>
            <a:gdLst>
              <a:gd name="T0" fmla="*/ 22634022 w 190500"/>
              <a:gd name="T1" fmla="*/ 2386256 h 433388"/>
              <a:gd name="T2" fmla="*/ 0 w 190500"/>
              <a:gd name="T3" fmla="*/ 0 h 433388"/>
              <a:gd name="T4" fmla="*/ 0 60000 65536"/>
              <a:gd name="T5" fmla="*/ 0 60000 65536"/>
              <a:gd name="T6" fmla="*/ 0 w 190500"/>
              <a:gd name="T7" fmla="*/ 0 h 433388"/>
              <a:gd name="T8" fmla="*/ 190500 w 190500"/>
              <a:gd name="T9" fmla="*/ 433388 h 433388"/>
            </a:gdLst>
            <a:ahLst/>
            <a:cxnLst>
              <a:cxn ang="T4">
                <a:pos x="T0" y="T1"/>
              </a:cxn>
              <a:cxn ang="T5">
                <a:pos x="T2" y="T3"/>
              </a:cxn>
            </a:cxnLst>
            <a:rect l="T6" t="T7" r="T8" b="T9"/>
            <a:pathLst>
              <a:path w="190500" h="433388">
                <a:moveTo>
                  <a:pt x="190500" y="433388"/>
                </a:moveTo>
                <a:lnTo>
                  <a:pt x="0" y="0"/>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gn="r"/>
            <a:endParaRPr lang="en-US"/>
          </a:p>
        </p:txBody>
      </p:sp>
      <p:sp>
        <p:nvSpPr>
          <p:cNvPr id="26637" name="TextBox 135"/>
          <p:cNvSpPr txBox="1">
            <a:spLocks noChangeArrowheads="1"/>
          </p:cNvSpPr>
          <p:nvPr/>
        </p:nvSpPr>
        <p:spPr bwMode="auto">
          <a:xfrm>
            <a:off x="2362200" y="1295400"/>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6638" name="TextBox 136"/>
          <p:cNvSpPr txBox="1">
            <a:spLocks noChangeArrowheads="1"/>
          </p:cNvSpPr>
          <p:nvPr/>
        </p:nvSpPr>
        <p:spPr bwMode="auto">
          <a:xfrm>
            <a:off x="2743200" y="1295400"/>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6639" name="TextBox 137"/>
          <p:cNvSpPr txBox="1">
            <a:spLocks noChangeArrowheads="1"/>
          </p:cNvSpPr>
          <p:nvPr/>
        </p:nvSpPr>
        <p:spPr bwMode="auto">
          <a:xfrm>
            <a:off x="3276600" y="1295400"/>
            <a:ext cx="91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cxnSp>
        <p:nvCxnSpPr>
          <p:cNvPr id="6" name="Straight Connector 5"/>
          <p:cNvCxnSpPr>
            <a:stCxn id="26660" idx="2"/>
            <a:endCxn id="26640" idx="1"/>
          </p:cNvCxnSpPr>
          <p:nvPr/>
        </p:nvCxnSpPr>
        <p:spPr>
          <a:xfrm>
            <a:off x="2265207" y="4876958"/>
            <a:ext cx="1087593" cy="501695"/>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endCxn id="26684" idx="1"/>
          </p:cNvCxnSpPr>
          <p:nvPr/>
        </p:nvCxnSpPr>
        <p:spPr>
          <a:xfrm>
            <a:off x="1091017" y="5266120"/>
            <a:ext cx="661583" cy="554442"/>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endCxn id="135" idx="1"/>
          </p:cNvCxnSpPr>
          <p:nvPr/>
        </p:nvCxnSpPr>
        <p:spPr>
          <a:xfrm>
            <a:off x="3390900" y="4630975"/>
            <a:ext cx="533400" cy="685563"/>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701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3" grpId="0" animBg="1"/>
      <p:bldP spid="84" grpId="0" animBg="1"/>
      <p:bldP spid="134" grpId="0" animBg="1"/>
      <p:bldP spid="1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lIns="81000" tIns="42120" rIns="81000" bIns="42120"/>
          <a:lstStyle/>
          <a:p>
            <a:pPr eaLnBrk="1" hangingPunct="1"/>
            <a:r>
              <a:rPr lang="en-US" sz="2400">
                <a:latin typeface="Comic Sans MS" charset="0"/>
                <a:cs typeface="Arial" charset="0"/>
              </a:rPr>
              <a:t>Repeated averaging with neighbors on a sample problem…</a:t>
            </a:r>
          </a:p>
        </p:txBody>
      </p:sp>
      <p:pic>
        <p:nvPicPr>
          <p:cNvPr id="2765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9084" t="39078" r="5969" b="34302"/>
          <a:stretch>
            <a:fillRect/>
          </a:stretch>
        </p:blipFill>
        <p:spPr>
          <a:xfrm>
            <a:off x="0" y="1524000"/>
            <a:ext cx="8324850" cy="2133600"/>
          </a:xfrm>
        </p:spPr>
      </p:pic>
      <p:sp>
        <p:nvSpPr>
          <p:cNvPr id="27652" name="TextBox 7"/>
          <p:cNvSpPr txBox="1">
            <a:spLocks noChangeArrowheads="1"/>
          </p:cNvSpPr>
          <p:nvPr/>
        </p:nvSpPr>
        <p:spPr bwMode="auto">
          <a:xfrm>
            <a:off x="6170613" y="1295400"/>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7653" name="TextBox 8"/>
          <p:cNvSpPr txBox="1">
            <a:spLocks noChangeArrowheads="1"/>
          </p:cNvSpPr>
          <p:nvPr/>
        </p:nvSpPr>
        <p:spPr bwMode="auto">
          <a:xfrm>
            <a:off x="6551613" y="1295400"/>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7654" name="TextBox 9"/>
          <p:cNvSpPr txBox="1">
            <a:spLocks noChangeArrowheads="1"/>
          </p:cNvSpPr>
          <p:nvPr/>
        </p:nvSpPr>
        <p:spPr bwMode="auto">
          <a:xfrm>
            <a:off x="7085013" y="1295400"/>
            <a:ext cx="91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sp>
        <p:nvSpPr>
          <p:cNvPr id="27655" name="TextBox 10"/>
          <p:cNvSpPr txBox="1">
            <a:spLocks noChangeArrowheads="1"/>
          </p:cNvSpPr>
          <p:nvPr/>
        </p:nvSpPr>
        <p:spPr bwMode="auto">
          <a:xfrm>
            <a:off x="2286000" y="1295400"/>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7656" name="TextBox 11"/>
          <p:cNvSpPr txBox="1">
            <a:spLocks noChangeArrowheads="1"/>
          </p:cNvSpPr>
          <p:nvPr/>
        </p:nvSpPr>
        <p:spPr bwMode="auto">
          <a:xfrm>
            <a:off x="2667000" y="1295400"/>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7657" name="TextBox 12"/>
          <p:cNvSpPr txBox="1">
            <a:spLocks noChangeArrowheads="1"/>
          </p:cNvSpPr>
          <p:nvPr/>
        </p:nvSpPr>
        <p:spPr bwMode="auto">
          <a:xfrm>
            <a:off x="3200400" y="1295400"/>
            <a:ext cx="91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sp>
        <p:nvSpPr>
          <p:cNvPr id="27658" name="TextBox 13"/>
          <p:cNvSpPr txBox="1">
            <a:spLocks noChangeArrowheads="1"/>
          </p:cNvSpPr>
          <p:nvPr/>
        </p:nvSpPr>
        <p:spPr bwMode="auto">
          <a:xfrm>
            <a:off x="4191000" y="1295400"/>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7659" name="TextBox 14"/>
          <p:cNvSpPr txBox="1">
            <a:spLocks noChangeArrowheads="1"/>
          </p:cNvSpPr>
          <p:nvPr/>
        </p:nvSpPr>
        <p:spPr bwMode="auto">
          <a:xfrm>
            <a:off x="4572000" y="1295400"/>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7660" name="TextBox 15"/>
          <p:cNvSpPr txBox="1">
            <a:spLocks noChangeArrowheads="1"/>
          </p:cNvSpPr>
          <p:nvPr/>
        </p:nvSpPr>
        <p:spPr bwMode="auto">
          <a:xfrm>
            <a:off x="5105400" y="1295400"/>
            <a:ext cx="91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cxnSp>
        <p:nvCxnSpPr>
          <p:cNvPr id="17" name="Straight Arrow Connector 4"/>
          <p:cNvCxnSpPr>
            <a:cxnSpLocks noChangeShapeType="1"/>
          </p:cNvCxnSpPr>
          <p:nvPr/>
        </p:nvCxnSpPr>
        <p:spPr bwMode="auto">
          <a:xfrm rot="5400000">
            <a:off x="7925594" y="2285206"/>
            <a:ext cx="16764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8" name="Straight Arrow Connector 5"/>
          <p:cNvCxnSpPr>
            <a:cxnSpLocks noChangeShapeType="1"/>
          </p:cNvCxnSpPr>
          <p:nvPr/>
        </p:nvCxnSpPr>
        <p:spPr bwMode="auto">
          <a:xfrm rot="5400000">
            <a:off x="1316832" y="2361406"/>
            <a:ext cx="1676400" cy="158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9" name="TextBox 6"/>
          <p:cNvSpPr txBox="1">
            <a:spLocks noChangeArrowheads="1"/>
          </p:cNvSpPr>
          <p:nvPr/>
        </p:nvSpPr>
        <p:spPr bwMode="auto">
          <a:xfrm rot="-5400000">
            <a:off x="7916069" y="2186781"/>
            <a:ext cx="9969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defTabSz="411163" eaLnBrk="0" hangingPunct="0">
              <a:defRPr sz="2400">
                <a:solidFill>
                  <a:schemeClr val="tx1"/>
                </a:solidFill>
                <a:latin typeface="Arial" charset="0"/>
                <a:ea typeface="ＭＳ Ｐゴシック" charset="0"/>
                <a:cs typeface="Arial" charset="0"/>
              </a:defRPr>
            </a:lvl1pPr>
            <a:lvl2pPr marL="742950" indent="-285750" defTabSz="411163" eaLnBrk="0" hangingPunct="0">
              <a:defRPr sz="2400">
                <a:solidFill>
                  <a:schemeClr val="tx1"/>
                </a:solidFill>
                <a:latin typeface="Arial" charset="0"/>
                <a:ea typeface="Arial" charset="0"/>
                <a:cs typeface="Arial" charset="0"/>
              </a:defRPr>
            </a:lvl2pPr>
            <a:lvl3pPr marL="1143000" indent="-228600" defTabSz="411163" eaLnBrk="0" hangingPunct="0">
              <a:defRPr sz="2400">
                <a:solidFill>
                  <a:schemeClr val="tx1"/>
                </a:solidFill>
                <a:latin typeface="Arial" charset="0"/>
                <a:ea typeface="Arial" charset="0"/>
                <a:cs typeface="Arial" charset="0"/>
              </a:defRPr>
            </a:lvl3pPr>
            <a:lvl4pPr marL="1600200" indent="-228600" defTabSz="411163" eaLnBrk="0" hangingPunct="0">
              <a:defRPr sz="2400">
                <a:solidFill>
                  <a:schemeClr val="tx1"/>
                </a:solidFill>
                <a:latin typeface="Arial" charset="0"/>
                <a:ea typeface="Arial" charset="0"/>
                <a:cs typeface="Arial" charset="0"/>
              </a:defRPr>
            </a:lvl4pPr>
            <a:lvl5pPr marL="2057400" indent="-228600" defTabSz="411163" eaLnBrk="0" hangingPunct="0">
              <a:defRPr sz="2400">
                <a:solidFill>
                  <a:schemeClr val="tx1"/>
                </a:solidFill>
                <a:latin typeface="Arial" charset="0"/>
                <a:ea typeface="Arial" charset="0"/>
                <a:cs typeface="Arial" charset="0"/>
              </a:defRPr>
            </a:lvl5pPr>
            <a:lvl6pPr marL="2514600" indent="-228600" defTabSz="41116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41116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41116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411163"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buClr>
                <a:srgbClr val="000000"/>
              </a:buClr>
              <a:buSzPct val="100000"/>
              <a:buFont typeface="Times New Roman" charset="0"/>
              <a:buNone/>
            </a:pPr>
            <a:r>
              <a:rPr lang="en-US" sz="2200">
                <a:latin typeface="Times New Roman" charset="0"/>
              </a:rPr>
              <a:t>smaller</a:t>
            </a:r>
          </a:p>
        </p:txBody>
      </p:sp>
      <p:sp>
        <p:nvSpPr>
          <p:cNvPr id="20" name="TextBox 7"/>
          <p:cNvSpPr txBox="1">
            <a:spLocks noChangeArrowheads="1"/>
          </p:cNvSpPr>
          <p:nvPr/>
        </p:nvSpPr>
        <p:spPr bwMode="auto">
          <a:xfrm rot="-5400000">
            <a:off x="1328738" y="2095500"/>
            <a:ext cx="804862" cy="414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defTabSz="411163" eaLnBrk="0" hangingPunct="0">
              <a:defRPr sz="2400">
                <a:solidFill>
                  <a:schemeClr val="tx1"/>
                </a:solidFill>
                <a:latin typeface="Arial" charset="0"/>
                <a:ea typeface="ＭＳ Ｐゴシック" charset="0"/>
                <a:cs typeface="Arial" charset="0"/>
              </a:defRPr>
            </a:lvl1pPr>
            <a:lvl2pPr marL="742950" indent="-285750" defTabSz="411163" eaLnBrk="0" hangingPunct="0">
              <a:defRPr sz="2400">
                <a:solidFill>
                  <a:schemeClr val="tx1"/>
                </a:solidFill>
                <a:latin typeface="Arial" charset="0"/>
                <a:ea typeface="Arial" charset="0"/>
                <a:cs typeface="Arial" charset="0"/>
              </a:defRPr>
            </a:lvl2pPr>
            <a:lvl3pPr marL="1143000" indent="-228600" defTabSz="411163" eaLnBrk="0" hangingPunct="0">
              <a:defRPr sz="2400">
                <a:solidFill>
                  <a:schemeClr val="tx1"/>
                </a:solidFill>
                <a:latin typeface="Arial" charset="0"/>
                <a:ea typeface="Arial" charset="0"/>
                <a:cs typeface="Arial" charset="0"/>
              </a:defRPr>
            </a:lvl3pPr>
            <a:lvl4pPr marL="1600200" indent="-228600" defTabSz="411163" eaLnBrk="0" hangingPunct="0">
              <a:defRPr sz="2400">
                <a:solidFill>
                  <a:schemeClr val="tx1"/>
                </a:solidFill>
                <a:latin typeface="Arial" charset="0"/>
                <a:ea typeface="Arial" charset="0"/>
                <a:cs typeface="Arial" charset="0"/>
              </a:defRPr>
            </a:lvl4pPr>
            <a:lvl5pPr marL="2057400" indent="-228600" defTabSz="411163" eaLnBrk="0" hangingPunct="0">
              <a:defRPr sz="2400">
                <a:solidFill>
                  <a:schemeClr val="tx1"/>
                </a:solidFill>
                <a:latin typeface="Arial" charset="0"/>
                <a:ea typeface="Arial" charset="0"/>
                <a:cs typeface="Arial" charset="0"/>
              </a:defRPr>
            </a:lvl5pPr>
            <a:lvl6pPr marL="2514600" indent="-228600" defTabSz="41116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41116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41116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411163"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buClr>
                <a:srgbClr val="000000"/>
              </a:buClr>
              <a:buSzPct val="100000"/>
              <a:buFont typeface="Times New Roman" charset="0"/>
              <a:buNone/>
            </a:pPr>
            <a:r>
              <a:rPr lang="en-US" sz="2200">
                <a:latin typeface="Times New Roman" charset="0"/>
              </a:rPr>
              <a:t>larger</a:t>
            </a:r>
          </a:p>
        </p:txBody>
      </p:sp>
    </p:spTree>
    <p:extLst>
      <p:ext uri="{BB962C8B-B14F-4D97-AF65-F5344CB8AC3E}">
        <p14:creationId xmlns:p14="http://schemas.microsoft.com/office/powerpoint/2010/main" val="739454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lIns="81000" tIns="42120" rIns="81000" bIns="42120"/>
          <a:lstStyle/>
          <a:p>
            <a:pPr eaLnBrk="1" hangingPunct="1"/>
            <a:r>
              <a:rPr lang="en-US" sz="2400">
                <a:latin typeface="Comic Sans MS" charset="0"/>
                <a:cs typeface="Arial" charset="0"/>
              </a:rPr>
              <a:t>Repeated averaging with neighbors on a sample problem…</a:t>
            </a:r>
          </a:p>
        </p:txBody>
      </p:sp>
      <p:pic>
        <p:nvPicPr>
          <p:cNvPr id="2867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9084" t="39078" r="5969" b="6174"/>
          <a:stretch>
            <a:fillRect/>
          </a:stretch>
        </p:blipFill>
        <p:spPr>
          <a:xfrm>
            <a:off x="73025" y="1509713"/>
            <a:ext cx="8324850" cy="4387850"/>
          </a:xfrm>
        </p:spPr>
      </p:pic>
      <p:sp>
        <p:nvSpPr>
          <p:cNvPr id="28676" name="TextBox 10"/>
          <p:cNvSpPr txBox="1">
            <a:spLocks noChangeArrowheads="1"/>
          </p:cNvSpPr>
          <p:nvPr/>
        </p:nvSpPr>
        <p:spPr bwMode="auto">
          <a:xfrm>
            <a:off x="2362200" y="1295400"/>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8677" name="TextBox 11"/>
          <p:cNvSpPr txBox="1">
            <a:spLocks noChangeArrowheads="1"/>
          </p:cNvSpPr>
          <p:nvPr/>
        </p:nvSpPr>
        <p:spPr bwMode="auto">
          <a:xfrm>
            <a:off x="2743200" y="1295400"/>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8678" name="TextBox 12"/>
          <p:cNvSpPr txBox="1">
            <a:spLocks noChangeArrowheads="1"/>
          </p:cNvSpPr>
          <p:nvPr/>
        </p:nvSpPr>
        <p:spPr bwMode="auto">
          <a:xfrm>
            <a:off x="3276600" y="1295400"/>
            <a:ext cx="91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sp>
        <p:nvSpPr>
          <p:cNvPr id="28679" name="TextBox 13"/>
          <p:cNvSpPr txBox="1">
            <a:spLocks noChangeArrowheads="1"/>
          </p:cNvSpPr>
          <p:nvPr/>
        </p:nvSpPr>
        <p:spPr bwMode="auto">
          <a:xfrm>
            <a:off x="6170613" y="1295400"/>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8680" name="TextBox 14"/>
          <p:cNvSpPr txBox="1">
            <a:spLocks noChangeArrowheads="1"/>
          </p:cNvSpPr>
          <p:nvPr/>
        </p:nvSpPr>
        <p:spPr bwMode="auto">
          <a:xfrm>
            <a:off x="6551613" y="1295400"/>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8681" name="TextBox 15"/>
          <p:cNvSpPr txBox="1">
            <a:spLocks noChangeArrowheads="1"/>
          </p:cNvSpPr>
          <p:nvPr/>
        </p:nvSpPr>
        <p:spPr bwMode="auto">
          <a:xfrm>
            <a:off x="7085013" y="1295400"/>
            <a:ext cx="91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sp>
        <p:nvSpPr>
          <p:cNvPr id="28682" name="TextBox 16"/>
          <p:cNvSpPr txBox="1">
            <a:spLocks noChangeArrowheads="1"/>
          </p:cNvSpPr>
          <p:nvPr/>
        </p:nvSpPr>
        <p:spPr bwMode="auto">
          <a:xfrm>
            <a:off x="4191000" y="1295400"/>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8683" name="TextBox 17"/>
          <p:cNvSpPr txBox="1">
            <a:spLocks noChangeArrowheads="1"/>
          </p:cNvSpPr>
          <p:nvPr/>
        </p:nvSpPr>
        <p:spPr bwMode="auto">
          <a:xfrm>
            <a:off x="4572000" y="1295400"/>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8684" name="TextBox 18"/>
          <p:cNvSpPr txBox="1">
            <a:spLocks noChangeArrowheads="1"/>
          </p:cNvSpPr>
          <p:nvPr/>
        </p:nvSpPr>
        <p:spPr bwMode="auto">
          <a:xfrm>
            <a:off x="5105400" y="1295400"/>
            <a:ext cx="91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sp>
        <p:nvSpPr>
          <p:cNvPr id="28685" name="TextBox 22"/>
          <p:cNvSpPr txBox="1">
            <a:spLocks noChangeArrowheads="1"/>
          </p:cNvSpPr>
          <p:nvPr/>
        </p:nvSpPr>
        <p:spPr bwMode="auto">
          <a:xfrm>
            <a:off x="2362200" y="3609975"/>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8686" name="TextBox 23"/>
          <p:cNvSpPr txBox="1">
            <a:spLocks noChangeArrowheads="1"/>
          </p:cNvSpPr>
          <p:nvPr/>
        </p:nvSpPr>
        <p:spPr bwMode="auto">
          <a:xfrm>
            <a:off x="2743200" y="3609975"/>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8687" name="TextBox 24"/>
          <p:cNvSpPr txBox="1">
            <a:spLocks noChangeArrowheads="1"/>
          </p:cNvSpPr>
          <p:nvPr/>
        </p:nvSpPr>
        <p:spPr bwMode="auto">
          <a:xfrm>
            <a:off x="3276600" y="3609975"/>
            <a:ext cx="91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sp>
        <p:nvSpPr>
          <p:cNvPr id="28688" name="TextBox 25"/>
          <p:cNvSpPr txBox="1">
            <a:spLocks noChangeArrowheads="1"/>
          </p:cNvSpPr>
          <p:nvPr/>
        </p:nvSpPr>
        <p:spPr bwMode="auto">
          <a:xfrm>
            <a:off x="531813" y="3609975"/>
            <a:ext cx="47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0000FF"/>
                </a:solidFill>
              </a:rPr>
              <a:t>blue</a:t>
            </a:r>
          </a:p>
        </p:txBody>
      </p:sp>
      <p:sp>
        <p:nvSpPr>
          <p:cNvPr id="28689" name="TextBox 26"/>
          <p:cNvSpPr txBox="1">
            <a:spLocks noChangeArrowheads="1"/>
          </p:cNvSpPr>
          <p:nvPr/>
        </p:nvSpPr>
        <p:spPr bwMode="auto">
          <a:xfrm>
            <a:off x="912813" y="3609975"/>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92D050"/>
                </a:solidFill>
              </a:rPr>
              <a:t>green</a:t>
            </a:r>
          </a:p>
        </p:txBody>
      </p:sp>
      <p:sp>
        <p:nvSpPr>
          <p:cNvPr id="28690" name="TextBox 27"/>
          <p:cNvSpPr txBox="1">
            <a:spLocks noChangeArrowheads="1"/>
          </p:cNvSpPr>
          <p:nvPr/>
        </p:nvSpPr>
        <p:spPr bwMode="auto">
          <a:xfrm>
            <a:off x="1446213" y="3609975"/>
            <a:ext cx="91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1200" u="sng">
                <a:solidFill>
                  <a:srgbClr val="FF3300"/>
                </a:solidFill>
              </a:rPr>
              <a:t>___red___</a:t>
            </a:r>
          </a:p>
        </p:txBody>
      </p:sp>
      <p:sp>
        <p:nvSpPr>
          <p:cNvPr id="28691" name="Rectangle 28"/>
          <p:cNvSpPr>
            <a:spLocks noChangeArrowheads="1"/>
          </p:cNvSpPr>
          <p:nvPr/>
        </p:nvSpPr>
        <p:spPr bwMode="auto">
          <a:xfrm>
            <a:off x="4267200" y="3657600"/>
            <a:ext cx="4648200" cy="26670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r"/>
            <a:endParaRPr lang="en-US"/>
          </a:p>
        </p:txBody>
      </p:sp>
    </p:spTree>
    <p:extLst>
      <p:ext uri="{BB962C8B-B14F-4D97-AF65-F5344CB8AC3E}">
        <p14:creationId xmlns:p14="http://schemas.microsoft.com/office/powerpoint/2010/main" val="9371749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lIns="81000" tIns="42120" rIns="81000" bIns="42120"/>
          <a:lstStyle/>
          <a:p>
            <a:pPr eaLnBrk="1" hangingPunct="1"/>
            <a:r>
              <a:rPr lang="en-US" sz="2400">
                <a:latin typeface="Comic Sans MS" charset="0"/>
                <a:cs typeface="Arial" charset="0"/>
              </a:rPr>
              <a:t>Repeated averaging with neighbors on a sample problem…</a:t>
            </a:r>
          </a:p>
        </p:txBody>
      </p:sp>
      <p:pic>
        <p:nvPicPr>
          <p:cNvPr id="29699"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19084" t="39078" r="5969" b="6174"/>
          <a:stretch>
            <a:fillRect/>
          </a:stretch>
        </p:blipFill>
        <p:spPr>
          <a:xfrm>
            <a:off x="73025" y="1509713"/>
            <a:ext cx="8324850" cy="4387850"/>
          </a:xfrm>
        </p:spPr>
      </p:pic>
      <p:cxnSp>
        <p:nvCxnSpPr>
          <p:cNvPr id="8" name="Straight Arrow Connector 4"/>
          <p:cNvCxnSpPr>
            <a:cxnSpLocks noChangeShapeType="1"/>
          </p:cNvCxnSpPr>
          <p:nvPr/>
        </p:nvCxnSpPr>
        <p:spPr bwMode="auto">
          <a:xfrm rot="5400000">
            <a:off x="7925594" y="4647406"/>
            <a:ext cx="16764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 name="TextBox 6"/>
          <p:cNvSpPr txBox="1">
            <a:spLocks noChangeArrowheads="1"/>
          </p:cNvSpPr>
          <p:nvPr/>
        </p:nvSpPr>
        <p:spPr bwMode="auto">
          <a:xfrm rot="-5400000">
            <a:off x="7739856" y="4548982"/>
            <a:ext cx="13493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defTabSz="411163" eaLnBrk="0" hangingPunct="0">
              <a:defRPr sz="2400">
                <a:solidFill>
                  <a:schemeClr val="tx1"/>
                </a:solidFill>
                <a:latin typeface="Arial" charset="0"/>
                <a:ea typeface="ＭＳ Ｐゴシック" charset="0"/>
                <a:cs typeface="Arial" charset="0"/>
              </a:defRPr>
            </a:lvl1pPr>
            <a:lvl2pPr marL="742950" indent="-285750" defTabSz="411163" eaLnBrk="0" hangingPunct="0">
              <a:defRPr sz="2400">
                <a:solidFill>
                  <a:schemeClr val="tx1"/>
                </a:solidFill>
                <a:latin typeface="Arial" charset="0"/>
                <a:ea typeface="Arial" charset="0"/>
                <a:cs typeface="Arial" charset="0"/>
              </a:defRPr>
            </a:lvl2pPr>
            <a:lvl3pPr marL="1143000" indent="-228600" defTabSz="411163" eaLnBrk="0" hangingPunct="0">
              <a:defRPr sz="2400">
                <a:solidFill>
                  <a:schemeClr val="tx1"/>
                </a:solidFill>
                <a:latin typeface="Arial" charset="0"/>
                <a:ea typeface="Arial" charset="0"/>
                <a:cs typeface="Arial" charset="0"/>
              </a:defRPr>
            </a:lvl3pPr>
            <a:lvl4pPr marL="1600200" indent="-228600" defTabSz="411163" eaLnBrk="0" hangingPunct="0">
              <a:defRPr sz="2400">
                <a:solidFill>
                  <a:schemeClr val="tx1"/>
                </a:solidFill>
                <a:latin typeface="Arial" charset="0"/>
                <a:ea typeface="Arial" charset="0"/>
                <a:cs typeface="Arial" charset="0"/>
              </a:defRPr>
            </a:lvl4pPr>
            <a:lvl5pPr marL="2057400" indent="-228600" defTabSz="411163" eaLnBrk="0" hangingPunct="0">
              <a:defRPr sz="2400">
                <a:solidFill>
                  <a:schemeClr val="tx1"/>
                </a:solidFill>
                <a:latin typeface="Arial" charset="0"/>
                <a:ea typeface="Arial" charset="0"/>
                <a:cs typeface="Arial" charset="0"/>
              </a:defRPr>
            </a:lvl5pPr>
            <a:lvl6pPr marL="2514600" indent="-228600" defTabSz="41116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41116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41116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411163"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buClr>
                <a:srgbClr val="000000"/>
              </a:buClr>
              <a:buSzPct val="100000"/>
              <a:buFont typeface="Times New Roman" charset="0"/>
              <a:buNone/>
            </a:pPr>
            <a:r>
              <a:rPr lang="en-US" sz="2200">
                <a:latin typeface="Times New Roman" charset="0"/>
              </a:rPr>
              <a:t>very small</a:t>
            </a:r>
          </a:p>
        </p:txBody>
      </p:sp>
    </p:spTree>
    <p:extLst>
      <p:ext uri="{BB962C8B-B14F-4D97-AF65-F5344CB8AC3E}">
        <p14:creationId xmlns:p14="http://schemas.microsoft.com/office/powerpoint/2010/main" val="3217742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4800" y="609600"/>
            <a:ext cx="6477000" cy="914400"/>
          </a:xfrm>
        </p:spPr>
        <p:txBody>
          <a:bodyPr lIns="81000" tIns="42120" rIns="81000" bIns="42120">
            <a:normAutofit fontScale="90000"/>
          </a:bodyPr>
          <a:lstStyle/>
          <a:p>
            <a:pPr eaLnBrk="1" hangingPunct="1"/>
            <a:r>
              <a:rPr lang="en-US" sz="2800">
                <a:latin typeface="Comic Sans MS" charset="0"/>
                <a:cs typeface="Arial" charset="0"/>
              </a:rPr>
              <a:t>PIC: Power Iteration Clustering</a:t>
            </a:r>
            <a:br>
              <a:rPr lang="en-US" sz="2800">
                <a:latin typeface="Comic Sans MS" charset="0"/>
                <a:cs typeface="Arial" charset="0"/>
              </a:rPr>
            </a:br>
            <a:r>
              <a:rPr lang="en-US" sz="2000">
                <a:latin typeface="Comic Sans MS" charset="0"/>
                <a:cs typeface="Arial" charset="0"/>
              </a:rPr>
              <a:t>run power iteration (repeated averaging w/ neighbors) with early stopping</a:t>
            </a:r>
            <a:endParaRPr lang="en-US" sz="2800">
              <a:latin typeface="Comic Sans MS" charset="0"/>
              <a:cs typeface="Arial" charset="0"/>
            </a:endParaRP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l="19376" t="50920" r="22501" b="29340"/>
          <a:stretch>
            <a:fillRect/>
          </a:stretch>
        </p:blipFill>
        <p:spPr bwMode="auto">
          <a:xfrm>
            <a:off x="60325" y="1851025"/>
            <a:ext cx="87280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ChangeArrowheads="1"/>
          </p:cNvSpPr>
          <p:nvPr/>
        </p:nvSpPr>
        <p:spPr bwMode="auto">
          <a:xfrm>
            <a:off x="304800" y="4114800"/>
            <a:ext cx="813752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lvl="1" indent="-342900" defTabSz="457200">
              <a:lnSpc>
                <a:spcPct val="95000"/>
              </a:lnSpc>
              <a:buFontTx/>
              <a:buChar char="–"/>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 pos="9410700" algn="l"/>
              </a:tabLst>
            </a:pPr>
            <a:r>
              <a:rPr lang="en-US" sz="2000">
                <a:solidFill>
                  <a:srgbClr val="333333"/>
                </a:solidFill>
                <a:latin typeface="Comic Sans MS" charset="0"/>
              </a:rPr>
              <a:t>V</a:t>
            </a:r>
            <a:r>
              <a:rPr lang="en-US" sz="2000" baseline="30000">
                <a:solidFill>
                  <a:srgbClr val="333333"/>
                </a:solidFill>
                <a:latin typeface="Comic Sans MS" charset="0"/>
              </a:rPr>
              <a:t>0</a:t>
            </a:r>
            <a:r>
              <a:rPr lang="en-US" sz="2000">
                <a:solidFill>
                  <a:srgbClr val="333333"/>
                </a:solidFill>
                <a:latin typeface="Comic Sans MS" charset="0"/>
              </a:rPr>
              <a:t>: random start, or </a:t>
            </a:r>
            <a:r>
              <a:rPr lang="ja-JP" altLang="en-US" sz="2000">
                <a:solidFill>
                  <a:srgbClr val="333333"/>
                </a:solidFill>
                <a:latin typeface="Comic Sans MS" charset="0"/>
              </a:rPr>
              <a:t>“</a:t>
            </a:r>
            <a:r>
              <a:rPr lang="en-US" sz="2000">
                <a:solidFill>
                  <a:srgbClr val="333333"/>
                </a:solidFill>
                <a:latin typeface="Comic Sans MS" charset="0"/>
              </a:rPr>
              <a:t>degree matrix</a:t>
            </a:r>
            <a:r>
              <a:rPr lang="ja-JP" altLang="en-US" sz="2000">
                <a:solidFill>
                  <a:srgbClr val="333333"/>
                </a:solidFill>
                <a:latin typeface="Comic Sans MS" charset="0"/>
              </a:rPr>
              <a:t>”</a:t>
            </a:r>
            <a:r>
              <a:rPr lang="en-US" sz="2000">
                <a:solidFill>
                  <a:srgbClr val="333333"/>
                </a:solidFill>
                <a:latin typeface="Comic Sans MS" charset="0"/>
              </a:rPr>
              <a:t> D, or …</a:t>
            </a:r>
          </a:p>
          <a:p>
            <a:pPr lvl="1" indent="-342900" defTabSz="457200">
              <a:lnSpc>
                <a:spcPct val="95000"/>
              </a:lnSpc>
              <a:buFontTx/>
              <a:buChar char="–"/>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 pos="9410700" algn="l"/>
              </a:tabLst>
            </a:pPr>
            <a:r>
              <a:rPr lang="en-US" sz="2000">
                <a:solidFill>
                  <a:srgbClr val="333333"/>
                </a:solidFill>
                <a:latin typeface="Comic Sans MS" charset="0"/>
              </a:rPr>
              <a:t>Easy to implement and efficient</a:t>
            </a:r>
          </a:p>
          <a:p>
            <a:pPr lvl="1" indent="-342900" defTabSz="457200">
              <a:lnSpc>
                <a:spcPct val="95000"/>
              </a:lnSpc>
              <a:buFontTx/>
              <a:buChar char="–"/>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 pos="9410700" algn="l"/>
              </a:tabLst>
            </a:pPr>
            <a:r>
              <a:rPr lang="en-US" sz="2000">
                <a:solidFill>
                  <a:srgbClr val="333333"/>
                </a:solidFill>
                <a:latin typeface="Comic Sans MS" charset="0"/>
              </a:rPr>
              <a:t>Very easily parallelized</a:t>
            </a:r>
          </a:p>
          <a:p>
            <a:pPr lvl="1" indent="-342900" defTabSz="457200">
              <a:lnSpc>
                <a:spcPct val="95000"/>
              </a:lnSpc>
              <a:buFontTx/>
              <a:buChar char="–"/>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 pos="9410700" algn="l"/>
              </a:tabLst>
            </a:pPr>
            <a:endParaRPr lang="en-US" sz="1700">
              <a:solidFill>
                <a:srgbClr val="333333"/>
              </a:solidFill>
            </a:endParaRPr>
          </a:p>
          <a:p>
            <a:pPr lvl="1" indent="-342900" defTabSz="457200">
              <a:lnSpc>
                <a:spcPct val="95000"/>
              </a:lnSpc>
              <a:buFontTx/>
              <a:buChar char="–"/>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 pos="9410700" algn="l"/>
              </a:tabLst>
            </a:pPr>
            <a:r>
              <a:rPr lang="en-US" sz="2000">
                <a:solidFill>
                  <a:srgbClr val="333333"/>
                </a:solidFill>
                <a:latin typeface="Comic Sans MS" charset="0"/>
              </a:rPr>
              <a:t>Experimentally, often </a:t>
            </a:r>
            <a:r>
              <a:rPr lang="en-US" sz="2000" b="1">
                <a:solidFill>
                  <a:srgbClr val="333333"/>
                </a:solidFill>
                <a:latin typeface="Comic Sans MS" charset="0"/>
              </a:rPr>
              <a:t>better than</a:t>
            </a:r>
            <a:r>
              <a:rPr lang="en-US" sz="2000">
                <a:solidFill>
                  <a:srgbClr val="333333"/>
                </a:solidFill>
                <a:latin typeface="Comic Sans MS" charset="0"/>
              </a:rPr>
              <a:t> traditional spectral methods</a:t>
            </a:r>
          </a:p>
          <a:p>
            <a:pPr lvl="1" indent="-342900" defTabSz="457200">
              <a:lnSpc>
                <a:spcPct val="95000"/>
              </a:lnSpc>
              <a:buFontTx/>
              <a:buChar char="–"/>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 pos="9410700" algn="l"/>
              </a:tabLst>
            </a:pPr>
            <a:endParaRPr lang="en-US" sz="2000">
              <a:solidFill>
                <a:srgbClr val="333333"/>
              </a:solidFill>
              <a:latin typeface="Comic Sans MS" charset="0"/>
            </a:endParaRPr>
          </a:p>
          <a:p>
            <a:pPr lvl="1" indent="-342900" defTabSz="457200">
              <a:lnSpc>
                <a:spcPct val="95000"/>
              </a:lnSpc>
              <a:buFontTx/>
              <a:buChar char="–"/>
              <a:tabLst>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 pos="9410700" algn="l"/>
              </a:tabLst>
            </a:pPr>
            <a:r>
              <a:rPr lang="en-US" sz="2000">
                <a:solidFill>
                  <a:srgbClr val="333333"/>
                </a:solidFill>
                <a:latin typeface="Comic Sans MS" charset="0"/>
              </a:rPr>
              <a:t>Surprising since the embedded space is 1-dimensional!</a:t>
            </a:r>
          </a:p>
        </p:txBody>
      </p:sp>
    </p:spTree>
    <p:extLst>
      <p:ext uri="{BB962C8B-B14F-4D97-AF65-F5344CB8AC3E}">
        <p14:creationId xmlns:p14="http://schemas.microsoft.com/office/powerpoint/2010/main" val="29293045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04800" y="609600"/>
            <a:ext cx="6477000" cy="914400"/>
          </a:xfrm>
        </p:spPr>
        <p:txBody>
          <a:bodyPr lIns="81000" tIns="42120" rIns="81000" bIns="42120">
            <a:normAutofit/>
          </a:bodyPr>
          <a:lstStyle/>
          <a:p>
            <a:pPr eaLnBrk="1" hangingPunct="1"/>
            <a:r>
              <a:rPr lang="en-US" sz="2800" dirty="0" smtClean="0">
                <a:latin typeface="Comic Sans MS" charset="0"/>
                <a:cs typeface="Arial" charset="0"/>
              </a:rPr>
              <a:t>Harmonic Functions/</a:t>
            </a:r>
            <a:r>
              <a:rPr lang="en-US" sz="2800" dirty="0" err="1" smtClean="0">
                <a:latin typeface="Comic Sans MS" charset="0"/>
                <a:cs typeface="Arial" charset="0"/>
              </a:rPr>
              <a:t>CoEM</a:t>
            </a:r>
            <a:r>
              <a:rPr lang="en-US" sz="2800" dirty="0" smtClean="0">
                <a:latin typeface="Comic Sans MS" charset="0"/>
                <a:cs typeface="Arial" charset="0"/>
              </a:rPr>
              <a:t>/</a:t>
            </a:r>
            <a:r>
              <a:rPr lang="en-US" sz="2800" dirty="0" err="1" smtClean="0">
                <a:latin typeface="Comic Sans MS" charset="0"/>
                <a:cs typeface="Arial" charset="0"/>
              </a:rPr>
              <a:t>wvRN</a:t>
            </a:r>
            <a:endParaRPr lang="en-US" sz="2800" dirty="0">
              <a:latin typeface="Comic Sans MS" charset="0"/>
              <a:cs typeface="Arial" charset="0"/>
            </a:endParaRP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l="19376" t="50920" r="22501" b="29340"/>
          <a:stretch>
            <a:fillRect/>
          </a:stretch>
        </p:blipFill>
        <p:spPr bwMode="auto">
          <a:xfrm>
            <a:off x="60325" y="1851025"/>
            <a:ext cx="87280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03826" y="2341217"/>
            <a:ext cx="6051826" cy="45278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Math"/>
                <a:cs typeface="Cambria Math"/>
              </a:rPr>
              <a:t>then replace </a:t>
            </a:r>
            <a:r>
              <a:rPr lang="en-US" b="1" dirty="0" smtClean="0">
                <a:solidFill>
                  <a:srgbClr val="000000"/>
                </a:solidFill>
                <a:latin typeface="Cambria Math"/>
                <a:cs typeface="Cambria Math"/>
              </a:rPr>
              <a:t>v</a:t>
            </a:r>
            <a:r>
              <a:rPr lang="en-US" baseline="30000" dirty="0" smtClean="0">
                <a:solidFill>
                  <a:srgbClr val="000000"/>
                </a:solidFill>
                <a:latin typeface="Cambria Math"/>
                <a:cs typeface="Cambria Math"/>
              </a:rPr>
              <a:t>t+1</a:t>
            </a:r>
            <a:r>
              <a:rPr lang="en-US" dirty="0" smtClean="0">
                <a:solidFill>
                  <a:srgbClr val="000000"/>
                </a:solidFill>
                <a:latin typeface="Cambria Math"/>
                <a:cs typeface="Cambria Math"/>
              </a:rPr>
              <a:t>(</a:t>
            </a:r>
            <a:r>
              <a:rPr lang="en-US" dirty="0" err="1" smtClean="0">
                <a:solidFill>
                  <a:srgbClr val="000000"/>
                </a:solidFill>
                <a:latin typeface="Cambria Math"/>
                <a:cs typeface="Cambria Math"/>
              </a:rPr>
              <a:t>i</a:t>
            </a:r>
            <a:r>
              <a:rPr lang="en-US" dirty="0" smtClean="0">
                <a:solidFill>
                  <a:srgbClr val="000000"/>
                </a:solidFill>
                <a:latin typeface="Cambria Math"/>
                <a:cs typeface="Cambria Math"/>
              </a:rPr>
              <a:t>) with seed values +1/-1 for labeled data</a:t>
            </a:r>
            <a:endParaRPr lang="en-US" dirty="0">
              <a:solidFill>
                <a:srgbClr val="000000"/>
              </a:solidFill>
              <a:latin typeface="Cambria Math"/>
              <a:cs typeface="Cambria Math"/>
            </a:endParaRPr>
          </a:p>
        </p:txBody>
      </p:sp>
      <p:sp>
        <p:nvSpPr>
          <p:cNvPr id="6" name="Rectangle 5"/>
          <p:cNvSpPr/>
          <p:nvPr/>
        </p:nvSpPr>
        <p:spPr>
          <a:xfrm>
            <a:off x="4494693" y="2794000"/>
            <a:ext cx="3003827" cy="45278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Cambria Math"/>
                <a:cs typeface="Cambria Math"/>
              </a:rPr>
              <a:t>for 5-10 iterations</a:t>
            </a:r>
            <a:endParaRPr lang="en-US" dirty="0">
              <a:solidFill>
                <a:schemeClr val="tx1"/>
              </a:solidFill>
              <a:latin typeface="Cambria Math"/>
              <a:cs typeface="Cambria Math"/>
            </a:endParaRPr>
          </a:p>
        </p:txBody>
      </p:sp>
      <p:sp>
        <p:nvSpPr>
          <p:cNvPr id="7" name="Rectangle 6"/>
          <p:cNvSpPr/>
          <p:nvPr/>
        </p:nvSpPr>
        <p:spPr>
          <a:xfrm>
            <a:off x="735495" y="3246783"/>
            <a:ext cx="7624417" cy="45278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Cambria Math"/>
                <a:cs typeface="Cambria Math"/>
              </a:rPr>
              <a:t>Classify data using final values from </a:t>
            </a:r>
            <a:r>
              <a:rPr lang="en-US" b="1" dirty="0" smtClean="0">
                <a:solidFill>
                  <a:schemeClr val="tx1"/>
                </a:solidFill>
                <a:latin typeface="Cambria Math"/>
                <a:cs typeface="Cambria Math"/>
              </a:rPr>
              <a:t>v</a:t>
            </a:r>
            <a:r>
              <a:rPr lang="en-US" dirty="0" smtClean="0">
                <a:solidFill>
                  <a:schemeClr val="tx1"/>
                </a:solidFill>
                <a:latin typeface="Cambria Math"/>
                <a:cs typeface="Cambria Math"/>
              </a:rPr>
              <a:t> </a:t>
            </a:r>
            <a:endParaRPr lang="en-US" dirty="0">
              <a:solidFill>
                <a:schemeClr val="tx1"/>
              </a:solidFill>
              <a:latin typeface="Cambria Math"/>
              <a:cs typeface="Cambria Math"/>
            </a:endParaRPr>
          </a:p>
        </p:txBody>
      </p:sp>
      <p:cxnSp>
        <p:nvCxnSpPr>
          <p:cNvPr id="4" name="Straight Connector 3"/>
          <p:cNvCxnSpPr>
            <a:endCxn id="2" idx="1"/>
          </p:cNvCxnSpPr>
          <p:nvPr/>
        </p:nvCxnSpPr>
        <p:spPr>
          <a:xfrm flipV="1">
            <a:off x="2146300" y="2567609"/>
            <a:ext cx="857526" cy="1247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5579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atin typeface="Comic Sans MS" charset="0"/>
                <a:cs typeface="Arial" charset="0"/>
              </a:rPr>
              <a:t>Experiments</a:t>
            </a:r>
          </a:p>
        </p:txBody>
      </p:sp>
      <p:sp>
        <p:nvSpPr>
          <p:cNvPr id="31747" name="Content Placeholder 2"/>
          <p:cNvSpPr>
            <a:spLocks noGrp="1"/>
          </p:cNvSpPr>
          <p:nvPr>
            <p:ph idx="1"/>
          </p:nvPr>
        </p:nvSpPr>
        <p:spPr>
          <a:xfrm>
            <a:off x="304800" y="1600200"/>
            <a:ext cx="8610600" cy="4953000"/>
          </a:xfrm>
        </p:spPr>
        <p:txBody>
          <a:bodyPr/>
          <a:lstStyle/>
          <a:p>
            <a:pPr eaLnBrk="1" hangingPunct="1"/>
            <a:r>
              <a:rPr lang="ja-JP" altLang="en-US" sz="2400">
                <a:latin typeface="Comic Sans MS" charset="0"/>
                <a:cs typeface="Arial" charset="0"/>
              </a:rPr>
              <a:t>“</a:t>
            </a:r>
            <a:r>
              <a:rPr lang="en-US" sz="2400">
                <a:latin typeface="Comic Sans MS" charset="0"/>
                <a:cs typeface="Arial" charset="0"/>
              </a:rPr>
              <a:t>Network</a:t>
            </a:r>
            <a:r>
              <a:rPr lang="ja-JP" altLang="en-US" sz="2400">
                <a:latin typeface="Comic Sans MS" charset="0"/>
                <a:cs typeface="Arial" charset="0"/>
              </a:rPr>
              <a:t>”</a:t>
            </a:r>
            <a:r>
              <a:rPr lang="en-US" sz="2400">
                <a:latin typeface="Comic Sans MS" charset="0"/>
                <a:cs typeface="Arial" charset="0"/>
              </a:rPr>
              <a:t> problems: natural graph structure</a:t>
            </a:r>
          </a:p>
          <a:p>
            <a:pPr lvl="1" eaLnBrk="1" hangingPunct="1"/>
            <a:r>
              <a:rPr lang="en-US" sz="2000">
                <a:latin typeface="Comic Sans MS" charset="0"/>
                <a:cs typeface="Arial" charset="0"/>
              </a:rPr>
              <a:t>PolBooks: 105 political books, 3 classes, linked by copurchaser</a:t>
            </a:r>
          </a:p>
          <a:p>
            <a:pPr lvl="1" eaLnBrk="1" hangingPunct="1"/>
            <a:r>
              <a:rPr lang="en-US" sz="2000">
                <a:latin typeface="Comic Sans MS" charset="0"/>
                <a:cs typeface="Arial" charset="0"/>
              </a:rPr>
              <a:t>UMBCBlog: 404 political blogs, 2 classes, blogroll links</a:t>
            </a:r>
          </a:p>
          <a:p>
            <a:pPr lvl="1" eaLnBrk="1" hangingPunct="1"/>
            <a:r>
              <a:rPr lang="en-US" sz="2000">
                <a:latin typeface="Comic Sans MS" charset="0"/>
                <a:cs typeface="Arial" charset="0"/>
              </a:rPr>
              <a:t>AGBlog: 1222 political blogs, 2 classes, blogroll links</a:t>
            </a:r>
          </a:p>
          <a:p>
            <a:pPr eaLnBrk="1" hangingPunct="1"/>
            <a:r>
              <a:rPr lang="ja-JP" altLang="en-US">
                <a:latin typeface="Comic Sans MS" charset="0"/>
                <a:cs typeface="Arial" charset="0"/>
              </a:rPr>
              <a:t>“</a:t>
            </a:r>
            <a:r>
              <a:rPr lang="en-US" sz="2400">
                <a:latin typeface="Comic Sans MS" charset="0"/>
                <a:cs typeface="Arial" charset="0"/>
              </a:rPr>
              <a:t>Manifold</a:t>
            </a:r>
            <a:r>
              <a:rPr lang="ja-JP" altLang="en-US" sz="2400">
                <a:latin typeface="Comic Sans MS" charset="0"/>
                <a:cs typeface="Arial" charset="0"/>
              </a:rPr>
              <a:t>”</a:t>
            </a:r>
            <a:r>
              <a:rPr lang="en-US" sz="2400">
                <a:latin typeface="Comic Sans MS" charset="0"/>
                <a:cs typeface="Arial" charset="0"/>
              </a:rPr>
              <a:t> problems: cosine distance between classification instances</a:t>
            </a:r>
          </a:p>
          <a:p>
            <a:pPr lvl="1" eaLnBrk="1" hangingPunct="1"/>
            <a:r>
              <a:rPr lang="en-US" sz="2000">
                <a:latin typeface="Comic Sans MS" charset="0"/>
                <a:cs typeface="Arial" charset="0"/>
              </a:rPr>
              <a:t>Iris: 150 flowers, 3 classes</a:t>
            </a:r>
          </a:p>
          <a:p>
            <a:pPr lvl="1" eaLnBrk="1" hangingPunct="1"/>
            <a:r>
              <a:rPr lang="en-US" sz="2000">
                <a:latin typeface="Comic Sans MS" charset="0"/>
                <a:cs typeface="Arial" charset="0"/>
              </a:rPr>
              <a:t>PenDigits01,17: 200 handwritten digits, 2 classes (0-1 or 1-7)</a:t>
            </a:r>
          </a:p>
          <a:p>
            <a:pPr lvl="1" eaLnBrk="1" hangingPunct="1"/>
            <a:r>
              <a:rPr lang="en-US" sz="2000">
                <a:latin typeface="Comic Sans MS" charset="0"/>
                <a:cs typeface="Arial" charset="0"/>
              </a:rPr>
              <a:t>20ngA: 200 docs, misc.forsale vs soc.religion.christian</a:t>
            </a:r>
          </a:p>
          <a:p>
            <a:pPr lvl="1" eaLnBrk="1" hangingPunct="1"/>
            <a:r>
              <a:rPr lang="en-US" sz="2000">
                <a:latin typeface="Comic Sans MS" charset="0"/>
                <a:cs typeface="Arial" charset="0"/>
              </a:rPr>
              <a:t>20ngB: 400 docs, misc.forsale vs soc.religion.christian</a:t>
            </a:r>
          </a:p>
          <a:p>
            <a:pPr lvl="1" eaLnBrk="1" hangingPunct="1"/>
            <a:r>
              <a:rPr lang="en-US" sz="2000">
                <a:latin typeface="Comic Sans MS" charset="0"/>
                <a:cs typeface="Arial" charset="0"/>
              </a:rPr>
              <a:t>20ngC: 20ngB + 200 docs from talk.politics.guns</a:t>
            </a:r>
          </a:p>
          <a:p>
            <a:pPr lvl="1" eaLnBrk="1" hangingPunct="1"/>
            <a:r>
              <a:rPr lang="en-US" sz="2000">
                <a:latin typeface="Comic Sans MS" charset="0"/>
                <a:cs typeface="Arial" charset="0"/>
              </a:rPr>
              <a:t>20ngD: 20ngC + 200 docs from rec.sport.baseball</a:t>
            </a:r>
          </a:p>
        </p:txBody>
      </p:sp>
    </p:spTree>
    <p:extLst>
      <p:ext uri="{BB962C8B-B14F-4D97-AF65-F5344CB8AC3E}">
        <p14:creationId xmlns:p14="http://schemas.microsoft.com/office/powerpoint/2010/main" val="22572151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533400" y="457200"/>
            <a:ext cx="8275638" cy="1141413"/>
          </a:xfrm>
        </p:spPr>
        <p:txBody>
          <a:bodyPr lIns="81000" tIns="42120" rIns="81000" bIns="42120"/>
          <a:lstStyle/>
          <a:p>
            <a:pPr eaLnBrk="1" hangingPunct="1"/>
            <a:r>
              <a:rPr lang="en-US" sz="2400">
                <a:latin typeface="Comic Sans MS" charset="0"/>
                <a:cs typeface="Arial" charset="0"/>
              </a:rPr>
              <a:t>Experimental results: </a:t>
            </a:r>
            <a:br>
              <a:rPr lang="en-US" sz="2400">
                <a:latin typeface="Comic Sans MS" charset="0"/>
                <a:cs typeface="Arial" charset="0"/>
              </a:rPr>
            </a:br>
            <a:r>
              <a:rPr lang="en-US" sz="2400">
                <a:latin typeface="Comic Sans MS" charset="0"/>
                <a:cs typeface="Arial" charset="0"/>
              </a:rPr>
              <a:t>best-case assignment of class labels to clusters</a:t>
            </a: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l="11035" t="17802" r="12090" b="31288"/>
          <a:stretch>
            <a:fillRect/>
          </a:stretch>
        </p:blipFill>
        <p:spPr bwMode="auto">
          <a:xfrm>
            <a:off x="0" y="1508125"/>
            <a:ext cx="8963025"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8372" name="Rectangle 4"/>
          <p:cNvSpPr>
            <a:spLocks noChangeArrowheads="1"/>
          </p:cNvSpPr>
          <p:nvPr/>
        </p:nvSpPr>
        <p:spPr bwMode="auto">
          <a:xfrm>
            <a:off x="152400" y="3124200"/>
            <a:ext cx="8382000" cy="228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pic>
        <p:nvPicPr>
          <p:cNvPr id="698373" name="Picture 5"/>
          <p:cNvPicPr>
            <a:picLocks noChangeAspect="1" noChangeArrowheads="1"/>
          </p:cNvPicPr>
          <p:nvPr/>
        </p:nvPicPr>
        <p:blipFill>
          <a:blip r:embed="rId4">
            <a:extLst>
              <a:ext uri="{28A0092B-C50C-407E-A947-70E740481C1C}">
                <a14:useLocalDpi xmlns:a14="http://schemas.microsoft.com/office/drawing/2010/main" val="0"/>
              </a:ext>
            </a:extLst>
          </a:blip>
          <a:srcRect l="28999" t="31586" r="17500" b="22038"/>
          <a:stretch>
            <a:fillRect/>
          </a:stretch>
        </p:blipFill>
        <p:spPr bwMode="auto">
          <a:xfrm>
            <a:off x="6172200" y="5162550"/>
            <a:ext cx="2667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98374" name="Rectangle 6"/>
          <p:cNvSpPr>
            <a:spLocks noChangeArrowheads="1"/>
          </p:cNvSpPr>
          <p:nvPr/>
        </p:nvSpPr>
        <p:spPr bwMode="auto">
          <a:xfrm>
            <a:off x="228600" y="4267200"/>
            <a:ext cx="8382000" cy="304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
        <p:nvSpPr>
          <p:cNvPr id="7" name="Rectangle 4"/>
          <p:cNvSpPr>
            <a:spLocks noChangeArrowheads="1"/>
          </p:cNvSpPr>
          <p:nvPr/>
        </p:nvSpPr>
        <p:spPr bwMode="auto">
          <a:xfrm>
            <a:off x="152400" y="3352800"/>
            <a:ext cx="8382000" cy="4572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a:p>
        </p:txBody>
      </p:sp>
    </p:spTree>
    <p:extLst>
      <p:ext uri="{BB962C8B-B14F-4D97-AF65-F5344CB8AC3E}">
        <p14:creationId xmlns:p14="http://schemas.microsoft.com/office/powerpoint/2010/main" val="1217142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83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83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83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2" grpId="0" animBg="1"/>
      <p:bldP spid="69837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I’m talking about graphs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Lots of large data </a:t>
            </a:r>
            <a:r>
              <a:rPr lang="en-US" i="1" dirty="0" smtClean="0"/>
              <a:t>is </a:t>
            </a:r>
            <a:r>
              <a:rPr lang="en-US" dirty="0" smtClean="0"/>
              <a:t>graphs</a:t>
            </a:r>
          </a:p>
          <a:p>
            <a:pPr lvl="1"/>
            <a:r>
              <a:rPr lang="en-US" dirty="0" smtClean="0"/>
              <a:t>Facebook, Twitter, citation data, and other </a:t>
            </a:r>
            <a:r>
              <a:rPr lang="en-US" i="1" dirty="0" smtClean="0"/>
              <a:t>social</a:t>
            </a:r>
            <a:r>
              <a:rPr lang="en-US" dirty="0" smtClean="0"/>
              <a:t> networks</a:t>
            </a:r>
          </a:p>
          <a:p>
            <a:pPr lvl="1"/>
            <a:r>
              <a:rPr lang="en-US" dirty="0" smtClean="0"/>
              <a:t>The web, the blogosphere, the semantic web, Freebase, </a:t>
            </a:r>
            <a:r>
              <a:rPr lang="en-US" dirty="0"/>
              <a:t>W</a:t>
            </a:r>
            <a:r>
              <a:rPr lang="en-US" dirty="0" smtClean="0"/>
              <a:t>ikipedia, Twitter, and other </a:t>
            </a:r>
            <a:r>
              <a:rPr lang="en-US" i="1" dirty="0" smtClean="0"/>
              <a:t>information</a:t>
            </a:r>
            <a:r>
              <a:rPr lang="en-US" dirty="0" smtClean="0"/>
              <a:t> networks</a:t>
            </a:r>
          </a:p>
          <a:p>
            <a:pPr lvl="1"/>
            <a:r>
              <a:rPr lang="en-US" dirty="0" smtClean="0"/>
              <a:t>Text corpora (like RCV1), large datasets with discrete feature values, and other </a:t>
            </a:r>
            <a:r>
              <a:rPr lang="en-US" i="1" dirty="0" smtClean="0"/>
              <a:t>bipartite </a:t>
            </a:r>
            <a:r>
              <a:rPr lang="en-US" dirty="0" smtClean="0"/>
              <a:t>networks</a:t>
            </a:r>
          </a:p>
          <a:p>
            <a:pPr lvl="2"/>
            <a:r>
              <a:rPr lang="en-US" dirty="0" smtClean="0"/>
              <a:t>nodes = documents or words</a:t>
            </a:r>
          </a:p>
          <a:p>
            <a:pPr lvl="2"/>
            <a:r>
              <a:rPr lang="en-US" dirty="0" smtClean="0"/>
              <a:t>links connect document </a:t>
            </a:r>
            <a:r>
              <a:rPr lang="en-US" dirty="0" err="1" smtClean="0">
                <a:sym typeface="Wingdings"/>
              </a:rPr>
              <a:t></a:t>
            </a:r>
            <a:r>
              <a:rPr lang="en-US" dirty="0" smtClean="0">
                <a:sym typeface="Wingdings"/>
              </a:rPr>
              <a:t> word or word </a:t>
            </a:r>
            <a:r>
              <a:rPr lang="en-US" dirty="0" err="1" smtClean="0">
                <a:sym typeface="Wingdings"/>
              </a:rPr>
              <a:t></a:t>
            </a:r>
            <a:r>
              <a:rPr lang="en-US" dirty="0" smtClean="0">
                <a:sym typeface="Wingdings"/>
              </a:rPr>
              <a:t> document</a:t>
            </a:r>
            <a:endParaRPr lang="en-US" dirty="0" smtClean="0"/>
          </a:p>
          <a:p>
            <a:pPr lvl="1"/>
            <a:r>
              <a:rPr lang="en-US" dirty="0" smtClean="0"/>
              <a:t>Computer networks, biological networks (proteins, ecosystems, brains, …), …</a:t>
            </a:r>
          </a:p>
          <a:p>
            <a:pPr lvl="1"/>
            <a:r>
              <a:rPr lang="en-US" dirty="0" smtClean="0"/>
              <a:t>Heterogeneous networks with multiple types of nodes</a:t>
            </a:r>
          </a:p>
          <a:p>
            <a:pPr lvl="2"/>
            <a:r>
              <a:rPr lang="en-US" dirty="0" smtClean="0"/>
              <a:t>people, groups, documents</a:t>
            </a:r>
          </a:p>
        </p:txBody>
      </p:sp>
      <p:sp>
        <p:nvSpPr>
          <p:cNvPr id="4" name="Rectangle 3"/>
          <p:cNvSpPr/>
          <p:nvPr/>
        </p:nvSpPr>
        <p:spPr>
          <a:xfrm>
            <a:off x="585304" y="3014870"/>
            <a:ext cx="8205305" cy="139147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85304" y="5006837"/>
            <a:ext cx="8205305" cy="86829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7636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381000" y="1311275"/>
            <a:ext cx="82296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buFont typeface="Wingdings" charset="0"/>
              <a:buNone/>
            </a:pPr>
            <a:endParaRPr lang="en-US" sz="1200" b="0">
              <a:latin typeface="Verdana" charset="0"/>
            </a:endParaRPr>
          </a:p>
        </p:txBody>
      </p:sp>
      <p:sp>
        <p:nvSpPr>
          <p:cNvPr id="186371" name="Line 3"/>
          <p:cNvSpPr>
            <a:spLocks noChangeShapeType="1"/>
          </p:cNvSpPr>
          <p:nvPr/>
        </p:nvSpPr>
        <p:spPr bwMode="auto">
          <a:xfrm flipV="1">
            <a:off x="2205038" y="3162300"/>
            <a:ext cx="2378075" cy="633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186372" name="Object 4"/>
          <p:cNvGraphicFramePr>
            <a:graphicFrameLocks noGrp="1" noChangeAspect="1"/>
          </p:cNvGraphicFramePr>
          <p:nvPr>
            <p:ph sz="half" idx="1"/>
          </p:nvPr>
        </p:nvGraphicFramePr>
        <p:xfrm>
          <a:off x="1568450" y="3724275"/>
          <a:ext cx="457200" cy="1165225"/>
        </p:xfrm>
        <a:graphic>
          <a:graphicData uri="http://schemas.openxmlformats.org/presentationml/2006/ole">
            <mc:AlternateContent xmlns:mc="http://schemas.openxmlformats.org/markup-compatibility/2006">
              <mc:Choice xmlns:v="urn:schemas-microsoft-com:vml" Requires="v">
                <p:oleObj spid="_x0000_s139297" name="Bitmap Image" r:id="rId4" imgW="266737" imgH="647619" progId="Paint.Picture">
                  <p:embed/>
                </p:oleObj>
              </mc:Choice>
              <mc:Fallback>
                <p:oleObj name="Bitmap Image" r:id="rId4" imgW="266737" imgH="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3724275"/>
                        <a:ext cx="4572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186373" name="Object 5"/>
          <p:cNvGraphicFramePr>
            <a:graphicFrameLocks noChangeAspect="1"/>
          </p:cNvGraphicFramePr>
          <p:nvPr/>
        </p:nvGraphicFramePr>
        <p:xfrm>
          <a:off x="1447800" y="4891088"/>
          <a:ext cx="422275" cy="1012825"/>
        </p:xfrm>
        <a:graphic>
          <a:graphicData uri="http://schemas.openxmlformats.org/presentationml/2006/ole">
            <mc:AlternateContent xmlns:mc="http://schemas.openxmlformats.org/markup-compatibility/2006">
              <mc:Choice xmlns:v="urn:schemas-microsoft-com:vml" Requires="v">
                <p:oleObj spid="_x0000_s139298" name="Bitmap Image" r:id="rId6" imgW="333333" imgH="714286" progId="Paint.Picture">
                  <p:embed/>
                </p:oleObj>
              </mc:Choice>
              <mc:Fallback>
                <p:oleObj name="Bitmap Image" r:id="rId6" imgW="333333" imgH="71428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891088"/>
                        <a:ext cx="422275"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6374" name="Object 6"/>
          <p:cNvGraphicFramePr>
            <a:graphicFrameLocks noChangeAspect="1"/>
          </p:cNvGraphicFramePr>
          <p:nvPr/>
        </p:nvGraphicFramePr>
        <p:xfrm>
          <a:off x="2657475" y="2528888"/>
          <a:ext cx="906463" cy="557212"/>
        </p:xfrm>
        <a:graphic>
          <a:graphicData uri="http://schemas.openxmlformats.org/presentationml/2006/ole">
            <mc:AlternateContent xmlns:mc="http://schemas.openxmlformats.org/markup-compatibility/2006">
              <mc:Choice xmlns:v="urn:schemas-microsoft-com:vml" Requires="v">
                <p:oleObj spid="_x0000_s139299" name="Bitmap Image" r:id="rId8" imgW="4761905" imgH="2619048" progId="Paint.Picture">
                  <p:embed/>
                </p:oleObj>
              </mc:Choice>
              <mc:Fallback>
                <p:oleObj name="Bitmap Image" r:id="rId8" imgW="4761905" imgH="2619048"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7475" y="2528888"/>
                        <a:ext cx="906463"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8637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1225" y="3541713"/>
            <a:ext cx="904875" cy="557212"/>
          </a:xfrm>
          <a:prstGeom prst="rect">
            <a:avLst/>
          </a:prstGeom>
          <a:noFill/>
          <a:extLst>
            <a:ext uri="{909E8E84-426E-40dd-AFC4-6F175D3DCCD1}">
              <a14:hiddenFill xmlns:a14="http://schemas.microsoft.com/office/drawing/2010/main">
                <a:solidFill>
                  <a:srgbClr val="FFFFFF"/>
                </a:solidFill>
              </a14:hiddenFill>
            </a:ext>
          </a:extLst>
        </p:spPr>
      </p:pic>
      <p:sp>
        <p:nvSpPr>
          <p:cNvPr id="186376" name="Text Box 8"/>
          <p:cNvSpPr txBox="1">
            <a:spLocks noChangeArrowheads="1"/>
          </p:cNvSpPr>
          <p:nvPr/>
        </p:nvSpPr>
        <p:spPr bwMode="auto">
          <a:xfrm>
            <a:off x="4808538" y="3668713"/>
            <a:ext cx="158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proposal</a:t>
            </a:r>
          </a:p>
        </p:txBody>
      </p:sp>
      <p:sp>
        <p:nvSpPr>
          <p:cNvPr id="186377" name="Text Box 9"/>
          <p:cNvSpPr txBox="1">
            <a:spLocks noChangeArrowheads="1"/>
          </p:cNvSpPr>
          <p:nvPr/>
        </p:nvSpPr>
        <p:spPr bwMode="auto">
          <a:xfrm>
            <a:off x="5376863" y="4175125"/>
            <a:ext cx="1019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CMU</a:t>
            </a:r>
          </a:p>
        </p:txBody>
      </p:sp>
      <p:sp>
        <p:nvSpPr>
          <p:cNvPr id="186378" name="Text Box 10"/>
          <p:cNvSpPr txBox="1">
            <a:spLocks noChangeArrowheads="1"/>
          </p:cNvSpPr>
          <p:nvPr/>
        </p:nvSpPr>
        <p:spPr bwMode="auto">
          <a:xfrm>
            <a:off x="4191000" y="1857375"/>
            <a:ext cx="158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CALO</a:t>
            </a:r>
          </a:p>
        </p:txBody>
      </p:sp>
      <p:sp>
        <p:nvSpPr>
          <p:cNvPr id="186379" name="Text Box 11"/>
          <p:cNvSpPr txBox="1">
            <a:spLocks noChangeArrowheads="1"/>
          </p:cNvSpPr>
          <p:nvPr/>
        </p:nvSpPr>
        <p:spPr bwMode="auto">
          <a:xfrm>
            <a:off x="5260975" y="3289300"/>
            <a:ext cx="158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graph</a:t>
            </a:r>
          </a:p>
        </p:txBody>
      </p:sp>
      <p:sp>
        <p:nvSpPr>
          <p:cNvPr id="186380" name="Text Box 12"/>
          <p:cNvSpPr txBox="1">
            <a:spLocks noChangeArrowheads="1"/>
          </p:cNvSpPr>
          <p:nvPr/>
        </p:nvSpPr>
        <p:spPr bwMode="auto">
          <a:xfrm>
            <a:off x="4468813" y="2908300"/>
            <a:ext cx="158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William</a:t>
            </a:r>
          </a:p>
        </p:txBody>
      </p:sp>
      <p:sp>
        <p:nvSpPr>
          <p:cNvPr id="186381" name="Line 13"/>
          <p:cNvSpPr>
            <a:spLocks noChangeShapeType="1"/>
          </p:cNvSpPr>
          <p:nvPr/>
        </p:nvSpPr>
        <p:spPr bwMode="auto">
          <a:xfrm>
            <a:off x="2205038" y="4048125"/>
            <a:ext cx="792162" cy="633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2" name="Line 14"/>
          <p:cNvSpPr>
            <a:spLocks noChangeShapeType="1"/>
          </p:cNvSpPr>
          <p:nvPr/>
        </p:nvSpPr>
        <p:spPr bwMode="auto">
          <a:xfrm flipV="1">
            <a:off x="4468813" y="4357688"/>
            <a:ext cx="1093787" cy="577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3" name="Line 15"/>
          <p:cNvSpPr>
            <a:spLocks noChangeShapeType="1"/>
          </p:cNvSpPr>
          <p:nvPr/>
        </p:nvSpPr>
        <p:spPr bwMode="auto">
          <a:xfrm>
            <a:off x="3676650" y="2782888"/>
            <a:ext cx="1246188" cy="758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4" name="Line 16"/>
          <p:cNvSpPr>
            <a:spLocks noChangeShapeType="1"/>
          </p:cNvSpPr>
          <p:nvPr/>
        </p:nvSpPr>
        <p:spPr bwMode="auto">
          <a:xfrm flipV="1">
            <a:off x="2319338" y="3162300"/>
            <a:ext cx="338137" cy="379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5" name="Text Box 17"/>
          <p:cNvSpPr txBox="1">
            <a:spLocks noChangeArrowheads="1"/>
          </p:cNvSpPr>
          <p:nvPr/>
        </p:nvSpPr>
        <p:spPr bwMode="auto">
          <a:xfrm>
            <a:off x="5260975" y="5062538"/>
            <a:ext cx="1246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solidFill>
                  <a:schemeClr val="folHlink"/>
                </a:solidFill>
                <a:latin typeface="Courier New" charset="0"/>
                <a:ea typeface="Arial Unicode MS" charset="0"/>
                <a:cs typeface="Courier New" charset="0"/>
              </a:rPr>
              <a:t>6/18/07</a:t>
            </a:r>
          </a:p>
        </p:txBody>
      </p:sp>
      <p:sp>
        <p:nvSpPr>
          <p:cNvPr id="186386" name="Line 18"/>
          <p:cNvSpPr>
            <a:spLocks noChangeShapeType="1"/>
          </p:cNvSpPr>
          <p:nvPr/>
        </p:nvSpPr>
        <p:spPr bwMode="auto">
          <a:xfrm>
            <a:off x="4495800" y="5119688"/>
            <a:ext cx="879475"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7" name="Text Box 19"/>
          <p:cNvSpPr txBox="1">
            <a:spLocks noChangeArrowheads="1"/>
          </p:cNvSpPr>
          <p:nvPr/>
        </p:nvSpPr>
        <p:spPr bwMode="auto">
          <a:xfrm>
            <a:off x="6280150" y="4687888"/>
            <a:ext cx="1246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solidFill>
                  <a:schemeClr val="folHlink"/>
                </a:solidFill>
                <a:latin typeface="Courier New" charset="0"/>
                <a:ea typeface="Arial Unicode MS" charset="0"/>
                <a:cs typeface="Courier New" charset="0"/>
              </a:rPr>
              <a:t>6/17/07</a:t>
            </a:r>
          </a:p>
        </p:txBody>
      </p:sp>
      <p:sp>
        <p:nvSpPr>
          <p:cNvPr id="186388" name="Line 20"/>
          <p:cNvSpPr>
            <a:spLocks noChangeShapeType="1"/>
          </p:cNvSpPr>
          <p:nvPr/>
        </p:nvSpPr>
        <p:spPr bwMode="auto">
          <a:xfrm>
            <a:off x="4468813" y="3922713"/>
            <a:ext cx="1698625" cy="1012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9" name="Freeform 21"/>
          <p:cNvSpPr>
            <a:spLocks/>
          </p:cNvSpPr>
          <p:nvPr/>
        </p:nvSpPr>
        <p:spPr bwMode="auto">
          <a:xfrm>
            <a:off x="6507163" y="5187950"/>
            <a:ext cx="1112837" cy="401638"/>
          </a:xfrm>
          <a:custGeom>
            <a:avLst/>
            <a:gdLst>
              <a:gd name="T0" fmla="*/ 0 w 472"/>
              <a:gd name="T1" fmla="*/ 48 h 152"/>
              <a:gd name="T2" fmla="*/ 432 w 472"/>
              <a:gd name="T3" fmla="*/ 144 h 152"/>
              <a:gd name="T4" fmla="*/ 240 w 472"/>
              <a:gd name="T5" fmla="*/ 0 h 152"/>
            </a:gdLst>
            <a:ahLst/>
            <a:cxnLst>
              <a:cxn ang="0">
                <a:pos x="T0" y="T1"/>
              </a:cxn>
              <a:cxn ang="0">
                <a:pos x="T2" y="T3"/>
              </a:cxn>
              <a:cxn ang="0">
                <a:pos x="T4" y="T5"/>
              </a:cxn>
            </a:cxnLst>
            <a:rect l="0" t="0" r="r" b="b"/>
            <a:pathLst>
              <a:path w="472" h="152">
                <a:moveTo>
                  <a:pt x="0" y="48"/>
                </a:moveTo>
                <a:cubicBezTo>
                  <a:pt x="196" y="100"/>
                  <a:pt x="392" y="152"/>
                  <a:pt x="432" y="144"/>
                </a:cubicBezTo>
                <a:cubicBezTo>
                  <a:pt x="472" y="136"/>
                  <a:pt x="356" y="68"/>
                  <a:pt x="240"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86390" name="Line 22"/>
          <p:cNvSpPr>
            <a:spLocks noChangeShapeType="1"/>
          </p:cNvSpPr>
          <p:nvPr/>
        </p:nvSpPr>
        <p:spPr bwMode="auto">
          <a:xfrm flipV="1">
            <a:off x="1905000" y="5195888"/>
            <a:ext cx="990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1" name="Text Box 23"/>
          <p:cNvSpPr txBox="1">
            <a:spLocks noChangeArrowheads="1"/>
          </p:cNvSpPr>
          <p:nvPr/>
        </p:nvSpPr>
        <p:spPr bwMode="auto">
          <a:xfrm>
            <a:off x="1828800" y="2757488"/>
            <a:ext cx="76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400" i="1">
                <a:solidFill>
                  <a:srgbClr val="9933FF"/>
                </a:solidFill>
                <a:latin typeface="Verdana" charset="0"/>
              </a:rPr>
              <a:t>Sent </a:t>
            </a:r>
            <a:br>
              <a:rPr lang="en-US" sz="1400" i="1">
                <a:solidFill>
                  <a:srgbClr val="9933FF"/>
                </a:solidFill>
                <a:latin typeface="Verdana" charset="0"/>
              </a:rPr>
            </a:br>
            <a:r>
              <a:rPr lang="en-US" sz="1400" i="1">
                <a:solidFill>
                  <a:srgbClr val="9933FF"/>
                </a:solidFill>
                <a:latin typeface="Verdana" charset="0"/>
              </a:rPr>
              <a:t>To</a:t>
            </a:r>
          </a:p>
        </p:txBody>
      </p:sp>
      <p:sp>
        <p:nvSpPr>
          <p:cNvPr id="186392" name="Line 24"/>
          <p:cNvSpPr>
            <a:spLocks noChangeShapeType="1"/>
          </p:cNvSpPr>
          <p:nvPr/>
        </p:nvSpPr>
        <p:spPr bwMode="auto">
          <a:xfrm flipH="1">
            <a:off x="2286000" y="3138488"/>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3" name="Line 25"/>
          <p:cNvSpPr>
            <a:spLocks noChangeShapeType="1"/>
          </p:cNvSpPr>
          <p:nvPr/>
        </p:nvSpPr>
        <p:spPr bwMode="auto">
          <a:xfrm>
            <a:off x="3657600" y="2757488"/>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4" name="Text Box 26"/>
          <p:cNvSpPr txBox="1">
            <a:spLocks noChangeArrowheads="1"/>
          </p:cNvSpPr>
          <p:nvPr/>
        </p:nvSpPr>
        <p:spPr bwMode="auto">
          <a:xfrm>
            <a:off x="3886200" y="2452688"/>
            <a:ext cx="152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400" i="1">
                <a:solidFill>
                  <a:srgbClr val="9933FF"/>
                </a:solidFill>
                <a:latin typeface="Verdana" charset="0"/>
              </a:rPr>
              <a:t>Term In Subject</a:t>
            </a:r>
          </a:p>
        </p:txBody>
      </p:sp>
      <p:pic>
        <p:nvPicPr>
          <p:cNvPr id="186395" name="Picture 27" descr="meeting"/>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a:xfrm>
            <a:off x="2913063" y="5056188"/>
            <a:ext cx="1431925" cy="638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86396" name="Line 28"/>
          <p:cNvSpPr>
            <a:spLocks noChangeShapeType="1"/>
          </p:cNvSpPr>
          <p:nvPr/>
        </p:nvSpPr>
        <p:spPr bwMode="auto">
          <a:xfrm flipV="1">
            <a:off x="4495800" y="3290888"/>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7" name="Line 29"/>
          <p:cNvSpPr>
            <a:spLocks noChangeShapeType="1"/>
          </p:cNvSpPr>
          <p:nvPr/>
        </p:nvSpPr>
        <p:spPr bwMode="auto">
          <a:xfrm>
            <a:off x="3657600" y="2681288"/>
            <a:ext cx="990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8" name="Line 30"/>
          <p:cNvSpPr>
            <a:spLocks noChangeShapeType="1"/>
          </p:cNvSpPr>
          <p:nvPr/>
        </p:nvSpPr>
        <p:spPr bwMode="auto">
          <a:xfrm>
            <a:off x="4495800" y="38242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9" name="Line 31"/>
          <p:cNvSpPr>
            <a:spLocks noChangeShapeType="1"/>
          </p:cNvSpPr>
          <p:nvPr/>
        </p:nvSpPr>
        <p:spPr bwMode="auto">
          <a:xfrm>
            <a:off x="4495800" y="3900488"/>
            <a:ext cx="1066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400" name="Line 32"/>
          <p:cNvSpPr>
            <a:spLocks noChangeShapeType="1"/>
          </p:cNvSpPr>
          <p:nvPr/>
        </p:nvSpPr>
        <p:spPr bwMode="auto">
          <a:xfrm flipV="1">
            <a:off x="4495800" y="3519488"/>
            <a:ext cx="990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endParaRPr lang="en-US"/>
          </a:p>
        </p:txBody>
      </p:sp>
      <p:sp>
        <p:nvSpPr>
          <p:cNvPr id="186401" name="Line 33"/>
          <p:cNvSpPr>
            <a:spLocks noChangeShapeType="1"/>
          </p:cNvSpPr>
          <p:nvPr/>
        </p:nvSpPr>
        <p:spPr bwMode="auto">
          <a:xfrm flipV="1">
            <a:off x="3733800" y="2147888"/>
            <a:ext cx="838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endParaRPr lang="en-US"/>
          </a:p>
        </p:txBody>
      </p:sp>
      <p:sp>
        <p:nvSpPr>
          <p:cNvPr id="186402" name="Line 34"/>
          <p:cNvSpPr>
            <a:spLocks noChangeShapeType="1"/>
          </p:cNvSpPr>
          <p:nvPr/>
        </p:nvSpPr>
        <p:spPr bwMode="auto">
          <a:xfrm flipV="1">
            <a:off x="1905000" y="3900488"/>
            <a:ext cx="1447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endParaRPr lang="en-US"/>
          </a:p>
        </p:txBody>
      </p:sp>
      <p:sp>
        <p:nvSpPr>
          <p:cNvPr id="186403" name="Text Box 35"/>
          <p:cNvSpPr txBox="1">
            <a:spLocks noChangeArrowheads="1"/>
          </p:cNvSpPr>
          <p:nvPr/>
        </p:nvSpPr>
        <p:spPr bwMode="auto">
          <a:xfrm>
            <a:off x="3048000" y="5957888"/>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einat@cs.cmu.edu</a:t>
            </a:r>
          </a:p>
        </p:txBody>
      </p:sp>
      <p:sp>
        <p:nvSpPr>
          <p:cNvPr id="186404" name="Line 36"/>
          <p:cNvSpPr>
            <a:spLocks noChangeShapeType="1"/>
          </p:cNvSpPr>
          <p:nvPr/>
        </p:nvSpPr>
        <p:spPr bwMode="auto">
          <a:xfrm>
            <a:off x="1905000" y="5576888"/>
            <a:ext cx="1143000" cy="533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86405" name="Line 37"/>
          <p:cNvSpPr>
            <a:spLocks noChangeShapeType="1"/>
          </p:cNvSpPr>
          <p:nvPr/>
        </p:nvSpPr>
        <p:spPr bwMode="auto">
          <a:xfrm>
            <a:off x="1905000" y="5653088"/>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406" name="Rectangle 38"/>
          <p:cNvSpPr>
            <a:spLocks noGrp="1" noChangeArrowheads="1"/>
          </p:cNvSpPr>
          <p:nvPr>
            <p:ph type="title"/>
          </p:nvPr>
        </p:nvSpPr>
        <p:spPr>
          <a:xfrm>
            <a:off x="304800" y="228600"/>
            <a:ext cx="6324600" cy="1219200"/>
          </a:xfrm>
          <a:noFill/>
          <a:ln/>
        </p:spPr>
        <p:txBody>
          <a:bodyPr>
            <a:normAutofit fontScale="90000"/>
          </a:bodyPr>
          <a:lstStyle/>
          <a:p>
            <a:r>
              <a:rPr lang="en-US"/>
              <a:t>Learning to Search Email</a:t>
            </a:r>
          </a:p>
        </p:txBody>
      </p:sp>
      <p:pic>
        <p:nvPicPr>
          <p:cNvPr id="186407"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7688" y="762000"/>
            <a:ext cx="70326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6408"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762000"/>
            <a:ext cx="7508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6409" name="Text Box 41"/>
          <p:cNvSpPr txBox="1">
            <a:spLocks noChangeArrowheads="1"/>
          </p:cNvSpPr>
          <p:nvPr/>
        </p:nvSpPr>
        <p:spPr bwMode="auto">
          <a:xfrm>
            <a:off x="6705600" y="1676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86410" name="Text Box 42"/>
          <p:cNvSpPr txBox="1">
            <a:spLocks noChangeArrowheads="1"/>
          </p:cNvSpPr>
          <p:nvPr/>
        </p:nvSpPr>
        <p:spPr bwMode="auto">
          <a:xfrm>
            <a:off x="6248400" y="1752600"/>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t>[SIGIR 2006, CEAS 2006,</a:t>
            </a:r>
          </a:p>
          <a:p>
            <a:pPr algn="l"/>
            <a:r>
              <a:rPr lang="en-US"/>
              <a:t> WebKDD/SNA 2007]</a:t>
            </a:r>
          </a:p>
        </p:txBody>
      </p:sp>
    </p:spTree>
    <p:extLst>
      <p:ext uri="{BB962C8B-B14F-4D97-AF65-F5344CB8AC3E}">
        <p14:creationId xmlns:p14="http://schemas.microsoft.com/office/powerpoint/2010/main" val="1315498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63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63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64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6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6" grpId="0" animBg="1"/>
      <p:bldP spid="186389" grpId="0" animBg="1"/>
      <p:bldP spid="186390" grpId="0" animBg="1"/>
      <p:bldP spid="186402" grpId="0" animBg="1"/>
      <p:bldP spid="1864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topics so far</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Algorithms:</a:t>
            </a:r>
          </a:p>
          <a:p>
            <a:pPr lvl="1"/>
            <a:r>
              <a:rPr lang="en-US" dirty="0" smtClean="0"/>
              <a:t>exact PageRank</a:t>
            </a:r>
          </a:p>
          <a:p>
            <a:pPr lvl="2"/>
            <a:r>
              <a:rPr lang="en-US" dirty="0" smtClean="0"/>
              <a:t>with nodes-in-memory</a:t>
            </a:r>
          </a:p>
          <a:p>
            <a:pPr lvl="2"/>
            <a:r>
              <a:rPr lang="en-US" dirty="0" smtClean="0"/>
              <a:t>with nothing-in-memory</a:t>
            </a:r>
          </a:p>
          <a:p>
            <a:pPr lvl="1"/>
            <a:r>
              <a:rPr lang="en-US" dirty="0" smtClean="0"/>
              <a:t>approximate personalized PageRank (</a:t>
            </a:r>
            <a:r>
              <a:rPr lang="en-US" dirty="0" err="1" smtClean="0"/>
              <a:t>apr</a:t>
            </a:r>
            <a:r>
              <a:rPr lang="en-US" dirty="0" smtClean="0"/>
              <a:t>)</a:t>
            </a:r>
          </a:p>
          <a:p>
            <a:pPr lvl="2"/>
            <a:r>
              <a:rPr lang="en-US" dirty="0" smtClean="0"/>
              <a:t>using repeated “push”</a:t>
            </a:r>
          </a:p>
          <a:p>
            <a:pPr lvl="1"/>
            <a:r>
              <a:rPr lang="en-US" dirty="0" smtClean="0"/>
              <a:t>a “sweep” to find a coherent </a:t>
            </a:r>
            <a:r>
              <a:rPr lang="en-US" dirty="0" err="1" smtClean="0"/>
              <a:t>subgraph</a:t>
            </a:r>
            <a:r>
              <a:rPr lang="en-US" dirty="0" smtClean="0"/>
              <a:t> from a personalized PageRank vector/ranking</a:t>
            </a:r>
          </a:p>
          <a:p>
            <a:pPr lvl="1"/>
            <a:r>
              <a:rPr lang="en-US" dirty="0" smtClean="0"/>
              <a:t>iterative averaging</a:t>
            </a:r>
          </a:p>
          <a:p>
            <a:pPr lvl="2"/>
            <a:r>
              <a:rPr lang="en-US" dirty="0" smtClean="0"/>
              <a:t>clamping some nodes</a:t>
            </a:r>
          </a:p>
          <a:p>
            <a:pPr lvl="2"/>
            <a:r>
              <a:rPr lang="en-US" dirty="0" smtClean="0"/>
              <a:t>no clamping</a:t>
            </a:r>
            <a:endParaRPr lang="en-US" dirty="0"/>
          </a:p>
        </p:txBody>
      </p:sp>
      <p:sp>
        <p:nvSpPr>
          <p:cNvPr id="4" name="Content Placeholder 3"/>
          <p:cNvSpPr>
            <a:spLocks noGrp="1"/>
          </p:cNvSpPr>
          <p:nvPr>
            <p:ph sz="half" idx="2"/>
          </p:nvPr>
        </p:nvSpPr>
        <p:spPr>
          <a:xfrm>
            <a:off x="4648199" y="1600200"/>
            <a:ext cx="4175539" cy="4525963"/>
          </a:xfrm>
        </p:spPr>
        <p:txBody>
          <a:bodyPr>
            <a:normAutofit fontScale="85000" lnSpcReduction="10000"/>
          </a:bodyPr>
          <a:lstStyle/>
          <a:p>
            <a:r>
              <a:rPr lang="en-US" dirty="0" smtClean="0"/>
              <a:t>Applications:</a:t>
            </a:r>
          </a:p>
          <a:p>
            <a:pPr lvl="1"/>
            <a:r>
              <a:rPr lang="en-US" dirty="0" smtClean="0"/>
              <a:t>web </a:t>
            </a:r>
            <a:r>
              <a:rPr lang="en-US" dirty="0" smtClean="0"/>
              <a:t>search, </a:t>
            </a:r>
            <a:r>
              <a:rPr lang="en-US" dirty="0" err="1" smtClean="0"/>
              <a:t>etc</a:t>
            </a:r>
            <a:endParaRPr lang="en-US" dirty="0" smtClean="0"/>
          </a:p>
          <a:p>
            <a:pPr lvl="1"/>
            <a:endParaRPr lang="en-US" dirty="0"/>
          </a:p>
          <a:p>
            <a:pPr lvl="1"/>
            <a:endParaRPr lang="en-US" dirty="0" smtClean="0"/>
          </a:p>
          <a:p>
            <a:pPr lvl="1"/>
            <a:r>
              <a:rPr lang="en-US" dirty="0" smtClean="0"/>
              <a:t>semi-supervised learning (MRW algorithm), </a:t>
            </a:r>
            <a:r>
              <a:rPr lang="en-US" dirty="0" err="1" smtClean="0"/>
              <a:t>etc</a:t>
            </a:r>
            <a:r>
              <a:rPr lang="en-US" dirty="0" smtClean="0"/>
              <a:t>, </a:t>
            </a:r>
            <a:r>
              <a:rPr lang="en-US" dirty="0" err="1" smtClean="0"/>
              <a:t>etc</a:t>
            </a:r>
          </a:p>
          <a:p>
            <a:pPr lvl="1"/>
            <a:endParaRPr lang="en-US" dirty="0"/>
          </a:p>
          <a:p>
            <a:pPr lvl="1"/>
            <a:r>
              <a:rPr lang="en-US" dirty="0" smtClean="0"/>
              <a:t>sampling a graph (with </a:t>
            </a:r>
            <a:r>
              <a:rPr lang="en-US" dirty="0" err="1" smtClean="0"/>
              <a:t>apr</a:t>
            </a:r>
            <a:r>
              <a:rPr lang="en-US" dirty="0" smtClean="0"/>
              <a:t>)</a:t>
            </a:r>
          </a:p>
          <a:p>
            <a:pPr lvl="1"/>
            <a:endParaRPr lang="en-US" dirty="0"/>
          </a:p>
          <a:p>
            <a:pPr lvl="1"/>
            <a:endParaRPr lang="en-US" dirty="0" smtClean="0"/>
          </a:p>
          <a:p>
            <a:pPr lvl="1"/>
            <a:endParaRPr lang="en-US" dirty="0" smtClean="0"/>
          </a:p>
          <a:p>
            <a:pPr lvl="2"/>
            <a:r>
              <a:rPr lang="en-US" dirty="0" smtClean="0"/>
              <a:t>SSL</a:t>
            </a:r>
          </a:p>
          <a:p>
            <a:pPr lvl="2"/>
            <a:r>
              <a:rPr lang="en-US" dirty="0" smtClean="0"/>
              <a:t>power iteration clustering</a:t>
            </a:r>
            <a:endParaRPr lang="en-US" dirty="0"/>
          </a:p>
        </p:txBody>
      </p:sp>
    </p:spTree>
    <p:extLst>
      <p:ext uri="{BB962C8B-B14F-4D97-AF65-F5344CB8AC3E}">
        <p14:creationId xmlns:p14="http://schemas.microsoft.com/office/powerpoint/2010/main" val="427724929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381000" y="1311275"/>
            <a:ext cx="82296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buFont typeface="Wingdings" charset="0"/>
              <a:buNone/>
            </a:pPr>
            <a:endParaRPr lang="en-US" sz="1200" b="0">
              <a:latin typeface="Verdana" charset="0"/>
            </a:endParaRPr>
          </a:p>
        </p:txBody>
      </p:sp>
      <p:graphicFrame>
        <p:nvGraphicFramePr>
          <p:cNvPr id="186374" name="Object 6"/>
          <p:cNvGraphicFramePr>
            <a:graphicFrameLocks noChangeAspect="1"/>
          </p:cNvGraphicFramePr>
          <p:nvPr/>
        </p:nvGraphicFramePr>
        <p:xfrm>
          <a:off x="2657475" y="2528888"/>
          <a:ext cx="906463" cy="557212"/>
        </p:xfrm>
        <a:graphic>
          <a:graphicData uri="http://schemas.openxmlformats.org/presentationml/2006/ole">
            <mc:AlternateContent xmlns:mc="http://schemas.openxmlformats.org/markup-compatibility/2006">
              <mc:Choice xmlns:v="urn:schemas-microsoft-com:vml" Requires="v">
                <p:oleObj spid="_x0000_s141324" name="Bitmap Image" r:id="rId4" imgW="4761905" imgH="2619048" progId="Paint.Picture">
                  <p:embed/>
                </p:oleObj>
              </mc:Choice>
              <mc:Fallback>
                <p:oleObj name="Bitmap Image" r:id="rId4" imgW="4761905" imgH="261904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2528888"/>
                        <a:ext cx="906463"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863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225" y="3541713"/>
            <a:ext cx="904875" cy="557212"/>
          </a:xfrm>
          <a:prstGeom prst="rect">
            <a:avLst/>
          </a:prstGeom>
          <a:noFill/>
          <a:extLst>
            <a:ext uri="{909E8E84-426E-40dd-AFC4-6F175D3DCCD1}">
              <a14:hiddenFill xmlns:a14="http://schemas.microsoft.com/office/drawing/2010/main">
                <a:solidFill>
                  <a:srgbClr val="FFFFFF"/>
                </a:solidFill>
              </a14:hiddenFill>
            </a:ext>
          </a:extLst>
        </p:spPr>
      </p:pic>
      <p:sp>
        <p:nvSpPr>
          <p:cNvPr id="186376" name="Text Box 8"/>
          <p:cNvSpPr txBox="1">
            <a:spLocks noChangeArrowheads="1"/>
          </p:cNvSpPr>
          <p:nvPr/>
        </p:nvSpPr>
        <p:spPr bwMode="auto">
          <a:xfrm>
            <a:off x="4808538" y="3668713"/>
            <a:ext cx="158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proposal</a:t>
            </a:r>
          </a:p>
        </p:txBody>
      </p:sp>
      <p:sp>
        <p:nvSpPr>
          <p:cNvPr id="186377" name="Text Box 9"/>
          <p:cNvSpPr txBox="1">
            <a:spLocks noChangeArrowheads="1"/>
          </p:cNvSpPr>
          <p:nvPr/>
        </p:nvSpPr>
        <p:spPr bwMode="auto">
          <a:xfrm>
            <a:off x="5376863" y="4175125"/>
            <a:ext cx="1019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CMU</a:t>
            </a:r>
          </a:p>
        </p:txBody>
      </p:sp>
      <p:sp>
        <p:nvSpPr>
          <p:cNvPr id="186378" name="Text Box 10"/>
          <p:cNvSpPr txBox="1">
            <a:spLocks noChangeArrowheads="1"/>
          </p:cNvSpPr>
          <p:nvPr/>
        </p:nvSpPr>
        <p:spPr bwMode="auto">
          <a:xfrm>
            <a:off x="4191000" y="1857375"/>
            <a:ext cx="158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CALO</a:t>
            </a:r>
          </a:p>
        </p:txBody>
      </p:sp>
      <p:sp>
        <p:nvSpPr>
          <p:cNvPr id="186379" name="Text Box 11"/>
          <p:cNvSpPr txBox="1">
            <a:spLocks noChangeArrowheads="1"/>
          </p:cNvSpPr>
          <p:nvPr/>
        </p:nvSpPr>
        <p:spPr bwMode="auto">
          <a:xfrm>
            <a:off x="5260975" y="3289300"/>
            <a:ext cx="158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graph</a:t>
            </a:r>
          </a:p>
        </p:txBody>
      </p:sp>
      <p:sp>
        <p:nvSpPr>
          <p:cNvPr id="186380" name="Text Box 12"/>
          <p:cNvSpPr txBox="1">
            <a:spLocks noChangeArrowheads="1"/>
          </p:cNvSpPr>
          <p:nvPr/>
        </p:nvSpPr>
        <p:spPr bwMode="auto">
          <a:xfrm>
            <a:off x="4468813" y="2908300"/>
            <a:ext cx="158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William</a:t>
            </a:r>
          </a:p>
        </p:txBody>
      </p:sp>
      <p:sp>
        <p:nvSpPr>
          <p:cNvPr id="186383" name="Line 15"/>
          <p:cNvSpPr>
            <a:spLocks noChangeShapeType="1"/>
          </p:cNvSpPr>
          <p:nvPr/>
        </p:nvSpPr>
        <p:spPr bwMode="auto">
          <a:xfrm>
            <a:off x="3676650" y="2782888"/>
            <a:ext cx="1246188" cy="758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6" name="Line 28"/>
          <p:cNvSpPr>
            <a:spLocks noChangeShapeType="1"/>
          </p:cNvSpPr>
          <p:nvPr/>
        </p:nvSpPr>
        <p:spPr bwMode="auto">
          <a:xfrm flipV="1">
            <a:off x="4495800" y="3290888"/>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7" name="Line 29"/>
          <p:cNvSpPr>
            <a:spLocks noChangeShapeType="1"/>
          </p:cNvSpPr>
          <p:nvPr/>
        </p:nvSpPr>
        <p:spPr bwMode="auto">
          <a:xfrm>
            <a:off x="3657600" y="2681288"/>
            <a:ext cx="990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8" name="Line 30"/>
          <p:cNvSpPr>
            <a:spLocks noChangeShapeType="1"/>
          </p:cNvSpPr>
          <p:nvPr/>
        </p:nvSpPr>
        <p:spPr bwMode="auto">
          <a:xfrm>
            <a:off x="4495800" y="38242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9" name="Line 31"/>
          <p:cNvSpPr>
            <a:spLocks noChangeShapeType="1"/>
          </p:cNvSpPr>
          <p:nvPr/>
        </p:nvSpPr>
        <p:spPr bwMode="auto">
          <a:xfrm>
            <a:off x="4495800" y="3900488"/>
            <a:ext cx="1066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400" name="Line 32"/>
          <p:cNvSpPr>
            <a:spLocks noChangeShapeType="1"/>
          </p:cNvSpPr>
          <p:nvPr/>
        </p:nvSpPr>
        <p:spPr bwMode="auto">
          <a:xfrm flipV="1">
            <a:off x="4495800" y="3519488"/>
            <a:ext cx="990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endParaRPr lang="en-US"/>
          </a:p>
        </p:txBody>
      </p:sp>
      <p:sp>
        <p:nvSpPr>
          <p:cNvPr id="186401" name="Line 33"/>
          <p:cNvSpPr>
            <a:spLocks noChangeShapeType="1"/>
          </p:cNvSpPr>
          <p:nvPr/>
        </p:nvSpPr>
        <p:spPr bwMode="auto">
          <a:xfrm flipV="1">
            <a:off x="3733800" y="2147888"/>
            <a:ext cx="838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endParaRPr lang="en-US"/>
          </a:p>
        </p:txBody>
      </p:sp>
      <p:sp>
        <p:nvSpPr>
          <p:cNvPr id="186406" name="Rectangle 38"/>
          <p:cNvSpPr>
            <a:spLocks noGrp="1" noChangeArrowheads="1"/>
          </p:cNvSpPr>
          <p:nvPr>
            <p:ph type="title"/>
          </p:nvPr>
        </p:nvSpPr>
        <p:spPr>
          <a:xfrm>
            <a:off x="304800" y="228600"/>
            <a:ext cx="6324600" cy="1219200"/>
          </a:xfrm>
          <a:noFill/>
          <a:ln/>
        </p:spPr>
        <p:txBody>
          <a:bodyPr>
            <a:normAutofit fontScale="90000"/>
          </a:bodyPr>
          <a:lstStyle/>
          <a:p>
            <a:r>
              <a:rPr lang="en-US" dirty="0" smtClean="0"/>
              <a:t>Simplest Case: </a:t>
            </a:r>
            <a:r>
              <a:rPr lang="en-US" dirty="0" smtClean="0"/>
              <a:t>Bi-partite </a:t>
            </a:r>
            <a:r>
              <a:rPr lang="en-US" dirty="0" smtClean="0"/>
              <a:t>Graphs</a:t>
            </a:r>
            <a:endParaRPr lang="en-US" dirty="0"/>
          </a:p>
        </p:txBody>
      </p:sp>
    </p:spTree>
    <p:extLst>
      <p:ext uri="{BB962C8B-B14F-4D97-AF65-F5344CB8AC3E}">
        <p14:creationId xmlns:p14="http://schemas.microsoft.com/office/powerpoint/2010/main" val="22581437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atin typeface="Comic Sans MS" charset="0"/>
                <a:cs typeface="Arial" charset="0"/>
              </a:rPr>
              <a:t>Outline</a:t>
            </a:r>
          </a:p>
        </p:txBody>
      </p:sp>
      <p:sp>
        <p:nvSpPr>
          <p:cNvPr id="45059" name="Content Placeholder 2"/>
          <p:cNvSpPr>
            <a:spLocks noGrp="1"/>
          </p:cNvSpPr>
          <p:nvPr>
            <p:ph idx="1"/>
          </p:nvPr>
        </p:nvSpPr>
        <p:spPr/>
        <p:txBody>
          <a:bodyPr>
            <a:normAutofit lnSpcReduction="10000"/>
          </a:bodyPr>
          <a:lstStyle/>
          <a:p>
            <a:pPr eaLnBrk="1" hangingPunct="1"/>
            <a:r>
              <a:rPr lang="en-US">
                <a:latin typeface="Comic Sans MS" charset="0"/>
                <a:cs typeface="Arial" charset="0"/>
              </a:rPr>
              <a:t>Background on spectral clustering</a:t>
            </a:r>
          </a:p>
          <a:p>
            <a:pPr eaLnBrk="1" hangingPunct="1"/>
            <a:r>
              <a:rPr lang="ja-JP" altLang="en-US">
                <a:latin typeface="Comic Sans MS" charset="0"/>
                <a:cs typeface="Arial" charset="0"/>
              </a:rPr>
              <a:t>“</a:t>
            </a:r>
            <a:r>
              <a:rPr lang="en-US">
                <a:latin typeface="Comic Sans MS" charset="0"/>
                <a:cs typeface="Arial" charset="0"/>
              </a:rPr>
              <a:t>Power Iteration Clustering</a:t>
            </a:r>
            <a:r>
              <a:rPr lang="ja-JP" altLang="en-US">
                <a:latin typeface="Comic Sans MS" charset="0"/>
                <a:cs typeface="Arial" charset="0"/>
              </a:rPr>
              <a:t>”</a:t>
            </a:r>
            <a:endParaRPr lang="en-US">
              <a:latin typeface="Comic Sans MS" charset="0"/>
              <a:cs typeface="Arial" charset="0"/>
            </a:endParaRPr>
          </a:p>
          <a:p>
            <a:pPr lvl="1" eaLnBrk="1" hangingPunct="1"/>
            <a:r>
              <a:rPr lang="en-US">
                <a:latin typeface="Comic Sans MS" charset="0"/>
                <a:cs typeface="Arial" charset="0"/>
              </a:rPr>
              <a:t>Motivation</a:t>
            </a:r>
          </a:p>
          <a:p>
            <a:pPr lvl="1" eaLnBrk="1" hangingPunct="1"/>
            <a:r>
              <a:rPr lang="en-US">
                <a:latin typeface="Comic Sans MS" charset="0"/>
                <a:cs typeface="Arial" charset="0"/>
              </a:rPr>
              <a:t>Experimental results</a:t>
            </a:r>
          </a:p>
          <a:p>
            <a:pPr eaLnBrk="1" hangingPunct="1"/>
            <a:r>
              <a:rPr lang="en-US">
                <a:latin typeface="Comic Sans MS" charset="0"/>
                <a:cs typeface="Arial" charset="0"/>
              </a:rPr>
              <a:t>Analysis: PIC vs spectral methods</a:t>
            </a:r>
          </a:p>
          <a:p>
            <a:pPr eaLnBrk="1" hangingPunct="1"/>
            <a:r>
              <a:rPr lang="en-US" b="1">
                <a:latin typeface="Comic Sans MS" charset="0"/>
                <a:cs typeface="Arial" charset="0"/>
              </a:rPr>
              <a:t>PIC for sparse bipartite graphs</a:t>
            </a:r>
          </a:p>
          <a:p>
            <a:pPr lvl="1" eaLnBrk="1" hangingPunct="1"/>
            <a:r>
              <a:rPr lang="ja-JP" altLang="en-US">
                <a:latin typeface="Comic Sans MS" charset="0"/>
                <a:cs typeface="Arial" charset="0"/>
              </a:rPr>
              <a:t>“</a:t>
            </a:r>
            <a:r>
              <a:rPr lang="en-US">
                <a:latin typeface="Comic Sans MS" charset="0"/>
                <a:cs typeface="Arial" charset="0"/>
              </a:rPr>
              <a:t>Lazy</a:t>
            </a:r>
            <a:r>
              <a:rPr lang="ja-JP" altLang="en-US">
                <a:latin typeface="Comic Sans MS" charset="0"/>
                <a:cs typeface="Arial" charset="0"/>
              </a:rPr>
              <a:t>”</a:t>
            </a:r>
            <a:r>
              <a:rPr lang="en-US">
                <a:latin typeface="Comic Sans MS" charset="0"/>
                <a:cs typeface="Arial" charset="0"/>
              </a:rPr>
              <a:t> Distance Computation</a:t>
            </a:r>
          </a:p>
          <a:p>
            <a:pPr lvl="1" eaLnBrk="1" hangingPunct="1"/>
            <a:r>
              <a:rPr lang="ja-JP" altLang="en-US">
                <a:latin typeface="Comic Sans MS" charset="0"/>
                <a:cs typeface="Arial" charset="0"/>
              </a:rPr>
              <a:t>“</a:t>
            </a:r>
            <a:r>
              <a:rPr lang="en-US">
                <a:latin typeface="Comic Sans MS" charset="0"/>
                <a:cs typeface="Arial" charset="0"/>
              </a:rPr>
              <a:t>Lazy</a:t>
            </a:r>
            <a:r>
              <a:rPr lang="ja-JP" altLang="en-US">
                <a:latin typeface="Comic Sans MS" charset="0"/>
                <a:cs typeface="Arial" charset="0"/>
              </a:rPr>
              <a:t>”</a:t>
            </a:r>
            <a:r>
              <a:rPr lang="en-US">
                <a:latin typeface="Comic Sans MS" charset="0"/>
                <a:cs typeface="Arial" charset="0"/>
              </a:rPr>
              <a:t> Normalization</a:t>
            </a:r>
          </a:p>
          <a:p>
            <a:pPr lvl="1" eaLnBrk="1" hangingPunct="1"/>
            <a:r>
              <a:rPr lang="en-US">
                <a:latin typeface="Comic Sans MS" charset="0"/>
                <a:cs typeface="Arial" charset="0"/>
              </a:rPr>
              <a:t>Experimental Results</a:t>
            </a:r>
          </a:p>
        </p:txBody>
      </p:sp>
      <p:sp>
        <p:nvSpPr>
          <p:cNvPr id="4" name="Right Arrow 3"/>
          <p:cNvSpPr/>
          <p:nvPr/>
        </p:nvSpPr>
        <p:spPr bwMode="auto">
          <a:xfrm rot="10800000">
            <a:off x="7467600" y="4495800"/>
            <a:ext cx="1219200" cy="381000"/>
          </a:xfrm>
          <a:prstGeom prst="rightArrow">
            <a:avLst/>
          </a:prstGeom>
          <a:solidFill>
            <a:schemeClr val="accent2">
              <a:lumMod val="60000"/>
              <a:lumOff val="40000"/>
            </a:schemeClr>
          </a:solidFill>
          <a:ln w="12700" cap="flat" cmpd="sng" algn="ctr">
            <a:solidFill>
              <a:schemeClr val="bg2"/>
            </a:solidFill>
            <a:prstDash val="solid"/>
            <a:round/>
            <a:headEnd type="none" w="med" len="med"/>
            <a:tailEnd type="none" w="med" len="med"/>
          </a:ln>
          <a:effectLst/>
        </p:spPr>
        <p:txBody>
          <a:bodyPr/>
          <a:lstStyle/>
          <a:p>
            <a:pPr algn="r">
              <a:defRPr/>
            </a:pPr>
            <a:endParaRPr lang="en-US">
              <a:ea typeface="+mn-ea"/>
            </a:endParaRPr>
          </a:p>
        </p:txBody>
      </p:sp>
    </p:spTree>
    <p:extLst>
      <p:ext uri="{BB962C8B-B14F-4D97-AF65-F5344CB8AC3E}">
        <p14:creationId xmlns:p14="http://schemas.microsoft.com/office/powerpoint/2010/main" val="2615571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pPr eaLnBrk="1" hangingPunct="1"/>
            <a:r>
              <a:rPr lang="en-US">
                <a:latin typeface="Comic Sans MS" charset="0"/>
                <a:cs typeface="Arial" charset="0"/>
              </a:rPr>
              <a:t>Motivation: Experimental Datasets are…</a:t>
            </a:r>
          </a:p>
        </p:txBody>
      </p:sp>
      <p:sp>
        <p:nvSpPr>
          <p:cNvPr id="46083" name="Content Placeholder 2"/>
          <p:cNvSpPr>
            <a:spLocks noGrp="1"/>
          </p:cNvSpPr>
          <p:nvPr>
            <p:ph idx="1"/>
          </p:nvPr>
        </p:nvSpPr>
        <p:spPr>
          <a:xfrm>
            <a:off x="304800" y="1600200"/>
            <a:ext cx="8610600" cy="4953000"/>
          </a:xfrm>
        </p:spPr>
        <p:txBody>
          <a:bodyPr/>
          <a:lstStyle/>
          <a:p>
            <a:pPr eaLnBrk="1" hangingPunct="1"/>
            <a:r>
              <a:rPr lang="ja-JP" altLang="en-US" sz="2400">
                <a:latin typeface="Comic Sans MS" charset="0"/>
                <a:cs typeface="Arial" charset="0"/>
              </a:rPr>
              <a:t>“</a:t>
            </a:r>
            <a:r>
              <a:rPr lang="en-US" sz="2400">
                <a:latin typeface="Comic Sans MS" charset="0"/>
                <a:cs typeface="Arial" charset="0"/>
              </a:rPr>
              <a:t>Network</a:t>
            </a:r>
            <a:r>
              <a:rPr lang="ja-JP" altLang="en-US" sz="2400">
                <a:latin typeface="Comic Sans MS" charset="0"/>
                <a:cs typeface="Arial" charset="0"/>
              </a:rPr>
              <a:t>”</a:t>
            </a:r>
            <a:r>
              <a:rPr lang="en-US" sz="2400">
                <a:latin typeface="Comic Sans MS" charset="0"/>
                <a:cs typeface="Arial" charset="0"/>
              </a:rPr>
              <a:t> problems: natural graph structure</a:t>
            </a:r>
          </a:p>
          <a:p>
            <a:pPr lvl="1" eaLnBrk="1" hangingPunct="1"/>
            <a:r>
              <a:rPr lang="en-US" sz="2000">
                <a:latin typeface="Comic Sans MS" charset="0"/>
                <a:cs typeface="Arial" charset="0"/>
              </a:rPr>
              <a:t>PolBooks: 105 political books, 3 classes, linked by copurchaser</a:t>
            </a:r>
          </a:p>
          <a:p>
            <a:pPr lvl="1" eaLnBrk="1" hangingPunct="1"/>
            <a:r>
              <a:rPr lang="en-US" sz="2000">
                <a:latin typeface="Comic Sans MS" charset="0"/>
                <a:cs typeface="Arial" charset="0"/>
              </a:rPr>
              <a:t>UMBCBlog: 404 political blogs, 2 classes, blogroll links</a:t>
            </a:r>
          </a:p>
          <a:p>
            <a:pPr lvl="1" eaLnBrk="1" hangingPunct="1"/>
            <a:r>
              <a:rPr lang="en-US" sz="2000">
                <a:latin typeface="Comic Sans MS" charset="0"/>
                <a:cs typeface="Arial" charset="0"/>
              </a:rPr>
              <a:t>AGBlog: 1222 political blogs, 2 classes, blogroll links</a:t>
            </a:r>
          </a:p>
          <a:p>
            <a:pPr lvl="1" eaLnBrk="1" hangingPunct="1"/>
            <a:r>
              <a:rPr lang="en-US" sz="2000">
                <a:latin typeface="Comic Sans MS" charset="0"/>
                <a:cs typeface="Arial" charset="0"/>
              </a:rPr>
              <a:t>Also: Zachary</a:t>
            </a:r>
            <a:r>
              <a:rPr lang="ja-JP" altLang="en-US" sz="2000">
                <a:latin typeface="Comic Sans MS" charset="0"/>
                <a:cs typeface="Arial" charset="0"/>
              </a:rPr>
              <a:t>’</a:t>
            </a:r>
            <a:r>
              <a:rPr lang="en-US" sz="2000">
                <a:latin typeface="Comic Sans MS" charset="0"/>
                <a:cs typeface="Arial" charset="0"/>
              </a:rPr>
              <a:t>s karate club, citation networks, ...</a:t>
            </a:r>
          </a:p>
          <a:p>
            <a:pPr eaLnBrk="1" hangingPunct="1"/>
            <a:r>
              <a:rPr lang="ja-JP" altLang="en-US">
                <a:latin typeface="Comic Sans MS" charset="0"/>
                <a:cs typeface="Arial" charset="0"/>
              </a:rPr>
              <a:t>“</a:t>
            </a:r>
            <a:r>
              <a:rPr lang="en-US" sz="2400">
                <a:latin typeface="Comic Sans MS" charset="0"/>
                <a:cs typeface="Arial" charset="0"/>
              </a:rPr>
              <a:t>Manifold</a:t>
            </a:r>
            <a:r>
              <a:rPr lang="ja-JP" altLang="en-US" sz="2400">
                <a:latin typeface="Comic Sans MS" charset="0"/>
                <a:cs typeface="Arial" charset="0"/>
              </a:rPr>
              <a:t>”</a:t>
            </a:r>
            <a:r>
              <a:rPr lang="en-US" sz="2400">
                <a:latin typeface="Comic Sans MS" charset="0"/>
                <a:cs typeface="Arial" charset="0"/>
              </a:rPr>
              <a:t> problems: cosine distance between </a:t>
            </a:r>
            <a:r>
              <a:rPr lang="en-US" sz="2400" b="1" u="sng">
                <a:latin typeface="Comic Sans MS" charset="0"/>
                <a:cs typeface="Arial" charset="0"/>
              </a:rPr>
              <a:t>all pairs </a:t>
            </a:r>
            <a:r>
              <a:rPr lang="en-US" sz="2400">
                <a:latin typeface="Comic Sans MS" charset="0"/>
                <a:cs typeface="Arial" charset="0"/>
              </a:rPr>
              <a:t>of classification instances</a:t>
            </a:r>
          </a:p>
          <a:p>
            <a:pPr lvl="1" eaLnBrk="1" hangingPunct="1"/>
            <a:r>
              <a:rPr lang="en-US" sz="2000">
                <a:latin typeface="Comic Sans MS" charset="0"/>
                <a:cs typeface="Arial" charset="0"/>
              </a:rPr>
              <a:t>Iris: 150 flowers, 3 classes</a:t>
            </a:r>
          </a:p>
          <a:p>
            <a:pPr lvl="1" eaLnBrk="1" hangingPunct="1"/>
            <a:r>
              <a:rPr lang="en-US" sz="2000">
                <a:latin typeface="Comic Sans MS" charset="0"/>
                <a:cs typeface="Arial" charset="0"/>
              </a:rPr>
              <a:t>PenDigits01,17: 200 handwritten digits, 2 classes (0-1 or 1-7)</a:t>
            </a:r>
          </a:p>
          <a:p>
            <a:pPr lvl="1" eaLnBrk="1" hangingPunct="1"/>
            <a:r>
              <a:rPr lang="en-US" sz="2000">
                <a:latin typeface="Comic Sans MS" charset="0"/>
                <a:cs typeface="Arial" charset="0"/>
              </a:rPr>
              <a:t>20ngA: 200 docs, misc.forsale vs soc.religion.christian</a:t>
            </a:r>
          </a:p>
          <a:p>
            <a:pPr lvl="1" eaLnBrk="1" hangingPunct="1"/>
            <a:r>
              <a:rPr lang="en-US" sz="2000">
                <a:latin typeface="Comic Sans MS" charset="0"/>
                <a:cs typeface="Arial" charset="0"/>
              </a:rPr>
              <a:t>20ngB: 400 docs, misc.forsale vs soc.religion.christian</a:t>
            </a:r>
          </a:p>
          <a:p>
            <a:pPr lvl="1" eaLnBrk="1" hangingPunct="1"/>
            <a:r>
              <a:rPr lang="en-US" sz="2000">
                <a:latin typeface="Comic Sans MS" charset="0"/>
                <a:cs typeface="Arial" charset="0"/>
              </a:rPr>
              <a:t>…</a:t>
            </a:r>
          </a:p>
        </p:txBody>
      </p:sp>
      <p:sp>
        <p:nvSpPr>
          <p:cNvPr id="4" name="TextBox 3"/>
          <p:cNvSpPr txBox="1">
            <a:spLocks noChangeArrowheads="1"/>
          </p:cNvSpPr>
          <p:nvPr/>
        </p:nvSpPr>
        <p:spPr bwMode="auto">
          <a:xfrm>
            <a:off x="5029200" y="4114800"/>
            <a:ext cx="2887663"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a:t>Gets expensive fast</a:t>
            </a:r>
          </a:p>
        </p:txBody>
      </p:sp>
    </p:spTree>
    <p:extLst>
      <p:ext uri="{BB962C8B-B14F-4D97-AF65-F5344CB8AC3E}">
        <p14:creationId xmlns:p14="http://schemas.microsoft.com/office/powerpoint/2010/main" val="562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533400"/>
            <a:ext cx="8229600" cy="838200"/>
          </a:xfrm>
        </p:spPr>
        <p:txBody>
          <a:bodyPr>
            <a:normAutofit fontScale="90000"/>
          </a:bodyPr>
          <a:lstStyle/>
          <a:p>
            <a:pPr eaLnBrk="1" hangingPunct="1"/>
            <a:r>
              <a:rPr lang="en-US" dirty="0">
                <a:latin typeface="Comic Sans MS" charset="0"/>
                <a:cs typeface="Arial" charset="0"/>
              </a:rPr>
              <a:t>Sp</a:t>
            </a:r>
            <a:r>
              <a:rPr lang="en-US" sz="2400" dirty="0">
                <a:latin typeface="Comic Sans MS" charset="0"/>
                <a:cs typeface="Arial" charset="0"/>
              </a:rPr>
              <a:t>ectral Clustering: Graph = Matrix</a:t>
            </a:r>
            <a:br>
              <a:rPr lang="en-US" sz="2400" dirty="0">
                <a:latin typeface="Comic Sans MS" charset="0"/>
                <a:cs typeface="Arial" charset="0"/>
              </a:rPr>
            </a:br>
            <a:r>
              <a:rPr lang="en-US" sz="2400" dirty="0" smtClean="0">
                <a:latin typeface="Comic Sans MS" charset="0"/>
                <a:cs typeface="Arial" charset="0"/>
              </a:rPr>
              <a:t>A*</a:t>
            </a:r>
            <a:r>
              <a:rPr lang="en-US" sz="2400" dirty="0">
                <a:latin typeface="Comic Sans MS" charset="0"/>
                <a:cs typeface="Arial" charset="0"/>
              </a:rPr>
              <a:t>v</a:t>
            </a:r>
            <a:r>
              <a:rPr lang="en-US" sz="2400" baseline="-25000" dirty="0">
                <a:latin typeface="Comic Sans MS" charset="0"/>
                <a:cs typeface="Arial" charset="0"/>
              </a:rPr>
              <a:t>1</a:t>
            </a:r>
            <a:r>
              <a:rPr lang="en-US" sz="2400" dirty="0">
                <a:latin typeface="Comic Sans MS" charset="0"/>
                <a:cs typeface="Arial" charset="0"/>
              </a:rPr>
              <a:t> = v</a:t>
            </a:r>
            <a:r>
              <a:rPr lang="en-US" sz="2400" baseline="-25000" dirty="0">
                <a:latin typeface="Comic Sans MS" charset="0"/>
                <a:cs typeface="Arial" charset="0"/>
              </a:rPr>
              <a:t>2</a:t>
            </a:r>
            <a:r>
              <a:rPr lang="en-US" sz="2400" dirty="0">
                <a:latin typeface="Comic Sans MS" charset="0"/>
                <a:cs typeface="Arial" charset="0"/>
              </a:rPr>
              <a:t> </a:t>
            </a:r>
            <a:r>
              <a:rPr lang="ja-JP" altLang="en-US" sz="2400" dirty="0">
                <a:latin typeface="Comic Sans MS" charset="0"/>
                <a:cs typeface="Arial" charset="0"/>
              </a:rPr>
              <a:t>“</a:t>
            </a:r>
            <a:r>
              <a:rPr lang="en-US" sz="2400" dirty="0" err="1">
                <a:latin typeface="Comic Sans MS" charset="0"/>
                <a:cs typeface="Arial" charset="0"/>
              </a:rPr>
              <a:t>propogates</a:t>
            </a:r>
            <a:r>
              <a:rPr lang="en-US" sz="2400" dirty="0">
                <a:latin typeface="Comic Sans MS" charset="0"/>
                <a:cs typeface="Arial" charset="0"/>
              </a:rPr>
              <a:t> weights from neighbors</a:t>
            </a:r>
            <a:r>
              <a:rPr lang="ja-JP" altLang="en-US" sz="2400" dirty="0">
                <a:latin typeface="Comic Sans MS" charset="0"/>
                <a:cs typeface="Arial" charset="0"/>
              </a:rPr>
              <a:t>”</a:t>
            </a:r>
            <a:endParaRPr lang="en-US" sz="2400" dirty="0">
              <a:latin typeface="Comic Sans MS" charset="0"/>
              <a:cs typeface="Arial" charset="0"/>
            </a:endParaRPr>
          </a:p>
        </p:txBody>
      </p:sp>
      <p:sp>
        <p:nvSpPr>
          <p:cNvPr id="13" name="Oval 12"/>
          <p:cNvSpPr/>
          <p:nvPr/>
        </p:nvSpPr>
        <p:spPr bwMode="auto">
          <a:xfrm>
            <a:off x="9715500" y="3360738"/>
            <a:ext cx="388938" cy="411162"/>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lIns="82287" tIns="41143" rIns="82287" bIns="41143"/>
          <a:lstStyle/>
          <a:p>
            <a:pPr algn="r">
              <a:defRPr/>
            </a:pPr>
            <a:r>
              <a:rPr lang="en-US" sz="1600" dirty="0">
                <a:ea typeface="+mn-ea"/>
              </a:rPr>
              <a:t>H</a:t>
            </a:r>
            <a:endParaRPr lang="en-US" dirty="0">
              <a:ea typeface="+mn-ea"/>
            </a:endParaRPr>
          </a:p>
        </p:txBody>
      </p:sp>
      <p:graphicFrame>
        <p:nvGraphicFramePr>
          <p:cNvPr id="50" name="Table 49"/>
          <p:cNvGraphicFramePr>
            <a:graphicFrameLocks noGrp="1"/>
          </p:cNvGraphicFramePr>
          <p:nvPr/>
        </p:nvGraphicFramePr>
        <p:xfrm>
          <a:off x="525463" y="1920875"/>
          <a:ext cx="3910016" cy="3633784"/>
        </p:xfrm>
        <a:graphic>
          <a:graphicData uri="http://schemas.openxmlformats.org/drawingml/2006/table">
            <a:tbl>
              <a:tblPr firstRow="1" firstCol="1" bandRow="1">
                <a:tableStyleId>{5C22544A-7EE6-4342-B048-85BDC9FD1C3A}</a:tableStyleId>
              </a:tblPr>
              <a:tblGrid>
                <a:gridCol w="355456"/>
                <a:gridCol w="355456"/>
                <a:gridCol w="355456"/>
                <a:gridCol w="355456"/>
                <a:gridCol w="355456"/>
                <a:gridCol w="355456"/>
                <a:gridCol w="355456"/>
                <a:gridCol w="355456"/>
                <a:gridCol w="355456"/>
                <a:gridCol w="355456"/>
                <a:gridCol w="355456"/>
              </a:tblGrid>
              <a:tr h="330344">
                <a:tc>
                  <a:txBody>
                    <a:bodyPr/>
                    <a:lstStyle/>
                    <a:p>
                      <a:endParaRPr lang="en-US" sz="1600" dirty="0"/>
                    </a:p>
                  </a:txBody>
                  <a:tcPr marL="82316" marR="82316" marT="41137" marB="41137"/>
                </a:tc>
                <a:tc>
                  <a:txBody>
                    <a:bodyPr/>
                    <a:lstStyle/>
                    <a:p>
                      <a:r>
                        <a:rPr lang="en-US" sz="1600" dirty="0" smtClean="0"/>
                        <a:t>A</a:t>
                      </a:r>
                      <a:endParaRPr lang="en-US" sz="1600" dirty="0"/>
                    </a:p>
                  </a:txBody>
                  <a:tcPr marL="82316" marR="82316" marT="41137" marB="41137"/>
                </a:tc>
                <a:tc>
                  <a:txBody>
                    <a:bodyPr/>
                    <a:lstStyle/>
                    <a:p>
                      <a:r>
                        <a:rPr lang="en-US" sz="1600" dirty="0" smtClean="0"/>
                        <a:t>B</a:t>
                      </a:r>
                      <a:endParaRPr lang="en-US" sz="1600" dirty="0"/>
                    </a:p>
                  </a:txBody>
                  <a:tcPr marL="82316" marR="82316" marT="41137" marB="41137"/>
                </a:tc>
                <a:tc>
                  <a:txBody>
                    <a:bodyPr/>
                    <a:lstStyle/>
                    <a:p>
                      <a:r>
                        <a:rPr lang="en-US" sz="1600" dirty="0" smtClean="0"/>
                        <a:t>C</a:t>
                      </a:r>
                      <a:endParaRPr lang="en-US" sz="1600" dirty="0"/>
                    </a:p>
                  </a:txBody>
                  <a:tcPr marL="82316" marR="82316" marT="41137" marB="41137"/>
                </a:tc>
                <a:tc>
                  <a:txBody>
                    <a:bodyPr/>
                    <a:lstStyle/>
                    <a:p>
                      <a:r>
                        <a:rPr lang="en-US" sz="1600" dirty="0" smtClean="0"/>
                        <a:t>D</a:t>
                      </a:r>
                      <a:endParaRPr lang="en-US" sz="1600" dirty="0"/>
                    </a:p>
                  </a:txBody>
                  <a:tcPr marL="82316" marR="82316" marT="41137" marB="41137"/>
                </a:tc>
                <a:tc>
                  <a:txBody>
                    <a:bodyPr/>
                    <a:lstStyle/>
                    <a:p>
                      <a:r>
                        <a:rPr lang="en-US" sz="1600" dirty="0" smtClean="0"/>
                        <a:t>E</a:t>
                      </a:r>
                      <a:endParaRPr lang="en-US" sz="1600" dirty="0"/>
                    </a:p>
                  </a:txBody>
                  <a:tcPr marL="82316" marR="82316" marT="41137" marB="41137"/>
                </a:tc>
                <a:tc>
                  <a:txBody>
                    <a:bodyPr/>
                    <a:lstStyle/>
                    <a:p>
                      <a:r>
                        <a:rPr lang="en-US" sz="1600" dirty="0" smtClean="0"/>
                        <a:t>F</a:t>
                      </a:r>
                      <a:endParaRPr lang="en-US" sz="1600" dirty="0"/>
                    </a:p>
                  </a:txBody>
                  <a:tcPr marL="82316" marR="82316" marT="41137" marB="41137"/>
                </a:tc>
                <a:tc>
                  <a:txBody>
                    <a:bodyPr/>
                    <a:lstStyle/>
                    <a:p>
                      <a:r>
                        <a:rPr lang="en-US" sz="1600" dirty="0" smtClean="0"/>
                        <a:t>G</a:t>
                      </a:r>
                      <a:endParaRPr lang="en-US" sz="1600" dirty="0"/>
                    </a:p>
                  </a:txBody>
                  <a:tcPr marL="82316" marR="82316" marT="41137" marB="41137"/>
                </a:tc>
                <a:tc>
                  <a:txBody>
                    <a:bodyPr/>
                    <a:lstStyle/>
                    <a:p>
                      <a:r>
                        <a:rPr lang="en-US" sz="1600" dirty="0" smtClean="0"/>
                        <a:t>H</a:t>
                      </a:r>
                      <a:endParaRPr lang="en-US" sz="1600" dirty="0"/>
                    </a:p>
                  </a:txBody>
                  <a:tcPr marL="82316" marR="82316" marT="41137" marB="41137"/>
                </a:tc>
                <a:tc>
                  <a:txBody>
                    <a:bodyPr/>
                    <a:lstStyle/>
                    <a:p>
                      <a:r>
                        <a:rPr lang="en-US" sz="1600" dirty="0" smtClean="0"/>
                        <a:t>I</a:t>
                      </a:r>
                      <a:endParaRPr lang="en-US" sz="1600" dirty="0"/>
                    </a:p>
                  </a:txBody>
                  <a:tcPr marL="82316" marR="82316" marT="41137" marB="41137"/>
                </a:tc>
                <a:tc>
                  <a:txBody>
                    <a:bodyPr/>
                    <a:lstStyle/>
                    <a:p>
                      <a:r>
                        <a:rPr lang="en-US" sz="1600" dirty="0" smtClean="0"/>
                        <a:t>J</a:t>
                      </a:r>
                      <a:endParaRPr lang="en-US" sz="1600" dirty="0"/>
                    </a:p>
                  </a:txBody>
                  <a:tcPr marL="82316" marR="82316" marT="41137" marB="41137"/>
                </a:tc>
              </a:tr>
              <a:tr h="330344">
                <a:tc>
                  <a:txBody>
                    <a:bodyPr/>
                    <a:lstStyle/>
                    <a:p>
                      <a:r>
                        <a:rPr lang="en-US" sz="1600" dirty="0" smtClean="0"/>
                        <a:t>A</a:t>
                      </a:r>
                      <a:endParaRPr lang="en-US" sz="1600"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dirty="0"/>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r>
              <a:tr h="330344">
                <a:tc>
                  <a:txBody>
                    <a:bodyPr/>
                    <a:lstStyle/>
                    <a:p>
                      <a:r>
                        <a:rPr lang="en-US" sz="1600" dirty="0" smtClean="0"/>
                        <a:t>B</a:t>
                      </a:r>
                      <a:endParaRPr lang="en-US" sz="1600"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r>
              <a:tr h="330344">
                <a:tc>
                  <a:txBody>
                    <a:bodyPr/>
                    <a:lstStyle/>
                    <a:p>
                      <a:r>
                        <a:rPr lang="en-US" sz="1600" dirty="0" smtClean="0"/>
                        <a:t>C</a:t>
                      </a:r>
                      <a:endParaRPr lang="en-US" sz="1600"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r>
              <a:tr h="330344">
                <a:tc>
                  <a:txBody>
                    <a:bodyPr/>
                    <a:lstStyle/>
                    <a:p>
                      <a:r>
                        <a:rPr lang="en-US" sz="1600" dirty="0" smtClean="0"/>
                        <a:t>D</a:t>
                      </a:r>
                      <a:endParaRPr lang="en-US" sz="1600" dirty="0"/>
                    </a:p>
                  </a:txBody>
                  <a:tcPr marL="82316" marR="82316" marT="41137" marB="41137"/>
                </a:tc>
                <a:tc>
                  <a:txBody>
                    <a:bodyPr/>
                    <a:lstStyle/>
                    <a:p>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dirty="0"/>
                    </a:p>
                  </a:txBody>
                  <a:tcPr marL="82316" marR="82316" marT="41137" marB="41137"/>
                </a:tc>
                <a:tc>
                  <a:txBody>
                    <a:bodyPr/>
                    <a:lstStyle/>
                    <a:p>
                      <a:endParaRPr lang="en-US" sz="1600" b="1" dirty="0"/>
                    </a:p>
                  </a:txBody>
                  <a:tcPr marL="82316" marR="82316" marT="41137" marB="41137"/>
                </a:tc>
              </a:tr>
              <a:tr h="330344">
                <a:tc>
                  <a:txBody>
                    <a:bodyPr/>
                    <a:lstStyle/>
                    <a:p>
                      <a:r>
                        <a:rPr lang="en-US" sz="1600" dirty="0" smtClean="0"/>
                        <a:t>E</a:t>
                      </a:r>
                      <a:endParaRPr lang="en-US" sz="1600" dirty="0"/>
                    </a:p>
                  </a:txBody>
                  <a:tcPr marL="82316" marR="82316" marT="41137" marB="41137"/>
                </a:tc>
                <a:tc>
                  <a:txBody>
                    <a:bodyPr/>
                    <a:lstStyle/>
                    <a:p>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r>
              <a:tr h="330344">
                <a:tc>
                  <a:txBody>
                    <a:bodyPr/>
                    <a:lstStyle/>
                    <a:p>
                      <a:r>
                        <a:rPr lang="en-US" sz="1600" dirty="0" smtClean="0"/>
                        <a:t>F</a:t>
                      </a:r>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dirty="0"/>
                    </a:p>
                  </a:txBody>
                  <a:tcPr marL="82316" marR="82316" marT="41137" marB="41137"/>
                </a:tc>
              </a:tr>
              <a:tr h="330344">
                <a:tc>
                  <a:txBody>
                    <a:bodyPr/>
                    <a:lstStyle/>
                    <a:p>
                      <a:r>
                        <a:rPr lang="en-US" sz="1600" dirty="0" smtClean="0"/>
                        <a:t>G</a:t>
                      </a:r>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r>
              <a:tr h="330344">
                <a:tc>
                  <a:txBody>
                    <a:bodyPr/>
                    <a:lstStyle/>
                    <a:p>
                      <a:r>
                        <a:rPr lang="en-US" sz="1600" dirty="0" smtClean="0"/>
                        <a:t>H</a:t>
                      </a:r>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dirty="0"/>
                    </a:p>
                  </a:txBody>
                  <a:tcPr marL="82316" marR="82316" marT="41137" marB="41137"/>
                </a:tc>
                <a:tc>
                  <a:txBody>
                    <a:bodyPr/>
                    <a:lstStyle/>
                    <a:p>
                      <a:endParaRPr lang="en-US" sz="1600"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r>
              <a:tr h="330344">
                <a:tc>
                  <a:txBody>
                    <a:bodyPr/>
                    <a:lstStyle/>
                    <a:p>
                      <a:r>
                        <a:rPr lang="en-US" sz="1600" dirty="0" smtClean="0"/>
                        <a:t>I</a:t>
                      </a:r>
                      <a:endParaRPr lang="en-US" sz="1600"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r>
              <a:tr h="330344">
                <a:tc>
                  <a:txBody>
                    <a:bodyPr/>
                    <a:lstStyle/>
                    <a:p>
                      <a:r>
                        <a:rPr lang="en-US" sz="1600" dirty="0" smtClean="0"/>
                        <a:t>J</a:t>
                      </a:r>
                      <a:endParaRPr lang="en-US" sz="1600" dirty="0"/>
                    </a:p>
                  </a:txBody>
                  <a:tcPr marL="82316" marR="82316" marT="41137" marB="41137"/>
                </a:tc>
                <a:tc>
                  <a:txBody>
                    <a:bodyPr/>
                    <a:lstStyle/>
                    <a:p>
                      <a:endParaRPr lang="en-US" sz="1600" b="1" dirty="0"/>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endParaRPr lang="en-US" sz="1600" b="1"/>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1</a:t>
                      </a:r>
                      <a:endParaRPr lang="en-US" sz="1600" b="1" dirty="0"/>
                    </a:p>
                  </a:txBody>
                  <a:tcPr marL="82316" marR="82316" marT="41137" marB="41137"/>
                </a:tc>
                <a:tc>
                  <a:txBody>
                    <a:bodyPr/>
                    <a:lstStyle/>
                    <a:p>
                      <a:r>
                        <a:rPr lang="en-US" sz="1600" b="1" dirty="0" smtClean="0"/>
                        <a:t>_</a:t>
                      </a:r>
                      <a:endParaRPr lang="en-US" sz="1600" b="1" dirty="0"/>
                    </a:p>
                  </a:txBody>
                  <a:tcPr marL="82316" marR="82316" marT="41137" marB="41137"/>
                </a:tc>
              </a:tr>
            </a:tbl>
          </a:graphicData>
        </a:graphic>
      </p:graphicFrame>
      <p:grpSp>
        <p:nvGrpSpPr>
          <p:cNvPr id="20630" name="Group 29"/>
          <p:cNvGrpSpPr>
            <a:grpSpLocks/>
          </p:cNvGrpSpPr>
          <p:nvPr/>
        </p:nvGrpSpPr>
        <p:grpSpPr bwMode="auto">
          <a:xfrm>
            <a:off x="7589838" y="2058988"/>
            <a:ext cx="2468562" cy="2536825"/>
            <a:chOff x="5841206" y="2134394"/>
            <a:chExt cx="3657600" cy="3810000"/>
          </a:xfrm>
        </p:grpSpPr>
        <p:sp>
          <p:nvSpPr>
            <p:cNvPr id="4" name="Oval 3"/>
            <p:cNvSpPr/>
            <p:nvPr/>
          </p:nvSpPr>
          <p:spPr bwMode="auto">
            <a:xfrm>
              <a:off x="6756193" y="3047553"/>
              <a:ext cx="533940"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A</a:t>
              </a:r>
            </a:p>
          </p:txBody>
        </p:sp>
        <p:sp>
          <p:nvSpPr>
            <p:cNvPr id="5" name="Oval 4"/>
            <p:cNvSpPr/>
            <p:nvPr/>
          </p:nvSpPr>
          <p:spPr bwMode="auto">
            <a:xfrm>
              <a:off x="5841206" y="3352735"/>
              <a:ext cx="533938"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B</a:t>
              </a:r>
              <a:endParaRPr lang="en-US" dirty="0">
                <a:ea typeface="+mn-ea"/>
              </a:endParaRPr>
            </a:p>
          </p:txBody>
        </p:sp>
        <p:sp>
          <p:nvSpPr>
            <p:cNvPr id="6" name="Oval 5"/>
            <p:cNvSpPr/>
            <p:nvPr/>
          </p:nvSpPr>
          <p:spPr bwMode="auto">
            <a:xfrm>
              <a:off x="6375144" y="2134394"/>
              <a:ext cx="533940"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C</a:t>
              </a:r>
              <a:endParaRPr lang="en-US" dirty="0">
                <a:ea typeface="+mn-ea"/>
              </a:endParaRPr>
            </a:p>
          </p:txBody>
        </p:sp>
        <p:sp>
          <p:nvSpPr>
            <p:cNvPr id="7" name="Oval 6"/>
            <p:cNvSpPr/>
            <p:nvPr/>
          </p:nvSpPr>
          <p:spPr bwMode="auto">
            <a:xfrm>
              <a:off x="6909084" y="4649756"/>
              <a:ext cx="531587"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F</a:t>
              </a:r>
              <a:endParaRPr lang="en-US" dirty="0">
                <a:ea typeface="+mn-ea"/>
              </a:endParaRPr>
            </a:p>
          </p:txBody>
        </p:sp>
        <p:sp>
          <p:nvSpPr>
            <p:cNvPr id="8" name="Oval 7"/>
            <p:cNvSpPr/>
            <p:nvPr/>
          </p:nvSpPr>
          <p:spPr bwMode="auto">
            <a:xfrm>
              <a:off x="5994095" y="4952554"/>
              <a:ext cx="533940"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D</a:t>
              </a:r>
              <a:endParaRPr lang="en-US" dirty="0">
                <a:ea typeface="+mn-ea"/>
              </a:endParaRPr>
            </a:p>
          </p:txBody>
        </p:sp>
        <p:sp>
          <p:nvSpPr>
            <p:cNvPr id="9" name="Oval 8"/>
            <p:cNvSpPr/>
            <p:nvPr/>
          </p:nvSpPr>
          <p:spPr bwMode="auto">
            <a:xfrm>
              <a:off x="7290133" y="5410326"/>
              <a:ext cx="531587"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E</a:t>
              </a:r>
              <a:endParaRPr lang="en-US" dirty="0">
                <a:ea typeface="+mn-ea"/>
              </a:endParaRPr>
            </a:p>
          </p:txBody>
        </p:sp>
        <p:sp>
          <p:nvSpPr>
            <p:cNvPr id="11" name="Oval 10"/>
            <p:cNvSpPr/>
            <p:nvPr/>
          </p:nvSpPr>
          <p:spPr bwMode="auto">
            <a:xfrm>
              <a:off x="8964868" y="3352735"/>
              <a:ext cx="533938"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dirty="0">
                  <a:ea typeface="+mn-ea"/>
                </a:rPr>
                <a:t>G</a:t>
              </a:r>
            </a:p>
          </p:txBody>
        </p:sp>
        <p:sp>
          <p:nvSpPr>
            <p:cNvPr id="12" name="Oval 11"/>
            <p:cNvSpPr/>
            <p:nvPr/>
          </p:nvSpPr>
          <p:spPr bwMode="auto">
            <a:xfrm>
              <a:off x="8049879" y="3657916"/>
              <a:ext cx="533940"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I</a:t>
              </a:r>
              <a:endParaRPr lang="en-US" dirty="0">
                <a:ea typeface="+mn-ea"/>
              </a:endParaRPr>
            </a:p>
          </p:txBody>
        </p:sp>
        <p:sp>
          <p:nvSpPr>
            <p:cNvPr id="14" name="Oval 13"/>
            <p:cNvSpPr/>
            <p:nvPr/>
          </p:nvSpPr>
          <p:spPr bwMode="auto">
            <a:xfrm>
              <a:off x="8430928" y="4420870"/>
              <a:ext cx="533940" cy="531684"/>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dirty="0">
                  <a:ea typeface="+mn-ea"/>
                </a:rPr>
                <a:t>J</a:t>
              </a:r>
            </a:p>
          </p:txBody>
        </p:sp>
        <p:cxnSp>
          <p:nvCxnSpPr>
            <p:cNvPr id="20722" name="Straight Connector 15"/>
            <p:cNvCxnSpPr>
              <a:cxnSpLocks noChangeShapeType="1"/>
              <a:stCxn id="5" idx="0"/>
              <a:endCxn id="6" idx="3"/>
            </p:cNvCxnSpPr>
            <p:nvPr/>
          </p:nvCxnSpPr>
          <p:spPr bwMode="auto">
            <a:xfrm rot="5400000" flipH="1" flipV="1">
              <a:off x="5898356" y="2799230"/>
              <a:ext cx="763915" cy="344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23" name="Straight Connector 18"/>
            <p:cNvCxnSpPr>
              <a:cxnSpLocks noChangeShapeType="1"/>
              <a:stCxn id="4" idx="2"/>
              <a:endCxn id="5" idx="7"/>
            </p:cNvCxnSpPr>
            <p:nvPr/>
          </p:nvCxnSpPr>
          <p:spPr bwMode="auto">
            <a:xfrm rot="10800000" flipV="1">
              <a:off x="6296492" y="3315493"/>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24" name="Straight Connector 25"/>
            <p:cNvCxnSpPr>
              <a:cxnSpLocks noChangeShapeType="1"/>
              <a:stCxn id="4" idx="5"/>
              <a:endCxn id="12" idx="1"/>
            </p:cNvCxnSpPr>
            <p:nvPr/>
          </p:nvCxnSpPr>
          <p:spPr bwMode="auto">
            <a:xfrm rot="16200000" flipH="1">
              <a:off x="7553791" y="3161179"/>
              <a:ext cx="232430" cy="9182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25" name="Straight Connector 28"/>
            <p:cNvCxnSpPr>
              <a:cxnSpLocks noChangeShapeType="1"/>
              <a:stCxn id="12" idx="6"/>
              <a:endCxn id="13" idx="1"/>
            </p:cNvCxnSpPr>
            <p:nvPr/>
          </p:nvCxnSpPr>
          <p:spPr bwMode="auto">
            <a:xfrm>
              <a:off x="8584406" y="3925094"/>
              <a:ext cx="490560" cy="25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26" name="Straight Connector 32"/>
            <p:cNvCxnSpPr>
              <a:cxnSpLocks noChangeShapeType="1"/>
              <a:stCxn id="11" idx="2"/>
              <a:endCxn id="12" idx="7"/>
            </p:cNvCxnSpPr>
            <p:nvPr/>
          </p:nvCxnSpPr>
          <p:spPr bwMode="auto">
            <a:xfrm rot="10800000" flipV="1">
              <a:off x="8506292" y="3620293"/>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27" name="Straight Connector 34"/>
            <p:cNvCxnSpPr>
              <a:cxnSpLocks noChangeShapeType="1"/>
              <a:stCxn id="14" idx="0"/>
              <a:endCxn id="12" idx="5"/>
            </p:cNvCxnSpPr>
            <p:nvPr/>
          </p:nvCxnSpPr>
          <p:spPr bwMode="auto">
            <a:xfrm rot="16200000" flipV="1">
              <a:off x="8449142" y="4170829"/>
              <a:ext cx="3067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28" name="Straight Connector 37"/>
            <p:cNvCxnSpPr>
              <a:cxnSpLocks noChangeShapeType="1"/>
              <a:stCxn id="8" idx="6"/>
              <a:endCxn id="7" idx="3"/>
            </p:cNvCxnSpPr>
            <p:nvPr/>
          </p:nvCxnSpPr>
          <p:spPr bwMode="auto">
            <a:xfrm flipV="1">
              <a:off x="6527006" y="5104279"/>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29" name="Straight Connector 39"/>
            <p:cNvCxnSpPr>
              <a:cxnSpLocks noChangeShapeType="1"/>
              <a:stCxn id="7" idx="5"/>
              <a:endCxn id="9" idx="0"/>
            </p:cNvCxnSpPr>
            <p:nvPr/>
          </p:nvCxnSpPr>
          <p:spPr bwMode="auto">
            <a:xfrm rot="16200000" flipH="1">
              <a:off x="7306141" y="5161428"/>
              <a:ext cx="3067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30" name="Straight Connector 43"/>
            <p:cNvCxnSpPr>
              <a:cxnSpLocks noChangeShapeType="1"/>
              <a:stCxn id="4" idx="4"/>
              <a:endCxn id="7" idx="0"/>
            </p:cNvCxnSpPr>
            <p:nvPr/>
          </p:nvCxnSpPr>
          <p:spPr bwMode="auto">
            <a:xfrm rot="16200000" flipH="1">
              <a:off x="6565106" y="4039394"/>
              <a:ext cx="1066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31" name="Straight Connector 45"/>
            <p:cNvCxnSpPr>
              <a:cxnSpLocks noChangeShapeType="1"/>
              <a:stCxn id="14" idx="7"/>
              <a:endCxn id="13" idx="2"/>
            </p:cNvCxnSpPr>
            <p:nvPr/>
          </p:nvCxnSpPr>
          <p:spPr bwMode="auto">
            <a:xfrm rot="5400000" flipH="1" flipV="1">
              <a:off x="8889695" y="4397397"/>
              <a:ext cx="98709" cy="103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32" name="Straight Connector 26"/>
            <p:cNvCxnSpPr>
              <a:cxnSpLocks noChangeShapeType="1"/>
              <a:stCxn id="6" idx="5"/>
              <a:endCxn id="4" idx="0"/>
            </p:cNvCxnSpPr>
            <p:nvPr/>
          </p:nvCxnSpPr>
          <p:spPr bwMode="auto">
            <a:xfrm rot="16200000" flipH="1">
              <a:off x="6696541" y="2723028"/>
              <a:ext cx="4591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33" name="Straight Connector 30"/>
            <p:cNvCxnSpPr>
              <a:cxnSpLocks noChangeShapeType="1"/>
              <a:stCxn id="8" idx="5"/>
              <a:endCxn id="9" idx="2"/>
            </p:cNvCxnSpPr>
            <p:nvPr/>
          </p:nvCxnSpPr>
          <p:spPr bwMode="auto">
            <a:xfrm rot="16200000" flipH="1">
              <a:off x="6734641" y="5123328"/>
              <a:ext cx="268615" cy="840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734" name="Straight Connector 33"/>
            <p:cNvCxnSpPr>
              <a:cxnSpLocks noChangeShapeType="1"/>
              <a:stCxn id="11" idx="4"/>
              <a:endCxn id="14" idx="7"/>
            </p:cNvCxnSpPr>
            <p:nvPr/>
          </p:nvCxnSpPr>
          <p:spPr bwMode="auto">
            <a:xfrm rot="5400000">
              <a:off x="8753942" y="4020344"/>
              <a:ext cx="611515" cy="344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42" name="Table 41"/>
          <p:cNvGraphicFramePr>
            <a:graphicFrameLocks noGrp="1"/>
          </p:cNvGraphicFramePr>
          <p:nvPr/>
        </p:nvGraphicFramePr>
        <p:xfrm>
          <a:off x="4640263" y="1920875"/>
          <a:ext cx="711200" cy="3633784"/>
        </p:xfrm>
        <a:graphic>
          <a:graphicData uri="http://schemas.openxmlformats.org/drawingml/2006/table">
            <a:tbl>
              <a:tblPr firstRow="1" firstCol="1" bandRow="1">
                <a:tableStyleId>{5C22544A-7EE6-4342-B048-85BDC9FD1C3A}</a:tableStyleId>
              </a:tblPr>
              <a:tblGrid>
                <a:gridCol w="355600"/>
                <a:gridCol w="355600"/>
              </a:tblGrid>
              <a:tr h="330344">
                <a:tc>
                  <a:txBody>
                    <a:bodyPr/>
                    <a:lstStyle/>
                    <a:p>
                      <a:endParaRPr lang="en-US" sz="1600" dirty="0"/>
                    </a:p>
                  </a:txBody>
                  <a:tcPr marL="82350" marR="82350" marT="41137" marB="41137"/>
                </a:tc>
                <a:tc>
                  <a:txBody>
                    <a:bodyPr/>
                    <a:lstStyle/>
                    <a:p>
                      <a:endParaRPr lang="en-US" sz="1600" dirty="0"/>
                    </a:p>
                  </a:txBody>
                  <a:tcPr marL="82350" marR="82350" marT="41137" marB="41137"/>
                </a:tc>
              </a:tr>
              <a:tr h="330344">
                <a:tc>
                  <a:txBody>
                    <a:bodyPr/>
                    <a:lstStyle/>
                    <a:p>
                      <a:r>
                        <a:rPr lang="en-US" sz="1600" dirty="0" smtClean="0"/>
                        <a:t>A</a:t>
                      </a:r>
                      <a:endParaRPr lang="en-US" sz="1600" dirty="0"/>
                    </a:p>
                  </a:txBody>
                  <a:tcPr marL="82350" marR="82350" marT="41137" marB="41137"/>
                </a:tc>
                <a:tc>
                  <a:txBody>
                    <a:bodyPr/>
                    <a:lstStyle/>
                    <a:p>
                      <a:r>
                        <a:rPr lang="en-US" sz="1600" b="1" dirty="0" smtClean="0"/>
                        <a:t>3</a:t>
                      </a:r>
                      <a:endParaRPr lang="en-US" sz="1600" b="1" dirty="0"/>
                    </a:p>
                  </a:txBody>
                  <a:tcPr marL="82350" marR="82350" marT="41137" marB="41137"/>
                </a:tc>
              </a:tr>
              <a:tr h="330344">
                <a:tc>
                  <a:txBody>
                    <a:bodyPr/>
                    <a:lstStyle/>
                    <a:p>
                      <a:r>
                        <a:rPr lang="en-US" sz="1600" dirty="0" smtClean="0"/>
                        <a:t>B</a:t>
                      </a:r>
                      <a:endParaRPr lang="en-US" sz="1600" dirty="0"/>
                    </a:p>
                  </a:txBody>
                  <a:tcPr marL="82350" marR="82350" marT="41137" marB="41137"/>
                </a:tc>
                <a:tc>
                  <a:txBody>
                    <a:bodyPr/>
                    <a:lstStyle/>
                    <a:p>
                      <a:r>
                        <a:rPr lang="en-US" sz="1600" b="1" dirty="0" smtClean="0"/>
                        <a:t>2</a:t>
                      </a:r>
                      <a:endParaRPr lang="en-US" sz="1600" b="1" dirty="0"/>
                    </a:p>
                  </a:txBody>
                  <a:tcPr marL="82350" marR="82350" marT="41137" marB="41137"/>
                </a:tc>
              </a:tr>
              <a:tr h="330344">
                <a:tc>
                  <a:txBody>
                    <a:bodyPr/>
                    <a:lstStyle/>
                    <a:p>
                      <a:r>
                        <a:rPr lang="en-US" sz="1600" dirty="0" smtClean="0"/>
                        <a:t>C</a:t>
                      </a:r>
                      <a:endParaRPr lang="en-US" sz="1600" dirty="0"/>
                    </a:p>
                  </a:txBody>
                  <a:tcPr marL="82350" marR="82350" marT="41137" marB="41137"/>
                </a:tc>
                <a:tc>
                  <a:txBody>
                    <a:bodyPr/>
                    <a:lstStyle/>
                    <a:p>
                      <a:r>
                        <a:rPr lang="en-US" sz="1600" b="1" dirty="0" smtClean="0"/>
                        <a:t>3</a:t>
                      </a:r>
                      <a:endParaRPr lang="en-US" sz="1600" b="1" dirty="0"/>
                    </a:p>
                  </a:txBody>
                  <a:tcPr marL="82350" marR="82350" marT="41137" marB="41137"/>
                </a:tc>
              </a:tr>
              <a:tr h="330344">
                <a:tc>
                  <a:txBody>
                    <a:bodyPr/>
                    <a:lstStyle/>
                    <a:p>
                      <a:r>
                        <a:rPr lang="en-US" sz="1600" dirty="0" smtClean="0"/>
                        <a:t>D</a:t>
                      </a:r>
                      <a:endParaRPr lang="en-US" sz="1600" dirty="0"/>
                    </a:p>
                  </a:txBody>
                  <a:tcPr marL="82350" marR="82350" marT="41137" marB="41137"/>
                </a:tc>
                <a:tc>
                  <a:txBody>
                    <a:bodyPr/>
                    <a:lstStyle/>
                    <a:p>
                      <a:endParaRPr lang="en-US" sz="1600" dirty="0"/>
                    </a:p>
                  </a:txBody>
                  <a:tcPr marL="82350" marR="82350" marT="41137" marB="41137"/>
                </a:tc>
              </a:tr>
              <a:tr h="330344">
                <a:tc>
                  <a:txBody>
                    <a:bodyPr/>
                    <a:lstStyle/>
                    <a:p>
                      <a:r>
                        <a:rPr lang="en-US" sz="1600" dirty="0" smtClean="0"/>
                        <a:t>E</a:t>
                      </a:r>
                      <a:endParaRPr lang="en-US" sz="1600" dirty="0"/>
                    </a:p>
                  </a:txBody>
                  <a:tcPr marL="82350" marR="82350" marT="41137" marB="41137"/>
                </a:tc>
                <a:tc>
                  <a:txBody>
                    <a:bodyPr/>
                    <a:lstStyle/>
                    <a:p>
                      <a:endParaRPr lang="en-US" sz="1600" b="1" dirty="0"/>
                    </a:p>
                  </a:txBody>
                  <a:tcPr marL="82350" marR="82350" marT="41137" marB="41137"/>
                </a:tc>
              </a:tr>
              <a:tr h="330344">
                <a:tc>
                  <a:txBody>
                    <a:bodyPr/>
                    <a:lstStyle/>
                    <a:p>
                      <a:r>
                        <a:rPr lang="en-US" sz="1600" dirty="0" smtClean="0"/>
                        <a:t>F</a:t>
                      </a:r>
                      <a:endParaRPr lang="en-US" sz="1600" dirty="0"/>
                    </a:p>
                  </a:txBody>
                  <a:tcPr marL="82350" marR="82350" marT="41137" marB="41137"/>
                </a:tc>
                <a:tc>
                  <a:txBody>
                    <a:bodyPr/>
                    <a:lstStyle/>
                    <a:p>
                      <a:endParaRPr lang="en-US" sz="1600" b="1" dirty="0"/>
                    </a:p>
                  </a:txBody>
                  <a:tcPr marL="82350" marR="82350" marT="41137" marB="41137"/>
                </a:tc>
              </a:tr>
              <a:tr h="330344">
                <a:tc>
                  <a:txBody>
                    <a:bodyPr/>
                    <a:lstStyle/>
                    <a:p>
                      <a:r>
                        <a:rPr lang="en-US" sz="1600" dirty="0" smtClean="0"/>
                        <a:t>G</a:t>
                      </a:r>
                      <a:endParaRPr lang="en-US" sz="1600" dirty="0"/>
                    </a:p>
                  </a:txBody>
                  <a:tcPr marL="82350" marR="82350" marT="41137" marB="41137"/>
                </a:tc>
                <a:tc>
                  <a:txBody>
                    <a:bodyPr/>
                    <a:lstStyle/>
                    <a:p>
                      <a:endParaRPr lang="en-US" sz="1600" b="1"/>
                    </a:p>
                  </a:txBody>
                  <a:tcPr marL="82350" marR="82350" marT="41137" marB="41137"/>
                </a:tc>
              </a:tr>
              <a:tr h="330344">
                <a:tc>
                  <a:txBody>
                    <a:bodyPr/>
                    <a:lstStyle/>
                    <a:p>
                      <a:r>
                        <a:rPr lang="en-US" sz="1600" dirty="0" smtClean="0"/>
                        <a:t>H</a:t>
                      </a:r>
                      <a:endParaRPr lang="en-US" sz="1600" dirty="0"/>
                    </a:p>
                  </a:txBody>
                  <a:tcPr marL="82350" marR="82350" marT="41137" marB="41137"/>
                </a:tc>
                <a:tc>
                  <a:txBody>
                    <a:bodyPr/>
                    <a:lstStyle/>
                    <a:p>
                      <a:endParaRPr lang="en-US" sz="1600" b="1"/>
                    </a:p>
                  </a:txBody>
                  <a:tcPr marL="82350" marR="82350" marT="41137" marB="41137"/>
                </a:tc>
              </a:tr>
              <a:tr h="330344">
                <a:tc>
                  <a:txBody>
                    <a:bodyPr/>
                    <a:lstStyle/>
                    <a:p>
                      <a:r>
                        <a:rPr lang="en-US" sz="1600" dirty="0" smtClean="0"/>
                        <a:t>I</a:t>
                      </a:r>
                      <a:endParaRPr lang="en-US" sz="1600" dirty="0"/>
                    </a:p>
                  </a:txBody>
                  <a:tcPr marL="82350" marR="82350" marT="41137" marB="41137"/>
                </a:tc>
                <a:tc>
                  <a:txBody>
                    <a:bodyPr/>
                    <a:lstStyle/>
                    <a:p>
                      <a:endParaRPr lang="en-US" sz="1600" b="1"/>
                    </a:p>
                  </a:txBody>
                  <a:tcPr marL="82350" marR="82350" marT="41137" marB="41137"/>
                </a:tc>
              </a:tr>
              <a:tr h="330344">
                <a:tc>
                  <a:txBody>
                    <a:bodyPr/>
                    <a:lstStyle/>
                    <a:p>
                      <a:r>
                        <a:rPr lang="en-US" sz="1600" dirty="0" smtClean="0"/>
                        <a:t>J</a:t>
                      </a:r>
                      <a:endParaRPr lang="en-US" sz="1600" dirty="0"/>
                    </a:p>
                  </a:txBody>
                  <a:tcPr marL="82350" marR="82350" marT="41137" marB="41137"/>
                </a:tc>
                <a:tc>
                  <a:txBody>
                    <a:bodyPr/>
                    <a:lstStyle/>
                    <a:p>
                      <a:endParaRPr lang="en-US" sz="1600" b="1" dirty="0"/>
                    </a:p>
                  </a:txBody>
                  <a:tcPr marL="82350" marR="82350" marT="41137" marB="41137"/>
                </a:tc>
              </a:tr>
            </a:tbl>
          </a:graphicData>
        </a:graphic>
      </p:graphicFrame>
      <p:sp>
        <p:nvSpPr>
          <p:cNvPr id="20669" name="TextBox 42"/>
          <p:cNvSpPr txBox="1">
            <a:spLocks noChangeArrowheads="1"/>
          </p:cNvSpPr>
          <p:nvPr/>
        </p:nvSpPr>
        <p:spPr bwMode="auto">
          <a:xfrm>
            <a:off x="3679825" y="6172200"/>
            <a:ext cx="412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a:t>M</a:t>
            </a:r>
          </a:p>
        </p:txBody>
      </p:sp>
      <p:sp>
        <p:nvSpPr>
          <p:cNvPr id="20670" name="TextBox 47"/>
          <p:cNvSpPr txBox="1">
            <a:spLocks noChangeArrowheads="1"/>
          </p:cNvSpPr>
          <p:nvPr/>
        </p:nvSpPr>
        <p:spPr bwMode="auto">
          <a:xfrm>
            <a:off x="3844352" y="1404938"/>
            <a:ext cx="462536" cy="57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3200" b="1" dirty="0" smtClean="0"/>
              <a:t>A</a:t>
            </a:r>
            <a:endParaRPr lang="en-US" b="1" dirty="0"/>
          </a:p>
        </p:txBody>
      </p:sp>
      <p:sp>
        <p:nvSpPr>
          <p:cNvPr id="20671" name="TextBox 48"/>
          <p:cNvSpPr txBox="1">
            <a:spLocks noChangeArrowheads="1"/>
          </p:cNvSpPr>
          <p:nvPr/>
        </p:nvSpPr>
        <p:spPr bwMode="auto">
          <a:xfrm>
            <a:off x="4762500" y="1373188"/>
            <a:ext cx="565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3200" b="1"/>
              <a:t>v</a:t>
            </a:r>
            <a:r>
              <a:rPr lang="en-US" sz="3200" b="1" baseline="-25000"/>
              <a:t>1</a:t>
            </a:r>
            <a:endParaRPr lang="en-US" b="1" baseline="-25000"/>
          </a:p>
        </p:txBody>
      </p:sp>
      <p:graphicFrame>
        <p:nvGraphicFramePr>
          <p:cNvPr id="41" name="Table 40"/>
          <p:cNvGraphicFramePr>
            <a:graphicFrameLocks noGrp="1"/>
          </p:cNvGraphicFramePr>
          <p:nvPr/>
        </p:nvGraphicFramePr>
        <p:xfrm>
          <a:off x="5645150" y="1920875"/>
          <a:ext cx="1876425" cy="3941760"/>
        </p:xfrm>
        <a:graphic>
          <a:graphicData uri="http://schemas.openxmlformats.org/drawingml/2006/table">
            <a:tbl>
              <a:tblPr firstRow="1" firstCol="1" bandRow="1">
                <a:tableStyleId>{5C22544A-7EE6-4342-B048-85BDC9FD1C3A}</a:tableStyleId>
              </a:tblPr>
              <a:tblGrid>
                <a:gridCol w="470786"/>
                <a:gridCol w="1405639"/>
              </a:tblGrid>
              <a:tr h="336583">
                <a:tc>
                  <a:txBody>
                    <a:bodyPr/>
                    <a:lstStyle/>
                    <a:p>
                      <a:endParaRPr lang="en-US" sz="1600" dirty="0"/>
                    </a:p>
                  </a:txBody>
                  <a:tcPr marL="82289" marR="82289" marT="41137" marB="41137"/>
                </a:tc>
                <a:tc>
                  <a:txBody>
                    <a:bodyPr/>
                    <a:lstStyle/>
                    <a:p>
                      <a:endParaRPr lang="en-US" sz="1600" dirty="0"/>
                    </a:p>
                  </a:txBody>
                  <a:tcPr marL="82289" marR="82289" marT="41137" marB="41137"/>
                </a:tc>
              </a:tr>
              <a:tr h="575930">
                <a:tc>
                  <a:txBody>
                    <a:bodyPr/>
                    <a:lstStyle/>
                    <a:p>
                      <a:r>
                        <a:rPr lang="en-US" sz="1600" dirty="0" smtClean="0"/>
                        <a:t>A</a:t>
                      </a:r>
                      <a:endParaRPr lang="en-US" sz="1600" dirty="0"/>
                    </a:p>
                  </a:txBody>
                  <a:tcPr marL="82289" marR="82289" marT="41137" marB="41137"/>
                </a:tc>
                <a:tc>
                  <a:txBody>
                    <a:bodyPr/>
                    <a:lstStyle/>
                    <a:p>
                      <a:r>
                        <a:rPr lang="en-US" sz="1600" b="1" dirty="0" smtClean="0"/>
                        <a:t>2*1+3*1+0*1</a:t>
                      </a:r>
                      <a:endParaRPr lang="en-US" sz="1600" b="1" dirty="0"/>
                    </a:p>
                  </a:txBody>
                  <a:tcPr marL="82289" marR="82289" marT="41137" marB="41137"/>
                </a:tc>
              </a:tr>
              <a:tr h="336583">
                <a:tc>
                  <a:txBody>
                    <a:bodyPr/>
                    <a:lstStyle/>
                    <a:p>
                      <a:r>
                        <a:rPr lang="en-US" sz="1600" dirty="0" smtClean="0"/>
                        <a:t>B</a:t>
                      </a:r>
                      <a:endParaRPr lang="en-US" sz="1600" dirty="0"/>
                    </a:p>
                  </a:txBody>
                  <a:tcPr marL="82289" marR="82289" marT="41137" marB="41137"/>
                </a:tc>
                <a:tc>
                  <a:txBody>
                    <a:bodyPr/>
                    <a:lstStyle/>
                    <a:p>
                      <a:r>
                        <a:rPr lang="en-US" sz="1600" b="1" dirty="0" smtClean="0"/>
                        <a:t>3*1+3*1</a:t>
                      </a:r>
                      <a:endParaRPr lang="en-US" sz="1600" b="1" dirty="0"/>
                    </a:p>
                  </a:txBody>
                  <a:tcPr marL="82289" marR="82289" marT="41137" marB="41137"/>
                </a:tc>
              </a:tr>
              <a:tr h="336583">
                <a:tc>
                  <a:txBody>
                    <a:bodyPr/>
                    <a:lstStyle/>
                    <a:p>
                      <a:r>
                        <a:rPr lang="en-US" sz="1600" dirty="0" smtClean="0"/>
                        <a:t>C</a:t>
                      </a:r>
                      <a:endParaRPr lang="en-US" sz="1600" dirty="0"/>
                    </a:p>
                  </a:txBody>
                  <a:tcPr marL="82289" marR="82289" marT="41137" marB="41137"/>
                </a:tc>
                <a:tc>
                  <a:txBody>
                    <a:bodyPr/>
                    <a:lstStyle/>
                    <a:p>
                      <a:r>
                        <a:rPr lang="en-US" sz="1600" b="1" dirty="0" smtClean="0"/>
                        <a:t>3*1+2*1</a:t>
                      </a:r>
                      <a:endParaRPr lang="en-US" sz="1600" b="1" dirty="0"/>
                    </a:p>
                  </a:txBody>
                  <a:tcPr marL="82289" marR="82289" marT="41137" marB="41137"/>
                </a:tc>
              </a:tr>
              <a:tr h="336583">
                <a:tc>
                  <a:txBody>
                    <a:bodyPr/>
                    <a:lstStyle/>
                    <a:p>
                      <a:r>
                        <a:rPr lang="en-US" sz="1600" dirty="0" smtClean="0"/>
                        <a:t>D</a:t>
                      </a:r>
                      <a:endParaRPr lang="en-US" sz="1600" dirty="0"/>
                    </a:p>
                  </a:txBody>
                  <a:tcPr marL="82289" marR="82289" marT="41137" marB="41137"/>
                </a:tc>
                <a:tc>
                  <a:txBody>
                    <a:bodyPr/>
                    <a:lstStyle/>
                    <a:p>
                      <a:endParaRPr lang="en-US" sz="1600" dirty="0"/>
                    </a:p>
                  </a:txBody>
                  <a:tcPr marL="82289" marR="82289" marT="41137" marB="41137"/>
                </a:tc>
              </a:tr>
              <a:tr h="336583">
                <a:tc>
                  <a:txBody>
                    <a:bodyPr/>
                    <a:lstStyle/>
                    <a:p>
                      <a:r>
                        <a:rPr lang="en-US" sz="1600" dirty="0" smtClean="0"/>
                        <a:t>E</a:t>
                      </a:r>
                      <a:endParaRPr lang="en-US" sz="1600" dirty="0"/>
                    </a:p>
                  </a:txBody>
                  <a:tcPr marL="82289" marR="82289" marT="41137" marB="41137"/>
                </a:tc>
                <a:tc>
                  <a:txBody>
                    <a:bodyPr/>
                    <a:lstStyle/>
                    <a:p>
                      <a:endParaRPr lang="en-US" sz="1600" b="1" dirty="0"/>
                    </a:p>
                  </a:txBody>
                  <a:tcPr marL="82289" marR="82289" marT="41137" marB="41137"/>
                </a:tc>
              </a:tr>
              <a:tr h="336583">
                <a:tc>
                  <a:txBody>
                    <a:bodyPr/>
                    <a:lstStyle/>
                    <a:p>
                      <a:r>
                        <a:rPr lang="en-US" sz="1600" dirty="0" smtClean="0"/>
                        <a:t>F</a:t>
                      </a:r>
                      <a:endParaRPr lang="en-US" sz="1600" dirty="0"/>
                    </a:p>
                  </a:txBody>
                  <a:tcPr marL="82289" marR="82289" marT="41137" marB="41137"/>
                </a:tc>
                <a:tc>
                  <a:txBody>
                    <a:bodyPr/>
                    <a:lstStyle/>
                    <a:p>
                      <a:endParaRPr lang="en-US" sz="1600" b="1"/>
                    </a:p>
                  </a:txBody>
                  <a:tcPr marL="82289" marR="82289" marT="41137" marB="41137"/>
                </a:tc>
              </a:tr>
              <a:tr h="336583">
                <a:tc>
                  <a:txBody>
                    <a:bodyPr/>
                    <a:lstStyle/>
                    <a:p>
                      <a:r>
                        <a:rPr lang="en-US" sz="1600" dirty="0" smtClean="0"/>
                        <a:t>G</a:t>
                      </a:r>
                      <a:endParaRPr lang="en-US" sz="1600" dirty="0"/>
                    </a:p>
                  </a:txBody>
                  <a:tcPr marL="82289" marR="82289" marT="41137" marB="41137"/>
                </a:tc>
                <a:tc>
                  <a:txBody>
                    <a:bodyPr/>
                    <a:lstStyle/>
                    <a:p>
                      <a:endParaRPr lang="en-US" sz="1600" b="1"/>
                    </a:p>
                  </a:txBody>
                  <a:tcPr marL="82289" marR="82289" marT="41137" marB="41137"/>
                </a:tc>
              </a:tr>
              <a:tr h="336583">
                <a:tc>
                  <a:txBody>
                    <a:bodyPr/>
                    <a:lstStyle/>
                    <a:p>
                      <a:r>
                        <a:rPr lang="en-US" sz="1600" dirty="0" smtClean="0"/>
                        <a:t>H</a:t>
                      </a:r>
                      <a:endParaRPr lang="en-US" sz="1600" dirty="0"/>
                    </a:p>
                  </a:txBody>
                  <a:tcPr marL="82289" marR="82289" marT="41137" marB="41137"/>
                </a:tc>
                <a:tc>
                  <a:txBody>
                    <a:bodyPr/>
                    <a:lstStyle/>
                    <a:p>
                      <a:endParaRPr lang="en-US" sz="1600" b="1"/>
                    </a:p>
                  </a:txBody>
                  <a:tcPr marL="82289" marR="82289" marT="41137" marB="41137"/>
                </a:tc>
              </a:tr>
              <a:tr h="336583">
                <a:tc>
                  <a:txBody>
                    <a:bodyPr/>
                    <a:lstStyle/>
                    <a:p>
                      <a:r>
                        <a:rPr lang="en-US" sz="1600" dirty="0" smtClean="0"/>
                        <a:t>I</a:t>
                      </a:r>
                      <a:endParaRPr lang="en-US" sz="1600" dirty="0"/>
                    </a:p>
                  </a:txBody>
                  <a:tcPr marL="82289" marR="82289" marT="41137" marB="41137"/>
                </a:tc>
                <a:tc>
                  <a:txBody>
                    <a:bodyPr/>
                    <a:lstStyle/>
                    <a:p>
                      <a:endParaRPr lang="en-US" sz="1600" b="1"/>
                    </a:p>
                  </a:txBody>
                  <a:tcPr marL="82289" marR="82289" marT="41137" marB="41137"/>
                </a:tc>
              </a:tr>
              <a:tr h="336583">
                <a:tc>
                  <a:txBody>
                    <a:bodyPr/>
                    <a:lstStyle/>
                    <a:p>
                      <a:r>
                        <a:rPr lang="en-US" sz="1600" dirty="0" smtClean="0"/>
                        <a:t>J</a:t>
                      </a:r>
                      <a:endParaRPr lang="en-US" sz="1600" dirty="0"/>
                    </a:p>
                  </a:txBody>
                  <a:tcPr marL="82289" marR="82289" marT="41137" marB="41137"/>
                </a:tc>
                <a:tc>
                  <a:txBody>
                    <a:bodyPr/>
                    <a:lstStyle/>
                    <a:p>
                      <a:endParaRPr lang="en-US" sz="1600" b="1" dirty="0"/>
                    </a:p>
                  </a:txBody>
                  <a:tcPr marL="82289" marR="82289" marT="41137" marB="41137"/>
                </a:tc>
              </a:tr>
            </a:tbl>
          </a:graphicData>
        </a:graphic>
      </p:graphicFrame>
      <p:sp>
        <p:nvSpPr>
          <p:cNvPr id="20710" name="TextBox 44"/>
          <p:cNvSpPr txBox="1">
            <a:spLocks noChangeArrowheads="1"/>
          </p:cNvSpPr>
          <p:nvPr/>
        </p:nvSpPr>
        <p:spPr bwMode="auto">
          <a:xfrm>
            <a:off x="5765800" y="1373188"/>
            <a:ext cx="5667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3200" b="1"/>
              <a:t>v</a:t>
            </a:r>
            <a:r>
              <a:rPr lang="en-US" sz="3200" b="1" baseline="-25000"/>
              <a:t>2</a:t>
            </a:r>
            <a:endParaRPr lang="en-US" b="1" baseline="-25000"/>
          </a:p>
        </p:txBody>
      </p:sp>
      <p:sp>
        <p:nvSpPr>
          <p:cNvPr id="20711" name="TextBox 53"/>
          <p:cNvSpPr txBox="1">
            <a:spLocks noChangeArrowheads="1"/>
          </p:cNvSpPr>
          <p:nvPr/>
        </p:nvSpPr>
        <p:spPr bwMode="auto">
          <a:xfrm>
            <a:off x="4344988" y="1373188"/>
            <a:ext cx="327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3200" b="1"/>
              <a:t>*</a:t>
            </a:r>
            <a:endParaRPr lang="en-US" b="1" baseline="-25000"/>
          </a:p>
        </p:txBody>
      </p:sp>
      <p:sp>
        <p:nvSpPr>
          <p:cNvPr id="20712" name="TextBox 54"/>
          <p:cNvSpPr txBox="1">
            <a:spLocks noChangeArrowheads="1"/>
          </p:cNvSpPr>
          <p:nvPr/>
        </p:nvSpPr>
        <p:spPr bwMode="auto">
          <a:xfrm>
            <a:off x="5394325" y="1373188"/>
            <a:ext cx="403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3200" b="1"/>
              <a:t>=</a:t>
            </a:r>
            <a:endParaRPr lang="en-US" b="1" baseline="-25000"/>
          </a:p>
        </p:txBody>
      </p:sp>
    </p:spTree>
    <p:extLst>
      <p:ext uri="{BB962C8B-B14F-4D97-AF65-F5344CB8AC3E}">
        <p14:creationId xmlns:p14="http://schemas.microsoft.com/office/powerpoint/2010/main" val="18434101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533400"/>
            <a:ext cx="8229600" cy="838200"/>
          </a:xfrm>
        </p:spPr>
        <p:txBody>
          <a:bodyPr/>
          <a:lstStyle/>
          <a:p>
            <a:pPr eaLnBrk="1" hangingPunct="1"/>
            <a:r>
              <a:rPr lang="en-US" sz="2400">
                <a:latin typeface="Comic Sans MS" charset="0"/>
                <a:cs typeface="Arial" charset="0"/>
              </a:rPr>
              <a:t>Spectral Clustering: Graph = Matrix</a:t>
            </a:r>
            <a:br>
              <a:rPr lang="en-US" sz="2400">
                <a:latin typeface="Comic Sans MS" charset="0"/>
                <a:cs typeface="Arial" charset="0"/>
              </a:rPr>
            </a:br>
            <a:r>
              <a:rPr lang="en-US" sz="2400">
                <a:latin typeface="Comic Sans MS" charset="0"/>
                <a:cs typeface="Arial" charset="0"/>
              </a:rPr>
              <a:t>W*v</a:t>
            </a:r>
            <a:r>
              <a:rPr lang="en-US" sz="2400" baseline="-25000">
                <a:latin typeface="Comic Sans MS" charset="0"/>
                <a:cs typeface="Arial" charset="0"/>
              </a:rPr>
              <a:t>1</a:t>
            </a:r>
            <a:r>
              <a:rPr lang="en-US" sz="2400">
                <a:latin typeface="Comic Sans MS" charset="0"/>
                <a:cs typeface="Arial" charset="0"/>
              </a:rPr>
              <a:t> = v</a:t>
            </a:r>
            <a:r>
              <a:rPr lang="en-US" sz="2400" baseline="-25000">
                <a:latin typeface="Comic Sans MS" charset="0"/>
                <a:cs typeface="Arial" charset="0"/>
              </a:rPr>
              <a:t>2</a:t>
            </a:r>
            <a:r>
              <a:rPr lang="en-US" sz="2400">
                <a:latin typeface="Comic Sans MS" charset="0"/>
                <a:cs typeface="Arial" charset="0"/>
              </a:rPr>
              <a:t> </a:t>
            </a:r>
            <a:r>
              <a:rPr lang="ja-JP" altLang="en-US" sz="2400">
                <a:latin typeface="Comic Sans MS" charset="0"/>
                <a:cs typeface="Arial" charset="0"/>
              </a:rPr>
              <a:t>“</a:t>
            </a:r>
            <a:r>
              <a:rPr lang="en-US" sz="2400">
                <a:latin typeface="Comic Sans MS" charset="0"/>
                <a:cs typeface="Arial" charset="0"/>
              </a:rPr>
              <a:t>propogates weights from neighbors</a:t>
            </a:r>
            <a:r>
              <a:rPr lang="ja-JP" altLang="en-US" sz="2400">
                <a:latin typeface="Comic Sans MS" charset="0"/>
                <a:cs typeface="Arial" charset="0"/>
              </a:rPr>
              <a:t>”</a:t>
            </a:r>
            <a:endParaRPr lang="en-US" sz="2400">
              <a:latin typeface="Comic Sans MS" charset="0"/>
              <a:cs typeface="Arial" charset="0"/>
            </a:endParaRPr>
          </a:p>
        </p:txBody>
      </p:sp>
      <p:sp>
        <p:nvSpPr>
          <p:cNvPr id="13" name="Oval 12"/>
          <p:cNvSpPr/>
          <p:nvPr/>
        </p:nvSpPr>
        <p:spPr bwMode="auto">
          <a:xfrm>
            <a:off x="9715500" y="3360738"/>
            <a:ext cx="388938" cy="411162"/>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lIns="82287" tIns="41143" rIns="82287" bIns="41143"/>
          <a:lstStyle/>
          <a:p>
            <a:pPr algn="r">
              <a:defRPr/>
            </a:pPr>
            <a:r>
              <a:rPr lang="en-US" sz="1600" dirty="0">
                <a:ea typeface="+mn-ea"/>
              </a:rPr>
              <a:t>H</a:t>
            </a:r>
            <a:endParaRPr lang="en-US" dirty="0">
              <a:ea typeface="+mn-ea"/>
            </a:endParaRPr>
          </a:p>
        </p:txBody>
      </p:sp>
      <p:graphicFrame>
        <p:nvGraphicFramePr>
          <p:cNvPr id="50" name="Table 49"/>
          <p:cNvGraphicFramePr>
            <a:graphicFrameLocks noGrp="1"/>
          </p:cNvGraphicFramePr>
          <p:nvPr/>
        </p:nvGraphicFramePr>
        <p:xfrm>
          <a:off x="525463" y="1920875"/>
          <a:ext cx="3970338" cy="3883055"/>
        </p:xfrm>
        <a:graphic>
          <a:graphicData uri="http://schemas.openxmlformats.org/drawingml/2006/table">
            <a:tbl>
              <a:tblPr firstRow="1" firstCol="1" bandRow="1">
                <a:tableStyleId>{5C22544A-7EE6-4342-B048-85BDC9FD1C3A}</a:tableStyleId>
              </a:tblPr>
              <a:tblGrid>
                <a:gridCol w="356151"/>
                <a:gridCol w="356151"/>
                <a:gridCol w="356151"/>
                <a:gridCol w="356151"/>
                <a:gridCol w="356151"/>
                <a:gridCol w="349901"/>
                <a:gridCol w="362401"/>
                <a:gridCol w="376875"/>
                <a:gridCol w="388104"/>
                <a:gridCol w="356151"/>
                <a:gridCol w="356151"/>
              </a:tblGrid>
              <a:tr h="295597">
                <a:tc>
                  <a:txBody>
                    <a:bodyPr/>
                    <a:lstStyle/>
                    <a:p>
                      <a:endParaRPr lang="en-US" sz="1400" dirty="0"/>
                    </a:p>
                  </a:txBody>
                  <a:tcPr marL="82317" marR="82317" marT="41133" marB="41133"/>
                </a:tc>
                <a:tc>
                  <a:txBody>
                    <a:bodyPr/>
                    <a:lstStyle/>
                    <a:p>
                      <a:r>
                        <a:rPr lang="en-US" sz="1400" dirty="0" smtClean="0"/>
                        <a:t>A</a:t>
                      </a:r>
                      <a:endParaRPr lang="en-US" sz="1400" dirty="0"/>
                    </a:p>
                  </a:txBody>
                  <a:tcPr marL="82317" marR="82317" marT="41133" marB="41133"/>
                </a:tc>
                <a:tc>
                  <a:txBody>
                    <a:bodyPr/>
                    <a:lstStyle/>
                    <a:p>
                      <a:r>
                        <a:rPr lang="en-US" sz="1400" dirty="0" smtClean="0"/>
                        <a:t>B</a:t>
                      </a:r>
                      <a:endParaRPr lang="en-US" sz="1400" dirty="0"/>
                    </a:p>
                  </a:txBody>
                  <a:tcPr marL="82317" marR="82317" marT="41133" marB="41133"/>
                </a:tc>
                <a:tc>
                  <a:txBody>
                    <a:bodyPr/>
                    <a:lstStyle/>
                    <a:p>
                      <a:r>
                        <a:rPr lang="en-US" sz="1400" dirty="0" smtClean="0"/>
                        <a:t>C</a:t>
                      </a:r>
                      <a:endParaRPr lang="en-US" sz="1400" dirty="0"/>
                    </a:p>
                  </a:txBody>
                  <a:tcPr marL="82317" marR="82317" marT="41133" marB="41133"/>
                </a:tc>
                <a:tc>
                  <a:txBody>
                    <a:bodyPr/>
                    <a:lstStyle/>
                    <a:p>
                      <a:r>
                        <a:rPr lang="en-US" sz="1400" dirty="0" smtClean="0"/>
                        <a:t>D</a:t>
                      </a:r>
                      <a:endParaRPr lang="en-US" sz="1400" dirty="0"/>
                    </a:p>
                  </a:txBody>
                  <a:tcPr marL="82317" marR="82317" marT="41133" marB="41133"/>
                </a:tc>
                <a:tc>
                  <a:txBody>
                    <a:bodyPr/>
                    <a:lstStyle/>
                    <a:p>
                      <a:r>
                        <a:rPr lang="en-US" sz="1400" dirty="0" smtClean="0"/>
                        <a:t>E</a:t>
                      </a:r>
                      <a:endParaRPr lang="en-US" sz="1400" dirty="0"/>
                    </a:p>
                  </a:txBody>
                  <a:tcPr marL="82317" marR="82317" marT="41133" marB="41133"/>
                </a:tc>
                <a:tc>
                  <a:txBody>
                    <a:bodyPr/>
                    <a:lstStyle/>
                    <a:p>
                      <a:r>
                        <a:rPr lang="en-US" sz="1400" dirty="0" smtClean="0"/>
                        <a:t>F</a:t>
                      </a:r>
                      <a:endParaRPr lang="en-US" sz="1400" dirty="0"/>
                    </a:p>
                  </a:txBody>
                  <a:tcPr marL="82317" marR="82317" marT="41133" marB="41133"/>
                </a:tc>
                <a:tc>
                  <a:txBody>
                    <a:bodyPr/>
                    <a:lstStyle/>
                    <a:p>
                      <a:r>
                        <a:rPr lang="en-US" sz="1400" dirty="0" smtClean="0"/>
                        <a:t>G</a:t>
                      </a:r>
                      <a:endParaRPr lang="en-US" sz="1400" dirty="0"/>
                    </a:p>
                  </a:txBody>
                  <a:tcPr marL="82317" marR="82317" marT="41133" marB="41133"/>
                </a:tc>
                <a:tc>
                  <a:txBody>
                    <a:bodyPr/>
                    <a:lstStyle/>
                    <a:p>
                      <a:r>
                        <a:rPr lang="en-US" sz="1400" dirty="0" smtClean="0"/>
                        <a:t>H</a:t>
                      </a:r>
                      <a:endParaRPr lang="en-US" sz="1400" dirty="0"/>
                    </a:p>
                  </a:txBody>
                  <a:tcPr marL="82317" marR="82317" marT="41133" marB="41133"/>
                </a:tc>
                <a:tc>
                  <a:txBody>
                    <a:bodyPr/>
                    <a:lstStyle/>
                    <a:p>
                      <a:r>
                        <a:rPr lang="en-US" sz="1400" dirty="0" smtClean="0"/>
                        <a:t>I</a:t>
                      </a:r>
                      <a:endParaRPr lang="en-US" sz="1400" dirty="0"/>
                    </a:p>
                  </a:txBody>
                  <a:tcPr marL="82317" marR="82317" marT="41133" marB="41133"/>
                </a:tc>
                <a:tc>
                  <a:txBody>
                    <a:bodyPr/>
                    <a:lstStyle/>
                    <a:p>
                      <a:r>
                        <a:rPr lang="en-US" sz="1400" dirty="0" smtClean="0"/>
                        <a:t>J</a:t>
                      </a:r>
                      <a:endParaRPr lang="en-US" sz="1400" dirty="0"/>
                    </a:p>
                  </a:txBody>
                  <a:tcPr marL="82317" marR="82317" marT="41133" marB="41133"/>
                </a:tc>
              </a:tr>
              <a:tr h="358743">
                <a:tc>
                  <a:txBody>
                    <a:bodyPr/>
                    <a:lstStyle/>
                    <a:p>
                      <a:r>
                        <a:rPr lang="en-US" sz="1400" dirty="0" smtClean="0"/>
                        <a:t>A</a:t>
                      </a:r>
                      <a:endParaRPr lang="en-US" sz="1400"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endParaRPr lang="en-US" sz="1200" b="1" dirty="0"/>
                    </a:p>
                  </a:txBody>
                  <a:tcPr marL="82317" marR="82317" marT="41133" marB="41133"/>
                </a:tc>
                <a:tc>
                  <a:txBody>
                    <a:bodyPr/>
                    <a:lstStyle/>
                    <a:p>
                      <a:endParaRPr lang="en-US" sz="1200" b="1"/>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r>
              <a:tr h="358743">
                <a:tc>
                  <a:txBody>
                    <a:bodyPr/>
                    <a:lstStyle/>
                    <a:p>
                      <a:r>
                        <a:rPr lang="en-US" sz="1400" dirty="0" smtClean="0"/>
                        <a:t>B</a:t>
                      </a:r>
                      <a:endParaRPr lang="en-US" sz="1400" dirty="0"/>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r>
              <a:tr h="358743">
                <a:tc>
                  <a:txBody>
                    <a:bodyPr/>
                    <a:lstStyle/>
                    <a:p>
                      <a:r>
                        <a:rPr lang="en-US" sz="1400" dirty="0" smtClean="0"/>
                        <a:t>C</a:t>
                      </a:r>
                      <a:endParaRPr lang="en-US" sz="1400" dirty="0"/>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endParaRPr lang="en-US" sz="1200" b="1" dirty="0"/>
                    </a:p>
                  </a:txBody>
                  <a:tcPr marL="82317" marR="82317" marT="41133" marB="41133"/>
                </a:tc>
                <a:tc>
                  <a:txBody>
                    <a:bodyPr/>
                    <a:lstStyle/>
                    <a:p>
                      <a:endParaRPr lang="en-US" sz="1200" b="1" dirty="0"/>
                    </a:p>
                  </a:txBody>
                  <a:tcPr marL="82317" marR="82317" marT="41133" marB="41133"/>
                </a:tc>
                <a:tc>
                  <a:txBody>
                    <a:bodyPr/>
                    <a:lstStyle/>
                    <a:p>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r>
              <a:tr h="358743">
                <a:tc>
                  <a:txBody>
                    <a:bodyPr/>
                    <a:lstStyle/>
                    <a:p>
                      <a:r>
                        <a:rPr lang="en-US" sz="1400" dirty="0" smtClean="0"/>
                        <a:t>D</a:t>
                      </a:r>
                      <a:endParaRPr lang="en-US" sz="1400" dirty="0"/>
                    </a:p>
                  </a:txBody>
                  <a:tcPr marL="82317" marR="82317" marT="41133" marB="41133"/>
                </a:tc>
                <a:tc>
                  <a:txBody>
                    <a:bodyPr/>
                    <a:lstStyle/>
                    <a:p>
                      <a:endParaRPr lang="en-US" sz="1200" dirty="0"/>
                    </a:p>
                  </a:txBody>
                  <a:tcPr marL="82317" marR="82317" marT="41133" marB="41133"/>
                </a:tc>
                <a:tc>
                  <a:txBody>
                    <a:bodyPr/>
                    <a:lstStyle/>
                    <a:p>
                      <a:endParaRPr lang="en-US" sz="1200" b="1" dirty="0"/>
                    </a:p>
                  </a:txBody>
                  <a:tcPr marL="82317" marR="82317" marT="41133" marB="41133"/>
                </a:tc>
                <a:tc>
                  <a:txBody>
                    <a:bodyPr/>
                    <a:lstStyle/>
                    <a:p>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dirty="0"/>
                    </a:p>
                  </a:txBody>
                  <a:tcPr marL="82317" marR="82317" marT="41133" marB="41133"/>
                </a:tc>
                <a:tc>
                  <a:txBody>
                    <a:bodyPr/>
                    <a:lstStyle/>
                    <a:p>
                      <a:endParaRPr lang="en-US" sz="1200" b="1" dirty="0"/>
                    </a:p>
                  </a:txBody>
                  <a:tcPr marL="82317" marR="82317" marT="41133" marB="41133"/>
                </a:tc>
              </a:tr>
              <a:tr h="358743">
                <a:tc>
                  <a:txBody>
                    <a:bodyPr/>
                    <a:lstStyle/>
                    <a:p>
                      <a:r>
                        <a:rPr lang="en-US" sz="1400" dirty="0" smtClean="0"/>
                        <a:t>E</a:t>
                      </a:r>
                      <a:endParaRPr lang="en-US" sz="1400" dirty="0"/>
                    </a:p>
                  </a:txBody>
                  <a:tcPr marL="82317" marR="82317" marT="41133" marB="41133"/>
                </a:tc>
                <a:tc>
                  <a:txBody>
                    <a:bodyPr/>
                    <a:lstStyle/>
                    <a:p>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r>
              <a:tr h="358743">
                <a:tc>
                  <a:txBody>
                    <a:bodyPr/>
                    <a:lstStyle/>
                    <a:p>
                      <a:r>
                        <a:rPr lang="en-US" sz="1400" dirty="0" smtClean="0"/>
                        <a:t>F</a:t>
                      </a:r>
                      <a:endParaRPr lang="en-US" sz="1400" dirty="0"/>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dirty="0"/>
                    </a:p>
                  </a:txBody>
                  <a:tcPr marL="82317" marR="82317" marT="41133" marB="41133"/>
                </a:tc>
              </a:tr>
              <a:tr h="358743">
                <a:tc>
                  <a:txBody>
                    <a:bodyPr/>
                    <a:lstStyle/>
                    <a:p>
                      <a:r>
                        <a:rPr lang="en-US" sz="1400" dirty="0" smtClean="0"/>
                        <a:t>G</a:t>
                      </a:r>
                      <a:endParaRPr lang="en-US" sz="1400"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dirty="0"/>
                    </a:p>
                  </a:txBody>
                  <a:tcPr marL="82317" marR="82317" marT="41133" marB="41133"/>
                </a:tc>
                <a:tc>
                  <a:txBody>
                    <a:bodyPr/>
                    <a:lstStyle/>
                    <a:p>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endParaRPr lang="en-US" sz="1200" b="1" dirty="0"/>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r>
                        <a:rPr lang="en-US" sz="1200" b="1" dirty="0" smtClean="0"/>
                        <a:t>.3</a:t>
                      </a:r>
                      <a:endParaRPr lang="en-US" sz="1200" b="1" dirty="0"/>
                    </a:p>
                  </a:txBody>
                  <a:tcPr marL="82317" marR="82317" marT="41133" marB="41133"/>
                </a:tc>
              </a:tr>
              <a:tr h="358743">
                <a:tc>
                  <a:txBody>
                    <a:bodyPr/>
                    <a:lstStyle/>
                    <a:p>
                      <a:r>
                        <a:rPr lang="en-US" sz="1400" dirty="0" smtClean="0"/>
                        <a:t>H</a:t>
                      </a:r>
                      <a:endParaRPr lang="en-US" sz="1400"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dirty="0"/>
                    </a:p>
                  </a:txBody>
                  <a:tcPr marL="82317" marR="82317" marT="41133" marB="41133"/>
                </a:tc>
                <a:tc>
                  <a:txBody>
                    <a:bodyPr/>
                    <a:lstStyle/>
                    <a:p>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r>
                        <a:rPr lang="en-US" sz="1200" b="1" dirty="0" smtClean="0"/>
                        <a:t>.3</a:t>
                      </a:r>
                      <a:endParaRPr lang="en-US" sz="1200" b="1" dirty="0"/>
                    </a:p>
                  </a:txBody>
                  <a:tcPr marL="82317" marR="82317" marT="41133" marB="41133"/>
                </a:tc>
              </a:tr>
              <a:tr h="358743">
                <a:tc>
                  <a:txBody>
                    <a:bodyPr/>
                    <a:lstStyle/>
                    <a:p>
                      <a:r>
                        <a:rPr lang="en-US" sz="1400" dirty="0" smtClean="0"/>
                        <a:t>I</a:t>
                      </a:r>
                      <a:endParaRPr lang="en-US" sz="1400"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c>
                  <a:txBody>
                    <a:bodyPr/>
                    <a:lstStyle/>
                    <a:p>
                      <a:r>
                        <a:rPr lang="en-US" sz="1200" b="1" dirty="0" smtClean="0"/>
                        <a:t>.3</a:t>
                      </a:r>
                      <a:endParaRPr lang="en-US" sz="1200" b="1" dirty="0"/>
                    </a:p>
                  </a:txBody>
                  <a:tcPr marL="82317" marR="82317" marT="41133" marB="41133"/>
                </a:tc>
              </a:tr>
              <a:tr h="358743">
                <a:tc>
                  <a:txBody>
                    <a:bodyPr/>
                    <a:lstStyle/>
                    <a:p>
                      <a:r>
                        <a:rPr lang="en-US" sz="1400" dirty="0" smtClean="0"/>
                        <a:t>J</a:t>
                      </a:r>
                      <a:endParaRPr lang="en-US" sz="1400" dirty="0"/>
                    </a:p>
                  </a:txBody>
                  <a:tcPr marL="82317" marR="82317" marT="41133" marB="41133"/>
                </a:tc>
                <a:tc>
                  <a:txBody>
                    <a:bodyPr/>
                    <a:lstStyle/>
                    <a:p>
                      <a:endParaRPr lang="en-US" sz="1200" b="1" dirty="0"/>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endParaRPr lang="en-US" sz="1200" b="1"/>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.5</a:t>
                      </a:r>
                      <a:endParaRPr lang="en-US" sz="1200" b="1" dirty="0"/>
                    </a:p>
                  </a:txBody>
                  <a:tcPr marL="82317" marR="82317" marT="41133" marB="41133"/>
                </a:tc>
                <a:tc>
                  <a:txBody>
                    <a:bodyPr/>
                    <a:lstStyle/>
                    <a:p>
                      <a:r>
                        <a:rPr lang="en-US" sz="1200" b="1" dirty="0" smtClean="0"/>
                        <a:t>.3</a:t>
                      </a:r>
                      <a:endParaRPr lang="en-US" sz="1200" b="1" dirty="0"/>
                    </a:p>
                  </a:txBody>
                  <a:tcPr marL="82317" marR="82317" marT="41133" marB="41133"/>
                </a:tc>
                <a:tc>
                  <a:txBody>
                    <a:bodyPr/>
                    <a:lstStyle/>
                    <a:p>
                      <a:r>
                        <a:rPr lang="en-US" sz="1200" b="1" dirty="0" smtClean="0"/>
                        <a:t>_</a:t>
                      </a:r>
                      <a:endParaRPr lang="en-US" sz="1200" b="1" dirty="0"/>
                    </a:p>
                  </a:txBody>
                  <a:tcPr marL="82317" marR="82317" marT="41133" marB="41133"/>
                </a:tc>
              </a:tr>
            </a:tbl>
          </a:graphicData>
        </a:graphic>
      </p:graphicFrame>
      <p:grpSp>
        <p:nvGrpSpPr>
          <p:cNvPr id="21654" name="Group 29"/>
          <p:cNvGrpSpPr>
            <a:grpSpLocks/>
          </p:cNvGrpSpPr>
          <p:nvPr/>
        </p:nvGrpSpPr>
        <p:grpSpPr bwMode="auto">
          <a:xfrm>
            <a:off x="7589838" y="2058988"/>
            <a:ext cx="2468562" cy="2536825"/>
            <a:chOff x="5841206" y="2134394"/>
            <a:chExt cx="3657600" cy="3810000"/>
          </a:xfrm>
        </p:grpSpPr>
        <p:sp>
          <p:nvSpPr>
            <p:cNvPr id="4" name="Oval 3"/>
            <p:cNvSpPr/>
            <p:nvPr/>
          </p:nvSpPr>
          <p:spPr bwMode="auto">
            <a:xfrm>
              <a:off x="6756193" y="3047553"/>
              <a:ext cx="533940"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A</a:t>
              </a:r>
            </a:p>
          </p:txBody>
        </p:sp>
        <p:sp>
          <p:nvSpPr>
            <p:cNvPr id="5" name="Oval 4"/>
            <p:cNvSpPr/>
            <p:nvPr/>
          </p:nvSpPr>
          <p:spPr bwMode="auto">
            <a:xfrm>
              <a:off x="5841206" y="3352735"/>
              <a:ext cx="533938"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B</a:t>
              </a:r>
              <a:endParaRPr lang="en-US" dirty="0">
                <a:ea typeface="+mn-ea"/>
              </a:endParaRPr>
            </a:p>
          </p:txBody>
        </p:sp>
        <p:sp>
          <p:nvSpPr>
            <p:cNvPr id="6" name="Oval 5"/>
            <p:cNvSpPr/>
            <p:nvPr/>
          </p:nvSpPr>
          <p:spPr bwMode="auto">
            <a:xfrm>
              <a:off x="6375144" y="2134394"/>
              <a:ext cx="533940"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C</a:t>
              </a:r>
              <a:endParaRPr lang="en-US" dirty="0">
                <a:ea typeface="+mn-ea"/>
              </a:endParaRPr>
            </a:p>
          </p:txBody>
        </p:sp>
        <p:sp>
          <p:nvSpPr>
            <p:cNvPr id="7" name="Oval 6"/>
            <p:cNvSpPr/>
            <p:nvPr/>
          </p:nvSpPr>
          <p:spPr bwMode="auto">
            <a:xfrm>
              <a:off x="6909084" y="4649756"/>
              <a:ext cx="531587"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F</a:t>
              </a:r>
              <a:endParaRPr lang="en-US" dirty="0">
                <a:ea typeface="+mn-ea"/>
              </a:endParaRPr>
            </a:p>
          </p:txBody>
        </p:sp>
        <p:sp>
          <p:nvSpPr>
            <p:cNvPr id="8" name="Oval 7"/>
            <p:cNvSpPr/>
            <p:nvPr/>
          </p:nvSpPr>
          <p:spPr bwMode="auto">
            <a:xfrm>
              <a:off x="5994095" y="4952554"/>
              <a:ext cx="533940"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D</a:t>
              </a:r>
              <a:endParaRPr lang="en-US" dirty="0">
                <a:ea typeface="+mn-ea"/>
              </a:endParaRPr>
            </a:p>
          </p:txBody>
        </p:sp>
        <p:sp>
          <p:nvSpPr>
            <p:cNvPr id="9" name="Oval 8"/>
            <p:cNvSpPr/>
            <p:nvPr/>
          </p:nvSpPr>
          <p:spPr bwMode="auto">
            <a:xfrm>
              <a:off x="7290133" y="5410326"/>
              <a:ext cx="531587"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E</a:t>
              </a:r>
              <a:endParaRPr lang="en-US" dirty="0">
                <a:ea typeface="+mn-ea"/>
              </a:endParaRPr>
            </a:p>
          </p:txBody>
        </p:sp>
        <p:sp>
          <p:nvSpPr>
            <p:cNvPr id="11" name="Oval 10"/>
            <p:cNvSpPr/>
            <p:nvPr/>
          </p:nvSpPr>
          <p:spPr bwMode="auto">
            <a:xfrm>
              <a:off x="8964868" y="3352735"/>
              <a:ext cx="533938"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dirty="0">
                  <a:ea typeface="+mn-ea"/>
                </a:rPr>
                <a:t>G</a:t>
              </a:r>
            </a:p>
          </p:txBody>
        </p:sp>
        <p:sp>
          <p:nvSpPr>
            <p:cNvPr id="12" name="Oval 11"/>
            <p:cNvSpPr/>
            <p:nvPr/>
          </p:nvSpPr>
          <p:spPr bwMode="auto">
            <a:xfrm>
              <a:off x="8049879" y="3657916"/>
              <a:ext cx="533940" cy="534068"/>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sz="1600" dirty="0">
                  <a:ea typeface="+mn-ea"/>
                </a:rPr>
                <a:t>I</a:t>
              </a:r>
              <a:endParaRPr lang="en-US" dirty="0">
                <a:ea typeface="+mn-ea"/>
              </a:endParaRPr>
            </a:p>
          </p:txBody>
        </p:sp>
        <p:sp>
          <p:nvSpPr>
            <p:cNvPr id="14" name="Oval 13"/>
            <p:cNvSpPr/>
            <p:nvPr/>
          </p:nvSpPr>
          <p:spPr bwMode="auto">
            <a:xfrm>
              <a:off x="8430928" y="4420870"/>
              <a:ext cx="533940" cy="531684"/>
            </a:xfrm>
            <a:prstGeom prst="ellipse">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lgn="r">
                <a:defRPr/>
              </a:pPr>
              <a:r>
                <a:rPr lang="en-US" dirty="0">
                  <a:ea typeface="+mn-ea"/>
                </a:rPr>
                <a:t>J</a:t>
              </a:r>
            </a:p>
          </p:txBody>
        </p:sp>
        <p:cxnSp>
          <p:nvCxnSpPr>
            <p:cNvPr id="21746" name="Straight Connector 15"/>
            <p:cNvCxnSpPr>
              <a:cxnSpLocks noChangeShapeType="1"/>
              <a:stCxn id="5" idx="0"/>
              <a:endCxn id="6" idx="3"/>
            </p:cNvCxnSpPr>
            <p:nvPr/>
          </p:nvCxnSpPr>
          <p:spPr bwMode="auto">
            <a:xfrm rot="5400000" flipH="1" flipV="1">
              <a:off x="5898356" y="2799230"/>
              <a:ext cx="763915" cy="344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47" name="Straight Connector 18"/>
            <p:cNvCxnSpPr>
              <a:cxnSpLocks noChangeShapeType="1"/>
              <a:stCxn id="4" idx="2"/>
              <a:endCxn id="5" idx="7"/>
            </p:cNvCxnSpPr>
            <p:nvPr/>
          </p:nvCxnSpPr>
          <p:spPr bwMode="auto">
            <a:xfrm rot="10800000" flipV="1">
              <a:off x="6296492" y="3315493"/>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48" name="Straight Connector 25"/>
            <p:cNvCxnSpPr>
              <a:cxnSpLocks noChangeShapeType="1"/>
              <a:stCxn id="4" idx="5"/>
              <a:endCxn id="12" idx="1"/>
            </p:cNvCxnSpPr>
            <p:nvPr/>
          </p:nvCxnSpPr>
          <p:spPr bwMode="auto">
            <a:xfrm rot="16200000" flipH="1">
              <a:off x="7553791" y="3161179"/>
              <a:ext cx="232430" cy="9182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49" name="Straight Connector 28"/>
            <p:cNvCxnSpPr>
              <a:cxnSpLocks noChangeShapeType="1"/>
              <a:stCxn id="12" idx="6"/>
              <a:endCxn id="13" idx="1"/>
            </p:cNvCxnSpPr>
            <p:nvPr/>
          </p:nvCxnSpPr>
          <p:spPr bwMode="auto">
            <a:xfrm>
              <a:off x="8584406" y="3925094"/>
              <a:ext cx="490560" cy="2562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0" name="Straight Connector 32"/>
            <p:cNvCxnSpPr>
              <a:cxnSpLocks noChangeShapeType="1"/>
              <a:stCxn id="11" idx="2"/>
              <a:endCxn id="12" idx="7"/>
            </p:cNvCxnSpPr>
            <p:nvPr/>
          </p:nvCxnSpPr>
          <p:spPr bwMode="auto">
            <a:xfrm rot="10800000" flipV="1">
              <a:off x="8506292" y="3620293"/>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1" name="Straight Connector 34"/>
            <p:cNvCxnSpPr>
              <a:cxnSpLocks noChangeShapeType="1"/>
              <a:stCxn id="14" idx="0"/>
              <a:endCxn id="12" idx="5"/>
            </p:cNvCxnSpPr>
            <p:nvPr/>
          </p:nvCxnSpPr>
          <p:spPr bwMode="auto">
            <a:xfrm rot="16200000" flipV="1">
              <a:off x="8449142" y="4170829"/>
              <a:ext cx="3067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2" name="Straight Connector 37"/>
            <p:cNvCxnSpPr>
              <a:cxnSpLocks noChangeShapeType="1"/>
              <a:stCxn id="8" idx="6"/>
              <a:endCxn id="7" idx="3"/>
            </p:cNvCxnSpPr>
            <p:nvPr/>
          </p:nvCxnSpPr>
          <p:spPr bwMode="auto">
            <a:xfrm flipV="1">
              <a:off x="6527006" y="5104279"/>
              <a:ext cx="459115" cy="1162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3" name="Straight Connector 39"/>
            <p:cNvCxnSpPr>
              <a:cxnSpLocks noChangeShapeType="1"/>
              <a:stCxn id="7" idx="5"/>
              <a:endCxn id="9" idx="0"/>
            </p:cNvCxnSpPr>
            <p:nvPr/>
          </p:nvCxnSpPr>
          <p:spPr bwMode="auto">
            <a:xfrm rot="16200000" flipH="1">
              <a:off x="7306141" y="5161428"/>
              <a:ext cx="3067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4" name="Straight Connector 43"/>
            <p:cNvCxnSpPr>
              <a:cxnSpLocks noChangeShapeType="1"/>
              <a:stCxn id="4" idx="4"/>
              <a:endCxn id="7" idx="0"/>
            </p:cNvCxnSpPr>
            <p:nvPr/>
          </p:nvCxnSpPr>
          <p:spPr bwMode="auto">
            <a:xfrm rot="16200000" flipH="1">
              <a:off x="6565106" y="4039394"/>
              <a:ext cx="1066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5" name="Straight Connector 45"/>
            <p:cNvCxnSpPr>
              <a:cxnSpLocks noChangeShapeType="1"/>
              <a:stCxn id="14" idx="7"/>
              <a:endCxn id="13" idx="2"/>
            </p:cNvCxnSpPr>
            <p:nvPr/>
          </p:nvCxnSpPr>
          <p:spPr bwMode="auto">
            <a:xfrm rot="5400000" flipH="1" flipV="1">
              <a:off x="8889695" y="4397397"/>
              <a:ext cx="98709" cy="1035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6" name="Straight Connector 26"/>
            <p:cNvCxnSpPr>
              <a:cxnSpLocks noChangeShapeType="1"/>
              <a:stCxn id="6" idx="5"/>
              <a:endCxn id="4" idx="0"/>
            </p:cNvCxnSpPr>
            <p:nvPr/>
          </p:nvCxnSpPr>
          <p:spPr bwMode="auto">
            <a:xfrm rot="16200000" flipH="1">
              <a:off x="6696541" y="2723028"/>
              <a:ext cx="459115" cy="1924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7" name="Straight Connector 30"/>
            <p:cNvCxnSpPr>
              <a:cxnSpLocks noChangeShapeType="1"/>
              <a:stCxn id="8" idx="5"/>
              <a:endCxn id="9" idx="2"/>
            </p:cNvCxnSpPr>
            <p:nvPr/>
          </p:nvCxnSpPr>
          <p:spPr bwMode="auto">
            <a:xfrm rot="16200000" flipH="1">
              <a:off x="6734641" y="5123328"/>
              <a:ext cx="268615" cy="840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758" name="Straight Connector 33"/>
            <p:cNvCxnSpPr>
              <a:cxnSpLocks noChangeShapeType="1"/>
              <a:stCxn id="11" idx="4"/>
              <a:endCxn id="14" idx="7"/>
            </p:cNvCxnSpPr>
            <p:nvPr/>
          </p:nvCxnSpPr>
          <p:spPr bwMode="auto">
            <a:xfrm rot="5400000">
              <a:off x="8753942" y="4020344"/>
              <a:ext cx="611515" cy="3448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aphicFrame>
        <p:nvGraphicFramePr>
          <p:cNvPr id="42" name="Table 41"/>
          <p:cNvGraphicFramePr>
            <a:graphicFrameLocks noGrp="1"/>
          </p:cNvGraphicFramePr>
          <p:nvPr/>
        </p:nvGraphicFramePr>
        <p:xfrm>
          <a:off x="4640263" y="1920875"/>
          <a:ext cx="711200" cy="3870328"/>
        </p:xfrm>
        <a:graphic>
          <a:graphicData uri="http://schemas.openxmlformats.org/drawingml/2006/table">
            <a:tbl>
              <a:tblPr firstRow="1" firstCol="1" bandRow="1">
                <a:tableStyleId>{5C22544A-7EE6-4342-B048-85BDC9FD1C3A}</a:tableStyleId>
              </a:tblPr>
              <a:tblGrid>
                <a:gridCol w="355600"/>
                <a:gridCol w="355600"/>
              </a:tblGrid>
              <a:tr h="351848">
                <a:tc>
                  <a:txBody>
                    <a:bodyPr/>
                    <a:lstStyle/>
                    <a:p>
                      <a:endParaRPr lang="en-US" sz="1600" dirty="0"/>
                    </a:p>
                  </a:txBody>
                  <a:tcPr marL="82350" marR="82350" marT="41143" marB="41143"/>
                </a:tc>
                <a:tc>
                  <a:txBody>
                    <a:bodyPr/>
                    <a:lstStyle/>
                    <a:p>
                      <a:endParaRPr lang="en-US" sz="1600" dirty="0"/>
                    </a:p>
                  </a:txBody>
                  <a:tcPr marL="82350" marR="82350" marT="41143" marB="41143"/>
                </a:tc>
              </a:tr>
              <a:tr h="351848">
                <a:tc>
                  <a:txBody>
                    <a:bodyPr/>
                    <a:lstStyle/>
                    <a:p>
                      <a:r>
                        <a:rPr lang="en-US" sz="1600" dirty="0" smtClean="0"/>
                        <a:t>A</a:t>
                      </a:r>
                      <a:endParaRPr lang="en-US" sz="1600" dirty="0"/>
                    </a:p>
                  </a:txBody>
                  <a:tcPr marL="82350" marR="82350" marT="41143" marB="41143"/>
                </a:tc>
                <a:tc>
                  <a:txBody>
                    <a:bodyPr/>
                    <a:lstStyle/>
                    <a:p>
                      <a:r>
                        <a:rPr lang="en-US" sz="1600" b="1" dirty="0" smtClean="0"/>
                        <a:t>3</a:t>
                      </a:r>
                      <a:endParaRPr lang="en-US" sz="1600" b="1" dirty="0"/>
                    </a:p>
                  </a:txBody>
                  <a:tcPr marL="82350" marR="82350" marT="41143" marB="41143"/>
                </a:tc>
              </a:tr>
              <a:tr h="351848">
                <a:tc>
                  <a:txBody>
                    <a:bodyPr/>
                    <a:lstStyle/>
                    <a:p>
                      <a:r>
                        <a:rPr lang="en-US" sz="1600" dirty="0" smtClean="0"/>
                        <a:t>B</a:t>
                      </a:r>
                      <a:endParaRPr lang="en-US" sz="1600" dirty="0"/>
                    </a:p>
                  </a:txBody>
                  <a:tcPr marL="82350" marR="82350" marT="41143" marB="41143"/>
                </a:tc>
                <a:tc>
                  <a:txBody>
                    <a:bodyPr/>
                    <a:lstStyle/>
                    <a:p>
                      <a:r>
                        <a:rPr lang="en-US" sz="1600" b="1" dirty="0" smtClean="0"/>
                        <a:t>2</a:t>
                      </a:r>
                      <a:endParaRPr lang="en-US" sz="1600" b="1" dirty="0"/>
                    </a:p>
                  </a:txBody>
                  <a:tcPr marL="82350" marR="82350" marT="41143" marB="41143"/>
                </a:tc>
              </a:tr>
              <a:tr h="351848">
                <a:tc>
                  <a:txBody>
                    <a:bodyPr/>
                    <a:lstStyle/>
                    <a:p>
                      <a:r>
                        <a:rPr lang="en-US" sz="1600" dirty="0" smtClean="0"/>
                        <a:t>C</a:t>
                      </a:r>
                      <a:endParaRPr lang="en-US" sz="1600" dirty="0"/>
                    </a:p>
                  </a:txBody>
                  <a:tcPr marL="82350" marR="82350" marT="41143" marB="41143"/>
                </a:tc>
                <a:tc>
                  <a:txBody>
                    <a:bodyPr/>
                    <a:lstStyle/>
                    <a:p>
                      <a:r>
                        <a:rPr lang="en-US" sz="1600" b="1" dirty="0" smtClean="0"/>
                        <a:t>3</a:t>
                      </a:r>
                      <a:endParaRPr lang="en-US" sz="1600" b="1" dirty="0"/>
                    </a:p>
                  </a:txBody>
                  <a:tcPr marL="82350" marR="82350" marT="41143" marB="41143"/>
                </a:tc>
              </a:tr>
              <a:tr h="351848">
                <a:tc>
                  <a:txBody>
                    <a:bodyPr/>
                    <a:lstStyle/>
                    <a:p>
                      <a:r>
                        <a:rPr lang="en-US" sz="1600" dirty="0" smtClean="0"/>
                        <a:t>D</a:t>
                      </a:r>
                      <a:endParaRPr lang="en-US" sz="1600" dirty="0"/>
                    </a:p>
                  </a:txBody>
                  <a:tcPr marL="82350" marR="82350" marT="41143" marB="41143"/>
                </a:tc>
                <a:tc>
                  <a:txBody>
                    <a:bodyPr/>
                    <a:lstStyle/>
                    <a:p>
                      <a:endParaRPr lang="en-US" sz="1600" dirty="0"/>
                    </a:p>
                  </a:txBody>
                  <a:tcPr marL="82350" marR="82350" marT="41143" marB="41143"/>
                </a:tc>
              </a:tr>
              <a:tr h="351848">
                <a:tc>
                  <a:txBody>
                    <a:bodyPr/>
                    <a:lstStyle/>
                    <a:p>
                      <a:r>
                        <a:rPr lang="en-US" sz="1600" dirty="0" smtClean="0"/>
                        <a:t>E</a:t>
                      </a:r>
                      <a:endParaRPr lang="en-US" sz="1600" dirty="0"/>
                    </a:p>
                  </a:txBody>
                  <a:tcPr marL="82350" marR="82350" marT="41143" marB="41143"/>
                </a:tc>
                <a:tc>
                  <a:txBody>
                    <a:bodyPr/>
                    <a:lstStyle/>
                    <a:p>
                      <a:endParaRPr lang="en-US" sz="1600" b="1" dirty="0"/>
                    </a:p>
                  </a:txBody>
                  <a:tcPr marL="82350" marR="82350" marT="41143" marB="41143"/>
                </a:tc>
              </a:tr>
              <a:tr h="351848">
                <a:tc>
                  <a:txBody>
                    <a:bodyPr/>
                    <a:lstStyle/>
                    <a:p>
                      <a:r>
                        <a:rPr lang="en-US" sz="1600" dirty="0" smtClean="0"/>
                        <a:t>F</a:t>
                      </a:r>
                      <a:endParaRPr lang="en-US" sz="1600" dirty="0"/>
                    </a:p>
                  </a:txBody>
                  <a:tcPr marL="82350" marR="82350" marT="41143" marB="41143"/>
                </a:tc>
                <a:tc>
                  <a:txBody>
                    <a:bodyPr/>
                    <a:lstStyle/>
                    <a:p>
                      <a:endParaRPr lang="en-US" sz="1600" b="1" dirty="0"/>
                    </a:p>
                  </a:txBody>
                  <a:tcPr marL="82350" marR="82350" marT="41143" marB="41143"/>
                </a:tc>
              </a:tr>
              <a:tr h="351848">
                <a:tc>
                  <a:txBody>
                    <a:bodyPr/>
                    <a:lstStyle/>
                    <a:p>
                      <a:r>
                        <a:rPr lang="en-US" sz="1600" dirty="0" smtClean="0"/>
                        <a:t>G</a:t>
                      </a:r>
                      <a:endParaRPr lang="en-US" sz="1600" dirty="0"/>
                    </a:p>
                  </a:txBody>
                  <a:tcPr marL="82350" marR="82350" marT="41143" marB="41143"/>
                </a:tc>
                <a:tc>
                  <a:txBody>
                    <a:bodyPr/>
                    <a:lstStyle/>
                    <a:p>
                      <a:endParaRPr lang="en-US" sz="1600" b="1"/>
                    </a:p>
                  </a:txBody>
                  <a:tcPr marL="82350" marR="82350" marT="41143" marB="41143"/>
                </a:tc>
              </a:tr>
              <a:tr h="351848">
                <a:tc>
                  <a:txBody>
                    <a:bodyPr/>
                    <a:lstStyle/>
                    <a:p>
                      <a:r>
                        <a:rPr lang="en-US" sz="1600" dirty="0" smtClean="0"/>
                        <a:t>H</a:t>
                      </a:r>
                      <a:endParaRPr lang="en-US" sz="1600" dirty="0"/>
                    </a:p>
                  </a:txBody>
                  <a:tcPr marL="82350" marR="82350" marT="41143" marB="41143"/>
                </a:tc>
                <a:tc>
                  <a:txBody>
                    <a:bodyPr/>
                    <a:lstStyle/>
                    <a:p>
                      <a:endParaRPr lang="en-US" sz="1600" b="1"/>
                    </a:p>
                  </a:txBody>
                  <a:tcPr marL="82350" marR="82350" marT="41143" marB="41143"/>
                </a:tc>
              </a:tr>
              <a:tr h="351848">
                <a:tc>
                  <a:txBody>
                    <a:bodyPr/>
                    <a:lstStyle/>
                    <a:p>
                      <a:r>
                        <a:rPr lang="en-US" sz="1600" dirty="0" smtClean="0"/>
                        <a:t>I</a:t>
                      </a:r>
                      <a:endParaRPr lang="en-US" sz="1600" dirty="0"/>
                    </a:p>
                  </a:txBody>
                  <a:tcPr marL="82350" marR="82350" marT="41143" marB="41143"/>
                </a:tc>
                <a:tc>
                  <a:txBody>
                    <a:bodyPr/>
                    <a:lstStyle/>
                    <a:p>
                      <a:endParaRPr lang="en-US" sz="1600" b="1"/>
                    </a:p>
                  </a:txBody>
                  <a:tcPr marL="82350" marR="82350" marT="41143" marB="41143"/>
                </a:tc>
              </a:tr>
              <a:tr h="351848">
                <a:tc>
                  <a:txBody>
                    <a:bodyPr/>
                    <a:lstStyle/>
                    <a:p>
                      <a:r>
                        <a:rPr lang="en-US" sz="1600" dirty="0" smtClean="0"/>
                        <a:t>J</a:t>
                      </a:r>
                      <a:endParaRPr lang="en-US" sz="1600" dirty="0"/>
                    </a:p>
                  </a:txBody>
                  <a:tcPr marL="82350" marR="82350" marT="41143" marB="41143"/>
                </a:tc>
                <a:tc>
                  <a:txBody>
                    <a:bodyPr/>
                    <a:lstStyle/>
                    <a:p>
                      <a:endParaRPr lang="en-US" sz="1600" b="1" dirty="0"/>
                    </a:p>
                  </a:txBody>
                  <a:tcPr marL="82350" marR="82350" marT="41143" marB="41143"/>
                </a:tc>
              </a:tr>
            </a:tbl>
          </a:graphicData>
        </a:graphic>
      </p:graphicFrame>
      <p:sp>
        <p:nvSpPr>
          <p:cNvPr id="21693" name="TextBox 47"/>
          <p:cNvSpPr txBox="1">
            <a:spLocks noChangeArrowheads="1"/>
          </p:cNvSpPr>
          <p:nvPr/>
        </p:nvSpPr>
        <p:spPr bwMode="auto">
          <a:xfrm>
            <a:off x="4038600" y="1371600"/>
            <a:ext cx="504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800" b="1" dirty="0"/>
              <a:t>W</a:t>
            </a:r>
            <a:endParaRPr lang="en-US" sz="2000" b="1" dirty="0"/>
          </a:p>
        </p:txBody>
      </p:sp>
      <p:sp>
        <p:nvSpPr>
          <p:cNvPr id="21694" name="TextBox 48"/>
          <p:cNvSpPr txBox="1">
            <a:spLocks noChangeArrowheads="1"/>
          </p:cNvSpPr>
          <p:nvPr/>
        </p:nvSpPr>
        <p:spPr bwMode="auto">
          <a:xfrm>
            <a:off x="4827588" y="1373188"/>
            <a:ext cx="5000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800" b="1"/>
              <a:t>v</a:t>
            </a:r>
            <a:r>
              <a:rPr lang="en-US" sz="2800" b="1" baseline="-25000"/>
              <a:t>1</a:t>
            </a:r>
            <a:endParaRPr lang="en-US" sz="2000" b="1" baseline="-25000"/>
          </a:p>
        </p:txBody>
      </p:sp>
      <p:graphicFrame>
        <p:nvGraphicFramePr>
          <p:cNvPr id="41" name="Table 40"/>
          <p:cNvGraphicFramePr>
            <a:graphicFrameLocks noGrp="1"/>
          </p:cNvGraphicFramePr>
          <p:nvPr/>
        </p:nvGraphicFramePr>
        <p:xfrm>
          <a:off x="5645150" y="1920875"/>
          <a:ext cx="1876425" cy="3887787"/>
        </p:xfrm>
        <a:graphic>
          <a:graphicData uri="http://schemas.openxmlformats.org/drawingml/2006/table">
            <a:tbl>
              <a:tblPr firstRow="1" firstCol="1" bandRow="1">
                <a:tableStyleId>{5C22544A-7EE6-4342-B048-85BDC9FD1C3A}</a:tableStyleId>
              </a:tblPr>
              <a:tblGrid>
                <a:gridCol w="470786"/>
                <a:gridCol w="1405639"/>
              </a:tblGrid>
              <a:tr h="336659">
                <a:tc>
                  <a:txBody>
                    <a:bodyPr/>
                    <a:lstStyle/>
                    <a:p>
                      <a:endParaRPr lang="en-US" sz="1600" dirty="0"/>
                    </a:p>
                  </a:txBody>
                  <a:tcPr marL="82289" marR="82289" marT="41147" marB="41147"/>
                </a:tc>
                <a:tc>
                  <a:txBody>
                    <a:bodyPr/>
                    <a:lstStyle/>
                    <a:p>
                      <a:endParaRPr lang="en-US" sz="1600" dirty="0"/>
                    </a:p>
                  </a:txBody>
                  <a:tcPr marL="82289" marR="82289" marT="41147" marB="41147"/>
                </a:tc>
              </a:tr>
              <a:tr h="521197">
                <a:tc>
                  <a:txBody>
                    <a:bodyPr/>
                    <a:lstStyle/>
                    <a:p>
                      <a:r>
                        <a:rPr lang="en-US" sz="1600" dirty="0" smtClean="0"/>
                        <a:t>A</a:t>
                      </a:r>
                      <a:endParaRPr lang="en-US" sz="1600" dirty="0"/>
                    </a:p>
                  </a:txBody>
                  <a:tcPr marL="82289" marR="82289" marT="41147" marB="41147"/>
                </a:tc>
                <a:tc>
                  <a:txBody>
                    <a:bodyPr/>
                    <a:lstStyle/>
                    <a:p>
                      <a:r>
                        <a:rPr lang="en-US" sz="1400" b="0" dirty="0" smtClean="0"/>
                        <a:t>2*.5+3*.5+0*.3</a:t>
                      </a:r>
                      <a:endParaRPr lang="en-US" sz="1400" b="0" dirty="0"/>
                    </a:p>
                  </a:txBody>
                  <a:tcPr marL="82289" marR="82289" marT="41147" marB="41147"/>
                </a:tc>
              </a:tr>
              <a:tr h="336659">
                <a:tc>
                  <a:txBody>
                    <a:bodyPr/>
                    <a:lstStyle/>
                    <a:p>
                      <a:r>
                        <a:rPr lang="en-US" sz="1600" dirty="0" smtClean="0"/>
                        <a:t>B</a:t>
                      </a:r>
                      <a:endParaRPr lang="en-US" sz="1600" dirty="0"/>
                    </a:p>
                  </a:txBody>
                  <a:tcPr marL="82289" marR="82289" marT="41147" marB="41147"/>
                </a:tc>
                <a:tc>
                  <a:txBody>
                    <a:bodyPr/>
                    <a:lstStyle/>
                    <a:p>
                      <a:r>
                        <a:rPr lang="en-US" sz="1400" b="0" dirty="0" smtClean="0"/>
                        <a:t>3*.3+3*.5</a:t>
                      </a:r>
                      <a:endParaRPr lang="en-US" sz="1400" b="0" dirty="0"/>
                    </a:p>
                  </a:txBody>
                  <a:tcPr marL="82289" marR="82289" marT="41147" marB="41147"/>
                </a:tc>
              </a:tr>
              <a:tr h="336659">
                <a:tc>
                  <a:txBody>
                    <a:bodyPr/>
                    <a:lstStyle/>
                    <a:p>
                      <a:r>
                        <a:rPr lang="en-US" sz="1600" dirty="0" smtClean="0"/>
                        <a:t>C</a:t>
                      </a:r>
                      <a:endParaRPr lang="en-US" sz="1600" dirty="0"/>
                    </a:p>
                  </a:txBody>
                  <a:tcPr marL="82289" marR="82289" marT="41147" marB="41147"/>
                </a:tc>
                <a:tc>
                  <a:txBody>
                    <a:bodyPr/>
                    <a:lstStyle/>
                    <a:p>
                      <a:r>
                        <a:rPr lang="en-US" sz="1400" b="0" dirty="0" smtClean="0"/>
                        <a:t>3*.33+2*.5</a:t>
                      </a:r>
                      <a:endParaRPr lang="en-US" sz="1400" b="0" dirty="0"/>
                    </a:p>
                  </a:txBody>
                  <a:tcPr marL="82289" marR="82289" marT="41147" marB="41147"/>
                </a:tc>
              </a:tr>
              <a:tr h="336659">
                <a:tc>
                  <a:txBody>
                    <a:bodyPr/>
                    <a:lstStyle/>
                    <a:p>
                      <a:r>
                        <a:rPr lang="en-US" sz="1600" dirty="0" smtClean="0"/>
                        <a:t>D</a:t>
                      </a:r>
                      <a:endParaRPr lang="en-US" sz="1600" dirty="0"/>
                    </a:p>
                  </a:txBody>
                  <a:tcPr marL="82289" marR="82289" marT="41147" marB="41147"/>
                </a:tc>
                <a:tc>
                  <a:txBody>
                    <a:bodyPr/>
                    <a:lstStyle/>
                    <a:p>
                      <a:endParaRPr lang="en-US" sz="1600" dirty="0"/>
                    </a:p>
                  </a:txBody>
                  <a:tcPr marL="82289" marR="82289" marT="41147" marB="41147"/>
                </a:tc>
              </a:tr>
              <a:tr h="336659">
                <a:tc>
                  <a:txBody>
                    <a:bodyPr/>
                    <a:lstStyle/>
                    <a:p>
                      <a:r>
                        <a:rPr lang="en-US" sz="1600" dirty="0" smtClean="0"/>
                        <a:t>E</a:t>
                      </a:r>
                      <a:endParaRPr lang="en-US" sz="1600" dirty="0"/>
                    </a:p>
                  </a:txBody>
                  <a:tcPr marL="82289" marR="82289" marT="41147" marB="41147"/>
                </a:tc>
                <a:tc>
                  <a:txBody>
                    <a:bodyPr/>
                    <a:lstStyle/>
                    <a:p>
                      <a:endParaRPr lang="en-US" sz="1600" b="1" dirty="0"/>
                    </a:p>
                  </a:txBody>
                  <a:tcPr marL="82289" marR="82289" marT="41147" marB="41147"/>
                </a:tc>
              </a:tr>
              <a:tr h="336659">
                <a:tc>
                  <a:txBody>
                    <a:bodyPr/>
                    <a:lstStyle/>
                    <a:p>
                      <a:r>
                        <a:rPr lang="en-US" sz="1600" dirty="0" smtClean="0"/>
                        <a:t>F</a:t>
                      </a:r>
                      <a:endParaRPr lang="en-US" sz="1600" dirty="0"/>
                    </a:p>
                  </a:txBody>
                  <a:tcPr marL="82289" marR="82289" marT="41147" marB="41147"/>
                </a:tc>
                <a:tc>
                  <a:txBody>
                    <a:bodyPr/>
                    <a:lstStyle/>
                    <a:p>
                      <a:endParaRPr lang="en-US" sz="1600" b="1"/>
                    </a:p>
                  </a:txBody>
                  <a:tcPr marL="82289" marR="82289" marT="41147" marB="41147"/>
                </a:tc>
              </a:tr>
              <a:tr h="336659">
                <a:tc>
                  <a:txBody>
                    <a:bodyPr/>
                    <a:lstStyle/>
                    <a:p>
                      <a:r>
                        <a:rPr lang="en-US" sz="1600" dirty="0" smtClean="0"/>
                        <a:t>G</a:t>
                      </a:r>
                      <a:endParaRPr lang="en-US" sz="1600" dirty="0"/>
                    </a:p>
                  </a:txBody>
                  <a:tcPr marL="82289" marR="82289" marT="41147" marB="41147"/>
                </a:tc>
                <a:tc>
                  <a:txBody>
                    <a:bodyPr/>
                    <a:lstStyle/>
                    <a:p>
                      <a:endParaRPr lang="en-US" sz="1600" b="1"/>
                    </a:p>
                  </a:txBody>
                  <a:tcPr marL="82289" marR="82289" marT="41147" marB="41147"/>
                </a:tc>
              </a:tr>
              <a:tr h="336659">
                <a:tc>
                  <a:txBody>
                    <a:bodyPr/>
                    <a:lstStyle/>
                    <a:p>
                      <a:r>
                        <a:rPr lang="en-US" sz="1600" dirty="0" smtClean="0"/>
                        <a:t>H</a:t>
                      </a:r>
                      <a:endParaRPr lang="en-US" sz="1600" dirty="0"/>
                    </a:p>
                  </a:txBody>
                  <a:tcPr marL="82289" marR="82289" marT="41147" marB="41147"/>
                </a:tc>
                <a:tc>
                  <a:txBody>
                    <a:bodyPr/>
                    <a:lstStyle/>
                    <a:p>
                      <a:endParaRPr lang="en-US" sz="1600" b="1"/>
                    </a:p>
                  </a:txBody>
                  <a:tcPr marL="82289" marR="82289" marT="41147" marB="41147"/>
                </a:tc>
              </a:tr>
              <a:tr h="336659">
                <a:tc>
                  <a:txBody>
                    <a:bodyPr/>
                    <a:lstStyle/>
                    <a:p>
                      <a:r>
                        <a:rPr lang="en-US" sz="1600" dirty="0" smtClean="0"/>
                        <a:t>I</a:t>
                      </a:r>
                      <a:endParaRPr lang="en-US" sz="1600" dirty="0"/>
                    </a:p>
                  </a:txBody>
                  <a:tcPr marL="82289" marR="82289" marT="41147" marB="41147"/>
                </a:tc>
                <a:tc>
                  <a:txBody>
                    <a:bodyPr/>
                    <a:lstStyle/>
                    <a:p>
                      <a:endParaRPr lang="en-US" sz="1600" b="1"/>
                    </a:p>
                  </a:txBody>
                  <a:tcPr marL="82289" marR="82289" marT="41147" marB="41147"/>
                </a:tc>
              </a:tr>
              <a:tr h="336659">
                <a:tc>
                  <a:txBody>
                    <a:bodyPr/>
                    <a:lstStyle/>
                    <a:p>
                      <a:r>
                        <a:rPr lang="en-US" sz="1600" dirty="0" smtClean="0"/>
                        <a:t>J</a:t>
                      </a:r>
                      <a:endParaRPr lang="en-US" sz="1600" dirty="0"/>
                    </a:p>
                  </a:txBody>
                  <a:tcPr marL="82289" marR="82289" marT="41147" marB="41147"/>
                </a:tc>
                <a:tc>
                  <a:txBody>
                    <a:bodyPr/>
                    <a:lstStyle/>
                    <a:p>
                      <a:endParaRPr lang="en-US" sz="1600" b="1" dirty="0"/>
                    </a:p>
                  </a:txBody>
                  <a:tcPr marL="82289" marR="82289" marT="41147" marB="41147"/>
                </a:tc>
              </a:tr>
            </a:tbl>
          </a:graphicData>
        </a:graphic>
      </p:graphicFrame>
      <p:sp>
        <p:nvSpPr>
          <p:cNvPr id="21733" name="TextBox 44"/>
          <p:cNvSpPr txBox="1">
            <a:spLocks noChangeArrowheads="1"/>
          </p:cNvSpPr>
          <p:nvPr/>
        </p:nvSpPr>
        <p:spPr bwMode="auto">
          <a:xfrm>
            <a:off x="5715000" y="1373188"/>
            <a:ext cx="5000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800" b="1"/>
              <a:t>v</a:t>
            </a:r>
            <a:r>
              <a:rPr lang="en-US" sz="2800" b="1" baseline="-25000"/>
              <a:t>2</a:t>
            </a:r>
            <a:endParaRPr lang="en-US" sz="2000" b="1" baseline="-25000"/>
          </a:p>
        </p:txBody>
      </p:sp>
      <p:sp>
        <p:nvSpPr>
          <p:cNvPr id="21734" name="TextBox 53"/>
          <p:cNvSpPr txBox="1">
            <a:spLocks noChangeArrowheads="1"/>
          </p:cNvSpPr>
          <p:nvPr/>
        </p:nvSpPr>
        <p:spPr bwMode="auto">
          <a:xfrm>
            <a:off x="4495800" y="1371600"/>
            <a:ext cx="3063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800" b="1"/>
              <a:t>*</a:t>
            </a:r>
            <a:endParaRPr lang="en-US" sz="2000" b="1" baseline="-25000"/>
          </a:p>
        </p:txBody>
      </p:sp>
      <p:sp>
        <p:nvSpPr>
          <p:cNvPr id="21735" name="TextBox 54"/>
          <p:cNvSpPr txBox="1">
            <a:spLocks noChangeArrowheads="1"/>
          </p:cNvSpPr>
          <p:nvPr/>
        </p:nvSpPr>
        <p:spPr bwMode="auto">
          <a:xfrm>
            <a:off x="5334000" y="1373188"/>
            <a:ext cx="3762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800" b="1"/>
              <a:t>=</a:t>
            </a:r>
            <a:endParaRPr lang="en-US" sz="2000" b="1" baseline="-25000"/>
          </a:p>
        </p:txBody>
      </p:sp>
      <p:sp>
        <p:nvSpPr>
          <p:cNvPr id="47" name="TextBox 46"/>
          <p:cNvSpPr txBox="1"/>
          <p:nvPr/>
        </p:nvSpPr>
        <p:spPr>
          <a:xfrm>
            <a:off x="304800" y="1524000"/>
            <a:ext cx="3360738" cy="298450"/>
          </a:xfrm>
          <a:prstGeom prst="rect">
            <a:avLst/>
          </a:prstGeom>
          <a:solidFill>
            <a:schemeClr val="accent2">
              <a:lumMod val="20000"/>
              <a:lumOff val="80000"/>
            </a:schemeClr>
          </a:solidFill>
        </p:spPr>
        <p:txBody>
          <a:bodyPr lIns="82287" tIns="41143" rIns="82287" bIns="41143">
            <a:spAutoFit/>
          </a:bodyPr>
          <a:lstStyle/>
          <a:p>
            <a:pPr algn="r">
              <a:defRPr/>
            </a:pPr>
            <a:r>
              <a:rPr lang="en-US" sz="1400" i="1" dirty="0">
                <a:ea typeface="+mn-ea"/>
              </a:rPr>
              <a:t>W: normalized</a:t>
            </a:r>
            <a:r>
              <a:rPr lang="en-US" sz="1400" dirty="0">
                <a:ea typeface="+mn-ea"/>
              </a:rPr>
              <a:t> so columns sum to 1</a:t>
            </a:r>
          </a:p>
        </p:txBody>
      </p:sp>
      <p:sp>
        <p:nvSpPr>
          <p:cNvPr id="36" name="TextBox 47"/>
          <p:cNvSpPr txBox="1">
            <a:spLocks noChangeArrowheads="1"/>
          </p:cNvSpPr>
          <p:nvPr/>
        </p:nvSpPr>
        <p:spPr bwMode="auto">
          <a:xfrm>
            <a:off x="2253085" y="5994400"/>
            <a:ext cx="1785515" cy="51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800" b="1" dirty="0" smtClean="0"/>
              <a:t>W = D</a:t>
            </a:r>
            <a:r>
              <a:rPr lang="en-US" sz="2800" baseline="30000" dirty="0" smtClean="0"/>
              <a:t>-1</a:t>
            </a:r>
            <a:r>
              <a:rPr lang="en-US" sz="2800" b="1" dirty="0" smtClean="0"/>
              <a:t>*A</a:t>
            </a:r>
            <a:endParaRPr lang="en-US" sz="2000" b="1" dirty="0"/>
          </a:p>
        </p:txBody>
      </p:sp>
      <p:sp>
        <p:nvSpPr>
          <p:cNvPr id="37" name="TextBox 47"/>
          <p:cNvSpPr txBox="1">
            <a:spLocks noChangeArrowheads="1"/>
          </p:cNvSpPr>
          <p:nvPr/>
        </p:nvSpPr>
        <p:spPr bwMode="auto">
          <a:xfrm>
            <a:off x="5119728" y="6032500"/>
            <a:ext cx="2830472" cy="51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7" tIns="41143" rIns="82287" bIns="41143">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800" b="1" dirty="0" smtClean="0"/>
              <a:t>D</a:t>
            </a:r>
            <a:r>
              <a:rPr lang="en-US" sz="2800" dirty="0" smtClean="0"/>
              <a:t>[</a:t>
            </a:r>
            <a:r>
              <a:rPr lang="en-US" sz="2800" dirty="0" err="1"/>
              <a:t>i</a:t>
            </a:r>
            <a:r>
              <a:rPr lang="en-US" sz="2800" dirty="0" err="1" smtClean="0"/>
              <a:t>,i</a:t>
            </a:r>
            <a:r>
              <a:rPr lang="en-US" sz="2800" dirty="0" smtClean="0"/>
              <a:t>]=1/degree(</a:t>
            </a:r>
            <a:r>
              <a:rPr lang="en-US" sz="2800" dirty="0" err="1" smtClean="0"/>
              <a:t>i</a:t>
            </a:r>
            <a:r>
              <a:rPr lang="en-US" sz="2800" dirty="0" smtClean="0"/>
              <a:t>)</a:t>
            </a:r>
            <a:endParaRPr lang="en-US" sz="2000" b="1" dirty="0"/>
          </a:p>
        </p:txBody>
      </p:sp>
    </p:spTree>
    <p:extLst>
      <p:ext uri="{BB962C8B-B14F-4D97-AF65-F5344CB8AC3E}">
        <p14:creationId xmlns:p14="http://schemas.microsoft.com/office/powerpoint/2010/main" val="39630574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pPr eaLnBrk="1" hangingPunct="1"/>
            <a:r>
              <a:rPr lang="en-US">
                <a:latin typeface="Comic Sans MS" charset="0"/>
                <a:cs typeface="Arial" charset="0"/>
              </a:rPr>
              <a:t>Lazy computation of distances and normalizers</a:t>
            </a:r>
          </a:p>
        </p:txBody>
      </p:sp>
      <p:sp>
        <p:nvSpPr>
          <p:cNvPr id="3" name="Content Placeholder 2"/>
          <p:cNvSpPr>
            <a:spLocks noGrp="1"/>
          </p:cNvSpPr>
          <p:nvPr>
            <p:ph idx="1"/>
          </p:nvPr>
        </p:nvSpPr>
        <p:spPr>
          <a:xfrm>
            <a:off x="304800" y="1600200"/>
            <a:ext cx="8610600" cy="4953000"/>
          </a:xfrm>
        </p:spPr>
        <p:txBody>
          <a:bodyPr/>
          <a:lstStyle/>
          <a:p>
            <a:pPr eaLnBrk="1" hangingPunct="1"/>
            <a:r>
              <a:rPr lang="en-US" sz="2800" dirty="0">
                <a:latin typeface="Comic Sans MS" charset="0"/>
                <a:cs typeface="Arial" charset="0"/>
              </a:rPr>
              <a:t>Recall PIC</a:t>
            </a:r>
            <a:r>
              <a:rPr lang="ja-JP" altLang="en-US" sz="2800" dirty="0">
                <a:latin typeface="Comic Sans MS" charset="0"/>
                <a:cs typeface="Arial" charset="0"/>
              </a:rPr>
              <a:t>’</a:t>
            </a:r>
            <a:r>
              <a:rPr lang="en-US" sz="2800" dirty="0">
                <a:latin typeface="Comic Sans MS" charset="0"/>
                <a:cs typeface="Arial" charset="0"/>
              </a:rPr>
              <a:t>s update is</a:t>
            </a:r>
          </a:p>
          <a:p>
            <a:pPr lvl="1" eaLnBrk="1" hangingPunct="1"/>
            <a:r>
              <a:rPr lang="en-US" sz="2400" dirty="0" err="1">
                <a:latin typeface="Comic Sans MS" charset="0"/>
                <a:cs typeface="Arial" charset="0"/>
              </a:rPr>
              <a:t>v</a:t>
            </a:r>
            <a:r>
              <a:rPr lang="en-US" sz="2400" baseline="30000" dirty="0" err="1">
                <a:latin typeface="Comic Sans MS" charset="0"/>
                <a:cs typeface="Arial" charset="0"/>
              </a:rPr>
              <a:t>t</a:t>
            </a:r>
            <a:r>
              <a:rPr lang="en-US" sz="2400" dirty="0">
                <a:latin typeface="Comic Sans MS" charset="0"/>
                <a:cs typeface="Arial" charset="0"/>
              </a:rPr>
              <a:t> = W * v</a:t>
            </a:r>
            <a:r>
              <a:rPr lang="en-US" sz="2400" baseline="30000" dirty="0">
                <a:latin typeface="Comic Sans MS" charset="0"/>
                <a:cs typeface="Arial" charset="0"/>
              </a:rPr>
              <a:t>t-1 = </a:t>
            </a:r>
            <a:r>
              <a:rPr lang="en-US" sz="2400" dirty="0">
                <a:latin typeface="Comic Sans MS" charset="0"/>
                <a:cs typeface="Arial" charset="0"/>
              </a:rPr>
              <a:t>= D</a:t>
            </a:r>
            <a:r>
              <a:rPr lang="en-US" sz="2400" baseline="30000" dirty="0">
                <a:latin typeface="Comic Sans MS" charset="0"/>
                <a:cs typeface="Arial" charset="0"/>
              </a:rPr>
              <a:t>-1</a:t>
            </a:r>
            <a:r>
              <a:rPr lang="en-US" sz="2400" dirty="0">
                <a:latin typeface="Comic Sans MS" charset="0"/>
                <a:cs typeface="Arial" charset="0"/>
              </a:rPr>
              <a:t>A * v</a:t>
            </a:r>
            <a:r>
              <a:rPr lang="en-US" sz="2400" baseline="30000" dirty="0">
                <a:latin typeface="Comic Sans MS" charset="0"/>
                <a:cs typeface="Arial" charset="0"/>
              </a:rPr>
              <a:t>t-1</a:t>
            </a:r>
          </a:p>
          <a:p>
            <a:pPr lvl="1" eaLnBrk="1" hangingPunct="1"/>
            <a:r>
              <a:rPr lang="en-US" sz="2000" dirty="0">
                <a:latin typeface="Comic Sans MS" charset="0"/>
                <a:cs typeface="Arial" charset="0"/>
              </a:rPr>
              <a:t>…where D is the [diagonal] degree matrix: </a:t>
            </a:r>
            <a:r>
              <a:rPr lang="en-US" sz="2400" dirty="0">
                <a:latin typeface="Comic Sans MS" charset="0"/>
                <a:cs typeface="Arial" charset="0"/>
              </a:rPr>
              <a:t>D=A*</a:t>
            </a:r>
            <a:r>
              <a:rPr lang="en-US" sz="2400" b="1" dirty="0">
                <a:latin typeface="Comic Sans MS" charset="0"/>
                <a:cs typeface="Arial" charset="0"/>
              </a:rPr>
              <a:t>1</a:t>
            </a:r>
          </a:p>
          <a:p>
            <a:pPr eaLnBrk="1" hangingPunct="1"/>
            <a:r>
              <a:rPr lang="en-US" sz="2800" dirty="0">
                <a:latin typeface="Comic Sans MS" charset="0"/>
                <a:cs typeface="Arial" charset="0"/>
              </a:rPr>
              <a:t>My favorite distance metric for text is length-normalized TFIDF:</a:t>
            </a:r>
          </a:p>
          <a:p>
            <a:pPr lvl="1" eaLnBrk="1" hangingPunct="1"/>
            <a:r>
              <a:rPr lang="en-US" sz="2400" dirty="0" err="1">
                <a:latin typeface="Comic Sans MS" charset="0"/>
                <a:cs typeface="Arial" charset="0"/>
              </a:rPr>
              <a:t>Def</a:t>
            </a:r>
            <a:r>
              <a:rPr lang="ja-JP" altLang="en-US" sz="2400" dirty="0">
                <a:latin typeface="Comic Sans MS" charset="0"/>
                <a:cs typeface="Arial" charset="0"/>
              </a:rPr>
              <a:t>’</a:t>
            </a:r>
            <a:r>
              <a:rPr lang="en-US" sz="2400" dirty="0">
                <a:latin typeface="Comic Sans MS" charset="0"/>
                <a:cs typeface="Arial" charset="0"/>
              </a:rPr>
              <a:t>n: A(</a:t>
            </a:r>
            <a:r>
              <a:rPr lang="en-US" sz="2400" dirty="0" err="1">
                <a:latin typeface="Comic Sans MS" charset="0"/>
                <a:cs typeface="Arial" charset="0"/>
              </a:rPr>
              <a:t>i,j</a:t>
            </a:r>
            <a:r>
              <a:rPr lang="en-US" sz="2400" dirty="0">
                <a:latin typeface="Comic Sans MS" charset="0"/>
                <a:cs typeface="Arial" charset="0"/>
              </a:rPr>
              <a:t>)=&lt;</a:t>
            </a:r>
            <a:r>
              <a:rPr lang="en-US" sz="2400" dirty="0" err="1">
                <a:latin typeface="Comic Sans MS" charset="0"/>
                <a:cs typeface="Arial" charset="0"/>
              </a:rPr>
              <a:t>v</a:t>
            </a:r>
            <a:r>
              <a:rPr lang="en-US" sz="2400" baseline="-25000" dirty="0" err="1">
                <a:latin typeface="Comic Sans MS" charset="0"/>
                <a:cs typeface="Arial" charset="0"/>
              </a:rPr>
              <a:t>i</a:t>
            </a:r>
            <a:r>
              <a:rPr lang="en-US" sz="2400" dirty="0" err="1">
                <a:latin typeface="Comic Sans MS" charset="0"/>
                <a:cs typeface="Arial" charset="0"/>
              </a:rPr>
              <a:t>,v</a:t>
            </a:r>
            <a:r>
              <a:rPr lang="en-US" sz="2400" baseline="-25000" dirty="0" err="1">
                <a:latin typeface="Comic Sans MS" charset="0"/>
                <a:cs typeface="Arial" charset="0"/>
              </a:rPr>
              <a:t>j</a:t>
            </a:r>
            <a:r>
              <a:rPr lang="en-US" sz="2400" dirty="0">
                <a:latin typeface="Comic Sans MS" charset="0"/>
                <a:cs typeface="Arial" charset="0"/>
              </a:rPr>
              <a:t>&gt;/||v</a:t>
            </a:r>
            <a:r>
              <a:rPr lang="en-US" sz="2400" baseline="-25000" dirty="0">
                <a:latin typeface="Comic Sans MS" charset="0"/>
                <a:cs typeface="Arial" charset="0"/>
              </a:rPr>
              <a:t>i</a:t>
            </a:r>
            <a:r>
              <a:rPr lang="en-US" sz="2400" dirty="0">
                <a:latin typeface="Comic Sans MS" charset="0"/>
                <a:cs typeface="Arial" charset="0"/>
              </a:rPr>
              <a:t>||*||</a:t>
            </a:r>
            <a:r>
              <a:rPr lang="en-US" sz="2400" dirty="0" err="1">
                <a:latin typeface="Comic Sans MS" charset="0"/>
                <a:cs typeface="Arial" charset="0"/>
              </a:rPr>
              <a:t>v</a:t>
            </a:r>
            <a:r>
              <a:rPr lang="en-US" sz="2400" baseline="-25000" dirty="0" err="1">
                <a:latin typeface="Comic Sans MS" charset="0"/>
                <a:cs typeface="Arial" charset="0"/>
              </a:rPr>
              <a:t>j</a:t>
            </a:r>
            <a:r>
              <a:rPr lang="en-US" sz="2400" dirty="0">
                <a:latin typeface="Comic Sans MS" charset="0"/>
                <a:cs typeface="Arial" charset="0"/>
              </a:rPr>
              <a:t>||</a:t>
            </a:r>
          </a:p>
          <a:p>
            <a:pPr lvl="1" eaLnBrk="1" hangingPunct="1"/>
            <a:r>
              <a:rPr lang="en-US" sz="2400" dirty="0">
                <a:latin typeface="Comic Sans MS" charset="0"/>
                <a:cs typeface="Arial" charset="0"/>
              </a:rPr>
              <a:t>Let N(</a:t>
            </a:r>
            <a:r>
              <a:rPr lang="en-US" sz="2400" dirty="0" err="1">
                <a:latin typeface="Comic Sans MS" charset="0"/>
                <a:cs typeface="Arial" charset="0"/>
              </a:rPr>
              <a:t>i,i</a:t>
            </a:r>
            <a:r>
              <a:rPr lang="en-US" sz="2400" dirty="0">
                <a:latin typeface="Comic Sans MS" charset="0"/>
                <a:cs typeface="Arial" charset="0"/>
              </a:rPr>
              <a:t>)=||v</a:t>
            </a:r>
            <a:r>
              <a:rPr lang="en-US" sz="2400" baseline="-25000" dirty="0">
                <a:latin typeface="Comic Sans MS" charset="0"/>
                <a:cs typeface="Arial" charset="0"/>
              </a:rPr>
              <a:t>i</a:t>
            </a:r>
            <a:r>
              <a:rPr lang="en-US" sz="2400" dirty="0">
                <a:latin typeface="Comic Sans MS" charset="0"/>
                <a:cs typeface="Arial" charset="0"/>
              </a:rPr>
              <a:t>|| … </a:t>
            </a:r>
            <a:r>
              <a:rPr lang="en-US" sz="2000" dirty="0">
                <a:latin typeface="Comic Sans MS" charset="0"/>
                <a:cs typeface="Arial" charset="0"/>
              </a:rPr>
              <a:t>and N(</a:t>
            </a:r>
            <a:r>
              <a:rPr lang="en-US" sz="2000" dirty="0" err="1">
                <a:latin typeface="Comic Sans MS" charset="0"/>
                <a:cs typeface="Arial" charset="0"/>
              </a:rPr>
              <a:t>i,j</a:t>
            </a:r>
            <a:r>
              <a:rPr lang="en-US" sz="2000" dirty="0">
                <a:latin typeface="Comic Sans MS" charset="0"/>
                <a:cs typeface="Arial" charset="0"/>
              </a:rPr>
              <a:t>)=0 for </a:t>
            </a:r>
            <a:r>
              <a:rPr lang="en-US" sz="2000" dirty="0" err="1">
                <a:latin typeface="Comic Sans MS" charset="0"/>
                <a:cs typeface="Arial" charset="0"/>
              </a:rPr>
              <a:t>i</a:t>
            </a:r>
            <a:r>
              <a:rPr lang="en-US" sz="2000" dirty="0">
                <a:latin typeface="Comic Sans MS" charset="0"/>
                <a:cs typeface="Arial" charset="0"/>
              </a:rPr>
              <a:t>!=j</a:t>
            </a:r>
            <a:endParaRPr lang="en-US" sz="2400" dirty="0">
              <a:latin typeface="Comic Sans MS" charset="0"/>
              <a:cs typeface="Arial" charset="0"/>
            </a:endParaRPr>
          </a:p>
          <a:p>
            <a:pPr lvl="1" eaLnBrk="1" hangingPunct="1"/>
            <a:r>
              <a:rPr lang="en-US" sz="2400" dirty="0">
                <a:latin typeface="Comic Sans MS" charset="0"/>
                <a:cs typeface="Arial" charset="0"/>
              </a:rPr>
              <a:t>Let F(</a:t>
            </a:r>
            <a:r>
              <a:rPr lang="en-US" sz="2400" dirty="0" err="1">
                <a:latin typeface="Comic Sans MS" charset="0"/>
                <a:cs typeface="Arial" charset="0"/>
              </a:rPr>
              <a:t>i,k</a:t>
            </a:r>
            <a:r>
              <a:rPr lang="en-US" sz="2400" dirty="0">
                <a:latin typeface="Comic Sans MS" charset="0"/>
                <a:cs typeface="Arial" charset="0"/>
              </a:rPr>
              <a:t>)=TFIDF weight of word </a:t>
            </a:r>
            <a:r>
              <a:rPr lang="en-US" sz="2400" dirty="0" err="1">
                <a:latin typeface="Comic Sans MS" charset="0"/>
                <a:cs typeface="Arial" charset="0"/>
              </a:rPr>
              <a:t>w</a:t>
            </a:r>
            <a:r>
              <a:rPr lang="en-US" sz="2400" baseline="-25000" dirty="0" err="1">
                <a:latin typeface="Comic Sans MS" charset="0"/>
                <a:cs typeface="Arial" charset="0"/>
              </a:rPr>
              <a:t>k</a:t>
            </a:r>
            <a:r>
              <a:rPr lang="en-US" sz="2400" dirty="0">
                <a:latin typeface="Comic Sans MS" charset="0"/>
                <a:cs typeface="Arial" charset="0"/>
              </a:rPr>
              <a:t> in document v</a:t>
            </a:r>
            <a:r>
              <a:rPr lang="en-US" sz="2400" baseline="-25000" dirty="0">
                <a:latin typeface="Comic Sans MS" charset="0"/>
                <a:cs typeface="Arial" charset="0"/>
              </a:rPr>
              <a:t>i</a:t>
            </a:r>
          </a:p>
          <a:p>
            <a:pPr lvl="1" eaLnBrk="1" hangingPunct="1"/>
            <a:r>
              <a:rPr lang="en-US">
                <a:latin typeface="Comic Sans MS" charset="0"/>
                <a:cs typeface="Arial" charset="0"/>
              </a:rPr>
              <a:t>Then: A = N</a:t>
            </a:r>
            <a:r>
              <a:rPr lang="en-US" baseline="30000">
                <a:latin typeface="Comic Sans MS" charset="0"/>
                <a:cs typeface="Arial" charset="0"/>
              </a:rPr>
              <a:t>-</a:t>
            </a:r>
            <a:r>
              <a:rPr lang="en-US" baseline="30000" smtClean="0">
                <a:latin typeface="Comic Sans MS" charset="0"/>
                <a:cs typeface="Arial" charset="0"/>
              </a:rPr>
              <a:t>1</a:t>
            </a:r>
            <a:r>
              <a:rPr lang="en-US" smtClean="0">
                <a:latin typeface="Comic Sans MS" charset="0"/>
                <a:cs typeface="Arial" charset="0"/>
              </a:rPr>
              <a:t>F</a:t>
            </a:r>
            <a:r>
              <a:rPr lang="en-US" baseline="30000" smtClean="0">
                <a:latin typeface="Comic Sans MS" charset="0"/>
                <a:cs typeface="Arial" charset="0"/>
              </a:rPr>
              <a:t>T</a:t>
            </a:r>
            <a:r>
              <a:rPr lang="en-US" smtClean="0">
                <a:latin typeface="Comic Sans MS" charset="0"/>
                <a:cs typeface="Arial" charset="0"/>
              </a:rPr>
              <a:t>FN</a:t>
            </a:r>
            <a:r>
              <a:rPr lang="en-US" baseline="30000">
                <a:latin typeface="Comic Sans MS" charset="0"/>
                <a:cs typeface="Arial" charset="0"/>
              </a:rPr>
              <a:t>-1</a:t>
            </a:r>
          </a:p>
        </p:txBody>
      </p:sp>
      <p:sp>
        <p:nvSpPr>
          <p:cNvPr id="4" name="TextBox 3"/>
          <p:cNvSpPr txBox="1">
            <a:spLocks noChangeArrowheads="1"/>
          </p:cNvSpPr>
          <p:nvPr/>
        </p:nvSpPr>
        <p:spPr bwMode="auto">
          <a:xfrm>
            <a:off x="6019800" y="35052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000" i="1"/>
              <a:t>&lt;u,v&gt;=</a:t>
            </a:r>
            <a:r>
              <a:rPr lang="en-US" sz="2000"/>
              <a:t>inner product</a:t>
            </a:r>
          </a:p>
          <a:p>
            <a:pPr algn="r" eaLnBrk="1" hangingPunct="1"/>
            <a:r>
              <a:rPr lang="en-US" sz="2000" i="1"/>
              <a:t>||u|| </a:t>
            </a:r>
            <a:r>
              <a:rPr lang="en-US" sz="2000"/>
              <a:t>is L2-norm</a:t>
            </a:r>
          </a:p>
        </p:txBody>
      </p:sp>
      <p:sp>
        <p:nvSpPr>
          <p:cNvPr id="5" name="TextBox 4"/>
          <p:cNvSpPr txBox="1">
            <a:spLocks noChangeArrowheads="1"/>
          </p:cNvSpPr>
          <p:nvPr/>
        </p:nvSpPr>
        <p:spPr bwMode="auto">
          <a:xfrm>
            <a:off x="5867400" y="19812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r>
              <a:rPr lang="en-US" sz="2000" b="1" i="1"/>
              <a:t>1 </a:t>
            </a:r>
            <a:r>
              <a:rPr lang="en-US" sz="2000"/>
              <a:t>is a column vector of 1</a:t>
            </a:r>
            <a:r>
              <a:rPr lang="ja-JP" altLang="en-US" sz="2000"/>
              <a:t>’</a:t>
            </a:r>
            <a:r>
              <a:rPr lang="en-US" sz="2000"/>
              <a:t>s</a:t>
            </a:r>
            <a:endParaRPr lang="en-US" sz="2000" b="1"/>
          </a:p>
        </p:txBody>
      </p:sp>
    </p:spTree>
    <p:extLst>
      <p:ext uri="{BB962C8B-B14F-4D97-AF65-F5344CB8AC3E}">
        <p14:creationId xmlns:p14="http://schemas.microsoft.com/office/powerpoint/2010/main" val="928298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a:latin typeface="Comic Sans MS" charset="0"/>
                <a:cs typeface="Arial" charset="0"/>
              </a:rPr>
              <a:t>Lazy computation of distances and normalizers</a:t>
            </a:r>
          </a:p>
        </p:txBody>
      </p:sp>
      <p:sp>
        <p:nvSpPr>
          <p:cNvPr id="3" name="Content Placeholder 2"/>
          <p:cNvSpPr>
            <a:spLocks noGrp="1"/>
          </p:cNvSpPr>
          <p:nvPr>
            <p:ph idx="1"/>
          </p:nvPr>
        </p:nvSpPr>
        <p:spPr>
          <a:xfrm>
            <a:off x="304800" y="1676400"/>
            <a:ext cx="8610600" cy="4953000"/>
          </a:xfrm>
        </p:spPr>
        <p:txBody>
          <a:bodyPr/>
          <a:lstStyle/>
          <a:p>
            <a:pPr eaLnBrk="1" hangingPunct="1"/>
            <a:r>
              <a:rPr lang="en-US" sz="2800">
                <a:latin typeface="Comic Sans MS" charset="0"/>
                <a:cs typeface="Arial" charset="0"/>
              </a:rPr>
              <a:t>Recall PIC</a:t>
            </a:r>
            <a:r>
              <a:rPr lang="ja-JP" altLang="en-US" sz="2800">
                <a:latin typeface="Comic Sans MS" charset="0"/>
                <a:cs typeface="Arial" charset="0"/>
              </a:rPr>
              <a:t>’</a:t>
            </a:r>
            <a:r>
              <a:rPr lang="en-US" sz="2800">
                <a:latin typeface="Comic Sans MS" charset="0"/>
                <a:cs typeface="Arial" charset="0"/>
              </a:rPr>
              <a:t>s update is</a:t>
            </a:r>
          </a:p>
          <a:p>
            <a:pPr lvl="1" eaLnBrk="1" hangingPunct="1"/>
            <a:r>
              <a:rPr lang="en-US" sz="2400">
                <a:latin typeface="Comic Sans MS" charset="0"/>
                <a:cs typeface="Arial" charset="0"/>
              </a:rPr>
              <a:t>v</a:t>
            </a:r>
            <a:r>
              <a:rPr lang="en-US" sz="2400" baseline="30000">
                <a:latin typeface="Comic Sans MS" charset="0"/>
                <a:cs typeface="Arial" charset="0"/>
              </a:rPr>
              <a:t>t</a:t>
            </a:r>
            <a:r>
              <a:rPr lang="en-US" sz="2400">
                <a:latin typeface="Comic Sans MS" charset="0"/>
                <a:cs typeface="Arial" charset="0"/>
              </a:rPr>
              <a:t> = W * v</a:t>
            </a:r>
            <a:r>
              <a:rPr lang="en-US" sz="2400" baseline="30000">
                <a:latin typeface="Comic Sans MS" charset="0"/>
                <a:cs typeface="Arial" charset="0"/>
              </a:rPr>
              <a:t>t-1 = </a:t>
            </a:r>
            <a:r>
              <a:rPr lang="en-US" sz="2400">
                <a:latin typeface="Comic Sans MS" charset="0"/>
                <a:cs typeface="Arial" charset="0"/>
              </a:rPr>
              <a:t>= D</a:t>
            </a:r>
            <a:r>
              <a:rPr lang="en-US" sz="2400" baseline="30000">
                <a:latin typeface="Comic Sans MS" charset="0"/>
                <a:cs typeface="Arial" charset="0"/>
              </a:rPr>
              <a:t>-1</a:t>
            </a:r>
            <a:r>
              <a:rPr lang="en-US" sz="2400">
                <a:latin typeface="Comic Sans MS" charset="0"/>
                <a:cs typeface="Arial" charset="0"/>
              </a:rPr>
              <a:t>A * v</a:t>
            </a:r>
            <a:r>
              <a:rPr lang="en-US" sz="2400" baseline="30000">
                <a:latin typeface="Comic Sans MS" charset="0"/>
                <a:cs typeface="Arial" charset="0"/>
              </a:rPr>
              <a:t>t-1</a:t>
            </a:r>
          </a:p>
          <a:p>
            <a:pPr lvl="1" eaLnBrk="1" hangingPunct="1"/>
            <a:r>
              <a:rPr lang="en-US" sz="2000">
                <a:latin typeface="Comic Sans MS" charset="0"/>
                <a:cs typeface="Arial" charset="0"/>
              </a:rPr>
              <a:t>…where D is the [diagonal] degree matrix: </a:t>
            </a:r>
            <a:r>
              <a:rPr lang="en-US" sz="2400">
                <a:latin typeface="Comic Sans MS" charset="0"/>
                <a:cs typeface="Arial" charset="0"/>
              </a:rPr>
              <a:t>D=A*</a:t>
            </a:r>
            <a:r>
              <a:rPr lang="en-US" sz="2400" b="1">
                <a:latin typeface="Comic Sans MS" charset="0"/>
                <a:cs typeface="Arial" charset="0"/>
              </a:rPr>
              <a:t>1</a:t>
            </a:r>
          </a:p>
          <a:p>
            <a:pPr lvl="1" eaLnBrk="1" hangingPunct="1"/>
            <a:r>
              <a:rPr lang="en-US" sz="2400">
                <a:latin typeface="Comic Sans MS" charset="0"/>
                <a:cs typeface="Arial" charset="0"/>
              </a:rPr>
              <a:t>Let F(i,k)=TFIDF weight of word w</a:t>
            </a:r>
            <a:r>
              <a:rPr lang="en-US" sz="2400" baseline="-25000">
                <a:latin typeface="Comic Sans MS" charset="0"/>
                <a:cs typeface="Arial" charset="0"/>
              </a:rPr>
              <a:t>k</a:t>
            </a:r>
            <a:r>
              <a:rPr lang="en-US" sz="2400">
                <a:latin typeface="Comic Sans MS" charset="0"/>
                <a:cs typeface="Arial" charset="0"/>
              </a:rPr>
              <a:t> in document v</a:t>
            </a:r>
            <a:r>
              <a:rPr lang="en-US" sz="2400" baseline="-25000">
                <a:latin typeface="Comic Sans MS" charset="0"/>
                <a:cs typeface="Arial" charset="0"/>
              </a:rPr>
              <a:t>i</a:t>
            </a:r>
          </a:p>
          <a:p>
            <a:pPr lvl="1" eaLnBrk="1" hangingPunct="1"/>
            <a:r>
              <a:rPr lang="en-US" sz="2400">
                <a:latin typeface="Comic Sans MS" charset="0"/>
                <a:cs typeface="Arial" charset="0"/>
              </a:rPr>
              <a:t>Compute N(i,i)=||v</a:t>
            </a:r>
            <a:r>
              <a:rPr lang="en-US" sz="2400" baseline="-25000">
                <a:latin typeface="Comic Sans MS" charset="0"/>
                <a:cs typeface="Arial" charset="0"/>
              </a:rPr>
              <a:t>i</a:t>
            </a:r>
            <a:r>
              <a:rPr lang="en-US" sz="2400">
                <a:latin typeface="Comic Sans MS" charset="0"/>
                <a:cs typeface="Arial" charset="0"/>
              </a:rPr>
              <a:t>|| … </a:t>
            </a:r>
            <a:r>
              <a:rPr lang="en-US" sz="2000">
                <a:latin typeface="Comic Sans MS" charset="0"/>
                <a:cs typeface="Arial" charset="0"/>
              </a:rPr>
              <a:t>and N(i,j)=0 for i!=j</a:t>
            </a:r>
            <a:endParaRPr lang="en-US" sz="2400">
              <a:latin typeface="Comic Sans MS" charset="0"/>
              <a:cs typeface="Arial" charset="0"/>
            </a:endParaRPr>
          </a:p>
          <a:p>
            <a:pPr lvl="1" eaLnBrk="1" hangingPunct="1"/>
            <a:r>
              <a:rPr lang="en-US" sz="2400" b="1">
                <a:latin typeface="Comic Sans MS" charset="0"/>
                <a:cs typeface="Arial" charset="0"/>
              </a:rPr>
              <a:t>Don</a:t>
            </a:r>
            <a:r>
              <a:rPr lang="ja-JP" altLang="en-US" sz="2400" b="1">
                <a:latin typeface="Comic Sans MS" charset="0"/>
                <a:cs typeface="Arial" charset="0"/>
              </a:rPr>
              <a:t>’</a:t>
            </a:r>
            <a:r>
              <a:rPr lang="en-US" sz="2400" b="1">
                <a:latin typeface="Comic Sans MS" charset="0"/>
                <a:cs typeface="Arial" charset="0"/>
              </a:rPr>
              <a:t>t</a:t>
            </a:r>
            <a:r>
              <a:rPr lang="en-US" sz="2400">
                <a:latin typeface="Comic Sans MS" charset="0"/>
                <a:cs typeface="Arial" charset="0"/>
              </a:rPr>
              <a:t> compute A = N</a:t>
            </a:r>
            <a:r>
              <a:rPr lang="en-US" sz="2400" baseline="30000">
                <a:latin typeface="Comic Sans MS" charset="0"/>
                <a:cs typeface="Arial" charset="0"/>
              </a:rPr>
              <a:t>-1</a:t>
            </a:r>
            <a:r>
              <a:rPr lang="en-US" sz="2400">
                <a:latin typeface="Comic Sans MS" charset="0"/>
                <a:cs typeface="Arial" charset="0"/>
              </a:rPr>
              <a:t>F</a:t>
            </a:r>
            <a:r>
              <a:rPr lang="en-US" sz="2400" baseline="30000">
                <a:latin typeface="Comic Sans MS" charset="0"/>
                <a:cs typeface="Arial" charset="0"/>
              </a:rPr>
              <a:t>T</a:t>
            </a:r>
            <a:r>
              <a:rPr lang="en-US" sz="2400">
                <a:latin typeface="Comic Sans MS" charset="0"/>
                <a:cs typeface="Arial" charset="0"/>
              </a:rPr>
              <a:t>FN</a:t>
            </a:r>
            <a:r>
              <a:rPr lang="en-US" sz="2400" baseline="30000">
                <a:latin typeface="Comic Sans MS" charset="0"/>
                <a:cs typeface="Arial" charset="0"/>
              </a:rPr>
              <a:t>-1</a:t>
            </a:r>
          </a:p>
          <a:p>
            <a:pPr lvl="1" eaLnBrk="1" hangingPunct="1"/>
            <a:r>
              <a:rPr lang="en-US" sz="2400">
                <a:latin typeface="Comic Sans MS" charset="0"/>
                <a:cs typeface="Arial" charset="0"/>
              </a:rPr>
              <a:t>Let D(i,i)= N</a:t>
            </a:r>
            <a:r>
              <a:rPr lang="en-US" sz="2400" baseline="30000">
                <a:latin typeface="Comic Sans MS" charset="0"/>
                <a:cs typeface="Arial" charset="0"/>
              </a:rPr>
              <a:t>-1</a:t>
            </a:r>
            <a:r>
              <a:rPr lang="en-US" sz="2400">
                <a:latin typeface="Comic Sans MS" charset="0"/>
                <a:cs typeface="Arial" charset="0"/>
              </a:rPr>
              <a:t>F</a:t>
            </a:r>
            <a:r>
              <a:rPr lang="en-US" sz="2400" baseline="30000">
                <a:latin typeface="Comic Sans MS" charset="0"/>
                <a:cs typeface="Arial" charset="0"/>
              </a:rPr>
              <a:t>T</a:t>
            </a:r>
            <a:r>
              <a:rPr lang="en-US" sz="2400">
                <a:latin typeface="Comic Sans MS" charset="0"/>
                <a:cs typeface="Arial" charset="0"/>
              </a:rPr>
              <a:t>FN</a:t>
            </a:r>
            <a:r>
              <a:rPr lang="en-US" sz="2400" baseline="30000">
                <a:latin typeface="Comic Sans MS" charset="0"/>
                <a:cs typeface="Arial" charset="0"/>
              </a:rPr>
              <a:t>-1</a:t>
            </a:r>
            <a:r>
              <a:rPr lang="en-US" sz="2400">
                <a:latin typeface="Comic Sans MS" charset="0"/>
                <a:cs typeface="Arial" charset="0"/>
              </a:rPr>
              <a:t>*</a:t>
            </a:r>
            <a:r>
              <a:rPr lang="en-US" sz="2400" b="1">
                <a:latin typeface="Comic Sans MS" charset="0"/>
                <a:cs typeface="Arial" charset="0"/>
              </a:rPr>
              <a:t>1 </a:t>
            </a:r>
            <a:r>
              <a:rPr lang="en-US" sz="2400">
                <a:latin typeface="Comic Sans MS" charset="0"/>
                <a:cs typeface="Arial" charset="0"/>
              </a:rPr>
              <a:t>where </a:t>
            </a:r>
            <a:r>
              <a:rPr lang="en-US" sz="2400" b="1">
                <a:latin typeface="Comic Sans MS" charset="0"/>
                <a:cs typeface="Arial" charset="0"/>
              </a:rPr>
              <a:t>1 </a:t>
            </a:r>
            <a:r>
              <a:rPr lang="en-US" sz="2400">
                <a:latin typeface="Comic Sans MS" charset="0"/>
                <a:cs typeface="Arial" charset="0"/>
              </a:rPr>
              <a:t>is an all-1</a:t>
            </a:r>
            <a:r>
              <a:rPr lang="ja-JP" altLang="en-US" sz="2400">
                <a:latin typeface="Comic Sans MS" charset="0"/>
                <a:cs typeface="Arial" charset="0"/>
              </a:rPr>
              <a:t>’</a:t>
            </a:r>
            <a:r>
              <a:rPr lang="en-US" sz="2400">
                <a:latin typeface="Comic Sans MS" charset="0"/>
                <a:cs typeface="Arial" charset="0"/>
              </a:rPr>
              <a:t>s vector</a:t>
            </a:r>
          </a:p>
          <a:p>
            <a:pPr lvl="2" eaLnBrk="1" hangingPunct="1"/>
            <a:r>
              <a:rPr lang="en-US" sz="2000">
                <a:latin typeface="Comic Sans MS" charset="0"/>
                <a:cs typeface="Arial" charset="0"/>
              </a:rPr>
              <a:t>Computed as D=N</a:t>
            </a:r>
            <a:r>
              <a:rPr lang="en-US" sz="2000" baseline="30000">
                <a:latin typeface="Comic Sans MS" charset="0"/>
                <a:cs typeface="Arial" charset="0"/>
              </a:rPr>
              <a:t>-1(</a:t>
            </a:r>
            <a:r>
              <a:rPr lang="en-US" sz="2000">
                <a:latin typeface="Comic Sans MS" charset="0"/>
                <a:cs typeface="Arial" charset="0"/>
              </a:rPr>
              <a:t>F</a:t>
            </a:r>
            <a:r>
              <a:rPr lang="en-US" sz="2000" baseline="30000">
                <a:latin typeface="Comic Sans MS" charset="0"/>
                <a:cs typeface="Arial" charset="0"/>
              </a:rPr>
              <a:t>T(</a:t>
            </a:r>
            <a:r>
              <a:rPr lang="en-US" sz="2000">
                <a:latin typeface="Comic Sans MS" charset="0"/>
                <a:cs typeface="Arial" charset="0"/>
              </a:rPr>
              <a:t>F(N</a:t>
            </a:r>
            <a:r>
              <a:rPr lang="en-US" sz="2000" baseline="30000">
                <a:latin typeface="Comic Sans MS" charset="0"/>
                <a:cs typeface="Arial" charset="0"/>
              </a:rPr>
              <a:t>-1</a:t>
            </a:r>
            <a:r>
              <a:rPr lang="en-US">
                <a:latin typeface="Comic Sans MS" charset="0"/>
                <a:cs typeface="Arial" charset="0"/>
              </a:rPr>
              <a:t>*</a:t>
            </a:r>
            <a:r>
              <a:rPr lang="en-US" sz="2000" b="1">
                <a:latin typeface="Comic Sans MS" charset="0"/>
                <a:cs typeface="Arial" charset="0"/>
              </a:rPr>
              <a:t>1</a:t>
            </a:r>
            <a:r>
              <a:rPr lang="en-US" sz="2000">
                <a:latin typeface="Comic Sans MS" charset="0"/>
                <a:cs typeface="Arial" charset="0"/>
              </a:rPr>
              <a:t>))) for efficiency</a:t>
            </a:r>
          </a:p>
          <a:p>
            <a:pPr lvl="1" eaLnBrk="1" hangingPunct="1"/>
            <a:r>
              <a:rPr lang="en-US">
                <a:latin typeface="Comic Sans MS" charset="0"/>
                <a:cs typeface="Arial" charset="0"/>
              </a:rPr>
              <a:t>New update:</a:t>
            </a:r>
          </a:p>
          <a:p>
            <a:pPr lvl="2" eaLnBrk="1" hangingPunct="1"/>
            <a:r>
              <a:rPr lang="en-US" sz="3200">
                <a:latin typeface="Comic Sans MS" charset="0"/>
                <a:cs typeface="Arial" charset="0"/>
              </a:rPr>
              <a:t>v</a:t>
            </a:r>
            <a:r>
              <a:rPr lang="en-US" sz="3200" baseline="30000">
                <a:latin typeface="Comic Sans MS" charset="0"/>
                <a:cs typeface="Arial" charset="0"/>
              </a:rPr>
              <a:t>t</a:t>
            </a:r>
            <a:r>
              <a:rPr lang="en-US" sz="3200">
                <a:latin typeface="Comic Sans MS" charset="0"/>
                <a:cs typeface="Arial" charset="0"/>
              </a:rPr>
              <a:t> = D</a:t>
            </a:r>
            <a:r>
              <a:rPr lang="en-US" sz="3200" baseline="30000">
                <a:latin typeface="Comic Sans MS" charset="0"/>
                <a:cs typeface="Arial" charset="0"/>
              </a:rPr>
              <a:t>-1</a:t>
            </a:r>
            <a:r>
              <a:rPr lang="en-US" sz="3200">
                <a:latin typeface="Comic Sans MS" charset="0"/>
                <a:cs typeface="Arial" charset="0"/>
              </a:rPr>
              <a:t>A * v</a:t>
            </a:r>
            <a:r>
              <a:rPr lang="en-US" sz="3200" baseline="30000">
                <a:latin typeface="Comic Sans MS" charset="0"/>
                <a:cs typeface="Arial" charset="0"/>
              </a:rPr>
              <a:t>t-1</a:t>
            </a:r>
            <a:r>
              <a:rPr lang="en-US" sz="3200">
                <a:latin typeface="Comic Sans MS" charset="0"/>
                <a:cs typeface="Arial" charset="0"/>
              </a:rPr>
              <a:t> = D</a:t>
            </a:r>
            <a:r>
              <a:rPr lang="en-US" sz="3200" baseline="30000">
                <a:latin typeface="Comic Sans MS" charset="0"/>
                <a:cs typeface="Arial" charset="0"/>
              </a:rPr>
              <a:t>-1</a:t>
            </a:r>
            <a:r>
              <a:rPr lang="en-US" sz="3200">
                <a:latin typeface="Comic Sans MS" charset="0"/>
                <a:cs typeface="Arial" charset="0"/>
              </a:rPr>
              <a:t> N</a:t>
            </a:r>
            <a:r>
              <a:rPr lang="en-US" sz="3200" baseline="30000">
                <a:latin typeface="Comic Sans MS" charset="0"/>
                <a:cs typeface="Arial" charset="0"/>
              </a:rPr>
              <a:t>-1</a:t>
            </a:r>
            <a:r>
              <a:rPr lang="en-US" sz="3200">
                <a:latin typeface="Comic Sans MS" charset="0"/>
                <a:cs typeface="Arial" charset="0"/>
              </a:rPr>
              <a:t>F</a:t>
            </a:r>
            <a:r>
              <a:rPr lang="en-US" sz="3200" baseline="30000">
                <a:latin typeface="Comic Sans MS" charset="0"/>
                <a:cs typeface="Arial" charset="0"/>
              </a:rPr>
              <a:t>T</a:t>
            </a:r>
            <a:r>
              <a:rPr lang="en-US" sz="3200">
                <a:latin typeface="Comic Sans MS" charset="0"/>
                <a:cs typeface="Arial" charset="0"/>
              </a:rPr>
              <a:t>FN</a:t>
            </a:r>
            <a:r>
              <a:rPr lang="en-US" sz="3200" baseline="30000">
                <a:latin typeface="Comic Sans MS" charset="0"/>
                <a:cs typeface="Arial" charset="0"/>
              </a:rPr>
              <a:t>-1 </a:t>
            </a:r>
            <a:r>
              <a:rPr lang="en-US">
                <a:latin typeface="Comic Sans MS" charset="0"/>
                <a:cs typeface="Arial" charset="0"/>
              </a:rPr>
              <a:t>*</a:t>
            </a:r>
            <a:r>
              <a:rPr lang="en-US" sz="3200">
                <a:latin typeface="Comic Sans MS" charset="0"/>
                <a:cs typeface="Arial" charset="0"/>
              </a:rPr>
              <a:t>v</a:t>
            </a:r>
            <a:r>
              <a:rPr lang="en-US" sz="3200" baseline="30000">
                <a:latin typeface="Comic Sans MS" charset="0"/>
                <a:cs typeface="Arial" charset="0"/>
              </a:rPr>
              <a:t>t-1</a:t>
            </a:r>
            <a:endParaRPr lang="en-US">
              <a:latin typeface="Comic Sans MS" charset="0"/>
              <a:cs typeface="Arial" charset="0"/>
            </a:endParaRPr>
          </a:p>
        </p:txBody>
      </p:sp>
      <p:sp>
        <p:nvSpPr>
          <p:cNvPr id="6" name="TextBox 5"/>
          <p:cNvSpPr txBox="1">
            <a:spLocks noChangeArrowheads="1"/>
          </p:cNvSpPr>
          <p:nvPr/>
        </p:nvSpPr>
        <p:spPr bwMode="auto">
          <a:xfrm>
            <a:off x="4800600" y="1066800"/>
            <a:ext cx="4114800" cy="1570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a:t>Equivalent to using TFIDF/cosine on all pairs of examples but requires only </a:t>
            </a:r>
            <a:r>
              <a:rPr lang="en-US" i="1"/>
              <a:t>sparse </a:t>
            </a:r>
            <a:r>
              <a:rPr lang="en-US"/>
              <a:t>matrices</a:t>
            </a:r>
          </a:p>
        </p:txBody>
      </p:sp>
    </p:spTree>
    <p:extLst>
      <p:ext uri="{BB962C8B-B14F-4D97-AF65-F5344CB8AC3E}">
        <p14:creationId xmlns:p14="http://schemas.microsoft.com/office/powerpoint/2010/main" val="1009244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atin typeface="Comic Sans MS" charset="0"/>
                <a:cs typeface="Arial" charset="0"/>
              </a:rPr>
              <a:t>Experimental results</a:t>
            </a:r>
          </a:p>
        </p:txBody>
      </p:sp>
      <p:sp>
        <p:nvSpPr>
          <p:cNvPr id="49155" name="Content Placeholder 3"/>
          <p:cNvSpPr>
            <a:spLocks noGrp="1"/>
          </p:cNvSpPr>
          <p:nvPr>
            <p:ph idx="1"/>
          </p:nvPr>
        </p:nvSpPr>
        <p:spPr>
          <a:xfrm>
            <a:off x="304800" y="1524000"/>
            <a:ext cx="8382000" cy="4953000"/>
          </a:xfrm>
        </p:spPr>
        <p:txBody>
          <a:bodyPr/>
          <a:lstStyle/>
          <a:p>
            <a:pPr eaLnBrk="1" hangingPunct="1"/>
            <a:r>
              <a:rPr lang="en-US" sz="2800">
                <a:latin typeface="Comic Sans MS" charset="0"/>
                <a:cs typeface="Arial" charset="0"/>
              </a:rPr>
              <a:t>RCV1 text classification dataset</a:t>
            </a:r>
          </a:p>
          <a:p>
            <a:pPr lvl="1" eaLnBrk="1" hangingPunct="1"/>
            <a:r>
              <a:rPr lang="en-US" sz="2400">
                <a:latin typeface="Comic Sans MS" charset="0"/>
                <a:cs typeface="Arial" charset="0"/>
              </a:rPr>
              <a:t>800k + newswire stories</a:t>
            </a:r>
          </a:p>
          <a:p>
            <a:pPr lvl="1" eaLnBrk="1" hangingPunct="1"/>
            <a:r>
              <a:rPr lang="en-US" sz="2400">
                <a:latin typeface="Comic Sans MS" charset="0"/>
                <a:cs typeface="Arial" charset="0"/>
              </a:rPr>
              <a:t>Category labels from </a:t>
            </a:r>
            <a:r>
              <a:rPr lang="en-US" sz="2400" i="1">
                <a:latin typeface="Comic Sans MS" charset="0"/>
                <a:cs typeface="Arial" charset="0"/>
              </a:rPr>
              <a:t>industry</a:t>
            </a:r>
            <a:r>
              <a:rPr lang="en-US" sz="2400">
                <a:latin typeface="Comic Sans MS" charset="0"/>
                <a:cs typeface="Arial" charset="0"/>
              </a:rPr>
              <a:t> vocabulary</a:t>
            </a:r>
          </a:p>
          <a:p>
            <a:pPr lvl="1" eaLnBrk="1" hangingPunct="1"/>
            <a:r>
              <a:rPr lang="en-US" sz="2400">
                <a:latin typeface="Comic Sans MS" charset="0"/>
                <a:cs typeface="Arial" charset="0"/>
              </a:rPr>
              <a:t>Took single-label documents and categories with at least 500 instances</a:t>
            </a:r>
          </a:p>
          <a:p>
            <a:pPr lvl="1" eaLnBrk="1" hangingPunct="1"/>
            <a:r>
              <a:rPr lang="en-US" sz="2400">
                <a:latin typeface="Comic Sans MS" charset="0"/>
                <a:cs typeface="Arial" charset="0"/>
              </a:rPr>
              <a:t>Result: 193,844 documents, 103 categories</a:t>
            </a:r>
          </a:p>
          <a:p>
            <a:pPr eaLnBrk="1" hangingPunct="1"/>
            <a:r>
              <a:rPr lang="en-US" sz="2800">
                <a:latin typeface="Comic Sans MS" charset="0"/>
                <a:cs typeface="Arial" charset="0"/>
              </a:rPr>
              <a:t>Generated 100 random category pairs</a:t>
            </a:r>
          </a:p>
          <a:p>
            <a:pPr lvl="1" eaLnBrk="1" hangingPunct="1"/>
            <a:r>
              <a:rPr lang="en-US" sz="2400">
                <a:latin typeface="Comic Sans MS" charset="0"/>
                <a:cs typeface="Arial" charset="0"/>
              </a:rPr>
              <a:t>Each is all documents from two categories</a:t>
            </a:r>
          </a:p>
          <a:p>
            <a:pPr lvl="1" eaLnBrk="1" hangingPunct="1"/>
            <a:r>
              <a:rPr lang="en-US" sz="2400">
                <a:latin typeface="Comic Sans MS" charset="0"/>
                <a:cs typeface="Arial" charset="0"/>
              </a:rPr>
              <a:t>Range in size and difficulty</a:t>
            </a:r>
          </a:p>
          <a:p>
            <a:pPr lvl="1" eaLnBrk="1" hangingPunct="1"/>
            <a:r>
              <a:rPr lang="en-US" sz="2400">
                <a:latin typeface="Comic Sans MS" charset="0"/>
                <a:cs typeface="Arial" charset="0"/>
              </a:rPr>
              <a:t>Pick category 1, with m</a:t>
            </a:r>
            <a:r>
              <a:rPr lang="en-US" sz="2400" baseline="-25000">
                <a:latin typeface="Comic Sans MS" charset="0"/>
                <a:cs typeface="Arial" charset="0"/>
              </a:rPr>
              <a:t>1</a:t>
            </a:r>
            <a:r>
              <a:rPr lang="en-US" sz="2400">
                <a:latin typeface="Comic Sans MS" charset="0"/>
                <a:cs typeface="Arial" charset="0"/>
              </a:rPr>
              <a:t> examples</a:t>
            </a:r>
          </a:p>
          <a:p>
            <a:pPr lvl="1" eaLnBrk="1" hangingPunct="1"/>
            <a:r>
              <a:rPr lang="en-US" sz="2400">
                <a:latin typeface="Comic Sans MS" charset="0"/>
                <a:cs typeface="Arial" charset="0"/>
              </a:rPr>
              <a:t>Pick category 2 such that 0.5m</a:t>
            </a:r>
            <a:r>
              <a:rPr lang="en-US" sz="2400" baseline="-25000">
                <a:latin typeface="Comic Sans MS" charset="0"/>
                <a:cs typeface="Arial" charset="0"/>
              </a:rPr>
              <a:t>1</a:t>
            </a:r>
            <a:r>
              <a:rPr lang="en-US" sz="2400">
                <a:latin typeface="Comic Sans MS" charset="0"/>
                <a:cs typeface="Arial" charset="0"/>
              </a:rPr>
              <a:t>&lt;m</a:t>
            </a:r>
            <a:r>
              <a:rPr lang="en-US" sz="2400" baseline="-25000">
                <a:latin typeface="Comic Sans MS" charset="0"/>
                <a:cs typeface="Arial" charset="0"/>
              </a:rPr>
              <a:t>2</a:t>
            </a:r>
            <a:r>
              <a:rPr lang="en-US" sz="2400">
                <a:latin typeface="Comic Sans MS" charset="0"/>
                <a:cs typeface="Arial" charset="0"/>
              </a:rPr>
              <a:t>&lt;2m</a:t>
            </a:r>
            <a:r>
              <a:rPr lang="en-US" sz="2400" baseline="-25000">
                <a:latin typeface="Comic Sans MS" charset="0"/>
                <a:cs typeface="Arial" charset="0"/>
              </a:rPr>
              <a:t>1</a:t>
            </a:r>
            <a:endParaRPr lang="en-US" baseline="-25000">
              <a:latin typeface="Comic Sans MS" charset="0"/>
              <a:cs typeface="Arial" charset="0"/>
            </a:endParaRPr>
          </a:p>
        </p:txBody>
      </p:sp>
    </p:spTree>
    <p:extLst>
      <p:ext uri="{BB962C8B-B14F-4D97-AF65-F5344CB8AC3E}">
        <p14:creationId xmlns:p14="http://schemas.microsoft.com/office/powerpoint/2010/main" val="4344133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atin typeface="Comic Sans MS" charset="0"/>
                <a:cs typeface="Arial" charset="0"/>
              </a:rPr>
              <a:t>Results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l="33711" t="40953" r="20000" b="32922"/>
          <a:stretch>
            <a:fillRect/>
          </a:stretch>
        </p:blipFill>
        <p:spPr bwMode="auto">
          <a:xfrm>
            <a:off x="0" y="1524000"/>
            <a:ext cx="85264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5"/>
          <p:cNvSpPr txBox="1">
            <a:spLocks noChangeArrowheads="1"/>
          </p:cNvSpPr>
          <p:nvPr/>
        </p:nvSpPr>
        <p:spPr bwMode="auto">
          <a:xfrm>
            <a:off x="457200" y="48768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buFont typeface="Arial" charset="0"/>
              <a:buChar char="•"/>
            </a:pPr>
            <a:r>
              <a:rPr lang="en-US" sz="2800"/>
              <a:t>NCUTevd: Ncut with exact eigenvectors</a:t>
            </a:r>
          </a:p>
          <a:p>
            <a:pPr eaLnBrk="1" hangingPunct="1">
              <a:buFont typeface="Arial" charset="0"/>
              <a:buChar char="•"/>
            </a:pPr>
            <a:r>
              <a:rPr lang="en-US" sz="2800"/>
              <a:t>NCUTiram: Implicit restarted Arnoldi method</a:t>
            </a:r>
          </a:p>
          <a:p>
            <a:pPr eaLnBrk="1" hangingPunct="1">
              <a:buFont typeface="Arial" charset="0"/>
              <a:buChar char="•"/>
            </a:pPr>
            <a:r>
              <a:rPr lang="en-US" sz="2800"/>
              <a:t>No stat. signif.  diffs between NCUTevd and PIC</a:t>
            </a:r>
          </a:p>
        </p:txBody>
      </p:sp>
    </p:spTree>
    <p:extLst>
      <p:ext uri="{BB962C8B-B14F-4D97-AF65-F5344CB8AC3E}">
        <p14:creationId xmlns:p14="http://schemas.microsoft.com/office/powerpoint/2010/main" val="9181554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pPr eaLnBrk="1" hangingPunct="1"/>
            <a:r>
              <a:rPr lang="en-US">
                <a:latin typeface="Comic Sans MS" charset="0"/>
                <a:cs typeface="Arial" charset="0"/>
              </a:rPr>
              <a:t>Results</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l="10567" t="36011" r="11951" b="27274"/>
          <a:stretch>
            <a:fillRect/>
          </a:stretch>
        </p:blipFill>
        <p:spPr bwMode="auto">
          <a:xfrm>
            <a:off x="0" y="1524000"/>
            <a:ext cx="90265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6436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PageRank</a:t>
            </a:r>
            <a:endParaRPr lang="en-US" dirty="0"/>
          </a:p>
        </p:txBody>
      </p:sp>
      <p:sp>
        <p:nvSpPr>
          <p:cNvPr id="3" name="Content Placeholder 2"/>
          <p:cNvSpPr>
            <a:spLocks noGrp="1"/>
          </p:cNvSpPr>
          <p:nvPr>
            <p:ph idx="1"/>
          </p:nvPr>
        </p:nvSpPr>
        <p:spPr/>
        <p:txBody>
          <a:bodyPr>
            <a:normAutofit/>
          </a:bodyPr>
          <a:lstStyle/>
          <a:p>
            <a:r>
              <a:rPr lang="en-US" sz="2800" dirty="0" smtClean="0"/>
              <a:t>Assume we can store </a:t>
            </a:r>
            <a:r>
              <a:rPr lang="en-US" sz="2800" b="1" dirty="0" smtClean="0"/>
              <a:t>v </a:t>
            </a:r>
            <a:r>
              <a:rPr lang="en-US" sz="2800" dirty="0" smtClean="0"/>
              <a:t>but not </a:t>
            </a:r>
            <a:r>
              <a:rPr lang="en-US" sz="2800" b="1" dirty="0" smtClean="0"/>
              <a:t>W</a:t>
            </a:r>
            <a:r>
              <a:rPr lang="en-US" sz="2800" dirty="0" smtClean="0"/>
              <a:t> in memory</a:t>
            </a:r>
          </a:p>
          <a:p>
            <a:r>
              <a:rPr lang="en-US" sz="2800" dirty="0" smtClean="0"/>
              <a:t>Repeat until converged:</a:t>
            </a:r>
          </a:p>
          <a:p>
            <a:pPr lvl="1"/>
            <a:r>
              <a:rPr lang="en-US" sz="2800" dirty="0" smtClean="0"/>
              <a:t>Let </a:t>
            </a:r>
            <a:r>
              <a:rPr lang="en-US" sz="2800" b="1" dirty="0" smtClean="0"/>
              <a:t>v</a:t>
            </a:r>
            <a:r>
              <a:rPr lang="en-US" sz="2800" baseline="30000" dirty="0" smtClean="0"/>
              <a:t>t+1 </a:t>
            </a:r>
            <a:r>
              <a:rPr lang="en-US" sz="2800" dirty="0" smtClean="0"/>
              <a:t>= c</a:t>
            </a:r>
            <a:r>
              <a:rPr lang="en-US" sz="2800" b="1" dirty="0" smtClean="0"/>
              <a:t>u</a:t>
            </a:r>
            <a:r>
              <a:rPr lang="en-US" sz="2800" dirty="0" smtClean="0"/>
              <a:t> + (1-c)</a:t>
            </a:r>
            <a:r>
              <a:rPr lang="en-US" sz="2800" b="1" dirty="0" err="1" smtClean="0"/>
              <a:t>Wv</a:t>
            </a:r>
            <a:r>
              <a:rPr lang="en-US" sz="2800" baseline="30000" dirty="0" err="1" smtClean="0"/>
              <a:t>t</a:t>
            </a:r>
            <a:endParaRPr lang="en-US" sz="2800" baseline="30000" dirty="0" smtClean="0"/>
          </a:p>
          <a:p>
            <a:pPr lvl="1"/>
            <a:endParaRPr lang="en-US" baseline="30000" dirty="0" smtClean="0"/>
          </a:p>
          <a:p>
            <a:r>
              <a:rPr lang="en-US" sz="2600" dirty="0" smtClean="0"/>
              <a:t>Store </a:t>
            </a:r>
            <a:r>
              <a:rPr lang="en-US" sz="2600" b="1" dirty="0" smtClean="0"/>
              <a:t>A </a:t>
            </a:r>
            <a:r>
              <a:rPr lang="en-US" sz="2600" dirty="0" smtClean="0"/>
              <a:t>as a row matrix:</a:t>
            </a:r>
            <a:r>
              <a:rPr lang="en-US" sz="2600" dirty="0"/>
              <a:t> </a:t>
            </a:r>
            <a:r>
              <a:rPr lang="en-US" sz="2600" dirty="0" smtClean="0"/>
              <a:t>each line is</a:t>
            </a:r>
          </a:p>
          <a:p>
            <a:pPr lvl="1"/>
            <a:r>
              <a:rPr lang="en-US" sz="2600" dirty="0" err="1" smtClean="0"/>
              <a:t>i</a:t>
            </a:r>
            <a:r>
              <a:rPr lang="en-US" sz="2600" dirty="0"/>
              <a:t> </a:t>
            </a:r>
            <a:r>
              <a:rPr lang="en-US" sz="2600" dirty="0" smtClean="0"/>
              <a:t>  j</a:t>
            </a:r>
            <a:r>
              <a:rPr lang="en-US" sz="2600" baseline="-25000" dirty="0" smtClean="0"/>
              <a:t>i,1</a:t>
            </a:r>
            <a:r>
              <a:rPr lang="en-US" sz="2600" dirty="0" smtClean="0"/>
              <a:t>,…,</a:t>
            </a:r>
            <a:r>
              <a:rPr lang="en-US" sz="2600" dirty="0" err="1" smtClean="0"/>
              <a:t>j</a:t>
            </a:r>
            <a:r>
              <a:rPr lang="en-US" sz="2600" baseline="-25000" dirty="0" err="1" smtClean="0"/>
              <a:t>i,d</a:t>
            </a:r>
            <a:r>
              <a:rPr lang="en-US" sz="2600" baseline="-25000" dirty="0" smtClean="0"/>
              <a:t> </a:t>
            </a:r>
            <a:r>
              <a:rPr lang="en-US" sz="2600" dirty="0" smtClean="0"/>
              <a:t> [the neighbors of </a:t>
            </a:r>
            <a:r>
              <a:rPr lang="en-US" sz="2600" dirty="0" err="1" smtClean="0"/>
              <a:t>i</a:t>
            </a:r>
            <a:r>
              <a:rPr lang="en-US" sz="2600" dirty="0" smtClean="0"/>
              <a:t>]</a:t>
            </a:r>
          </a:p>
          <a:p>
            <a:r>
              <a:rPr lang="en-US" sz="2600" dirty="0" smtClean="0"/>
              <a:t>Store </a:t>
            </a:r>
            <a:r>
              <a:rPr lang="en-US" sz="2600" b="1" dirty="0" smtClean="0"/>
              <a:t>v’ </a:t>
            </a:r>
            <a:r>
              <a:rPr lang="en-US" sz="2600" dirty="0" smtClean="0"/>
              <a:t>and </a:t>
            </a:r>
            <a:r>
              <a:rPr lang="en-US" sz="2600" b="1" dirty="0" smtClean="0"/>
              <a:t>v</a:t>
            </a:r>
            <a:r>
              <a:rPr lang="en-US" sz="2600" dirty="0" smtClean="0"/>
              <a:t> in memory: </a:t>
            </a:r>
            <a:r>
              <a:rPr lang="en-US" sz="2600" b="1" dirty="0" smtClean="0"/>
              <a:t>v’</a:t>
            </a:r>
            <a:r>
              <a:rPr lang="en-US" sz="2600" dirty="0" smtClean="0"/>
              <a:t> starts out as c</a:t>
            </a:r>
            <a:r>
              <a:rPr lang="en-US" sz="2600" b="1" dirty="0" smtClean="0"/>
              <a:t>u</a:t>
            </a:r>
            <a:endParaRPr lang="en-US" sz="2600" dirty="0"/>
          </a:p>
          <a:p>
            <a:r>
              <a:rPr lang="en-US" sz="2600" dirty="0" smtClean="0"/>
              <a:t>For each line “</a:t>
            </a:r>
            <a:r>
              <a:rPr lang="en-US" sz="2600" dirty="0" err="1" smtClean="0"/>
              <a:t>i</a:t>
            </a:r>
            <a:r>
              <a:rPr lang="en-US" sz="2600" dirty="0" smtClean="0"/>
              <a:t>   </a:t>
            </a:r>
            <a:r>
              <a:rPr lang="en-US" sz="2600" dirty="0"/>
              <a:t>j</a:t>
            </a:r>
            <a:r>
              <a:rPr lang="en-US" sz="2600" baseline="-25000" dirty="0"/>
              <a:t>i,1</a:t>
            </a:r>
            <a:r>
              <a:rPr lang="en-US" sz="2600" dirty="0"/>
              <a:t>,…,</a:t>
            </a:r>
            <a:r>
              <a:rPr lang="en-US" sz="2600" dirty="0" err="1"/>
              <a:t>j</a:t>
            </a:r>
            <a:r>
              <a:rPr lang="en-US" sz="2600" baseline="-25000" dirty="0" err="1"/>
              <a:t>i,d</a:t>
            </a:r>
            <a:r>
              <a:rPr lang="en-US" sz="2600" baseline="-25000" dirty="0"/>
              <a:t> </a:t>
            </a:r>
            <a:r>
              <a:rPr lang="en-US" sz="2600" dirty="0" smtClean="0"/>
              <a:t>“</a:t>
            </a:r>
          </a:p>
          <a:p>
            <a:pPr lvl="1"/>
            <a:r>
              <a:rPr lang="en-US" sz="2600" dirty="0" smtClean="0"/>
              <a:t>For each j in </a:t>
            </a:r>
            <a:r>
              <a:rPr lang="en-US" sz="2600" dirty="0"/>
              <a:t>j</a:t>
            </a:r>
            <a:r>
              <a:rPr lang="en-US" sz="2600" baseline="-25000" dirty="0"/>
              <a:t>i,1</a:t>
            </a:r>
            <a:r>
              <a:rPr lang="en-US" sz="2600" dirty="0"/>
              <a:t>,…,</a:t>
            </a:r>
            <a:r>
              <a:rPr lang="en-US" sz="2600" dirty="0" err="1"/>
              <a:t>j</a:t>
            </a:r>
            <a:r>
              <a:rPr lang="en-US" sz="2600" baseline="-25000" dirty="0" err="1"/>
              <a:t>i,d</a:t>
            </a:r>
            <a:r>
              <a:rPr lang="en-US" sz="2600" baseline="-25000" dirty="0"/>
              <a:t> </a:t>
            </a:r>
            <a:endParaRPr lang="en-US" sz="2600" dirty="0" smtClean="0"/>
          </a:p>
          <a:p>
            <a:pPr lvl="2"/>
            <a:r>
              <a:rPr lang="en-US" sz="2600" b="1" dirty="0" smtClean="0"/>
              <a:t>v’</a:t>
            </a:r>
            <a:r>
              <a:rPr lang="en-US" sz="2600" dirty="0" smtClean="0"/>
              <a:t>[j] += (1-c)</a:t>
            </a:r>
            <a:r>
              <a:rPr lang="en-US" sz="2600" b="1" dirty="0" smtClean="0"/>
              <a:t>v[</a:t>
            </a:r>
            <a:r>
              <a:rPr lang="en-US" sz="2600" b="1" dirty="0" err="1" smtClean="0"/>
              <a:t>i</a:t>
            </a:r>
            <a:r>
              <a:rPr lang="en-US" sz="2600" b="1" dirty="0" smtClean="0"/>
              <a:t>]/</a:t>
            </a:r>
            <a:r>
              <a:rPr lang="en-US" sz="2600" dirty="0"/>
              <a:t>d</a:t>
            </a:r>
            <a:endParaRPr lang="en-US" sz="2600" b="1" dirty="0" smtClean="0"/>
          </a:p>
        </p:txBody>
      </p:sp>
      <p:sp>
        <p:nvSpPr>
          <p:cNvPr id="4" name="Rectangle 3"/>
          <p:cNvSpPr/>
          <p:nvPr/>
        </p:nvSpPr>
        <p:spPr>
          <a:xfrm>
            <a:off x="401053" y="2232526"/>
            <a:ext cx="4772526" cy="58821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79400" y="4684294"/>
            <a:ext cx="4653547" cy="16720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6" name="TextBox 5"/>
          <p:cNvSpPr txBox="1"/>
          <p:nvPr/>
        </p:nvSpPr>
        <p:spPr>
          <a:xfrm>
            <a:off x="5708658" y="5156022"/>
            <a:ext cx="2801956"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Everything needed for update is right there in row…</a:t>
            </a:r>
            <a:r>
              <a:rPr lang="en-US" dirty="0" smtClean="0"/>
              <a:t>.</a:t>
            </a:r>
            <a:endParaRPr lang="en-US" dirty="0"/>
          </a:p>
        </p:txBody>
      </p:sp>
    </p:spTree>
    <p:extLst>
      <p:ext uri="{BB962C8B-B14F-4D97-AF65-F5344CB8AC3E}">
        <p14:creationId xmlns:p14="http://schemas.microsoft.com/office/powerpoint/2010/main" val="26083556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n-US">
                <a:latin typeface="Comic Sans MS" charset="0"/>
                <a:cs typeface="Arial" charset="0"/>
              </a:rPr>
              <a:t>Results</a:t>
            </a: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l="10567" t="36011" r="11951" b="27274"/>
          <a:stretch>
            <a:fillRect/>
          </a:stretch>
        </p:blipFill>
        <p:spPr bwMode="auto">
          <a:xfrm>
            <a:off x="0" y="1524000"/>
            <a:ext cx="90265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36075" t="37846" r="37761" b="27422"/>
          <a:stretch>
            <a:fillRect/>
          </a:stretch>
        </p:blipFill>
        <p:spPr bwMode="auto">
          <a:xfrm>
            <a:off x="1371600" y="1524000"/>
            <a:ext cx="5638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172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pPr eaLnBrk="1" hangingPunct="1"/>
            <a:r>
              <a:rPr lang="en-US">
                <a:latin typeface="Comic Sans MS" charset="0"/>
                <a:cs typeface="Arial" charset="0"/>
              </a:rPr>
              <a:t>Results</a:t>
            </a:r>
          </a:p>
        </p:txBody>
      </p:sp>
      <p:pic>
        <p:nvPicPr>
          <p:cNvPr id="53251" name="Picture 2"/>
          <p:cNvPicPr>
            <a:picLocks noChangeAspect="1" noChangeArrowheads="1"/>
          </p:cNvPicPr>
          <p:nvPr/>
        </p:nvPicPr>
        <p:blipFill>
          <a:blip r:embed="rId2">
            <a:extLst>
              <a:ext uri="{28A0092B-C50C-407E-A947-70E740481C1C}">
                <a14:useLocalDpi xmlns:a14="http://schemas.microsoft.com/office/drawing/2010/main" val="0"/>
              </a:ext>
            </a:extLst>
          </a:blip>
          <a:srcRect l="26666" t="19064" r="4402" b="13152"/>
          <a:stretch>
            <a:fillRect/>
          </a:stretch>
        </p:blipFill>
        <p:spPr bwMode="auto">
          <a:xfrm>
            <a:off x="609600" y="1295400"/>
            <a:ext cx="75438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6472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atin typeface="Comic Sans MS" charset="0"/>
                <a:cs typeface="Arial" charset="0"/>
              </a:rPr>
              <a:t>Results</a:t>
            </a:r>
          </a:p>
        </p:txBody>
      </p:sp>
      <p:sp>
        <p:nvSpPr>
          <p:cNvPr id="54275" name="Content Placeholder 2"/>
          <p:cNvSpPr>
            <a:spLocks noGrp="1"/>
          </p:cNvSpPr>
          <p:nvPr>
            <p:ph idx="1"/>
          </p:nvPr>
        </p:nvSpPr>
        <p:spPr/>
        <p:txBody>
          <a:bodyPr/>
          <a:lstStyle/>
          <a:p>
            <a:pPr eaLnBrk="1" hangingPunct="1"/>
            <a:r>
              <a:rPr lang="en-US">
                <a:latin typeface="Comic Sans MS" charset="0"/>
                <a:cs typeface="Arial" charset="0"/>
              </a:rPr>
              <a:t>Linear run-time implies </a:t>
            </a:r>
            <a:r>
              <a:rPr lang="en-US" i="1">
                <a:latin typeface="Comic Sans MS" charset="0"/>
                <a:cs typeface="Arial" charset="0"/>
              </a:rPr>
              <a:t>constant </a:t>
            </a:r>
            <a:r>
              <a:rPr lang="en-US">
                <a:latin typeface="Comic Sans MS" charset="0"/>
                <a:cs typeface="Arial" charset="0"/>
              </a:rPr>
              <a:t>number of iterations</a:t>
            </a:r>
          </a:p>
          <a:p>
            <a:pPr eaLnBrk="1" hangingPunct="1"/>
            <a:r>
              <a:rPr lang="en-US">
                <a:latin typeface="Comic Sans MS" charset="0"/>
                <a:cs typeface="Arial" charset="0"/>
              </a:rPr>
              <a:t>Number of iterations to </a:t>
            </a:r>
            <a:r>
              <a:rPr lang="ja-JP" altLang="en-US">
                <a:latin typeface="Comic Sans MS" charset="0"/>
                <a:cs typeface="Arial" charset="0"/>
              </a:rPr>
              <a:t>“</a:t>
            </a:r>
            <a:r>
              <a:rPr lang="en-US">
                <a:latin typeface="Comic Sans MS" charset="0"/>
                <a:cs typeface="Arial" charset="0"/>
              </a:rPr>
              <a:t>acceleration-convergence</a:t>
            </a:r>
            <a:r>
              <a:rPr lang="ja-JP" altLang="en-US">
                <a:latin typeface="Comic Sans MS" charset="0"/>
                <a:cs typeface="Arial" charset="0"/>
              </a:rPr>
              <a:t>”</a:t>
            </a:r>
            <a:r>
              <a:rPr lang="en-US">
                <a:latin typeface="Comic Sans MS" charset="0"/>
                <a:cs typeface="Arial" charset="0"/>
              </a:rPr>
              <a:t> is hard to analyze:</a:t>
            </a:r>
          </a:p>
          <a:p>
            <a:pPr lvl="1" eaLnBrk="1" hangingPunct="1"/>
            <a:r>
              <a:rPr lang="en-US">
                <a:latin typeface="Comic Sans MS" charset="0"/>
                <a:cs typeface="Arial" charset="0"/>
              </a:rPr>
              <a:t>Faster than a single complete run of power iteration to convergence</a:t>
            </a:r>
          </a:p>
          <a:p>
            <a:pPr lvl="1" eaLnBrk="1" hangingPunct="1"/>
            <a:r>
              <a:rPr lang="en-US">
                <a:latin typeface="Comic Sans MS" charset="0"/>
                <a:cs typeface="Arial" charset="0"/>
              </a:rPr>
              <a:t>On our datasets</a:t>
            </a:r>
          </a:p>
          <a:p>
            <a:pPr lvl="2" eaLnBrk="1" hangingPunct="1"/>
            <a:r>
              <a:rPr lang="en-US">
                <a:latin typeface="Comic Sans MS" charset="0"/>
                <a:cs typeface="Arial" charset="0"/>
              </a:rPr>
              <a:t>10-20 iterations is typical</a:t>
            </a:r>
          </a:p>
          <a:p>
            <a:pPr lvl="2" eaLnBrk="1" hangingPunct="1"/>
            <a:r>
              <a:rPr lang="en-US">
                <a:latin typeface="Comic Sans MS" charset="0"/>
                <a:cs typeface="Arial" charset="0"/>
              </a:rPr>
              <a:t>30-35 is exceptional</a:t>
            </a:r>
          </a:p>
        </p:txBody>
      </p:sp>
    </p:spTree>
    <p:extLst>
      <p:ext uri="{BB962C8B-B14F-4D97-AF65-F5344CB8AC3E}">
        <p14:creationId xmlns:p14="http://schemas.microsoft.com/office/powerpoint/2010/main" val="3766203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l="9058" t="54477" r="50693" b="21625"/>
          <a:stretch>
            <a:fillRect/>
          </a:stretch>
        </p:blipFill>
        <p:spPr bwMode="auto">
          <a:xfrm>
            <a:off x="228600" y="0"/>
            <a:ext cx="89154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l="49307" t="54688" r="11951" b="23586"/>
          <a:stretch>
            <a:fillRect/>
          </a:stretch>
        </p:blipFill>
        <p:spPr bwMode="auto">
          <a:xfrm>
            <a:off x="457200" y="3429000"/>
            <a:ext cx="85804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7393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0"/>
          <p:cNvSpPr>
            <a:spLocks noGrp="1"/>
          </p:cNvSpPr>
          <p:nvPr>
            <p:ph type="title"/>
          </p:nvPr>
        </p:nvSpPr>
        <p:spPr>
          <a:xfrm>
            <a:off x="0" y="457200"/>
            <a:ext cx="8686800" cy="838200"/>
          </a:xfrm>
        </p:spPr>
        <p:txBody>
          <a:bodyPr>
            <a:normAutofit fontScale="90000"/>
          </a:bodyPr>
          <a:lstStyle/>
          <a:p>
            <a:r>
              <a:rPr lang="en-US" dirty="0" smtClean="0">
                <a:latin typeface="Comic Sans MS" charset="0"/>
                <a:cs typeface="ＭＳ Ｐゴシック" charset="0"/>
              </a:rPr>
              <a:t>Implicit Manifolds on the NELL datasets</a:t>
            </a:r>
            <a:endParaRPr lang="en-US" dirty="0">
              <a:latin typeface="Comic Sans MS" charset="0"/>
              <a:cs typeface="ＭＳ Ｐゴシック" charset="0"/>
            </a:endParaRPr>
          </a:p>
        </p:txBody>
      </p:sp>
      <p:sp>
        <p:nvSpPr>
          <p:cNvPr id="22531" name="Rectangle 4"/>
          <p:cNvSpPr>
            <a:spLocks noChangeArrowheads="1"/>
          </p:cNvSpPr>
          <p:nvPr/>
        </p:nvSpPr>
        <p:spPr bwMode="auto">
          <a:xfrm>
            <a:off x="381000" y="2971800"/>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Paris</a:t>
            </a:r>
          </a:p>
        </p:txBody>
      </p:sp>
      <p:sp>
        <p:nvSpPr>
          <p:cNvPr id="22532" name="Rectangle 5"/>
          <p:cNvSpPr>
            <a:spLocks noChangeArrowheads="1"/>
          </p:cNvSpPr>
          <p:nvPr/>
        </p:nvSpPr>
        <p:spPr bwMode="auto">
          <a:xfrm>
            <a:off x="1524000" y="4724400"/>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t>live in  </a:t>
            </a:r>
            <a:r>
              <a:rPr lang="en-US" u="sng"/>
              <a:t>arg1</a:t>
            </a:r>
          </a:p>
        </p:txBody>
      </p:sp>
      <p:sp>
        <p:nvSpPr>
          <p:cNvPr id="22533" name="Line 6"/>
          <p:cNvSpPr>
            <a:spLocks noChangeShapeType="1"/>
          </p:cNvSpPr>
          <p:nvPr/>
        </p:nvSpPr>
        <p:spPr bwMode="auto">
          <a:xfrm>
            <a:off x="838200" y="3429000"/>
            <a:ext cx="1011238" cy="12080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9"/>
          <p:cNvSpPr>
            <a:spLocks noChangeShapeType="1"/>
          </p:cNvSpPr>
          <p:nvPr/>
        </p:nvSpPr>
        <p:spPr bwMode="auto">
          <a:xfrm flipV="1">
            <a:off x="2895600" y="3429000"/>
            <a:ext cx="914400" cy="1108075"/>
          </a:xfrm>
          <a:prstGeom prst="line">
            <a:avLst/>
          </a:prstGeom>
          <a:noFill/>
          <a:ln w="57150">
            <a:solidFill>
              <a:schemeClr val="tx1">
                <a:lumMod val="50000"/>
                <a:lumOff val="50000"/>
              </a:schemeClr>
            </a:solidFill>
            <a:round/>
            <a:headEnd/>
            <a:tailEnd type="triangle" w="med" len="med"/>
          </a:ln>
        </p:spPr>
        <p:txBody>
          <a:bodyPr/>
          <a:lstStyle/>
          <a:p>
            <a:pPr>
              <a:defRPr/>
            </a:pPr>
            <a:endParaRPr lang="en-US">
              <a:ea typeface="+mn-ea"/>
            </a:endParaRPr>
          </a:p>
        </p:txBody>
      </p:sp>
      <p:sp>
        <p:nvSpPr>
          <p:cNvPr id="18" name="Line 10"/>
          <p:cNvSpPr>
            <a:spLocks noChangeShapeType="1"/>
          </p:cNvSpPr>
          <p:nvPr/>
        </p:nvSpPr>
        <p:spPr bwMode="auto">
          <a:xfrm flipV="1">
            <a:off x="4191000" y="5029200"/>
            <a:ext cx="762000" cy="76200"/>
          </a:xfrm>
          <a:prstGeom prst="line">
            <a:avLst/>
          </a:prstGeom>
          <a:noFill/>
          <a:ln w="9525">
            <a:solidFill>
              <a:schemeClr val="bg1">
                <a:lumMod val="50000"/>
              </a:schemeClr>
            </a:solidFill>
            <a:round/>
            <a:headEnd/>
            <a:tailEnd type="triangle" w="med" len="med"/>
          </a:ln>
        </p:spPr>
        <p:txBody>
          <a:bodyPr/>
          <a:lstStyle/>
          <a:p>
            <a:pPr>
              <a:defRPr/>
            </a:pPr>
            <a:endParaRPr lang="en-US">
              <a:ea typeface="+mn-ea"/>
            </a:endParaRPr>
          </a:p>
        </p:txBody>
      </p:sp>
      <p:sp>
        <p:nvSpPr>
          <p:cNvPr id="20" name="Line 12"/>
          <p:cNvSpPr>
            <a:spLocks noChangeShapeType="1"/>
          </p:cNvSpPr>
          <p:nvPr/>
        </p:nvSpPr>
        <p:spPr bwMode="auto">
          <a:xfrm flipV="1">
            <a:off x="6484938" y="3776663"/>
            <a:ext cx="684212" cy="803275"/>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22" name="Rectangle 4"/>
          <p:cNvSpPr>
            <a:spLocks noChangeArrowheads="1"/>
          </p:cNvSpPr>
          <p:nvPr/>
        </p:nvSpPr>
        <p:spPr bwMode="auto">
          <a:xfrm>
            <a:off x="3352800" y="2743200"/>
            <a:ext cx="1658938" cy="646113"/>
          </a:xfrm>
          <a:prstGeom prst="rect">
            <a:avLst/>
          </a:prstGeom>
          <a:noFill/>
          <a:ln w="9525">
            <a:noFill/>
            <a:miter lim="800000"/>
            <a:headEnd/>
            <a:tailEnd/>
          </a:ln>
        </p:spPr>
        <p:txBody>
          <a:bodyPr wrap="none" anchor="ctr">
            <a:spAutoFit/>
          </a:bodyPr>
          <a:lstStyle/>
          <a:p>
            <a:pPr algn="ctr">
              <a:defRPr/>
            </a:pPr>
            <a:r>
              <a:rPr lang="en-US" dirty="0">
                <a:solidFill>
                  <a:schemeClr val="tx1">
                    <a:lumMod val="50000"/>
                    <a:lumOff val="50000"/>
                  </a:schemeClr>
                </a:solidFill>
                <a:ea typeface="+mn-ea"/>
              </a:rPr>
              <a:t>San Francisco</a:t>
            </a:r>
          </a:p>
          <a:p>
            <a:pPr algn="ctr">
              <a:defRPr/>
            </a:pPr>
            <a:r>
              <a:rPr lang="en-US" dirty="0">
                <a:solidFill>
                  <a:schemeClr val="tx1">
                    <a:lumMod val="50000"/>
                    <a:lumOff val="50000"/>
                  </a:schemeClr>
                </a:solidFill>
                <a:ea typeface="+mn-ea"/>
              </a:rPr>
              <a:t>Austin</a:t>
            </a:r>
          </a:p>
        </p:txBody>
      </p:sp>
      <p:sp>
        <p:nvSpPr>
          <p:cNvPr id="23" name="Rectangle 5"/>
          <p:cNvSpPr>
            <a:spLocks noChangeArrowheads="1"/>
          </p:cNvSpPr>
          <p:nvPr/>
        </p:nvSpPr>
        <p:spPr bwMode="auto">
          <a:xfrm>
            <a:off x="4953000" y="4800600"/>
            <a:ext cx="2070100" cy="369888"/>
          </a:xfrm>
          <a:prstGeom prst="rect">
            <a:avLst/>
          </a:prstGeom>
          <a:noFill/>
          <a:ln w="9525">
            <a:noFill/>
            <a:miter lim="800000"/>
            <a:headEnd/>
            <a:tailEnd/>
          </a:ln>
        </p:spPr>
        <p:txBody>
          <a:bodyPr wrap="none" anchor="ctr">
            <a:spAutoFit/>
          </a:bodyPr>
          <a:lstStyle/>
          <a:p>
            <a:pPr algn="ctr">
              <a:defRPr/>
            </a:pPr>
            <a:r>
              <a:rPr lang="en-US" dirty="0">
                <a:solidFill>
                  <a:schemeClr val="bg1">
                    <a:lumMod val="50000"/>
                  </a:schemeClr>
                </a:solidFill>
                <a:ea typeface="+mn-ea"/>
              </a:rPr>
              <a:t>traits such as </a:t>
            </a:r>
            <a:r>
              <a:rPr lang="en-US" u="sng" dirty="0">
                <a:solidFill>
                  <a:schemeClr val="bg1">
                    <a:lumMod val="50000"/>
                  </a:schemeClr>
                </a:solidFill>
                <a:ea typeface="+mn-ea"/>
              </a:rPr>
              <a:t>arg1</a:t>
            </a:r>
          </a:p>
        </p:txBody>
      </p:sp>
      <p:sp>
        <p:nvSpPr>
          <p:cNvPr id="13" name="Rectangle 4"/>
          <p:cNvSpPr>
            <a:spLocks noChangeArrowheads="1"/>
          </p:cNvSpPr>
          <p:nvPr/>
        </p:nvSpPr>
        <p:spPr bwMode="auto">
          <a:xfrm>
            <a:off x="7010400" y="3352800"/>
            <a:ext cx="915988" cy="369888"/>
          </a:xfrm>
          <a:prstGeom prst="rect">
            <a:avLst/>
          </a:prstGeom>
          <a:noFill/>
          <a:ln w="9525">
            <a:noFill/>
            <a:miter lim="800000"/>
            <a:headEnd/>
            <a:tailEnd/>
          </a:ln>
        </p:spPr>
        <p:txBody>
          <a:bodyPr wrap="none" anchor="ctr">
            <a:spAutoFit/>
          </a:bodyPr>
          <a:lstStyle/>
          <a:p>
            <a:pPr algn="ctr">
              <a:defRPr/>
            </a:pPr>
            <a:r>
              <a:rPr lang="en-US" dirty="0">
                <a:solidFill>
                  <a:schemeClr val="bg1">
                    <a:lumMod val="50000"/>
                  </a:schemeClr>
                </a:solidFill>
                <a:ea typeface="+mn-ea"/>
              </a:rPr>
              <a:t>anxiety</a:t>
            </a:r>
          </a:p>
        </p:txBody>
      </p:sp>
      <p:sp>
        <p:nvSpPr>
          <p:cNvPr id="22540" name="Rectangle 5"/>
          <p:cNvSpPr>
            <a:spLocks noChangeArrowheads="1"/>
          </p:cNvSpPr>
          <p:nvPr/>
        </p:nvSpPr>
        <p:spPr bwMode="auto">
          <a:xfrm>
            <a:off x="2057400" y="1828800"/>
            <a:ext cx="1671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t>mayor of  </a:t>
            </a:r>
            <a:r>
              <a:rPr lang="en-US" u="sng"/>
              <a:t>arg1</a:t>
            </a:r>
          </a:p>
        </p:txBody>
      </p:sp>
      <p:sp>
        <p:nvSpPr>
          <p:cNvPr id="22541" name="Line 9"/>
          <p:cNvSpPr>
            <a:spLocks noChangeShapeType="1"/>
          </p:cNvSpPr>
          <p:nvPr/>
        </p:nvSpPr>
        <p:spPr bwMode="auto">
          <a:xfrm flipV="1">
            <a:off x="1066800" y="2286000"/>
            <a:ext cx="1293813"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Rectangle 4"/>
          <p:cNvSpPr>
            <a:spLocks noChangeArrowheads="1"/>
          </p:cNvSpPr>
          <p:nvPr/>
        </p:nvSpPr>
        <p:spPr bwMode="auto">
          <a:xfrm>
            <a:off x="1295400" y="3200400"/>
            <a:ext cx="133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Pittsburgh</a:t>
            </a:r>
          </a:p>
        </p:txBody>
      </p:sp>
      <p:sp>
        <p:nvSpPr>
          <p:cNvPr id="22543" name="Line 9"/>
          <p:cNvSpPr>
            <a:spLocks noChangeShapeType="1"/>
          </p:cNvSpPr>
          <p:nvPr/>
        </p:nvSpPr>
        <p:spPr bwMode="auto">
          <a:xfrm flipV="1">
            <a:off x="2057400" y="2286000"/>
            <a:ext cx="7620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4" name="Line 9"/>
          <p:cNvSpPr>
            <a:spLocks noChangeShapeType="1"/>
          </p:cNvSpPr>
          <p:nvPr/>
        </p:nvSpPr>
        <p:spPr bwMode="auto">
          <a:xfrm>
            <a:off x="1905000" y="3657600"/>
            <a:ext cx="6096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Rectangle 4"/>
          <p:cNvSpPr>
            <a:spLocks noChangeArrowheads="1"/>
          </p:cNvSpPr>
          <p:nvPr/>
        </p:nvSpPr>
        <p:spPr bwMode="auto">
          <a:xfrm>
            <a:off x="228600" y="56388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t>Seattle</a:t>
            </a:r>
          </a:p>
        </p:txBody>
      </p:sp>
      <p:sp>
        <p:nvSpPr>
          <p:cNvPr id="22546" name="Line 9"/>
          <p:cNvSpPr>
            <a:spLocks noChangeShapeType="1"/>
          </p:cNvSpPr>
          <p:nvPr/>
        </p:nvSpPr>
        <p:spPr bwMode="auto">
          <a:xfrm flipV="1">
            <a:off x="1066800" y="5105400"/>
            <a:ext cx="838200" cy="6508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Rectangle 4"/>
          <p:cNvSpPr>
            <a:spLocks noChangeArrowheads="1"/>
          </p:cNvSpPr>
          <p:nvPr/>
        </p:nvSpPr>
        <p:spPr bwMode="auto">
          <a:xfrm>
            <a:off x="3581400" y="5181600"/>
            <a:ext cx="800100" cy="369888"/>
          </a:xfrm>
          <a:prstGeom prst="rect">
            <a:avLst/>
          </a:prstGeom>
          <a:noFill/>
          <a:ln w="9525">
            <a:noFill/>
            <a:miter lim="800000"/>
            <a:headEnd/>
            <a:tailEnd/>
          </a:ln>
        </p:spPr>
        <p:txBody>
          <a:bodyPr wrap="none" anchor="ctr">
            <a:spAutoFit/>
          </a:bodyPr>
          <a:lstStyle/>
          <a:p>
            <a:pPr algn="ctr">
              <a:defRPr/>
            </a:pPr>
            <a:r>
              <a:rPr lang="en-US" dirty="0">
                <a:solidFill>
                  <a:schemeClr val="tx1">
                    <a:lumMod val="50000"/>
                    <a:lumOff val="50000"/>
                  </a:schemeClr>
                </a:solidFill>
                <a:ea typeface="+mn-ea"/>
              </a:rPr>
              <a:t>denial</a:t>
            </a:r>
          </a:p>
        </p:txBody>
      </p:sp>
      <p:sp>
        <p:nvSpPr>
          <p:cNvPr id="33" name="Line 10"/>
          <p:cNvSpPr>
            <a:spLocks noChangeShapeType="1"/>
          </p:cNvSpPr>
          <p:nvPr/>
        </p:nvSpPr>
        <p:spPr bwMode="auto">
          <a:xfrm>
            <a:off x="3581400" y="2209800"/>
            <a:ext cx="533400" cy="457200"/>
          </a:xfrm>
          <a:prstGeom prst="line">
            <a:avLst/>
          </a:prstGeom>
          <a:noFill/>
          <a:ln w="57150">
            <a:solidFill>
              <a:schemeClr val="tx1">
                <a:lumMod val="50000"/>
                <a:lumOff val="50000"/>
              </a:schemeClr>
            </a:solidFill>
            <a:round/>
            <a:headEnd/>
            <a:tailEnd type="triangle" w="med" len="med"/>
          </a:ln>
        </p:spPr>
        <p:txBody>
          <a:bodyPr/>
          <a:lstStyle/>
          <a:p>
            <a:pPr>
              <a:defRPr/>
            </a:pPr>
            <a:endParaRPr lang="en-US">
              <a:ea typeface="+mn-ea"/>
            </a:endParaRPr>
          </a:p>
        </p:txBody>
      </p:sp>
      <p:sp>
        <p:nvSpPr>
          <p:cNvPr id="34" name="Line 10"/>
          <p:cNvSpPr>
            <a:spLocks noChangeShapeType="1"/>
          </p:cNvSpPr>
          <p:nvPr/>
        </p:nvSpPr>
        <p:spPr bwMode="auto">
          <a:xfrm>
            <a:off x="3124200" y="4724400"/>
            <a:ext cx="533400" cy="457200"/>
          </a:xfrm>
          <a:prstGeom prst="line">
            <a:avLst/>
          </a:prstGeom>
          <a:noFill/>
          <a:ln w="57150">
            <a:solidFill>
              <a:schemeClr val="tx1">
                <a:lumMod val="50000"/>
                <a:lumOff val="50000"/>
              </a:schemeClr>
            </a:solidFill>
            <a:round/>
            <a:headEnd/>
            <a:tailEnd type="triangle" w="med" len="med"/>
          </a:ln>
        </p:spPr>
        <p:txBody>
          <a:bodyPr/>
          <a:lstStyle/>
          <a:p>
            <a:pPr>
              <a:defRPr/>
            </a:pPr>
            <a:endParaRPr lang="en-US">
              <a:ea typeface="+mn-ea"/>
            </a:endParaRPr>
          </a:p>
        </p:txBody>
      </p:sp>
      <p:sp>
        <p:nvSpPr>
          <p:cNvPr id="35" name="Rectangle 5"/>
          <p:cNvSpPr>
            <a:spLocks noChangeArrowheads="1"/>
          </p:cNvSpPr>
          <p:nvPr/>
        </p:nvSpPr>
        <p:spPr bwMode="auto">
          <a:xfrm>
            <a:off x="5029200" y="1905000"/>
            <a:ext cx="1774825" cy="369888"/>
          </a:xfrm>
          <a:prstGeom prst="rect">
            <a:avLst/>
          </a:prstGeom>
          <a:noFill/>
          <a:ln w="9525">
            <a:noFill/>
            <a:miter lim="800000"/>
            <a:headEnd/>
            <a:tailEnd/>
          </a:ln>
        </p:spPr>
        <p:txBody>
          <a:bodyPr wrap="none" anchor="ctr">
            <a:spAutoFit/>
          </a:bodyPr>
          <a:lstStyle/>
          <a:p>
            <a:pPr algn="ctr">
              <a:defRPr/>
            </a:pPr>
            <a:r>
              <a:rPr lang="en-US" u="sng" dirty="0">
                <a:solidFill>
                  <a:schemeClr val="bg1">
                    <a:lumMod val="50000"/>
                  </a:schemeClr>
                </a:solidFill>
                <a:ea typeface="+mn-ea"/>
              </a:rPr>
              <a:t>arg1</a:t>
            </a:r>
            <a:r>
              <a:rPr lang="en-US" dirty="0">
                <a:solidFill>
                  <a:schemeClr val="bg1">
                    <a:lumMod val="50000"/>
                  </a:schemeClr>
                </a:solidFill>
                <a:ea typeface="+mn-ea"/>
              </a:rPr>
              <a:t> is home of</a:t>
            </a:r>
          </a:p>
        </p:txBody>
      </p:sp>
      <p:sp>
        <p:nvSpPr>
          <p:cNvPr id="36" name="Line 10"/>
          <p:cNvSpPr>
            <a:spLocks noChangeShapeType="1"/>
          </p:cNvSpPr>
          <p:nvPr/>
        </p:nvSpPr>
        <p:spPr bwMode="auto">
          <a:xfrm flipV="1">
            <a:off x="5029200" y="2362200"/>
            <a:ext cx="914400" cy="609600"/>
          </a:xfrm>
          <a:prstGeom prst="line">
            <a:avLst/>
          </a:prstGeom>
          <a:noFill/>
          <a:ln w="9525">
            <a:solidFill>
              <a:schemeClr val="bg1">
                <a:lumMod val="50000"/>
              </a:schemeClr>
            </a:solidFill>
            <a:round/>
            <a:headEnd/>
            <a:tailEnd type="triangle" w="med" len="med"/>
          </a:ln>
        </p:spPr>
        <p:txBody>
          <a:bodyPr/>
          <a:lstStyle/>
          <a:p>
            <a:pPr>
              <a:defRPr/>
            </a:pPr>
            <a:endParaRPr lang="en-US">
              <a:ea typeface="+mn-ea"/>
            </a:endParaRPr>
          </a:p>
        </p:txBody>
      </p:sp>
      <p:sp>
        <p:nvSpPr>
          <p:cNvPr id="37" name="Rectangle 4"/>
          <p:cNvSpPr>
            <a:spLocks noChangeArrowheads="1"/>
          </p:cNvSpPr>
          <p:nvPr/>
        </p:nvSpPr>
        <p:spPr bwMode="auto">
          <a:xfrm>
            <a:off x="7239000" y="5486400"/>
            <a:ext cx="1325563" cy="369888"/>
          </a:xfrm>
          <a:prstGeom prst="rect">
            <a:avLst/>
          </a:prstGeom>
          <a:noFill/>
          <a:ln w="9525">
            <a:noFill/>
            <a:miter lim="800000"/>
            <a:headEnd/>
            <a:tailEnd/>
          </a:ln>
        </p:spPr>
        <p:txBody>
          <a:bodyPr wrap="none" anchor="ctr">
            <a:spAutoFit/>
          </a:bodyPr>
          <a:lstStyle/>
          <a:p>
            <a:pPr algn="ctr">
              <a:defRPr/>
            </a:pPr>
            <a:r>
              <a:rPr lang="en-US" dirty="0">
                <a:solidFill>
                  <a:schemeClr val="bg1">
                    <a:lumMod val="50000"/>
                  </a:schemeClr>
                </a:solidFill>
                <a:ea typeface="+mn-ea"/>
              </a:rPr>
              <a:t>selfishness</a:t>
            </a:r>
          </a:p>
        </p:txBody>
      </p:sp>
      <p:sp>
        <p:nvSpPr>
          <p:cNvPr id="38" name="Line 12"/>
          <p:cNvSpPr>
            <a:spLocks noChangeShapeType="1"/>
          </p:cNvSpPr>
          <p:nvPr/>
        </p:nvSpPr>
        <p:spPr bwMode="auto">
          <a:xfrm>
            <a:off x="6172200" y="5222875"/>
            <a:ext cx="1066800" cy="415925"/>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39" name="Line 12"/>
          <p:cNvSpPr>
            <a:spLocks noChangeShapeType="1"/>
          </p:cNvSpPr>
          <p:nvPr/>
        </p:nvSpPr>
        <p:spPr bwMode="auto">
          <a:xfrm flipV="1">
            <a:off x="7543800" y="2590800"/>
            <a:ext cx="684213" cy="803275"/>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40" name="Line 12"/>
          <p:cNvSpPr>
            <a:spLocks noChangeShapeType="1"/>
          </p:cNvSpPr>
          <p:nvPr/>
        </p:nvSpPr>
        <p:spPr bwMode="auto">
          <a:xfrm>
            <a:off x="7848600" y="3698875"/>
            <a:ext cx="762000" cy="644525"/>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41" name="Line 12"/>
          <p:cNvSpPr>
            <a:spLocks noChangeShapeType="1"/>
          </p:cNvSpPr>
          <p:nvPr/>
        </p:nvSpPr>
        <p:spPr bwMode="auto">
          <a:xfrm flipV="1">
            <a:off x="6934200" y="1905000"/>
            <a:ext cx="762000" cy="228600"/>
          </a:xfrm>
          <a:prstGeom prst="line">
            <a:avLst/>
          </a:prstGeom>
          <a:noFill/>
          <a:ln w="9525">
            <a:solidFill>
              <a:schemeClr val="bg1">
                <a:lumMod val="65000"/>
              </a:schemeClr>
            </a:solidFill>
            <a:round/>
            <a:headEnd/>
            <a:tailEnd type="triangle" w="med" len="med"/>
          </a:ln>
        </p:spPr>
        <p:txBody>
          <a:bodyPr/>
          <a:lstStyle/>
          <a:p>
            <a:pPr>
              <a:defRPr/>
            </a:pPr>
            <a:endParaRPr lang="en-US">
              <a:ea typeface="+mn-ea"/>
            </a:endParaRPr>
          </a:p>
        </p:txBody>
      </p:sp>
      <p:sp>
        <p:nvSpPr>
          <p:cNvPr id="44" name="Right Arrow 43"/>
          <p:cNvSpPr/>
          <p:nvPr/>
        </p:nvSpPr>
        <p:spPr bwMode="auto">
          <a:xfrm>
            <a:off x="609600" y="6400800"/>
            <a:ext cx="8153400" cy="228600"/>
          </a:xfrm>
          <a:prstGeom prst="rightArrow">
            <a:avLst/>
          </a:prstGeom>
          <a:gradFill flip="none" rotWithShape="1">
            <a:gsLst>
              <a:gs pos="0">
                <a:schemeClr val="tx1"/>
              </a:gs>
              <a:gs pos="50000">
                <a:schemeClr val="accent1">
                  <a:shade val="67500"/>
                  <a:satMod val="115000"/>
                </a:schemeClr>
              </a:gs>
              <a:gs pos="100000">
                <a:schemeClr val="accent1">
                  <a:shade val="100000"/>
                  <a:satMod val="115000"/>
                </a:schemeClr>
              </a:gs>
            </a:gsLst>
            <a:lin ang="0" scaled="1"/>
            <a:tileRect/>
          </a:gradFill>
          <a:ln w="25400" cap="flat" cmpd="sng" algn="ctr">
            <a:noFill/>
            <a:prstDash val="solid"/>
            <a:round/>
            <a:headEnd type="none" w="med" len="med"/>
            <a:tailEnd type="triangle" w="med" len="med"/>
          </a:ln>
          <a:effectLst/>
        </p:spPr>
        <p:txBody>
          <a:bodyPr/>
          <a:lstStyle/>
          <a:p>
            <a:pPr>
              <a:defRPr/>
            </a:pPr>
            <a:endParaRPr lang="en-US">
              <a:ea typeface="+mn-ea"/>
            </a:endParaRPr>
          </a:p>
        </p:txBody>
      </p:sp>
      <p:sp>
        <p:nvSpPr>
          <p:cNvPr id="30" name="TextBox 29"/>
          <p:cNvSpPr txBox="1">
            <a:spLocks noChangeArrowheads="1"/>
          </p:cNvSpPr>
          <p:nvPr/>
        </p:nvSpPr>
        <p:spPr bwMode="auto">
          <a:xfrm>
            <a:off x="1219200" y="6096000"/>
            <a:ext cx="221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Nodes </a:t>
            </a:r>
            <a:r>
              <a:rPr lang="ja-JP" altLang="en-US"/>
              <a:t>“</a:t>
            </a:r>
            <a:r>
              <a:rPr lang="en-US"/>
              <a:t>near</a:t>
            </a:r>
            <a:r>
              <a:rPr lang="ja-JP" altLang="en-US"/>
              <a:t>”</a:t>
            </a:r>
            <a:r>
              <a:rPr lang="en-US"/>
              <a:t> seeds</a:t>
            </a:r>
          </a:p>
        </p:txBody>
      </p:sp>
      <p:sp>
        <p:nvSpPr>
          <p:cNvPr id="31" name="TextBox 30"/>
          <p:cNvSpPr txBox="1">
            <a:spLocks noChangeArrowheads="1"/>
          </p:cNvSpPr>
          <p:nvPr/>
        </p:nvSpPr>
        <p:spPr bwMode="auto">
          <a:xfrm>
            <a:off x="6296025" y="6096000"/>
            <a:ext cx="254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Nodes </a:t>
            </a:r>
            <a:r>
              <a:rPr lang="ja-JP" altLang="en-US"/>
              <a:t>“</a:t>
            </a:r>
            <a:r>
              <a:rPr lang="en-US"/>
              <a:t>far from</a:t>
            </a:r>
            <a:r>
              <a:rPr lang="ja-JP" altLang="en-US"/>
              <a:t>”</a:t>
            </a:r>
            <a:r>
              <a:rPr lang="en-US"/>
              <a:t> seeds</a:t>
            </a:r>
          </a:p>
        </p:txBody>
      </p:sp>
      <p:sp>
        <p:nvSpPr>
          <p:cNvPr id="43" name="Rectangle 4"/>
          <p:cNvSpPr>
            <a:spLocks noChangeArrowheads="1"/>
          </p:cNvSpPr>
          <p:nvPr/>
        </p:nvSpPr>
        <p:spPr bwMode="auto">
          <a:xfrm>
            <a:off x="7391400" y="4876800"/>
            <a:ext cx="130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solidFill>
                  <a:srgbClr val="0070C0"/>
                </a:solidFill>
              </a:rPr>
              <a:t>arrogance</a:t>
            </a:r>
          </a:p>
        </p:txBody>
      </p:sp>
      <p:sp>
        <p:nvSpPr>
          <p:cNvPr id="45" name="Line 9"/>
          <p:cNvSpPr>
            <a:spLocks noChangeShapeType="1"/>
          </p:cNvSpPr>
          <p:nvPr/>
        </p:nvSpPr>
        <p:spPr bwMode="auto">
          <a:xfrm flipH="1" flipV="1">
            <a:off x="7086600" y="4876800"/>
            <a:ext cx="304800" cy="1524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Rectangle 5"/>
          <p:cNvSpPr>
            <a:spLocks noChangeArrowheads="1"/>
          </p:cNvSpPr>
          <p:nvPr/>
        </p:nvSpPr>
        <p:spPr bwMode="auto">
          <a:xfrm>
            <a:off x="5105400" y="4572000"/>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solidFill>
                  <a:srgbClr val="0070C0"/>
                </a:solidFill>
              </a:rPr>
              <a:t>traits such as </a:t>
            </a:r>
            <a:r>
              <a:rPr lang="en-US" u="sng">
                <a:solidFill>
                  <a:srgbClr val="0070C0"/>
                </a:solidFill>
              </a:rPr>
              <a:t>arg1</a:t>
            </a:r>
          </a:p>
        </p:txBody>
      </p:sp>
      <p:sp>
        <p:nvSpPr>
          <p:cNvPr id="47" name="Line 9"/>
          <p:cNvSpPr>
            <a:spLocks noChangeShapeType="1"/>
          </p:cNvSpPr>
          <p:nvPr/>
        </p:nvSpPr>
        <p:spPr bwMode="auto">
          <a:xfrm flipH="1">
            <a:off x="4267200" y="4876800"/>
            <a:ext cx="914400" cy="685800"/>
          </a:xfrm>
          <a:prstGeom prst="line">
            <a:avLst/>
          </a:prstGeom>
          <a:noFill/>
          <a:ln w="57150">
            <a:solidFill>
              <a:schemeClr val="accent6">
                <a:lumMod val="40000"/>
                <a:lumOff val="60000"/>
              </a:schemeClr>
            </a:solidFill>
            <a:round/>
            <a:headEnd/>
            <a:tailEnd type="triangle" w="med" len="med"/>
          </a:ln>
        </p:spPr>
        <p:txBody>
          <a:bodyPr/>
          <a:lstStyle/>
          <a:p>
            <a:pPr>
              <a:defRPr/>
            </a:pPr>
            <a:endParaRPr lang="en-US">
              <a:ea typeface="+mn-ea"/>
            </a:endParaRPr>
          </a:p>
        </p:txBody>
      </p:sp>
      <p:sp>
        <p:nvSpPr>
          <p:cNvPr id="48" name="Line 9"/>
          <p:cNvSpPr>
            <a:spLocks noChangeShapeType="1"/>
          </p:cNvSpPr>
          <p:nvPr/>
        </p:nvSpPr>
        <p:spPr bwMode="auto">
          <a:xfrm>
            <a:off x="7010400" y="5029200"/>
            <a:ext cx="304800" cy="457200"/>
          </a:xfrm>
          <a:prstGeom prst="line">
            <a:avLst/>
          </a:prstGeom>
          <a:noFill/>
          <a:ln w="57150">
            <a:solidFill>
              <a:schemeClr val="accent6">
                <a:lumMod val="40000"/>
                <a:lumOff val="60000"/>
              </a:schemeClr>
            </a:solidFill>
            <a:round/>
            <a:headEnd/>
            <a:tailEnd type="triangle" w="med" len="med"/>
          </a:ln>
        </p:spPr>
        <p:txBody>
          <a:bodyPr/>
          <a:lstStyle/>
          <a:p>
            <a:pPr>
              <a:defRPr/>
            </a:pPr>
            <a:endParaRPr lang="en-US">
              <a:ea typeface="+mn-ea"/>
            </a:endParaRPr>
          </a:p>
        </p:txBody>
      </p:sp>
      <p:sp>
        <p:nvSpPr>
          <p:cNvPr id="49" name="Rectangle 4"/>
          <p:cNvSpPr>
            <a:spLocks noChangeArrowheads="1"/>
          </p:cNvSpPr>
          <p:nvPr/>
        </p:nvSpPr>
        <p:spPr bwMode="auto">
          <a:xfrm>
            <a:off x="3581400" y="5486400"/>
            <a:ext cx="85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b="1">
                <a:solidFill>
                  <a:srgbClr val="0070C0"/>
                </a:solidFill>
              </a:rPr>
              <a:t>denial</a:t>
            </a:r>
          </a:p>
        </p:txBody>
      </p:sp>
      <p:sp>
        <p:nvSpPr>
          <p:cNvPr id="50" name="Rectangle 4"/>
          <p:cNvSpPr>
            <a:spLocks noChangeArrowheads="1"/>
          </p:cNvSpPr>
          <p:nvPr/>
        </p:nvSpPr>
        <p:spPr bwMode="auto">
          <a:xfrm>
            <a:off x="7239000" y="53340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b="1">
                <a:solidFill>
                  <a:srgbClr val="0070C0"/>
                </a:solidFill>
              </a:rPr>
              <a:t>selfishness</a:t>
            </a:r>
          </a:p>
        </p:txBody>
      </p:sp>
    </p:spTree>
    <p:extLst>
      <p:ext uri="{BB962C8B-B14F-4D97-AF65-F5344CB8AC3E}">
        <p14:creationId xmlns:p14="http://schemas.microsoft.com/office/powerpoint/2010/main" val="421454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0" grpId="0"/>
      <p:bldP spid="31" grpId="0"/>
      <p:bldP spid="43" grpId="0"/>
      <p:bldP spid="45" grpId="0" animBg="1"/>
      <p:bldP spid="46" grpId="0"/>
      <p:bldP spid="49" grpId="0"/>
      <p:bldP spid="5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Manifold Trick for SSL</a:t>
            </a:r>
            <a:endParaRPr lang="en-US" dirty="0"/>
          </a:p>
        </p:txBody>
      </p:sp>
      <p:pic>
        <p:nvPicPr>
          <p:cNvPr id="4" name="Picture 3" descr="Screen Shot 2012-03-16 at 3.50.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470" y="1181100"/>
            <a:ext cx="6072511" cy="5420347"/>
          </a:xfrm>
          <a:prstGeom prst="rect">
            <a:avLst/>
          </a:prstGeom>
        </p:spPr>
      </p:pic>
    </p:spTree>
    <p:extLst>
      <p:ext uri="{BB962C8B-B14F-4D97-AF65-F5344CB8AC3E}">
        <p14:creationId xmlns:p14="http://schemas.microsoft.com/office/powerpoint/2010/main" val="3247690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Manifold Trick for SSL</a:t>
            </a:r>
            <a:endParaRPr lang="en-US" dirty="0"/>
          </a:p>
        </p:txBody>
      </p:sp>
      <p:pic>
        <p:nvPicPr>
          <p:cNvPr id="3" name="Picture 2" descr="Screen Shot 2012-03-16 at 3.50.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58" y="1208023"/>
            <a:ext cx="7802575" cy="5455706"/>
          </a:xfrm>
          <a:prstGeom prst="rect">
            <a:avLst/>
          </a:prstGeom>
        </p:spPr>
      </p:pic>
    </p:spTree>
    <p:extLst>
      <p:ext uri="{BB962C8B-B14F-4D97-AF65-F5344CB8AC3E}">
        <p14:creationId xmlns:p14="http://schemas.microsoft.com/office/powerpoint/2010/main" val="3483978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Manifold Trick for SSL</a:t>
            </a:r>
            <a:endParaRPr lang="en-US" dirty="0"/>
          </a:p>
        </p:txBody>
      </p:sp>
      <p:pic>
        <p:nvPicPr>
          <p:cNvPr id="3" name="Picture 2" descr="Screen Shot 2012-03-16 at 3.50.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4379"/>
            <a:ext cx="8244802" cy="5553621"/>
          </a:xfrm>
          <a:prstGeom prst="rect">
            <a:avLst/>
          </a:prstGeom>
        </p:spPr>
      </p:pic>
    </p:spTree>
    <p:extLst>
      <p:ext uri="{BB962C8B-B14F-4D97-AF65-F5344CB8AC3E}">
        <p14:creationId xmlns:p14="http://schemas.microsoft.com/office/powerpoint/2010/main" val="3071083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Manifold Trick for SSL</a:t>
            </a:r>
            <a:endParaRPr lang="en-US" dirty="0"/>
          </a:p>
        </p:txBody>
      </p:sp>
      <p:pic>
        <p:nvPicPr>
          <p:cNvPr id="3" name="Picture 2" descr="Screen Shot 2012-03-16 at 3.50.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9913"/>
            <a:ext cx="8328848" cy="5848087"/>
          </a:xfrm>
          <a:prstGeom prst="rect">
            <a:avLst/>
          </a:prstGeom>
        </p:spPr>
      </p:pic>
    </p:spTree>
    <p:extLst>
      <p:ext uri="{BB962C8B-B14F-4D97-AF65-F5344CB8AC3E}">
        <p14:creationId xmlns:p14="http://schemas.microsoft.com/office/powerpoint/2010/main" val="656020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Manifold Trick for SSL</a:t>
            </a:r>
            <a:endParaRPr lang="en-US" dirty="0"/>
          </a:p>
        </p:txBody>
      </p:sp>
      <p:pic>
        <p:nvPicPr>
          <p:cNvPr id="3" name="Picture 2" descr="Screen Shot 2012-03-16 at 3.51.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1688"/>
            <a:ext cx="9144000" cy="4336195"/>
          </a:xfrm>
          <a:prstGeom prst="rect">
            <a:avLst/>
          </a:prstGeom>
        </p:spPr>
      </p:pic>
    </p:spTree>
    <p:extLst>
      <p:ext uri="{BB962C8B-B14F-4D97-AF65-F5344CB8AC3E}">
        <p14:creationId xmlns:p14="http://schemas.microsoft.com/office/powerpoint/2010/main" val="579543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PageRank algorithm</a:t>
            </a:r>
            <a:endParaRPr lang="en-US" dirty="0"/>
          </a:p>
        </p:txBody>
      </p:sp>
      <p:sp>
        <p:nvSpPr>
          <p:cNvPr id="3" name="Content Placeholder 2"/>
          <p:cNvSpPr>
            <a:spLocks noGrp="1"/>
          </p:cNvSpPr>
          <p:nvPr>
            <p:ph idx="1"/>
          </p:nvPr>
        </p:nvSpPr>
        <p:spPr>
          <a:xfrm>
            <a:off x="279400" y="1257300"/>
            <a:ext cx="6817143" cy="5099050"/>
          </a:xfrm>
        </p:spPr>
        <p:txBody>
          <a:bodyPr>
            <a:normAutofit fontScale="92500" lnSpcReduction="20000"/>
          </a:bodyPr>
          <a:lstStyle/>
          <a:p>
            <a:r>
              <a:rPr lang="en-US" sz="2800" dirty="0" smtClean="0"/>
              <a:t>Repeat until converged:</a:t>
            </a:r>
          </a:p>
          <a:p>
            <a:pPr lvl="1"/>
            <a:r>
              <a:rPr lang="en-US" sz="2800" dirty="0" smtClean="0"/>
              <a:t>Let </a:t>
            </a:r>
            <a:r>
              <a:rPr lang="en-US" sz="2800" b="1" dirty="0" smtClean="0"/>
              <a:t>v</a:t>
            </a:r>
            <a:r>
              <a:rPr lang="en-US" sz="2800" baseline="30000" dirty="0" smtClean="0"/>
              <a:t>t+1 </a:t>
            </a:r>
            <a:r>
              <a:rPr lang="en-US" sz="2800" dirty="0" smtClean="0"/>
              <a:t>= c</a:t>
            </a:r>
            <a:r>
              <a:rPr lang="en-US" sz="2800" b="1" dirty="0" smtClean="0"/>
              <a:t>u</a:t>
            </a:r>
            <a:r>
              <a:rPr lang="en-US" sz="2800" dirty="0" smtClean="0"/>
              <a:t> + (1-c)</a:t>
            </a:r>
            <a:r>
              <a:rPr lang="en-US" sz="2800" b="1" dirty="0" err="1" smtClean="0"/>
              <a:t>Wv</a:t>
            </a:r>
            <a:r>
              <a:rPr lang="en-US" sz="2800" baseline="30000" dirty="0" err="1" smtClean="0"/>
              <a:t>t</a:t>
            </a:r>
            <a:endParaRPr lang="en-US" sz="2800" baseline="30000" dirty="0" smtClean="0"/>
          </a:p>
          <a:p>
            <a:pPr lvl="1"/>
            <a:endParaRPr lang="en-US" baseline="30000" dirty="0" smtClean="0"/>
          </a:p>
          <a:p>
            <a:r>
              <a:rPr lang="en-US" sz="2162" dirty="0" smtClean="0"/>
              <a:t>Pure streaming: use a table mapping nodes to </a:t>
            </a:r>
            <a:r>
              <a:rPr lang="en-US" sz="2162" dirty="0" err="1" smtClean="0"/>
              <a:t>degree+pageRank</a:t>
            </a:r>
            <a:endParaRPr lang="en-US" sz="2162" dirty="0" smtClean="0"/>
          </a:p>
          <a:p>
            <a:pPr lvl="1"/>
            <a:r>
              <a:rPr lang="en-US" sz="2162" dirty="0" smtClean="0"/>
              <a:t>Lines are </a:t>
            </a:r>
            <a:r>
              <a:rPr lang="en-US" sz="2162" i="1" dirty="0" err="1" smtClean="0"/>
              <a:t>i</a:t>
            </a:r>
            <a:r>
              <a:rPr lang="en-US" sz="2162" i="1" dirty="0" smtClean="0"/>
              <a:t>: degree=</a:t>
            </a:r>
            <a:r>
              <a:rPr lang="en-US" sz="2162" i="1" dirty="0" err="1" smtClean="0"/>
              <a:t>d,pr</a:t>
            </a:r>
            <a:r>
              <a:rPr lang="en-US" sz="2162" i="1" dirty="0" smtClean="0"/>
              <a:t>=</a:t>
            </a:r>
            <a:r>
              <a:rPr lang="en-US" sz="2162" i="1" dirty="0" err="1" smtClean="0"/>
              <a:t>v</a:t>
            </a:r>
            <a:endParaRPr lang="en-US" sz="2162" i="1" dirty="0" smtClean="0"/>
          </a:p>
          <a:p>
            <a:r>
              <a:rPr lang="en-US" sz="2162" dirty="0" smtClean="0"/>
              <a:t>For each edge </a:t>
            </a:r>
            <a:r>
              <a:rPr lang="en-US" sz="2162" i="1" dirty="0" err="1" smtClean="0"/>
              <a:t>i,j</a:t>
            </a:r>
            <a:endParaRPr lang="en-US" sz="2162" i="1" dirty="0" smtClean="0"/>
          </a:p>
          <a:p>
            <a:pPr lvl="1"/>
            <a:r>
              <a:rPr lang="en-US" sz="2162" dirty="0" smtClean="0"/>
              <a:t>Send to </a:t>
            </a:r>
            <a:r>
              <a:rPr lang="en-US" sz="2162" dirty="0" err="1" smtClean="0"/>
              <a:t>i</a:t>
            </a:r>
            <a:r>
              <a:rPr lang="en-US" sz="2162" dirty="0" smtClean="0"/>
              <a:t> (in degree/</a:t>
            </a:r>
            <a:r>
              <a:rPr lang="en-US" sz="2162" dirty="0" err="1" smtClean="0"/>
              <a:t>pagerank</a:t>
            </a:r>
            <a:r>
              <a:rPr lang="en-US" sz="2162" dirty="0" smtClean="0"/>
              <a:t>) table: </a:t>
            </a:r>
            <a:r>
              <a:rPr lang="en-US" sz="2162" dirty="0" err="1" smtClean="0"/>
              <a:t>outlink</a:t>
            </a:r>
            <a:r>
              <a:rPr lang="en-US" sz="2162" dirty="0" smtClean="0"/>
              <a:t> </a:t>
            </a:r>
            <a:r>
              <a:rPr lang="en-US" sz="2162" dirty="0" err="1" smtClean="0"/>
              <a:t>j</a:t>
            </a:r>
            <a:endParaRPr lang="en-US" sz="2162" dirty="0" smtClean="0"/>
          </a:p>
          <a:p>
            <a:r>
              <a:rPr lang="en-US" sz="2162" dirty="0" smtClean="0"/>
              <a:t>For each line</a:t>
            </a:r>
            <a:r>
              <a:rPr lang="en-US" sz="2162" i="1" dirty="0" smtClean="0"/>
              <a:t> </a:t>
            </a:r>
            <a:r>
              <a:rPr lang="en-US" sz="2162" i="1" dirty="0" err="1" smtClean="0"/>
              <a:t>i</a:t>
            </a:r>
            <a:r>
              <a:rPr lang="en-US" sz="2162" dirty="0" smtClean="0"/>
              <a:t>: degree=</a:t>
            </a:r>
            <a:r>
              <a:rPr lang="en-US" sz="2162" i="1" dirty="0" err="1" smtClean="0"/>
              <a:t>d</a:t>
            </a:r>
            <a:r>
              <a:rPr lang="en-US" sz="2162" dirty="0" err="1" smtClean="0"/>
              <a:t>,pr</a:t>
            </a:r>
            <a:r>
              <a:rPr lang="en-US" sz="2162" dirty="0" smtClean="0"/>
              <a:t>=</a:t>
            </a:r>
            <a:r>
              <a:rPr lang="en-US" sz="2162" i="1" dirty="0" err="1" smtClean="0"/>
              <a:t>v</a:t>
            </a:r>
            <a:r>
              <a:rPr lang="en-US" sz="2162" dirty="0" smtClean="0"/>
              <a:t>:</a:t>
            </a:r>
          </a:p>
          <a:p>
            <a:pPr lvl="1"/>
            <a:r>
              <a:rPr lang="en-US" sz="2162" dirty="0" smtClean="0"/>
              <a:t>send to </a:t>
            </a:r>
            <a:r>
              <a:rPr lang="en-US" sz="2162" i="1" dirty="0" err="1" smtClean="0"/>
              <a:t>i</a:t>
            </a:r>
            <a:r>
              <a:rPr lang="en-US" sz="2162" i="1" dirty="0" smtClean="0"/>
              <a:t>: </a:t>
            </a:r>
            <a:r>
              <a:rPr lang="en-US" sz="2162" dirty="0" err="1" smtClean="0"/>
              <a:t>incrementVBy</a:t>
            </a:r>
            <a:r>
              <a:rPr lang="en-US" sz="2162" dirty="0" smtClean="0"/>
              <a:t> </a:t>
            </a:r>
            <a:r>
              <a:rPr lang="en-US" sz="2162" i="1" dirty="0" err="1" smtClean="0"/>
              <a:t>c</a:t>
            </a:r>
            <a:endParaRPr lang="en-US" sz="2162" i="1" dirty="0" smtClean="0"/>
          </a:p>
          <a:p>
            <a:pPr lvl="1"/>
            <a:r>
              <a:rPr lang="en-US" sz="2162" dirty="0" smtClean="0"/>
              <a:t>for each message “</a:t>
            </a:r>
            <a:r>
              <a:rPr lang="en-US" sz="2162" dirty="0" err="1" smtClean="0"/>
              <a:t>outlink</a:t>
            </a:r>
            <a:r>
              <a:rPr lang="en-US" sz="2162" dirty="0" smtClean="0"/>
              <a:t> </a:t>
            </a:r>
            <a:r>
              <a:rPr lang="en-US" sz="2162" dirty="0" err="1" smtClean="0"/>
              <a:t>j</a:t>
            </a:r>
            <a:r>
              <a:rPr lang="en-US" sz="2162" dirty="0" smtClean="0"/>
              <a:t>”:</a:t>
            </a:r>
          </a:p>
          <a:p>
            <a:pPr lvl="2"/>
            <a:r>
              <a:rPr lang="en-US" sz="2162" dirty="0" smtClean="0"/>
              <a:t>send to</a:t>
            </a:r>
            <a:r>
              <a:rPr lang="en-US" sz="2162" i="1" dirty="0" smtClean="0"/>
              <a:t> j: </a:t>
            </a:r>
            <a:r>
              <a:rPr lang="en-US" sz="2162" dirty="0" err="1" smtClean="0"/>
              <a:t>incrementVBy</a:t>
            </a:r>
            <a:r>
              <a:rPr lang="en-US" sz="2162" dirty="0" smtClean="0"/>
              <a:t> </a:t>
            </a:r>
            <a:r>
              <a:rPr lang="en-US" sz="2162" i="1" dirty="0" smtClean="0"/>
              <a:t>(1-c)*</a:t>
            </a:r>
            <a:r>
              <a:rPr lang="en-US" sz="2162" i="1" dirty="0" err="1" smtClean="0"/>
              <a:t>v/d</a:t>
            </a:r>
            <a:endParaRPr lang="en-US" sz="2162" i="1" dirty="0" smtClean="0"/>
          </a:p>
          <a:p>
            <a:r>
              <a:rPr lang="en-US" sz="2162" dirty="0" smtClean="0"/>
              <a:t>For each line </a:t>
            </a:r>
            <a:r>
              <a:rPr lang="en-US" sz="2162" i="1" dirty="0" err="1" smtClean="0"/>
              <a:t>i</a:t>
            </a:r>
            <a:r>
              <a:rPr lang="en-US" sz="2162" i="1" dirty="0" smtClean="0"/>
              <a:t>: </a:t>
            </a:r>
            <a:r>
              <a:rPr lang="en-US" sz="2162" dirty="0" smtClean="0"/>
              <a:t>degree=</a:t>
            </a:r>
            <a:r>
              <a:rPr lang="en-US" sz="2162" dirty="0" err="1" smtClean="0"/>
              <a:t>d,pr</a:t>
            </a:r>
            <a:r>
              <a:rPr lang="en-US" sz="2162" dirty="0" smtClean="0"/>
              <a:t>=</a:t>
            </a:r>
            <a:r>
              <a:rPr lang="en-US" sz="2162" dirty="0" err="1" smtClean="0"/>
              <a:t>v</a:t>
            </a:r>
            <a:endParaRPr lang="en-US" sz="2162" dirty="0" smtClean="0"/>
          </a:p>
          <a:p>
            <a:pPr lvl="1"/>
            <a:r>
              <a:rPr lang="en-US" sz="2162" dirty="0" smtClean="0"/>
              <a:t>sum up the </a:t>
            </a:r>
            <a:r>
              <a:rPr lang="en-US" sz="2162" dirty="0" err="1" smtClean="0"/>
              <a:t>incrementVBy</a:t>
            </a:r>
            <a:r>
              <a:rPr lang="en-US" sz="2162" dirty="0" smtClean="0"/>
              <a:t> messages to compute </a:t>
            </a:r>
            <a:r>
              <a:rPr lang="en-US" sz="2162" dirty="0" err="1" smtClean="0"/>
              <a:t>v</a:t>
            </a:r>
            <a:r>
              <a:rPr lang="en-US" sz="2162" dirty="0" smtClean="0"/>
              <a:t>’</a:t>
            </a:r>
          </a:p>
          <a:p>
            <a:pPr lvl="1"/>
            <a:r>
              <a:rPr lang="en-US" sz="2162" dirty="0" smtClean="0"/>
              <a:t>output new row: </a:t>
            </a:r>
            <a:r>
              <a:rPr lang="en-US" sz="2162" dirty="0" err="1" smtClean="0"/>
              <a:t>i</a:t>
            </a:r>
            <a:r>
              <a:rPr lang="en-US" sz="2162" dirty="0" smtClean="0"/>
              <a:t>: degree=</a:t>
            </a:r>
            <a:r>
              <a:rPr lang="en-US" sz="2162" i="1" dirty="0" err="1" smtClean="0"/>
              <a:t>d,</a:t>
            </a:r>
            <a:r>
              <a:rPr lang="en-US" sz="2162" dirty="0" err="1" smtClean="0"/>
              <a:t>pr</a:t>
            </a:r>
            <a:r>
              <a:rPr lang="en-US" sz="2162" dirty="0" smtClean="0"/>
              <a:t>=</a:t>
            </a:r>
            <a:r>
              <a:rPr lang="en-US" sz="2162" i="1" dirty="0" err="1" smtClean="0"/>
              <a:t>v</a:t>
            </a:r>
            <a:r>
              <a:rPr lang="en-US" sz="2162" i="1" dirty="0" smtClean="0"/>
              <a:t>’</a:t>
            </a:r>
          </a:p>
          <a:p>
            <a:pPr lvl="3"/>
            <a:endParaRPr lang="en-US" sz="1800" b="1" dirty="0" smtClean="0">
              <a:solidFill>
                <a:srgbClr val="FF0000"/>
              </a:solidFill>
            </a:endParaRPr>
          </a:p>
        </p:txBody>
      </p:sp>
      <p:cxnSp>
        <p:nvCxnSpPr>
          <p:cNvPr id="6" name="Elbow Connector 5"/>
          <p:cNvCxnSpPr/>
          <p:nvPr/>
        </p:nvCxnSpPr>
        <p:spPr>
          <a:xfrm rot="16200000" flipV="1">
            <a:off x="5204485" y="4185166"/>
            <a:ext cx="2749751" cy="1034364"/>
          </a:xfrm>
          <a:prstGeom prst="bentConnector3">
            <a:avLst>
              <a:gd name="adj1" fmla="val 10047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224206" y="6077224"/>
            <a:ext cx="18723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8419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Manifold Trick for SSL</a:t>
            </a:r>
            <a:endParaRPr lang="en-US" dirty="0"/>
          </a:p>
        </p:txBody>
      </p:sp>
      <p:pic>
        <p:nvPicPr>
          <p:cNvPr id="6" name="Picture 5" descr="Screen Shot 2012-03-16 at 3.50.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7624"/>
            <a:ext cx="9144000" cy="912120"/>
          </a:xfrm>
          <a:prstGeom prst="rect">
            <a:avLst/>
          </a:prstGeom>
        </p:spPr>
      </p:pic>
      <p:sp>
        <p:nvSpPr>
          <p:cNvPr id="7" name="TextBox 6"/>
          <p:cNvSpPr txBox="1"/>
          <p:nvPr/>
        </p:nvSpPr>
        <p:spPr>
          <a:xfrm>
            <a:off x="457200" y="1211248"/>
            <a:ext cx="1915909" cy="369332"/>
          </a:xfrm>
          <a:prstGeom prst="rect">
            <a:avLst/>
          </a:prstGeom>
          <a:noFill/>
        </p:spPr>
        <p:txBody>
          <a:bodyPr wrap="none" rtlCol="0">
            <a:spAutoFit/>
          </a:bodyPr>
          <a:lstStyle/>
          <a:p>
            <a:r>
              <a:rPr lang="en-US" dirty="0" smtClean="0"/>
              <a:t>A smoothing trick:</a:t>
            </a:r>
            <a:endParaRPr lang="en-US" dirty="0"/>
          </a:p>
        </p:txBody>
      </p:sp>
    </p:spTree>
    <p:extLst>
      <p:ext uri="{BB962C8B-B14F-4D97-AF65-F5344CB8AC3E}">
        <p14:creationId xmlns:p14="http://schemas.microsoft.com/office/powerpoint/2010/main" val="515428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Manifold Trick for SSL</a:t>
            </a:r>
            <a:endParaRPr lang="en-US" dirty="0"/>
          </a:p>
        </p:txBody>
      </p:sp>
      <p:pic>
        <p:nvPicPr>
          <p:cNvPr id="5" name="Picture 4" descr="Screen Shot 2012-03-16 at 3.5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07" y="1391479"/>
            <a:ext cx="8482205" cy="5296362"/>
          </a:xfrm>
          <a:prstGeom prst="rect">
            <a:avLst/>
          </a:prstGeom>
        </p:spPr>
      </p:pic>
    </p:spTree>
    <p:extLst>
      <p:ext uri="{BB962C8B-B14F-4D97-AF65-F5344CB8AC3E}">
        <p14:creationId xmlns:p14="http://schemas.microsoft.com/office/powerpoint/2010/main" val="190488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  Approximate Personalized PageRank</a:t>
            </a:r>
            <a:endParaRPr lang="en-US" dirty="0"/>
          </a:p>
        </p:txBody>
      </p:sp>
      <p:pic>
        <p:nvPicPr>
          <p:cNvPr id="7" name="Picture 6" descr="Screen Shot 2012-03-14 at 4.28.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3" y="1543393"/>
            <a:ext cx="9144000" cy="2890229"/>
          </a:xfrm>
          <a:prstGeom prst="rect">
            <a:avLst/>
          </a:prstGeom>
        </p:spPr>
      </p:pic>
      <p:pic>
        <p:nvPicPr>
          <p:cNvPr id="8" name="Picture 7" descr="Screen Shot 2012-03-14 at 4.28.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1" y="4321342"/>
            <a:ext cx="9144000" cy="2536658"/>
          </a:xfrm>
          <a:prstGeom prst="rect">
            <a:avLst/>
          </a:prstGeom>
        </p:spPr>
      </p:pic>
    </p:spTree>
    <p:extLst>
      <p:ext uri="{BB962C8B-B14F-4D97-AF65-F5344CB8AC3E}">
        <p14:creationId xmlns:p14="http://schemas.microsoft.com/office/powerpoint/2010/main" val="3162700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topics so far</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Algorithms:</a:t>
            </a:r>
          </a:p>
          <a:p>
            <a:pPr lvl="1"/>
            <a:r>
              <a:rPr lang="en-US" dirty="0" smtClean="0"/>
              <a:t>exact PageRank</a:t>
            </a:r>
          </a:p>
          <a:p>
            <a:pPr lvl="2"/>
            <a:r>
              <a:rPr lang="en-US" dirty="0" smtClean="0"/>
              <a:t>with nodes-in-memory</a:t>
            </a:r>
          </a:p>
          <a:p>
            <a:pPr lvl="2"/>
            <a:r>
              <a:rPr lang="en-US" dirty="0" smtClean="0"/>
              <a:t>with nothing-in-memory</a:t>
            </a:r>
          </a:p>
          <a:p>
            <a:pPr lvl="1"/>
            <a:r>
              <a:rPr lang="en-US" dirty="0" smtClean="0"/>
              <a:t>approximate </a:t>
            </a:r>
            <a:r>
              <a:rPr lang="en-US" b="1" dirty="0" smtClean="0"/>
              <a:t>personalized</a:t>
            </a:r>
            <a:r>
              <a:rPr lang="en-US" dirty="0" smtClean="0"/>
              <a:t> PageRank (</a:t>
            </a:r>
            <a:r>
              <a:rPr lang="en-US" dirty="0" err="1" smtClean="0"/>
              <a:t>apr</a:t>
            </a:r>
            <a:r>
              <a:rPr lang="en-US" dirty="0" smtClean="0"/>
              <a:t>)</a:t>
            </a:r>
          </a:p>
          <a:p>
            <a:pPr lvl="2"/>
            <a:r>
              <a:rPr lang="en-US" dirty="0" smtClean="0"/>
              <a:t>using repeated “push”</a:t>
            </a:r>
          </a:p>
          <a:p>
            <a:pPr lvl="1"/>
            <a:r>
              <a:rPr lang="en-US" dirty="0" smtClean="0"/>
              <a:t>a “sweep” to find a coherent </a:t>
            </a:r>
            <a:r>
              <a:rPr lang="en-US" dirty="0" err="1" smtClean="0"/>
              <a:t>subgraph</a:t>
            </a:r>
            <a:r>
              <a:rPr lang="en-US" dirty="0" smtClean="0"/>
              <a:t> from a personalized PageRank vector/ranking</a:t>
            </a:r>
          </a:p>
          <a:p>
            <a:pPr lvl="1"/>
            <a:r>
              <a:rPr lang="en-US" dirty="0" smtClean="0"/>
              <a:t>iterative averaging</a:t>
            </a:r>
          </a:p>
          <a:p>
            <a:pPr lvl="2"/>
            <a:r>
              <a:rPr lang="en-US" dirty="0" smtClean="0"/>
              <a:t>clamping some nodes</a:t>
            </a:r>
          </a:p>
          <a:p>
            <a:pPr lvl="2"/>
            <a:r>
              <a:rPr lang="en-US" dirty="0" smtClean="0"/>
              <a:t>no clamping</a:t>
            </a:r>
            <a:endParaRPr lang="en-US" dirty="0"/>
          </a:p>
        </p:txBody>
      </p:sp>
      <p:sp>
        <p:nvSpPr>
          <p:cNvPr id="4" name="Content Placeholder 3"/>
          <p:cNvSpPr>
            <a:spLocks noGrp="1"/>
          </p:cNvSpPr>
          <p:nvPr>
            <p:ph sz="half" idx="2"/>
          </p:nvPr>
        </p:nvSpPr>
        <p:spPr>
          <a:xfrm>
            <a:off x="4648199" y="1600200"/>
            <a:ext cx="4175539" cy="4525963"/>
          </a:xfrm>
        </p:spPr>
        <p:txBody>
          <a:bodyPr>
            <a:normAutofit fontScale="85000" lnSpcReduction="10000"/>
          </a:bodyPr>
          <a:lstStyle/>
          <a:p>
            <a:r>
              <a:rPr lang="en-US" dirty="0" smtClean="0"/>
              <a:t>Applications:</a:t>
            </a:r>
          </a:p>
          <a:p>
            <a:pPr lvl="1"/>
            <a:r>
              <a:rPr lang="en-US" dirty="0" smtClean="0"/>
              <a:t>web search</a:t>
            </a:r>
          </a:p>
          <a:p>
            <a:pPr lvl="1"/>
            <a:endParaRPr lang="en-US" dirty="0"/>
          </a:p>
          <a:p>
            <a:pPr lvl="1"/>
            <a:endParaRPr lang="en-US" dirty="0" smtClean="0"/>
          </a:p>
          <a:p>
            <a:pPr lvl="1"/>
            <a:r>
              <a:rPr lang="en-US" dirty="0" smtClean="0"/>
              <a:t>semi-supervised learning (MRW algorithm); </a:t>
            </a:r>
            <a:r>
              <a:rPr lang="en-US" b="1" dirty="0" err="1" smtClean="0"/>
              <a:t>etc</a:t>
            </a:r>
            <a:r>
              <a:rPr lang="en-US" b="1" dirty="0" smtClean="0"/>
              <a:t>, </a:t>
            </a:r>
            <a:r>
              <a:rPr lang="en-US" b="1" dirty="0" err="1" smtClean="0"/>
              <a:t>etc</a:t>
            </a:r>
            <a:endParaRPr lang="en-US" b="1" dirty="0" smtClean="0"/>
          </a:p>
          <a:p>
            <a:pPr lvl="1"/>
            <a:endParaRPr lang="en-US" dirty="0"/>
          </a:p>
          <a:p>
            <a:pPr lvl="1"/>
            <a:r>
              <a:rPr lang="en-US" dirty="0" smtClean="0"/>
              <a:t>sampling a graph (with </a:t>
            </a:r>
            <a:r>
              <a:rPr lang="en-US" dirty="0" err="1" smtClean="0"/>
              <a:t>apr</a:t>
            </a:r>
            <a:r>
              <a:rPr lang="en-US" dirty="0" smtClean="0"/>
              <a:t>)</a:t>
            </a:r>
          </a:p>
          <a:p>
            <a:pPr lvl="1"/>
            <a:endParaRPr lang="en-US" dirty="0"/>
          </a:p>
          <a:p>
            <a:pPr lvl="1"/>
            <a:endParaRPr lang="en-US" dirty="0" smtClean="0"/>
          </a:p>
          <a:p>
            <a:pPr lvl="1"/>
            <a:endParaRPr lang="en-US" dirty="0" smtClean="0"/>
          </a:p>
          <a:p>
            <a:pPr lvl="2"/>
            <a:r>
              <a:rPr lang="en-US" dirty="0" smtClean="0"/>
              <a:t>SSL</a:t>
            </a:r>
          </a:p>
          <a:p>
            <a:pPr lvl="2"/>
            <a:r>
              <a:rPr lang="en-US" dirty="0" smtClean="0"/>
              <a:t>power iteration clustering</a:t>
            </a:r>
            <a:endParaRPr lang="en-US" dirty="0"/>
          </a:p>
        </p:txBody>
      </p:sp>
    </p:spTree>
    <p:extLst>
      <p:ext uri="{BB962C8B-B14F-4D97-AF65-F5344CB8AC3E}">
        <p14:creationId xmlns:p14="http://schemas.microsoft.com/office/powerpoint/2010/main" val="3204413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381000" y="1311275"/>
            <a:ext cx="82296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spcBef>
                <a:spcPct val="50000"/>
              </a:spcBef>
              <a:buFont typeface="Wingdings" charset="0"/>
              <a:buNone/>
            </a:pPr>
            <a:endParaRPr lang="en-US" sz="1200" b="0">
              <a:latin typeface="Verdana" charset="0"/>
            </a:endParaRPr>
          </a:p>
        </p:txBody>
      </p:sp>
      <p:sp>
        <p:nvSpPr>
          <p:cNvPr id="186371" name="Line 3"/>
          <p:cNvSpPr>
            <a:spLocks noChangeShapeType="1"/>
          </p:cNvSpPr>
          <p:nvPr/>
        </p:nvSpPr>
        <p:spPr bwMode="auto">
          <a:xfrm flipV="1">
            <a:off x="2205038" y="3162300"/>
            <a:ext cx="2378075" cy="633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aphicFrame>
        <p:nvGraphicFramePr>
          <p:cNvPr id="186372" name="Object 4"/>
          <p:cNvGraphicFramePr>
            <a:graphicFrameLocks noGrp="1" noChangeAspect="1"/>
          </p:cNvGraphicFramePr>
          <p:nvPr>
            <p:ph sz="half" idx="1"/>
          </p:nvPr>
        </p:nvGraphicFramePr>
        <p:xfrm>
          <a:off x="1568450" y="3724275"/>
          <a:ext cx="457200" cy="1165225"/>
        </p:xfrm>
        <a:graphic>
          <a:graphicData uri="http://schemas.openxmlformats.org/presentationml/2006/ole">
            <mc:AlternateContent xmlns:mc="http://schemas.openxmlformats.org/markup-compatibility/2006">
              <mc:Choice xmlns:v="urn:schemas-microsoft-com:vml" Requires="v">
                <p:oleObj spid="_x0000_s1054" name="Bitmap Image" r:id="rId4" imgW="266737" imgH="647619" progId="Paint.Picture">
                  <p:embed/>
                </p:oleObj>
              </mc:Choice>
              <mc:Fallback>
                <p:oleObj name="Bitmap Image" r:id="rId4" imgW="266737" imgH="64761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3724275"/>
                        <a:ext cx="4572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186373" name="Object 5"/>
          <p:cNvGraphicFramePr>
            <a:graphicFrameLocks noChangeAspect="1"/>
          </p:cNvGraphicFramePr>
          <p:nvPr/>
        </p:nvGraphicFramePr>
        <p:xfrm>
          <a:off x="1447800" y="4891088"/>
          <a:ext cx="422275" cy="1012825"/>
        </p:xfrm>
        <a:graphic>
          <a:graphicData uri="http://schemas.openxmlformats.org/presentationml/2006/ole">
            <mc:AlternateContent xmlns:mc="http://schemas.openxmlformats.org/markup-compatibility/2006">
              <mc:Choice xmlns:v="urn:schemas-microsoft-com:vml" Requires="v">
                <p:oleObj spid="_x0000_s1055" name="Bitmap Image" r:id="rId6" imgW="333333" imgH="714286" progId="Paint.Picture">
                  <p:embed/>
                </p:oleObj>
              </mc:Choice>
              <mc:Fallback>
                <p:oleObj name="Bitmap Image" r:id="rId6" imgW="333333" imgH="71428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891088"/>
                        <a:ext cx="422275"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6374" name="Object 6"/>
          <p:cNvGraphicFramePr>
            <a:graphicFrameLocks noChangeAspect="1"/>
          </p:cNvGraphicFramePr>
          <p:nvPr>
            <p:extLst>
              <p:ext uri="{D42A27DB-BD31-4B8C-83A1-F6EECF244321}">
                <p14:modId xmlns:p14="http://schemas.microsoft.com/office/powerpoint/2010/main" val="2120361450"/>
              </p:ext>
            </p:extLst>
          </p:nvPr>
        </p:nvGraphicFramePr>
        <p:xfrm>
          <a:off x="3108325" y="2803525"/>
          <a:ext cx="4763" cy="6350"/>
        </p:xfrm>
        <a:graphic>
          <a:graphicData uri="http://schemas.openxmlformats.org/presentationml/2006/ole">
            <mc:AlternateContent xmlns:mc="http://schemas.openxmlformats.org/markup-compatibility/2006">
              <mc:Choice xmlns:v="urn:schemas-microsoft-com:vml" Requires="v">
                <p:oleObj spid="_x0000_s1056" name="Bitmap Image" r:id="rId8" imgW="25400" imgH="25400" progId="Paint.Picture">
                  <p:embed/>
                </p:oleObj>
              </mc:Choice>
              <mc:Fallback>
                <p:oleObj name="Bitmap Image" r:id="rId8" imgW="25400" imgH="25400" progId="Paint.Picture">
                  <p:embed/>
                  <p:pic>
                    <p:nvPicPr>
                      <p:cNvPr id="0" name=""/>
                      <p:cNvPicPr>
                        <a:picLocks noChangeAspect="1" noChangeArrowheads="1"/>
                      </p:cNvPicPr>
                      <p:nvPr/>
                    </p:nvPicPr>
                    <p:blipFill>
                      <a:blip r:embed="rId9"/>
                      <a:srcRect/>
                      <a:stretch>
                        <a:fillRect/>
                      </a:stretch>
                    </p:blipFill>
                    <p:spPr bwMode="auto">
                      <a:xfrm>
                        <a:off x="3108325" y="2803525"/>
                        <a:ext cx="4763"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8637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1225" y="3541713"/>
            <a:ext cx="904875" cy="557212"/>
          </a:xfrm>
          <a:prstGeom prst="rect">
            <a:avLst/>
          </a:prstGeom>
          <a:noFill/>
          <a:extLst>
            <a:ext uri="{909E8E84-426E-40dd-AFC4-6F175D3DCCD1}">
              <a14:hiddenFill xmlns:a14="http://schemas.microsoft.com/office/drawing/2010/main">
                <a:solidFill>
                  <a:srgbClr val="FFFFFF"/>
                </a:solidFill>
              </a14:hiddenFill>
            </a:ext>
          </a:extLst>
        </p:spPr>
      </p:pic>
      <p:sp>
        <p:nvSpPr>
          <p:cNvPr id="186376" name="Text Box 8"/>
          <p:cNvSpPr txBox="1">
            <a:spLocks noChangeArrowheads="1"/>
          </p:cNvSpPr>
          <p:nvPr/>
        </p:nvSpPr>
        <p:spPr bwMode="auto">
          <a:xfrm>
            <a:off x="4808538" y="3668713"/>
            <a:ext cx="158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proposal</a:t>
            </a:r>
          </a:p>
        </p:txBody>
      </p:sp>
      <p:sp>
        <p:nvSpPr>
          <p:cNvPr id="186377" name="Text Box 9"/>
          <p:cNvSpPr txBox="1">
            <a:spLocks noChangeArrowheads="1"/>
          </p:cNvSpPr>
          <p:nvPr/>
        </p:nvSpPr>
        <p:spPr bwMode="auto">
          <a:xfrm>
            <a:off x="5376863" y="4175125"/>
            <a:ext cx="1019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CMU</a:t>
            </a:r>
          </a:p>
        </p:txBody>
      </p:sp>
      <p:sp>
        <p:nvSpPr>
          <p:cNvPr id="186378" name="Text Box 10"/>
          <p:cNvSpPr txBox="1">
            <a:spLocks noChangeArrowheads="1"/>
          </p:cNvSpPr>
          <p:nvPr/>
        </p:nvSpPr>
        <p:spPr bwMode="auto">
          <a:xfrm>
            <a:off x="4191000" y="1857375"/>
            <a:ext cx="158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CALO</a:t>
            </a:r>
          </a:p>
        </p:txBody>
      </p:sp>
      <p:sp>
        <p:nvSpPr>
          <p:cNvPr id="186379" name="Text Box 11"/>
          <p:cNvSpPr txBox="1">
            <a:spLocks noChangeArrowheads="1"/>
          </p:cNvSpPr>
          <p:nvPr/>
        </p:nvSpPr>
        <p:spPr bwMode="auto">
          <a:xfrm>
            <a:off x="5260975" y="3289300"/>
            <a:ext cx="158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graph</a:t>
            </a:r>
          </a:p>
        </p:txBody>
      </p:sp>
      <p:sp>
        <p:nvSpPr>
          <p:cNvPr id="186380" name="Text Box 12"/>
          <p:cNvSpPr txBox="1">
            <a:spLocks noChangeArrowheads="1"/>
          </p:cNvSpPr>
          <p:nvPr/>
        </p:nvSpPr>
        <p:spPr bwMode="auto">
          <a:xfrm>
            <a:off x="4468813" y="2908300"/>
            <a:ext cx="158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William</a:t>
            </a:r>
          </a:p>
        </p:txBody>
      </p:sp>
      <p:sp>
        <p:nvSpPr>
          <p:cNvPr id="186381" name="Line 13"/>
          <p:cNvSpPr>
            <a:spLocks noChangeShapeType="1"/>
          </p:cNvSpPr>
          <p:nvPr/>
        </p:nvSpPr>
        <p:spPr bwMode="auto">
          <a:xfrm>
            <a:off x="2205038" y="4048125"/>
            <a:ext cx="792162" cy="633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2" name="Line 14"/>
          <p:cNvSpPr>
            <a:spLocks noChangeShapeType="1"/>
          </p:cNvSpPr>
          <p:nvPr/>
        </p:nvSpPr>
        <p:spPr bwMode="auto">
          <a:xfrm flipV="1">
            <a:off x="4468813" y="4357688"/>
            <a:ext cx="1093787" cy="577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3" name="Line 15"/>
          <p:cNvSpPr>
            <a:spLocks noChangeShapeType="1"/>
          </p:cNvSpPr>
          <p:nvPr/>
        </p:nvSpPr>
        <p:spPr bwMode="auto">
          <a:xfrm>
            <a:off x="3676650" y="2782888"/>
            <a:ext cx="1246188" cy="758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4" name="Line 16"/>
          <p:cNvSpPr>
            <a:spLocks noChangeShapeType="1"/>
          </p:cNvSpPr>
          <p:nvPr/>
        </p:nvSpPr>
        <p:spPr bwMode="auto">
          <a:xfrm flipV="1">
            <a:off x="2319338" y="3162300"/>
            <a:ext cx="338137" cy="379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5" name="Text Box 17"/>
          <p:cNvSpPr txBox="1">
            <a:spLocks noChangeArrowheads="1"/>
          </p:cNvSpPr>
          <p:nvPr/>
        </p:nvSpPr>
        <p:spPr bwMode="auto">
          <a:xfrm>
            <a:off x="5260975" y="5062538"/>
            <a:ext cx="1246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solidFill>
                  <a:schemeClr val="folHlink"/>
                </a:solidFill>
                <a:latin typeface="Courier New" charset="0"/>
                <a:ea typeface="Arial Unicode MS" charset="0"/>
                <a:cs typeface="Courier New" charset="0"/>
              </a:rPr>
              <a:t>6/18/07</a:t>
            </a:r>
          </a:p>
        </p:txBody>
      </p:sp>
      <p:sp>
        <p:nvSpPr>
          <p:cNvPr id="186386" name="Line 18"/>
          <p:cNvSpPr>
            <a:spLocks noChangeShapeType="1"/>
          </p:cNvSpPr>
          <p:nvPr/>
        </p:nvSpPr>
        <p:spPr bwMode="auto">
          <a:xfrm>
            <a:off x="4495800" y="5119688"/>
            <a:ext cx="879475" cy="146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7" name="Text Box 19"/>
          <p:cNvSpPr txBox="1">
            <a:spLocks noChangeArrowheads="1"/>
          </p:cNvSpPr>
          <p:nvPr/>
        </p:nvSpPr>
        <p:spPr bwMode="auto">
          <a:xfrm>
            <a:off x="6280150" y="4687888"/>
            <a:ext cx="1246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solidFill>
                  <a:schemeClr val="folHlink"/>
                </a:solidFill>
                <a:latin typeface="Courier New" charset="0"/>
                <a:ea typeface="Arial Unicode MS" charset="0"/>
                <a:cs typeface="Courier New" charset="0"/>
              </a:rPr>
              <a:t>6/17/07</a:t>
            </a:r>
          </a:p>
        </p:txBody>
      </p:sp>
      <p:sp>
        <p:nvSpPr>
          <p:cNvPr id="186388" name="Line 20"/>
          <p:cNvSpPr>
            <a:spLocks noChangeShapeType="1"/>
          </p:cNvSpPr>
          <p:nvPr/>
        </p:nvSpPr>
        <p:spPr bwMode="auto">
          <a:xfrm>
            <a:off x="4468813" y="3922713"/>
            <a:ext cx="1698625" cy="1012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89" name="Freeform 21"/>
          <p:cNvSpPr>
            <a:spLocks/>
          </p:cNvSpPr>
          <p:nvPr/>
        </p:nvSpPr>
        <p:spPr bwMode="auto">
          <a:xfrm>
            <a:off x="6507163" y="5187950"/>
            <a:ext cx="1112837" cy="401638"/>
          </a:xfrm>
          <a:custGeom>
            <a:avLst/>
            <a:gdLst>
              <a:gd name="T0" fmla="*/ 0 w 472"/>
              <a:gd name="T1" fmla="*/ 48 h 152"/>
              <a:gd name="T2" fmla="*/ 432 w 472"/>
              <a:gd name="T3" fmla="*/ 144 h 152"/>
              <a:gd name="T4" fmla="*/ 240 w 472"/>
              <a:gd name="T5" fmla="*/ 0 h 152"/>
            </a:gdLst>
            <a:ahLst/>
            <a:cxnLst>
              <a:cxn ang="0">
                <a:pos x="T0" y="T1"/>
              </a:cxn>
              <a:cxn ang="0">
                <a:pos x="T2" y="T3"/>
              </a:cxn>
              <a:cxn ang="0">
                <a:pos x="T4" y="T5"/>
              </a:cxn>
            </a:cxnLst>
            <a:rect l="0" t="0" r="r" b="b"/>
            <a:pathLst>
              <a:path w="472" h="152">
                <a:moveTo>
                  <a:pt x="0" y="48"/>
                </a:moveTo>
                <a:cubicBezTo>
                  <a:pt x="196" y="100"/>
                  <a:pt x="392" y="152"/>
                  <a:pt x="432" y="144"/>
                </a:cubicBezTo>
                <a:cubicBezTo>
                  <a:pt x="472" y="136"/>
                  <a:pt x="356" y="68"/>
                  <a:pt x="240"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86390" name="Line 22"/>
          <p:cNvSpPr>
            <a:spLocks noChangeShapeType="1"/>
          </p:cNvSpPr>
          <p:nvPr/>
        </p:nvSpPr>
        <p:spPr bwMode="auto">
          <a:xfrm flipV="1">
            <a:off x="1905000" y="5195888"/>
            <a:ext cx="990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1" name="Text Box 23"/>
          <p:cNvSpPr txBox="1">
            <a:spLocks noChangeArrowheads="1"/>
          </p:cNvSpPr>
          <p:nvPr/>
        </p:nvSpPr>
        <p:spPr bwMode="auto">
          <a:xfrm>
            <a:off x="1828800" y="2757488"/>
            <a:ext cx="762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400" i="1">
                <a:solidFill>
                  <a:srgbClr val="9933FF"/>
                </a:solidFill>
                <a:latin typeface="Verdana" charset="0"/>
              </a:rPr>
              <a:t>Sent </a:t>
            </a:r>
            <a:br>
              <a:rPr lang="en-US" sz="1400" i="1">
                <a:solidFill>
                  <a:srgbClr val="9933FF"/>
                </a:solidFill>
                <a:latin typeface="Verdana" charset="0"/>
              </a:rPr>
            </a:br>
            <a:r>
              <a:rPr lang="en-US" sz="1400" i="1">
                <a:solidFill>
                  <a:srgbClr val="9933FF"/>
                </a:solidFill>
                <a:latin typeface="Verdana" charset="0"/>
              </a:rPr>
              <a:t>To</a:t>
            </a:r>
          </a:p>
        </p:txBody>
      </p:sp>
      <p:sp>
        <p:nvSpPr>
          <p:cNvPr id="186392" name="Line 24"/>
          <p:cNvSpPr>
            <a:spLocks noChangeShapeType="1"/>
          </p:cNvSpPr>
          <p:nvPr/>
        </p:nvSpPr>
        <p:spPr bwMode="auto">
          <a:xfrm flipH="1">
            <a:off x="2286000" y="3138488"/>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3" name="Line 25"/>
          <p:cNvSpPr>
            <a:spLocks noChangeShapeType="1"/>
          </p:cNvSpPr>
          <p:nvPr/>
        </p:nvSpPr>
        <p:spPr bwMode="auto">
          <a:xfrm>
            <a:off x="3657600" y="2757488"/>
            <a:ext cx="1371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4" name="Text Box 26"/>
          <p:cNvSpPr txBox="1">
            <a:spLocks noChangeArrowheads="1"/>
          </p:cNvSpPr>
          <p:nvPr/>
        </p:nvSpPr>
        <p:spPr bwMode="auto">
          <a:xfrm>
            <a:off x="3886200" y="2452688"/>
            <a:ext cx="152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400" i="1">
                <a:solidFill>
                  <a:srgbClr val="9933FF"/>
                </a:solidFill>
                <a:latin typeface="Verdana" charset="0"/>
              </a:rPr>
              <a:t>Term In Subject</a:t>
            </a:r>
          </a:p>
        </p:txBody>
      </p:sp>
      <p:pic>
        <p:nvPicPr>
          <p:cNvPr id="186395" name="Picture 27" descr="meeting"/>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a:xfrm>
            <a:off x="2913063" y="5056188"/>
            <a:ext cx="1431925" cy="638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86396" name="Line 28"/>
          <p:cNvSpPr>
            <a:spLocks noChangeShapeType="1"/>
          </p:cNvSpPr>
          <p:nvPr/>
        </p:nvSpPr>
        <p:spPr bwMode="auto">
          <a:xfrm flipV="1">
            <a:off x="4495800" y="3290888"/>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7" name="Line 29"/>
          <p:cNvSpPr>
            <a:spLocks noChangeShapeType="1"/>
          </p:cNvSpPr>
          <p:nvPr/>
        </p:nvSpPr>
        <p:spPr bwMode="auto">
          <a:xfrm>
            <a:off x="3657600" y="2681288"/>
            <a:ext cx="990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8" name="Line 30"/>
          <p:cNvSpPr>
            <a:spLocks noChangeShapeType="1"/>
          </p:cNvSpPr>
          <p:nvPr/>
        </p:nvSpPr>
        <p:spPr bwMode="auto">
          <a:xfrm>
            <a:off x="4495800" y="3824288"/>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399" name="Line 31"/>
          <p:cNvSpPr>
            <a:spLocks noChangeShapeType="1"/>
          </p:cNvSpPr>
          <p:nvPr/>
        </p:nvSpPr>
        <p:spPr bwMode="auto">
          <a:xfrm>
            <a:off x="4495800" y="3900488"/>
            <a:ext cx="1066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400" name="Line 32"/>
          <p:cNvSpPr>
            <a:spLocks noChangeShapeType="1"/>
          </p:cNvSpPr>
          <p:nvPr/>
        </p:nvSpPr>
        <p:spPr bwMode="auto">
          <a:xfrm flipV="1">
            <a:off x="4495800" y="3519488"/>
            <a:ext cx="990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endParaRPr lang="en-US"/>
          </a:p>
        </p:txBody>
      </p:sp>
      <p:sp>
        <p:nvSpPr>
          <p:cNvPr id="186401" name="Line 33"/>
          <p:cNvSpPr>
            <a:spLocks noChangeShapeType="1"/>
          </p:cNvSpPr>
          <p:nvPr/>
        </p:nvSpPr>
        <p:spPr bwMode="auto">
          <a:xfrm flipV="1">
            <a:off x="3733800" y="2147888"/>
            <a:ext cx="838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endParaRPr lang="en-US"/>
          </a:p>
        </p:txBody>
      </p:sp>
      <p:sp>
        <p:nvSpPr>
          <p:cNvPr id="186402" name="Line 34"/>
          <p:cNvSpPr>
            <a:spLocks noChangeShapeType="1"/>
          </p:cNvSpPr>
          <p:nvPr/>
        </p:nvSpPr>
        <p:spPr bwMode="auto">
          <a:xfrm flipV="1">
            <a:off x="1905000" y="3900488"/>
            <a:ext cx="14478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a:lstStyle/>
          <a:p>
            <a:endParaRPr lang="en-US"/>
          </a:p>
        </p:txBody>
      </p:sp>
      <p:sp>
        <p:nvSpPr>
          <p:cNvPr id="186403" name="Text Box 35"/>
          <p:cNvSpPr txBox="1">
            <a:spLocks noChangeArrowheads="1"/>
          </p:cNvSpPr>
          <p:nvPr/>
        </p:nvSpPr>
        <p:spPr bwMode="auto">
          <a:xfrm>
            <a:off x="3048000" y="5957888"/>
            <a:ext cx="243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a:latin typeface="Courier New" charset="0"/>
                <a:ea typeface="Arial Unicode MS" charset="0"/>
                <a:cs typeface="Courier New" charset="0"/>
              </a:rPr>
              <a:t>einat@cs.cmu.edu</a:t>
            </a:r>
          </a:p>
        </p:txBody>
      </p:sp>
      <p:sp>
        <p:nvSpPr>
          <p:cNvPr id="186404" name="Line 36"/>
          <p:cNvSpPr>
            <a:spLocks noChangeShapeType="1"/>
          </p:cNvSpPr>
          <p:nvPr/>
        </p:nvSpPr>
        <p:spPr bwMode="auto">
          <a:xfrm>
            <a:off x="1905000" y="5576888"/>
            <a:ext cx="1143000" cy="533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86405" name="Line 37"/>
          <p:cNvSpPr>
            <a:spLocks noChangeShapeType="1"/>
          </p:cNvSpPr>
          <p:nvPr/>
        </p:nvSpPr>
        <p:spPr bwMode="auto">
          <a:xfrm>
            <a:off x="1905000" y="5653088"/>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6406" name="Rectangle 38"/>
          <p:cNvSpPr>
            <a:spLocks noGrp="1" noChangeArrowheads="1"/>
          </p:cNvSpPr>
          <p:nvPr>
            <p:ph type="title"/>
          </p:nvPr>
        </p:nvSpPr>
        <p:spPr>
          <a:xfrm>
            <a:off x="304800" y="228600"/>
            <a:ext cx="6324600" cy="1219200"/>
          </a:xfrm>
          <a:noFill/>
          <a:ln/>
        </p:spPr>
        <p:txBody>
          <a:bodyPr>
            <a:normAutofit fontScale="90000"/>
          </a:bodyPr>
          <a:lstStyle/>
          <a:p>
            <a:r>
              <a:rPr lang="en-US"/>
              <a:t>Learning to Search Email</a:t>
            </a:r>
          </a:p>
        </p:txBody>
      </p:sp>
      <p:pic>
        <p:nvPicPr>
          <p:cNvPr id="186407"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7688" y="762000"/>
            <a:ext cx="70326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6408"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762000"/>
            <a:ext cx="7508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6409" name="Text Box 41"/>
          <p:cNvSpPr txBox="1">
            <a:spLocks noChangeArrowheads="1"/>
          </p:cNvSpPr>
          <p:nvPr/>
        </p:nvSpPr>
        <p:spPr bwMode="auto">
          <a:xfrm>
            <a:off x="6705600" y="1676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86410" name="Text Box 42"/>
          <p:cNvSpPr txBox="1">
            <a:spLocks noChangeArrowheads="1"/>
          </p:cNvSpPr>
          <p:nvPr/>
        </p:nvSpPr>
        <p:spPr bwMode="auto">
          <a:xfrm>
            <a:off x="6248400" y="1752600"/>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t>[SIGIR 2006, CEAS 2006,</a:t>
            </a:r>
          </a:p>
          <a:p>
            <a:pPr algn="l"/>
            <a:r>
              <a:rPr lang="en-US"/>
              <a:t> WebKDD/SNA 2007]</a:t>
            </a:r>
          </a:p>
        </p:txBody>
      </p:sp>
    </p:spTree>
    <p:extLst>
      <p:ext uri="{BB962C8B-B14F-4D97-AF65-F5344CB8AC3E}">
        <p14:creationId xmlns:p14="http://schemas.microsoft.com/office/powerpoint/2010/main" val="2881544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63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37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63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63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63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4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63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63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63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63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63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63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6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63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63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64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40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6392"/>
                                        </p:tgtEl>
                                        <p:attrNameLst>
                                          <p:attrName>style.visibility</p:attrName>
                                        </p:attrNameLst>
                                      </p:cBhvr>
                                      <p:to>
                                        <p:strVal val="visible"/>
                                      </p:to>
                                    </p:set>
                                    <p:animEffect transition="in" filter="blinds(horizontal)">
                                      <p:cBhvr>
                                        <p:cTn id="51" dur="500"/>
                                        <p:tgtEl>
                                          <p:spTgt spid="18639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6391"/>
                                        </p:tgtEl>
                                        <p:attrNameLst>
                                          <p:attrName>style.visibility</p:attrName>
                                        </p:attrNameLst>
                                      </p:cBhvr>
                                      <p:to>
                                        <p:strVal val="visible"/>
                                      </p:to>
                                    </p:set>
                                    <p:animEffect transition="in" filter="blinds(horizontal)">
                                      <p:cBhvr>
                                        <p:cTn id="54" dur="500"/>
                                        <p:tgtEl>
                                          <p:spTgt spid="18639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6393"/>
                                        </p:tgtEl>
                                        <p:attrNameLst>
                                          <p:attrName>style.visibility</p:attrName>
                                        </p:attrNameLst>
                                      </p:cBhvr>
                                      <p:to>
                                        <p:strVal val="visible"/>
                                      </p:to>
                                    </p:set>
                                    <p:animEffect transition="in" filter="blinds(horizontal)">
                                      <p:cBhvr>
                                        <p:cTn id="59" dur="500"/>
                                        <p:tgtEl>
                                          <p:spTgt spid="18639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86394"/>
                                        </p:tgtEl>
                                        <p:attrNameLst>
                                          <p:attrName>style.visibility</p:attrName>
                                        </p:attrNameLst>
                                      </p:cBhvr>
                                      <p:to>
                                        <p:strVal val="visible"/>
                                      </p:to>
                                    </p:set>
                                    <p:animEffect transition="in" filter="blinds(horizontal)">
                                      <p:cBhvr>
                                        <p:cTn id="62" dur="500"/>
                                        <p:tgtEl>
                                          <p:spTgt spid="18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p:bldP spid="186381" grpId="0" animBg="1"/>
      <p:bldP spid="186382" grpId="0" animBg="1"/>
      <p:bldP spid="186383" grpId="0" animBg="1"/>
      <p:bldP spid="186384" grpId="0" animBg="1"/>
      <p:bldP spid="186385" grpId="0"/>
      <p:bldP spid="186386" grpId="0" animBg="1"/>
      <p:bldP spid="186387" grpId="0"/>
      <p:bldP spid="186388" grpId="0" animBg="1"/>
      <p:bldP spid="186389" grpId="0" animBg="1"/>
      <p:bldP spid="186390" grpId="0" animBg="1"/>
      <p:bldP spid="186391" grpId="0"/>
      <p:bldP spid="186392" grpId="0" animBg="1"/>
      <p:bldP spid="186393" grpId="0" animBg="1"/>
      <p:bldP spid="186394" grpId="0"/>
      <p:bldP spid="186402" grpId="0" animBg="1"/>
      <p:bldP spid="186403" grpId="0"/>
      <p:bldP spid="1864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Oval 2"/>
          <p:cNvSpPr>
            <a:spLocks noChangeArrowheads="1"/>
          </p:cNvSpPr>
          <p:nvPr/>
        </p:nvSpPr>
        <p:spPr bwMode="auto">
          <a:xfrm>
            <a:off x="2971800" y="2971800"/>
            <a:ext cx="533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0467" name="Oval 3"/>
          <p:cNvSpPr>
            <a:spLocks noChangeArrowheads="1"/>
          </p:cNvSpPr>
          <p:nvPr/>
        </p:nvSpPr>
        <p:spPr bwMode="auto">
          <a:xfrm>
            <a:off x="2514600" y="30480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0468" name="Rectangle 4"/>
          <p:cNvSpPr>
            <a:spLocks noGrp="1" noChangeArrowheads="1"/>
          </p:cNvSpPr>
          <p:nvPr>
            <p:ph type="title"/>
          </p:nvPr>
        </p:nvSpPr>
        <p:spPr>
          <a:xfrm>
            <a:off x="76200" y="277813"/>
            <a:ext cx="8229600" cy="941387"/>
          </a:xfrm>
        </p:spPr>
        <p:txBody>
          <a:bodyPr/>
          <a:lstStyle/>
          <a:p>
            <a:r>
              <a:rPr lang="en-US" sz="3200"/>
              <a:t>Q: </a:t>
            </a:r>
            <a:r>
              <a:rPr lang="ja-JP" altLang="en-US" sz="3200"/>
              <a:t>“</a:t>
            </a:r>
            <a:r>
              <a:rPr lang="en-US" sz="3200"/>
              <a:t>what are Jason</a:t>
            </a:r>
            <a:r>
              <a:rPr lang="ja-JP" altLang="en-US" sz="3200"/>
              <a:t>’</a:t>
            </a:r>
            <a:r>
              <a:rPr lang="en-US" sz="3200"/>
              <a:t>s email aliases?</a:t>
            </a:r>
            <a:r>
              <a:rPr lang="ja-JP" altLang="en-US" sz="3200"/>
              <a:t>”</a:t>
            </a:r>
            <a:endParaRPr lang="en-US" sz="3200"/>
          </a:p>
        </p:txBody>
      </p:sp>
      <p:sp>
        <p:nvSpPr>
          <p:cNvPr id="190469" name="Oval 5"/>
          <p:cNvSpPr>
            <a:spLocks noChangeArrowheads="1"/>
          </p:cNvSpPr>
          <p:nvPr/>
        </p:nvSpPr>
        <p:spPr bwMode="auto">
          <a:xfrm>
            <a:off x="4038600" y="17526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0470" name="Text Box 6"/>
          <p:cNvSpPr txBox="1">
            <a:spLocks noChangeArrowheads="1"/>
          </p:cNvSpPr>
          <p:nvPr/>
        </p:nvSpPr>
        <p:spPr bwMode="auto">
          <a:xfrm>
            <a:off x="3962400" y="19050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ja-JP" altLang="en-US" sz="1000">
                <a:latin typeface="Arial"/>
              </a:rPr>
              <a:t>“</a:t>
            </a:r>
            <a:r>
              <a:rPr lang="en-US" sz="1000">
                <a:latin typeface="Verdana" charset="0"/>
              </a:rPr>
              <a:t>Jason</a:t>
            </a:r>
            <a:r>
              <a:rPr lang="ja-JP" altLang="en-US" sz="1000">
                <a:latin typeface="Arial"/>
              </a:rPr>
              <a:t>”</a:t>
            </a:r>
            <a:endParaRPr lang="en-US" sz="1000">
              <a:latin typeface="Verdana" charset="0"/>
            </a:endParaRPr>
          </a:p>
        </p:txBody>
      </p:sp>
      <p:cxnSp>
        <p:nvCxnSpPr>
          <p:cNvPr id="190471" name="AutoShape 7"/>
          <p:cNvCxnSpPr>
            <a:cxnSpLocks noChangeShapeType="1"/>
            <a:stCxn id="190469" idx="2"/>
            <a:endCxn id="190466" idx="0"/>
          </p:cNvCxnSpPr>
          <p:nvPr/>
        </p:nvCxnSpPr>
        <p:spPr bwMode="auto">
          <a:xfrm rot="10800000" flipV="1">
            <a:off x="3238500" y="2057400"/>
            <a:ext cx="800100" cy="9144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0472" name="Text Box 8"/>
          <p:cNvSpPr txBox="1">
            <a:spLocks noChangeArrowheads="1"/>
          </p:cNvSpPr>
          <p:nvPr/>
        </p:nvSpPr>
        <p:spPr bwMode="auto">
          <a:xfrm>
            <a:off x="2514600" y="3124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200" b="0">
                <a:latin typeface="Verdana" charset="0"/>
              </a:rPr>
              <a:t>Msg5</a:t>
            </a:r>
          </a:p>
        </p:txBody>
      </p:sp>
      <p:sp>
        <p:nvSpPr>
          <p:cNvPr id="190473" name="Text Box 9"/>
          <p:cNvSpPr txBox="1">
            <a:spLocks noChangeArrowheads="1"/>
          </p:cNvSpPr>
          <p:nvPr/>
        </p:nvSpPr>
        <p:spPr bwMode="auto">
          <a:xfrm>
            <a:off x="2971800" y="3048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200" b="0">
                <a:latin typeface="Verdana" charset="0"/>
              </a:rPr>
              <a:t>Msg</a:t>
            </a:r>
            <a:br>
              <a:rPr lang="en-US" sz="1200" b="0">
                <a:latin typeface="Verdana" charset="0"/>
              </a:rPr>
            </a:br>
            <a:r>
              <a:rPr lang="en-US" sz="1200" b="0">
                <a:latin typeface="Verdana" charset="0"/>
              </a:rPr>
              <a:t>18</a:t>
            </a:r>
          </a:p>
        </p:txBody>
      </p:sp>
      <p:sp>
        <p:nvSpPr>
          <p:cNvPr id="190474" name="Oval 10"/>
          <p:cNvSpPr>
            <a:spLocks noChangeArrowheads="1"/>
          </p:cNvSpPr>
          <p:nvPr/>
        </p:nvSpPr>
        <p:spPr bwMode="auto">
          <a:xfrm>
            <a:off x="3352800" y="4724400"/>
            <a:ext cx="1295400" cy="685800"/>
          </a:xfrm>
          <a:prstGeom prst="ellipse">
            <a:avLst/>
          </a:prstGeom>
          <a:solidFill>
            <a:srgbClr val="FFCC00">
              <a:alpha val="50999"/>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0475" name="Text Box 11"/>
          <p:cNvSpPr txBox="1">
            <a:spLocks noChangeArrowheads="1"/>
          </p:cNvSpPr>
          <p:nvPr/>
        </p:nvSpPr>
        <p:spPr bwMode="auto">
          <a:xfrm>
            <a:off x="990600" y="54864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000">
                <a:latin typeface="Verdana" charset="0"/>
              </a:rPr>
              <a:t>jernst@</a:t>
            </a:r>
            <a:br>
              <a:rPr lang="en-US" sz="1000">
                <a:latin typeface="Verdana" charset="0"/>
              </a:rPr>
            </a:br>
            <a:r>
              <a:rPr lang="en-US" sz="1000">
                <a:latin typeface="Verdana" charset="0"/>
              </a:rPr>
              <a:t>andrew.cmu.edu</a:t>
            </a:r>
          </a:p>
        </p:txBody>
      </p:sp>
      <p:cxnSp>
        <p:nvCxnSpPr>
          <p:cNvPr id="190476" name="AutoShape 12"/>
          <p:cNvCxnSpPr>
            <a:cxnSpLocks noChangeShapeType="1"/>
            <a:stCxn id="190467" idx="4"/>
            <a:endCxn id="190474" idx="2"/>
          </p:cNvCxnSpPr>
          <p:nvPr/>
        </p:nvCxnSpPr>
        <p:spPr bwMode="auto">
          <a:xfrm rot="16200000" flipH="1">
            <a:off x="2324100" y="4038600"/>
            <a:ext cx="1485900" cy="5715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0477" name="Text Box 13"/>
          <p:cNvSpPr txBox="1">
            <a:spLocks noChangeArrowheads="1"/>
          </p:cNvSpPr>
          <p:nvPr/>
        </p:nvSpPr>
        <p:spPr bwMode="auto">
          <a:xfrm>
            <a:off x="1905000" y="396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Sent from</a:t>
            </a:r>
            <a:br>
              <a:rPr lang="en-US" sz="1200" b="0">
                <a:latin typeface="Verdana" charset="0"/>
              </a:rPr>
            </a:br>
            <a:r>
              <a:rPr lang="en-US" sz="1200" b="0">
                <a:latin typeface="Verdana" charset="0"/>
              </a:rPr>
              <a:t>Email</a:t>
            </a:r>
          </a:p>
        </p:txBody>
      </p:sp>
      <p:cxnSp>
        <p:nvCxnSpPr>
          <p:cNvPr id="190478" name="AutoShape 14"/>
          <p:cNvCxnSpPr>
            <a:cxnSpLocks noChangeShapeType="1"/>
            <a:stCxn id="190466" idx="4"/>
          </p:cNvCxnSpPr>
          <p:nvPr/>
        </p:nvCxnSpPr>
        <p:spPr bwMode="auto">
          <a:xfrm rot="16200000" flipH="1">
            <a:off x="2693193" y="4050507"/>
            <a:ext cx="1357313" cy="2667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0479" name="Text Box 15"/>
          <p:cNvSpPr txBox="1">
            <a:spLocks noChangeArrowheads="1"/>
          </p:cNvSpPr>
          <p:nvPr/>
        </p:nvSpPr>
        <p:spPr bwMode="auto">
          <a:xfrm>
            <a:off x="3276600" y="3657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Sent to</a:t>
            </a:r>
            <a:br>
              <a:rPr lang="en-US" sz="1200" b="0">
                <a:latin typeface="Verdana" charset="0"/>
              </a:rPr>
            </a:br>
            <a:r>
              <a:rPr lang="en-US" sz="1200" b="0">
                <a:latin typeface="Verdana" charset="0"/>
              </a:rPr>
              <a:t>Email</a:t>
            </a:r>
          </a:p>
        </p:txBody>
      </p:sp>
      <p:sp>
        <p:nvSpPr>
          <p:cNvPr id="190480" name="Oval 16"/>
          <p:cNvSpPr>
            <a:spLocks noChangeArrowheads="1"/>
          </p:cNvSpPr>
          <p:nvPr/>
        </p:nvSpPr>
        <p:spPr bwMode="auto">
          <a:xfrm>
            <a:off x="5715000" y="3429000"/>
            <a:ext cx="9144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0481" name="Text Box 17"/>
          <p:cNvSpPr txBox="1">
            <a:spLocks noChangeArrowheads="1"/>
          </p:cNvSpPr>
          <p:nvPr/>
        </p:nvSpPr>
        <p:spPr bwMode="auto">
          <a:xfrm>
            <a:off x="5867400" y="3505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Jason</a:t>
            </a:r>
            <a:br>
              <a:rPr lang="en-US" sz="1200" b="0">
                <a:latin typeface="Verdana" charset="0"/>
              </a:rPr>
            </a:br>
            <a:r>
              <a:rPr lang="en-US" sz="1200" b="0">
                <a:latin typeface="Verdana" charset="0"/>
              </a:rPr>
              <a:t>Ernst</a:t>
            </a:r>
          </a:p>
        </p:txBody>
      </p:sp>
      <p:cxnSp>
        <p:nvCxnSpPr>
          <p:cNvPr id="190482" name="AutoShape 18"/>
          <p:cNvCxnSpPr>
            <a:cxnSpLocks noChangeShapeType="1"/>
            <a:stCxn id="190473" idx="3"/>
            <a:endCxn id="190480" idx="2"/>
          </p:cNvCxnSpPr>
          <p:nvPr/>
        </p:nvCxnSpPr>
        <p:spPr bwMode="auto">
          <a:xfrm>
            <a:off x="3505200" y="3276600"/>
            <a:ext cx="22098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0483" name="Text Box 19"/>
          <p:cNvSpPr txBox="1">
            <a:spLocks noChangeArrowheads="1"/>
          </p:cNvSpPr>
          <p:nvPr/>
        </p:nvSpPr>
        <p:spPr bwMode="auto">
          <a:xfrm>
            <a:off x="3886200" y="29718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Sent-to</a:t>
            </a:r>
          </a:p>
        </p:txBody>
      </p:sp>
      <p:cxnSp>
        <p:nvCxnSpPr>
          <p:cNvPr id="190484" name="AutoShape 20"/>
          <p:cNvCxnSpPr>
            <a:cxnSpLocks noChangeShapeType="1"/>
            <a:stCxn id="190480" idx="4"/>
            <a:endCxn id="190474" idx="6"/>
          </p:cNvCxnSpPr>
          <p:nvPr/>
        </p:nvCxnSpPr>
        <p:spPr bwMode="auto">
          <a:xfrm rot="5400000">
            <a:off x="4895850" y="3790950"/>
            <a:ext cx="1028700" cy="15240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0485" name="Text Box 21"/>
          <p:cNvSpPr txBox="1">
            <a:spLocks noChangeArrowheads="1"/>
          </p:cNvSpPr>
          <p:nvPr/>
        </p:nvSpPr>
        <p:spPr bwMode="auto">
          <a:xfrm>
            <a:off x="5715000" y="47244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EmailAddressOf</a:t>
            </a:r>
          </a:p>
        </p:txBody>
      </p:sp>
      <p:sp>
        <p:nvSpPr>
          <p:cNvPr id="190486" name="Oval 22"/>
          <p:cNvSpPr>
            <a:spLocks noChangeArrowheads="1"/>
          </p:cNvSpPr>
          <p:nvPr/>
        </p:nvSpPr>
        <p:spPr bwMode="auto">
          <a:xfrm>
            <a:off x="1143000" y="5410200"/>
            <a:ext cx="1295400" cy="685800"/>
          </a:xfrm>
          <a:prstGeom prst="ellipse">
            <a:avLst/>
          </a:prstGeom>
          <a:solidFill>
            <a:schemeClr val="hlink">
              <a:alpha val="2700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90487" name="Text Box 23"/>
          <p:cNvSpPr txBox="1">
            <a:spLocks noChangeArrowheads="1"/>
          </p:cNvSpPr>
          <p:nvPr/>
        </p:nvSpPr>
        <p:spPr bwMode="auto">
          <a:xfrm>
            <a:off x="3200400" y="48006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000">
                <a:latin typeface="Verdana" charset="0"/>
              </a:rPr>
              <a:t>jernst@</a:t>
            </a:r>
            <a:br>
              <a:rPr lang="en-US" sz="1000">
                <a:latin typeface="Verdana" charset="0"/>
              </a:rPr>
            </a:br>
            <a:r>
              <a:rPr lang="en-US" sz="1000">
                <a:latin typeface="Verdana" charset="0"/>
              </a:rPr>
              <a:t>cs.cmu.edu</a:t>
            </a:r>
          </a:p>
        </p:txBody>
      </p:sp>
      <p:cxnSp>
        <p:nvCxnSpPr>
          <p:cNvPr id="190488" name="AutoShape 24"/>
          <p:cNvCxnSpPr>
            <a:cxnSpLocks noChangeShapeType="1"/>
            <a:stCxn id="190474" idx="3"/>
            <a:endCxn id="190486" idx="6"/>
          </p:cNvCxnSpPr>
          <p:nvPr/>
        </p:nvCxnSpPr>
        <p:spPr bwMode="auto">
          <a:xfrm rot="5400000">
            <a:off x="2768601" y="4979987"/>
            <a:ext cx="442912" cy="1103313"/>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0489" name="Text Box 25"/>
          <p:cNvSpPr txBox="1">
            <a:spLocks noChangeArrowheads="1"/>
          </p:cNvSpPr>
          <p:nvPr/>
        </p:nvSpPr>
        <p:spPr bwMode="auto">
          <a:xfrm>
            <a:off x="2895600" y="57150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Similar to</a:t>
            </a:r>
          </a:p>
        </p:txBody>
      </p:sp>
      <p:sp>
        <p:nvSpPr>
          <p:cNvPr id="190490" name="Oval 26"/>
          <p:cNvSpPr>
            <a:spLocks noChangeArrowheads="1"/>
          </p:cNvSpPr>
          <p:nvPr/>
        </p:nvSpPr>
        <p:spPr bwMode="auto">
          <a:xfrm>
            <a:off x="2057400" y="31242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0491" name="Text Box 27"/>
          <p:cNvSpPr txBox="1">
            <a:spLocks noChangeArrowheads="1"/>
          </p:cNvSpPr>
          <p:nvPr/>
        </p:nvSpPr>
        <p:spPr bwMode="auto">
          <a:xfrm>
            <a:off x="2057400" y="3200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Msg</a:t>
            </a:r>
            <a:br>
              <a:rPr lang="en-US" sz="1200" b="0">
                <a:latin typeface="Verdana" charset="0"/>
              </a:rPr>
            </a:br>
            <a:r>
              <a:rPr lang="en-US" sz="1200" b="0">
                <a:latin typeface="Verdana" charset="0"/>
              </a:rPr>
              <a:t>  2</a:t>
            </a:r>
          </a:p>
        </p:txBody>
      </p:sp>
      <p:cxnSp>
        <p:nvCxnSpPr>
          <p:cNvPr id="190492" name="AutoShape 28"/>
          <p:cNvCxnSpPr>
            <a:cxnSpLocks noChangeShapeType="1"/>
            <a:stCxn id="190466" idx="1"/>
          </p:cNvCxnSpPr>
          <p:nvPr/>
        </p:nvCxnSpPr>
        <p:spPr bwMode="auto">
          <a:xfrm rot="5400000" flipH="1">
            <a:off x="1981200" y="1981200"/>
            <a:ext cx="839788" cy="12969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0493" name="AutoShape 29"/>
          <p:cNvCxnSpPr>
            <a:cxnSpLocks noChangeShapeType="1"/>
          </p:cNvCxnSpPr>
          <p:nvPr/>
        </p:nvCxnSpPr>
        <p:spPr bwMode="auto">
          <a:xfrm rot="10800000">
            <a:off x="1676400" y="2743200"/>
            <a:ext cx="1068388" cy="306388"/>
          </a:xfrm>
          <a:prstGeom prst="curvedConnector3">
            <a:avLst>
              <a:gd name="adj1" fmla="val 4992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0494" name="AutoShape 30"/>
          <p:cNvCxnSpPr>
            <a:cxnSpLocks noChangeShapeType="1"/>
            <a:stCxn id="190480" idx="5"/>
          </p:cNvCxnSpPr>
          <p:nvPr/>
        </p:nvCxnSpPr>
        <p:spPr bwMode="auto">
          <a:xfrm rot="16200000" flipH="1">
            <a:off x="6937375" y="3508375"/>
            <a:ext cx="393700" cy="12763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0495" name="AutoShape 31"/>
          <p:cNvCxnSpPr>
            <a:cxnSpLocks noChangeShapeType="1"/>
            <a:stCxn id="190466" idx="7"/>
          </p:cNvCxnSpPr>
          <p:nvPr/>
        </p:nvCxnSpPr>
        <p:spPr bwMode="auto">
          <a:xfrm rot="16200000">
            <a:off x="3579813" y="2438400"/>
            <a:ext cx="458788" cy="763587"/>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0496" name="AutoShape 32"/>
          <p:cNvCxnSpPr>
            <a:cxnSpLocks noChangeShapeType="1"/>
            <a:stCxn id="190480" idx="7"/>
          </p:cNvCxnSpPr>
          <p:nvPr/>
        </p:nvCxnSpPr>
        <p:spPr bwMode="auto">
          <a:xfrm rot="16200000">
            <a:off x="6670675" y="2720975"/>
            <a:ext cx="622300" cy="9715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0497" name="AutoShape 33"/>
          <p:cNvCxnSpPr>
            <a:cxnSpLocks noChangeShapeType="1"/>
          </p:cNvCxnSpPr>
          <p:nvPr/>
        </p:nvCxnSpPr>
        <p:spPr bwMode="auto">
          <a:xfrm rot="16200000" flipH="1">
            <a:off x="4479925" y="4968875"/>
            <a:ext cx="393700" cy="12763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0498" name="Oval 34"/>
          <p:cNvSpPr>
            <a:spLocks noChangeArrowheads="1"/>
          </p:cNvSpPr>
          <p:nvPr/>
        </p:nvSpPr>
        <p:spPr bwMode="auto">
          <a:xfrm>
            <a:off x="457200" y="1862138"/>
            <a:ext cx="1295400" cy="619125"/>
          </a:xfrm>
          <a:prstGeom prst="ellipse">
            <a:avLst/>
          </a:prstGeom>
          <a:solidFill>
            <a:srgbClr val="EAEAEA">
              <a:alpha val="50999"/>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buFont typeface="Wingdings" charset="0"/>
              <a:buNone/>
            </a:pPr>
            <a:r>
              <a:rPr lang="en-US" sz="1200" b="0">
                <a:latin typeface="Verdana" charset="0"/>
              </a:rPr>
              <a:t>einat@cs.cmu.edu</a:t>
            </a:r>
          </a:p>
        </p:txBody>
      </p:sp>
      <p:sp>
        <p:nvSpPr>
          <p:cNvPr id="190499" name="Text Box 35"/>
          <p:cNvSpPr txBox="1">
            <a:spLocks noChangeArrowheads="1"/>
          </p:cNvSpPr>
          <p:nvPr/>
        </p:nvSpPr>
        <p:spPr bwMode="auto">
          <a:xfrm>
            <a:off x="1676400" y="18288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Sent To</a:t>
            </a:r>
          </a:p>
        </p:txBody>
      </p:sp>
      <p:sp>
        <p:nvSpPr>
          <p:cNvPr id="190500" name="Oval 36"/>
          <p:cNvSpPr>
            <a:spLocks noChangeArrowheads="1"/>
          </p:cNvSpPr>
          <p:nvPr/>
        </p:nvSpPr>
        <p:spPr bwMode="auto">
          <a:xfrm>
            <a:off x="1143000" y="2590800"/>
            <a:ext cx="533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0501" name="Text Box 37"/>
          <p:cNvSpPr txBox="1">
            <a:spLocks noChangeArrowheads="1"/>
          </p:cNvSpPr>
          <p:nvPr/>
        </p:nvSpPr>
        <p:spPr bwMode="auto">
          <a:xfrm>
            <a:off x="1143000" y="2697163"/>
            <a:ext cx="609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Font typeface="Wingdings" charset="0"/>
              <a:buNone/>
            </a:pPr>
            <a:r>
              <a:rPr lang="en-US" sz="1200" b="0">
                <a:latin typeface="Verdana" charset="0"/>
              </a:rPr>
              <a:t>einat</a:t>
            </a:r>
          </a:p>
        </p:txBody>
      </p:sp>
      <p:cxnSp>
        <p:nvCxnSpPr>
          <p:cNvPr id="190502" name="AutoShape 38"/>
          <p:cNvCxnSpPr>
            <a:cxnSpLocks noChangeShapeType="1"/>
            <a:endCxn id="190498" idx="3"/>
          </p:cNvCxnSpPr>
          <p:nvPr/>
        </p:nvCxnSpPr>
        <p:spPr bwMode="auto">
          <a:xfrm rot="10800000">
            <a:off x="646113" y="2390775"/>
            <a:ext cx="496887" cy="42862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0503" name="Rectangle 39"/>
          <p:cNvSpPr>
            <a:spLocks noChangeArrowheads="1"/>
          </p:cNvSpPr>
          <p:nvPr/>
        </p:nvSpPr>
        <p:spPr bwMode="auto">
          <a:xfrm>
            <a:off x="457200" y="1371600"/>
            <a:ext cx="81534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0504" name="Text Box 40"/>
          <p:cNvSpPr txBox="1">
            <a:spLocks noChangeArrowheads="1"/>
          </p:cNvSpPr>
          <p:nvPr/>
        </p:nvSpPr>
        <p:spPr bwMode="auto">
          <a:xfrm>
            <a:off x="2667000" y="1981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buFont typeface="Wingdings" charset="0"/>
              <a:buNone/>
            </a:pPr>
            <a:r>
              <a:rPr lang="en-US" sz="1200" b="0">
                <a:latin typeface="Verdana" charset="0"/>
              </a:rPr>
              <a:t>Has term</a:t>
            </a:r>
            <a:br>
              <a:rPr lang="en-US" sz="1200" b="0">
                <a:latin typeface="Verdana" charset="0"/>
              </a:rPr>
            </a:br>
            <a:r>
              <a:rPr lang="en-US" sz="1200" b="0">
                <a:latin typeface="Verdana" charset="0"/>
              </a:rPr>
              <a:t>inv.</a:t>
            </a:r>
          </a:p>
        </p:txBody>
      </p:sp>
      <p:sp>
        <p:nvSpPr>
          <p:cNvPr id="190505" name="Text Box 41"/>
          <p:cNvSpPr txBox="1">
            <a:spLocks noChangeArrowheads="1"/>
          </p:cNvSpPr>
          <p:nvPr/>
        </p:nvSpPr>
        <p:spPr bwMode="auto">
          <a:xfrm>
            <a:off x="5334000" y="1219200"/>
            <a:ext cx="32004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dirty="0"/>
              <a:t>Basic idea: </a:t>
            </a:r>
            <a:r>
              <a:rPr lang="en-US" dirty="0" smtClean="0"/>
              <a:t>searching personal information </a:t>
            </a:r>
            <a:r>
              <a:rPr lang="en-US" dirty="0"/>
              <a:t>is </a:t>
            </a:r>
            <a:r>
              <a:rPr lang="en-US" dirty="0" smtClean="0"/>
              <a:t>querying a </a:t>
            </a:r>
            <a:r>
              <a:rPr lang="en-US" dirty="0"/>
              <a:t>graph for </a:t>
            </a:r>
            <a:r>
              <a:rPr lang="en-US" dirty="0" smtClean="0"/>
              <a:t>information and query is done with personalized </a:t>
            </a:r>
            <a:r>
              <a:rPr lang="en-US" dirty="0" err="1" smtClean="0"/>
              <a:t>pageRank</a:t>
            </a:r>
            <a:r>
              <a:rPr lang="en-US" dirty="0" smtClean="0"/>
              <a:t> + filtering output on a type</a:t>
            </a:r>
            <a:endParaRPr lang="en-US" dirty="0"/>
          </a:p>
        </p:txBody>
      </p:sp>
    </p:spTree>
    <p:extLst>
      <p:ext uri="{BB962C8B-B14F-4D97-AF65-F5344CB8AC3E}">
        <p14:creationId xmlns:p14="http://schemas.microsoft.com/office/powerpoint/2010/main" val="2917662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dissolve">
                                      <p:cBhvr>
                                        <p:cTn id="7" dur="500"/>
                                        <p:tgtEl>
                                          <p:spTgt spid="19046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0467"/>
                                        </p:tgtEl>
                                        <p:attrNameLst>
                                          <p:attrName>style.visibility</p:attrName>
                                        </p:attrNameLst>
                                      </p:cBhvr>
                                      <p:to>
                                        <p:strVal val="visible"/>
                                      </p:to>
                                    </p:set>
                                    <p:animEffect transition="in" filter="dissolve">
                                      <p:cBhvr>
                                        <p:cTn id="10" dur="500"/>
                                        <p:tgtEl>
                                          <p:spTgt spid="19046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0472"/>
                                        </p:tgtEl>
                                        <p:attrNameLst>
                                          <p:attrName>style.visibility</p:attrName>
                                        </p:attrNameLst>
                                      </p:cBhvr>
                                      <p:to>
                                        <p:strVal val="visible"/>
                                      </p:to>
                                    </p:set>
                                    <p:animEffect transition="in" filter="dissolve">
                                      <p:cBhvr>
                                        <p:cTn id="13" dur="500"/>
                                        <p:tgtEl>
                                          <p:spTgt spid="19047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0473"/>
                                        </p:tgtEl>
                                        <p:attrNameLst>
                                          <p:attrName>style.visibility</p:attrName>
                                        </p:attrNameLst>
                                      </p:cBhvr>
                                      <p:to>
                                        <p:strVal val="visible"/>
                                      </p:to>
                                    </p:set>
                                    <p:animEffect transition="in" filter="dissolve">
                                      <p:cBhvr>
                                        <p:cTn id="16" dur="500"/>
                                        <p:tgtEl>
                                          <p:spTgt spid="19047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90490"/>
                                        </p:tgtEl>
                                        <p:attrNameLst>
                                          <p:attrName>style.visibility</p:attrName>
                                        </p:attrNameLst>
                                      </p:cBhvr>
                                      <p:to>
                                        <p:strVal val="visible"/>
                                      </p:to>
                                    </p:set>
                                    <p:animEffect transition="in" filter="dissolve">
                                      <p:cBhvr>
                                        <p:cTn id="19" dur="500"/>
                                        <p:tgtEl>
                                          <p:spTgt spid="19049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0491"/>
                                        </p:tgtEl>
                                        <p:attrNameLst>
                                          <p:attrName>style.visibility</p:attrName>
                                        </p:attrNameLst>
                                      </p:cBhvr>
                                      <p:to>
                                        <p:strVal val="visible"/>
                                      </p:to>
                                    </p:set>
                                    <p:animEffect transition="in" filter="dissolve">
                                      <p:cBhvr>
                                        <p:cTn id="22" dur="500"/>
                                        <p:tgtEl>
                                          <p:spTgt spid="190491"/>
                                        </p:tgtEl>
                                      </p:cBhvr>
                                    </p:animEffect>
                                  </p:childTnLst>
                                </p:cTn>
                              </p:par>
                              <p:par>
                                <p:cTn id="23" presetID="9" presetClass="entr" presetSubtype="0" fill="hold" nodeType="withEffect">
                                  <p:stCondLst>
                                    <p:cond delay="0"/>
                                  </p:stCondLst>
                                  <p:childTnLst>
                                    <p:set>
                                      <p:cBhvr>
                                        <p:cTn id="24" dur="1" fill="hold">
                                          <p:stCondLst>
                                            <p:cond delay="0"/>
                                          </p:stCondLst>
                                        </p:cTn>
                                        <p:tgtEl>
                                          <p:spTgt spid="190471"/>
                                        </p:tgtEl>
                                        <p:attrNameLst>
                                          <p:attrName>style.visibility</p:attrName>
                                        </p:attrNameLst>
                                      </p:cBhvr>
                                      <p:to>
                                        <p:strVal val="visible"/>
                                      </p:to>
                                    </p:set>
                                    <p:animEffect transition="in" filter="dissolve">
                                      <p:cBhvr>
                                        <p:cTn id="25" dur="500"/>
                                        <p:tgtEl>
                                          <p:spTgt spid="19047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90504"/>
                                        </p:tgtEl>
                                        <p:attrNameLst>
                                          <p:attrName>style.visibility</p:attrName>
                                        </p:attrNameLst>
                                      </p:cBhvr>
                                      <p:to>
                                        <p:strVal val="visible"/>
                                      </p:to>
                                    </p:set>
                                    <p:animEffect transition="in" filter="dissolve">
                                      <p:cBhvr>
                                        <p:cTn id="28" dur="500"/>
                                        <p:tgtEl>
                                          <p:spTgt spid="1905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90477"/>
                                        </p:tgtEl>
                                        <p:attrNameLst>
                                          <p:attrName>style.visibility</p:attrName>
                                        </p:attrNameLst>
                                      </p:cBhvr>
                                      <p:to>
                                        <p:strVal val="visible"/>
                                      </p:to>
                                    </p:set>
                                    <p:animEffect transition="in" filter="dissolve">
                                      <p:cBhvr>
                                        <p:cTn id="33" dur="500"/>
                                        <p:tgtEl>
                                          <p:spTgt spid="19047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90479"/>
                                        </p:tgtEl>
                                        <p:attrNameLst>
                                          <p:attrName>style.visibility</p:attrName>
                                        </p:attrNameLst>
                                      </p:cBhvr>
                                      <p:to>
                                        <p:strVal val="visible"/>
                                      </p:to>
                                    </p:set>
                                    <p:animEffect transition="in" filter="dissolve">
                                      <p:cBhvr>
                                        <p:cTn id="36" dur="500"/>
                                        <p:tgtEl>
                                          <p:spTgt spid="190479"/>
                                        </p:tgtEl>
                                      </p:cBhvr>
                                    </p:animEffect>
                                  </p:childTnLst>
                                </p:cTn>
                              </p:par>
                              <p:par>
                                <p:cTn id="37" presetID="9" presetClass="entr" presetSubtype="0" fill="hold" nodeType="withEffect">
                                  <p:stCondLst>
                                    <p:cond delay="0"/>
                                  </p:stCondLst>
                                  <p:childTnLst>
                                    <p:set>
                                      <p:cBhvr>
                                        <p:cTn id="38" dur="1" fill="hold">
                                          <p:stCondLst>
                                            <p:cond delay="0"/>
                                          </p:stCondLst>
                                        </p:cTn>
                                        <p:tgtEl>
                                          <p:spTgt spid="190478"/>
                                        </p:tgtEl>
                                        <p:attrNameLst>
                                          <p:attrName>style.visibility</p:attrName>
                                        </p:attrNameLst>
                                      </p:cBhvr>
                                      <p:to>
                                        <p:strVal val="visible"/>
                                      </p:to>
                                    </p:set>
                                    <p:animEffect transition="in" filter="dissolve">
                                      <p:cBhvr>
                                        <p:cTn id="39" dur="500"/>
                                        <p:tgtEl>
                                          <p:spTgt spid="190478"/>
                                        </p:tgtEl>
                                      </p:cBhvr>
                                    </p:animEffect>
                                  </p:childTnLst>
                                </p:cTn>
                              </p:par>
                              <p:par>
                                <p:cTn id="40" presetID="9" presetClass="entr" presetSubtype="0" fill="hold" nodeType="withEffect">
                                  <p:stCondLst>
                                    <p:cond delay="0"/>
                                  </p:stCondLst>
                                  <p:childTnLst>
                                    <p:set>
                                      <p:cBhvr>
                                        <p:cTn id="41" dur="1" fill="hold">
                                          <p:stCondLst>
                                            <p:cond delay="0"/>
                                          </p:stCondLst>
                                        </p:cTn>
                                        <p:tgtEl>
                                          <p:spTgt spid="190476"/>
                                        </p:tgtEl>
                                        <p:attrNameLst>
                                          <p:attrName>style.visibility</p:attrName>
                                        </p:attrNameLst>
                                      </p:cBhvr>
                                      <p:to>
                                        <p:strVal val="visible"/>
                                      </p:to>
                                    </p:set>
                                    <p:animEffect transition="in" filter="dissolve">
                                      <p:cBhvr>
                                        <p:cTn id="42" dur="500"/>
                                        <p:tgtEl>
                                          <p:spTgt spid="19047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90487"/>
                                        </p:tgtEl>
                                        <p:attrNameLst>
                                          <p:attrName>style.visibility</p:attrName>
                                        </p:attrNameLst>
                                      </p:cBhvr>
                                      <p:to>
                                        <p:strVal val="visible"/>
                                      </p:to>
                                    </p:set>
                                    <p:animEffect transition="in" filter="dissolve">
                                      <p:cBhvr>
                                        <p:cTn id="45" dur="500"/>
                                        <p:tgtEl>
                                          <p:spTgt spid="190487"/>
                                        </p:tgtEl>
                                      </p:cBhvr>
                                    </p:animEffect>
                                  </p:childTnLst>
                                </p:cTn>
                              </p:par>
                              <p:par>
                                <p:cTn id="46" presetID="9" presetClass="entr" presetSubtype="0" fill="hold" nodeType="withEffect">
                                  <p:stCondLst>
                                    <p:cond delay="0"/>
                                  </p:stCondLst>
                                  <p:childTnLst>
                                    <p:set>
                                      <p:cBhvr>
                                        <p:cTn id="47" dur="1" fill="hold">
                                          <p:stCondLst>
                                            <p:cond delay="0"/>
                                          </p:stCondLst>
                                        </p:cTn>
                                        <p:tgtEl>
                                          <p:spTgt spid="190482"/>
                                        </p:tgtEl>
                                        <p:attrNameLst>
                                          <p:attrName>style.visibility</p:attrName>
                                        </p:attrNameLst>
                                      </p:cBhvr>
                                      <p:to>
                                        <p:strVal val="visible"/>
                                      </p:to>
                                    </p:set>
                                    <p:animEffect transition="in" filter="dissolve">
                                      <p:cBhvr>
                                        <p:cTn id="48" dur="500"/>
                                        <p:tgtEl>
                                          <p:spTgt spid="19048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90483"/>
                                        </p:tgtEl>
                                        <p:attrNameLst>
                                          <p:attrName>style.visibility</p:attrName>
                                        </p:attrNameLst>
                                      </p:cBhvr>
                                      <p:to>
                                        <p:strVal val="visible"/>
                                      </p:to>
                                    </p:set>
                                    <p:animEffect transition="in" filter="dissolve">
                                      <p:cBhvr>
                                        <p:cTn id="51" dur="500"/>
                                        <p:tgtEl>
                                          <p:spTgt spid="19048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90481"/>
                                        </p:tgtEl>
                                        <p:attrNameLst>
                                          <p:attrName>style.visibility</p:attrName>
                                        </p:attrNameLst>
                                      </p:cBhvr>
                                      <p:to>
                                        <p:strVal val="visible"/>
                                      </p:to>
                                    </p:set>
                                    <p:animEffect transition="in" filter="dissolve">
                                      <p:cBhvr>
                                        <p:cTn id="54" dur="500"/>
                                        <p:tgtEl>
                                          <p:spTgt spid="19048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90480"/>
                                        </p:tgtEl>
                                        <p:attrNameLst>
                                          <p:attrName>style.visibility</p:attrName>
                                        </p:attrNameLst>
                                      </p:cBhvr>
                                      <p:to>
                                        <p:strVal val="visible"/>
                                      </p:to>
                                    </p:set>
                                    <p:animEffect transition="in" filter="dissolve">
                                      <p:cBhvr>
                                        <p:cTn id="57" dur="500"/>
                                        <p:tgtEl>
                                          <p:spTgt spid="190480"/>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90474"/>
                                        </p:tgtEl>
                                        <p:attrNameLst>
                                          <p:attrName>style.visibility</p:attrName>
                                        </p:attrNameLst>
                                      </p:cBhvr>
                                      <p:to>
                                        <p:strVal val="visible"/>
                                      </p:to>
                                    </p:set>
                                    <p:animEffect transition="in" filter="dissolve">
                                      <p:cBhvr>
                                        <p:cTn id="60" dur="500"/>
                                        <p:tgtEl>
                                          <p:spTgt spid="19047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nodeType="clickEffect">
                                  <p:stCondLst>
                                    <p:cond delay="0"/>
                                  </p:stCondLst>
                                  <p:childTnLst>
                                    <p:set>
                                      <p:cBhvr>
                                        <p:cTn id="64" dur="1" fill="hold">
                                          <p:stCondLst>
                                            <p:cond delay="0"/>
                                          </p:stCondLst>
                                        </p:cTn>
                                        <p:tgtEl>
                                          <p:spTgt spid="190484"/>
                                        </p:tgtEl>
                                        <p:attrNameLst>
                                          <p:attrName>style.visibility</p:attrName>
                                        </p:attrNameLst>
                                      </p:cBhvr>
                                      <p:to>
                                        <p:strVal val="visible"/>
                                      </p:to>
                                    </p:set>
                                    <p:animEffect transition="in" filter="dissolve">
                                      <p:cBhvr>
                                        <p:cTn id="65" dur="500"/>
                                        <p:tgtEl>
                                          <p:spTgt spid="190484"/>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90485"/>
                                        </p:tgtEl>
                                        <p:attrNameLst>
                                          <p:attrName>style.visibility</p:attrName>
                                        </p:attrNameLst>
                                      </p:cBhvr>
                                      <p:to>
                                        <p:strVal val="visible"/>
                                      </p:to>
                                    </p:set>
                                    <p:animEffect transition="in" filter="dissolve">
                                      <p:cBhvr>
                                        <p:cTn id="68" dur="500"/>
                                        <p:tgtEl>
                                          <p:spTgt spid="190485"/>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90489"/>
                                        </p:tgtEl>
                                        <p:attrNameLst>
                                          <p:attrName>style.visibility</p:attrName>
                                        </p:attrNameLst>
                                      </p:cBhvr>
                                      <p:to>
                                        <p:strVal val="visible"/>
                                      </p:to>
                                    </p:set>
                                    <p:animEffect transition="in" filter="dissolve">
                                      <p:cBhvr>
                                        <p:cTn id="71" dur="500"/>
                                        <p:tgtEl>
                                          <p:spTgt spid="190489"/>
                                        </p:tgtEl>
                                      </p:cBhvr>
                                    </p:animEffect>
                                  </p:childTnLst>
                                </p:cTn>
                              </p:par>
                              <p:par>
                                <p:cTn id="72" presetID="9" presetClass="entr" presetSubtype="0" fill="hold" nodeType="withEffect">
                                  <p:stCondLst>
                                    <p:cond delay="0"/>
                                  </p:stCondLst>
                                  <p:childTnLst>
                                    <p:set>
                                      <p:cBhvr>
                                        <p:cTn id="73" dur="1" fill="hold">
                                          <p:stCondLst>
                                            <p:cond delay="0"/>
                                          </p:stCondLst>
                                        </p:cTn>
                                        <p:tgtEl>
                                          <p:spTgt spid="190488"/>
                                        </p:tgtEl>
                                        <p:attrNameLst>
                                          <p:attrName>style.visibility</p:attrName>
                                        </p:attrNameLst>
                                      </p:cBhvr>
                                      <p:to>
                                        <p:strVal val="visible"/>
                                      </p:to>
                                    </p:set>
                                    <p:animEffect transition="in" filter="dissolve">
                                      <p:cBhvr>
                                        <p:cTn id="74" dur="500"/>
                                        <p:tgtEl>
                                          <p:spTgt spid="190488"/>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90486"/>
                                        </p:tgtEl>
                                        <p:attrNameLst>
                                          <p:attrName>style.visibility</p:attrName>
                                        </p:attrNameLst>
                                      </p:cBhvr>
                                      <p:to>
                                        <p:strVal val="visible"/>
                                      </p:to>
                                    </p:set>
                                    <p:animEffect transition="in" filter="dissolve">
                                      <p:cBhvr>
                                        <p:cTn id="77" dur="500"/>
                                        <p:tgtEl>
                                          <p:spTgt spid="19048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90475"/>
                                        </p:tgtEl>
                                        <p:attrNameLst>
                                          <p:attrName>style.visibility</p:attrName>
                                        </p:attrNameLst>
                                      </p:cBhvr>
                                      <p:to>
                                        <p:strVal val="visible"/>
                                      </p:to>
                                    </p:set>
                                    <p:animEffect transition="in" filter="dissolve">
                                      <p:cBhvr>
                                        <p:cTn id="80" dur="500"/>
                                        <p:tgtEl>
                                          <p:spTgt spid="19047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190492"/>
                                        </p:tgtEl>
                                        <p:attrNameLst>
                                          <p:attrName>style.visibility</p:attrName>
                                        </p:attrNameLst>
                                      </p:cBhvr>
                                      <p:to>
                                        <p:strVal val="visible"/>
                                      </p:to>
                                    </p:set>
                                    <p:animEffect transition="in" filter="dissolve">
                                      <p:cBhvr>
                                        <p:cTn id="85" dur="500"/>
                                        <p:tgtEl>
                                          <p:spTgt spid="190492"/>
                                        </p:tgtEl>
                                      </p:cBhvr>
                                    </p:animEffect>
                                  </p:childTnLst>
                                </p:cTn>
                              </p:par>
                              <p:par>
                                <p:cTn id="86" presetID="9" presetClass="entr" presetSubtype="0" fill="hold" nodeType="withEffect">
                                  <p:stCondLst>
                                    <p:cond delay="0"/>
                                  </p:stCondLst>
                                  <p:childTnLst>
                                    <p:set>
                                      <p:cBhvr>
                                        <p:cTn id="87" dur="1" fill="hold">
                                          <p:stCondLst>
                                            <p:cond delay="0"/>
                                          </p:stCondLst>
                                        </p:cTn>
                                        <p:tgtEl>
                                          <p:spTgt spid="190493"/>
                                        </p:tgtEl>
                                        <p:attrNameLst>
                                          <p:attrName>style.visibility</p:attrName>
                                        </p:attrNameLst>
                                      </p:cBhvr>
                                      <p:to>
                                        <p:strVal val="visible"/>
                                      </p:to>
                                    </p:set>
                                    <p:animEffect transition="in" filter="dissolve">
                                      <p:cBhvr>
                                        <p:cTn id="88" dur="500"/>
                                        <p:tgtEl>
                                          <p:spTgt spid="190493"/>
                                        </p:tgtEl>
                                      </p:cBhvr>
                                    </p:animEffect>
                                  </p:childTnLst>
                                </p:cTn>
                              </p:par>
                              <p:par>
                                <p:cTn id="89" presetID="9" presetClass="entr" presetSubtype="0" fill="hold" nodeType="withEffect">
                                  <p:stCondLst>
                                    <p:cond delay="0"/>
                                  </p:stCondLst>
                                  <p:childTnLst>
                                    <p:set>
                                      <p:cBhvr>
                                        <p:cTn id="90" dur="1" fill="hold">
                                          <p:stCondLst>
                                            <p:cond delay="0"/>
                                          </p:stCondLst>
                                        </p:cTn>
                                        <p:tgtEl>
                                          <p:spTgt spid="190494"/>
                                        </p:tgtEl>
                                        <p:attrNameLst>
                                          <p:attrName>style.visibility</p:attrName>
                                        </p:attrNameLst>
                                      </p:cBhvr>
                                      <p:to>
                                        <p:strVal val="visible"/>
                                      </p:to>
                                    </p:set>
                                    <p:animEffect transition="in" filter="dissolve">
                                      <p:cBhvr>
                                        <p:cTn id="91" dur="500"/>
                                        <p:tgtEl>
                                          <p:spTgt spid="190494"/>
                                        </p:tgtEl>
                                      </p:cBhvr>
                                    </p:animEffect>
                                  </p:childTnLst>
                                </p:cTn>
                              </p:par>
                              <p:par>
                                <p:cTn id="92" presetID="9" presetClass="entr" presetSubtype="0" fill="hold" nodeType="withEffect">
                                  <p:stCondLst>
                                    <p:cond delay="0"/>
                                  </p:stCondLst>
                                  <p:childTnLst>
                                    <p:set>
                                      <p:cBhvr>
                                        <p:cTn id="93" dur="1" fill="hold">
                                          <p:stCondLst>
                                            <p:cond delay="0"/>
                                          </p:stCondLst>
                                        </p:cTn>
                                        <p:tgtEl>
                                          <p:spTgt spid="190495"/>
                                        </p:tgtEl>
                                        <p:attrNameLst>
                                          <p:attrName>style.visibility</p:attrName>
                                        </p:attrNameLst>
                                      </p:cBhvr>
                                      <p:to>
                                        <p:strVal val="visible"/>
                                      </p:to>
                                    </p:set>
                                    <p:animEffect transition="in" filter="dissolve">
                                      <p:cBhvr>
                                        <p:cTn id="94" dur="500"/>
                                        <p:tgtEl>
                                          <p:spTgt spid="190495"/>
                                        </p:tgtEl>
                                      </p:cBhvr>
                                    </p:animEffect>
                                  </p:childTnLst>
                                </p:cTn>
                              </p:par>
                              <p:par>
                                <p:cTn id="95" presetID="9" presetClass="entr" presetSubtype="0" fill="hold" nodeType="withEffect">
                                  <p:stCondLst>
                                    <p:cond delay="0"/>
                                  </p:stCondLst>
                                  <p:childTnLst>
                                    <p:set>
                                      <p:cBhvr>
                                        <p:cTn id="96" dur="1" fill="hold">
                                          <p:stCondLst>
                                            <p:cond delay="0"/>
                                          </p:stCondLst>
                                        </p:cTn>
                                        <p:tgtEl>
                                          <p:spTgt spid="190496"/>
                                        </p:tgtEl>
                                        <p:attrNameLst>
                                          <p:attrName>style.visibility</p:attrName>
                                        </p:attrNameLst>
                                      </p:cBhvr>
                                      <p:to>
                                        <p:strVal val="visible"/>
                                      </p:to>
                                    </p:set>
                                    <p:animEffect transition="in" filter="dissolve">
                                      <p:cBhvr>
                                        <p:cTn id="97" dur="500"/>
                                        <p:tgtEl>
                                          <p:spTgt spid="190496"/>
                                        </p:tgtEl>
                                      </p:cBhvr>
                                    </p:animEffect>
                                  </p:childTnLst>
                                </p:cTn>
                              </p:par>
                              <p:par>
                                <p:cTn id="98" presetID="9" presetClass="entr" presetSubtype="0" fill="hold" nodeType="withEffect">
                                  <p:stCondLst>
                                    <p:cond delay="0"/>
                                  </p:stCondLst>
                                  <p:childTnLst>
                                    <p:set>
                                      <p:cBhvr>
                                        <p:cTn id="99" dur="1" fill="hold">
                                          <p:stCondLst>
                                            <p:cond delay="0"/>
                                          </p:stCondLst>
                                        </p:cTn>
                                        <p:tgtEl>
                                          <p:spTgt spid="190497"/>
                                        </p:tgtEl>
                                        <p:attrNameLst>
                                          <p:attrName>style.visibility</p:attrName>
                                        </p:attrNameLst>
                                      </p:cBhvr>
                                      <p:to>
                                        <p:strVal val="visible"/>
                                      </p:to>
                                    </p:set>
                                    <p:animEffect transition="in" filter="dissolve">
                                      <p:cBhvr>
                                        <p:cTn id="100" dur="500"/>
                                        <p:tgtEl>
                                          <p:spTgt spid="190497"/>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90498"/>
                                        </p:tgtEl>
                                        <p:attrNameLst>
                                          <p:attrName>style.visibility</p:attrName>
                                        </p:attrNameLst>
                                      </p:cBhvr>
                                      <p:to>
                                        <p:strVal val="visible"/>
                                      </p:to>
                                    </p:set>
                                    <p:animEffect transition="in" filter="dissolve">
                                      <p:cBhvr>
                                        <p:cTn id="103" dur="500"/>
                                        <p:tgtEl>
                                          <p:spTgt spid="190498"/>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90499"/>
                                        </p:tgtEl>
                                        <p:attrNameLst>
                                          <p:attrName>style.visibility</p:attrName>
                                        </p:attrNameLst>
                                      </p:cBhvr>
                                      <p:to>
                                        <p:strVal val="visible"/>
                                      </p:to>
                                    </p:set>
                                    <p:animEffect transition="in" filter="dissolve">
                                      <p:cBhvr>
                                        <p:cTn id="106" dur="500"/>
                                        <p:tgtEl>
                                          <p:spTgt spid="190499"/>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90500"/>
                                        </p:tgtEl>
                                        <p:attrNameLst>
                                          <p:attrName>style.visibility</p:attrName>
                                        </p:attrNameLst>
                                      </p:cBhvr>
                                      <p:to>
                                        <p:strVal val="visible"/>
                                      </p:to>
                                    </p:set>
                                    <p:animEffect transition="in" filter="dissolve">
                                      <p:cBhvr>
                                        <p:cTn id="109" dur="500"/>
                                        <p:tgtEl>
                                          <p:spTgt spid="190500"/>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90501"/>
                                        </p:tgtEl>
                                        <p:attrNameLst>
                                          <p:attrName>style.visibility</p:attrName>
                                        </p:attrNameLst>
                                      </p:cBhvr>
                                      <p:to>
                                        <p:strVal val="visible"/>
                                      </p:to>
                                    </p:set>
                                    <p:animEffect transition="in" filter="dissolve">
                                      <p:cBhvr>
                                        <p:cTn id="112" dur="500"/>
                                        <p:tgtEl>
                                          <p:spTgt spid="190501"/>
                                        </p:tgtEl>
                                      </p:cBhvr>
                                    </p:animEffect>
                                  </p:childTnLst>
                                </p:cTn>
                              </p:par>
                            </p:childTnLst>
                          </p:cTn>
                        </p:par>
                        <p:par>
                          <p:cTn id="113" fill="hold" nodeType="afterGroup">
                            <p:stCondLst>
                              <p:cond delay="500"/>
                            </p:stCondLst>
                            <p:childTnLst>
                              <p:par>
                                <p:cTn id="114" presetID="9" presetClass="entr" presetSubtype="0" fill="hold" nodeType="afterEffect">
                                  <p:stCondLst>
                                    <p:cond delay="0"/>
                                  </p:stCondLst>
                                  <p:childTnLst>
                                    <p:set>
                                      <p:cBhvr>
                                        <p:cTn id="115" dur="1" fill="hold">
                                          <p:stCondLst>
                                            <p:cond delay="0"/>
                                          </p:stCondLst>
                                        </p:cTn>
                                        <p:tgtEl>
                                          <p:spTgt spid="190502"/>
                                        </p:tgtEl>
                                        <p:attrNameLst>
                                          <p:attrName>style.visibility</p:attrName>
                                        </p:attrNameLst>
                                      </p:cBhvr>
                                      <p:to>
                                        <p:strVal val="visible"/>
                                      </p:to>
                                    </p:set>
                                    <p:animEffect transition="in" filter="dissolve">
                                      <p:cBhvr>
                                        <p:cTn id="116" dur="500"/>
                                        <p:tgtEl>
                                          <p:spTgt spid="19050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90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nimBg="1"/>
      <p:bldP spid="190467" grpId="0" animBg="1"/>
      <p:bldP spid="190472" grpId="0"/>
      <p:bldP spid="190473" grpId="0"/>
      <p:bldP spid="190474" grpId="0" animBg="1"/>
      <p:bldP spid="190475" grpId="0"/>
      <p:bldP spid="190477" grpId="0"/>
      <p:bldP spid="190479" grpId="0"/>
      <p:bldP spid="190480" grpId="0" animBg="1"/>
      <p:bldP spid="190481" grpId="0"/>
      <p:bldP spid="190483" grpId="0"/>
      <p:bldP spid="190485" grpId="0"/>
      <p:bldP spid="190486" grpId="0" animBg="1"/>
      <p:bldP spid="190487" grpId="0"/>
      <p:bldP spid="190489" grpId="0"/>
      <p:bldP spid="190490" grpId="0" animBg="1"/>
      <p:bldP spid="190491" grpId="0"/>
      <p:bldP spid="190498" grpId="0" animBg="1"/>
      <p:bldP spid="190499" grpId="0"/>
      <p:bldP spid="190500" grpId="0" animBg="1"/>
      <p:bldP spid="190501" grpId="0"/>
      <p:bldP spid="190504" grpId="0"/>
      <p:bldP spid="1905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3734</TotalTime>
  <Words>3833</Words>
  <Application>Microsoft Macintosh PowerPoint</Application>
  <PresentationFormat>On-screen Show (4:3)</PresentationFormat>
  <Paragraphs>693</Paragraphs>
  <Slides>51</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Office Theme</vt:lpstr>
      <vt:lpstr>Bitmap Image</vt:lpstr>
      <vt:lpstr>Chart</vt:lpstr>
      <vt:lpstr>Semi-Supervised Learning With Graphs</vt:lpstr>
      <vt:lpstr>Administrivia</vt:lpstr>
      <vt:lpstr>Graph topics so far</vt:lpstr>
      <vt:lpstr>Streaming PageRank</vt:lpstr>
      <vt:lpstr>Recap: PageRank algorithm</vt:lpstr>
      <vt:lpstr>Recap:  Approximate Personalized PageRank</vt:lpstr>
      <vt:lpstr>Graph topics so far</vt:lpstr>
      <vt:lpstr>Learning to Search Email</vt:lpstr>
      <vt:lpstr>Q: “what are Jason’s email aliases?”</vt:lpstr>
      <vt:lpstr>Tasks that are like similarity queries</vt:lpstr>
      <vt:lpstr>Results</vt:lpstr>
      <vt:lpstr>Results</vt:lpstr>
      <vt:lpstr>Results</vt:lpstr>
      <vt:lpstr>Results</vt:lpstr>
      <vt:lpstr>Graph topics so far</vt:lpstr>
      <vt:lpstr>Semi-Supervised Bootstrapped Learning via Label Propagation</vt:lpstr>
      <vt:lpstr>PowerPoint Presentation</vt:lpstr>
      <vt:lpstr>MultiRankWalk vs wvRN/HF/CoEM</vt:lpstr>
      <vt:lpstr>Graph topics so far</vt:lpstr>
      <vt:lpstr>Repeated averaging with neighbors on a sample problem…</vt:lpstr>
      <vt:lpstr>Repeated averaging with neighbors on a sample problem…</vt:lpstr>
      <vt:lpstr>Repeated averaging with neighbors on a sample problem…</vt:lpstr>
      <vt:lpstr>Repeated averaging with neighbors on a sample problem…</vt:lpstr>
      <vt:lpstr>PIC: Power Iteration Clustering run power iteration (repeated averaging w/ neighbors) with early stopping</vt:lpstr>
      <vt:lpstr>Harmonic Functions/CoEM/wvRN</vt:lpstr>
      <vt:lpstr>Experiments</vt:lpstr>
      <vt:lpstr>Experimental results:  best-case assignment of class labels to clusters</vt:lpstr>
      <vt:lpstr>Why I’m talking about graphs</vt:lpstr>
      <vt:lpstr>Learning to Search Email</vt:lpstr>
      <vt:lpstr>Simplest Case: Bi-partite Graphs</vt:lpstr>
      <vt:lpstr>Outline</vt:lpstr>
      <vt:lpstr>Motivation: Experimental Datasets are…</vt:lpstr>
      <vt:lpstr>Spectral Clustering: Graph = Matrix A*v1 = v2 “propogates weights from neighbors”</vt:lpstr>
      <vt:lpstr>Spectral Clustering: Graph = Matrix W*v1 = v2 “propogates weights from neighbors”</vt:lpstr>
      <vt:lpstr>Lazy computation of distances and normalizers</vt:lpstr>
      <vt:lpstr>Lazy computation of distances and normalizers</vt:lpstr>
      <vt:lpstr>Experimental results</vt:lpstr>
      <vt:lpstr>Results</vt:lpstr>
      <vt:lpstr>Results</vt:lpstr>
      <vt:lpstr>Results</vt:lpstr>
      <vt:lpstr>Results</vt:lpstr>
      <vt:lpstr>Results</vt:lpstr>
      <vt:lpstr>PowerPoint Presentation</vt:lpstr>
      <vt:lpstr>Implicit Manifolds on the NELL datasets</vt:lpstr>
      <vt:lpstr>Using the Manifold Trick for SSL</vt:lpstr>
      <vt:lpstr>Using the Manifold Trick for SSL</vt:lpstr>
      <vt:lpstr>Using the Manifold Trick for SSL</vt:lpstr>
      <vt:lpstr>Using the Manifold Trick for SSL</vt:lpstr>
      <vt:lpstr>Using the Manifold Trick for SSL</vt:lpstr>
      <vt:lpstr>Using the Manifold Trick for SSL</vt:lpstr>
      <vt:lpstr>Using the Manifold Trick for SSL</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William Cohen</cp:lastModifiedBy>
  <cp:revision>346</cp:revision>
  <dcterms:created xsi:type="dcterms:W3CDTF">2012-03-21T14:52:10Z</dcterms:created>
  <dcterms:modified xsi:type="dcterms:W3CDTF">2012-03-27T16:56:41Z</dcterms:modified>
</cp:coreProperties>
</file>