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354" r:id="rId3"/>
    <p:sldId id="347" r:id="rId4"/>
    <p:sldId id="348" r:id="rId5"/>
    <p:sldId id="355" r:id="rId6"/>
    <p:sldId id="349" r:id="rId7"/>
    <p:sldId id="351" r:id="rId8"/>
    <p:sldId id="353" r:id="rId9"/>
    <p:sldId id="270" r:id="rId10"/>
    <p:sldId id="276" r:id="rId11"/>
    <p:sldId id="277" r:id="rId12"/>
    <p:sldId id="278" r:id="rId13"/>
    <p:sldId id="279" r:id="rId14"/>
    <p:sldId id="257" r:id="rId15"/>
    <p:sldId id="259" r:id="rId16"/>
    <p:sldId id="258" r:id="rId17"/>
    <p:sldId id="343" r:id="rId18"/>
    <p:sldId id="344" r:id="rId19"/>
    <p:sldId id="345" r:id="rId20"/>
    <p:sldId id="264" r:id="rId21"/>
    <p:sldId id="346" r:id="rId22"/>
    <p:sldId id="274" r:id="rId23"/>
    <p:sldId id="265" r:id="rId24"/>
    <p:sldId id="266" r:id="rId25"/>
    <p:sldId id="28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6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88497" autoAdjust="0"/>
  </p:normalViewPr>
  <p:slideViewPr>
    <p:cSldViewPr snapToGrid="0" snapToObjects="1">
      <p:cViewPr varScale="1">
        <p:scale>
          <a:sx n="115" d="100"/>
          <a:sy n="115" d="100"/>
        </p:scale>
        <p:origin x="-11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Re-run-C</a:t>
            </a:r>
            <a:r>
              <a:rPr lang="en-US" baseline="0" dirty="0" smtClean="0"/>
              <a:t> connected version of dataset</a:t>
            </a:r>
          </a:p>
          <a:p>
            <a:r>
              <a:rPr lang="en-US" baseline="0" dirty="0" smtClean="0"/>
              <a:t>Lu is Lu &amp; </a:t>
            </a:r>
            <a:r>
              <a:rPr lang="en-US" baseline="0" dirty="0" err="1" smtClean="0"/>
              <a:t>Getoor</a:t>
            </a:r>
            <a:r>
              <a:rPr lang="en-US" baseline="0" dirty="0" smtClean="0"/>
              <a:t>, 2003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0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webkb</a:t>
            </a:r>
            <a:r>
              <a:rPr lang="en-US" dirty="0" smtClean="0"/>
              <a:t> – anchor</a:t>
            </a:r>
            <a:r>
              <a:rPr lang="en-US" baseline="0" dirty="0" smtClean="0"/>
              <a:t> text and words 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webkb</a:t>
            </a:r>
            <a:r>
              <a:rPr lang="en-US" dirty="0" smtClean="0"/>
              <a:t> – anchor</a:t>
            </a:r>
            <a:r>
              <a:rPr lang="en-US" baseline="0" dirty="0" smtClean="0"/>
              <a:t> text and words 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webkb</a:t>
            </a:r>
            <a:r>
              <a:rPr lang="en-US" dirty="0" smtClean="0"/>
              <a:t> – anchor</a:t>
            </a:r>
            <a:r>
              <a:rPr lang="en-US" baseline="0" dirty="0" smtClean="0"/>
              <a:t> text and words 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webkb</a:t>
            </a:r>
            <a:r>
              <a:rPr lang="en-US" dirty="0" smtClean="0"/>
              <a:t> – anchor</a:t>
            </a:r>
            <a:r>
              <a:rPr lang="en-US" baseline="0" dirty="0" smtClean="0"/>
              <a:t> text and words 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DB830-5C05-2944-8655-ABC568A5B337}" type="slidenum">
              <a:rPr lang="en-US"/>
              <a:pPr/>
              <a:t>32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DB830-5C05-2944-8655-ABC568A5B337}" type="slidenum">
              <a:rPr lang="en-US"/>
              <a:pPr/>
              <a:t>33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3/23/12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2.wmf"/><Relationship Id="rId5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Semi-Supervised Learning With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889444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cs typeface="ＭＳ Ｐゴシック" charset="0"/>
              </a:rPr>
              <a:t>Semi-Supervised Bootstrapped </a:t>
            </a:r>
            <a:r>
              <a:rPr lang="en-US" dirty="0" smtClean="0">
                <a:latin typeface="Comic Sans MS" charset="0"/>
                <a:cs typeface="ＭＳ Ｐゴシック" charset="0"/>
              </a:rPr>
              <a:t>Learning/Self-training</a:t>
            </a:r>
            <a:endParaRPr lang="en-US" dirty="0">
              <a:latin typeface="Comic Sans MS" charset="0"/>
              <a:cs typeface="ＭＳ Ｐゴシック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04800" y="2438400"/>
            <a:ext cx="1223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Paris</a:t>
            </a:r>
          </a:p>
          <a:p>
            <a:pPr algn="ctr"/>
            <a:r>
              <a:rPr lang="en-US"/>
              <a:t>Pittsburgh</a:t>
            </a:r>
          </a:p>
          <a:p>
            <a:pPr algn="ctr"/>
            <a:r>
              <a:rPr lang="en-US"/>
              <a:t>Seattle</a:t>
            </a:r>
          </a:p>
          <a:p>
            <a:pPr algn="ctr"/>
            <a:r>
              <a:rPr lang="en-US"/>
              <a:t>Cupertino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0" y="4724400"/>
            <a:ext cx="1671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arg1</a:t>
            </a:r>
          </a:p>
          <a:p>
            <a:pPr algn="ctr"/>
            <a:r>
              <a:rPr lang="en-US"/>
              <a:t>live in  arg1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1044575" y="3776663"/>
            <a:ext cx="804863" cy="860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 flipV="1">
            <a:off x="3081338" y="3776663"/>
            <a:ext cx="684212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4727575" y="3776663"/>
            <a:ext cx="684213" cy="727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San Francisco</a:t>
            </a:r>
          </a:p>
          <a:p>
            <a:pPr algn="ctr"/>
            <a:r>
              <a:rPr lang="en-US"/>
              <a:t>Austin</a:t>
            </a:r>
          </a:p>
          <a:p>
            <a:pPr algn="ctr"/>
            <a:r>
              <a:rPr lang="en-US"/>
              <a:t>denial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arg1 is home of</a:t>
            </a:r>
          </a:p>
          <a:p>
            <a:pPr algn="ctr"/>
            <a:r>
              <a:rPr lang="en-US"/>
              <a:t>traits such as arg1</a:t>
            </a:r>
          </a:p>
        </p:txBody>
      </p:sp>
      <p:sp>
        <p:nvSpPr>
          <p:cNvPr id="20491" name="Rectangle 4"/>
          <p:cNvSpPr>
            <a:spLocks noChangeArrowheads="1"/>
          </p:cNvSpPr>
          <p:nvPr/>
        </p:nvSpPr>
        <p:spPr bwMode="auto">
          <a:xfrm>
            <a:off x="6858000" y="2743200"/>
            <a:ext cx="1325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anxiety</a:t>
            </a:r>
          </a:p>
          <a:p>
            <a:pPr algn="ctr"/>
            <a:r>
              <a:rPr lang="en-US"/>
              <a:t>selfishness</a:t>
            </a:r>
          </a:p>
          <a:p>
            <a:pPr algn="ctr"/>
            <a:r>
              <a:rPr lang="en-US"/>
              <a:t>Berlin</a:t>
            </a:r>
          </a:p>
        </p:txBody>
      </p:sp>
      <p:sp>
        <p:nvSpPr>
          <p:cNvPr id="20492" name="Rectangle 4"/>
          <p:cNvSpPr>
            <a:spLocks noChangeArrowheads="1"/>
          </p:cNvSpPr>
          <p:nvPr/>
        </p:nvSpPr>
        <p:spPr bwMode="auto">
          <a:xfrm>
            <a:off x="0" y="18288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u="sng"/>
              <a:t>Extract cities:</a:t>
            </a:r>
          </a:p>
        </p:txBody>
      </p:sp>
    </p:spTree>
    <p:extLst>
      <p:ext uri="{BB962C8B-B14F-4D97-AF65-F5344CB8AC3E}">
        <p14:creationId xmlns:p14="http://schemas.microsoft.com/office/powerpoint/2010/main" val="388197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866562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cs typeface="ＭＳ Ｐゴシック" charset="0"/>
              </a:rPr>
              <a:t>Semi-Supervised Bootstrapped </a:t>
            </a:r>
            <a:r>
              <a:rPr lang="en-US" dirty="0" smtClean="0">
                <a:latin typeface="Comic Sans MS" charset="0"/>
                <a:cs typeface="ＭＳ Ｐゴシック" charset="0"/>
              </a:rPr>
              <a:t>Learning via </a:t>
            </a:r>
            <a:r>
              <a:rPr lang="en-US" dirty="0">
                <a:latin typeface="Comic Sans MS" charset="0"/>
                <a:cs typeface="ＭＳ Ｐゴシック" charset="0"/>
              </a:rPr>
              <a:t>Label Propagation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281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4" grpId="0"/>
      <p:bldP spid="15" grpId="0" animBg="1"/>
      <p:bldP spid="22" grpId="0"/>
      <p:bldP spid="23" grpId="0"/>
      <p:bldP spid="13" grpId="0"/>
      <p:bldP spid="16" grpId="0"/>
      <p:bldP spid="19" grpId="0" animBg="1"/>
      <p:bldP spid="21" grpId="0"/>
      <p:bldP spid="24" grpId="0" animBg="1"/>
      <p:bldP spid="25" grpId="0" animBg="1"/>
      <p:bldP spid="26" grpId="0"/>
      <p:bldP spid="27" grpId="0" animBg="1"/>
      <p:bldP spid="32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cs typeface="ＭＳ Ｐゴシック" charset="0"/>
              </a:rPr>
              <a:t>Semi-Supervised Bootstrapped </a:t>
            </a:r>
            <a:r>
              <a:rPr lang="en-US" dirty="0" smtClean="0">
                <a:latin typeface="Comic Sans MS" charset="0"/>
                <a:cs typeface="ＭＳ Ｐゴシック" charset="0"/>
              </a:rPr>
              <a:t>Learning via </a:t>
            </a:r>
            <a:r>
              <a:rPr lang="en-US" dirty="0">
                <a:latin typeface="Comic Sans MS" charset="0"/>
                <a:cs typeface="ＭＳ Ｐゴシック" charset="0"/>
              </a:rPr>
              <a:t>Label Propagation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22540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22541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2543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2546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609600" y="6400800"/>
            <a:ext cx="8153400" cy="2286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9200" y="6096000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near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6025" y="609600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far from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3600" y="2590800"/>
            <a:ext cx="2743200" cy="1938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/>
              <a:t>Information from other categories tells you </a:t>
            </a:r>
            <a:r>
              <a:rPr lang="ja-JP" altLang="en-US" sz="2400"/>
              <a:t>“</a:t>
            </a:r>
            <a:r>
              <a:rPr lang="en-US" sz="2400"/>
              <a:t>how far</a:t>
            </a:r>
            <a:r>
              <a:rPr lang="ja-JP" altLang="en-US" sz="2400"/>
              <a:t>”</a:t>
            </a:r>
            <a:r>
              <a:rPr lang="en-US" sz="2400"/>
              <a:t> (when to </a:t>
            </a:r>
            <a:r>
              <a:rPr lang="en-US" sz="2400" i="1"/>
              <a:t>stop</a:t>
            </a:r>
            <a:r>
              <a:rPr lang="en-US" sz="2400"/>
              <a:t> propagating)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391400" y="48768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arrogance</a:t>
            </a: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 flipV="1">
            <a:off x="7086600" y="4876800"/>
            <a:ext cx="304800" cy="152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105400" y="45720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traits such as </a:t>
            </a:r>
            <a:r>
              <a:rPr lang="en-US" u="sng">
                <a:solidFill>
                  <a:srgbClr val="0070C0"/>
                </a:solidFill>
              </a:rPr>
              <a:t>arg1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>
            <a:off x="4267200" y="4876800"/>
            <a:ext cx="914400" cy="6858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7010400" y="5029200"/>
            <a:ext cx="304800" cy="4572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581400" y="5486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denial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239000" y="5334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selfishness</a:t>
            </a:r>
          </a:p>
        </p:txBody>
      </p:sp>
    </p:spTree>
    <p:extLst>
      <p:ext uri="{BB962C8B-B14F-4D97-AF65-F5344CB8AC3E}">
        <p14:creationId xmlns:p14="http://schemas.microsoft.com/office/powerpoint/2010/main" val="61648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/>
      <p:bldP spid="31" grpId="0"/>
      <p:bldP spid="42" grpId="0" animBg="1"/>
      <p:bldP spid="43" grpId="0"/>
      <p:bldP spid="45" grpId="0" animBg="1"/>
      <p:bldP spid="46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charset="0"/>
                <a:cs typeface="ＭＳ Ｐゴシック" charset="0"/>
              </a:rPr>
              <a:t>Semi-Supervised Learning as Label Propagation on a (Bipartite) Graph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23565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3567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3570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3581" name="TextBox 28"/>
          <p:cNvSpPr txBox="1">
            <a:spLocks noChangeArrowheads="1"/>
          </p:cNvSpPr>
          <p:nvPr/>
        </p:nvSpPr>
        <p:spPr bwMode="auto">
          <a:xfrm>
            <a:off x="4724400" y="3200400"/>
            <a:ext cx="4191000" cy="3170238"/>
          </a:xfrm>
          <a:prstGeom prst="rect">
            <a:avLst/>
          </a:prstGeom>
          <a:solidFill>
            <a:srgbClr val="C5D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/>
              <a:t> </a:t>
            </a:r>
            <a:r>
              <a:rPr lang="en-US" sz="2000"/>
              <a:t>Propagate labels to </a:t>
            </a:r>
            <a:r>
              <a:rPr lang="en-US" sz="2000" i="1"/>
              <a:t>nearby </a:t>
            </a:r>
            <a:r>
              <a:rPr lang="en-US" sz="2000"/>
              <a:t>nodes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000"/>
              <a:t> X is </a:t>
            </a:r>
            <a:r>
              <a:rPr lang="ja-JP" altLang="en-US" sz="2000"/>
              <a:t>“</a:t>
            </a:r>
            <a:r>
              <a:rPr lang="en-US" sz="2000"/>
              <a:t>near</a:t>
            </a:r>
            <a:r>
              <a:rPr lang="ja-JP" altLang="en-US" sz="2000"/>
              <a:t>”</a:t>
            </a:r>
            <a:r>
              <a:rPr lang="en-US" sz="2000"/>
              <a:t> Y if there is a high probability of reaching X from Y with a random walk where each step is either (a)  move to a random neighbor or (b) jump back to start node Y, if you</a:t>
            </a:r>
            <a:r>
              <a:rPr lang="ja-JP" altLang="en-US" sz="2000"/>
              <a:t>’</a:t>
            </a:r>
            <a:r>
              <a:rPr lang="en-US" sz="2000"/>
              <a:t>re at an NP node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>
                <a:ea typeface="ＭＳ Ｐゴシック" charset="0"/>
              </a:rPr>
              <a:t> rewards multiple paths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>
                <a:ea typeface="ＭＳ Ｐゴシック" charset="0"/>
              </a:rPr>
              <a:t> penalizes long paths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>
                <a:ea typeface="ＭＳ Ｐゴシック" charset="0"/>
              </a:rPr>
              <a:t> penalizes high-fanout paths 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905000" y="59436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 like  </a:t>
            </a:r>
            <a:r>
              <a:rPr lang="en-US" u="sng"/>
              <a:t>arg1</a:t>
            </a: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1219200" y="5908675"/>
            <a:ext cx="685800" cy="187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3200400" y="6019800"/>
            <a:ext cx="1143000" cy="1174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3048000" y="6400800"/>
            <a:ext cx="990600" cy="2286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3276600" y="6248400"/>
            <a:ext cx="1066800" cy="1524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3124200" y="5791200"/>
            <a:ext cx="1066800" cy="2286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743200" y="6324600"/>
            <a:ext cx="228600" cy="3048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2514600" y="6324600"/>
            <a:ext cx="76200" cy="3810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 flipV="1">
            <a:off x="2971800" y="3429000"/>
            <a:ext cx="1143000" cy="24384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8600" y="6519863"/>
            <a:ext cx="2743200" cy="3381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ea"/>
              </a:rPr>
              <a:t>beer</a:t>
            </a:r>
          </a:p>
        </p:txBody>
      </p:sp>
      <p:sp>
        <p:nvSpPr>
          <p:cNvPr id="23592" name="TextBox 50"/>
          <p:cNvSpPr txBox="1">
            <a:spLocks noChangeArrowheads="1"/>
          </p:cNvSpPr>
          <p:nvPr/>
        </p:nvSpPr>
        <p:spPr bwMode="auto">
          <a:xfrm>
            <a:off x="4724400" y="1828800"/>
            <a:ext cx="4191000" cy="1323975"/>
          </a:xfrm>
          <a:prstGeom prst="rect">
            <a:avLst/>
          </a:prstGeom>
          <a:solidFill>
            <a:srgbClr val="C5D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/>
              <a:t>Propagation methods:  </a:t>
            </a:r>
            <a:r>
              <a:rPr lang="ja-JP" altLang="en-US" sz="2000"/>
              <a:t>“</a:t>
            </a:r>
            <a:r>
              <a:rPr lang="en-US" sz="2000"/>
              <a:t>personalized PageRank</a:t>
            </a:r>
            <a:r>
              <a:rPr lang="ja-JP" altLang="en-US" sz="2000"/>
              <a:t>”</a:t>
            </a:r>
            <a:r>
              <a:rPr lang="en-US" sz="2000"/>
              <a:t> (aka damped PageRank, random-walk-with-reset)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377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6 at 1.2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1"/>
            <a:ext cx="9144000" cy="2107406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42"/>
          <a:stretch>
            <a:fillRect/>
          </a:stretch>
        </p:blipFill>
        <p:spPr bwMode="auto">
          <a:xfrm>
            <a:off x="518075" y="2324775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0163" y="3693018"/>
            <a:ext cx="403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ASONAM-2010 (Advances in Social Networks Analysis and Mining)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326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Network Datasets with Known Classes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235195" y="1181100"/>
            <a:ext cx="2311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err="1" smtClean="0"/>
              <a:t>UBMCBlog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AGBlog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MSPBlog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Cora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Citeseer</a:t>
            </a:r>
            <a:endParaRPr lang="en-US" sz="2400" dirty="0"/>
          </a:p>
        </p:txBody>
      </p:sp>
      <p:pic>
        <p:nvPicPr>
          <p:cNvPr id="4" name="Picture 3" descr="citeseer.png"/>
          <p:cNvPicPr>
            <a:picLocks noChangeAspect="1"/>
          </p:cNvPicPr>
          <p:nvPr/>
        </p:nvPicPr>
        <p:blipFill>
          <a:blip r:embed="rId2"/>
          <a:srcRect l="12500" t="12177" r="13333" b="12177"/>
          <a:stretch>
            <a:fillRect/>
          </a:stretch>
        </p:blipFill>
        <p:spPr>
          <a:xfrm>
            <a:off x="4768811" y="3535971"/>
            <a:ext cx="4375189" cy="3047885"/>
          </a:xfrm>
          <a:prstGeom prst="rect">
            <a:avLst/>
          </a:prstGeom>
        </p:spPr>
      </p:pic>
      <p:pic>
        <p:nvPicPr>
          <p:cNvPr id="5" name="Picture 4" descr="blogs.png"/>
          <p:cNvPicPr>
            <a:picLocks noChangeAspect="1"/>
          </p:cNvPicPr>
          <p:nvPr/>
        </p:nvPicPr>
        <p:blipFill>
          <a:blip r:embed="rId3"/>
          <a:srcRect t="10298" r="8701"/>
          <a:stretch>
            <a:fillRect/>
          </a:stretch>
        </p:blipFill>
        <p:spPr>
          <a:xfrm>
            <a:off x="194381" y="4077769"/>
            <a:ext cx="3770988" cy="27723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5389" t="21323" r="14454" b="18029"/>
          <a:stretch>
            <a:fillRect/>
          </a:stretch>
        </p:blipFill>
        <p:spPr bwMode="auto">
          <a:xfrm>
            <a:off x="456173" y="1181100"/>
            <a:ext cx="4763576" cy="28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383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3-16 at 1.3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5" y="509543"/>
            <a:ext cx="6083300" cy="4381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4306" y="2780386"/>
            <a:ext cx="2762171" cy="11556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2-03-16 at 1.29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13583"/>
          <a:stretch/>
        </p:blipFill>
        <p:spPr>
          <a:xfrm>
            <a:off x="6166551" y="3050257"/>
            <a:ext cx="2436876" cy="67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552" y="2963457"/>
            <a:ext cx="243687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RWR - </a:t>
            </a:r>
            <a:r>
              <a:rPr lang="en-US" dirty="0" err="1" smtClean="0"/>
              <a:t>fixpoint</a:t>
            </a:r>
            <a:r>
              <a:rPr lang="en-US" dirty="0" smtClean="0"/>
              <a:t> of: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528400" y="3723357"/>
            <a:ext cx="23453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4975" y="5263283"/>
            <a:ext cx="78696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Seed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order by PageRank, degree, or randomly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 down list until you have at least </a:t>
            </a:r>
            <a:r>
              <a:rPr lang="en-US" sz="2400" i="1" dirty="0" smtClean="0"/>
              <a:t>k</a:t>
            </a:r>
            <a:r>
              <a:rPr lang="en-US" sz="2400" dirty="0" smtClean="0"/>
              <a:t> examples/class</a:t>
            </a:r>
          </a:p>
        </p:txBody>
      </p:sp>
    </p:spTree>
    <p:extLst>
      <p:ext uri="{BB962C8B-B14F-4D97-AF65-F5344CB8AC3E}">
        <p14:creationId xmlns:p14="http://schemas.microsoft.com/office/powerpoint/2010/main" val="62166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Blog data</a:t>
            </a:r>
            <a:endParaRPr lang="en-US" dirty="0"/>
          </a:p>
        </p:txBody>
      </p:sp>
      <p:pic>
        <p:nvPicPr>
          <p:cNvPr id="3" name="Picture 2" descr="Screen Shot 2012-03-16 at 1.3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884"/>
            <a:ext cx="9144000" cy="4309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1446" y="1727730"/>
            <a:ext cx="9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3772" y="1695464"/>
            <a:ext cx="87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9235" y="17277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8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More blog data</a:t>
            </a:r>
            <a:endParaRPr lang="en-US" dirty="0"/>
          </a:p>
        </p:txBody>
      </p:sp>
      <p:pic>
        <p:nvPicPr>
          <p:cNvPr id="4" name="Picture 3" descr="Screen Shot 2012-03-16 at 1.3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853"/>
            <a:ext cx="9144000" cy="212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446" y="1727730"/>
            <a:ext cx="9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3772" y="1695464"/>
            <a:ext cx="87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9235" y="17277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6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Citation blog data</a:t>
            </a:r>
            <a:endParaRPr lang="en-US" dirty="0"/>
          </a:p>
        </p:txBody>
      </p:sp>
      <p:pic>
        <p:nvPicPr>
          <p:cNvPr id="3" name="Picture 2" descr="Screen Shot 2012-03-16 at 1.3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862"/>
            <a:ext cx="9144000" cy="4036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446" y="1727730"/>
            <a:ext cx="96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3772" y="1695464"/>
            <a:ext cx="87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9235" y="17277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5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initial proposals</a:t>
            </a:r>
          </a:p>
          <a:p>
            <a:pPr lvl="1"/>
            <a:r>
              <a:rPr lang="en-US" dirty="0" smtClean="0"/>
              <a:t>if you’re on a team, please have everyone hand in a copy of the proposal</a:t>
            </a:r>
          </a:p>
          <a:p>
            <a:pPr lvl="2"/>
            <a:r>
              <a:rPr lang="en-US" dirty="0" smtClean="0"/>
              <a:t>it’s not late but it’s easier for me to track</a:t>
            </a:r>
          </a:p>
          <a:p>
            <a:pPr lvl="1"/>
            <a:r>
              <a:rPr lang="en-US" dirty="0" smtClean="0"/>
              <a:t>my instructor comments might have questions</a:t>
            </a:r>
          </a:p>
          <a:p>
            <a:pPr lvl="2"/>
            <a:r>
              <a:rPr lang="en-US" dirty="0" smtClean="0"/>
              <a:t>I’m trying to identify high-risk issues</a:t>
            </a:r>
          </a:p>
          <a:p>
            <a:pPr lvl="2"/>
            <a:r>
              <a:rPr lang="en-US" dirty="0" smtClean="0"/>
              <a:t>the final proposal would be the right time to address these questions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05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– </a:t>
            </a:r>
            <a:r>
              <a:rPr lang="en-US" dirty="0" err="1" smtClean="0"/>
              <a:t>MultiRankWalk</a:t>
            </a:r>
            <a:endParaRPr lang="en-US" dirty="0"/>
          </a:p>
        </p:txBody>
      </p:sp>
      <p:pic>
        <p:nvPicPr>
          <p:cNvPr id="4" name="Picture 3" descr="Screen Shot 2012-03-16 at 1.4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72" y="1730233"/>
            <a:ext cx="6273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– HF/</a:t>
            </a:r>
            <a:r>
              <a:rPr lang="en-US" dirty="0" err="1" smtClean="0"/>
              <a:t>wvRN</a:t>
            </a:r>
            <a:endParaRPr lang="en-US" dirty="0"/>
          </a:p>
        </p:txBody>
      </p:sp>
      <p:pic>
        <p:nvPicPr>
          <p:cNvPr id="3" name="Picture 2" descr="Screen Shot 2012-03-16 at 1.3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09" y="1181100"/>
            <a:ext cx="66929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0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MultiRankWalk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wvRN</a:t>
            </a:r>
            <a:r>
              <a:rPr lang="en-US" dirty="0" smtClean="0"/>
              <a:t>/HF/</a:t>
            </a:r>
            <a:r>
              <a:rPr lang="en-US" dirty="0" err="1" smtClean="0"/>
              <a:t>CoEM</a:t>
            </a:r>
            <a:endParaRPr lang="en-US" dirty="0"/>
          </a:p>
        </p:txBody>
      </p:sp>
      <p:pic>
        <p:nvPicPr>
          <p:cNvPr id="5" name="Picture 4" descr="Screen Shot 2012-03-16 at 1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239"/>
            <a:ext cx="9144000" cy="49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2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MWR work?</a:t>
            </a:r>
            <a:endParaRPr lang="en-US" dirty="0"/>
          </a:p>
        </p:txBody>
      </p:sp>
      <p:pic>
        <p:nvPicPr>
          <p:cNvPr id="3" name="Picture 2" descr="Screen Shot 2012-03-16 at 1.41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77"/>
            <a:ext cx="9144000" cy="48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5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Sensitivity</a:t>
            </a:r>
            <a:endParaRPr lang="en-US" dirty="0"/>
          </a:p>
        </p:txBody>
      </p:sp>
      <p:pic>
        <p:nvPicPr>
          <p:cNvPr id="4" name="Picture 3" descr="Screen Shot 2012-03-16 at 1.4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757"/>
            <a:ext cx="9144000" cy="45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pool of labeled examples L</a:t>
            </a:r>
          </a:p>
          <a:p>
            <a:r>
              <a:rPr lang="en-US" sz="2800" dirty="0" smtClean="0"/>
              <a:t>A (usually larger) pool of unlabeled examples U</a:t>
            </a:r>
          </a:p>
          <a:p>
            <a:r>
              <a:rPr lang="en-US" sz="2800" dirty="0" smtClean="0"/>
              <a:t>Can you improve accuracy somehow using 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366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/HF/</a:t>
            </a:r>
            <a:r>
              <a:rPr lang="en-US" dirty="0" err="1" smtClean="0"/>
              <a:t>wvRN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7534615" cy="368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definition [</a:t>
            </a:r>
            <a:r>
              <a:rPr lang="en-US" sz="2400" dirty="0" err="1" smtClean="0"/>
              <a:t>MacKassey</a:t>
            </a:r>
            <a:r>
              <a:rPr lang="en-US" sz="2400" dirty="0" smtClean="0"/>
              <a:t> &amp; Provost, JMLR 20</a:t>
            </a:r>
            <a:r>
              <a:rPr lang="en-US" sz="2400" dirty="0" smtClean="0">
                <a:solidFill>
                  <a:srgbClr val="FF0000"/>
                </a:solidFill>
              </a:rPr>
              <a:t>xx</a:t>
            </a:r>
            <a:r>
              <a:rPr lang="en-US" sz="2400" dirty="0" smtClean="0"/>
              <a:t>]:… </a:t>
            </a:r>
            <a:endParaRPr lang="en-US" sz="2400" dirty="0"/>
          </a:p>
        </p:txBody>
      </p:sp>
      <p:pic>
        <p:nvPicPr>
          <p:cNvPr id="5" name="Picture 4" descr="Screen Shot 2012-03-16 at 3.19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8"/>
          <a:stretch/>
        </p:blipFill>
        <p:spPr>
          <a:xfrm>
            <a:off x="0" y="2436562"/>
            <a:ext cx="9144000" cy="687082"/>
          </a:xfrm>
          <a:prstGeom prst="rect">
            <a:avLst/>
          </a:prstGeom>
        </p:spPr>
      </p:pic>
      <p:pic>
        <p:nvPicPr>
          <p:cNvPr id="6" name="Picture 5" descr="Screen Shot 2012-03-16 at 3.19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42580" r="29183"/>
          <a:stretch/>
        </p:blipFill>
        <p:spPr>
          <a:xfrm>
            <a:off x="407380" y="3247807"/>
            <a:ext cx="8219947" cy="1695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221" y="4942909"/>
            <a:ext cx="7831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harmonic field – the score of each node in the graph is the harmonic (linearly weighted) average of its neighbors’ scores;</a:t>
            </a:r>
          </a:p>
          <a:p>
            <a:endParaRPr lang="en-US" sz="2400" dirty="0"/>
          </a:p>
          <a:p>
            <a:r>
              <a:rPr lang="en-US" sz="2400" dirty="0" smtClean="0"/>
              <a:t>[X</a:t>
            </a:r>
            <a:r>
              <a:rPr lang="en-US" sz="2400" dirty="0"/>
              <a:t>. Zhu, Z. </a:t>
            </a:r>
            <a:r>
              <a:rPr lang="en-US" sz="2400" dirty="0" err="1"/>
              <a:t>Ghahramani</a:t>
            </a:r>
            <a:r>
              <a:rPr lang="en-US" sz="2400" dirty="0"/>
              <a:t>, and J. </a:t>
            </a:r>
            <a:r>
              <a:rPr lang="en-US" sz="2400" dirty="0" smtClean="0"/>
              <a:t>Lafferty, ICML 2003]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754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</a:t>
            </a:r>
            <a:r>
              <a:rPr lang="en-US" dirty="0" err="1" smtClean="0"/>
              <a:t>wvRN</a:t>
            </a:r>
            <a:r>
              <a:rPr lang="en-US" dirty="0" smtClean="0"/>
              <a:t>/HF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57300"/>
            <a:ext cx="2969766" cy="368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Another justification of the same algorithm….</a:t>
            </a:r>
          </a:p>
          <a:p>
            <a:endParaRPr lang="en-US" dirty="0"/>
          </a:p>
          <a:p>
            <a:r>
              <a:rPr lang="en-US" dirty="0" smtClean="0"/>
              <a:t>… start with co-training with a naïve Bayes learner</a:t>
            </a:r>
            <a:endParaRPr lang="en-US" dirty="0"/>
          </a:p>
        </p:txBody>
      </p:sp>
      <p:pic>
        <p:nvPicPr>
          <p:cNvPr id="4" name="Picture 3" descr="Screen Shot 2012-03-16 at 1.5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69" y="936053"/>
            <a:ext cx="5116404" cy="57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9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</a:t>
            </a:r>
            <a:r>
              <a:rPr lang="en-US" dirty="0" err="1" smtClean="0"/>
              <a:t>wvRN</a:t>
            </a:r>
            <a:r>
              <a:rPr lang="en-US" dirty="0" smtClean="0"/>
              <a:t>/HF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3232903" cy="275881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algorithm with several justifications….</a:t>
            </a:r>
          </a:p>
          <a:p>
            <a:endParaRPr lang="en-US" dirty="0"/>
          </a:p>
          <a:p>
            <a:r>
              <a:rPr lang="en-US" dirty="0" smtClean="0"/>
              <a:t>One is to start with co-training with a naïve Bayes learner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32662" y="1442324"/>
            <a:ext cx="4590679" cy="3077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And compare to an EM version of naïve Bayes</a:t>
            </a:r>
          </a:p>
          <a:p>
            <a:pPr lvl="1"/>
            <a:r>
              <a:rPr lang="en-US" dirty="0" smtClean="0"/>
              <a:t>E: soft-classify unlabeled examples with NB classifier </a:t>
            </a:r>
          </a:p>
          <a:p>
            <a:pPr lvl="1"/>
            <a:r>
              <a:rPr lang="en-US" dirty="0" smtClean="0"/>
              <a:t>M: re-train classifier with soft-labeled examples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Screen Shot 2012-03-16 at 2.25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8"/>
          <a:stretch/>
        </p:blipFill>
        <p:spPr>
          <a:xfrm>
            <a:off x="560441" y="4519558"/>
            <a:ext cx="7962900" cy="214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</a:t>
            </a:r>
            <a:r>
              <a:rPr lang="en-US" dirty="0" err="1" smtClean="0"/>
              <a:t>wvRN</a:t>
            </a:r>
            <a:r>
              <a:rPr lang="en-US" dirty="0" smtClean="0"/>
              <a:t>/HF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3812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second experiment</a:t>
            </a:r>
          </a:p>
          <a:p>
            <a:pPr lvl="1"/>
            <a:r>
              <a:rPr lang="en-US" dirty="0" smtClean="0"/>
              <a:t>each + example: concatenate features from two documents, one of class A+, one of class B+</a:t>
            </a:r>
          </a:p>
          <a:p>
            <a:pPr lvl="1"/>
            <a:r>
              <a:rPr lang="en-US" dirty="0"/>
              <a:t>each </a:t>
            </a:r>
            <a:r>
              <a:rPr lang="en-US" dirty="0" smtClean="0"/>
              <a:t>- </a:t>
            </a:r>
            <a:r>
              <a:rPr lang="en-US" dirty="0"/>
              <a:t>example: concatenate features from two documents, one of class </a:t>
            </a:r>
            <a:r>
              <a:rPr lang="en-US" dirty="0" smtClean="0"/>
              <a:t>A-, </a:t>
            </a:r>
            <a:r>
              <a:rPr lang="en-US" dirty="0"/>
              <a:t>one of class </a:t>
            </a:r>
            <a:r>
              <a:rPr lang="en-US" dirty="0" smtClean="0"/>
              <a:t>B-</a:t>
            </a:r>
          </a:p>
          <a:p>
            <a:pPr lvl="1"/>
            <a:r>
              <a:rPr lang="en-US" dirty="0" smtClean="0"/>
              <a:t>features are prefixed with “A”, “B” </a:t>
            </a:r>
            <a:r>
              <a:rPr lang="en-US" dirty="0" smtClean="0">
                <a:sym typeface="Wingdings"/>
              </a:rPr>
              <a:t> disjoint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Screen Shot 2012-03-16 at 3.04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" y="3857534"/>
            <a:ext cx="816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3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 Approximate </a:t>
            </a:r>
            <a:r>
              <a:rPr lang="en-US" dirty="0" err="1" smtClean="0"/>
              <a:t>PageRank</a:t>
            </a:r>
            <a:endParaRPr lang="en-US" dirty="0"/>
          </a:p>
        </p:txBody>
      </p:sp>
      <p:pic>
        <p:nvPicPr>
          <p:cNvPr id="7" name="Picture 6" descr="Screen Shot 2012-03-14 at 4.2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" y="1543393"/>
            <a:ext cx="9144000" cy="2890229"/>
          </a:xfrm>
          <a:prstGeom prst="rect">
            <a:avLst/>
          </a:prstGeom>
        </p:spPr>
      </p:pic>
      <p:pic>
        <p:nvPicPr>
          <p:cNvPr id="8" name="Picture 7" descr="Screen Shot 2012-03-14 at 4.28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1" y="4321342"/>
            <a:ext cx="9144000" cy="25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0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</a:t>
            </a:r>
            <a:r>
              <a:rPr lang="en-US" dirty="0" err="1" smtClean="0"/>
              <a:t>wvRN</a:t>
            </a:r>
            <a:r>
              <a:rPr lang="en-US" dirty="0" smtClean="0"/>
              <a:t>/HF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3570" y="1398398"/>
            <a:ext cx="2907257" cy="468061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 second experiment</a:t>
            </a:r>
          </a:p>
          <a:p>
            <a:pPr lvl="1"/>
            <a:r>
              <a:rPr lang="en-US" dirty="0" smtClean="0"/>
              <a:t>each + example: concatenate features from two documents, one of class A+, one of class B+</a:t>
            </a:r>
          </a:p>
          <a:p>
            <a:pPr lvl="1"/>
            <a:r>
              <a:rPr lang="en-US" dirty="0"/>
              <a:t>each </a:t>
            </a:r>
            <a:r>
              <a:rPr lang="en-US" dirty="0" smtClean="0"/>
              <a:t>- </a:t>
            </a:r>
            <a:r>
              <a:rPr lang="en-US" dirty="0"/>
              <a:t>example: concatenate features from two documents, one of class </a:t>
            </a:r>
            <a:r>
              <a:rPr lang="en-US" dirty="0" smtClean="0"/>
              <a:t>A-, </a:t>
            </a:r>
            <a:r>
              <a:rPr lang="en-US" dirty="0"/>
              <a:t>one of class </a:t>
            </a:r>
            <a:r>
              <a:rPr lang="en-US" dirty="0" smtClean="0"/>
              <a:t>B-</a:t>
            </a:r>
          </a:p>
          <a:p>
            <a:pPr lvl="1"/>
            <a:r>
              <a:rPr lang="en-US" dirty="0" smtClean="0"/>
              <a:t>features are prefixed with “A”, “B” </a:t>
            </a:r>
            <a:r>
              <a:rPr lang="en-US" dirty="0" smtClean="0">
                <a:sym typeface="Wingdings"/>
              </a:rPr>
              <a:t> disjoint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NOW co-training outperforms EM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 descr="Screen Shot 2012-03-16 at 3.06.2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/>
          <a:stretch/>
        </p:blipFill>
        <p:spPr>
          <a:xfrm>
            <a:off x="3186656" y="2084914"/>
            <a:ext cx="5957343" cy="4291760"/>
          </a:xfrm>
          <a:prstGeom prst="rect">
            <a:avLst/>
          </a:prstGeom>
        </p:spPr>
      </p:pic>
      <p:pic>
        <p:nvPicPr>
          <p:cNvPr id="5" name="Picture 4" descr="Screen Shot 2012-03-16 at 3.13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32" y="972564"/>
            <a:ext cx="5199568" cy="15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1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</a:t>
            </a:r>
            <a:r>
              <a:rPr lang="en-US" dirty="0" err="1" smtClean="0"/>
              <a:t>wvRN</a:t>
            </a:r>
            <a:r>
              <a:rPr lang="en-US" dirty="0" smtClean="0"/>
              <a:t>/HF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41" y="1566233"/>
            <a:ext cx="2500696" cy="9624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Co-training with a naïve Bayes learner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86881" y="1338704"/>
            <a:ext cx="5141220" cy="1623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	</a:t>
            </a:r>
            <a:r>
              <a:rPr lang="en-US" sz="2000" i="1" dirty="0" err="1" smtClean="0"/>
              <a:t>vs</a:t>
            </a:r>
            <a:r>
              <a:rPr lang="en-US" sz="2000" dirty="0" smtClean="0"/>
              <a:t> an EM version of naïve Bayes</a:t>
            </a:r>
          </a:p>
          <a:p>
            <a:pPr lvl="1"/>
            <a:r>
              <a:rPr lang="en-US" sz="2000" dirty="0" smtClean="0"/>
              <a:t>E: soft-classify unlabeled examples with NB classifier </a:t>
            </a:r>
          </a:p>
          <a:p>
            <a:pPr lvl="1"/>
            <a:r>
              <a:rPr lang="en-US" sz="2000" dirty="0" smtClean="0"/>
              <a:t>M: re-train classifier with soft-labeled examples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2-03-16 at 3.08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4" y="4839932"/>
            <a:ext cx="8419566" cy="20180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03413" y="6147041"/>
            <a:ext cx="1201277" cy="427483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32218" y="5755285"/>
            <a:ext cx="1247040" cy="391756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2-03-16 at 3.15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7" y="2961954"/>
            <a:ext cx="67818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1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Co-Training Rote Learner</a:t>
            </a:r>
          </a:p>
        </p:txBody>
      </p:sp>
      <p:grpSp>
        <p:nvGrpSpPr>
          <p:cNvPr id="790531" name="Group 3"/>
          <p:cNvGrpSpPr>
            <a:grpSpLocks/>
          </p:cNvGrpSpPr>
          <p:nvPr/>
        </p:nvGrpSpPr>
        <p:grpSpPr bwMode="auto">
          <a:xfrm>
            <a:off x="2293938" y="1819275"/>
            <a:ext cx="5954713" cy="4191000"/>
            <a:chOff x="1445" y="1146"/>
            <a:chExt cx="3751" cy="2640"/>
          </a:xfrm>
        </p:grpSpPr>
        <p:sp>
          <p:nvSpPr>
            <p:cNvPr id="790532" name="Text Box 4"/>
            <p:cNvSpPr txBox="1">
              <a:spLocks noChangeArrowheads="1"/>
            </p:cNvSpPr>
            <p:nvPr/>
          </p:nvSpPr>
          <p:spPr bwMode="auto">
            <a:xfrm>
              <a:off x="1445" y="1619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u="sng" dirty="0">
                  <a:latin typeface="Times New Roman" charset="0"/>
                </a:rPr>
                <a:t>My advisor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790533" name="Line 5"/>
            <p:cNvSpPr>
              <a:spLocks noChangeShapeType="1"/>
            </p:cNvSpPr>
            <p:nvPr/>
          </p:nvSpPr>
          <p:spPr bwMode="auto">
            <a:xfrm>
              <a:off x="2109" y="1718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9053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" t="13544" r="15894" b="3706"/>
            <a:stretch>
              <a:fillRect/>
            </a:stretch>
          </p:blipFill>
          <p:spPr bwMode="auto">
            <a:xfrm>
              <a:off x="3557" y="1755"/>
              <a:ext cx="1639" cy="1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90535" name="Line 7"/>
            <p:cNvSpPr>
              <a:spLocks noChangeShapeType="1"/>
            </p:cNvSpPr>
            <p:nvPr/>
          </p:nvSpPr>
          <p:spPr bwMode="auto">
            <a:xfrm>
              <a:off x="3236" y="1909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0536" name="Group 8"/>
            <p:cNvGrpSpPr>
              <a:grpSpLocks/>
            </p:cNvGrpSpPr>
            <p:nvPr/>
          </p:nvGrpSpPr>
          <p:grpSpPr bwMode="auto">
            <a:xfrm>
              <a:off x="2287" y="1404"/>
              <a:ext cx="149" cy="2382"/>
              <a:chOff x="3936" y="1056"/>
              <a:chExt cx="96" cy="1536"/>
            </a:xfrm>
          </p:grpSpPr>
          <p:sp>
            <p:nvSpPr>
              <p:cNvPr id="790537" name="AutoShape 9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38" name="AutoShape 10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39" name="AutoShape 11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0" name="AutoShape 12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1" name="AutoShape 13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2" name="AutoShape 14"/>
              <p:cNvSpPr>
                <a:spLocks noChangeArrowheads="1"/>
              </p:cNvSpPr>
              <p:nvPr/>
            </p:nvSpPr>
            <p:spPr bwMode="auto">
              <a:xfrm>
                <a:off x="3936" y="19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3" name="AutoShape 15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4" name="AutoShape 16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5" name="AutoShape 17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6" name="AutoShape 1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7" name="AutoShape 1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548" name="Group 20"/>
            <p:cNvGrpSpPr>
              <a:grpSpLocks/>
            </p:cNvGrpSpPr>
            <p:nvPr/>
          </p:nvGrpSpPr>
          <p:grpSpPr bwMode="auto">
            <a:xfrm>
              <a:off x="3112" y="1404"/>
              <a:ext cx="149" cy="2382"/>
              <a:chOff x="3936" y="1056"/>
              <a:chExt cx="96" cy="1536"/>
            </a:xfrm>
          </p:grpSpPr>
          <p:sp>
            <p:nvSpPr>
              <p:cNvPr id="790549" name="AutoShape 21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0" name="AutoShape 22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1" name="AutoShape 23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2" name="AutoShape 24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3" name="AutoShape 25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4" name="AutoShape 26"/>
              <p:cNvSpPr>
                <a:spLocks noChangeArrowheads="1"/>
              </p:cNvSpPr>
              <p:nvPr/>
            </p:nvSpPr>
            <p:spPr bwMode="auto">
              <a:xfrm>
                <a:off x="3936" y="19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5" name="AutoShape 27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6" name="AutoShape 28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7" name="AutoShape 29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8" name="AutoShape 3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9" name="AutoShape 31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0560" name="Line 32"/>
            <p:cNvSpPr>
              <a:spLocks noChangeShapeType="1"/>
            </p:cNvSpPr>
            <p:nvPr/>
          </p:nvSpPr>
          <p:spPr bwMode="auto">
            <a:xfrm>
              <a:off x="2436" y="1478"/>
              <a:ext cx="676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1" name="Line 33"/>
            <p:cNvSpPr>
              <a:spLocks noChangeShapeType="1"/>
            </p:cNvSpPr>
            <p:nvPr/>
          </p:nvSpPr>
          <p:spPr bwMode="auto">
            <a:xfrm>
              <a:off x="2436" y="1702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2" name="Line 34"/>
            <p:cNvSpPr>
              <a:spLocks noChangeShapeType="1"/>
            </p:cNvSpPr>
            <p:nvPr/>
          </p:nvSpPr>
          <p:spPr bwMode="auto">
            <a:xfrm flipV="1">
              <a:off x="2436" y="2372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3" name="Line 35"/>
            <p:cNvSpPr>
              <a:spLocks noChangeShapeType="1"/>
            </p:cNvSpPr>
            <p:nvPr/>
          </p:nvSpPr>
          <p:spPr bwMode="auto">
            <a:xfrm flipV="1">
              <a:off x="2436" y="1478"/>
              <a:ext cx="676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4" name="Line 36"/>
            <p:cNvSpPr>
              <a:spLocks noChangeShapeType="1"/>
            </p:cNvSpPr>
            <p:nvPr/>
          </p:nvSpPr>
          <p:spPr bwMode="auto">
            <a:xfrm flipV="1">
              <a:off x="2436" y="1925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5" name="Line 37"/>
            <p:cNvSpPr>
              <a:spLocks noChangeShapeType="1"/>
            </p:cNvSpPr>
            <p:nvPr/>
          </p:nvSpPr>
          <p:spPr bwMode="auto">
            <a:xfrm>
              <a:off x="2436" y="1702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6" name="Line 38"/>
            <p:cNvSpPr>
              <a:spLocks noChangeShapeType="1"/>
            </p:cNvSpPr>
            <p:nvPr/>
          </p:nvSpPr>
          <p:spPr bwMode="auto">
            <a:xfrm>
              <a:off x="2436" y="2595"/>
              <a:ext cx="676" cy="4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7" name="Line 39"/>
            <p:cNvSpPr>
              <a:spLocks noChangeShapeType="1"/>
            </p:cNvSpPr>
            <p:nvPr/>
          </p:nvSpPr>
          <p:spPr bwMode="auto">
            <a:xfrm flipV="1">
              <a:off x="2436" y="2595"/>
              <a:ext cx="676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8" name="Line 40"/>
            <p:cNvSpPr>
              <a:spLocks noChangeShapeType="1"/>
            </p:cNvSpPr>
            <p:nvPr/>
          </p:nvSpPr>
          <p:spPr bwMode="auto">
            <a:xfrm>
              <a:off x="2436" y="2595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9" name="Line 41"/>
            <p:cNvSpPr>
              <a:spLocks noChangeShapeType="1"/>
            </p:cNvSpPr>
            <p:nvPr/>
          </p:nvSpPr>
          <p:spPr bwMode="auto">
            <a:xfrm>
              <a:off x="2436" y="3265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0" name="Line 42"/>
            <p:cNvSpPr>
              <a:spLocks noChangeShapeType="1"/>
            </p:cNvSpPr>
            <p:nvPr/>
          </p:nvSpPr>
          <p:spPr bwMode="auto">
            <a:xfrm>
              <a:off x="2436" y="3042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1" name="Line 43"/>
            <p:cNvSpPr>
              <a:spLocks noChangeShapeType="1"/>
            </p:cNvSpPr>
            <p:nvPr/>
          </p:nvSpPr>
          <p:spPr bwMode="auto">
            <a:xfrm flipV="1">
              <a:off x="2436" y="2818"/>
              <a:ext cx="676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2" name="Text Box 44"/>
            <p:cNvSpPr txBox="1">
              <a:spLocks noChangeArrowheads="1"/>
            </p:cNvSpPr>
            <p:nvPr/>
          </p:nvSpPr>
          <p:spPr bwMode="auto">
            <a:xfrm>
              <a:off x="2845" y="1683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+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3" name="Text Box 45"/>
            <p:cNvSpPr txBox="1">
              <a:spLocks noChangeArrowheads="1"/>
            </p:cNvSpPr>
            <p:nvPr/>
          </p:nvSpPr>
          <p:spPr bwMode="auto">
            <a:xfrm>
              <a:off x="2659" y="2479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-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4" name="Text Box 46"/>
            <p:cNvSpPr txBox="1">
              <a:spLocks noChangeArrowheads="1"/>
            </p:cNvSpPr>
            <p:nvPr/>
          </p:nvSpPr>
          <p:spPr bwMode="auto">
            <a:xfrm>
              <a:off x="2765" y="3183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-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5" name="Text Box 47"/>
            <p:cNvSpPr txBox="1">
              <a:spLocks noChangeArrowheads="1"/>
            </p:cNvSpPr>
            <p:nvPr/>
          </p:nvSpPr>
          <p:spPr bwMode="auto">
            <a:xfrm>
              <a:off x="3009" y="1146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hlink"/>
                  </a:solidFill>
                  <a:latin typeface="Times New Roman" charset="0"/>
                </a:rPr>
                <a:t>pages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6" name="Text Box 48"/>
            <p:cNvSpPr txBox="1">
              <a:spLocks noChangeArrowheads="1"/>
            </p:cNvSpPr>
            <p:nvPr/>
          </p:nvSpPr>
          <p:spPr bwMode="auto">
            <a:xfrm>
              <a:off x="2036" y="1157"/>
              <a:ext cx="7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  <a:latin typeface="Times New Roman" charset="0"/>
                </a:rPr>
                <a:t>hyperlinks</a:t>
              </a:r>
              <a:endParaRPr lang="en-US" sz="1400">
                <a:latin typeface="Times New Roman" charset="0"/>
              </a:endParaRPr>
            </a:p>
          </p:txBody>
        </p:sp>
      </p:grpSp>
      <p:sp>
        <p:nvSpPr>
          <p:cNvPr id="790577" name="Text Box 49"/>
          <p:cNvSpPr txBox="1">
            <a:spLocks noChangeArrowheads="1"/>
          </p:cNvSpPr>
          <p:nvPr/>
        </p:nvSpPr>
        <p:spPr bwMode="auto">
          <a:xfrm>
            <a:off x="3316288" y="3890963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78" name="Text Box 50"/>
          <p:cNvSpPr txBox="1">
            <a:spLocks noChangeArrowheads="1"/>
          </p:cNvSpPr>
          <p:nvPr/>
        </p:nvSpPr>
        <p:spPr bwMode="auto">
          <a:xfrm>
            <a:off x="3311525" y="4922838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79" name="Text Box 51"/>
          <p:cNvSpPr txBox="1">
            <a:spLocks noChangeArrowheads="1"/>
          </p:cNvSpPr>
          <p:nvPr/>
        </p:nvSpPr>
        <p:spPr bwMode="auto">
          <a:xfrm>
            <a:off x="5253038" y="5303838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0" name="Text Box 52"/>
          <p:cNvSpPr txBox="1">
            <a:spLocks noChangeArrowheads="1"/>
          </p:cNvSpPr>
          <p:nvPr/>
        </p:nvSpPr>
        <p:spPr bwMode="auto">
          <a:xfrm>
            <a:off x="5232400" y="3854450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1" name="Text Box 53"/>
          <p:cNvSpPr txBox="1">
            <a:spLocks noChangeArrowheads="1"/>
          </p:cNvSpPr>
          <p:nvPr/>
        </p:nvSpPr>
        <p:spPr bwMode="auto">
          <a:xfrm>
            <a:off x="5159375" y="28956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2" name="Text Box 54"/>
          <p:cNvSpPr txBox="1">
            <a:spLocks noChangeArrowheads="1"/>
          </p:cNvSpPr>
          <p:nvPr/>
        </p:nvSpPr>
        <p:spPr bwMode="auto">
          <a:xfrm>
            <a:off x="3348038" y="24130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3" name="Text Box 55"/>
          <p:cNvSpPr txBox="1">
            <a:spLocks noChangeArrowheads="1"/>
          </p:cNvSpPr>
          <p:nvPr/>
        </p:nvSpPr>
        <p:spPr bwMode="auto">
          <a:xfrm>
            <a:off x="4089400" y="418306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4" name="Text Box 56"/>
          <p:cNvSpPr txBox="1">
            <a:spLocks noChangeArrowheads="1"/>
          </p:cNvSpPr>
          <p:nvPr/>
        </p:nvSpPr>
        <p:spPr bwMode="auto">
          <a:xfrm>
            <a:off x="4283075" y="361156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5" name="Text Box 57"/>
          <p:cNvSpPr txBox="1">
            <a:spLocks noChangeArrowheads="1"/>
          </p:cNvSpPr>
          <p:nvPr/>
        </p:nvSpPr>
        <p:spPr bwMode="auto">
          <a:xfrm>
            <a:off x="4610100" y="41259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6" name="Text Box 58"/>
          <p:cNvSpPr txBox="1">
            <a:spLocks noChangeArrowheads="1"/>
          </p:cNvSpPr>
          <p:nvPr/>
        </p:nvSpPr>
        <p:spPr bwMode="auto">
          <a:xfrm>
            <a:off x="4186238" y="24145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7" name="Text Box 59"/>
          <p:cNvSpPr txBox="1">
            <a:spLocks noChangeArrowheads="1"/>
          </p:cNvSpPr>
          <p:nvPr/>
        </p:nvSpPr>
        <p:spPr bwMode="auto">
          <a:xfrm>
            <a:off x="4297363" y="31003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8" name="Text Box 60"/>
          <p:cNvSpPr txBox="1">
            <a:spLocks noChangeArrowheads="1"/>
          </p:cNvSpPr>
          <p:nvPr/>
        </p:nvSpPr>
        <p:spPr bwMode="auto">
          <a:xfrm>
            <a:off x="3313113" y="321151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9" name="Text Box 61"/>
          <p:cNvSpPr txBox="1">
            <a:spLocks noChangeArrowheads="1"/>
          </p:cNvSpPr>
          <p:nvPr/>
        </p:nvSpPr>
        <p:spPr bwMode="auto">
          <a:xfrm>
            <a:off x="5181600" y="245427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0" name="Text Box 62"/>
          <p:cNvSpPr txBox="1">
            <a:spLocks noChangeArrowheads="1"/>
          </p:cNvSpPr>
          <p:nvPr/>
        </p:nvSpPr>
        <p:spPr bwMode="auto">
          <a:xfrm>
            <a:off x="5221288" y="4594225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91" name="Text Box 63"/>
          <p:cNvSpPr txBox="1">
            <a:spLocks noChangeArrowheads="1"/>
          </p:cNvSpPr>
          <p:nvPr/>
        </p:nvSpPr>
        <p:spPr bwMode="auto">
          <a:xfrm>
            <a:off x="5216525" y="34909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92" name="Text Box 64"/>
          <p:cNvSpPr txBox="1">
            <a:spLocks noChangeArrowheads="1"/>
          </p:cNvSpPr>
          <p:nvPr/>
        </p:nvSpPr>
        <p:spPr bwMode="auto">
          <a:xfrm>
            <a:off x="3978275" y="277971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3" name="Text Box 65"/>
          <p:cNvSpPr txBox="1">
            <a:spLocks noChangeArrowheads="1"/>
          </p:cNvSpPr>
          <p:nvPr/>
        </p:nvSpPr>
        <p:spPr bwMode="auto">
          <a:xfrm>
            <a:off x="4071938" y="213836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4" name="Text Box 66"/>
          <p:cNvSpPr txBox="1">
            <a:spLocks noChangeArrowheads="1"/>
          </p:cNvSpPr>
          <p:nvPr/>
        </p:nvSpPr>
        <p:spPr bwMode="auto">
          <a:xfrm>
            <a:off x="4383088" y="4649788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9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Co</a:t>
            </a:r>
            <a:r>
              <a:rPr lang="en-US" u="sng" dirty="0" smtClean="0"/>
              <a:t>-EM </a:t>
            </a:r>
            <a:r>
              <a:rPr lang="en-US" dirty="0" smtClean="0"/>
              <a:t>Rote Learner: equivalent to HF!</a:t>
            </a:r>
            <a:endParaRPr lang="en-US" dirty="0"/>
          </a:p>
        </p:txBody>
      </p:sp>
      <p:grpSp>
        <p:nvGrpSpPr>
          <p:cNvPr id="790531" name="Group 3"/>
          <p:cNvGrpSpPr>
            <a:grpSpLocks/>
          </p:cNvGrpSpPr>
          <p:nvPr/>
        </p:nvGrpSpPr>
        <p:grpSpPr bwMode="auto">
          <a:xfrm>
            <a:off x="1395770" y="1819275"/>
            <a:ext cx="4520844" cy="4191000"/>
            <a:chOff x="1445" y="1146"/>
            <a:chExt cx="2282" cy="2640"/>
          </a:xfrm>
        </p:grpSpPr>
        <p:sp>
          <p:nvSpPr>
            <p:cNvPr id="790532" name="Text Box 4"/>
            <p:cNvSpPr txBox="1">
              <a:spLocks noChangeArrowheads="1"/>
            </p:cNvSpPr>
            <p:nvPr/>
          </p:nvSpPr>
          <p:spPr bwMode="auto">
            <a:xfrm>
              <a:off x="1445" y="1576"/>
              <a:ext cx="7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sng" dirty="0" smtClean="0">
                  <a:latin typeface="Times New Roman" charset="0"/>
                </a:rPr>
                <a:t>Pittsburgh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790533" name="Line 5"/>
            <p:cNvSpPr>
              <a:spLocks noChangeShapeType="1"/>
            </p:cNvSpPr>
            <p:nvPr/>
          </p:nvSpPr>
          <p:spPr bwMode="auto">
            <a:xfrm>
              <a:off x="2109" y="1718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35" name="Line 7"/>
            <p:cNvSpPr>
              <a:spLocks noChangeShapeType="1"/>
            </p:cNvSpPr>
            <p:nvPr/>
          </p:nvSpPr>
          <p:spPr bwMode="auto">
            <a:xfrm>
              <a:off x="3236" y="1909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0536" name="Group 8"/>
            <p:cNvGrpSpPr>
              <a:grpSpLocks/>
            </p:cNvGrpSpPr>
            <p:nvPr/>
          </p:nvGrpSpPr>
          <p:grpSpPr bwMode="auto">
            <a:xfrm>
              <a:off x="2287" y="1404"/>
              <a:ext cx="149" cy="2382"/>
              <a:chOff x="3936" y="1056"/>
              <a:chExt cx="96" cy="1536"/>
            </a:xfrm>
          </p:grpSpPr>
          <p:sp>
            <p:nvSpPr>
              <p:cNvPr id="790537" name="AutoShape 9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38" name="AutoShape 10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39" name="AutoShape 11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0" name="AutoShape 12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1" name="AutoShape 13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2" name="AutoShape 14"/>
              <p:cNvSpPr>
                <a:spLocks noChangeArrowheads="1"/>
              </p:cNvSpPr>
              <p:nvPr/>
            </p:nvSpPr>
            <p:spPr bwMode="auto">
              <a:xfrm>
                <a:off x="3936" y="19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3" name="AutoShape 15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4" name="AutoShape 16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5" name="AutoShape 17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6" name="AutoShape 18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7" name="AutoShape 19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548" name="Group 20"/>
            <p:cNvGrpSpPr>
              <a:grpSpLocks/>
            </p:cNvGrpSpPr>
            <p:nvPr/>
          </p:nvGrpSpPr>
          <p:grpSpPr bwMode="auto">
            <a:xfrm>
              <a:off x="3112" y="1404"/>
              <a:ext cx="149" cy="2382"/>
              <a:chOff x="3936" y="1056"/>
              <a:chExt cx="96" cy="1536"/>
            </a:xfrm>
          </p:grpSpPr>
          <p:sp>
            <p:nvSpPr>
              <p:cNvPr id="790549" name="AutoShape 21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0" name="AutoShape 22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1" name="AutoShape 23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2" name="AutoShape 24"/>
              <p:cNvSpPr>
                <a:spLocks noChangeArrowheads="1"/>
              </p:cNvSpPr>
              <p:nvPr/>
            </p:nvSpPr>
            <p:spPr bwMode="auto">
              <a:xfrm>
                <a:off x="3936" y="163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3" name="AutoShape 25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4" name="AutoShape 26"/>
              <p:cNvSpPr>
                <a:spLocks noChangeArrowheads="1"/>
              </p:cNvSpPr>
              <p:nvPr/>
            </p:nvSpPr>
            <p:spPr bwMode="auto">
              <a:xfrm>
                <a:off x="3936" y="1920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5" name="AutoShape 27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6" name="AutoShape 28"/>
              <p:cNvSpPr>
                <a:spLocks noChangeArrowheads="1"/>
              </p:cNvSpPr>
              <p:nvPr/>
            </p:nvSpPr>
            <p:spPr bwMode="auto">
              <a:xfrm>
                <a:off x="3936" y="2208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7" name="AutoShape 29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8" name="AutoShape 30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59" name="AutoShape 31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96" cy="96"/>
              </a:xfrm>
              <a:prstGeom prst="octagon">
                <a:avLst>
                  <a:gd name="adj" fmla="val 29287"/>
                </a:avLst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 type="none" w="lg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0560" name="Line 32"/>
            <p:cNvSpPr>
              <a:spLocks noChangeShapeType="1"/>
            </p:cNvSpPr>
            <p:nvPr/>
          </p:nvSpPr>
          <p:spPr bwMode="auto">
            <a:xfrm>
              <a:off x="2436" y="1478"/>
              <a:ext cx="676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1" name="Line 33"/>
            <p:cNvSpPr>
              <a:spLocks noChangeShapeType="1"/>
            </p:cNvSpPr>
            <p:nvPr/>
          </p:nvSpPr>
          <p:spPr bwMode="auto">
            <a:xfrm>
              <a:off x="2436" y="1702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2" name="Line 34"/>
            <p:cNvSpPr>
              <a:spLocks noChangeShapeType="1"/>
            </p:cNvSpPr>
            <p:nvPr/>
          </p:nvSpPr>
          <p:spPr bwMode="auto">
            <a:xfrm flipV="1">
              <a:off x="2436" y="2372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3" name="Line 35"/>
            <p:cNvSpPr>
              <a:spLocks noChangeShapeType="1"/>
            </p:cNvSpPr>
            <p:nvPr/>
          </p:nvSpPr>
          <p:spPr bwMode="auto">
            <a:xfrm flipV="1">
              <a:off x="2436" y="1478"/>
              <a:ext cx="676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4" name="Line 36"/>
            <p:cNvSpPr>
              <a:spLocks noChangeShapeType="1"/>
            </p:cNvSpPr>
            <p:nvPr/>
          </p:nvSpPr>
          <p:spPr bwMode="auto">
            <a:xfrm flipV="1">
              <a:off x="2436" y="1925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5" name="Line 37"/>
            <p:cNvSpPr>
              <a:spLocks noChangeShapeType="1"/>
            </p:cNvSpPr>
            <p:nvPr/>
          </p:nvSpPr>
          <p:spPr bwMode="auto">
            <a:xfrm>
              <a:off x="2436" y="1702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6" name="Line 38"/>
            <p:cNvSpPr>
              <a:spLocks noChangeShapeType="1"/>
            </p:cNvSpPr>
            <p:nvPr/>
          </p:nvSpPr>
          <p:spPr bwMode="auto">
            <a:xfrm>
              <a:off x="2436" y="2595"/>
              <a:ext cx="676" cy="4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7" name="Line 39"/>
            <p:cNvSpPr>
              <a:spLocks noChangeShapeType="1"/>
            </p:cNvSpPr>
            <p:nvPr/>
          </p:nvSpPr>
          <p:spPr bwMode="auto">
            <a:xfrm flipV="1">
              <a:off x="2436" y="2595"/>
              <a:ext cx="676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8" name="Line 40"/>
            <p:cNvSpPr>
              <a:spLocks noChangeShapeType="1"/>
            </p:cNvSpPr>
            <p:nvPr/>
          </p:nvSpPr>
          <p:spPr bwMode="auto">
            <a:xfrm>
              <a:off x="2436" y="2595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69" name="Line 41"/>
            <p:cNvSpPr>
              <a:spLocks noChangeShapeType="1"/>
            </p:cNvSpPr>
            <p:nvPr/>
          </p:nvSpPr>
          <p:spPr bwMode="auto">
            <a:xfrm>
              <a:off x="2436" y="3265"/>
              <a:ext cx="67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0" name="Line 42"/>
            <p:cNvSpPr>
              <a:spLocks noChangeShapeType="1"/>
            </p:cNvSpPr>
            <p:nvPr/>
          </p:nvSpPr>
          <p:spPr bwMode="auto">
            <a:xfrm>
              <a:off x="2436" y="3042"/>
              <a:ext cx="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1" name="Line 43"/>
            <p:cNvSpPr>
              <a:spLocks noChangeShapeType="1"/>
            </p:cNvSpPr>
            <p:nvPr/>
          </p:nvSpPr>
          <p:spPr bwMode="auto">
            <a:xfrm flipV="1">
              <a:off x="2436" y="2818"/>
              <a:ext cx="676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572" name="Text Box 44"/>
            <p:cNvSpPr txBox="1">
              <a:spLocks noChangeArrowheads="1"/>
            </p:cNvSpPr>
            <p:nvPr/>
          </p:nvSpPr>
          <p:spPr bwMode="auto">
            <a:xfrm>
              <a:off x="2845" y="1683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+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3" name="Text Box 45"/>
            <p:cNvSpPr txBox="1">
              <a:spLocks noChangeArrowheads="1"/>
            </p:cNvSpPr>
            <p:nvPr/>
          </p:nvSpPr>
          <p:spPr bwMode="auto">
            <a:xfrm>
              <a:off x="2659" y="2479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-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4" name="Text Box 46"/>
            <p:cNvSpPr txBox="1">
              <a:spLocks noChangeArrowheads="1"/>
            </p:cNvSpPr>
            <p:nvPr/>
          </p:nvSpPr>
          <p:spPr bwMode="auto">
            <a:xfrm>
              <a:off x="2765" y="3183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-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90575" name="Text Box 47"/>
            <p:cNvSpPr txBox="1">
              <a:spLocks noChangeArrowheads="1"/>
            </p:cNvSpPr>
            <p:nvPr/>
          </p:nvSpPr>
          <p:spPr bwMode="auto">
            <a:xfrm>
              <a:off x="3009" y="1146"/>
              <a:ext cx="7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hlink"/>
                  </a:solidFill>
                  <a:latin typeface="Times New Roman" charset="0"/>
                </a:rPr>
                <a:t>contexts</a:t>
              </a:r>
              <a:endParaRPr lang="en-US" sz="1400" dirty="0">
                <a:latin typeface="Times New Roman" charset="0"/>
              </a:endParaRPr>
            </a:p>
          </p:txBody>
        </p:sp>
        <p:sp>
          <p:nvSpPr>
            <p:cNvPr id="790576" name="Text Box 48"/>
            <p:cNvSpPr txBox="1">
              <a:spLocks noChangeArrowheads="1"/>
            </p:cNvSpPr>
            <p:nvPr/>
          </p:nvSpPr>
          <p:spPr bwMode="auto">
            <a:xfrm>
              <a:off x="2036" y="1157"/>
              <a:ext cx="7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accent2"/>
                  </a:solidFill>
                  <a:latin typeface="Times New Roman" charset="0"/>
                </a:rPr>
                <a:t>NPs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790577" name="Text Box 49"/>
          <p:cNvSpPr txBox="1">
            <a:spLocks noChangeArrowheads="1"/>
          </p:cNvSpPr>
          <p:nvPr/>
        </p:nvSpPr>
        <p:spPr bwMode="auto">
          <a:xfrm>
            <a:off x="3316288" y="3890963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78" name="Text Box 50"/>
          <p:cNvSpPr txBox="1">
            <a:spLocks noChangeArrowheads="1"/>
          </p:cNvSpPr>
          <p:nvPr/>
        </p:nvSpPr>
        <p:spPr bwMode="auto">
          <a:xfrm>
            <a:off x="3311525" y="4922838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79" name="Text Box 51"/>
          <p:cNvSpPr txBox="1">
            <a:spLocks noChangeArrowheads="1"/>
          </p:cNvSpPr>
          <p:nvPr/>
        </p:nvSpPr>
        <p:spPr bwMode="auto">
          <a:xfrm>
            <a:off x="5253038" y="5303838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0" name="Text Box 52"/>
          <p:cNvSpPr txBox="1">
            <a:spLocks noChangeArrowheads="1"/>
          </p:cNvSpPr>
          <p:nvPr/>
        </p:nvSpPr>
        <p:spPr bwMode="auto">
          <a:xfrm>
            <a:off x="5232400" y="3854450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1" name="Text Box 53"/>
          <p:cNvSpPr txBox="1">
            <a:spLocks noChangeArrowheads="1"/>
          </p:cNvSpPr>
          <p:nvPr/>
        </p:nvSpPr>
        <p:spPr bwMode="auto">
          <a:xfrm>
            <a:off x="5159375" y="28956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2" name="Text Box 54"/>
          <p:cNvSpPr txBox="1">
            <a:spLocks noChangeArrowheads="1"/>
          </p:cNvSpPr>
          <p:nvPr/>
        </p:nvSpPr>
        <p:spPr bwMode="auto">
          <a:xfrm>
            <a:off x="3348038" y="2413000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3" name="Text Box 55"/>
          <p:cNvSpPr txBox="1">
            <a:spLocks noChangeArrowheads="1"/>
          </p:cNvSpPr>
          <p:nvPr/>
        </p:nvSpPr>
        <p:spPr bwMode="auto">
          <a:xfrm>
            <a:off x="4089400" y="418306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4" name="Text Box 56"/>
          <p:cNvSpPr txBox="1">
            <a:spLocks noChangeArrowheads="1"/>
          </p:cNvSpPr>
          <p:nvPr/>
        </p:nvSpPr>
        <p:spPr bwMode="auto">
          <a:xfrm>
            <a:off x="4283075" y="361156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5" name="Text Box 57"/>
          <p:cNvSpPr txBox="1">
            <a:spLocks noChangeArrowheads="1"/>
          </p:cNvSpPr>
          <p:nvPr/>
        </p:nvSpPr>
        <p:spPr bwMode="auto">
          <a:xfrm>
            <a:off x="4610100" y="41259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86" name="Text Box 58"/>
          <p:cNvSpPr txBox="1">
            <a:spLocks noChangeArrowheads="1"/>
          </p:cNvSpPr>
          <p:nvPr/>
        </p:nvSpPr>
        <p:spPr bwMode="auto">
          <a:xfrm>
            <a:off x="4186238" y="24145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7" name="Text Box 59"/>
          <p:cNvSpPr txBox="1">
            <a:spLocks noChangeArrowheads="1"/>
          </p:cNvSpPr>
          <p:nvPr/>
        </p:nvSpPr>
        <p:spPr bwMode="auto">
          <a:xfrm>
            <a:off x="4297363" y="31003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8" name="Text Box 60"/>
          <p:cNvSpPr txBox="1">
            <a:spLocks noChangeArrowheads="1"/>
          </p:cNvSpPr>
          <p:nvPr/>
        </p:nvSpPr>
        <p:spPr bwMode="auto">
          <a:xfrm>
            <a:off x="3313113" y="321151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89" name="Text Box 61"/>
          <p:cNvSpPr txBox="1">
            <a:spLocks noChangeArrowheads="1"/>
          </p:cNvSpPr>
          <p:nvPr/>
        </p:nvSpPr>
        <p:spPr bwMode="auto">
          <a:xfrm>
            <a:off x="5181600" y="245427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0" name="Text Box 62"/>
          <p:cNvSpPr txBox="1">
            <a:spLocks noChangeArrowheads="1"/>
          </p:cNvSpPr>
          <p:nvPr/>
        </p:nvSpPr>
        <p:spPr bwMode="auto">
          <a:xfrm>
            <a:off x="5221288" y="4594225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91" name="Text Box 63"/>
          <p:cNvSpPr txBox="1">
            <a:spLocks noChangeArrowheads="1"/>
          </p:cNvSpPr>
          <p:nvPr/>
        </p:nvSpPr>
        <p:spPr bwMode="auto">
          <a:xfrm>
            <a:off x="5216525" y="3490913"/>
            <a:ext cx="25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790592" name="Text Box 64"/>
          <p:cNvSpPr txBox="1">
            <a:spLocks noChangeArrowheads="1"/>
          </p:cNvSpPr>
          <p:nvPr/>
        </p:nvSpPr>
        <p:spPr bwMode="auto">
          <a:xfrm>
            <a:off x="3978275" y="277971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3" name="Text Box 65"/>
          <p:cNvSpPr txBox="1">
            <a:spLocks noChangeArrowheads="1"/>
          </p:cNvSpPr>
          <p:nvPr/>
        </p:nvSpPr>
        <p:spPr bwMode="auto">
          <a:xfrm>
            <a:off x="4071938" y="2138363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1400">
              <a:latin typeface="Times New Roman" charset="0"/>
            </a:endParaRPr>
          </a:p>
        </p:txBody>
      </p:sp>
      <p:sp>
        <p:nvSpPr>
          <p:cNvPr id="790594" name="Text Box 66"/>
          <p:cNvSpPr txBox="1">
            <a:spLocks noChangeArrowheads="1"/>
          </p:cNvSpPr>
          <p:nvPr/>
        </p:nvSpPr>
        <p:spPr bwMode="auto">
          <a:xfrm>
            <a:off x="4383088" y="4649788"/>
            <a:ext cx="25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140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3561" y="2870200"/>
            <a:ext cx="209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lives in 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1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MultiRank</a:t>
            </a:r>
            <a:r>
              <a:rPr lang="en-US" dirty="0" smtClean="0"/>
              <a:t> Walk </a:t>
            </a:r>
            <a:r>
              <a:rPr lang="en-US" dirty="0" err="1" smtClean="0"/>
              <a:t>vs</a:t>
            </a:r>
            <a:r>
              <a:rPr lang="en-US" dirty="0" smtClean="0"/>
              <a:t> HF/</a:t>
            </a:r>
            <a:r>
              <a:rPr lang="en-US" dirty="0" err="1" smtClean="0"/>
              <a:t>wvRN</a:t>
            </a:r>
            <a:r>
              <a:rPr lang="en-US" dirty="0" smtClean="0"/>
              <a:t>/</a:t>
            </a:r>
            <a:r>
              <a:rPr lang="en-US" dirty="0" err="1" smtClean="0"/>
              <a:t>CoEM</a:t>
            </a:r>
            <a:endParaRPr lang="en-US" dirty="0"/>
          </a:p>
        </p:txBody>
      </p:sp>
      <p:pic>
        <p:nvPicPr>
          <p:cNvPr id="3" name="Picture 2" descr="Screen Shot 2012-03-16 at 1.4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822"/>
            <a:ext cx="9144000" cy="2313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44659"/>
            <a:ext cx="802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Seeds are marked 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5955" y="5484335"/>
            <a:ext cx="38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MRW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84335"/>
            <a:ext cx="38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0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SemiSupervised</a:t>
            </a:r>
            <a:r>
              <a:rPr lang="en-US" dirty="0" smtClean="0"/>
              <a:t> to Unsupervised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Spectral Clustering: Graph = Matrix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J</a:t>
            </a:r>
          </a:p>
        </p:txBody>
      </p:sp>
      <p:cxnSp>
        <p:nvCxnSpPr>
          <p:cNvPr id="17421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1" name="Straight Connector 47"/>
          <p:cNvCxnSpPr>
            <a:cxnSpLocks noChangeShapeType="1"/>
            <a:stCxn id="4" idx="3"/>
            <a:endCxn id="8" idx="0"/>
          </p:cNvCxnSpPr>
          <p:nvPr/>
        </p:nvCxnSpPr>
        <p:spPr bwMode="auto">
          <a:xfrm rot="5400000">
            <a:off x="5241131" y="3547269"/>
            <a:ext cx="1304925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1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r>
              <a:rPr lang="en-US">
                <a:latin typeface="Comic Sans MS" charset="0"/>
                <a:cs typeface="Arial" charset="0"/>
              </a:rPr>
              <a:t/>
            </a:r>
            <a:br>
              <a:rPr lang="en-US">
                <a:latin typeface="Comic Sans MS" charset="0"/>
                <a:cs typeface="Arial" charset="0"/>
              </a:rPr>
            </a:br>
            <a:r>
              <a:rPr lang="en-US" sz="2800">
                <a:latin typeface="Comic Sans MS" charset="0"/>
                <a:cs typeface="Arial" charset="0"/>
              </a:rPr>
              <a:t>Transitively Closed Components = </a:t>
            </a:r>
            <a:r>
              <a:rPr lang="ja-JP" altLang="en-US" sz="2800">
                <a:latin typeface="Comic Sans MS" charset="0"/>
                <a:cs typeface="Arial" charset="0"/>
              </a:rPr>
              <a:t>“</a:t>
            </a:r>
            <a:r>
              <a:rPr lang="en-US" sz="2800">
                <a:latin typeface="Comic Sans MS" charset="0"/>
                <a:cs typeface="Arial" charset="0"/>
              </a:rPr>
              <a:t>Blocks</a:t>
            </a:r>
            <a:r>
              <a:rPr lang="ja-JP" altLang="en-US" sz="2800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J</a:t>
            </a:r>
          </a:p>
        </p:txBody>
      </p:sp>
      <p:cxnSp>
        <p:nvCxnSpPr>
          <p:cNvPr id="18445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3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5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23565"/>
                <a:gridCol w="38734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cxnSp>
        <p:nvCxnSpPr>
          <p:cNvPr id="18601" name="Straight Connector 26"/>
          <p:cNvCxnSpPr>
            <a:cxnSpLocks noChangeShapeType="1"/>
            <a:stCxn id="6" idx="5"/>
            <a:endCxn id="4" idx="0"/>
          </p:cNvCxnSpPr>
          <p:nvPr/>
        </p:nvCxnSpPr>
        <p:spPr bwMode="auto">
          <a:xfrm rot="16200000" flipH="1">
            <a:off x="6026944" y="2450306"/>
            <a:ext cx="41275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2" name="Straight Connector 30"/>
          <p:cNvCxnSpPr>
            <a:cxnSpLocks noChangeShapeType="1"/>
            <a:stCxn id="8" idx="5"/>
            <a:endCxn id="9" idx="2"/>
          </p:cNvCxnSpPr>
          <p:nvPr/>
        </p:nvCxnSpPr>
        <p:spPr bwMode="auto">
          <a:xfrm rot="16200000" flipH="1">
            <a:off x="6061869" y="4609306"/>
            <a:ext cx="24130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3" name="Straight Connector 33"/>
          <p:cNvCxnSpPr>
            <a:cxnSpLocks noChangeShapeType="1"/>
            <a:stCxn id="11" idx="4"/>
            <a:endCxn id="14" idx="7"/>
          </p:cNvCxnSpPr>
          <p:nvPr/>
        </p:nvCxnSpPr>
        <p:spPr bwMode="auto">
          <a:xfrm rot="5400000">
            <a:off x="7880350" y="3617913"/>
            <a:ext cx="549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66775" y="2263775"/>
            <a:ext cx="1028700" cy="9604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65325" y="3224213"/>
            <a:ext cx="1165225" cy="10287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62288" y="4252913"/>
            <a:ext cx="1303337" cy="13017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18607" name="TextBox 40"/>
          <p:cNvSpPr txBox="1">
            <a:spLocks noChangeArrowheads="1"/>
          </p:cNvSpPr>
          <p:nvPr/>
        </p:nvSpPr>
        <p:spPr bwMode="auto">
          <a:xfrm>
            <a:off x="304800" y="5715000"/>
            <a:ext cx="7388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Of course we can</a:t>
            </a:r>
            <a:r>
              <a:rPr lang="ja-JP" altLang="en-US"/>
              <a:t>’</a:t>
            </a:r>
            <a:r>
              <a:rPr lang="en-US"/>
              <a:t>t see the </a:t>
            </a:r>
            <a:r>
              <a:rPr lang="ja-JP" altLang="en-US"/>
              <a:t>“</a:t>
            </a:r>
            <a:r>
              <a:rPr lang="en-US"/>
              <a:t>blocks</a:t>
            </a:r>
            <a:r>
              <a:rPr lang="ja-JP" altLang="en-US"/>
              <a:t>”</a:t>
            </a:r>
            <a:r>
              <a:rPr lang="en-US"/>
              <a:t> unless the nodes</a:t>
            </a:r>
          </a:p>
          <a:p>
            <a:pPr eaLnBrk="1" hangingPunct="1"/>
            <a:r>
              <a:rPr lang="en-US"/>
              <a:t>are sorted by cluster… </a:t>
            </a:r>
          </a:p>
        </p:txBody>
      </p:sp>
    </p:spTree>
    <p:extLst>
      <p:ext uri="{BB962C8B-B14F-4D97-AF65-F5344CB8AC3E}">
        <p14:creationId xmlns:p14="http://schemas.microsoft.com/office/powerpoint/2010/main" val="396977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800">
                <a:latin typeface="Comic Sans MS" charset="0"/>
                <a:cs typeface="Arial" charset="0"/>
              </a:rPr>
              <a:t>Vector = Node </a:t>
            </a:r>
            <a:r>
              <a:rPr lang="en-US" sz="2800">
                <a:latin typeface="Comic Sans MS" charset="0"/>
                <a:cs typeface="Arial" charset="0"/>
                <a:sym typeface="Wingdings" charset="0"/>
              </a:rPr>
              <a:t> Weight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664575" y="34290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19606" name="Group 29"/>
          <p:cNvGrpSpPr>
            <a:grpSpLocks/>
          </p:cNvGrpSpPr>
          <p:nvPr/>
        </p:nvGrpSpPr>
        <p:grpSpPr bwMode="auto">
          <a:xfrm>
            <a:off x="6011863" y="1920875"/>
            <a:ext cx="2881312" cy="2947988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10" y="3047399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B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235" y="213439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C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7250" y="4647722"/>
              <a:ext cx="534030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F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362" y="495342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88125" y="5410953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E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777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51887" y="3658805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I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2762" y="4419983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19657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58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59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0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712482" cy="249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1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2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3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4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5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6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995105" y="4286000"/>
              <a:ext cx="104697" cy="320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7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8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9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19645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sp>
        <p:nvSpPr>
          <p:cNvPr id="19646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M</a:t>
            </a:r>
            <a:endParaRPr lang="en-US" b="1"/>
          </a:p>
        </p:txBody>
      </p:sp>
      <p:sp>
        <p:nvSpPr>
          <p:cNvPr id="19647" name="TextBox 48"/>
          <p:cNvSpPr txBox="1">
            <a:spLocks noChangeArrowheads="1"/>
          </p:cNvSpPr>
          <p:nvPr/>
        </p:nvSpPr>
        <p:spPr bwMode="auto">
          <a:xfrm>
            <a:off x="4794250" y="1373188"/>
            <a:ext cx="393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6758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Sp</a:t>
            </a:r>
            <a:r>
              <a:rPr lang="en-US" sz="2400">
                <a:latin typeface="Comic Sans MS" charset="0"/>
                <a:cs typeface="Arial" charset="0"/>
              </a:rPr>
              <a:t>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M*v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20630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0722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3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4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5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6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7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8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9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0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1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2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3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4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20669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sp>
        <p:nvSpPr>
          <p:cNvPr id="20670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M</a:t>
            </a:r>
            <a:endParaRPr lang="en-US" b="1"/>
          </a:p>
        </p:txBody>
      </p:sp>
      <p:sp>
        <p:nvSpPr>
          <p:cNvPr id="20671" name="TextBox 48"/>
          <p:cNvSpPr txBox="1">
            <a:spLocks noChangeArrowheads="1"/>
          </p:cNvSpPr>
          <p:nvPr/>
        </p:nvSpPr>
        <p:spPr bwMode="auto">
          <a:xfrm>
            <a:off x="4762500" y="1373188"/>
            <a:ext cx="565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1</a:t>
            </a:r>
            <a:endParaRPr lang="en-US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94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58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5759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2*1+3*1+0*1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3*1+3*1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3*1+2*1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</a:tbl>
          </a:graphicData>
        </a:graphic>
      </p:graphicFrame>
      <p:sp>
        <p:nvSpPr>
          <p:cNvPr id="20710" name="TextBox 44"/>
          <p:cNvSpPr txBox="1">
            <a:spLocks noChangeArrowheads="1"/>
          </p:cNvSpPr>
          <p:nvPr/>
        </p:nvSpPr>
        <p:spPr bwMode="auto">
          <a:xfrm>
            <a:off x="5765800" y="1373188"/>
            <a:ext cx="566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2</a:t>
            </a:r>
            <a:endParaRPr lang="en-US" b="1" baseline="-25000"/>
          </a:p>
        </p:txBody>
      </p:sp>
      <p:sp>
        <p:nvSpPr>
          <p:cNvPr id="20711" name="TextBox 53"/>
          <p:cNvSpPr txBox="1">
            <a:spLocks noChangeArrowheads="1"/>
          </p:cNvSpPr>
          <p:nvPr/>
        </p:nvSpPr>
        <p:spPr bwMode="auto">
          <a:xfrm>
            <a:off x="4344988" y="1373188"/>
            <a:ext cx="327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*</a:t>
            </a:r>
            <a:endParaRPr lang="en-US" b="1" baseline="-25000"/>
          </a:p>
        </p:txBody>
      </p:sp>
      <p:sp>
        <p:nvSpPr>
          <p:cNvPr id="20712" name="TextBox 54"/>
          <p:cNvSpPr txBox="1">
            <a:spLocks noChangeArrowheads="1"/>
          </p:cNvSpPr>
          <p:nvPr/>
        </p:nvSpPr>
        <p:spPr bwMode="auto">
          <a:xfrm>
            <a:off x="5394325" y="1373188"/>
            <a:ext cx="40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=</a:t>
            </a:r>
            <a:endParaRPr lang="en-US" b="1" baseline="-25000"/>
          </a:p>
        </p:txBody>
      </p:sp>
    </p:spTree>
    <p:extLst>
      <p:ext uri="{BB962C8B-B14F-4D97-AF65-F5344CB8AC3E}">
        <p14:creationId xmlns:p14="http://schemas.microsoft.com/office/powerpoint/2010/main" val="19568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 – Ordering for Scanning</a:t>
            </a:r>
            <a:endParaRPr lang="en-US" dirty="0"/>
          </a:p>
        </p:txBody>
      </p:sp>
      <p:pic>
        <p:nvPicPr>
          <p:cNvPr id="7" name="Picture 6" descr="Screen Shot 2012-03-14 at 4.28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85"/>
          <a:stretch/>
        </p:blipFill>
        <p:spPr>
          <a:xfrm>
            <a:off x="37353" y="1543393"/>
            <a:ext cx="9144000" cy="1370401"/>
          </a:xfrm>
          <a:prstGeom prst="rect">
            <a:avLst/>
          </a:prstGeom>
        </p:spPr>
      </p:pic>
      <p:pic>
        <p:nvPicPr>
          <p:cNvPr id="9" name="Picture 8" descr="Screen Shot 2012-03-14 at 4.28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8" b="1419"/>
          <a:stretch/>
        </p:blipFill>
        <p:spPr>
          <a:xfrm>
            <a:off x="0" y="4706898"/>
            <a:ext cx="9144000" cy="933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730" y="3125480"/>
            <a:ext cx="818057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Scan </a:t>
            </a:r>
            <a:r>
              <a:rPr lang="en-US" sz="2400" u="sng" dirty="0" smtClean="0"/>
              <a:t>repeatedly</a:t>
            </a:r>
            <a:r>
              <a:rPr lang="en-US" sz="2400" dirty="0" smtClean="0"/>
              <a:t> through an adjacency-list encoding of</a:t>
            </a:r>
            <a:r>
              <a:rPr lang="en-US" sz="2400" b="1" i="1" dirty="0"/>
              <a:t> </a:t>
            </a:r>
            <a:r>
              <a:rPr lang="en-US" sz="2400" dirty="0" smtClean="0"/>
              <a:t>the graph</a:t>
            </a:r>
          </a:p>
          <a:p>
            <a:endParaRPr lang="en-US" sz="2400" dirty="0"/>
          </a:p>
          <a:p>
            <a:r>
              <a:rPr lang="en-US" sz="2400" dirty="0" smtClean="0"/>
              <a:t>For every line you read </a:t>
            </a:r>
            <a:r>
              <a:rPr lang="en-US" sz="2400" i="1" dirty="0" smtClean="0"/>
              <a:t>u</a:t>
            </a:r>
            <a:r>
              <a:rPr lang="en-US" sz="2400" b="1" i="1" dirty="0" smtClean="0"/>
              <a:t>, </a:t>
            </a:r>
            <a:r>
              <a:rPr lang="en-US" sz="2400" i="1" dirty="0" smtClean="0"/>
              <a:t>v</a:t>
            </a:r>
            <a:r>
              <a:rPr lang="en-US" sz="2400" i="1" baseline="-25000" dirty="0" smtClean="0">
                <a:latin typeface="Cambria Math"/>
                <a:cs typeface="Cambria Math"/>
              </a:rPr>
              <a:t>1</a:t>
            </a:r>
            <a:r>
              <a:rPr lang="en-US" sz="2400" i="1" dirty="0" smtClean="0"/>
              <a:t>,…,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d</a:t>
            </a:r>
            <a:r>
              <a:rPr lang="en-US" sz="2400" i="1" baseline="-25000" dirty="0" smtClean="0"/>
              <a:t>(u)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such that </a:t>
            </a:r>
            <a:r>
              <a:rPr lang="en-US" sz="2400" i="1" dirty="0" smtClean="0"/>
              <a:t>r(u)/d(u) &gt; </a:t>
            </a:r>
            <a:r>
              <a:rPr lang="en-US" sz="2400" i="1" dirty="0" err="1" smtClean="0"/>
              <a:t>ε</a:t>
            </a:r>
            <a:r>
              <a:rPr lang="en-US" sz="2400" i="1" dirty="0" smtClean="0"/>
              <a:t>: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6965" y="5914753"/>
            <a:ext cx="875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benefit: storage is O(</a:t>
            </a:r>
            <a:r>
              <a:rPr lang="en-US" sz="2400" dirty="0" smtClean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/</a:t>
            </a:r>
            <a:r>
              <a:rPr lang="en-US" sz="2400" dirty="0" err="1">
                <a:latin typeface="Cambria Math"/>
                <a:cs typeface="Cambria Math"/>
              </a:rPr>
              <a:t>ε</a:t>
            </a:r>
            <a:r>
              <a:rPr lang="en-US" sz="2400" dirty="0">
                <a:latin typeface="Cambria Math"/>
                <a:cs typeface="Cambria Math"/>
              </a:rPr>
              <a:t>α</a:t>
            </a:r>
            <a:r>
              <a:rPr lang="en-US" sz="2400" dirty="0" smtClean="0">
                <a:latin typeface="Cambria Math"/>
                <a:cs typeface="Cambria Math"/>
              </a:rPr>
              <a:t>) for the hash tables, avoids any </a:t>
            </a:r>
            <a:r>
              <a:rPr lang="en-US" sz="2400" i="1" dirty="0" smtClean="0">
                <a:latin typeface="Cambria Math"/>
                <a:cs typeface="Cambria Math"/>
              </a:rPr>
              <a:t>seeking</a:t>
            </a:r>
          </a:p>
        </p:txBody>
      </p:sp>
    </p:spTree>
    <p:extLst>
      <p:ext uri="{BB962C8B-B14F-4D97-AF65-F5344CB8AC3E}">
        <p14:creationId xmlns:p14="http://schemas.microsoft.com/office/powerpoint/2010/main" val="332196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70338" cy="3883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51"/>
                <a:gridCol w="356151"/>
                <a:gridCol w="356151"/>
                <a:gridCol w="356151"/>
                <a:gridCol w="356151"/>
                <a:gridCol w="349901"/>
                <a:gridCol w="362401"/>
                <a:gridCol w="376875"/>
                <a:gridCol w="388104"/>
                <a:gridCol w="356151"/>
                <a:gridCol w="356151"/>
              </a:tblGrid>
              <a:tr h="2955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</a:tbl>
          </a:graphicData>
        </a:graphic>
      </p:graphicFrame>
      <p:grpSp>
        <p:nvGrpSpPr>
          <p:cNvPr id="21654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174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8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6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7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8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87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51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</a:tbl>
          </a:graphicData>
        </a:graphic>
      </p:graphicFrame>
      <p:sp>
        <p:nvSpPr>
          <p:cNvPr id="21693" name="TextBox 47"/>
          <p:cNvSpPr txBox="1">
            <a:spLocks noChangeArrowheads="1"/>
          </p:cNvSpPr>
          <p:nvPr/>
        </p:nvSpPr>
        <p:spPr bwMode="auto">
          <a:xfrm>
            <a:off x="4038600" y="1371600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W</a:t>
            </a:r>
            <a:endParaRPr lang="en-US" sz="2000" b="1"/>
          </a:p>
        </p:txBody>
      </p:sp>
      <p:sp>
        <p:nvSpPr>
          <p:cNvPr id="21694" name="TextBox 48"/>
          <p:cNvSpPr txBox="1">
            <a:spLocks noChangeArrowheads="1"/>
          </p:cNvSpPr>
          <p:nvPr/>
        </p:nvSpPr>
        <p:spPr bwMode="auto">
          <a:xfrm>
            <a:off x="4827588" y="1373188"/>
            <a:ext cx="500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1</a:t>
            </a:r>
            <a:endParaRPr lang="en-US" sz="2000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887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6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521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2*.5+3*.5+0*.3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3*.3+3*.5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3*.33+2*.5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</a:tbl>
          </a:graphicData>
        </a:graphic>
      </p:graphicFrame>
      <p:sp>
        <p:nvSpPr>
          <p:cNvPr id="21733" name="TextBox 44"/>
          <p:cNvSpPr txBox="1">
            <a:spLocks noChangeArrowheads="1"/>
          </p:cNvSpPr>
          <p:nvPr/>
        </p:nvSpPr>
        <p:spPr bwMode="auto">
          <a:xfrm>
            <a:off x="5715000" y="1373188"/>
            <a:ext cx="500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2</a:t>
            </a:r>
            <a:endParaRPr lang="en-US" sz="2000" b="1" baseline="-25000"/>
          </a:p>
        </p:txBody>
      </p:sp>
      <p:sp>
        <p:nvSpPr>
          <p:cNvPr id="21734" name="TextBox 53"/>
          <p:cNvSpPr txBox="1">
            <a:spLocks noChangeArrowheads="1"/>
          </p:cNvSpPr>
          <p:nvPr/>
        </p:nvSpPr>
        <p:spPr bwMode="auto">
          <a:xfrm>
            <a:off x="4495800" y="1371600"/>
            <a:ext cx="306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*</a:t>
            </a:r>
            <a:endParaRPr lang="en-US" sz="2000" b="1" baseline="-25000"/>
          </a:p>
        </p:txBody>
      </p:sp>
      <p:sp>
        <p:nvSpPr>
          <p:cNvPr id="21735" name="TextBox 54"/>
          <p:cNvSpPr txBox="1">
            <a:spLocks noChangeArrowheads="1"/>
          </p:cNvSpPr>
          <p:nvPr/>
        </p:nvSpPr>
        <p:spPr bwMode="auto">
          <a:xfrm>
            <a:off x="5334000" y="1373188"/>
            <a:ext cx="376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=</a:t>
            </a:r>
            <a:endParaRPr lang="en-US" sz="2000" b="1" baseline="-25000"/>
          </a:p>
        </p:txBody>
      </p:sp>
      <p:sp>
        <p:nvSpPr>
          <p:cNvPr id="47" name="TextBox 46"/>
          <p:cNvSpPr txBox="1"/>
          <p:nvPr/>
        </p:nvSpPr>
        <p:spPr>
          <a:xfrm>
            <a:off x="304800" y="1524000"/>
            <a:ext cx="3360738" cy="29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82287" tIns="41143" rIns="82287" bIns="41143">
            <a:spAutoFit/>
          </a:bodyPr>
          <a:lstStyle/>
          <a:p>
            <a:pPr algn="r">
              <a:defRPr/>
            </a:pPr>
            <a:r>
              <a:rPr lang="en-US" sz="1400" i="1" dirty="0">
                <a:ea typeface="+mn-ea"/>
              </a:rPr>
              <a:t>W: normalized</a:t>
            </a:r>
            <a:r>
              <a:rPr lang="en-US" sz="1400" dirty="0">
                <a:ea typeface="+mn-ea"/>
              </a:rPr>
              <a:t> so columns sum to 1</a:t>
            </a:r>
          </a:p>
        </p:txBody>
      </p:sp>
    </p:spTree>
    <p:extLst>
      <p:ext uri="{BB962C8B-B14F-4D97-AF65-F5344CB8AC3E}">
        <p14:creationId xmlns:p14="http://schemas.microsoft.com/office/powerpoint/2010/main" val="242457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900">
                <a:latin typeface="Comic Sans MS" charset="0"/>
                <a:cs typeface="Arial" charset="0"/>
              </a:rPr>
            </a:br>
            <a:r>
              <a:rPr lang="en-US" sz="2600">
                <a:latin typeface="Comic Sans MS" charset="0"/>
                <a:cs typeface="Arial" charset="0"/>
              </a:rPr>
              <a:t>W*v</a:t>
            </a:r>
            <a:r>
              <a:rPr lang="en-US" sz="2600" baseline="-25000">
                <a:latin typeface="Comic Sans MS" charset="0"/>
                <a:cs typeface="Arial" charset="0"/>
              </a:rPr>
              <a:t>1</a:t>
            </a:r>
            <a:r>
              <a:rPr lang="en-US" sz="2600">
                <a:latin typeface="Comic Sans MS" charset="0"/>
                <a:cs typeface="Arial" charset="0"/>
              </a:rPr>
              <a:t> = v</a:t>
            </a:r>
            <a:r>
              <a:rPr lang="en-US" sz="2600" baseline="-25000">
                <a:latin typeface="Comic Sans MS" charset="0"/>
                <a:cs typeface="Arial" charset="0"/>
              </a:rPr>
              <a:t>2</a:t>
            </a:r>
            <a:r>
              <a:rPr lang="en-US" sz="2600">
                <a:latin typeface="Comic Sans MS" charset="0"/>
                <a:cs typeface="Arial" charset="0"/>
              </a:rPr>
              <a:t> </a:t>
            </a:r>
            <a:r>
              <a:rPr lang="ja-JP" altLang="en-US" sz="2600">
                <a:latin typeface="Comic Sans MS" charset="0"/>
                <a:cs typeface="Arial" charset="0"/>
              </a:rPr>
              <a:t>“</a:t>
            </a:r>
            <a:r>
              <a:rPr lang="en-US" sz="26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600">
                <a:latin typeface="Comic Sans MS" charset="0"/>
                <a:cs typeface="Arial" charset="0"/>
              </a:rPr>
              <a:t>”</a:t>
            </a:r>
            <a:endParaRPr lang="en-US" sz="2900">
              <a:latin typeface="Comic Sans MS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1600200"/>
          <a:ext cx="77835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5" name="Equation" r:id="rId3" imgW="3009600" imgH="203040" progId="Equation.3">
                  <p:embed/>
                </p:oleObj>
              </mc:Choice>
              <mc:Fallback>
                <p:oleObj name="Equation" r:id="rId3" imgW="30096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783513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8" descr="6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30500"/>
            <a:ext cx="54102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29"/>
          <p:cNvSpPr txBox="1">
            <a:spLocks noChangeArrowheads="1"/>
          </p:cNvSpPr>
          <p:nvPr/>
        </p:nvSpPr>
        <p:spPr bwMode="auto">
          <a:xfrm>
            <a:off x="685800" y="3733800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Q: How  do I pick </a:t>
            </a:r>
            <a:r>
              <a:rPr lang="en-US" sz="2800" b="1"/>
              <a:t>v </a:t>
            </a:r>
            <a:r>
              <a:rPr lang="en-US" sz="2800"/>
              <a:t>to be an eigenvector for a block-stochastic matrix?</a:t>
            </a:r>
          </a:p>
        </p:txBody>
      </p:sp>
    </p:spTree>
    <p:extLst>
      <p:ext uri="{BB962C8B-B14F-4D97-AF65-F5344CB8AC3E}">
        <p14:creationId xmlns:p14="http://schemas.microsoft.com/office/powerpoint/2010/main" val="238320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0" descr="strong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>
            <a:fillRect/>
          </a:stretch>
        </p:blipFill>
        <p:spPr bwMode="auto">
          <a:xfrm>
            <a:off x="1752600" y="1447800"/>
            <a:ext cx="7178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900">
                <a:latin typeface="Comic Sans MS" charset="0"/>
                <a:cs typeface="Arial" charset="0"/>
              </a:rPr>
            </a:br>
            <a:r>
              <a:rPr lang="en-US" sz="2600">
                <a:latin typeface="Comic Sans MS" charset="0"/>
                <a:cs typeface="Arial" charset="0"/>
              </a:rPr>
              <a:t>W*v</a:t>
            </a:r>
            <a:r>
              <a:rPr lang="en-US" sz="2600" baseline="-25000">
                <a:latin typeface="Comic Sans MS" charset="0"/>
                <a:cs typeface="Arial" charset="0"/>
              </a:rPr>
              <a:t>1</a:t>
            </a:r>
            <a:r>
              <a:rPr lang="en-US" sz="2600">
                <a:latin typeface="Comic Sans MS" charset="0"/>
                <a:cs typeface="Arial" charset="0"/>
              </a:rPr>
              <a:t> = v</a:t>
            </a:r>
            <a:r>
              <a:rPr lang="en-US" sz="2600" baseline="-25000">
                <a:latin typeface="Comic Sans MS" charset="0"/>
                <a:cs typeface="Arial" charset="0"/>
              </a:rPr>
              <a:t>2</a:t>
            </a:r>
            <a:r>
              <a:rPr lang="en-US" sz="2600">
                <a:latin typeface="Comic Sans MS" charset="0"/>
                <a:cs typeface="Arial" charset="0"/>
              </a:rPr>
              <a:t> </a:t>
            </a:r>
            <a:r>
              <a:rPr lang="ja-JP" altLang="en-US" sz="2600">
                <a:latin typeface="Comic Sans MS" charset="0"/>
                <a:cs typeface="Arial" charset="0"/>
              </a:rPr>
              <a:t>“</a:t>
            </a:r>
            <a:r>
              <a:rPr lang="en-US" sz="26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600">
                <a:latin typeface="Comic Sans MS" charset="0"/>
                <a:cs typeface="Arial" charset="0"/>
              </a:rPr>
              <a:t>”</a:t>
            </a:r>
            <a:endParaRPr lang="en-US" sz="2900">
              <a:latin typeface="Comic Sans MS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4375" y="1235075"/>
          <a:ext cx="705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9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058025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29"/>
          <p:cNvSpPr txBox="1">
            <a:spLocks noChangeArrowheads="1"/>
          </p:cNvSpPr>
          <p:nvPr/>
        </p:nvSpPr>
        <p:spPr bwMode="auto">
          <a:xfrm>
            <a:off x="609600" y="2209800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How  do I pick </a:t>
            </a:r>
            <a:r>
              <a:rPr lang="en-US" sz="2800" b="1"/>
              <a:t>v </a:t>
            </a:r>
            <a:r>
              <a:rPr lang="en-US" sz="2800"/>
              <a:t>to be an eigenvector for a block-stochastic matrix?</a:t>
            </a:r>
          </a:p>
        </p:txBody>
      </p:sp>
    </p:spTree>
    <p:extLst>
      <p:ext uri="{BB962C8B-B14F-4D97-AF65-F5344CB8AC3E}">
        <p14:creationId xmlns:p14="http://schemas.microsoft.com/office/powerpoint/2010/main" val="46503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900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844"/>
          <a:stretch>
            <a:fillRect/>
          </a:stretch>
        </p:blipFill>
        <p:spPr bwMode="auto">
          <a:xfrm>
            <a:off x="1073150" y="1460500"/>
            <a:ext cx="30591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36517" r="57526" b="47408"/>
          <a:stretch>
            <a:fillRect/>
          </a:stretch>
        </p:blipFill>
        <p:spPr bwMode="auto">
          <a:xfrm>
            <a:off x="866775" y="3860800"/>
            <a:ext cx="33591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28763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75" y="1323975"/>
          <a:ext cx="7362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3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323975"/>
                        <a:ext cx="7362825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931988" y="6122988"/>
            <a:ext cx="2101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800"/>
              <a:t>[Shi &amp; Meila, </a:t>
            </a:r>
            <a:r>
              <a:rPr lang="en-US" sz="1800">
                <a:solidFill>
                  <a:srgbClr val="000000"/>
                </a:solidFill>
              </a:rPr>
              <a:t>2002</a:t>
            </a:r>
            <a:r>
              <a:rPr lang="en-US" sz="1800"/>
              <a:t>]</a:t>
            </a: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90950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43050" y="4075113"/>
            <a:ext cx="3524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009973"/>
                </a:solidFill>
              </a:rPr>
              <a:t>λ</a:t>
            </a:r>
            <a:r>
              <a:rPr lang="en-US" sz="1600" baseline="-25000">
                <a:solidFill>
                  <a:srgbClr val="009973"/>
                </a:solidFill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3050" y="4556125"/>
            <a:ext cx="3524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λ</a:t>
            </a:r>
            <a:r>
              <a:rPr lang="en-US" sz="16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1536700" y="4957763"/>
            <a:ext cx="3540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λ</a:t>
            </a:r>
            <a:r>
              <a:rPr lang="en-US" sz="1600" baseline="-25000"/>
              <a:t>4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2239963" y="5300663"/>
            <a:ext cx="754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l-GR" sz="1600"/>
              <a:t>λ</a:t>
            </a:r>
            <a:r>
              <a:rPr lang="el-GR" sz="1600" baseline="-25000"/>
              <a:t>5</a:t>
            </a:r>
            <a:r>
              <a:rPr lang="en-US" sz="1600" baseline="30000"/>
              <a:t>,</a:t>
            </a:r>
            <a:r>
              <a:rPr lang="el-GR" sz="1600" baseline="-25000"/>
              <a:t>6</a:t>
            </a:r>
            <a:r>
              <a:rPr lang="en-US" sz="1600" baseline="-25000"/>
              <a:t>,7,….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17650" y="3722688"/>
            <a:ext cx="4008438" cy="544512"/>
            <a:chOff x="1687554" y="4039394"/>
            <a:chExt cx="4451272" cy="605895"/>
          </a:xfrm>
        </p:grpSpPr>
        <p:sp>
          <p:nvSpPr>
            <p:cNvPr id="3090" name="TextBox 12"/>
            <p:cNvSpPr txBox="1">
              <a:spLocks noChangeArrowheads="1"/>
            </p:cNvSpPr>
            <p:nvPr/>
          </p:nvSpPr>
          <p:spPr bwMode="auto">
            <a:xfrm>
              <a:off x="1687554" y="4039394"/>
              <a:ext cx="413433" cy="3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>
                  <a:solidFill>
                    <a:srgbClr val="2D2DB9"/>
                  </a:solidFill>
                </a:rPr>
                <a:t>λ</a:t>
              </a:r>
              <a:r>
                <a:rPr lang="en-US" sz="1600" baseline="-25000">
                  <a:solidFill>
                    <a:srgbClr val="2D2DB9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2209" y="4269034"/>
              <a:ext cx="426617" cy="3762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/>
                  </a:solidFill>
                  <a:ea typeface="+mn-ea"/>
                </a:rPr>
                <a:t>e</a:t>
              </a:r>
              <a:r>
                <a:rPr lang="en-US" sz="1600" baseline="-25000" dirty="0">
                  <a:solidFill>
                    <a:schemeClr val="accent6"/>
                  </a:solidFill>
                  <a:ea typeface="+mn-ea"/>
                </a:rPr>
                <a:t>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94588" y="4957763"/>
            <a:ext cx="347662" cy="328612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e</a:t>
            </a:r>
            <a:r>
              <a:rPr lang="en-US" sz="1300" baseline="-250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62850" y="4340225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04888" y="5026025"/>
            <a:ext cx="3154362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1288" y="4476750"/>
            <a:ext cx="1268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ja-JP" altLang="en-US" sz="1800"/>
              <a:t>“</a:t>
            </a:r>
            <a:r>
              <a:rPr lang="en-US" sz="1800"/>
              <a:t>eigengap</a:t>
            </a:r>
            <a:r>
              <a:rPr lang="ja-JP" altLang="en-US" sz="1800"/>
              <a:t>”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6875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60" grpId="0"/>
      <p:bldP spid="2061" grpId="0"/>
      <p:bldP spid="20" grpId="0"/>
      <p:bldP spid="21" grpId="0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900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82738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1219200"/>
          <a:ext cx="73914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7391400" cy="493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284288" y="6176963"/>
            <a:ext cx="2749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[Shi &amp; Meila, </a:t>
            </a:r>
            <a:r>
              <a:rPr lang="en-US">
                <a:solidFill>
                  <a:srgbClr val="000000"/>
                </a:solidFill>
              </a:rPr>
              <a:t>2002</a:t>
            </a:r>
            <a:r>
              <a:rPr lang="en-US"/>
              <a:t>]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03638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494588" y="5011738"/>
            <a:ext cx="347662" cy="328612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e</a:t>
            </a:r>
            <a:r>
              <a:rPr lang="en-US" sz="1300" baseline="-250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2</a:t>
            </a:r>
          </a:p>
        </p:txBody>
      </p:sp>
      <p:sp>
        <p:nvSpPr>
          <p:cNvPr id="4104" name="TextBox 20"/>
          <p:cNvSpPr txBox="1">
            <a:spLocks noChangeArrowheads="1"/>
          </p:cNvSpPr>
          <p:nvPr/>
        </p:nvSpPr>
        <p:spPr bwMode="auto">
          <a:xfrm>
            <a:off x="7562850" y="4394200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4105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-674688" y="3468688"/>
            <a:ext cx="3222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Straight Arrow Connector 25"/>
          <p:cNvCxnSpPr>
            <a:cxnSpLocks noChangeShapeType="1"/>
          </p:cNvCxnSpPr>
          <p:nvPr/>
        </p:nvCxnSpPr>
        <p:spPr bwMode="auto">
          <a:xfrm>
            <a:off x="936625" y="5080000"/>
            <a:ext cx="36353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TextBox 27"/>
          <p:cNvSpPr txBox="1">
            <a:spLocks noChangeArrowheads="1"/>
          </p:cNvSpPr>
          <p:nvPr/>
        </p:nvSpPr>
        <p:spPr bwMode="auto">
          <a:xfrm>
            <a:off x="1392238" y="5148263"/>
            <a:ext cx="5191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-0.4</a:t>
            </a:r>
          </a:p>
        </p:txBody>
      </p:sp>
      <p:cxnSp>
        <p:nvCxnSpPr>
          <p:cNvPr id="4108" name="Straight Connector 37"/>
          <p:cNvCxnSpPr>
            <a:cxnSpLocks noChangeShapeType="1"/>
          </p:cNvCxnSpPr>
          <p:nvPr/>
        </p:nvCxnSpPr>
        <p:spPr bwMode="auto">
          <a:xfrm rot="5400000" flipH="1" flipV="1">
            <a:off x="1589882" y="5044281"/>
            <a:ext cx="2047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9" name="TextBox 38"/>
          <p:cNvSpPr txBox="1">
            <a:spLocks noChangeArrowheads="1"/>
          </p:cNvSpPr>
          <p:nvPr/>
        </p:nvSpPr>
        <p:spPr bwMode="auto">
          <a:xfrm>
            <a:off x="2282825" y="5148263"/>
            <a:ext cx="520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-0.2</a:t>
            </a:r>
          </a:p>
        </p:txBody>
      </p:sp>
      <p:cxnSp>
        <p:nvCxnSpPr>
          <p:cNvPr id="4110" name="Straight Connector 39"/>
          <p:cNvCxnSpPr>
            <a:cxnSpLocks noChangeShapeType="1"/>
          </p:cNvCxnSpPr>
          <p:nvPr/>
        </p:nvCxnSpPr>
        <p:spPr bwMode="auto">
          <a:xfrm rot="5400000" flipH="1" flipV="1">
            <a:off x="2481263" y="5045075"/>
            <a:ext cx="2047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" name="TextBox 40"/>
          <p:cNvSpPr txBox="1">
            <a:spLocks noChangeArrowheads="1"/>
          </p:cNvSpPr>
          <p:nvPr/>
        </p:nvSpPr>
        <p:spPr bwMode="auto">
          <a:xfrm>
            <a:off x="3259138" y="5148263"/>
            <a:ext cx="2809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</a:t>
            </a:r>
          </a:p>
        </p:txBody>
      </p:sp>
      <p:cxnSp>
        <p:nvCxnSpPr>
          <p:cNvPr id="4112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3304382" y="5044281"/>
            <a:ext cx="2047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3" name="TextBox 42"/>
          <p:cNvSpPr txBox="1">
            <a:spLocks noChangeArrowheads="1"/>
          </p:cNvSpPr>
          <p:nvPr/>
        </p:nvSpPr>
        <p:spPr bwMode="auto">
          <a:xfrm>
            <a:off x="3929063" y="5148263"/>
            <a:ext cx="4524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0.2</a:t>
            </a:r>
          </a:p>
        </p:txBody>
      </p:sp>
      <p:cxnSp>
        <p:nvCxnSpPr>
          <p:cNvPr id="4114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4127500" y="5045075"/>
            <a:ext cx="2047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5" name="Straight Connector 45"/>
          <p:cNvCxnSpPr>
            <a:cxnSpLocks noChangeShapeType="1"/>
          </p:cNvCxnSpPr>
          <p:nvPr/>
        </p:nvCxnSpPr>
        <p:spPr bwMode="auto">
          <a:xfrm>
            <a:off x="798513" y="4665663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6" name="TextBox 46"/>
          <p:cNvSpPr txBox="1">
            <a:spLocks noChangeArrowheads="1"/>
          </p:cNvSpPr>
          <p:nvPr/>
        </p:nvSpPr>
        <p:spPr bwMode="auto">
          <a:xfrm>
            <a:off x="225425" y="4462463"/>
            <a:ext cx="520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-0.4</a:t>
            </a:r>
          </a:p>
        </p:txBody>
      </p:sp>
      <p:cxnSp>
        <p:nvCxnSpPr>
          <p:cNvPr id="4117" name="Straight Connector 47"/>
          <p:cNvCxnSpPr>
            <a:cxnSpLocks noChangeShapeType="1"/>
          </p:cNvCxnSpPr>
          <p:nvPr/>
        </p:nvCxnSpPr>
        <p:spPr bwMode="auto">
          <a:xfrm>
            <a:off x="798513" y="3979863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8" name="TextBox 48"/>
          <p:cNvSpPr txBox="1">
            <a:spLocks noChangeArrowheads="1"/>
          </p:cNvSpPr>
          <p:nvPr/>
        </p:nvSpPr>
        <p:spPr bwMode="auto">
          <a:xfrm>
            <a:off x="225425" y="3843338"/>
            <a:ext cx="5207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-0.2</a:t>
            </a:r>
          </a:p>
        </p:txBody>
      </p:sp>
      <p:cxnSp>
        <p:nvCxnSpPr>
          <p:cNvPr id="4119" name="Straight Connector 49"/>
          <p:cNvCxnSpPr>
            <a:cxnSpLocks noChangeShapeType="1"/>
          </p:cNvCxnSpPr>
          <p:nvPr/>
        </p:nvCxnSpPr>
        <p:spPr bwMode="auto">
          <a:xfrm>
            <a:off x="798513" y="3375025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0" name="TextBox 50"/>
          <p:cNvSpPr txBox="1">
            <a:spLocks noChangeArrowheads="1"/>
          </p:cNvSpPr>
          <p:nvPr/>
        </p:nvSpPr>
        <p:spPr bwMode="auto">
          <a:xfrm>
            <a:off x="225425" y="323691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0.0</a:t>
            </a:r>
          </a:p>
        </p:txBody>
      </p:sp>
      <p:cxnSp>
        <p:nvCxnSpPr>
          <p:cNvPr id="4121" name="Straight Connector 51"/>
          <p:cNvCxnSpPr>
            <a:cxnSpLocks noChangeShapeType="1"/>
          </p:cNvCxnSpPr>
          <p:nvPr/>
        </p:nvCxnSpPr>
        <p:spPr bwMode="auto">
          <a:xfrm>
            <a:off x="798513" y="2746375"/>
            <a:ext cx="206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2" name="TextBox 52"/>
          <p:cNvSpPr txBox="1">
            <a:spLocks noChangeArrowheads="1"/>
          </p:cNvSpPr>
          <p:nvPr/>
        </p:nvSpPr>
        <p:spPr bwMode="auto">
          <a:xfrm>
            <a:off x="225425" y="260826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0.2</a:t>
            </a:r>
          </a:p>
        </p:txBody>
      </p:sp>
      <p:cxnSp>
        <p:nvCxnSpPr>
          <p:cNvPr id="4123" name="Straight Connector 54"/>
          <p:cNvCxnSpPr>
            <a:cxnSpLocks noChangeShapeType="1"/>
          </p:cNvCxnSpPr>
          <p:nvPr/>
        </p:nvCxnSpPr>
        <p:spPr bwMode="auto">
          <a:xfrm>
            <a:off x="798513" y="2128838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4" name="TextBox 55"/>
          <p:cNvSpPr txBox="1">
            <a:spLocks noChangeArrowheads="1"/>
          </p:cNvSpPr>
          <p:nvPr/>
        </p:nvSpPr>
        <p:spPr bwMode="auto">
          <a:xfrm>
            <a:off x="225425" y="193516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0.4</a:t>
            </a:r>
          </a:p>
        </p:txBody>
      </p:sp>
      <p:sp>
        <p:nvSpPr>
          <p:cNvPr id="4125" name="TextBox 56"/>
          <p:cNvSpPr txBox="1">
            <a:spLocks noChangeArrowheads="1"/>
          </p:cNvSpPr>
          <p:nvPr/>
        </p:nvSpPr>
        <p:spPr bwMode="auto">
          <a:xfrm>
            <a:off x="4144963" y="330041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6" name="TextBox 57"/>
          <p:cNvSpPr txBox="1">
            <a:spLocks noChangeArrowheads="1"/>
          </p:cNvSpPr>
          <p:nvPr/>
        </p:nvSpPr>
        <p:spPr bwMode="auto">
          <a:xfrm>
            <a:off x="3940175" y="3232150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7" name="TextBox 58"/>
          <p:cNvSpPr txBox="1">
            <a:spLocks noChangeArrowheads="1"/>
          </p:cNvSpPr>
          <p:nvPr/>
        </p:nvSpPr>
        <p:spPr bwMode="auto">
          <a:xfrm>
            <a:off x="4144963" y="316230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8" name="TextBox 59"/>
          <p:cNvSpPr txBox="1">
            <a:spLocks noChangeArrowheads="1"/>
          </p:cNvSpPr>
          <p:nvPr/>
        </p:nvSpPr>
        <p:spPr bwMode="auto">
          <a:xfrm>
            <a:off x="4387850" y="309086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9" name="TextBox 60"/>
          <p:cNvSpPr txBox="1">
            <a:spLocks noChangeArrowheads="1"/>
          </p:cNvSpPr>
          <p:nvPr/>
        </p:nvSpPr>
        <p:spPr bwMode="auto">
          <a:xfrm>
            <a:off x="4183063" y="3022600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0" name="TextBox 61"/>
          <p:cNvSpPr txBox="1">
            <a:spLocks noChangeArrowheads="1"/>
          </p:cNvSpPr>
          <p:nvPr/>
        </p:nvSpPr>
        <p:spPr bwMode="auto">
          <a:xfrm>
            <a:off x="4387850" y="29543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1" name="TextBox 62"/>
          <p:cNvSpPr txBox="1">
            <a:spLocks noChangeArrowheads="1"/>
          </p:cNvSpPr>
          <p:nvPr/>
        </p:nvSpPr>
        <p:spPr bwMode="auto">
          <a:xfrm>
            <a:off x="2911475" y="4462463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2" name="TextBox 63"/>
          <p:cNvSpPr txBox="1">
            <a:spLocks noChangeArrowheads="1"/>
          </p:cNvSpPr>
          <p:nvPr/>
        </p:nvSpPr>
        <p:spPr bwMode="auto">
          <a:xfrm>
            <a:off x="3048000" y="43259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3" name="TextBox 64"/>
          <p:cNvSpPr txBox="1">
            <a:spLocks noChangeArrowheads="1"/>
          </p:cNvSpPr>
          <p:nvPr/>
        </p:nvSpPr>
        <p:spPr bwMode="auto">
          <a:xfrm>
            <a:off x="2773363" y="43259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4" name="TextBox 65"/>
          <p:cNvSpPr txBox="1">
            <a:spLocks noChangeArrowheads="1"/>
          </p:cNvSpPr>
          <p:nvPr/>
        </p:nvSpPr>
        <p:spPr bwMode="auto">
          <a:xfrm>
            <a:off x="2636838" y="4600575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5" name="TextBox 66"/>
          <p:cNvSpPr txBox="1">
            <a:spLocks noChangeArrowheads="1"/>
          </p:cNvSpPr>
          <p:nvPr/>
        </p:nvSpPr>
        <p:spPr bwMode="auto">
          <a:xfrm>
            <a:off x="2911475" y="4187825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6" name="TextBox 67"/>
          <p:cNvSpPr txBox="1">
            <a:spLocks noChangeArrowheads="1"/>
          </p:cNvSpPr>
          <p:nvPr/>
        </p:nvSpPr>
        <p:spPr bwMode="auto">
          <a:xfrm>
            <a:off x="4144963" y="30257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7" name="TextBox 68"/>
          <p:cNvSpPr txBox="1">
            <a:spLocks noChangeArrowheads="1"/>
          </p:cNvSpPr>
          <p:nvPr/>
        </p:nvSpPr>
        <p:spPr bwMode="auto">
          <a:xfrm>
            <a:off x="3940175" y="2957513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8" name="TextBox 69"/>
          <p:cNvSpPr txBox="1">
            <a:spLocks noChangeArrowheads="1"/>
          </p:cNvSpPr>
          <p:nvPr/>
        </p:nvSpPr>
        <p:spPr bwMode="auto">
          <a:xfrm>
            <a:off x="4144963" y="288925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9" name="TextBox 70"/>
          <p:cNvSpPr txBox="1">
            <a:spLocks noChangeArrowheads="1"/>
          </p:cNvSpPr>
          <p:nvPr/>
        </p:nvSpPr>
        <p:spPr bwMode="auto">
          <a:xfrm>
            <a:off x="4044950" y="29495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40" name="TextBox 71"/>
          <p:cNvSpPr txBox="1">
            <a:spLocks noChangeArrowheads="1"/>
          </p:cNvSpPr>
          <p:nvPr/>
        </p:nvSpPr>
        <p:spPr bwMode="auto">
          <a:xfrm>
            <a:off x="3940175" y="3087688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41" name="TextBox 72"/>
          <p:cNvSpPr txBox="1">
            <a:spLocks noChangeArrowheads="1"/>
          </p:cNvSpPr>
          <p:nvPr/>
        </p:nvSpPr>
        <p:spPr bwMode="auto">
          <a:xfrm>
            <a:off x="4283075" y="3228975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42" name="TextBox 73"/>
          <p:cNvSpPr txBox="1">
            <a:spLocks noChangeArrowheads="1"/>
          </p:cNvSpPr>
          <p:nvPr/>
        </p:nvSpPr>
        <p:spPr bwMode="auto">
          <a:xfrm>
            <a:off x="3786188" y="453072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3" name="TextBox 74"/>
          <p:cNvSpPr txBox="1">
            <a:spLocks noChangeArrowheads="1"/>
          </p:cNvSpPr>
          <p:nvPr/>
        </p:nvSpPr>
        <p:spPr bwMode="auto">
          <a:xfrm>
            <a:off x="3856038" y="4462463"/>
            <a:ext cx="3190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4" name="TextBox 75"/>
          <p:cNvSpPr txBox="1">
            <a:spLocks noChangeArrowheads="1"/>
          </p:cNvSpPr>
          <p:nvPr/>
        </p:nvSpPr>
        <p:spPr bwMode="auto">
          <a:xfrm>
            <a:off x="3649663" y="439420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5" name="TextBox 76"/>
          <p:cNvSpPr txBox="1">
            <a:spLocks noChangeArrowheads="1"/>
          </p:cNvSpPr>
          <p:nvPr/>
        </p:nvSpPr>
        <p:spPr bwMode="auto">
          <a:xfrm>
            <a:off x="3770313" y="42576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6" name="TextBox 77"/>
          <p:cNvSpPr txBox="1">
            <a:spLocks noChangeArrowheads="1"/>
          </p:cNvSpPr>
          <p:nvPr/>
        </p:nvSpPr>
        <p:spPr bwMode="auto">
          <a:xfrm>
            <a:off x="3513138" y="4462463"/>
            <a:ext cx="3190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7" name="TextBox 78"/>
          <p:cNvSpPr txBox="1">
            <a:spLocks noChangeArrowheads="1"/>
          </p:cNvSpPr>
          <p:nvPr/>
        </p:nvSpPr>
        <p:spPr bwMode="auto">
          <a:xfrm>
            <a:off x="3856038" y="4394200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8" name="TextBox 79"/>
          <p:cNvSpPr txBox="1">
            <a:spLocks noChangeArrowheads="1"/>
          </p:cNvSpPr>
          <p:nvPr/>
        </p:nvSpPr>
        <p:spPr bwMode="auto">
          <a:xfrm>
            <a:off x="3786188" y="459581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9" name="TextBox 80"/>
          <p:cNvSpPr txBox="1">
            <a:spLocks noChangeArrowheads="1"/>
          </p:cNvSpPr>
          <p:nvPr/>
        </p:nvSpPr>
        <p:spPr bwMode="auto">
          <a:xfrm>
            <a:off x="3581400" y="4527550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0" name="TextBox 81"/>
          <p:cNvSpPr txBox="1">
            <a:spLocks noChangeArrowheads="1"/>
          </p:cNvSpPr>
          <p:nvPr/>
        </p:nvSpPr>
        <p:spPr bwMode="auto">
          <a:xfrm>
            <a:off x="3702050" y="43894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1" name="TextBox 82"/>
          <p:cNvSpPr txBox="1">
            <a:spLocks noChangeArrowheads="1"/>
          </p:cNvSpPr>
          <p:nvPr/>
        </p:nvSpPr>
        <p:spPr bwMode="auto">
          <a:xfrm>
            <a:off x="3443288" y="459581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2" name="TextBox 83"/>
          <p:cNvSpPr txBox="1">
            <a:spLocks noChangeArrowheads="1"/>
          </p:cNvSpPr>
          <p:nvPr/>
        </p:nvSpPr>
        <p:spPr bwMode="auto">
          <a:xfrm>
            <a:off x="3786188" y="452755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3" name="TextBox 85"/>
          <p:cNvSpPr txBox="1">
            <a:spLocks noChangeArrowheads="1"/>
          </p:cNvSpPr>
          <p:nvPr/>
        </p:nvSpPr>
        <p:spPr bwMode="auto">
          <a:xfrm>
            <a:off x="4227513" y="4668838"/>
            <a:ext cx="4508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sp>
        <p:nvSpPr>
          <p:cNvPr id="4154" name="TextBox 86"/>
          <p:cNvSpPr txBox="1">
            <a:spLocks noChangeArrowheads="1"/>
          </p:cNvSpPr>
          <p:nvPr/>
        </p:nvSpPr>
        <p:spPr bwMode="auto">
          <a:xfrm>
            <a:off x="454025" y="158273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e</a:t>
            </a:r>
            <a:r>
              <a:rPr lang="en-US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53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5124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03638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441450"/>
            <a:ext cx="30575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25425" y="1304925"/>
          <a:ext cx="834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04925"/>
                        <a:ext cx="83407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Box 60"/>
          <p:cNvSpPr txBox="1">
            <a:spLocks noChangeArrowheads="1"/>
          </p:cNvSpPr>
          <p:nvPr/>
        </p:nvSpPr>
        <p:spPr bwMode="auto">
          <a:xfrm>
            <a:off x="387350" y="1989138"/>
            <a:ext cx="4252913" cy="34083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If W is connected but roughly block diagonal with </a:t>
            </a:r>
            <a:r>
              <a:rPr lang="en-US" i="1"/>
              <a:t>k </a:t>
            </a:r>
            <a:r>
              <a:rPr lang="en-US"/>
              <a:t>blocks then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the top eigenvector is a constant vector 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the next </a:t>
            </a:r>
            <a:r>
              <a:rPr lang="en-US" i="1"/>
              <a:t>k </a:t>
            </a:r>
            <a:r>
              <a:rPr lang="en-US"/>
              <a:t>eigenvectors are roughly piecewise constant with </a:t>
            </a:r>
            <a:r>
              <a:rPr lang="ja-JP" altLang="en-US"/>
              <a:t>“</a:t>
            </a:r>
            <a:r>
              <a:rPr lang="en-US"/>
              <a:t>pieces</a:t>
            </a:r>
            <a:r>
              <a:rPr lang="ja-JP" altLang="en-US"/>
              <a:t>”</a:t>
            </a:r>
            <a:r>
              <a:rPr lang="en-US"/>
              <a:t> corresponding to blocks</a:t>
            </a:r>
            <a:r>
              <a:rPr lang="en-US" i="1"/>
              <a:t> </a:t>
            </a:r>
            <a:r>
              <a:rPr lang="en-US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810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6148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5425" y="1304925"/>
          <a:ext cx="834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Equation" r:id="rId3" imgW="3009600" imgH="203040" progId="Equation.3">
                  <p:embed/>
                </p:oleObj>
              </mc:Choice>
              <mc:Fallback>
                <p:oleObj name="Equation" r:id="rId3" imgW="30096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04925"/>
                        <a:ext cx="83407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60"/>
          <p:cNvSpPr txBox="1">
            <a:spLocks noChangeArrowheads="1"/>
          </p:cNvSpPr>
          <p:nvPr/>
        </p:nvSpPr>
        <p:spPr bwMode="auto">
          <a:xfrm>
            <a:off x="387350" y="1989138"/>
            <a:ext cx="425291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/>
              <a:t>If </a:t>
            </a:r>
            <a:r>
              <a:rPr lang="en-US" sz="2500" b="1"/>
              <a:t>W</a:t>
            </a:r>
            <a:r>
              <a:rPr lang="en-US" sz="2500"/>
              <a:t> is connected but roughly block diagonal with </a:t>
            </a:r>
            <a:r>
              <a:rPr lang="en-US" sz="2500" i="1"/>
              <a:t>k </a:t>
            </a:r>
            <a:r>
              <a:rPr lang="en-US" sz="2500"/>
              <a:t>blocks then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the </a:t>
            </a:r>
            <a:r>
              <a:rPr lang="ja-JP" altLang="en-US" sz="2500"/>
              <a:t>“</a:t>
            </a:r>
            <a:r>
              <a:rPr lang="en-US" sz="2500"/>
              <a:t>top</a:t>
            </a:r>
            <a:r>
              <a:rPr lang="ja-JP" altLang="en-US" sz="2500"/>
              <a:t>”</a:t>
            </a:r>
            <a:r>
              <a:rPr lang="en-US" sz="2500"/>
              <a:t> eigenvector is a constant vector 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the next </a:t>
            </a:r>
            <a:r>
              <a:rPr lang="en-US" sz="2500" i="1"/>
              <a:t>k </a:t>
            </a:r>
            <a:r>
              <a:rPr lang="en-US" sz="2500"/>
              <a:t>eigenvectors are roughly piecewise constant with </a:t>
            </a:r>
            <a:r>
              <a:rPr lang="ja-JP" altLang="en-US" sz="2500"/>
              <a:t>“</a:t>
            </a:r>
            <a:r>
              <a:rPr lang="en-US" sz="2500"/>
              <a:t>pieces</a:t>
            </a:r>
            <a:r>
              <a:rPr lang="ja-JP" altLang="en-US" sz="2500"/>
              <a:t>”</a:t>
            </a:r>
            <a:r>
              <a:rPr lang="en-US" sz="2500"/>
              <a:t> corresponding to blocks</a:t>
            </a:r>
            <a:r>
              <a:rPr lang="en-US" sz="2500" i="1"/>
              <a:t> </a:t>
            </a:r>
            <a:r>
              <a:rPr lang="en-US" sz="2500"/>
              <a:t> </a:t>
            </a:r>
            <a:endParaRPr lang="en-US" sz="16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08525" y="1989138"/>
            <a:ext cx="4046538" cy="325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/>
              <a:t>Spectral clustering: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Find the top </a:t>
            </a:r>
            <a:r>
              <a:rPr lang="en-US" sz="2500" i="1"/>
              <a:t>k+1 </a:t>
            </a:r>
            <a:r>
              <a:rPr lang="en-US" sz="2500"/>
              <a:t>eigenvectors </a:t>
            </a:r>
            <a:r>
              <a:rPr lang="en-US" sz="2500" b="1"/>
              <a:t>v</a:t>
            </a:r>
            <a:r>
              <a:rPr lang="en-US" sz="2500" baseline="-25000"/>
              <a:t>1</a:t>
            </a:r>
            <a:r>
              <a:rPr lang="en-US" sz="2500"/>
              <a:t>,…,</a:t>
            </a:r>
            <a:r>
              <a:rPr lang="en-US" sz="2500" b="1"/>
              <a:t>v</a:t>
            </a:r>
            <a:r>
              <a:rPr lang="en-US" sz="2500" baseline="-25000"/>
              <a:t>k+1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Discard the </a:t>
            </a:r>
            <a:r>
              <a:rPr lang="ja-JP" altLang="en-US" sz="2500"/>
              <a:t>“</a:t>
            </a:r>
            <a:r>
              <a:rPr lang="en-US" sz="2500"/>
              <a:t>top</a:t>
            </a:r>
            <a:r>
              <a:rPr lang="ja-JP" altLang="en-US" sz="2500"/>
              <a:t>”</a:t>
            </a:r>
            <a:r>
              <a:rPr lang="en-US" sz="2500"/>
              <a:t> one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Replace every node </a:t>
            </a:r>
            <a:r>
              <a:rPr lang="en-US" sz="2500" i="1"/>
              <a:t>a </a:t>
            </a:r>
            <a:r>
              <a:rPr lang="en-US" sz="2500"/>
              <a:t>with </a:t>
            </a:r>
            <a:r>
              <a:rPr lang="en-US" sz="2500" i="1"/>
              <a:t>k</a:t>
            </a:r>
            <a:r>
              <a:rPr lang="en-US" sz="2500"/>
              <a:t>-dimensional vector </a:t>
            </a:r>
            <a:r>
              <a:rPr lang="en-US" sz="2500" i="1"/>
              <a:t>x</a:t>
            </a:r>
            <a:r>
              <a:rPr lang="en-US" sz="2500" i="1" baseline="-25000"/>
              <a:t>a</a:t>
            </a:r>
            <a:r>
              <a:rPr lang="en-US"/>
              <a:t> </a:t>
            </a:r>
            <a:r>
              <a:rPr lang="en-US" sz="2500"/>
              <a:t>= &lt;</a:t>
            </a:r>
            <a:r>
              <a:rPr lang="en-US" sz="2500" b="1">
                <a:solidFill>
                  <a:srgbClr val="000000"/>
                </a:solidFill>
              </a:rPr>
              <a:t>v</a:t>
            </a:r>
            <a:r>
              <a:rPr lang="en-US" sz="2500" baseline="-25000">
                <a:solidFill>
                  <a:srgbClr val="000000"/>
                </a:solidFill>
              </a:rPr>
              <a:t>2</a:t>
            </a:r>
            <a:r>
              <a:rPr lang="en-US" sz="2500"/>
              <a:t>(</a:t>
            </a:r>
            <a:r>
              <a:rPr lang="en-US" sz="2500" i="1"/>
              <a:t>a</a:t>
            </a:r>
            <a:r>
              <a:rPr lang="en-US" sz="2500"/>
              <a:t>)</a:t>
            </a:r>
            <a:r>
              <a:rPr lang="en-US" sz="2500">
                <a:solidFill>
                  <a:srgbClr val="000000"/>
                </a:solidFill>
              </a:rPr>
              <a:t>,…,</a:t>
            </a:r>
            <a:r>
              <a:rPr lang="en-US" sz="2500" b="1">
                <a:solidFill>
                  <a:srgbClr val="000000"/>
                </a:solidFill>
              </a:rPr>
              <a:t>v</a:t>
            </a:r>
            <a:r>
              <a:rPr lang="en-US" sz="2500" baseline="-25000">
                <a:solidFill>
                  <a:srgbClr val="000000"/>
                </a:solidFill>
              </a:rPr>
              <a:t>k+1</a:t>
            </a:r>
            <a:r>
              <a:rPr lang="en-US" sz="2500">
                <a:solidFill>
                  <a:srgbClr val="000000"/>
                </a:solidFill>
              </a:rPr>
              <a:t> (</a:t>
            </a:r>
            <a:r>
              <a:rPr lang="en-US" sz="2500" i="1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) </a:t>
            </a:r>
            <a:r>
              <a:rPr lang="en-US" sz="1600"/>
              <a:t>&gt;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 </a:t>
            </a:r>
            <a:r>
              <a:rPr lang="en-US" sz="2500"/>
              <a:t>Cluster with </a:t>
            </a:r>
            <a:r>
              <a:rPr lang="en-US" sz="2500" i="1"/>
              <a:t>k</a:t>
            </a:r>
            <a:r>
              <a:rPr lang="en-US" sz="2500"/>
              <a:t>-means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2555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04800" y="533400"/>
            <a:ext cx="8229600" cy="8382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Spectral Clustering: Pros and Cons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382000" cy="4953000"/>
          </a:xfrm>
        </p:spPr>
        <p:txBody>
          <a:bodyPr lIns="81000" tIns="42120" rIns="81000" bIns="42120">
            <a:normAutofit lnSpcReduction="1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Elegant, and well-founded mathematically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Tends to avoid local minima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Optimal solution to relaxed version of mincut problem (Normalized cut, aka NCut)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Works quite well when relations are approximately transitive (like similarity, social connections)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Expensive for very large datasets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Computing eigenvectors is the bottleneck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Approximate eigenvector computation not always useful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Noisy datasets sometimes cause problems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Picking number of eigenvectors and </a:t>
            </a:r>
            <a:r>
              <a:rPr lang="en-US" sz="2000" i="1">
                <a:latin typeface="Comic Sans MS" charset="0"/>
                <a:cs typeface="Arial" charset="0"/>
              </a:rPr>
              <a:t>k </a:t>
            </a:r>
            <a:r>
              <a:rPr lang="en-US" sz="2000">
                <a:latin typeface="Comic Sans MS" charset="0"/>
                <a:cs typeface="Arial" charset="0"/>
              </a:rPr>
              <a:t>is tricky</a:t>
            </a:r>
          </a:p>
          <a:p>
            <a:pPr lvl="1" eaLnBrk="1" hangingPunct="1"/>
            <a:r>
              <a:rPr lang="ja-JP" altLang="en-US" sz="2000">
                <a:latin typeface="Comic Sans MS" charset="0"/>
                <a:cs typeface="Arial" charset="0"/>
              </a:rPr>
              <a:t>“</a:t>
            </a:r>
            <a:r>
              <a:rPr lang="en-US" sz="2000">
                <a:latin typeface="Comic Sans MS" charset="0"/>
                <a:cs typeface="Arial" charset="0"/>
              </a:rPr>
              <a:t>Informative</a:t>
            </a:r>
            <a:r>
              <a:rPr lang="ja-JP" altLang="en-US" sz="2000">
                <a:latin typeface="Comic Sans MS" charset="0"/>
                <a:cs typeface="Arial" charset="0"/>
              </a:rPr>
              <a:t>”</a:t>
            </a:r>
            <a:r>
              <a:rPr lang="en-US" sz="2000">
                <a:latin typeface="Comic Sans MS" charset="0"/>
                <a:cs typeface="Arial" charset="0"/>
              </a:rPr>
              <a:t> eigenvectors need not be in top few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Performance can drop suddenly from good to terrible</a:t>
            </a:r>
          </a:p>
        </p:txBody>
      </p:sp>
    </p:spTree>
    <p:extLst>
      <p:ext uri="{BB962C8B-B14F-4D97-AF65-F5344CB8AC3E}">
        <p14:creationId xmlns:p14="http://schemas.microsoft.com/office/powerpoint/2010/main" val="133148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617538" y="136525"/>
            <a:ext cx="8275637" cy="1141413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000">
                <a:latin typeface="Comic Sans MS" charset="0"/>
                <a:cs typeface="Arial" charset="0"/>
              </a:rPr>
              <a:t>Experimental results: </a:t>
            </a:r>
            <a:br>
              <a:rPr lang="en-US" sz="2000">
                <a:latin typeface="Comic Sans MS" charset="0"/>
                <a:cs typeface="Arial" charset="0"/>
              </a:rPr>
            </a:br>
            <a:r>
              <a:rPr lang="en-US" sz="2000">
                <a:latin typeface="Comic Sans MS" charset="0"/>
                <a:cs typeface="Arial" charset="0"/>
              </a:rPr>
              <a:t>best-case assignment of class labels to clusters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18028" r="34065" b="37422"/>
          <a:stretch>
            <a:fillRect/>
          </a:stretch>
        </p:blipFill>
        <p:spPr bwMode="auto">
          <a:xfrm>
            <a:off x="152400" y="1524000"/>
            <a:ext cx="601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152400" y="2895600"/>
            <a:ext cx="60198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pic>
        <p:nvPicPr>
          <p:cNvPr id="708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31586" r="17500" b="22038"/>
          <a:stretch>
            <a:fillRect/>
          </a:stretch>
        </p:blipFill>
        <p:spPr bwMode="auto">
          <a:xfrm>
            <a:off x="4191000" y="3810000"/>
            <a:ext cx="4795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6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Spectral Clustering: Graph = Matrix</a:t>
            </a:r>
            <a:br>
              <a:rPr lang="en-US">
                <a:latin typeface="Comic Sans MS" charset="0"/>
                <a:cs typeface="Arial" charset="0"/>
              </a:rPr>
            </a:br>
            <a:r>
              <a:rPr lang="en-US" sz="2800">
                <a:latin typeface="Comic Sans MS" charset="0"/>
                <a:cs typeface="Arial" charset="0"/>
              </a:rPr>
              <a:t>M*v</a:t>
            </a:r>
            <a:r>
              <a:rPr lang="en-US" sz="2800" baseline="-25000">
                <a:latin typeface="Comic Sans MS" charset="0"/>
                <a:cs typeface="Arial" charset="0"/>
              </a:rPr>
              <a:t>1</a:t>
            </a:r>
            <a:r>
              <a:rPr lang="en-US" sz="2800">
                <a:latin typeface="Comic Sans MS" charset="0"/>
                <a:cs typeface="Arial" charset="0"/>
              </a:rPr>
              <a:t> = v</a:t>
            </a:r>
            <a:r>
              <a:rPr lang="en-US" sz="2800" baseline="-25000">
                <a:latin typeface="Comic Sans MS" charset="0"/>
                <a:cs typeface="Arial" charset="0"/>
              </a:rPr>
              <a:t>2</a:t>
            </a:r>
            <a:r>
              <a:rPr lang="en-US" sz="2800">
                <a:latin typeface="Comic Sans MS" charset="0"/>
                <a:cs typeface="Arial" charset="0"/>
              </a:rPr>
              <a:t> </a:t>
            </a:r>
            <a:r>
              <a:rPr lang="ja-JP" altLang="en-US" sz="2800">
                <a:latin typeface="Comic Sans MS" charset="0"/>
                <a:cs typeface="Arial" charset="0"/>
              </a:rPr>
              <a:t>“</a:t>
            </a:r>
            <a:r>
              <a:rPr lang="en-US" sz="28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800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</p:txBody>
      </p:sp>
      <p:sp>
        <p:nvSpPr>
          <p:cNvPr id="24579" name="Oval 12"/>
          <p:cNvSpPr>
            <a:spLocks noChangeArrowheads="1"/>
          </p:cNvSpPr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pPr defTabSz="411163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latin typeface="Times New Roman" charset="0"/>
              </a:rPr>
              <a:t>H</a:t>
            </a:r>
            <a:endParaRPr lang="en-US" sz="2200">
              <a:latin typeface="Times New Roman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2" cy="4033843"/>
        </p:xfrm>
        <a:graphic>
          <a:graphicData uri="http://schemas.openxmlformats.org/drawingml/2006/table">
            <a:tbl>
              <a:tblPr/>
              <a:tblGrid>
                <a:gridCol w="355600"/>
                <a:gridCol w="354012"/>
                <a:gridCol w="357188"/>
                <a:gridCol w="355600"/>
                <a:gridCol w="355600"/>
                <a:gridCol w="354012"/>
                <a:gridCol w="355600"/>
                <a:gridCol w="355600"/>
                <a:gridCol w="357188"/>
                <a:gridCol w="354012"/>
                <a:gridCol w="3556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J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J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grpSp>
        <p:nvGrpSpPr>
          <p:cNvPr id="24726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24810" name="Oval 3"/>
            <p:cNvSpPr>
              <a:spLocks noChangeArrowheads="1"/>
            </p:cNvSpPr>
            <p:nvPr/>
          </p:nvSpPr>
          <p:spPr bwMode="auto">
            <a:xfrm>
              <a:off x="6755606" y="3048279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A</a:t>
              </a:r>
            </a:p>
          </p:txBody>
        </p:sp>
        <p:sp>
          <p:nvSpPr>
            <p:cNvPr id="24811" name="Oval 4"/>
            <p:cNvSpPr>
              <a:spLocks noChangeArrowheads="1"/>
            </p:cNvSpPr>
            <p:nvPr/>
          </p:nvSpPr>
          <p:spPr bwMode="auto">
            <a:xfrm>
              <a:off x="5841206" y="3352908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B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2" name="Oval 5"/>
            <p:cNvSpPr>
              <a:spLocks noChangeArrowheads="1"/>
            </p:cNvSpPr>
            <p:nvPr/>
          </p:nvSpPr>
          <p:spPr bwMode="auto">
            <a:xfrm>
              <a:off x="6374606" y="2134394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C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3" name="Oval 6"/>
            <p:cNvSpPr>
              <a:spLocks noChangeArrowheads="1"/>
            </p:cNvSpPr>
            <p:nvPr/>
          </p:nvSpPr>
          <p:spPr bwMode="auto">
            <a:xfrm>
              <a:off x="6908006" y="4648651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F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4" name="Oval 7"/>
            <p:cNvSpPr>
              <a:spLocks noChangeArrowheads="1"/>
            </p:cNvSpPr>
            <p:nvPr/>
          </p:nvSpPr>
          <p:spPr bwMode="auto">
            <a:xfrm>
              <a:off x="5993606" y="4953279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D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5" name="Oval 8"/>
            <p:cNvSpPr>
              <a:spLocks noChangeArrowheads="1"/>
            </p:cNvSpPr>
            <p:nvPr/>
          </p:nvSpPr>
          <p:spPr bwMode="auto">
            <a:xfrm>
              <a:off x="7289006" y="5410221"/>
              <a:ext cx="533400" cy="534173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E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6" name="Oval 10"/>
            <p:cNvSpPr>
              <a:spLocks noChangeArrowheads="1"/>
            </p:cNvSpPr>
            <p:nvPr/>
          </p:nvSpPr>
          <p:spPr bwMode="auto">
            <a:xfrm>
              <a:off x="8965406" y="3352908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200">
                  <a:latin typeface="Times New Roman" charset="0"/>
                </a:rPr>
                <a:t>G</a:t>
              </a:r>
            </a:p>
          </p:txBody>
        </p:sp>
        <p:sp>
          <p:nvSpPr>
            <p:cNvPr id="24817" name="Oval 11"/>
            <p:cNvSpPr>
              <a:spLocks noChangeArrowheads="1"/>
            </p:cNvSpPr>
            <p:nvPr/>
          </p:nvSpPr>
          <p:spPr bwMode="auto">
            <a:xfrm>
              <a:off x="8051006" y="3657536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I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8" name="Oval 13"/>
            <p:cNvSpPr>
              <a:spLocks noChangeArrowheads="1"/>
            </p:cNvSpPr>
            <p:nvPr/>
          </p:nvSpPr>
          <p:spPr bwMode="auto">
            <a:xfrm>
              <a:off x="8432006" y="4421252"/>
              <a:ext cx="533400" cy="532027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200">
                  <a:latin typeface="Times New Roman" charset="0"/>
                </a:rPr>
                <a:t>J</a:t>
              </a:r>
            </a:p>
          </p:txBody>
        </p:sp>
        <p:cxnSp>
          <p:nvCxnSpPr>
            <p:cNvPr id="24819" name="Straight Connector 15"/>
            <p:cNvCxnSpPr>
              <a:cxnSpLocks noChangeShapeType="1"/>
              <a:stCxn id="24811" idx="0"/>
              <a:endCxn id="24812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0" name="Straight Connector 18"/>
            <p:cNvCxnSpPr>
              <a:cxnSpLocks noChangeShapeType="1"/>
              <a:stCxn id="24810" idx="2"/>
              <a:endCxn id="24811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1" name="Straight Connector 25"/>
            <p:cNvCxnSpPr>
              <a:cxnSpLocks noChangeShapeType="1"/>
              <a:stCxn id="24810" idx="5"/>
              <a:endCxn id="24817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2" name="Straight Connector 28"/>
            <p:cNvCxnSpPr>
              <a:cxnSpLocks noChangeShapeType="1"/>
              <a:stCxn id="24817" idx="6"/>
              <a:endCxn id="24579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3" name="Straight Connector 32"/>
            <p:cNvCxnSpPr>
              <a:cxnSpLocks noChangeShapeType="1"/>
              <a:stCxn id="24816" idx="2"/>
              <a:endCxn id="24817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4" name="Straight Connector 34"/>
            <p:cNvCxnSpPr>
              <a:cxnSpLocks noChangeShapeType="1"/>
              <a:stCxn id="24818" idx="0"/>
              <a:endCxn id="24817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5" name="Straight Connector 37"/>
            <p:cNvCxnSpPr>
              <a:cxnSpLocks noChangeShapeType="1"/>
              <a:stCxn id="24814" idx="6"/>
              <a:endCxn id="24813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6" name="Straight Connector 39"/>
            <p:cNvCxnSpPr>
              <a:cxnSpLocks noChangeShapeType="1"/>
              <a:stCxn id="24813" idx="5"/>
              <a:endCxn id="24815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7" name="Straight Connector 43"/>
            <p:cNvCxnSpPr>
              <a:cxnSpLocks noChangeShapeType="1"/>
              <a:stCxn id="24810" idx="4"/>
              <a:endCxn id="24813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8" name="Straight Connector 45"/>
            <p:cNvCxnSpPr>
              <a:cxnSpLocks noChangeShapeType="1"/>
              <a:stCxn id="24818" idx="7"/>
              <a:endCxn id="24579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9" name="Straight Connector 26"/>
            <p:cNvCxnSpPr>
              <a:cxnSpLocks noChangeShapeType="1"/>
              <a:stCxn id="24812" idx="5"/>
              <a:endCxn id="24810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30" name="Straight Connector 30"/>
            <p:cNvCxnSpPr>
              <a:cxnSpLocks noChangeShapeType="1"/>
              <a:stCxn id="24814" idx="5"/>
              <a:endCxn id="24815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31" name="Straight Connector 33"/>
            <p:cNvCxnSpPr>
              <a:cxnSpLocks noChangeShapeType="1"/>
              <a:stCxn id="24816" idx="4"/>
              <a:endCxn id="24818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09612" cy="4033843"/>
        </p:xfrm>
        <a:graphic>
          <a:graphicData uri="http://schemas.openxmlformats.org/drawingml/2006/table">
            <a:tbl>
              <a:tblPr/>
              <a:tblGrid>
                <a:gridCol w="355600"/>
                <a:gridCol w="354012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J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24765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solidFill>
                  <a:schemeClr val="bg1"/>
                </a:solidFill>
                <a:latin typeface="Times New Roman" charset="0"/>
              </a:rPr>
              <a:t>M</a:t>
            </a:r>
          </a:p>
        </p:txBody>
      </p:sp>
      <p:sp>
        <p:nvSpPr>
          <p:cNvPr id="24766" name="TextBox 47"/>
          <p:cNvSpPr txBox="1">
            <a:spLocks noChangeArrowheads="1"/>
          </p:cNvSpPr>
          <p:nvPr/>
        </p:nvSpPr>
        <p:spPr bwMode="auto">
          <a:xfrm>
            <a:off x="3748088" y="1404938"/>
            <a:ext cx="558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>
                <a:latin typeface="Times New Roman" charset="0"/>
              </a:rPr>
              <a:t>M</a:t>
            </a:r>
            <a:endParaRPr lang="en-US" sz="2200" b="1">
              <a:latin typeface="Times New Roman" charset="0"/>
            </a:endParaRPr>
          </a:p>
        </p:txBody>
      </p:sp>
      <p:sp>
        <p:nvSpPr>
          <p:cNvPr id="24767" name="TextBox 48"/>
          <p:cNvSpPr txBox="1">
            <a:spLocks noChangeArrowheads="1"/>
          </p:cNvSpPr>
          <p:nvPr/>
        </p:nvSpPr>
        <p:spPr bwMode="auto">
          <a:xfrm>
            <a:off x="4814888" y="1373188"/>
            <a:ext cx="5127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>
                <a:latin typeface="Times New Roman" charset="0"/>
              </a:rPr>
              <a:t>v</a:t>
            </a:r>
            <a:r>
              <a:rPr lang="en-US" sz="3200" b="1" baseline="-25000">
                <a:latin typeface="Times New Roman" charset="0"/>
              </a:rPr>
              <a:t>1</a:t>
            </a:r>
            <a:endParaRPr lang="en-US" sz="2200" b="1" baseline="-25000">
              <a:latin typeface="Times New Roman" charset="0"/>
            </a:endParaRPr>
          </a:p>
        </p:txBody>
      </p:sp>
      <p:graphicFrame>
        <p:nvGraphicFramePr>
          <p:cNvPr id="726230" name="Group 214"/>
          <p:cNvGraphicFramePr>
            <a:graphicFrameLocks noGrp="1"/>
          </p:cNvGraphicFramePr>
          <p:nvPr/>
        </p:nvGraphicFramePr>
        <p:xfrm>
          <a:off x="5645150" y="1920875"/>
          <a:ext cx="984250" cy="3641728"/>
        </p:xfrm>
        <a:graphic>
          <a:graphicData uri="http://schemas.openxmlformats.org/drawingml/2006/table">
            <a:tbl>
              <a:tblPr/>
              <a:tblGrid>
                <a:gridCol w="450850"/>
                <a:gridCol w="533400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J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24806" name="TextBox 44"/>
          <p:cNvSpPr txBox="1">
            <a:spLocks noChangeArrowheads="1"/>
          </p:cNvSpPr>
          <p:nvPr/>
        </p:nvSpPr>
        <p:spPr bwMode="auto">
          <a:xfrm>
            <a:off x="5818188" y="1373188"/>
            <a:ext cx="514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>
                <a:latin typeface="Times New Roman" charset="0"/>
              </a:rPr>
              <a:t>v</a:t>
            </a:r>
            <a:r>
              <a:rPr lang="en-US" sz="3200" b="1" baseline="-25000">
                <a:latin typeface="Times New Roman" charset="0"/>
              </a:rPr>
              <a:t>2</a:t>
            </a:r>
            <a:endParaRPr lang="en-US" sz="2200" b="1" baseline="-25000">
              <a:latin typeface="Times New Roman" charset="0"/>
            </a:endParaRPr>
          </a:p>
        </p:txBody>
      </p:sp>
      <p:sp>
        <p:nvSpPr>
          <p:cNvPr id="24807" name="TextBox 53"/>
          <p:cNvSpPr txBox="1">
            <a:spLocks noChangeArrowheads="1"/>
          </p:cNvSpPr>
          <p:nvPr/>
        </p:nvSpPr>
        <p:spPr bwMode="auto">
          <a:xfrm>
            <a:off x="4297363" y="1373188"/>
            <a:ext cx="374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>
                <a:latin typeface="Times New Roman" charset="0"/>
              </a:rPr>
              <a:t>*</a:t>
            </a:r>
            <a:endParaRPr lang="en-US" sz="2200" b="1" baseline="-25000">
              <a:latin typeface="Times New Roman" charset="0"/>
            </a:endParaRPr>
          </a:p>
        </p:txBody>
      </p:sp>
      <p:sp>
        <p:nvSpPr>
          <p:cNvPr id="24808" name="TextBox 54"/>
          <p:cNvSpPr txBox="1">
            <a:spLocks noChangeArrowheads="1"/>
          </p:cNvSpPr>
          <p:nvPr/>
        </p:nvSpPr>
        <p:spPr bwMode="auto">
          <a:xfrm>
            <a:off x="5394325" y="1373188"/>
            <a:ext cx="40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>
                <a:latin typeface="Times New Roman" charset="0"/>
              </a:rPr>
              <a:t>=</a:t>
            </a:r>
            <a:endParaRPr lang="en-US" sz="2200" b="1" baseline="-25000">
              <a:latin typeface="Times New Roman" charset="0"/>
            </a:endParaRPr>
          </a:p>
        </p:txBody>
      </p:sp>
      <p:sp>
        <p:nvSpPr>
          <p:cNvPr id="24809" name="Oval 255"/>
          <p:cNvSpPr>
            <a:spLocks noChangeArrowheads="1"/>
          </p:cNvSpPr>
          <p:nvPr/>
        </p:nvSpPr>
        <p:spPr bwMode="auto">
          <a:xfrm>
            <a:off x="7239000" y="1600200"/>
            <a:ext cx="1676400" cy="1981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3-14 at 3.1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09" y="4217160"/>
            <a:ext cx="4373891" cy="2640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idea: a “sweep”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9399" y="1257302"/>
            <a:ext cx="6979014" cy="317187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Order vertices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…. by highest </a:t>
            </a:r>
            <a:r>
              <a:rPr lang="en-US" dirty="0" err="1" smtClean="0"/>
              <a:t>apr</a:t>
            </a:r>
            <a:r>
              <a:rPr lang="en-US" dirty="0" smtClean="0"/>
              <a:t>(s)</a:t>
            </a:r>
          </a:p>
          <a:p>
            <a:r>
              <a:rPr lang="en-US" dirty="0" smtClean="0"/>
              <a:t>Pick a prefix S={ v</a:t>
            </a:r>
            <a:r>
              <a:rPr lang="en-US" baseline="-25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/>
              <a:t>, …</a:t>
            </a:r>
            <a:r>
              <a:rPr lang="en-US" dirty="0" smtClean="0"/>
              <a:t>.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}:</a:t>
            </a:r>
          </a:p>
          <a:p>
            <a:pPr lvl="1"/>
            <a:r>
              <a:rPr lang="en-US" dirty="0" smtClean="0"/>
              <a:t>S</a:t>
            </a:r>
            <a:r>
              <a:rPr lang="en-US" dirty="0"/>
              <a:t>=</a:t>
            </a:r>
            <a:r>
              <a:rPr lang="en-US" dirty="0" smtClean="0"/>
              <a:t>{};  </a:t>
            </a:r>
            <a:r>
              <a:rPr lang="en-US" dirty="0" err="1" smtClean="0"/>
              <a:t>volS</a:t>
            </a:r>
            <a:r>
              <a:rPr lang="en-US" dirty="0" smtClean="0"/>
              <a:t> =0; B={</a:t>
            </a:r>
            <a:r>
              <a:rPr lang="en-US" dirty="0" smtClean="0">
                <a:sym typeface="Wingdings"/>
              </a:rPr>
              <a:t>}</a:t>
            </a:r>
          </a:p>
          <a:p>
            <a:pPr lvl="1"/>
            <a:r>
              <a:rPr lang="en-US" dirty="0" smtClean="0">
                <a:sym typeface="Wingdings"/>
              </a:rPr>
              <a:t>For k=1,…n:</a:t>
            </a:r>
          </a:p>
          <a:p>
            <a:pPr lvl="2"/>
            <a:r>
              <a:rPr lang="en-US" dirty="0" smtClean="0">
                <a:sym typeface="Wingdings"/>
              </a:rPr>
              <a:t>S += {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}</a:t>
            </a:r>
          </a:p>
          <a:p>
            <a:pPr lvl="2"/>
            <a:r>
              <a:rPr lang="en-US" dirty="0" err="1" smtClean="0">
                <a:sym typeface="Wingdings"/>
              </a:rPr>
              <a:t>volS</a:t>
            </a:r>
            <a:r>
              <a:rPr lang="en-US" dirty="0" smtClean="0">
                <a:sym typeface="Wingdings"/>
              </a:rPr>
              <a:t> += degree(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>
                <a:sym typeface="Wingdings"/>
              </a:rPr>
              <a:t>)</a:t>
            </a:r>
          </a:p>
          <a:p>
            <a:pPr lvl="2"/>
            <a:r>
              <a:rPr lang="en-US" dirty="0" smtClean="0">
                <a:sym typeface="Wingdings"/>
              </a:rPr>
              <a:t>B += {u: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err="1" smtClean="0">
                <a:sym typeface="Wingdings"/>
              </a:rPr>
              <a:t>u</a:t>
            </a:r>
            <a:r>
              <a:rPr lang="en-US" dirty="0" smtClean="0">
                <a:sym typeface="Wingdings"/>
              </a:rPr>
              <a:t> and u not in S}</a:t>
            </a:r>
          </a:p>
          <a:p>
            <a:pPr lvl="2"/>
            <a:r>
              <a:rPr lang="en-US" dirty="0" err="1" smtClean="0">
                <a:sym typeface="Wingdings"/>
              </a:rPr>
              <a:t>Φ</a:t>
            </a:r>
            <a:r>
              <a:rPr lang="en-US" dirty="0">
                <a:sym typeface="Wingdings"/>
              </a:rPr>
              <a:t>[k] = |B|/</a:t>
            </a:r>
            <a:r>
              <a:rPr lang="en-US" dirty="0" err="1" smtClean="0">
                <a:sym typeface="Wingdings"/>
              </a:rPr>
              <a:t>volS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Pick k: </a:t>
            </a:r>
            <a:r>
              <a:rPr lang="en-US" dirty="0" err="1">
                <a:sym typeface="Wingdings"/>
              </a:rPr>
              <a:t>Φ</a:t>
            </a:r>
            <a:r>
              <a:rPr lang="en-US" dirty="0">
                <a:sym typeface="Wingdings"/>
              </a:rPr>
              <a:t>[k] </a:t>
            </a:r>
            <a:r>
              <a:rPr lang="en-US" dirty="0" smtClean="0">
                <a:sym typeface="Wingdings"/>
              </a:rPr>
              <a:t>is smallest</a:t>
            </a:r>
            <a:endParaRPr lang="en-US" dirty="0">
              <a:sym typeface="Wingdings"/>
            </a:endParaRPr>
          </a:p>
          <a:p>
            <a:pPr lvl="2"/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19290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Repeated averaging with neighbors as a clustering method</a:t>
            </a:r>
          </a:p>
        </p:txBody>
      </p:sp>
      <p:sp>
        <p:nvSpPr>
          <p:cNvPr id="71680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Pick a vector v</a:t>
            </a:r>
            <a:r>
              <a:rPr lang="en-US" sz="2400" baseline="30000">
                <a:latin typeface="Comic Sans MS" charset="0"/>
                <a:cs typeface="Arial" charset="0"/>
              </a:rPr>
              <a:t>0 </a:t>
            </a:r>
            <a:r>
              <a:rPr lang="en-US" sz="1800">
                <a:latin typeface="Comic Sans MS" charset="0"/>
                <a:cs typeface="Arial" charset="0"/>
              </a:rPr>
              <a:t>(maybe at random)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Compute v</a:t>
            </a:r>
            <a:r>
              <a:rPr lang="en-US" sz="2400" baseline="30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Wv</a:t>
            </a:r>
            <a:r>
              <a:rPr lang="en-US" sz="2400" baseline="30000">
                <a:latin typeface="Comic Sans MS" charset="0"/>
                <a:cs typeface="Arial" charset="0"/>
              </a:rPr>
              <a:t>0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i.e., replace v</a:t>
            </a:r>
            <a:r>
              <a:rPr lang="en-US" sz="2000" baseline="30000">
                <a:latin typeface="Comic Sans MS" charset="0"/>
                <a:cs typeface="Arial" charset="0"/>
              </a:rPr>
              <a:t>0</a:t>
            </a:r>
            <a:r>
              <a:rPr lang="en-US" sz="2000">
                <a:latin typeface="Comic Sans MS" charset="0"/>
                <a:cs typeface="Arial" charset="0"/>
              </a:rPr>
              <a:t>[x] with </a:t>
            </a:r>
            <a:r>
              <a:rPr lang="en-US" sz="2000" i="1">
                <a:latin typeface="Comic Sans MS" charset="0"/>
                <a:cs typeface="Arial" charset="0"/>
              </a:rPr>
              <a:t>weighted average</a:t>
            </a:r>
            <a:r>
              <a:rPr lang="en-US" sz="2000">
                <a:latin typeface="Comic Sans MS" charset="0"/>
                <a:cs typeface="Arial" charset="0"/>
              </a:rPr>
              <a:t> of v</a:t>
            </a:r>
            <a:r>
              <a:rPr lang="en-US" sz="2000" baseline="30000">
                <a:latin typeface="Comic Sans MS" charset="0"/>
                <a:cs typeface="Arial" charset="0"/>
              </a:rPr>
              <a:t>0</a:t>
            </a:r>
            <a:r>
              <a:rPr lang="en-US" sz="2000">
                <a:latin typeface="Comic Sans MS" charset="0"/>
                <a:cs typeface="Arial" charset="0"/>
              </a:rPr>
              <a:t>[y] for the neighbors y of x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Plot v</a:t>
            </a:r>
            <a:r>
              <a:rPr lang="en-US" sz="2400" baseline="30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[x] for each x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 for v</a:t>
            </a:r>
            <a:r>
              <a:rPr lang="en-US" sz="2400" baseline="30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, v</a:t>
            </a:r>
            <a:r>
              <a:rPr lang="en-US" sz="2400" baseline="30000">
                <a:latin typeface="Comic Sans MS" charset="0"/>
                <a:cs typeface="Arial" charset="0"/>
              </a:rPr>
              <a:t>3</a:t>
            </a:r>
            <a:r>
              <a:rPr lang="en-US" sz="2400">
                <a:latin typeface="Comic Sans MS" charset="0"/>
                <a:cs typeface="Arial" charset="0"/>
              </a:rPr>
              <a:t>, …</a:t>
            </a:r>
          </a:p>
          <a:p>
            <a:pPr eaLnBrk="1" hangingPunct="1"/>
            <a:endParaRPr lang="en-US" sz="2800">
              <a:latin typeface="Comic Sans MS" charset="0"/>
              <a:cs typeface="Arial" charset="0"/>
            </a:endParaRP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Variants widely used for </a:t>
            </a:r>
            <a:r>
              <a:rPr lang="en-US" sz="2400" i="1">
                <a:latin typeface="Comic Sans MS" charset="0"/>
                <a:cs typeface="Arial" charset="0"/>
              </a:rPr>
              <a:t>semi-supervised</a:t>
            </a:r>
            <a:r>
              <a:rPr lang="en-US" sz="2400">
                <a:latin typeface="Comic Sans MS" charset="0"/>
                <a:cs typeface="Arial" charset="0"/>
              </a:rPr>
              <a:t> learning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clamping of labels for nodes with known labels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Without clamping, will converge to constant v</a:t>
            </a:r>
            <a:r>
              <a:rPr lang="en-US" sz="2400" baseline="30000">
                <a:latin typeface="Comic Sans MS" charset="0"/>
                <a:cs typeface="Arial" charset="0"/>
              </a:rPr>
              <a:t>t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What are the </a:t>
            </a:r>
            <a:r>
              <a:rPr lang="en-US" sz="2400" i="1">
                <a:latin typeface="Comic Sans MS" charset="0"/>
                <a:cs typeface="Arial" charset="0"/>
              </a:rPr>
              <a:t>dynamics</a:t>
            </a:r>
            <a:r>
              <a:rPr lang="en-US" sz="2400">
                <a:latin typeface="Comic Sans MS" charset="0"/>
                <a:cs typeface="Arial" charset="0"/>
              </a:rPr>
              <a:t> of this process?</a:t>
            </a:r>
          </a:p>
        </p:txBody>
      </p:sp>
      <p:cxnSp>
        <p:nvCxnSpPr>
          <p:cNvPr id="25604" name="Straight Arrow Connector 4"/>
          <p:cNvCxnSpPr>
            <a:cxnSpLocks noChangeShapeType="1"/>
          </p:cNvCxnSpPr>
          <p:nvPr/>
        </p:nvCxnSpPr>
        <p:spPr bwMode="auto">
          <a:xfrm rot="5400000">
            <a:off x="8813007" y="5258594"/>
            <a:ext cx="1676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Straight Arrow Connector 5"/>
          <p:cNvCxnSpPr>
            <a:cxnSpLocks noChangeShapeType="1"/>
          </p:cNvCxnSpPr>
          <p:nvPr/>
        </p:nvCxnSpPr>
        <p:spPr bwMode="auto">
          <a:xfrm rot="5400000">
            <a:off x="8887619" y="2667794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857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8229600" cy="838200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43156" b="35074"/>
          <a:stretch>
            <a:fillRect/>
          </a:stretch>
        </p:blipFill>
        <p:spPr>
          <a:xfrm>
            <a:off x="73025" y="1509713"/>
            <a:ext cx="4194175" cy="2071687"/>
          </a:xfrm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648200" y="1524000"/>
            <a:ext cx="4114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Create a graph, connecting all points in the 2-D initial space to all other points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ea typeface="ＭＳ Ｐゴシック" charset="0"/>
              </a:rPr>
              <a:t> Weighted by distance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Run power iteration for 10 steps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Plot node id x vs v</a:t>
            </a:r>
            <a:r>
              <a:rPr lang="en-US" baseline="30000"/>
              <a:t>10</a:t>
            </a:r>
            <a:r>
              <a:rPr lang="en-US"/>
              <a:t>(x)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ea typeface="ＭＳ Ｐゴシック" charset="0"/>
              </a:rPr>
              <a:t> nodes are ordered by actual cluster number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752600" y="5392738"/>
            <a:ext cx="720725" cy="779462"/>
            <a:chOff x="1752600" y="4724400"/>
            <a:chExt cx="720414" cy="779621"/>
          </a:xfrm>
        </p:grpSpPr>
        <p:sp>
          <p:nvSpPr>
            <p:cNvPr id="26680" name="TextBox 8"/>
            <p:cNvSpPr txBox="1">
              <a:spLocks noChangeArrowheads="1"/>
            </p:cNvSpPr>
            <p:nvPr/>
          </p:nvSpPr>
          <p:spPr bwMode="auto">
            <a:xfrm>
              <a:off x="2209800" y="48006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1" name="TextBox 9"/>
            <p:cNvSpPr txBox="1">
              <a:spLocks noChangeArrowheads="1"/>
            </p:cNvSpPr>
            <p:nvPr/>
          </p:nvSpPr>
          <p:spPr bwMode="auto">
            <a:xfrm>
              <a:off x="2133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2" name="TextBox 10"/>
            <p:cNvSpPr txBox="1">
              <a:spLocks noChangeArrowheads="1"/>
            </p:cNvSpPr>
            <p:nvPr/>
          </p:nvSpPr>
          <p:spPr bwMode="auto">
            <a:xfrm>
              <a:off x="2057400" y="5257800"/>
              <a:ext cx="152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3" name="TextBox 11"/>
            <p:cNvSpPr txBox="1">
              <a:spLocks noChangeArrowheads="1"/>
            </p:cNvSpPr>
            <p:nvPr/>
          </p:nvSpPr>
          <p:spPr bwMode="auto">
            <a:xfrm>
              <a:off x="1905000" y="47244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4" name="TextBox 12"/>
            <p:cNvSpPr txBox="1">
              <a:spLocks noChangeArrowheads="1"/>
            </p:cNvSpPr>
            <p:nvPr/>
          </p:nvSpPr>
          <p:spPr bwMode="auto">
            <a:xfrm>
              <a:off x="1752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cxnSp>
          <p:nvCxnSpPr>
            <p:cNvPr id="26685" name="Straight Connector 14"/>
            <p:cNvCxnSpPr>
              <a:cxnSpLocks noChangeShapeType="1"/>
            </p:cNvCxnSpPr>
            <p:nvPr/>
          </p:nvCxnSpPr>
          <p:spPr bwMode="auto">
            <a:xfrm>
              <a:off x="2133600" y="4876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1866900" y="49149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7" name="Straight Connector 19"/>
            <p:cNvCxnSpPr>
              <a:cxnSpLocks noChangeShapeType="1"/>
            </p:cNvCxnSpPr>
            <p:nvPr/>
          </p:nvCxnSpPr>
          <p:spPr bwMode="auto">
            <a:xfrm rot="5400000">
              <a:off x="2294811" y="5038010"/>
              <a:ext cx="58579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8" name="Straight Connector 20"/>
            <p:cNvCxnSpPr>
              <a:cxnSpLocks noChangeShapeType="1"/>
              <a:stCxn id="26683" idx="2"/>
              <a:endCxn id="26682" idx="0"/>
            </p:cNvCxnSpPr>
            <p:nvPr/>
          </p:nvCxnSpPr>
          <p:spPr bwMode="auto">
            <a:xfrm rot="16200000" flipH="1">
              <a:off x="1941514" y="5065713"/>
              <a:ext cx="287179" cy="969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9" name="Straight Connector 26"/>
            <p:cNvCxnSpPr>
              <a:cxnSpLocks noChangeShapeType="1"/>
            </p:cNvCxnSpPr>
            <p:nvPr/>
          </p:nvCxnSpPr>
          <p:spPr bwMode="auto">
            <a:xfrm flipV="1">
              <a:off x="1981200" y="5028406"/>
              <a:ext cx="284007" cy="153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90" name="Straight Connector 36"/>
            <p:cNvCxnSpPr>
              <a:cxnSpLocks noChangeShapeType="1"/>
            </p:cNvCxnSpPr>
            <p:nvPr/>
          </p:nvCxnSpPr>
          <p:spPr bwMode="auto">
            <a:xfrm>
              <a:off x="1905000" y="5257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57200" y="4346575"/>
            <a:ext cx="3048000" cy="969963"/>
            <a:chOff x="457200" y="3678238"/>
            <a:chExt cx="3048000" cy="969962"/>
          </a:xfrm>
        </p:grpSpPr>
        <p:grpSp>
          <p:nvGrpSpPr>
            <p:cNvPr id="26658" name="Group 74"/>
            <p:cNvGrpSpPr>
              <a:grpSpLocks/>
            </p:cNvGrpSpPr>
            <p:nvPr/>
          </p:nvGrpSpPr>
          <p:grpSpPr bwMode="auto">
            <a:xfrm>
              <a:off x="457200" y="3810000"/>
              <a:ext cx="3048000" cy="838200"/>
              <a:chOff x="457200" y="3810000"/>
              <a:chExt cx="3048000" cy="838200"/>
            </a:xfrm>
          </p:grpSpPr>
          <p:sp>
            <p:nvSpPr>
              <p:cNvPr id="26660" name="TextBox 37"/>
              <p:cNvSpPr txBox="1">
                <a:spLocks noChangeArrowheads="1"/>
              </p:cNvSpPr>
              <p:nvPr/>
            </p:nvSpPr>
            <p:spPr bwMode="auto">
              <a:xfrm>
                <a:off x="2133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1" name="TextBox 38"/>
              <p:cNvSpPr txBox="1">
                <a:spLocks noChangeArrowheads="1"/>
              </p:cNvSpPr>
              <p:nvPr/>
            </p:nvSpPr>
            <p:spPr bwMode="auto">
              <a:xfrm>
                <a:off x="2514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2" name="TextBox 39"/>
              <p:cNvSpPr txBox="1">
                <a:spLocks noChangeArrowheads="1"/>
              </p:cNvSpPr>
              <p:nvPr/>
            </p:nvSpPr>
            <p:spPr bwMode="auto">
              <a:xfrm>
                <a:off x="1295400" y="4267200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3" name="TextBox 40"/>
              <p:cNvSpPr txBox="1">
                <a:spLocks noChangeArrowheads="1"/>
              </p:cNvSpPr>
              <p:nvPr/>
            </p:nvSpPr>
            <p:spPr bwMode="auto">
              <a:xfrm>
                <a:off x="1787214" y="38276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4" name="TextBox 41"/>
              <p:cNvSpPr txBox="1">
                <a:spLocks noChangeArrowheads="1"/>
              </p:cNvSpPr>
              <p:nvPr/>
            </p:nvSpPr>
            <p:spPr bwMode="auto">
              <a:xfrm>
                <a:off x="1634814" y="41324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65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2015814" y="39800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6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1749114" y="40181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7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362200" y="4114800"/>
                <a:ext cx="193985" cy="409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8" name="Straight Connector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524000" y="4361020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9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2057400" y="3962400"/>
                <a:ext cx="457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0" name="Straight Connector 53"/>
              <p:cNvCxnSpPr>
                <a:cxnSpLocks noChangeShapeType="1"/>
              </p:cNvCxnSpPr>
              <p:nvPr/>
            </p:nvCxnSpPr>
            <p:spPr bwMode="auto">
              <a:xfrm flipV="1">
                <a:off x="1447800" y="3962401"/>
                <a:ext cx="381000" cy="3809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71" name="TextBox 56"/>
              <p:cNvSpPr txBox="1">
                <a:spLocks noChangeArrowheads="1"/>
              </p:cNvSpPr>
              <p:nvPr/>
            </p:nvSpPr>
            <p:spPr bwMode="auto">
              <a:xfrm>
                <a:off x="2895600" y="3810000"/>
                <a:ext cx="762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2" name="TextBox 57"/>
              <p:cNvSpPr txBox="1">
                <a:spLocks noChangeArrowheads="1"/>
              </p:cNvSpPr>
              <p:nvPr/>
            </p:nvSpPr>
            <p:spPr bwMode="auto">
              <a:xfrm>
                <a:off x="3241986" y="38100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3" name="Straight Connector 58"/>
              <p:cNvCxnSpPr>
                <a:cxnSpLocks noChangeShapeType="1"/>
              </p:cNvCxnSpPr>
              <p:nvPr/>
            </p:nvCxnSpPr>
            <p:spPr bwMode="auto">
              <a:xfrm rot="10800000">
                <a:off x="3048001" y="3962400"/>
                <a:ext cx="263215" cy="176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4" name="Straight Connector 59"/>
              <p:cNvCxnSpPr>
                <a:cxnSpLocks noChangeShapeType="1"/>
              </p:cNvCxnSpPr>
              <p:nvPr/>
            </p:nvCxnSpPr>
            <p:spPr bwMode="auto">
              <a:xfrm rot="10800000" flipV="1">
                <a:off x="2743200" y="4038600"/>
                <a:ext cx="193986" cy="453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75" name="TextBox 62"/>
              <p:cNvSpPr txBox="1">
                <a:spLocks noChangeArrowheads="1"/>
              </p:cNvSpPr>
              <p:nvPr/>
            </p:nvSpPr>
            <p:spPr bwMode="auto">
              <a:xfrm>
                <a:off x="457200" y="4343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6" name="TextBox 63"/>
              <p:cNvSpPr txBox="1">
                <a:spLocks noChangeArrowheads="1"/>
              </p:cNvSpPr>
              <p:nvPr/>
            </p:nvSpPr>
            <p:spPr bwMode="auto">
              <a:xfrm>
                <a:off x="879786" y="4401979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7" name="Straight Connector 65"/>
              <p:cNvCxnSpPr>
                <a:cxnSpLocks noChangeShapeType="1"/>
              </p:cNvCxnSpPr>
              <p:nvPr/>
            </p:nvCxnSpPr>
            <p:spPr bwMode="auto">
              <a:xfrm rot="10800000" flipV="1">
                <a:off x="1108386" y="4495799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8" name="Straight Connector 66"/>
              <p:cNvCxnSpPr>
                <a:cxnSpLocks noChangeShapeType="1"/>
                <a:stCxn id="26676" idx="1"/>
                <a:endCxn id="26675" idx="3"/>
              </p:cNvCxnSpPr>
              <p:nvPr/>
            </p:nvCxnSpPr>
            <p:spPr bwMode="auto">
              <a:xfrm rot="10800000">
                <a:off x="720414" y="4466512"/>
                <a:ext cx="159372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9" name="Straight Connector 69"/>
              <p:cNvCxnSpPr>
                <a:cxnSpLocks noChangeShapeType="1"/>
                <a:stCxn id="26675" idx="3"/>
              </p:cNvCxnSpPr>
              <p:nvPr/>
            </p:nvCxnSpPr>
            <p:spPr bwMode="auto">
              <a:xfrm flipV="1">
                <a:off x="720414" y="4343400"/>
                <a:ext cx="574986" cy="1231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659" name="Freeform 72"/>
            <p:cNvSpPr>
              <a:spLocks noChangeArrowheads="1"/>
            </p:cNvSpPr>
            <p:nvPr/>
          </p:nvSpPr>
          <p:spPr bwMode="auto">
            <a:xfrm>
              <a:off x="514350" y="3678238"/>
              <a:ext cx="2833688" cy="765969"/>
            </a:xfrm>
            <a:custGeom>
              <a:avLst/>
              <a:gdLst>
                <a:gd name="T0" fmla="*/ 171450 w 2833688"/>
                <a:gd name="T1" fmla="*/ 708025 h 765969"/>
                <a:gd name="T2" fmla="*/ 200025 w 2833688"/>
                <a:gd name="T3" fmla="*/ 660400 h 765969"/>
                <a:gd name="T4" fmla="*/ 1371600 w 2833688"/>
                <a:gd name="T5" fmla="*/ 74612 h 765969"/>
                <a:gd name="T6" fmla="*/ 2833688 w 2833688"/>
                <a:gd name="T7" fmla="*/ 212725 h 765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3688"/>
                <a:gd name="T13" fmla="*/ 0 h 765969"/>
                <a:gd name="T14" fmla="*/ 2833688 w 2833688"/>
                <a:gd name="T15" fmla="*/ 765969 h 765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3688" h="765969">
                  <a:moveTo>
                    <a:pt x="171450" y="708025"/>
                  </a:moveTo>
                  <a:cubicBezTo>
                    <a:pt x="85725" y="736997"/>
                    <a:pt x="0" y="765969"/>
                    <a:pt x="200025" y="660400"/>
                  </a:cubicBezTo>
                  <a:cubicBezTo>
                    <a:pt x="400050" y="554831"/>
                    <a:pt x="932656" y="149224"/>
                    <a:pt x="1371600" y="74612"/>
                  </a:cubicBezTo>
                  <a:cubicBezTo>
                    <a:pt x="1810544" y="0"/>
                    <a:pt x="2595563" y="189706"/>
                    <a:pt x="2833688" y="2127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/>
              <a:endParaRPr lang="en-US"/>
            </a:p>
          </p:txBody>
        </p:sp>
      </p:grpSp>
      <p:sp>
        <p:nvSpPr>
          <p:cNvPr id="80" name="Freeform 79"/>
          <p:cNvSpPr>
            <a:spLocks noChangeArrowheads="1"/>
          </p:cNvSpPr>
          <p:nvPr/>
        </p:nvSpPr>
        <p:spPr bwMode="auto">
          <a:xfrm>
            <a:off x="1828800" y="4706938"/>
            <a:ext cx="1500188" cy="388937"/>
          </a:xfrm>
          <a:custGeom>
            <a:avLst/>
            <a:gdLst>
              <a:gd name="T0" fmla="*/ 0 w 1500188"/>
              <a:gd name="T1" fmla="*/ 290509 h 388938"/>
              <a:gd name="T2" fmla="*/ 519113 w 1500188"/>
              <a:gd name="T3" fmla="*/ 361946 h 388938"/>
              <a:gd name="T4" fmla="*/ 928688 w 1500188"/>
              <a:gd name="T5" fmla="*/ 328609 h 388938"/>
              <a:gd name="T6" fmla="*/ 1500188 w 1500188"/>
              <a:gd name="T7" fmla="*/ 0 h 388938"/>
              <a:gd name="T8" fmla="*/ 0 60000 65536"/>
              <a:gd name="T9" fmla="*/ 0 60000 65536"/>
              <a:gd name="T10" fmla="*/ 0 60000 65536"/>
              <a:gd name="T11" fmla="*/ 0 60000 65536"/>
              <a:gd name="T12" fmla="*/ 0 w 1500188"/>
              <a:gd name="T13" fmla="*/ 0 h 388938"/>
              <a:gd name="T14" fmla="*/ 1500188 w 1500188"/>
              <a:gd name="T15" fmla="*/ 388938 h 388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188" h="388938">
                <a:moveTo>
                  <a:pt x="0" y="290513"/>
                </a:moveTo>
                <a:cubicBezTo>
                  <a:pt x="182166" y="323056"/>
                  <a:pt x="364332" y="355600"/>
                  <a:pt x="519113" y="361950"/>
                </a:cubicBezTo>
                <a:cubicBezTo>
                  <a:pt x="673894" y="368300"/>
                  <a:pt x="765176" y="388938"/>
                  <a:pt x="928688" y="328613"/>
                </a:cubicBezTo>
                <a:cubicBezTo>
                  <a:pt x="1092200" y="268288"/>
                  <a:pt x="1404938" y="55563"/>
                  <a:pt x="1500188" y="0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83" name="Freeform 82"/>
          <p:cNvSpPr>
            <a:spLocks noChangeArrowheads="1"/>
          </p:cNvSpPr>
          <p:nvPr/>
        </p:nvSpPr>
        <p:spPr bwMode="auto">
          <a:xfrm>
            <a:off x="1800225" y="5040313"/>
            <a:ext cx="190500" cy="433387"/>
          </a:xfrm>
          <a:custGeom>
            <a:avLst/>
            <a:gdLst>
              <a:gd name="T0" fmla="*/ 190500 w 190500"/>
              <a:gd name="T1" fmla="*/ 433384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84" name="Freeform 83"/>
          <p:cNvSpPr>
            <a:spLocks noChangeArrowheads="1"/>
          </p:cNvSpPr>
          <p:nvPr/>
        </p:nvSpPr>
        <p:spPr bwMode="auto">
          <a:xfrm flipH="1">
            <a:off x="2324100" y="4859338"/>
            <a:ext cx="266700" cy="738187"/>
          </a:xfrm>
          <a:custGeom>
            <a:avLst/>
            <a:gdLst>
              <a:gd name="T0" fmla="*/ 1024555 w 190500"/>
              <a:gd name="T1" fmla="*/ 6213339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3352800" y="5240338"/>
            <a:ext cx="2270125" cy="581025"/>
            <a:chOff x="4063572" y="4800600"/>
            <a:chExt cx="2269878" cy="581799"/>
          </a:xfrm>
        </p:grpSpPr>
        <p:sp>
          <p:nvSpPr>
            <p:cNvPr id="26640" name="TextBox 108"/>
            <p:cNvSpPr txBox="1">
              <a:spLocks noChangeArrowheads="1"/>
            </p:cNvSpPr>
            <p:nvPr/>
          </p:nvSpPr>
          <p:spPr bwMode="auto">
            <a:xfrm>
              <a:off x="40635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1" name="Straight Connector 110"/>
            <p:cNvCxnSpPr>
              <a:cxnSpLocks noChangeShapeType="1"/>
              <a:stCxn id="26640" idx="3"/>
            </p:cNvCxnSpPr>
            <p:nvPr/>
          </p:nvCxnSpPr>
          <p:spPr bwMode="auto">
            <a:xfrm>
              <a:off x="42995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2" name="TextBox 112"/>
            <p:cNvSpPr txBox="1">
              <a:spLocks noChangeArrowheads="1"/>
            </p:cNvSpPr>
            <p:nvPr/>
          </p:nvSpPr>
          <p:spPr bwMode="auto">
            <a:xfrm>
              <a:off x="45207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3" name="Straight Connector 113"/>
            <p:cNvCxnSpPr>
              <a:cxnSpLocks noChangeShapeType="1"/>
              <a:stCxn id="26642" idx="3"/>
            </p:cNvCxnSpPr>
            <p:nvPr/>
          </p:nvCxnSpPr>
          <p:spPr bwMode="auto">
            <a:xfrm>
              <a:off x="47567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4" name="TextBox 114"/>
            <p:cNvSpPr txBox="1">
              <a:spLocks noChangeArrowheads="1"/>
            </p:cNvSpPr>
            <p:nvPr/>
          </p:nvSpPr>
          <p:spPr bwMode="auto">
            <a:xfrm>
              <a:off x="49779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5" name="Straight Connector 115"/>
            <p:cNvCxnSpPr>
              <a:cxnSpLocks noChangeShapeType="1"/>
              <a:stCxn id="26644" idx="3"/>
            </p:cNvCxnSpPr>
            <p:nvPr/>
          </p:nvCxnSpPr>
          <p:spPr bwMode="auto">
            <a:xfrm>
              <a:off x="52139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6" name="TextBox 116"/>
            <p:cNvSpPr txBox="1">
              <a:spLocks noChangeArrowheads="1"/>
            </p:cNvSpPr>
            <p:nvPr/>
          </p:nvSpPr>
          <p:spPr bwMode="auto">
            <a:xfrm>
              <a:off x="54351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7" name="Straight Connector 117"/>
            <p:cNvCxnSpPr>
              <a:cxnSpLocks noChangeShapeType="1"/>
              <a:stCxn id="26646" idx="3"/>
            </p:cNvCxnSpPr>
            <p:nvPr/>
          </p:nvCxnSpPr>
          <p:spPr bwMode="auto">
            <a:xfrm>
              <a:off x="56711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8" name="TextBox 118"/>
            <p:cNvSpPr txBox="1">
              <a:spLocks noChangeArrowheads="1"/>
            </p:cNvSpPr>
            <p:nvPr/>
          </p:nvSpPr>
          <p:spPr bwMode="auto">
            <a:xfrm>
              <a:off x="4419600" y="51054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9" name="Straight Connector 119"/>
            <p:cNvCxnSpPr>
              <a:cxnSpLocks noChangeShapeType="1"/>
              <a:stCxn id="26648" idx="3"/>
            </p:cNvCxnSpPr>
            <p:nvPr/>
          </p:nvCxnSpPr>
          <p:spPr bwMode="auto">
            <a:xfrm>
              <a:off x="4655562" y="52439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0" name="TextBox 120"/>
            <p:cNvSpPr txBox="1">
              <a:spLocks noChangeArrowheads="1"/>
            </p:cNvSpPr>
            <p:nvPr/>
          </p:nvSpPr>
          <p:spPr bwMode="auto">
            <a:xfrm>
              <a:off x="49530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1" name="Straight Connector 121"/>
            <p:cNvCxnSpPr>
              <a:cxnSpLocks noChangeShapeType="1"/>
              <a:stCxn id="26650" idx="3"/>
            </p:cNvCxnSpPr>
            <p:nvPr/>
          </p:nvCxnSpPr>
          <p:spPr bwMode="auto">
            <a:xfrm>
              <a:off x="51889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2" name="TextBox 122"/>
            <p:cNvSpPr txBox="1">
              <a:spLocks noChangeArrowheads="1"/>
            </p:cNvSpPr>
            <p:nvPr/>
          </p:nvSpPr>
          <p:spPr bwMode="auto">
            <a:xfrm>
              <a:off x="54864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3" name="Straight Connector 123"/>
            <p:cNvCxnSpPr>
              <a:cxnSpLocks noChangeShapeType="1"/>
              <a:stCxn id="26652" idx="3"/>
            </p:cNvCxnSpPr>
            <p:nvPr/>
          </p:nvCxnSpPr>
          <p:spPr bwMode="auto">
            <a:xfrm>
              <a:off x="57223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4" name="TextBox 124"/>
            <p:cNvSpPr txBox="1">
              <a:spLocks noChangeArrowheads="1"/>
            </p:cNvSpPr>
            <p:nvPr/>
          </p:nvSpPr>
          <p:spPr bwMode="auto">
            <a:xfrm>
              <a:off x="5943600" y="4876800"/>
              <a:ext cx="389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 b="1">
                  <a:solidFill>
                    <a:srgbClr val="FF0000"/>
                  </a:solidFill>
                </a:rPr>
                <a:t>…</a:t>
              </a:r>
            </a:p>
          </p:txBody>
        </p:sp>
        <p:cxnSp>
          <p:nvCxnSpPr>
            <p:cNvPr id="26655" name="Straight Connector 126"/>
            <p:cNvCxnSpPr>
              <a:cxnSpLocks noChangeShapeType="1"/>
              <a:endCxn id="26648" idx="1"/>
            </p:cNvCxnSpPr>
            <p:nvPr/>
          </p:nvCxnSpPr>
          <p:spPr bwMode="auto">
            <a:xfrm rot="16200000" flipH="1">
              <a:off x="4236050" y="5060350"/>
              <a:ext cx="2147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6" name="Straight Connector 128"/>
            <p:cNvCxnSpPr>
              <a:cxnSpLocks noChangeShapeType="1"/>
            </p:cNvCxnSpPr>
            <p:nvPr/>
          </p:nvCxnSpPr>
          <p:spPr bwMode="auto">
            <a:xfrm>
              <a:off x="4724400" y="49530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Straight Connector 130"/>
            <p:cNvCxnSpPr>
              <a:cxnSpLocks noChangeShapeType="1"/>
            </p:cNvCxnSpPr>
            <p:nvPr/>
          </p:nvCxnSpPr>
          <p:spPr bwMode="auto">
            <a:xfrm flipV="1">
              <a:off x="5715000" y="50292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4" name="Freeform 133"/>
          <p:cNvSpPr>
            <a:spLocks noChangeArrowheads="1"/>
          </p:cNvSpPr>
          <p:nvPr/>
        </p:nvSpPr>
        <p:spPr bwMode="auto">
          <a:xfrm flipH="1" flipV="1">
            <a:off x="2743200" y="4859338"/>
            <a:ext cx="647700" cy="457200"/>
          </a:xfrm>
          <a:custGeom>
            <a:avLst/>
            <a:gdLst>
              <a:gd name="T0" fmla="*/ 86554424 w 190500"/>
              <a:gd name="T1" fmla="*/ 566270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135" name="Freeform 134"/>
          <p:cNvSpPr>
            <a:spLocks noChangeArrowheads="1"/>
          </p:cNvSpPr>
          <p:nvPr/>
        </p:nvSpPr>
        <p:spPr bwMode="auto">
          <a:xfrm flipH="1" flipV="1">
            <a:off x="3429000" y="4706938"/>
            <a:ext cx="495300" cy="609600"/>
          </a:xfrm>
          <a:custGeom>
            <a:avLst/>
            <a:gdLst>
              <a:gd name="T0" fmla="*/ 22634022 w 190500"/>
              <a:gd name="T1" fmla="*/ 2386256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637" name="TextBox 135"/>
          <p:cNvSpPr txBox="1">
            <a:spLocks noChangeArrowheads="1"/>
          </p:cNvSpPr>
          <p:nvPr/>
        </p:nvSpPr>
        <p:spPr bwMode="auto">
          <a:xfrm>
            <a:off x="23622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6638" name="TextBox 136"/>
          <p:cNvSpPr txBox="1">
            <a:spLocks noChangeArrowheads="1"/>
          </p:cNvSpPr>
          <p:nvPr/>
        </p:nvSpPr>
        <p:spPr bwMode="auto">
          <a:xfrm>
            <a:off x="27432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6639" name="TextBox 137"/>
          <p:cNvSpPr txBox="1">
            <a:spLocks noChangeArrowheads="1"/>
          </p:cNvSpPr>
          <p:nvPr/>
        </p:nvSpPr>
        <p:spPr bwMode="auto">
          <a:xfrm>
            <a:off x="32766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</p:spTree>
    <p:extLst>
      <p:ext uri="{BB962C8B-B14F-4D97-AF65-F5344CB8AC3E}">
        <p14:creationId xmlns:p14="http://schemas.microsoft.com/office/powerpoint/2010/main" val="235070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 animBg="1"/>
      <p:bldP spid="134" grpId="0" animBg="1"/>
      <p:bldP spid="13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34302"/>
          <a:stretch>
            <a:fillRect/>
          </a:stretch>
        </p:blipFill>
        <p:spPr>
          <a:xfrm>
            <a:off x="0" y="1524000"/>
            <a:ext cx="8324850" cy="2133600"/>
          </a:xfrm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170613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6551613" y="12954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085013" y="1295400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2286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2667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3200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4191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4572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5105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cxnSp>
        <p:nvCxnSpPr>
          <p:cNvPr id="17" name="Straight Arrow Connector 4"/>
          <p:cNvCxnSpPr>
            <a:cxnSpLocks noChangeShapeType="1"/>
          </p:cNvCxnSpPr>
          <p:nvPr/>
        </p:nvCxnSpPr>
        <p:spPr bwMode="auto">
          <a:xfrm rot="5400000">
            <a:off x="7925594" y="2285206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5"/>
          <p:cNvCxnSpPr>
            <a:cxnSpLocks noChangeShapeType="1"/>
          </p:cNvCxnSpPr>
          <p:nvPr/>
        </p:nvCxnSpPr>
        <p:spPr bwMode="auto">
          <a:xfrm rot="5400000">
            <a:off x="1316832" y="2361406"/>
            <a:ext cx="1676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 rot="-5400000">
            <a:off x="7916069" y="2186781"/>
            <a:ext cx="996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smaller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 rot="-5400000">
            <a:off x="1328738" y="2095500"/>
            <a:ext cx="804862" cy="414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larger</a:t>
            </a:r>
          </a:p>
        </p:txBody>
      </p:sp>
    </p:spTree>
    <p:extLst>
      <p:ext uri="{BB962C8B-B14F-4D97-AF65-F5344CB8AC3E}">
        <p14:creationId xmlns:p14="http://schemas.microsoft.com/office/powerpoint/2010/main" val="73945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6174"/>
          <a:stretch>
            <a:fillRect/>
          </a:stretch>
        </p:blipFill>
        <p:spPr>
          <a:xfrm>
            <a:off x="73025" y="1509713"/>
            <a:ext cx="8324850" cy="4387850"/>
          </a:xfrm>
        </p:spPr>
      </p:pic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3622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27432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32766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79" name="TextBox 13"/>
          <p:cNvSpPr txBox="1">
            <a:spLocks noChangeArrowheads="1"/>
          </p:cNvSpPr>
          <p:nvPr/>
        </p:nvSpPr>
        <p:spPr bwMode="auto">
          <a:xfrm>
            <a:off x="6170613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6551613" y="12954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7085013" y="1295400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4191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3" name="TextBox 17"/>
          <p:cNvSpPr txBox="1">
            <a:spLocks noChangeArrowheads="1"/>
          </p:cNvSpPr>
          <p:nvPr/>
        </p:nvSpPr>
        <p:spPr bwMode="auto">
          <a:xfrm>
            <a:off x="4572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4" name="TextBox 18"/>
          <p:cNvSpPr txBox="1">
            <a:spLocks noChangeArrowheads="1"/>
          </p:cNvSpPr>
          <p:nvPr/>
        </p:nvSpPr>
        <p:spPr bwMode="auto">
          <a:xfrm>
            <a:off x="5105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5" name="TextBox 22"/>
          <p:cNvSpPr txBox="1">
            <a:spLocks noChangeArrowheads="1"/>
          </p:cNvSpPr>
          <p:nvPr/>
        </p:nvSpPr>
        <p:spPr bwMode="auto">
          <a:xfrm>
            <a:off x="2362200" y="3609975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6" name="TextBox 23"/>
          <p:cNvSpPr txBox="1">
            <a:spLocks noChangeArrowheads="1"/>
          </p:cNvSpPr>
          <p:nvPr/>
        </p:nvSpPr>
        <p:spPr bwMode="auto">
          <a:xfrm>
            <a:off x="2743200" y="360997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7" name="TextBox 24"/>
          <p:cNvSpPr txBox="1">
            <a:spLocks noChangeArrowheads="1"/>
          </p:cNvSpPr>
          <p:nvPr/>
        </p:nvSpPr>
        <p:spPr bwMode="auto">
          <a:xfrm>
            <a:off x="3276600" y="3609975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8" name="TextBox 25"/>
          <p:cNvSpPr txBox="1">
            <a:spLocks noChangeArrowheads="1"/>
          </p:cNvSpPr>
          <p:nvPr/>
        </p:nvSpPr>
        <p:spPr bwMode="auto">
          <a:xfrm>
            <a:off x="531813" y="3609975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9" name="TextBox 26"/>
          <p:cNvSpPr txBox="1">
            <a:spLocks noChangeArrowheads="1"/>
          </p:cNvSpPr>
          <p:nvPr/>
        </p:nvSpPr>
        <p:spPr bwMode="auto">
          <a:xfrm>
            <a:off x="912813" y="3609975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90" name="TextBox 27"/>
          <p:cNvSpPr txBox="1">
            <a:spLocks noChangeArrowheads="1"/>
          </p:cNvSpPr>
          <p:nvPr/>
        </p:nvSpPr>
        <p:spPr bwMode="auto">
          <a:xfrm>
            <a:off x="1446213" y="3609975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91" name="Rectangle 28"/>
          <p:cNvSpPr>
            <a:spLocks noChangeArrowheads="1"/>
          </p:cNvSpPr>
          <p:nvPr/>
        </p:nvSpPr>
        <p:spPr bwMode="auto">
          <a:xfrm>
            <a:off x="4267200" y="3657600"/>
            <a:ext cx="4648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7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6174"/>
          <a:stretch>
            <a:fillRect/>
          </a:stretch>
        </p:blipFill>
        <p:spPr>
          <a:xfrm>
            <a:off x="73025" y="1509713"/>
            <a:ext cx="8324850" cy="4387850"/>
          </a:xfrm>
        </p:spPr>
      </p:pic>
      <p:cxnSp>
        <p:nvCxnSpPr>
          <p:cNvPr id="8" name="Straight Arrow Connector 4"/>
          <p:cNvCxnSpPr>
            <a:cxnSpLocks noChangeShapeType="1"/>
          </p:cNvCxnSpPr>
          <p:nvPr/>
        </p:nvCxnSpPr>
        <p:spPr bwMode="auto">
          <a:xfrm rot="5400000">
            <a:off x="7925594" y="4647406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 rot="-5400000">
            <a:off x="7739856" y="4548982"/>
            <a:ext cx="1349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very small</a:t>
            </a:r>
          </a:p>
        </p:txBody>
      </p:sp>
    </p:spTree>
    <p:extLst>
      <p:ext uri="{BB962C8B-B14F-4D97-AF65-F5344CB8AC3E}">
        <p14:creationId xmlns:p14="http://schemas.microsoft.com/office/powerpoint/2010/main" val="321774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6477000" cy="9144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PIC: Power Iteration Clustering</a:t>
            </a:r>
            <a:br>
              <a:rPr lang="en-US" sz="2800">
                <a:latin typeface="Comic Sans MS" charset="0"/>
                <a:cs typeface="Arial" charset="0"/>
              </a:rPr>
            </a:br>
            <a:r>
              <a:rPr lang="en-US" sz="2000">
                <a:latin typeface="Comic Sans MS" charset="0"/>
                <a:cs typeface="Arial" charset="0"/>
              </a:rPr>
              <a:t>run power iteration (repeated averaging w/ neighbors) with early stopping</a:t>
            </a:r>
            <a:endParaRPr lang="en-US" sz="2800">
              <a:latin typeface="Comic Sans MS" charset="0"/>
              <a:cs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0920" r="22501" b="29340"/>
          <a:stretch>
            <a:fillRect/>
          </a:stretch>
        </p:blipFill>
        <p:spPr bwMode="auto">
          <a:xfrm>
            <a:off x="60325" y="1851025"/>
            <a:ext cx="8728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04800" y="4114800"/>
            <a:ext cx="813752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V</a:t>
            </a:r>
            <a:r>
              <a:rPr lang="en-US" sz="2000" baseline="30000">
                <a:solidFill>
                  <a:srgbClr val="333333"/>
                </a:solidFill>
                <a:latin typeface="Comic Sans MS" charset="0"/>
              </a:rPr>
              <a:t>0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: random start, or </a:t>
            </a:r>
            <a:r>
              <a:rPr lang="ja-JP" altLang="en-US" sz="2000">
                <a:solidFill>
                  <a:srgbClr val="333333"/>
                </a:solidFill>
                <a:latin typeface="Comic Sans MS" charset="0"/>
              </a:rPr>
              <a:t>“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degree matrix</a:t>
            </a:r>
            <a:r>
              <a:rPr lang="ja-JP" altLang="en-US" sz="2000">
                <a:solidFill>
                  <a:srgbClr val="333333"/>
                </a:solidFill>
                <a:latin typeface="Comic Sans MS" charset="0"/>
              </a:rPr>
              <a:t>”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 D, or …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Easy to implement and efficient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Very easily parallelized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endParaRPr lang="en-US" sz="1700">
              <a:solidFill>
                <a:srgbClr val="333333"/>
              </a:solidFill>
            </a:endParaRP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Experimentally, often </a:t>
            </a:r>
            <a:r>
              <a:rPr lang="en-US" sz="2000" b="1">
                <a:solidFill>
                  <a:srgbClr val="333333"/>
                </a:solidFill>
                <a:latin typeface="Comic Sans MS" charset="0"/>
              </a:rPr>
              <a:t>better than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 traditional spectral methods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endParaRPr lang="en-US" sz="2000">
              <a:solidFill>
                <a:srgbClr val="333333"/>
              </a:solidFill>
              <a:latin typeface="Comic Sans MS" charset="0"/>
            </a:endParaRP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Surprising since the embedded space is 1-dimensional!</a:t>
            </a:r>
          </a:p>
        </p:txBody>
      </p:sp>
    </p:spTree>
    <p:extLst>
      <p:ext uri="{BB962C8B-B14F-4D97-AF65-F5344CB8AC3E}">
        <p14:creationId xmlns:p14="http://schemas.microsoft.com/office/powerpoint/2010/main" val="396857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Experiments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Network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r>
              <a:rPr lang="en-US" sz="2400">
                <a:latin typeface="Comic Sans MS" charset="0"/>
                <a:cs typeface="Arial" charset="0"/>
              </a:rPr>
              <a:t> problems: natural graph structure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PolBooks: 105 political books, 3 classes, linked by copurchaser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UMBCBlog: 404 political blogs, 2 classes, blogroll links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AGBlog: 1222 political blogs, 2 classes, blogroll links</a:t>
            </a:r>
          </a:p>
          <a:p>
            <a:pPr eaLnBrk="1" hangingPunct="1"/>
            <a:r>
              <a:rPr lang="ja-JP" altLang="en-US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Manifold</a:t>
            </a:r>
            <a:r>
              <a:rPr lang="ja-JP" altLang="en-US" sz="2400">
                <a:latin typeface="Comic Sans MS" charset="0"/>
                <a:cs typeface="Arial" charset="0"/>
              </a:rPr>
              <a:t>”</a:t>
            </a:r>
            <a:r>
              <a:rPr lang="en-US" sz="2400">
                <a:latin typeface="Comic Sans MS" charset="0"/>
                <a:cs typeface="Arial" charset="0"/>
              </a:rPr>
              <a:t> problems: cosine distance between classification instances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Iris: 150 flowers, 3 classes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PenDigits01,17: 200 handwritten digits, 2 classes (0-1 or 1-7)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20ngA: 200 docs, misc.forsale vs soc.religion.christian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20ngB: 400 docs, misc.forsale vs soc.religion.christian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20ngC: 20ngB + 200 docs from talk.politics.guns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20ngD: 20ngC + 200 docs from rec.sport.baseball</a:t>
            </a:r>
          </a:p>
        </p:txBody>
      </p:sp>
    </p:spTree>
    <p:extLst>
      <p:ext uri="{BB962C8B-B14F-4D97-AF65-F5344CB8AC3E}">
        <p14:creationId xmlns:p14="http://schemas.microsoft.com/office/powerpoint/2010/main" val="225721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275638" cy="1141413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Experimental results: 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best-case assignment of class labels to clusters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17802" r="12090" b="31288"/>
          <a:stretch>
            <a:fillRect/>
          </a:stretch>
        </p:blipFill>
        <p:spPr bwMode="auto">
          <a:xfrm>
            <a:off x="0" y="1508125"/>
            <a:ext cx="89630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152400" y="3124200"/>
            <a:ext cx="8382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pic>
        <p:nvPicPr>
          <p:cNvPr id="69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31586" r="17500" b="22038"/>
          <a:stretch>
            <a:fillRect/>
          </a:stretch>
        </p:blipFill>
        <p:spPr bwMode="auto">
          <a:xfrm>
            <a:off x="6172200" y="5162550"/>
            <a:ext cx="2667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374" name="Rectangle 6"/>
          <p:cNvSpPr>
            <a:spLocks noChangeArrowheads="1"/>
          </p:cNvSpPr>
          <p:nvPr/>
        </p:nvSpPr>
        <p:spPr bwMode="auto">
          <a:xfrm>
            <a:off x="228600" y="4267200"/>
            <a:ext cx="83820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3352800"/>
            <a:ext cx="83820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4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2" grpId="0" animBg="1"/>
      <p:bldP spid="698374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54018" r="59669" b="13162"/>
          <a:stretch>
            <a:fillRect/>
          </a:stretch>
        </p:blipFill>
        <p:spPr bwMode="auto">
          <a:xfrm>
            <a:off x="0" y="304800"/>
            <a:ext cx="5105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1" t="54018" r="35901" b="13162"/>
          <a:stretch>
            <a:fillRect/>
          </a:stretch>
        </p:blipFill>
        <p:spPr bwMode="auto">
          <a:xfrm>
            <a:off x="1211263" y="3581400"/>
            <a:ext cx="38941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0" t="54018" r="11250" b="13162"/>
          <a:stretch>
            <a:fillRect/>
          </a:stretch>
        </p:blipFill>
        <p:spPr bwMode="auto">
          <a:xfrm>
            <a:off x="5097463" y="1524000"/>
            <a:ext cx="40465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981200" y="533400"/>
            <a:ext cx="990600" cy="609600"/>
          </a:xfrm>
          <a:prstGeom prst="rect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3810000"/>
            <a:ext cx="990600" cy="609600"/>
          </a:xfrm>
          <a:prstGeom prst="rect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4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Experiments: run time and scalability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t="19881" r="22716" b="39600"/>
          <a:stretch>
            <a:fillRect/>
          </a:stretch>
        </p:blipFill>
        <p:spPr bwMode="auto">
          <a:xfrm>
            <a:off x="455613" y="1577975"/>
            <a:ext cx="75850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611563" y="4933950"/>
            <a:ext cx="196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Time in millisec</a:t>
            </a:r>
          </a:p>
        </p:txBody>
      </p:sp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152400" y="3124200"/>
            <a:ext cx="83820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a graph prefix</a:t>
            </a:r>
            <a:endParaRPr lang="en-US" dirty="0"/>
          </a:p>
        </p:txBody>
      </p:sp>
      <p:pic>
        <p:nvPicPr>
          <p:cNvPr id="6" name="Picture 5" descr="Screen Shot 2012-03-14 at 3.0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63" y="1652412"/>
            <a:ext cx="6233216" cy="551612"/>
          </a:xfrm>
          <a:prstGeom prst="rect">
            <a:avLst/>
          </a:prstGeom>
        </p:spPr>
      </p:pic>
      <p:pic>
        <p:nvPicPr>
          <p:cNvPr id="7" name="Picture 6" descr="Screen Shot 2012-03-14 at 3.08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6" y="3292830"/>
            <a:ext cx="6851554" cy="1253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9544" y="2253359"/>
            <a:ext cx="32856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edges leaving 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72502" y="5120792"/>
            <a:ext cx="7148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 smtClean="0"/>
              <a:t>vol</a:t>
            </a:r>
            <a:r>
              <a:rPr lang="en-US" sz="3200" dirty="0" smtClean="0"/>
              <a:t>(S) is sum of </a:t>
            </a:r>
            <a:r>
              <a:rPr lang="en-US" sz="3200" dirty="0" err="1" smtClean="0"/>
              <a:t>deg</a:t>
            </a:r>
            <a:r>
              <a:rPr lang="en-US" sz="3200" dirty="0" smtClean="0"/>
              <a:t>(x) for x in 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for small S: </a:t>
            </a:r>
            <a:r>
              <a:rPr lang="en-US" sz="3200" dirty="0" err="1" smtClean="0"/>
              <a:t>Prob</a:t>
            </a:r>
            <a:r>
              <a:rPr lang="en-US" sz="3200" dirty="0" smtClean="0"/>
              <a:t>(random </a:t>
            </a:r>
            <a:r>
              <a:rPr lang="en-US" sz="3200" i="1" dirty="0" smtClean="0"/>
              <a:t>edge</a:t>
            </a:r>
            <a:r>
              <a:rPr lang="en-US" sz="3200" dirty="0" smtClean="0"/>
              <a:t> leaves 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809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this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290277" cy="38636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Given a graph</a:t>
            </a:r>
          </a:p>
          <a:p>
            <a:pPr lvl="1"/>
            <a:r>
              <a:rPr lang="en-US" dirty="0" smtClean="0"/>
              <a:t>that’s too big for memory, and/or</a:t>
            </a:r>
          </a:p>
          <a:p>
            <a:pPr lvl="1"/>
            <a:r>
              <a:rPr lang="en-US" dirty="0" smtClean="0"/>
              <a:t>that’s only accessible via API</a:t>
            </a:r>
          </a:p>
          <a:p>
            <a:r>
              <a:rPr lang="en-US" dirty="0" smtClean="0"/>
              <a:t>…we can extract a </a:t>
            </a:r>
            <a:r>
              <a:rPr lang="en-US" i="1" dirty="0" smtClean="0"/>
              <a:t>sample</a:t>
            </a:r>
            <a:r>
              <a:rPr lang="en-US" dirty="0" smtClean="0"/>
              <a:t> in an interesting area</a:t>
            </a:r>
          </a:p>
          <a:p>
            <a:pPr lvl="1"/>
            <a:r>
              <a:rPr lang="en-US" dirty="0" smtClean="0"/>
              <a:t>Run the </a:t>
            </a:r>
            <a:r>
              <a:rPr lang="en-US" dirty="0" err="1" smtClean="0"/>
              <a:t>apr</a:t>
            </a:r>
            <a:r>
              <a:rPr lang="en-US" dirty="0" smtClean="0"/>
              <a:t>/</a:t>
            </a:r>
            <a:r>
              <a:rPr lang="en-US" dirty="0" err="1" smtClean="0"/>
              <a:t>rwr</a:t>
            </a:r>
            <a:r>
              <a:rPr lang="en-US" dirty="0" smtClean="0"/>
              <a:t> from a seed node</a:t>
            </a:r>
          </a:p>
          <a:p>
            <a:pPr lvl="1"/>
            <a:r>
              <a:rPr lang="en-US" dirty="0" smtClean="0"/>
              <a:t>Sweep to find a low-conductance subset</a:t>
            </a:r>
          </a:p>
          <a:p>
            <a:r>
              <a:rPr lang="en-US" dirty="0" smtClean="0"/>
              <a:t>Then</a:t>
            </a:r>
          </a:p>
          <a:p>
            <a:pPr lvl="1"/>
            <a:r>
              <a:rPr lang="en-US" dirty="0" smtClean="0"/>
              <a:t>compute statistics</a:t>
            </a:r>
          </a:p>
          <a:p>
            <a:pPr lvl="1"/>
            <a:r>
              <a:rPr lang="en-US" dirty="0" smtClean="0"/>
              <a:t>test out some ideas</a:t>
            </a:r>
          </a:p>
          <a:p>
            <a:pPr lvl="1"/>
            <a:r>
              <a:rPr lang="en-US" dirty="0" smtClean="0"/>
              <a:t>visualize it…</a:t>
            </a:r>
            <a:endParaRPr lang="en-US" dirty="0"/>
          </a:p>
        </p:txBody>
      </p:sp>
      <p:pic>
        <p:nvPicPr>
          <p:cNvPr id="4" name="Picture 3" descr="Screen Shot 2012-03-19 at 1.5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r="22048"/>
          <a:stretch>
            <a:fillRect/>
          </a:stretch>
        </p:blipFill>
        <p:spPr>
          <a:xfrm rot="5400000">
            <a:off x="5276045" y="3061625"/>
            <a:ext cx="2752849" cy="43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1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semi-supervised learning on graphs</a:t>
            </a:r>
          </a:p>
          <a:p>
            <a:pPr lvl="1"/>
            <a:r>
              <a:rPr lang="en-US" dirty="0" smtClean="0"/>
              <a:t>SSL with RWR</a:t>
            </a:r>
          </a:p>
          <a:p>
            <a:pPr lvl="1"/>
            <a:r>
              <a:rPr lang="en-US" dirty="0" smtClean="0"/>
              <a:t>SSL with </a:t>
            </a:r>
            <a:r>
              <a:rPr lang="en-US" dirty="0" err="1" smtClean="0"/>
              <a:t>coEM/wvRN/HF</a:t>
            </a:r>
            <a:endParaRPr lang="en-US" dirty="0" smtClean="0"/>
          </a:p>
          <a:p>
            <a:r>
              <a:rPr lang="en-US" dirty="0" smtClean="0"/>
              <a:t>Scalable unsupervised learning on graphs</a:t>
            </a:r>
          </a:p>
          <a:p>
            <a:pPr lvl="1"/>
            <a:r>
              <a:rPr lang="en-US" dirty="0" smtClean="0"/>
              <a:t>Power iteration clustering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pool of labeled examples L</a:t>
            </a:r>
          </a:p>
          <a:p>
            <a:r>
              <a:rPr lang="en-US" sz="2800" dirty="0" smtClean="0"/>
              <a:t>A (usually larger) pool of unlabeled examples U</a:t>
            </a:r>
          </a:p>
          <a:p>
            <a:r>
              <a:rPr lang="en-US" sz="2800" dirty="0" smtClean="0"/>
              <a:t>Can you improve accuracy somehow using 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63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2583</Words>
  <Application>Microsoft Macintosh PowerPoint</Application>
  <PresentationFormat>On-screen Show (4:3)</PresentationFormat>
  <Paragraphs>927</Paragraphs>
  <Slides>59</Slides>
  <Notes>18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Equation</vt:lpstr>
      <vt:lpstr>Semi-Supervised Learning With Graphs</vt:lpstr>
      <vt:lpstr>Administrivia</vt:lpstr>
      <vt:lpstr>Recap:  Approximate PageRank</vt:lpstr>
      <vt:lpstr>APR – Ordering for Scanning</vt:lpstr>
      <vt:lpstr>Key idea: a “sweep”</vt:lpstr>
      <vt:lpstr>Scoring a graph prefix</vt:lpstr>
      <vt:lpstr>Putting this together</vt:lpstr>
      <vt:lpstr>Today</vt:lpstr>
      <vt:lpstr>Semi-supervised learning</vt:lpstr>
      <vt:lpstr>Semi-Supervised Bootstrapped Learning/Self-training</vt:lpstr>
      <vt:lpstr>Semi-Supervised Bootstrapped Learning via Label Propagation</vt:lpstr>
      <vt:lpstr>Semi-Supervised Bootstrapped Learning via Label Propagation</vt:lpstr>
      <vt:lpstr>Semi-Supervised Learning as Label Propagation on a (Bipartite) Graph</vt:lpstr>
      <vt:lpstr>PowerPoint Presentation</vt:lpstr>
      <vt:lpstr>Network Datasets with Known Classes</vt:lpstr>
      <vt:lpstr>PowerPoint Presentation</vt:lpstr>
      <vt:lpstr>Results – Blog data</vt:lpstr>
      <vt:lpstr>Results – More blog data</vt:lpstr>
      <vt:lpstr>Results – Citation blog data</vt:lpstr>
      <vt:lpstr>Seeding – MultiRankWalk</vt:lpstr>
      <vt:lpstr>Seeding – HF/wvRN</vt:lpstr>
      <vt:lpstr>MultiRankWalk vs wvRN/HF/CoEM</vt:lpstr>
      <vt:lpstr>How well does MWR work?</vt:lpstr>
      <vt:lpstr>Parameter Sensitivity</vt:lpstr>
      <vt:lpstr>Semi-supervised learning</vt:lpstr>
      <vt:lpstr>CoEM/HF/wvRN</vt:lpstr>
      <vt:lpstr>CoEM/wvRN/HF</vt:lpstr>
      <vt:lpstr>CoEM/wvRN/HF</vt:lpstr>
      <vt:lpstr>CoEM/wvRN/HF</vt:lpstr>
      <vt:lpstr>CoEM/wvRN/HF</vt:lpstr>
      <vt:lpstr>CoEM/wvRN/HF</vt:lpstr>
      <vt:lpstr>Co-Training Rote Learner</vt:lpstr>
      <vt:lpstr>Co-EM Rote Learner: equivalent to HF!</vt:lpstr>
      <vt:lpstr>MultiRank Walk vs HF/wvRN/CoEM</vt:lpstr>
      <vt:lpstr>From SemiSupervised to Unsupervised Learning</vt:lpstr>
      <vt:lpstr>Spectral Clustering: Graph = Matrix</vt:lpstr>
      <vt:lpstr>Spectral Clustering: Graph = Matrix Transitively Closed Components = “Blocks”</vt:lpstr>
      <vt:lpstr>Spectral Clustering: Graph = Matrix Vector = Node  Weight</vt:lpstr>
      <vt:lpstr>Spectral Clustering: Graph = Matrix M*v1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Pros and Cons</vt:lpstr>
      <vt:lpstr>Experimental results:  best-case assignment of class labels to clusters</vt:lpstr>
      <vt:lpstr>Spectral Clustering: Graph = Matrix M*v1 = v2 “propogates weights from neighbors”</vt:lpstr>
      <vt:lpstr>Repeated averaging with neighbors as a clustering method</vt:lpstr>
      <vt:lpstr>Repeated averaging with neighbors on a sample problem…</vt:lpstr>
      <vt:lpstr>Repeated averaging with neighbors on a sample problem…</vt:lpstr>
      <vt:lpstr>Repeated averaging with neighbors on a sample problem…</vt:lpstr>
      <vt:lpstr>Repeated averaging with neighbors on a sample problem…</vt:lpstr>
      <vt:lpstr>PIC: Power Iteration Clustering run power iteration (repeated averaging w/ neighbors) with early stopping</vt:lpstr>
      <vt:lpstr>Experiments</vt:lpstr>
      <vt:lpstr>Experimental results:  best-case assignment of class labels to clusters</vt:lpstr>
      <vt:lpstr>PowerPoint Presentation</vt:lpstr>
      <vt:lpstr>Experiments: run time and scalability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333</cp:revision>
  <dcterms:created xsi:type="dcterms:W3CDTF">2012-03-21T14:52:10Z</dcterms:created>
  <dcterms:modified xsi:type="dcterms:W3CDTF">2012-03-23T19:46:19Z</dcterms:modified>
</cp:coreProperties>
</file>