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8" r:id="rId3"/>
    <p:sldId id="327" r:id="rId4"/>
    <p:sldId id="309" r:id="rId5"/>
    <p:sldId id="311" r:id="rId6"/>
    <p:sldId id="313" r:id="rId7"/>
    <p:sldId id="310" r:id="rId8"/>
    <p:sldId id="328" r:id="rId9"/>
    <p:sldId id="329" r:id="rId10"/>
    <p:sldId id="312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30" r:id="rId23"/>
    <p:sldId id="325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88497" autoAdjust="0"/>
  </p:normalViewPr>
  <p:slideViewPr>
    <p:cSldViewPr snapToGrid="0" snapToObjects="1">
      <p:cViewPr varScale="1">
        <p:scale>
          <a:sx n="77" d="100"/>
          <a:sy n="77" d="100"/>
        </p:scale>
        <p:origin x="-1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Graph Algorithms:</a:t>
            </a:r>
            <a:br>
              <a:rPr lang="en-US" dirty="0" smtClean="0"/>
            </a:b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spam/</a:t>
            </a:r>
            <a:r>
              <a:rPr lang="en-US" dirty="0" err="1" smtClean="0"/>
              <a:t>nonspam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Link-based features </a:t>
            </a:r>
            <a:r>
              <a:rPr lang="en-US" dirty="0" smtClean="0"/>
              <a:t>of host</a:t>
            </a:r>
          </a:p>
          <a:p>
            <a:pPr lvl="1"/>
            <a:r>
              <a:rPr lang="en-US" dirty="0" err="1" smtClean="0"/>
              <a:t>indegree/outdegree</a:t>
            </a:r>
            <a:endParaRPr lang="en-US" dirty="0" smtClean="0"/>
          </a:p>
          <a:p>
            <a:pPr lvl="1"/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err="1" smtClean="0"/>
              <a:t>TrustRank</a:t>
            </a:r>
            <a:r>
              <a:rPr lang="en-US" dirty="0" smtClean="0"/>
              <a:t>, Truncated </a:t>
            </a:r>
            <a:r>
              <a:rPr lang="en-US" dirty="0" err="1" smtClean="0"/>
              <a:t>TrustRank</a:t>
            </a:r>
            <a:endParaRPr lang="en-US" dirty="0" smtClean="0"/>
          </a:p>
          <a:p>
            <a:pPr lvl="2"/>
            <a:r>
              <a:rPr lang="en-US" dirty="0" smtClean="0"/>
              <a:t>roughly </a:t>
            </a:r>
            <a:r>
              <a:rPr lang="en-US" dirty="0" err="1" smtClean="0"/>
              <a:t>PageRank</a:t>
            </a:r>
            <a:r>
              <a:rPr lang="en-US" dirty="0" smtClean="0"/>
              <a:t> “personalized” to start with trusted pages (</a:t>
            </a:r>
            <a:r>
              <a:rPr lang="en-US" dirty="0" err="1" smtClean="0"/>
              <a:t>dmoz</a:t>
            </a:r>
            <a:r>
              <a:rPr lang="en-US" dirty="0" smtClean="0"/>
              <a:t>) – also called RWR</a:t>
            </a:r>
          </a:p>
          <a:p>
            <a:pPr lvl="3"/>
            <a:r>
              <a:rPr lang="en-US" dirty="0" smtClean="0"/>
              <a:t>PR update: </a:t>
            </a:r>
            <a:r>
              <a:rPr lang="en-US" b="1" dirty="0" smtClean="0"/>
              <a:t>v</a:t>
            </a:r>
            <a:r>
              <a:rPr lang="en-US" baseline="30000" dirty="0" smtClean="0"/>
              <a:t>t+1 </a:t>
            </a:r>
            <a:r>
              <a:rPr lang="en-US" dirty="0" smtClean="0"/>
              <a:t>= c</a:t>
            </a:r>
            <a:r>
              <a:rPr lang="en-US" b="1" dirty="0" smtClean="0"/>
              <a:t>u</a:t>
            </a:r>
            <a:r>
              <a:rPr lang="en-US" dirty="0" smtClean="0"/>
              <a:t> + (1-c)</a:t>
            </a:r>
            <a:r>
              <a:rPr lang="en-US" b="1" dirty="0" smtClean="0"/>
              <a:t>Wv</a:t>
            </a:r>
            <a:r>
              <a:rPr lang="en-US" baseline="30000" dirty="0" smtClean="0"/>
              <a:t>t</a:t>
            </a:r>
          </a:p>
          <a:p>
            <a:pPr lvl="3"/>
            <a:r>
              <a:rPr lang="en-US" dirty="0" err="1" smtClean="0"/>
              <a:t>Personaled</a:t>
            </a:r>
            <a:r>
              <a:rPr lang="en-US" dirty="0" smtClean="0"/>
              <a:t> PR update: </a:t>
            </a:r>
            <a:r>
              <a:rPr lang="en-US" b="1" dirty="0" smtClean="0"/>
              <a:t>v</a:t>
            </a:r>
            <a:r>
              <a:rPr lang="en-US" baseline="30000" dirty="0" smtClean="0"/>
              <a:t>t+1 </a:t>
            </a:r>
            <a:r>
              <a:rPr lang="en-US" dirty="0" smtClean="0"/>
              <a:t>= c</a:t>
            </a:r>
            <a:r>
              <a:rPr lang="en-US" b="1" dirty="0" smtClean="0"/>
              <a:t>p</a:t>
            </a:r>
            <a:r>
              <a:rPr lang="en-US" dirty="0" smtClean="0"/>
              <a:t> + (1-c)</a:t>
            </a:r>
            <a:r>
              <a:rPr lang="en-US" b="1" dirty="0" smtClean="0"/>
              <a:t>Wv</a:t>
            </a:r>
            <a:r>
              <a:rPr lang="en-US" baseline="30000" dirty="0" smtClean="0"/>
              <a:t>t</a:t>
            </a:r>
          </a:p>
          <a:p>
            <a:pPr lvl="4"/>
            <a:r>
              <a:rPr lang="en-US" b="1" dirty="0" smtClean="0"/>
              <a:t>p </a:t>
            </a:r>
            <a:r>
              <a:rPr lang="en-US" dirty="0" smtClean="0"/>
              <a:t>is a “personalization vector”</a:t>
            </a:r>
          </a:p>
          <a:p>
            <a:pPr lvl="1"/>
            <a:r>
              <a:rPr lang="en-US" dirty="0" smtClean="0"/>
              <a:t>number of </a:t>
            </a:r>
            <a:r>
              <a:rPr lang="en-US" i="1" dirty="0" err="1" smtClean="0"/>
              <a:t>d</a:t>
            </a:r>
            <a:r>
              <a:rPr lang="en-US" i="1" dirty="0" smtClean="0"/>
              <a:t>-supporters </a:t>
            </a:r>
            <a:r>
              <a:rPr lang="en-US" dirty="0" smtClean="0"/>
              <a:t>of a node</a:t>
            </a:r>
          </a:p>
          <a:p>
            <a:pPr lvl="2"/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i="1" dirty="0" err="1" smtClean="0"/>
              <a:t>d</a:t>
            </a:r>
            <a:r>
              <a:rPr lang="en-US" dirty="0" smtClean="0"/>
              <a:t>-supports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shortest path </a:t>
            </a:r>
            <a:r>
              <a:rPr lang="en-US" dirty="0" err="1" smtClean="0"/>
              <a:t>x</a:t>
            </a:r>
            <a:r>
              <a:rPr lang="en-US" dirty="0" err="1" smtClean="0">
                <a:sym typeface="Wingdings"/>
              </a:rPr>
              <a:t>y</a:t>
            </a:r>
            <a:r>
              <a:rPr lang="en-US" dirty="0" smtClean="0">
                <a:sym typeface="Wingdings"/>
              </a:rPr>
              <a:t> has length </a:t>
            </a:r>
            <a:r>
              <a:rPr lang="en-US" i="1" dirty="0" err="1" smtClean="0">
                <a:sym typeface="Wingdings"/>
              </a:rPr>
              <a:t>d</a:t>
            </a:r>
            <a:endParaRPr lang="en-US" i="1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computable with a randomized algorithm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pic>
        <p:nvPicPr>
          <p:cNvPr id="4" name="Picture 3" descr="Screen shot 2012-03-03 at 6.24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78" y="1532610"/>
            <a:ext cx="8391322" cy="2014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197669"/>
            <a:ext cx="735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Classifier – bagged cost-sensitive decision tree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pic>
        <p:nvPicPr>
          <p:cNvPr id="3" name="Picture 2" descr="Screen shot 2012-03-03 at 6.26.41 PM.png"/>
          <p:cNvPicPr>
            <a:picLocks noChangeAspect="1"/>
          </p:cNvPicPr>
          <p:nvPr/>
        </p:nvPicPr>
        <p:blipFill rotWithShape="1">
          <a:blip r:embed="rId2"/>
          <a:srcRect b="3071"/>
          <a:stretch/>
        </p:blipFill>
        <p:spPr>
          <a:xfrm>
            <a:off x="457200" y="1428749"/>
            <a:ext cx="7674241" cy="4113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pic>
        <p:nvPicPr>
          <p:cNvPr id="3" name="Picture 2" descr="Screen shot 2012-03-03 at 6.28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52"/>
            <a:ext cx="4908198" cy="3514133"/>
          </a:xfrm>
          <a:prstGeom prst="rect">
            <a:avLst/>
          </a:prstGeom>
        </p:spPr>
      </p:pic>
      <p:pic>
        <p:nvPicPr>
          <p:cNvPr id="4" name="Picture 3" descr="Screen shot 2012-03-03 at 6.28.30 PM.png"/>
          <p:cNvPicPr>
            <a:picLocks noChangeAspect="1"/>
          </p:cNvPicPr>
          <p:nvPr/>
        </p:nvPicPr>
        <p:blipFill>
          <a:blip r:embed="rId3"/>
          <a:srcRect r="4376"/>
          <a:stretch>
            <a:fillRect/>
          </a:stretch>
        </p:blipFill>
        <p:spPr>
          <a:xfrm>
            <a:off x="4406044" y="1275652"/>
            <a:ext cx="4737956" cy="3707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21344"/>
            <a:ext cx="843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could construct a useful feature for classifying spam – if we could classify hosts as spam/</a:t>
            </a:r>
            <a:r>
              <a:rPr lang="en-US" sz="2400" dirty="0" err="1" smtClean="0"/>
              <a:t>nonspam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 1</a:t>
            </a:r>
          </a:p>
          <a:p>
            <a:pPr lvl="1"/>
            <a:r>
              <a:rPr lang="en-US" dirty="0" smtClean="0"/>
              <a:t>Cluster full graph into many (1000) small pieces</a:t>
            </a:r>
          </a:p>
          <a:p>
            <a:pPr lvl="2"/>
            <a:r>
              <a:rPr lang="en-US" dirty="0" smtClean="0"/>
              <a:t>Use METIS</a:t>
            </a:r>
          </a:p>
          <a:p>
            <a:pPr lvl="1"/>
            <a:r>
              <a:rPr lang="en-US" dirty="0" smtClean="0"/>
              <a:t>If predicted spam-fraction in a cluster is above a threshold, call the whole cluster spam</a:t>
            </a:r>
          </a:p>
          <a:p>
            <a:pPr lvl="1"/>
            <a:r>
              <a:rPr lang="en-US" dirty="0" smtClean="0"/>
              <a:t> If predicted spam-fraction in a cluster is below a threshold, call the whole cluster non-spam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pic>
        <p:nvPicPr>
          <p:cNvPr id="5" name="Picture 4" descr="Screen shot 2012-03-03 at 6.35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894"/>
            <a:ext cx="4445573" cy="3640046"/>
          </a:xfrm>
          <a:prstGeom prst="rect">
            <a:avLst/>
          </a:prstGeom>
        </p:spPr>
      </p:pic>
      <p:pic>
        <p:nvPicPr>
          <p:cNvPr id="7" name="Picture 6" descr="Screen shot 2012-03-03 at 6.36.07 PM.png"/>
          <p:cNvPicPr>
            <a:picLocks noChangeAspect="1"/>
          </p:cNvPicPr>
          <p:nvPr/>
        </p:nvPicPr>
        <p:blipFill>
          <a:blip r:embed="rId3"/>
          <a:srcRect l="1239" r="3392"/>
          <a:stretch>
            <a:fillRect/>
          </a:stretch>
        </p:blipFill>
        <p:spPr>
          <a:xfrm>
            <a:off x="3918581" y="1181100"/>
            <a:ext cx="5225419" cy="29496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9469" y="4848230"/>
            <a:ext cx="394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Clustering result (Idea </a:t>
            </a:r>
            <a:r>
              <a:rPr lang="en-US" sz="2800" dirty="0" smtClean="0">
                <a:latin typeface="Calibri"/>
              </a:rPr>
              <a:t>1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2: Label </a:t>
            </a:r>
            <a:r>
              <a:rPr lang="en-US" dirty="0" err="1" smtClean="0"/>
              <a:t>propogation</a:t>
            </a:r>
            <a:r>
              <a:rPr lang="en-US" dirty="0" smtClean="0"/>
              <a:t> is PPR/RWR</a:t>
            </a:r>
          </a:p>
          <a:p>
            <a:pPr lvl="1"/>
            <a:r>
              <a:rPr lang="en-US" dirty="0" smtClean="0"/>
              <a:t>initialize </a:t>
            </a:r>
            <a:r>
              <a:rPr lang="en-US" b="1" dirty="0" smtClean="0"/>
              <a:t>v</a:t>
            </a:r>
            <a:r>
              <a:rPr lang="en-US" dirty="0" smtClean="0"/>
              <a:t> so </a:t>
            </a:r>
            <a:r>
              <a:rPr lang="en-US" dirty="0" err="1" smtClean="0"/>
              <a:t>v[host</a:t>
            </a:r>
            <a:r>
              <a:rPr lang="en-US" dirty="0" smtClean="0"/>
              <a:t>] (aka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h</a:t>
            </a:r>
            <a:r>
              <a:rPr lang="en-US" dirty="0" smtClean="0"/>
              <a:t>) is fraction of predicted spam nodes</a:t>
            </a:r>
          </a:p>
          <a:p>
            <a:pPr lvl="1"/>
            <a:r>
              <a:rPr lang="en-US" dirty="0" smtClean="0"/>
              <a:t>update </a:t>
            </a:r>
            <a:r>
              <a:rPr lang="en-US" b="1" dirty="0" err="1" smtClean="0"/>
              <a:t>v</a:t>
            </a:r>
            <a:r>
              <a:rPr lang="en-US" dirty="0" smtClean="0"/>
              <a:t> iteratively, using personalized </a:t>
            </a:r>
            <a:r>
              <a:rPr lang="en-US" dirty="0" err="1" smtClean="0"/>
              <a:t>pageRank</a:t>
            </a:r>
            <a:r>
              <a:rPr lang="en-US" dirty="0" smtClean="0"/>
              <a:t> starting from predicted </a:t>
            </a:r>
            <a:r>
              <a:rPr lang="en-US" dirty="0" err="1" smtClean="0"/>
              <a:t>spammyness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3-03 at 6.44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98" y="4849297"/>
            <a:ext cx="6578601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with idea 2:</a:t>
            </a:r>
            <a:endParaRPr lang="en-US" dirty="0"/>
          </a:p>
        </p:txBody>
      </p:sp>
      <p:pic>
        <p:nvPicPr>
          <p:cNvPr id="7" name="Picture 6" descr="Screen shot 2012-03-03 at 6.46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1990268"/>
            <a:ext cx="88773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link-based features enough?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Idea 3: “Stacking”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/>
              <a:t>predicted </a:t>
            </a:r>
            <a:r>
              <a:rPr lang="en-US" dirty="0" err="1" smtClean="0"/>
              <a:t>spammyness</a:t>
            </a:r>
            <a:r>
              <a:rPr lang="en-US" dirty="0" smtClean="0"/>
              <a:t> of a host </a:t>
            </a:r>
            <a:r>
              <a:rPr lang="en-US" dirty="0" err="1" smtClean="0"/>
              <a:t>p(h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by running cross-validation on your data, to avoid looking at predictions from an </a:t>
            </a:r>
            <a:r>
              <a:rPr lang="en-US" dirty="0" err="1" smtClean="0"/>
              <a:t>overfit</a:t>
            </a:r>
            <a:r>
              <a:rPr lang="en-US" dirty="0" smtClean="0"/>
              <a:t> classifier</a:t>
            </a:r>
          </a:p>
          <a:p>
            <a:pPr lvl="1"/>
            <a:r>
              <a:rPr lang="en-US" dirty="0" smtClean="0"/>
              <a:t>Compute new features for each </a:t>
            </a:r>
            <a:r>
              <a:rPr lang="en-US" i="1" dirty="0" err="1" smtClean="0"/>
              <a:t>h</a:t>
            </a:r>
            <a:endParaRPr lang="en-US" dirty="0" smtClean="0"/>
          </a:p>
          <a:p>
            <a:pPr lvl="2"/>
            <a:r>
              <a:rPr lang="en-US" dirty="0" smtClean="0"/>
              <a:t>average predicted </a:t>
            </a:r>
            <a:r>
              <a:rPr lang="en-US" dirty="0" err="1" smtClean="0"/>
              <a:t>spammyness</a:t>
            </a:r>
            <a:r>
              <a:rPr lang="en-US" dirty="0" smtClean="0"/>
              <a:t> of </a:t>
            </a:r>
            <a:r>
              <a:rPr lang="en-US" dirty="0" err="1" smtClean="0"/>
              <a:t>inlinks</a:t>
            </a:r>
            <a:r>
              <a:rPr lang="en-US" dirty="0" smtClean="0"/>
              <a:t> of </a:t>
            </a:r>
            <a:r>
              <a:rPr lang="en-US" i="1" dirty="0" err="1" smtClean="0"/>
              <a:t>h</a:t>
            </a:r>
            <a:endParaRPr lang="en-US" i="1" dirty="0" smtClean="0"/>
          </a:p>
          <a:p>
            <a:pPr lvl="2"/>
            <a:r>
              <a:rPr lang="en-US" dirty="0" smtClean="0"/>
              <a:t>average predicted </a:t>
            </a:r>
            <a:r>
              <a:rPr lang="en-US" dirty="0" err="1" smtClean="0"/>
              <a:t>spammyness</a:t>
            </a:r>
            <a:r>
              <a:rPr lang="en-US" dirty="0" smtClean="0"/>
              <a:t> of </a:t>
            </a:r>
            <a:r>
              <a:rPr lang="en-US" dirty="0" err="1" smtClean="0"/>
              <a:t>outlinks</a:t>
            </a:r>
            <a:r>
              <a:rPr lang="en-US" dirty="0" smtClean="0"/>
              <a:t> of </a:t>
            </a:r>
            <a:r>
              <a:rPr lang="en-US" i="1" dirty="0" err="1" smtClean="0"/>
              <a:t>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Rerun the learner with the larger feature set</a:t>
            </a:r>
          </a:p>
          <a:p>
            <a:pPr lvl="1"/>
            <a:r>
              <a:rPr lang="en-US" dirty="0" smtClean="0"/>
              <a:t>At classification time use two classifiers</a:t>
            </a:r>
          </a:p>
          <a:p>
            <a:pPr lvl="2"/>
            <a:r>
              <a:rPr lang="en-US" dirty="0" smtClean="0"/>
              <a:t>one to compute predicted </a:t>
            </a:r>
            <a:r>
              <a:rPr lang="en-US" dirty="0" err="1" smtClean="0"/>
              <a:t>spammyness</a:t>
            </a:r>
            <a:r>
              <a:rPr lang="en-US" dirty="0" smtClean="0"/>
              <a:t> w/o the new </a:t>
            </a:r>
            <a:r>
              <a:rPr lang="en-US" dirty="0" err="1" smtClean="0"/>
              <a:t>inlink/outlink</a:t>
            </a:r>
            <a:r>
              <a:rPr lang="en-US" dirty="0" smtClean="0"/>
              <a:t> features</a:t>
            </a:r>
          </a:p>
          <a:p>
            <a:pPr lvl="2"/>
            <a:r>
              <a:rPr lang="en-US" dirty="0" smtClean="0"/>
              <a:t>one to compute </a:t>
            </a:r>
            <a:r>
              <a:rPr lang="en-US" dirty="0" err="1" smtClean="0"/>
              <a:t>spammyness</a:t>
            </a:r>
            <a:r>
              <a:rPr lang="en-US" dirty="0" smtClean="0"/>
              <a:t> with the features</a:t>
            </a:r>
          </a:p>
          <a:p>
            <a:pPr lvl="3"/>
            <a:r>
              <a:rPr lang="en-US" dirty="0" smtClean="0"/>
              <a:t>which are based on the first classifier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stacking</a:t>
            </a:r>
            <a:endParaRPr lang="en-US" dirty="0"/>
          </a:p>
        </p:txBody>
      </p:sp>
      <p:pic>
        <p:nvPicPr>
          <p:cNvPr id="4" name="Picture 3" descr="Screen shot 2012-03-03 at 6.52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8750300" cy="2882900"/>
          </a:xfrm>
          <a:prstGeom prst="rect">
            <a:avLst/>
          </a:prstGeom>
        </p:spPr>
      </p:pic>
      <p:pic>
        <p:nvPicPr>
          <p:cNvPr id="5" name="Picture 4" descr="Screen shot 2012-03-03 at 6.52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4064000"/>
            <a:ext cx="87503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Last week: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 – one algorithm on graphs</a:t>
            </a:r>
          </a:p>
          <a:p>
            <a:pPr lvl="2"/>
            <a:r>
              <a:rPr lang="en-US" dirty="0" smtClean="0"/>
              <a:t>edges and nodes in memory</a:t>
            </a:r>
          </a:p>
          <a:p>
            <a:pPr lvl="2"/>
            <a:r>
              <a:rPr lang="en-US" dirty="0" smtClean="0"/>
              <a:t>nodes in memory</a:t>
            </a:r>
          </a:p>
          <a:p>
            <a:pPr lvl="2"/>
            <a:r>
              <a:rPr lang="en-US" dirty="0" smtClean="0"/>
              <a:t>nothing in memory</a:t>
            </a:r>
          </a:p>
          <a:p>
            <a:r>
              <a:rPr lang="en-US" dirty="0" smtClean="0"/>
              <a:t>This week:</a:t>
            </a:r>
          </a:p>
          <a:p>
            <a:pPr lvl="1"/>
            <a:r>
              <a:rPr lang="en-US" dirty="0" smtClean="0"/>
              <a:t>William’s lecture</a:t>
            </a:r>
          </a:p>
          <a:p>
            <a:pPr lvl="2"/>
            <a:r>
              <a:rPr lang="en-US" dirty="0" smtClean="0"/>
              <a:t>(Semi)Supervised learning on graphs</a:t>
            </a:r>
          </a:p>
          <a:p>
            <a:pPr lvl="2"/>
            <a:r>
              <a:rPr lang="en-US" dirty="0" smtClean="0"/>
              <a:t>Properties </a:t>
            </a:r>
            <a:r>
              <a:rPr lang="en-US" dirty="0" smtClean="0"/>
              <a:t>of (social) graphs</a:t>
            </a:r>
          </a:p>
          <a:p>
            <a:pPr lvl="1"/>
            <a:r>
              <a:rPr lang="en-US" dirty="0" smtClean="0"/>
              <a:t>Joey </a:t>
            </a:r>
            <a:r>
              <a:rPr lang="en-US" dirty="0" smtClean="0"/>
              <a:t>Gonzales guest lecture</a:t>
            </a:r>
          </a:p>
          <a:p>
            <a:pPr lvl="2"/>
            <a:r>
              <a:rPr lang="en-US" dirty="0" err="1" smtClean="0"/>
              <a:t>GraphLab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3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on stacking </a:t>
            </a:r>
            <a:r>
              <a:rPr lang="en-US" sz="2000" dirty="0" smtClean="0"/>
              <a:t>[Kou &amp; Cohen, SDM 2007]</a:t>
            </a:r>
            <a:endParaRPr lang="en-US" dirty="0"/>
          </a:p>
        </p:txBody>
      </p:sp>
      <p:pic>
        <p:nvPicPr>
          <p:cNvPr id="3" name="Picture 2" descr="Screen shot 2012-03-03 at 6.56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100"/>
            <a:ext cx="9144001" cy="5032375"/>
          </a:xfrm>
          <a:prstGeom prst="rect">
            <a:avLst/>
          </a:prstGeom>
        </p:spPr>
      </p:pic>
      <p:pic>
        <p:nvPicPr>
          <p:cNvPr id="4" name="Picture 3" descr="Screen shot 2012-03-03 at 6.56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954" y="3604510"/>
            <a:ext cx="4749046" cy="325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on stacking </a:t>
            </a:r>
            <a:r>
              <a:rPr lang="en-US" sz="2000" dirty="0" smtClean="0"/>
              <a:t>[Kou &amp; Cohen, SDM 2007]</a:t>
            </a:r>
            <a:endParaRPr lang="en-US" dirty="0"/>
          </a:p>
        </p:txBody>
      </p:sp>
      <p:pic>
        <p:nvPicPr>
          <p:cNvPr id="5" name="Picture 4" descr="Screen shot 2012-03-03 at 6.56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91440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Baseline: Relational Dependency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Aka pseudo-likelihood learning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Pr</a:t>
            </a:r>
            <a:r>
              <a:rPr lang="en-US" dirty="0" smtClean="0"/>
              <a:t>(y|x</a:t>
            </a:r>
            <a:r>
              <a:rPr lang="en-US" baseline="-25000" dirty="0" smtClean="0"/>
              <a:t>1</a:t>
            </a:r>
            <a:r>
              <a:rPr lang="en-US" dirty="0" smtClean="0"/>
              <a:t>,…,x</a:t>
            </a:r>
            <a:r>
              <a:rPr lang="en-US" baseline="-25000" dirty="0" smtClean="0"/>
              <a:t>n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predict class give local features, and classes of neighboring instances (as features)</a:t>
            </a:r>
          </a:p>
          <a:p>
            <a:pPr lvl="1"/>
            <a:r>
              <a:rPr lang="en-US" dirty="0" smtClean="0"/>
              <a:t>requires classes of neighboring instances to be available to run classifier</a:t>
            </a:r>
          </a:p>
          <a:p>
            <a:pPr lvl="2"/>
            <a:r>
              <a:rPr lang="en-US" dirty="0" smtClean="0"/>
              <a:t>true at training time, </a:t>
            </a:r>
            <a:r>
              <a:rPr lang="en-US" b="1" dirty="0" smtClean="0"/>
              <a:t>not</a:t>
            </a:r>
            <a:r>
              <a:rPr lang="en-US" dirty="0" smtClean="0"/>
              <a:t> test time</a:t>
            </a:r>
          </a:p>
          <a:p>
            <a:r>
              <a:rPr lang="en-US" dirty="0" smtClean="0"/>
              <a:t>At test:</a:t>
            </a:r>
          </a:p>
          <a:p>
            <a:pPr lvl="1"/>
            <a:r>
              <a:rPr lang="en-US" dirty="0" smtClean="0"/>
              <a:t>randomly initialize y’s</a:t>
            </a:r>
          </a:p>
          <a:p>
            <a:pPr lvl="1"/>
            <a:r>
              <a:rPr lang="en-US" dirty="0" smtClean="0"/>
              <a:t>repeatedly pick a node, and pick new y from learned model </a:t>
            </a:r>
            <a:r>
              <a:rPr lang="en-US" dirty="0" err="1" smtClean="0"/>
              <a:t>Pr</a:t>
            </a:r>
            <a:r>
              <a:rPr lang="en-US" dirty="0" smtClean="0"/>
              <a:t>(y|x</a:t>
            </a:r>
            <a:r>
              <a:rPr lang="en-US" baseline="-25000" dirty="0" smtClean="0"/>
              <a:t>1</a:t>
            </a:r>
            <a:r>
              <a:rPr lang="en-US" dirty="0"/>
              <a:t>,…,x</a:t>
            </a:r>
            <a:r>
              <a:rPr lang="en-US" baseline="-25000" dirty="0"/>
              <a:t>n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Gibbs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3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on stacking </a:t>
            </a:r>
            <a:r>
              <a:rPr lang="en-US" sz="2000" dirty="0" smtClean="0"/>
              <a:t>[Kou &amp; Cohen, SDM 2007]</a:t>
            </a:r>
            <a:endParaRPr lang="en-US" dirty="0"/>
          </a:p>
        </p:txBody>
      </p:sp>
      <p:pic>
        <p:nvPicPr>
          <p:cNvPr id="4" name="Picture 3" descr="Screen shot 2012-03-03 at 6.5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850"/>
            <a:ext cx="9144000" cy="403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on stacking </a:t>
            </a:r>
            <a:r>
              <a:rPr lang="en-US" sz="2000" dirty="0" smtClean="0"/>
              <a:t>[Kou &amp; Cohen, SDM 2007]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very fast at test time</a:t>
            </a:r>
          </a:p>
          <a:p>
            <a:pPr lvl="1"/>
            <a:r>
              <a:rPr lang="en-US" dirty="0" smtClean="0"/>
              <a:t>easy to implement</a:t>
            </a:r>
          </a:p>
          <a:p>
            <a:pPr lvl="1"/>
            <a:r>
              <a:rPr lang="en-US" dirty="0" smtClean="0"/>
              <a:t>easy to construct features that rely on </a:t>
            </a:r>
            <a:r>
              <a:rPr lang="en-US" i="1" dirty="0" smtClean="0"/>
              <a:t>aggregations </a:t>
            </a:r>
            <a:r>
              <a:rPr lang="en-US" dirty="0" smtClean="0"/>
              <a:t>of neighboring classifications</a:t>
            </a:r>
          </a:p>
          <a:p>
            <a:pPr lvl="1"/>
            <a:r>
              <a:rPr lang="en-US" dirty="0" smtClean="0"/>
              <a:t>on-line learning + stacking avoids cost of cross-validation (Kou, </a:t>
            </a:r>
            <a:r>
              <a:rPr lang="en-US" dirty="0" err="1" smtClean="0"/>
              <a:t>Carvalho</a:t>
            </a:r>
            <a:r>
              <a:rPr lang="en-US" dirty="0" smtClean="0"/>
              <a:t>, Cohen 2008)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does not extend well to semi-supervised learning</a:t>
            </a:r>
          </a:p>
          <a:p>
            <a:pPr lvl="1"/>
            <a:r>
              <a:rPr lang="en-US" dirty="0" smtClean="0"/>
              <a:t>does </a:t>
            </a:r>
            <a:r>
              <a:rPr lang="en-US" dirty="0" smtClean="0"/>
              <a:t>not always outperform label propagation</a:t>
            </a:r>
          </a:p>
          <a:p>
            <a:pPr lvl="2"/>
            <a:r>
              <a:rPr lang="en-US" dirty="0" smtClean="0"/>
              <a:t>especially in “natural” social-network like graphs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3-05 at 1.1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76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965" y="4057891"/>
            <a:ext cx="618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SIGIR 2007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085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Learning Problem 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WebSpam</a:t>
            </a:r>
            <a:r>
              <a:rPr lang="en-US" dirty="0" smtClean="0"/>
              <a:t> detection</a:t>
            </a:r>
          </a:p>
          <a:p>
            <a:pPr lvl="1"/>
            <a:r>
              <a:rPr lang="en-US" dirty="0" smtClean="0"/>
              <a:t>Dataset: </a:t>
            </a:r>
            <a:r>
              <a:rPr lang="en-US" dirty="0" smtClean="0"/>
              <a:t>WEBSPAM 2006</a:t>
            </a:r>
          </a:p>
          <a:p>
            <a:pPr lvl="2"/>
            <a:r>
              <a:rPr lang="en-US" dirty="0" smtClean="0"/>
              <a:t>crawl </a:t>
            </a:r>
            <a:r>
              <a:rPr lang="en-US" dirty="0" smtClean="0"/>
              <a:t>of .</a:t>
            </a:r>
            <a:r>
              <a:rPr lang="en-US" dirty="0" err="1" smtClean="0"/>
              <a:t>uk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78M pages, 11,400 hosts</a:t>
            </a:r>
          </a:p>
          <a:p>
            <a:pPr lvl="2"/>
            <a:r>
              <a:rPr lang="en-US" dirty="0" smtClean="0"/>
              <a:t>2,725 </a:t>
            </a:r>
            <a:r>
              <a:rPr lang="en-US" i="1" dirty="0" smtClean="0"/>
              <a:t>hosts </a:t>
            </a:r>
            <a:r>
              <a:rPr lang="en-US" dirty="0" smtClean="0"/>
              <a:t>labeled spam/</a:t>
            </a:r>
            <a:r>
              <a:rPr lang="en-US" dirty="0" err="1" smtClean="0"/>
              <a:t>nonspam</a:t>
            </a:r>
            <a:endParaRPr lang="en-US" dirty="0" smtClean="0"/>
          </a:p>
          <a:p>
            <a:pPr lvl="2"/>
            <a:r>
              <a:rPr lang="en-US" dirty="0" smtClean="0"/>
              <a:t>3,106 hosts assumed non/spam (.</a:t>
            </a:r>
            <a:r>
              <a:rPr lang="en-US" dirty="0" err="1" smtClean="0"/>
              <a:t>gov.uk</a:t>
            </a:r>
            <a:r>
              <a:rPr lang="en-US" dirty="0" smtClean="0"/>
              <a:t>, …)</a:t>
            </a:r>
          </a:p>
          <a:p>
            <a:pPr lvl="2"/>
            <a:r>
              <a:rPr lang="en-US" dirty="0" smtClean="0"/>
              <a:t>22% spam, 10% borderline</a:t>
            </a:r>
          </a:p>
          <a:p>
            <a:pPr lvl="1"/>
            <a:r>
              <a:rPr lang="en-US" dirty="0" smtClean="0"/>
              <a:t>graph: 3B edges, </a:t>
            </a:r>
            <a:r>
              <a:rPr lang="en-US" dirty="0" smtClean="0"/>
              <a:t>1.2Gb</a:t>
            </a:r>
            <a:endParaRPr lang="en-US" dirty="0" smtClean="0"/>
          </a:p>
          <a:p>
            <a:pPr lvl="1"/>
            <a:r>
              <a:rPr lang="en-US" dirty="0" smtClean="0"/>
              <a:t>content: 8x 55Gb compressed</a:t>
            </a:r>
          </a:p>
          <a:p>
            <a:pPr lvl="2"/>
            <a:r>
              <a:rPr lang="en-US" dirty="0" smtClean="0"/>
              <a:t>summary: 3.3M pages, 400 pages/host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for spam/</a:t>
            </a:r>
            <a:r>
              <a:rPr lang="en-US" dirty="0" err="1" smtClean="0"/>
              <a:t>nonspam</a:t>
            </a:r>
            <a:r>
              <a:rPr lang="en-US" dirty="0" smtClean="0"/>
              <a:t> -</a:t>
            </a:r>
            <a:r>
              <a:rPr lang="en-US" dirty="0" smtClean="0">
                <a:latin typeface="Calibri"/>
                <a:cs typeface="Calibri"/>
              </a:rPr>
              <a:t> 1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Content-based features</a:t>
            </a:r>
          </a:p>
          <a:p>
            <a:pPr lvl="1"/>
            <a:r>
              <a:rPr lang="en-US" dirty="0" smtClean="0"/>
              <a:t>Precision/recall of words in page relative to words in a query log</a:t>
            </a:r>
          </a:p>
          <a:p>
            <a:pPr lvl="1"/>
            <a:r>
              <a:rPr lang="en-US" dirty="0" smtClean="0"/>
              <a:t>Number of words on page, title, …</a:t>
            </a:r>
          </a:p>
          <a:p>
            <a:pPr lvl="1"/>
            <a:r>
              <a:rPr lang="en-US" dirty="0" smtClean="0"/>
              <a:t>Fraction of anchor text, visible text, …</a:t>
            </a:r>
          </a:p>
          <a:p>
            <a:pPr lvl="1"/>
            <a:r>
              <a:rPr lang="en-US" dirty="0" smtClean="0"/>
              <a:t>Compression rate of page</a:t>
            </a:r>
          </a:p>
          <a:p>
            <a:pPr lvl="2"/>
            <a:r>
              <a:rPr lang="en-US" dirty="0" smtClean="0"/>
              <a:t>ratio of size before/after being </a:t>
            </a:r>
            <a:r>
              <a:rPr lang="en-US" dirty="0" err="1" smtClean="0"/>
              <a:t>gzipped</a:t>
            </a:r>
            <a:endParaRPr lang="en-US" dirty="0" smtClean="0"/>
          </a:p>
          <a:p>
            <a:pPr lvl="1"/>
            <a:r>
              <a:rPr lang="en-US" dirty="0" smtClean="0"/>
              <a:t>Trigram entropy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features</a:t>
            </a:r>
            <a:endParaRPr lang="en-US" dirty="0"/>
          </a:p>
        </p:txBody>
      </p:sp>
      <p:pic>
        <p:nvPicPr>
          <p:cNvPr id="4" name="Picture 3" descr="Screen shot 2012-03-03 at 6.16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9153"/>
            <a:ext cx="4801423" cy="3220777"/>
          </a:xfrm>
          <a:prstGeom prst="rect">
            <a:avLst/>
          </a:prstGeom>
        </p:spPr>
      </p:pic>
      <p:pic>
        <p:nvPicPr>
          <p:cNvPr id="5" name="Picture 4" descr="Screen shot 2012-03-03 at 6.16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467" y="3300423"/>
            <a:ext cx="4614533" cy="2939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49400"/>
            <a:ext cx="849513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Aggregate page features for a host: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features for home page and highest PR page in host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average value and standard deviation of each page feature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3 at 1.36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9" y="-1"/>
            <a:ext cx="8601075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349"/>
            <a:ext cx="159737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labeled nodes with more than 100 links between them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3 at 1.36.38 PM.png"/>
          <p:cNvPicPr>
            <a:picLocks noChangeAspect="1"/>
          </p:cNvPicPr>
          <p:nvPr/>
        </p:nvPicPr>
        <p:blipFill rotWithShape="1">
          <a:blip r:embed="rId2"/>
          <a:srcRect l="29299" b="69212"/>
          <a:stretch/>
        </p:blipFill>
        <p:spPr>
          <a:xfrm>
            <a:off x="286089" y="2144414"/>
            <a:ext cx="8598996" cy="2985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349"/>
            <a:ext cx="159737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labeled nodes with more than 100 links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5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3 at 1.36.38 PM.png"/>
          <p:cNvPicPr>
            <a:picLocks noChangeAspect="1"/>
          </p:cNvPicPr>
          <p:nvPr/>
        </p:nvPicPr>
        <p:blipFill rotWithShape="1">
          <a:blip r:embed="rId2"/>
          <a:srcRect l="34668" t="17916" r="19307" b="44678"/>
          <a:stretch/>
        </p:blipFill>
        <p:spPr>
          <a:xfrm>
            <a:off x="465340" y="931760"/>
            <a:ext cx="8540521" cy="5534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349"/>
            <a:ext cx="159737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labeled nodes with more than 100 links between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4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828</Words>
  <Application>Microsoft Macintosh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Graph Algorithms: Classification</vt:lpstr>
      <vt:lpstr>Outline</vt:lpstr>
      <vt:lpstr>PowerPoint Presentation</vt:lpstr>
      <vt:lpstr>Example of a Learning Problem on Graphs</vt:lpstr>
      <vt:lpstr>Features for spam/nonspam - 1</vt:lpstr>
      <vt:lpstr>Content features</vt:lpstr>
      <vt:lpstr>PowerPoint Presentation</vt:lpstr>
      <vt:lpstr>PowerPoint Presentation</vt:lpstr>
      <vt:lpstr>PowerPoint Presentation</vt:lpstr>
      <vt:lpstr>Features for spam/nonspam - 2</vt:lpstr>
      <vt:lpstr>Initial results</vt:lpstr>
      <vt:lpstr>Are link-based features enough?</vt:lpstr>
      <vt:lpstr>Are link-based features enough?</vt:lpstr>
      <vt:lpstr>Are link-based features enough?</vt:lpstr>
      <vt:lpstr>Are link-based features enough?</vt:lpstr>
      <vt:lpstr>Are link-based features enough?</vt:lpstr>
      <vt:lpstr>Are link-based features enough?</vt:lpstr>
      <vt:lpstr>Are link-based features enough?</vt:lpstr>
      <vt:lpstr>Results with stacking</vt:lpstr>
      <vt:lpstr>More detail on stacking [Kou &amp; Cohen, SDM 2007]</vt:lpstr>
      <vt:lpstr>More detail on stacking [Kou &amp; Cohen, SDM 2007]</vt:lpstr>
      <vt:lpstr>Baseline: Relational Dependency Network</vt:lpstr>
      <vt:lpstr>More detail on stacking [Kou &amp; Cohen, SDM 2007]</vt:lpstr>
      <vt:lpstr>More detail on stacking [Kou &amp; Cohen, SDM 2007]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281</cp:revision>
  <dcterms:created xsi:type="dcterms:W3CDTF">2012-03-04T20:16:44Z</dcterms:created>
  <dcterms:modified xsi:type="dcterms:W3CDTF">2012-03-05T18:28:11Z</dcterms:modified>
</cp:coreProperties>
</file>