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344" r:id="rId3"/>
    <p:sldId id="303" r:id="rId4"/>
    <p:sldId id="374" r:id="rId5"/>
    <p:sldId id="375" r:id="rId6"/>
    <p:sldId id="373" r:id="rId7"/>
    <p:sldId id="334" r:id="rId8"/>
    <p:sldId id="352" r:id="rId9"/>
    <p:sldId id="376" r:id="rId10"/>
    <p:sldId id="316" r:id="rId11"/>
    <p:sldId id="317" r:id="rId12"/>
    <p:sldId id="353" r:id="rId13"/>
    <p:sldId id="354" r:id="rId14"/>
    <p:sldId id="355" r:id="rId15"/>
    <p:sldId id="356" r:id="rId16"/>
    <p:sldId id="320" r:id="rId17"/>
    <p:sldId id="357" r:id="rId18"/>
    <p:sldId id="358" r:id="rId19"/>
    <p:sldId id="372" r:id="rId20"/>
    <p:sldId id="327" r:id="rId21"/>
    <p:sldId id="364" r:id="rId22"/>
    <p:sldId id="369" r:id="rId23"/>
    <p:sldId id="370" r:id="rId24"/>
    <p:sldId id="371" r:id="rId25"/>
    <p:sldId id="365" r:id="rId26"/>
    <p:sldId id="328" r:id="rId27"/>
    <p:sldId id="329" r:id="rId28"/>
    <p:sldId id="366" r:id="rId29"/>
    <p:sldId id="380" r:id="rId30"/>
    <p:sldId id="381" r:id="rId31"/>
    <p:sldId id="377" r:id="rId32"/>
    <p:sldId id="378" r:id="rId33"/>
    <p:sldId id="379" r:id="rId34"/>
    <p:sldId id="382" r:id="rId35"/>
    <p:sldId id="383" r:id="rId36"/>
    <p:sldId id="384" r:id="rId37"/>
    <p:sldId id="385" r:id="rId38"/>
    <p:sldId id="386" r:id="rId39"/>
    <p:sldId id="387" r:id="rId40"/>
    <p:sldId id="388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2" autoAdjust="0"/>
    <p:restoredTop sz="88433" autoAdjust="0"/>
  </p:normalViewPr>
  <p:slideViewPr>
    <p:cSldViewPr snapToGrid="0" snapToObjects="1">
      <p:cViewPr varScale="1">
        <p:scale>
          <a:sx n="95" d="100"/>
          <a:sy n="95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8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3,2M</a:t>
            </a:r>
            <a:r>
              <a:rPr lang="en-US" baseline="0" dirty="0" smtClean="0"/>
              <a:t> emails</a:t>
            </a:r>
          </a:p>
          <a:p>
            <a:r>
              <a:rPr lang="en-US" baseline="0" dirty="0" smtClean="0"/>
              <a:t>400k users</a:t>
            </a:r>
          </a:p>
          <a:p>
            <a:r>
              <a:rPr lang="en-US" baseline="0" dirty="0" smtClean="0"/>
              <a:t>40M tokens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3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a hash table would do this in constant time and storage</a:t>
            </a:r>
          </a:p>
          <a:p>
            <a:r>
              <a:rPr lang="en-US" dirty="0" smtClean="0"/>
              <a:t>the hash trick does this </a:t>
            </a:r>
            <a:r>
              <a:rPr lang="en-US" smtClean="0"/>
              <a:t>as</a:t>
            </a:r>
            <a:r>
              <a:rPr lang="en-US" baseline="0" smtClean="0"/>
              <a:t> 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3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5801-B62B-1347-8D7D-E1D9FD950611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ambria Math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 Math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emf"/><Relationship Id="rId7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4442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Randomized </a:t>
            </a:r>
            <a:r>
              <a:rPr lang="en-US" dirty="0" smtClean="0"/>
              <a:t>Algorithms</a:t>
            </a:r>
            <a:br>
              <a:rPr lang="en-US" dirty="0" smtClean="0"/>
            </a:br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Cohen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Interface to a Bloom filter</a:t>
            </a:r>
          </a:p>
          <a:p>
            <a:pPr lvl="1"/>
            <a:r>
              <a:rPr lang="en-US" dirty="0" err="1" smtClean="0"/>
              <a:t>BloomFilter(int</a:t>
            </a:r>
            <a:r>
              <a:rPr lang="en-US" dirty="0" smtClean="0"/>
              <a:t> </a:t>
            </a:r>
            <a:r>
              <a:rPr lang="en-US" dirty="0" err="1" smtClean="0"/>
              <a:t>maxSize</a:t>
            </a:r>
            <a:r>
              <a:rPr lang="en-US" dirty="0" smtClean="0"/>
              <a:t>, double </a:t>
            </a:r>
            <a:r>
              <a:rPr lang="en-US" dirty="0" err="1" smtClean="0"/>
              <a:t>p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void </a:t>
            </a:r>
            <a:r>
              <a:rPr lang="en-US" dirty="0" err="1"/>
              <a:t>b</a:t>
            </a:r>
            <a:r>
              <a:rPr lang="en-US" dirty="0" err="1" smtClean="0"/>
              <a:t>f.add(String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); // insert </a:t>
            </a:r>
            <a:r>
              <a:rPr lang="en-US" dirty="0" err="1" smtClean="0"/>
              <a:t>s</a:t>
            </a:r>
            <a:endParaRPr lang="en-US" dirty="0" smtClean="0"/>
          </a:p>
          <a:p>
            <a:pPr lvl="1"/>
            <a:r>
              <a:rPr lang="en-US" dirty="0" err="1"/>
              <a:t>b</a:t>
            </a:r>
            <a:r>
              <a:rPr lang="en-US" dirty="0" err="1" smtClean="0"/>
              <a:t>ool</a:t>
            </a:r>
            <a:r>
              <a:rPr lang="en-US" dirty="0" smtClean="0"/>
              <a:t> </a:t>
            </a:r>
            <a:r>
              <a:rPr lang="en-US" dirty="0" err="1" smtClean="0"/>
              <a:t>bd.contains(String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// If </a:t>
            </a:r>
            <a:r>
              <a:rPr lang="en-US" dirty="0" err="1" smtClean="0"/>
              <a:t>s</a:t>
            </a:r>
            <a:r>
              <a:rPr lang="en-US" dirty="0" smtClean="0"/>
              <a:t> was added return true;</a:t>
            </a:r>
          </a:p>
          <a:p>
            <a:pPr lvl="2"/>
            <a:r>
              <a:rPr lang="en-US" dirty="0" smtClean="0"/>
              <a:t>// else with probability at least </a:t>
            </a:r>
            <a:r>
              <a:rPr lang="en-US" i="1" dirty="0" smtClean="0"/>
              <a:t>1-p </a:t>
            </a:r>
            <a:r>
              <a:rPr lang="en-US" dirty="0" smtClean="0"/>
              <a:t>return false;</a:t>
            </a:r>
          </a:p>
          <a:p>
            <a:pPr lvl="2"/>
            <a:r>
              <a:rPr lang="en-US" dirty="0" smtClean="0"/>
              <a:t>// else with probability at most </a:t>
            </a:r>
            <a:r>
              <a:rPr lang="en-US" i="1" dirty="0" smtClean="0"/>
              <a:t>p</a:t>
            </a:r>
            <a:r>
              <a:rPr lang="en-US" dirty="0" smtClean="0"/>
              <a:t> return true;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I.e., a noisy “set” where you can test membership (and that’s it)</a:t>
            </a:r>
          </a:p>
        </p:txBody>
      </p:sp>
    </p:spTree>
    <p:extLst>
      <p:ext uri="{BB962C8B-B14F-4D97-AF65-F5344CB8AC3E}">
        <p14:creationId xmlns:p14="http://schemas.microsoft.com/office/powerpoint/2010/main" val="159668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Another implementation</a:t>
            </a:r>
          </a:p>
          <a:p>
            <a:pPr lvl="1"/>
            <a:r>
              <a:rPr lang="en-US" dirty="0" smtClean="0"/>
              <a:t>Allocate M bits, bit[0]…,bit[1-M]</a:t>
            </a:r>
          </a:p>
          <a:p>
            <a:pPr lvl="1"/>
            <a:r>
              <a:rPr lang="en-US" dirty="0" smtClean="0"/>
              <a:t>Pick K hash functions hash(1,s),hash(2,s),….</a:t>
            </a:r>
          </a:p>
          <a:p>
            <a:pPr lvl="2"/>
            <a:r>
              <a:rPr lang="en-US" dirty="0" err="1" smtClean="0"/>
              <a:t>E.g</a:t>
            </a:r>
            <a:r>
              <a:rPr lang="en-US" dirty="0" smtClean="0"/>
              <a:t>: hash(</a:t>
            </a:r>
            <a:r>
              <a:rPr lang="en-US" dirty="0" err="1" smtClean="0"/>
              <a:t>s,i</a:t>
            </a:r>
            <a:r>
              <a:rPr lang="en-US" dirty="0" smtClean="0"/>
              <a:t>) = hash(s+ </a:t>
            </a:r>
            <a:r>
              <a:rPr lang="en-US" dirty="0" err="1" smtClean="0"/>
              <a:t>randomString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</a:t>
            </a:r>
          </a:p>
          <a:p>
            <a:pPr lvl="1"/>
            <a:r>
              <a:rPr lang="en-US" dirty="0" smtClean="0"/>
              <a:t>To add string </a:t>
            </a:r>
            <a:r>
              <a:rPr lang="en-US" dirty="0" err="1" smtClean="0"/>
              <a:t>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k</a:t>
            </a:r>
            <a:r>
              <a:rPr lang="en-US" dirty="0"/>
              <a:t>,</a:t>
            </a:r>
            <a:r>
              <a:rPr lang="en-US" dirty="0" smtClean="0"/>
              <a:t> set </a:t>
            </a:r>
            <a:r>
              <a:rPr lang="en-US" dirty="0" err="1" smtClean="0"/>
              <a:t>bit[hash(i,s</a:t>
            </a:r>
            <a:r>
              <a:rPr lang="en-US" dirty="0" smtClean="0"/>
              <a:t>)] = 1</a:t>
            </a:r>
          </a:p>
          <a:p>
            <a:pPr lvl="1"/>
            <a:r>
              <a:rPr lang="en-US" dirty="0" smtClean="0"/>
              <a:t>To check </a:t>
            </a:r>
            <a:r>
              <a:rPr lang="en-US" dirty="0" err="1" smtClean="0"/>
              <a:t>contains(s</a:t>
            </a:r>
            <a:r>
              <a:rPr lang="en-US" dirty="0" smtClean="0"/>
              <a:t>):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k</a:t>
            </a:r>
            <a:r>
              <a:rPr lang="en-US" dirty="0" smtClean="0"/>
              <a:t>, test </a:t>
            </a:r>
            <a:r>
              <a:rPr lang="en-US" dirty="0" err="1" smtClean="0"/>
              <a:t>bit[hash(i,s</a:t>
            </a:r>
            <a:r>
              <a:rPr lang="en-US" dirty="0" smtClean="0"/>
              <a:t>)]</a:t>
            </a:r>
          </a:p>
          <a:p>
            <a:pPr lvl="2"/>
            <a:r>
              <a:rPr lang="en-US" dirty="0" smtClean="0"/>
              <a:t>Return “true” if they’re all set; otherwise, return “false”</a:t>
            </a:r>
          </a:p>
          <a:p>
            <a:pPr lvl="1"/>
            <a:r>
              <a:rPr lang="en-US" dirty="0" smtClean="0"/>
              <a:t>We’ll discuss how to set M and K soon, but for now:</a:t>
            </a:r>
          </a:p>
          <a:p>
            <a:pPr lvl="2"/>
            <a:r>
              <a:rPr lang="en-US" dirty="0" smtClean="0"/>
              <a:t>Let M = 1.5*</a:t>
            </a:r>
            <a:r>
              <a:rPr lang="en-US" dirty="0" err="1" smtClean="0"/>
              <a:t>maxSize</a:t>
            </a:r>
            <a:r>
              <a:rPr lang="en-US" dirty="0" smtClean="0"/>
              <a:t>  </a:t>
            </a:r>
            <a:r>
              <a:rPr lang="en-US" i="1" dirty="0" smtClean="0"/>
              <a:t>// less than two bits per item!</a:t>
            </a:r>
          </a:p>
          <a:p>
            <a:pPr lvl="2"/>
            <a:r>
              <a:rPr lang="en-US" dirty="0" smtClean="0"/>
              <a:t>Let K = 2*log(1/p)       </a:t>
            </a:r>
            <a:r>
              <a:rPr lang="en-US" i="1" dirty="0" smtClean="0"/>
              <a:t>// about right with this M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7817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6355467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Analysis:</a:t>
            </a:r>
          </a:p>
          <a:p>
            <a:pPr lvl="1"/>
            <a:r>
              <a:rPr lang="en-US" sz="2400" dirty="0" smtClean="0"/>
              <a:t>Assume </a:t>
            </a:r>
            <a:r>
              <a:rPr lang="en-US" sz="2400" dirty="0" err="1" smtClean="0"/>
              <a:t>hash(i,s</a:t>
            </a:r>
            <a:r>
              <a:rPr lang="en-US" sz="2400" dirty="0" smtClean="0"/>
              <a:t>) is a random function</a:t>
            </a:r>
          </a:p>
          <a:p>
            <a:pPr lvl="1"/>
            <a:r>
              <a:rPr lang="en-US" sz="2400" dirty="0" smtClean="0"/>
              <a:t>Look at </a:t>
            </a:r>
            <a:r>
              <a:rPr lang="en-US" sz="2400" dirty="0" err="1" smtClean="0"/>
              <a:t>Pr</a:t>
            </a:r>
            <a:r>
              <a:rPr lang="en-US" sz="2400" dirty="0" smtClean="0"/>
              <a:t>(bit j is unset after n </a:t>
            </a:r>
            <a:r>
              <a:rPr lang="en-US" sz="2400" dirty="0" err="1" smtClean="0"/>
              <a:t>add’s</a:t>
            </a:r>
            <a:r>
              <a:rPr lang="en-US" sz="2400" dirty="0" smtClean="0"/>
              <a:t>):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… and </a:t>
            </a:r>
            <a:r>
              <a:rPr lang="en-US" sz="2400" dirty="0" err="1" smtClean="0"/>
              <a:t>Pr</a:t>
            </a:r>
            <a:r>
              <a:rPr lang="en-US" sz="2400" dirty="0" smtClean="0"/>
              <a:t>(collision): 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…. fix </a:t>
            </a:r>
            <a:r>
              <a:rPr lang="en-US" sz="2400" i="1" dirty="0" smtClean="0"/>
              <a:t>m</a:t>
            </a:r>
            <a:r>
              <a:rPr lang="en-US" sz="2400" dirty="0" smtClean="0"/>
              <a:t> and </a:t>
            </a:r>
            <a:r>
              <a:rPr lang="en-US" sz="2400" i="1" dirty="0" smtClean="0"/>
              <a:t>n</a:t>
            </a:r>
            <a:r>
              <a:rPr lang="en-US" sz="2400" dirty="0" smtClean="0"/>
              <a:t> and minimize </a:t>
            </a:r>
            <a:r>
              <a:rPr lang="en-US" sz="2400" i="1" dirty="0" smtClean="0"/>
              <a:t>k: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 descr="Screen Shot 2012-02-20 at 2.53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98" y="1766300"/>
            <a:ext cx="2228749" cy="1163538"/>
          </a:xfrm>
          <a:prstGeom prst="rect">
            <a:avLst/>
          </a:prstGeom>
        </p:spPr>
      </p:pic>
      <p:pic>
        <p:nvPicPr>
          <p:cNvPr id="5" name="Picture 4" descr="Screen Shot 2012-02-20 at 2.55.46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4"/>
          <a:stretch/>
        </p:blipFill>
        <p:spPr>
          <a:xfrm>
            <a:off x="2604164" y="3767868"/>
            <a:ext cx="5780132" cy="1156157"/>
          </a:xfrm>
          <a:prstGeom prst="rect">
            <a:avLst/>
          </a:prstGeom>
        </p:spPr>
      </p:pic>
      <p:pic>
        <p:nvPicPr>
          <p:cNvPr id="6" name="Picture 5" descr="Screen Shot 2012-02-20 at 2.57.3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450" y="5532989"/>
            <a:ext cx="2446711" cy="9249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74201" y="5673135"/>
            <a:ext cx="7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k =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593394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6355467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Analysis:</a:t>
            </a:r>
          </a:p>
          <a:p>
            <a:pPr lvl="1"/>
            <a:r>
              <a:rPr lang="en-US" sz="2400" dirty="0" smtClean="0"/>
              <a:t>Assume </a:t>
            </a:r>
            <a:r>
              <a:rPr lang="en-US" sz="2400" dirty="0" err="1" smtClean="0"/>
              <a:t>hash(i,s</a:t>
            </a:r>
            <a:r>
              <a:rPr lang="en-US" sz="2400" dirty="0" smtClean="0"/>
              <a:t>) is a random function</a:t>
            </a:r>
          </a:p>
          <a:p>
            <a:pPr lvl="1"/>
            <a:r>
              <a:rPr lang="en-US" sz="2400" dirty="0" smtClean="0"/>
              <a:t>Look at </a:t>
            </a:r>
            <a:r>
              <a:rPr lang="en-US" sz="2400" dirty="0" err="1" smtClean="0"/>
              <a:t>Pr</a:t>
            </a:r>
            <a:r>
              <a:rPr lang="en-US" sz="2400" dirty="0" smtClean="0"/>
              <a:t>(bit j is unset after n </a:t>
            </a:r>
            <a:r>
              <a:rPr lang="en-US" sz="2400" dirty="0" err="1" smtClean="0"/>
              <a:t>add’s</a:t>
            </a:r>
            <a:r>
              <a:rPr lang="en-US" sz="2400" dirty="0" smtClean="0"/>
              <a:t>):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… and </a:t>
            </a:r>
            <a:r>
              <a:rPr lang="en-US" sz="2400" dirty="0" err="1" smtClean="0"/>
              <a:t>Pr</a:t>
            </a:r>
            <a:r>
              <a:rPr lang="en-US" sz="2400" dirty="0" smtClean="0"/>
              <a:t>(collision): 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…. fix </a:t>
            </a:r>
            <a:r>
              <a:rPr lang="en-US" sz="2400" i="1" dirty="0" smtClean="0"/>
              <a:t>m</a:t>
            </a:r>
            <a:r>
              <a:rPr lang="en-US" sz="2400" dirty="0" smtClean="0"/>
              <a:t> and </a:t>
            </a:r>
            <a:r>
              <a:rPr lang="en-US" sz="2400" i="1" dirty="0" smtClean="0"/>
              <a:t>n</a:t>
            </a:r>
            <a:r>
              <a:rPr lang="en-US" sz="2400" dirty="0" smtClean="0"/>
              <a:t>, you can minimize </a:t>
            </a:r>
            <a:r>
              <a:rPr lang="en-US" sz="2400" i="1" dirty="0" smtClean="0"/>
              <a:t>k: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 descr="Screen Shot 2012-02-20 at 2.53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98" y="1766300"/>
            <a:ext cx="2228749" cy="1163538"/>
          </a:xfrm>
          <a:prstGeom prst="rect">
            <a:avLst/>
          </a:prstGeom>
        </p:spPr>
      </p:pic>
      <p:pic>
        <p:nvPicPr>
          <p:cNvPr id="5" name="Picture 4" descr="Screen Shot 2012-02-20 at 2.55.46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4"/>
          <a:stretch/>
        </p:blipFill>
        <p:spPr>
          <a:xfrm>
            <a:off x="2604164" y="3612373"/>
            <a:ext cx="5780132" cy="1156157"/>
          </a:xfrm>
          <a:prstGeom prst="rect">
            <a:avLst/>
          </a:prstGeom>
        </p:spPr>
      </p:pic>
      <p:pic>
        <p:nvPicPr>
          <p:cNvPr id="6" name="Picture 5" descr="Screen Shot 2012-02-20 at 2.57.3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450" y="5532989"/>
            <a:ext cx="2446711" cy="9249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74201" y="5673135"/>
            <a:ext cx="7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k =</a:t>
            </a:r>
            <a:endParaRPr lang="en-US" sz="28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044374" y="4050295"/>
            <a:ext cx="727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p =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015918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Analysis:</a:t>
            </a:r>
          </a:p>
          <a:p>
            <a:pPr lvl="1"/>
            <a:r>
              <a:rPr lang="en-US" sz="2400" dirty="0" smtClean="0"/>
              <a:t>Plug optimal k=m/n*</a:t>
            </a:r>
            <a:r>
              <a:rPr lang="en-US" sz="2400" dirty="0" err="1" smtClean="0"/>
              <a:t>ln</a:t>
            </a:r>
            <a:r>
              <a:rPr lang="en-US" sz="2400" dirty="0" smtClean="0"/>
              <a:t>(2) back into </a:t>
            </a:r>
            <a:r>
              <a:rPr lang="en-US" sz="2400" dirty="0" err="1" smtClean="0"/>
              <a:t>Pr</a:t>
            </a:r>
            <a:r>
              <a:rPr lang="en-US" sz="2400" dirty="0" smtClean="0"/>
              <a:t>(collision): 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Now we can fix any two of </a:t>
            </a:r>
            <a:r>
              <a:rPr lang="en-US" sz="2400" i="1" dirty="0" smtClean="0"/>
              <a:t>p, n, m</a:t>
            </a:r>
            <a:r>
              <a:rPr lang="en-US" sz="2400" dirty="0" smtClean="0"/>
              <a:t> and solve for 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: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E.g., the value for </a:t>
            </a:r>
            <a:r>
              <a:rPr lang="en-US" sz="2400" i="1" dirty="0" smtClean="0"/>
              <a:t>m </a:t>
            </a:r>
            <a:r>
              <a:rPr lang="en-US" sz="2400" dirty="0" smtClean="0"/>
              <a:t>in terms of </a:t>
            </a:r>
            <a:r>
              <a:rPr lang="en-US" sz="2400" i="1" dirty="0" smtClean="0"/>
              <a:t>n </a:t>
            </a:r>
            <a:r>
              <a:rPr lang="en-US" sz="2400" dirty="0" smtClean="0"/>
              <a:t>and </a:t>
            </a:r>
            <a:r>
              <a:rPr lang="en-US" sz="2400" i="1" dirty="0" smtClean="0"/>
              <a:t>p: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5" name="Picture 4" descr="Screen Shot 2012-02-20 at 2.55.46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4"/>
          <a:stretch/>
        </p:blipFill>
        <p:spPr>
          <a:xfrm>
            <a:off x="2604164" y="2148124"/>
            <a:ext cx="5780132" cy="11561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44374" y="2586046"/>
            <a:ext cx="727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p =</a:t>
            </a:r>
            <a:endParaRPr lang="en-US" sz="2800" i="1" dirty="0"/>
          </a:p>
        </p:txBody>
      </p:sp>
      <p:pic>
        <p:nvPicPr>
          <p:cNvPr id="10" name="Picture 9" descr="Screen Shot 2012-02-20 at 3.51.5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374" y="4003136"/>
            <a:ext cx="5355058" cy="805378"/>
          </a:xfrm>
          <a:prstGeom prst="rect">
            <a:avLst/>
          </a:prstGeom>
        </p:spPr>
      </p:pic>
      <p:pic>
        <p:nvPicPr>
          <p:cNvPr id="11" name="Picture 10" descr="Screen Shot 2012-02-20 at 3.52.0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104" y="5424171"/>
            <a:ext cx="2581418" cy="93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9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filters: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22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Finding items in “</a:t>
            </a:r>
            <a:r>
              <a:rPr lang="en-US" dirty="0" err="1" smtClean="0"/>
              <a:t>sharded</a:t>
            </a:r>
            <a:r>
              <a:rPr lang="en-US" dirty="0" smtClean="0"/>
              <a:t>” data</a:t>
            </a:r>
          </a:p>
          <a:p>
            <a:pPr lvl="2"/>
            <a:r>
              <a:rPr lang="en-US" dirty="0" smtClean="0"/>
              <a:t>Easy if you know the </a:t>
            </a:r>
            <a:r>
              <a:rPr lang="en-US" dirty="0" err="1" smtClean="0"/>
              <a:t>sharding</a:t>
            </a:r>
            <a:r>
              <a:rPr lang="en-US" dirty="0" smtClean="0"/>
              <a:t> rule</a:t>
            </a:r>
          </a:p>
          <a:p>
            <a:pPr lvl="2"/>
            <a:r>
              <a:rPr lang="en-US" dirty="0" smtClean="0"/>
              <a:t>Harder if you don’t (like Google n-grams)</a:t>
            </a:r>
          </a:p>
          <a:p>
            <a:r>
              <a:rPr lang="en-US" dirty="0" smtClean="0"/>
              <a:t>Simple idea:</a:t>
            </a:r>
          </a:p>
          <a:p>
            <a:pPr lvl="1"/>
            <a:r>
              <a:rPr lang="en-US" dirty="0" smtClean="0"/>
              <a:t>Build a BF of the contents of each shard</a:t>
            </a:r>
          </a:p>
          <a:p>
            <a:pPr lvl="1"/>
            <a:r>
              <a:rPr lang="en-US" dirty="0" smtClean="0"/>
              <a:t>To look for </a:t>
            </a:r>
            <a:r>
              <a:rPr lang="en-US" i="1" dirty="0" smtClean="0"/>
              <a:t>key, </a:t>
            </a:r>
            <a:r>
              <a:rPr lang="en-US" dirty="0" smtClean="0"/>
              <a:t>load in the </a:t>
            </a:r>
            <a:r>
              <a:rPr lang="en-US" dirty="0" err="1" smtClean="0"/>
              <a:t>BF’s</a:t>
            </a:r>
            <a:r>
              <a:rPr lang="en-US" dirty="0" smtClean="0"/>
              <a:t> one by one, and search only the shards that probably contain </a:t>
            </a:r>
            <a:r>
              <a:rPr lang="en-US" i="1" dirty="0" smtClean="0"/>
              <a:t>key</a:t>
            </a:r>
          </a:p>
          <a:p>
            <a:pPr lvl="1"/>
            <a:r>
              <a:rPr lang="en-US" dirty="0" smtClean="0"/>
              <a:t>Analysis: you won’t miss anything, you might look in some extra shards</a:t>
            </a:r>
          </a:p>
          <a:p>
            <a:pPr lvl="1"/>
            <a:r>
              <a:rPr lang="en-US" dirty="0" smtClean="0"/>
              <a:t>You’ll hit O(1) extra shards if you set p=1/#shards</a:t>
            </a:r>
          </a:p>
        </p:txBody>
      </p:sp>
    </p:spTree>
    <p:extLst>
      <p:ext uri="{BB962C8B-B14F-4D97-AF65-F5344CB8AC3E}">
        <p14:creationId xmlns:p14="http://schemas.microsoft.com/office/powerpoint/2010/main" val="629513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discarding singleton features from a classifier</a:t>
            </a:r>
          </a:p>
          <a:p>
            <a:r>
              <a:rPr lang="en-US" dirty="0" smtClean="0"/>
              <a:t>Scan through data once and check each </a:t>
            </a:r>
            <a:r>
              <a:rPr lang="en-US" i="1" dirty="0" smtClean="0"/>
              <a:t>w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bf1.contains(</a:t>
            </a:r>
            <a:r>
              <a:rPr lang="en-US" i="1" dirty="0" smtClean="0"/>
              <a:t>w</a:t>
            </a:r>
            <a:r>
              <a:rPr lang="en-US" dirty="0" smtClean="0"/>
              <a:t>): bf2.add(</a:t>
            </a:r>
            <a:r>
              <a:rPr lang="en-US" i="1" dirty="0" smtClean="0"/>
              <a:t>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else bf1.add(</a:t>
            </a:r>
            <a:r>
              <a:rPr lang="en-US" i="1" dirty="0" smtClean="0"/>
              <a:t>w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Now:</a:t>
            </a:r>
          </a:p>
          <a:p>
            <a:pPr lvl="1"/>
            <a:r>
              <a:rPr lang="en-US" dirty="0" smtClean="0"/>
              <a:t>bf1.contains(w) </a:t>
            </a:r>
            <a:r>
              <a:rPr lang="en-US" dirty="0" smtClean="0">
                <a:sym typeface="Wingdings"/>
              </a:rPr>
              <a:t> w appears &gt;= once</a:t>
            </a:r>
          </a:p>
          <a:p>
            <a:pPr lvl="1"/>
            <a:r>
              <a:rPr lang="en-US" dirty="0" smtClean="0">
                <a:sym typeface="Wingdings"/>
              </a:rPr>
              <a:t>bf2.contains(w)  w appears &gt;= 2x</a:t>
            </a:r>
          </a:p>
          <a:p>
            <a:r>
              <a:rPr lang="en-US" dirty="0" smtClean="0">
                <a:sym typeface="Wingdings"/>
              </a:rPr>
              <a:t>Then train, ignoring words not in bf2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1177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discarding rare features from a classifier</a:t>
            </a:r>
          </a:p>
          <a:p>
            <a:pPr lvl="1"/>
            <a:r>
              <a:rPr lang="en-US" dirty="0" smtClean="0"/>
              <a:t>seldom hurts much, can speed up experiments</a:t>
            </a:r>
          </a:p>
          <a:p>
            <a:r>
              <a:rPr lang="en-US" dirty="0" smtClean="0"/>
              <a:t>Scan through data once and check each </a:t>
            </a:r>
            <a:r>
              <a:rPr lang="en-US" i="1" dirty="0" smtClean="0"/>
              <a:t>w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 bf1.contains(</a:t>
            </a:r>
            <a:r>
              <a:rPr lang="en-US" i="1" dirty="0" smtClean="0"/>
              <a:t>w</a:t>
            </a:r>
            <a:r>
              <a:rPr lang="en-US" dirty="0" smtClean="0"/>
              <a:t>): </a:t>
            </a:r>
          </a:p>
          <a:p>
            <a:pPr lvl="2"/>
            <a:r>
              <a:rPr lang="en-US" sz="3000" dirty="0" smtClean="0"/>
              <a:t>if bf2.contains(w): bf3.add(</a:t>
            </a:r>
            <a:r>
              <a:rPr lang="en-US" sz="3000" i="1" dirty="0" smtClean="0"/>
              <a:t>w</a:t>
            </a:r>
            <a:r>
              <a:rPr lang="en-US" sz="3000" dirty="0" smtClean="0"/>
              <a:t>)</a:t>
            </a:r>
          </a:p>
          <a:p>
            <a:pPr lvl="2"/>
            <a:r>
              <a:rPr lang="en-US" sz="3000" dirty="0" smtClean="0"/>
              <a:t>else bf2.add(w)</a:t>
            </a:r>
          </a:p>
          <a:p>
            <a:pPr lvl="1"/>
            <a:r>
              <a:rPr lang="en-US" dirty="0" smtClean="0"/>
              <a:t>else bf1.add(</a:t>
            </a:r>
            <a:r>
              <a:rPr lang="en-US" i="1" dirty="0" smtClean="0"/>
              <a:t>w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Now:</a:t>
            </a:r>
          </a:p>
          <a:p>
            <a:pPr lvl="1"/>
            <a:r>
              <a:rPr lang="en-US" dirty="0" smtClean="0"/>
              <a:t>bf2.contains(w) </a:t>
            </a:r>
            <a:r>
              <a:rPr lang="en-US" dirty="0" smtClean="0">
                <a:sym typeface="Wingdings"/>
              </a:rPr>
              <a:t> w appears &gt;= 2x</a:t>
            </a:r>
          </a:p>
          <a:p>
            <a:pPr lvl="1"/>
            <a:r>
              <a:rPr lang="en-US" dirty="0" smtClean="0">
                <a:sym typeface="Wingdings"/>
              </a:rPr>
              <a:t>bf3.contains(w)  w appears &gt;= 3x</a:t>
            </a:r>
          </a:p>
          <a:p>
            <a:r>
              <a:rPr lang="en-US" dirty="0" smtClean="0">
                <a:sym typeface="Wingdings"/>
              </a:rPr>
              <a:t>Then train, ignoring words not in bf3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1687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on this next week…..</a:t>
            </a:r>
          </a:p>
        </p:txBody>
      </p:sp>
    </p:spTree>
    <p:extLst>
      <p:ext uri="{BB962C8B-B14F-4D97-AF65-F5344CB8AC3E}">
        <p14:creationId xmlns:p14="http://schemas.microsoft.com/office/powerpoint/2010/main" val="345335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Randomized methods</a:t>
            </a:r>
          </a:p>
          <a:p>
            <a:pPr lvl="1"/>
            <a:r>
              <a:rPr lang="en-US" dirty="0" smtClean="0"/>
              <a:t>SGD </a:t>
            </a:r>
            <a:r>
              <a:rPr lang="en-US" dirty="0" smtClean="0"/>
              <a:t>with the hash trick (review)</a:t>
            </a:r>
          </a:p>
          <a:p>
            <a:pPr lvl="1"/>
            <a:r>
              <a:rPr lang="en-US" dirty="0" smtClean="0"/>
              <a:t>Other randomized algorithms</a:t>
            </a:r>
          </a:p>
          <a:p>
            <a:pPr lvl="2"/>
            <a:r>
              <a:rPr lang="en-US" dirty="0" smtClean="0"/>
              <a:t>Bloom filters</a:t>
            </a:r>
          </a:p>
          <a:p>
            <a:pPr lvl="2"/>
            <a:r>
              <a:rPr lang="en-US" dirty="0" smtClean="0"/>
              <a:t>Locality sensitive </a:t>
            </a:r>
            <a:r>
              <a:rPr lang="en-US" dirty="0" smtClean="0"/>
              <a:t>hashing</a:t>
            </a:r>
            <a:endParaRPr lang="en-US" dirty="0"/>
          </a:p>
          <a:p>
            <a:r>
              <a:rPr lang="en-US" dirty="0" smtClean="0"/>
              <a:t>Graph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83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map feature vector </a:t>
            </a:r>
            <a:r>
              <a:rPr lang="en-US" b="1" dirty="0" err="1" smtClean="0"/>
              <a:t>x</a:t>
            </a:r>
            <a:r>
              <a:rPr lang="en-US" b="1" dirty="0" smtClean="0"/>
              <a:t> </a:t>
            </a:r>
            <a:r>
              <a:rPr lang="en-US" dirty="0" smtClean="0"/>
              <a:t>to bit vector</a:t>
            </a:r>
            <a:r>
              <a:rPr lang="en-US" b="1" dirty="0" smtClean="0"/>
              <a:t> </a:t>
            </a:r>
            <a:r>
              <a:rPr lang="en-US" b="1" dirty="0" err="1" smtClean="0"/>
              <a:t>bx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nsure that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preserves “similarity”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352" y="1181100"/>
            <a:ext cx="5367409" cy="5367409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28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3052245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2725339">
            <a:off x="3431433" y="2779817"/>
            <a:ext cx="2438143" cy="12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0"/>
          <p:cNvSpPr>
            <a:spLocks noChangeShapeType="1"/>
          </p:cNvSpPr>
          <p:nvPr/>
        </p:nvSpPr>
        <p:spPr bwMode="auto">
          <a:xfrm>
            <a:off x="3052245" y="2661457"/>
            <a:ext cx="2557214" cy="2527245"/>
          </a:xfrm>
          <a:prstGeom prst="line">
            <a:avLst/>
          </a:prstGeom>
          <a:noFill/>
          <a:ln w="304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4232498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2855537" y="2467054"/>
            <a:ext cx="2852277" cy="28188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216042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855537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sp>
        <p:nvSpPr>
          <p:cNvPr id="14" name="AutoShape 25"/>
          <p:cNvSpPr>
            <a:spLocks/>
          </p:cNvSpPr>
          <p:nvPr/>
        </p:nvSpPr>
        <p:spPr bwMode="auto">
          <a:xfrm rot="2320195">
            <a:off x="5709863" y="5233253"/>
            <a:ext cx="98354" cy="247054"/>
          </a:xfrm>
          <a:prstGeom prst="rightBrace">
            <a:avLst>
              <a:gd name="adj1" fmla="val 2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707814" y="5285904"/>
            <a:ext cx="403663" cy="4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  <a:cs typeface="Times New Roman" charset="0"/>
              </a:rPr>
              <a:t>2</a:t>
            </a:r>
            <a:r>
              <a:rPr lang="el-GR" sz="2000" dirty="0">
                <a:latin typeface="Times New Roman" charset="0"/>
                <a:cs typeface="Times New Roman" charset="0"/>
              </a:rPr>
              <a:t>γ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7290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3052245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2725339">
            <a:off x="3431433" y="2779817"/>
            <a:ext cx="2438143" cy="12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0"/>
          <p:cNvSpPr>
            <a:spLocks noChangeShapeType="1"/>
          </p:cNvSpPr>
          <p:nvPr/>
        </p:nvSpPr>
        <p:spPr bwMode="auto">
          <a:xfrm>
            <a:off x="3052245" y="2661457"/>
            <a:ext cx="2557214" cy="2527245"/>
          </a:xfrm>
          <a:prstGeom prst="line">
            <a:avLst/>
          </a:prstGeom>
          <a:noFill/>
          <a:ln w="304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4232498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3614214" y="1786641"/>
            <a:ext cx="1189599" cy="3900219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216042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855537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sp>
        <p:nvSpPr>
          <p:cNvPr id="14" name="AutoShape 25"/>
          <p:cNvSpPr>
            <a:spLocks/>
          </p:cNvSpPr>
          <p:nvPr/>
        </p:nvSpPr>
        <p:spPr bwMode="auto">
          <a:xfrm rot="2320195">
            <a:off x="5709863" y="5233253"/>
            <a:ext cx="98354" cy="247054"/>
          </a:xfrm>
          <a:prstGeom prst="rightBrace">
            <a:avLst>
              <a:gd name="adj1" fmla="val 2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707814" y="5285904"/>
            <a:ext cx="403663" cy="4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  <a:cs typeface="Times New Roman" charset="0"/>
              </a:rPr>
              <a:t>2</a:t>
            </a:r>
            <a:r>
              <a:rPr lang="el-GR" sz="2000" dirty="0">
                <a:latin typeface="Times New Roman" charset="0"/>
                <a:cs typeface="Times New Roman" charset="0"/>
              </a:rPr>
              <a:t>γ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690290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24603" y="387354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35445" y="1490165"/>
            <a:ext cx="2454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make those points “close” we need to project to a direction orthogonal to the line between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684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projections</a:t>
            </a:r>
            <a:endParaRPr lang="en-US" dirty="0"/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3052245" y="2661457"/>
            <a:ext cx="2360505" cy="233284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17" descr="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39"/>
          <a:stretch>
            <a:fillRect/>
          </a:stretch>
        </p:blipFill>
        <p:spPr bwMode="auto">
          <a:xfrm rot="2725339">
            <a:off x="3431433" y="2779817"/>
            <a:ext cx="2438143" cy="12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0"/>
          <p:cNvSpPr>
            <a:spLocks noChangeShapeType="1"/>
          </p:cNvSpPr>
          <p:nvPr/>
        </p:nvSpPr>
        <p:spPr bwMode="auto">
          <a:xfrm>
            <a:off x="3052245" y="2661457"/>
            <a:ext cx="2557214" cy="2527245"/>
          </a:xfrm>
          <a:prstGeom prst="line">
            <a:avLst/>
          </a:prstGeom>
          <a:noFill/>
          <a:ln w="3048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 flipV="1">
            <a:off x="4232498" y="2564256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2565827" y="3312420"/>
            <a:ext cx="4276379" cy="1380166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5216042" y="2369852"/>
            <a:ext cx="299161" cy="33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/>
              <a:t>u</a:t>
            </a: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855537" y="3827878"/>
            <a:ext cx="1376961" cy="1263622"/>
          </a:xfrm>
          <a:prstGeom prst="line">
            <a:avLst/>
          </a:prstGeom>
          <a:noFill/>
          <a:ln w="9525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sp>
        <p:nvSpPr>
          <p:cNvPr id="14" name="AutoShape 25"/>
          <p:cNvSpPr>
            <a:spLocks/>
          </p:cNvSpPr>
          <p:nvPr/>
        </p:nvSpPr>
        <p:spPr bwMode="auto">
          <a:xfrm rot="2320195">
            <a:off x="5709863" y="5233253"/>
            <a:ext cx="98354" cy="247054"/>
          </a:xfrm>
          <a:prstGeom prst="rightBrace">
            <a:avLst>
              <a:gd name="adj1" fmla="val 2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707814" y="5285904"/>
            <a:ext cx="403663" cy="400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  <a:cs typeface="Times New Roman" charset="0"/>
              </a:rPr>
              <a:t>2</a:t>
            </a:r>
            <a:r>
              <a:rPr lang="el-GR" sz="2000" dirty="0">
                <a:latin typeface="Times New Roman" charset="0"/>
                <a:cs typeface="Times New Roman" charset="0"/>
              </a:rPr>
              <a:t>γ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690290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24603" y="387354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35445" y="1490165"/>
            <a:ext cx="2454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Any other direction will keep the distant points distant.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664372" y="3616962"/>
            <a:ext cx="152400" cy="408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462358" y="3597812"/>
            <a:ext cx="152400" cy="408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36680" y="4549676"/>
            <a:ext cx="3181871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So if I pick a random </a:t>
            </a:r>
            <a:r>
              <a:rPr lang="en-US" sz="2400" b="1" dirty="0" smtClean="0"/>
              <a:t>r</a:t>
            </a:r>
            <a:r>
              <a:rPr lang="en-US" sz="2400" dirty="0" smtClean="0"/>
              <a:t> and </a:t>
            </a:r>
            <a:r>
              <a:rPr lang="en-US" sz="2400" b="1" dirty="0" err="1" smtClean="0"/>
              <a:t>r.x</a:t>
            </a:r>
            <a:r>
              <a:rPr lang="en-US" sz="2400" b="1" dirty="0" smtClean="0"/>
              <a:t> </a:t>
            </a:r>
            <a:r>
              <a:rPr lang="en-US" sz="2400" dirty="0" smtClean="0"/>
              <a:t>and </a:t>
            </a:r>
            <a:r>
              <a:rPr lang="en-US" sz="2400" b="1" dirty="0" err="1" smtClean="0"/>
              <a:t>r.x</a:t>
            </a:r>
            <a:r>
              <a:rPr lang="en-US" sz="2400" b="1" dirty="0" smtClean="0"/>
              <a:t>’</a:t>
            </a:r>
            <a:r>
              <a:rPr lang="en-US" sz="2400" dirty="0" smtClean="0"/>
              <a:t> are closer than </a:t>
            </a:r>
            <a:r>
              <a:rPr lang="el-GR" sz="2400" dirty="0" smtClean="0"/>
              <a:t>γ</a:t>
            </a:r>
            <a:r>
              <a:rPr lang="en-US" sz="2400" dirty="0" smtClean="0"/>
              <a:t> then probably </a:t>
            </a:r>
            <a:r>
              <a:rPr lang="en-US" sz="2400" b="1" dirty="0" smtClean="0"/>
              <a:t>x </a:t>
            </a:r>
            <a:r>
              <a:rPr lang="en-US" sz="2400" dirty="0" smtClean="0"/>
              <a:t>and </a:t>
            </a:r>
            <a:r>
              <a:rPr lang="en-US" sz="2400" b="1" dirty="0" smtClean="0"/>
              <a:t>x’ </a:t>
            </a:r>
            <a:r>
              <a:rPr lang="en-US" sz="2400" dirty="0" smtClean="0"/>
              <a:t>were close to start with.</a:t>
            </a:r>
            <a:endParaRPr lang="el-GR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1196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map feature vector </a:t>
            </a:r>
            <a:r>
              <a:rPr lang="en-US" b="1" dirty="0" err="1" smtClean="0"/>
              <a:t>x</a:t>
            </a:r>
            <a:r>
              <a:rPr lang="en-US" b="1" dirty="0" smtClean="0"/>
              <a:t> </a:t>
            </a:r>
            <a:r>
              <a:rPr lang="en-US" dirty="0" smtClean="0"/>
              <a:t>to bit vector</a:t>
            </a:r>
            <a:r>
              <a:rPr lang="en-US" b="1" dirty="0" smtClean="0"/>
              <a:t> </a:t>
            </a:r>
            <a:r>
              <a:rPr lang="en-US" b="1" dirty="0" err="1" smtClean="0"/>
              <a:t>bx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nsure that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preserves “similarity”</a:t>
            </a:r>
          </a:p>
          <a:p>
            <a:r>
              <a:rPr lang="en-US" dirty="0" smtClean="0"/>
              <a:t>Basic idea: use random projections of </a:t>
            </a:r>
            <a:r>
              <a:rPr lang="en-US" b="1" dirty="0" smtClean="0"/>
              <a:t>x</a:t>
            </a:r>
            <a:endParaRPr lang="en-US" dirty="0" smtClean="0"/>
          </a:p>
          <a:p>
            <a:pPr lvl="1"/>
            <a:r>
              <a:rPr lang="en-US" dirty="0" smtClean="0"/>
              <a:t>Repeat many times:</a:t>
            </a:r>
          </a:p>
          <a:p>
            <a:pPr lvl="2"/>
            <a:r>
              <a:rPr lang="en-US" dirty="0" smtClean="0"/>
              <a:t>Pick a random </a:t>
            </a:r>
            <a:r>
              <a:rPr lang="en-US" dirty="0" err="1" smtClean="0"/>
              <a:t>hyperplane</a:t>
            </a:r>
            <a:r>
              <a:rPr lang="en-US" dirty="0" smtClean="0"/>
              <a:t> </a:t>
            </a:r>
            <a:r>
              <a:rPr lang="en-US" b="1" dirty="0" smtClean="0"/>
              <a:t>r</a:t>
            </a:r>
          </a:p>
          <a:p>
            <a:pPr lvl="2"/>
            <a:r>
              <a:rPr lang="en-US" dirty="0" smtClean="0"/>
              <a:t>Compute the inner product or </a:t>
            </a:r>
            <a:r>
              <a:rPr lang="en-US" b="1" dirty="0" smtClean="0"/>
              <a:t>r </a:t>
            </a:r>
            <a:r>
              <a:rPr lang="en-US" dirty="0" smtClean="0"/>
              <a:t>with </a:t>
            </a:r>
            <a:r>
              <a:rPr lang="en-US" b="1" dirty="0" smtClean="0"/>
              <a:t>x</a:t>
            </a:r>
          </a:p>
          <a:p>
            <a:pPr lvl="2"/>
            <a:r>
              <a:rPr lang="en-US" dirty="0" smtClean="0"/>
              <a:t>Record if </a:t>
            </a:r>
            <a:r>
              <a:rPr lang="en-US" b="1" dirty="0" smtClean="0"/>
              <a:t>x</a:t>
            </a:r>
            <a:r>
              <a:rPr lang="en-US" dirty="0" smtClean="0"/>
              <a:t> is “close to” </a:t>
            </a:r>
            <a:r>
              <a:rPr lang="en-US" b="1" dirty="0" smtClean="0"/>
              <a:t>r</a:t>
            </a:r>
            <a:r>
              <a:rPr lang="en-US" dirty="0" smtClean="0"/>
              <a:t> (</a:t>
            </a:r>
            <a:r>
              <a:rPr lang="en-US" b="1" dirty="0" err="1" smtClean="0"/>
              <a:t>r.x</a:t>
            </a:r>
            <a:r>
              <a:rPr lang="en-US" dirty="0" smtClean="0"/>
              <a:t>&gt;=0)</a:t>
            </a:r>
          </a:p>
          <a:p>
            <a:pPr lvl="3"/>
            <a:r>
              <a:rPr lang="en-US" dirty="0" smtClean="0"/>
              <a:t> the next bit in </a:t>
            </a:r>
            <a:r>
              <a:rPr lang="en-US" b="1" dirty="0" err="1" smtClean="0"/>
              <a:t>bx</a:t>
            </a:r>
            <a:endParaRPr lang="en-US" b="1" dirty="0" smtClean="0"/>
          </a:p>
          <a:p>
            <a:pPr lvl="2"/>
            <a:r>
              <a:rPr lang="en-US" dirty="0" smtClean="0"/>
              <a:t>Theory says that is </a:t>
            </a:r>
            <a:r>
              <a:rPr lang="en-US" b="1" dirty="0" smtClean="0"/>
              <a:t>x’ </a:t>
            </a:r>
            <a:r>
              <a:rPr lang="en-US" dirty="0" smtClean="0"/>
              <a:t>and </a:t>
            </a:r>
            <a:r>
              <a:rPr lang="en-US" b="1" dirty="0" smtClean="0"/>
              <a:t>x </a:t>
            </a:r>
            <a:r>
              <a:rPr lang="en-US" dirty="0" smtClean="0"/>
              <a:t>have small cosine distance then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err="1" smtClean="0"/>
              <a:t>bx</a:t>
            </a:r>
            <a:r>
              <a:rPr lang="en-US" b="1" dirty="0" smtClean="0"/>
              <a:t>’ </a:t>
            </a:r>
            <a:r>
              <a:rPr lang="en-US" dirty="0" smtClean="0"/>
              <a:t>will have small Hamming distance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22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Naïve algorithm:</a:t>
            </a:r>
          </a:p>
          <a:p>
            <a:pPr lvl="1"/>
            <a:r>
              <a:rPr lang="en-US" dirty="0" smtClean="0"/>
              <a:t>Initialization: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lvl="3"/>
            <a:r>
              <a:rPr lang="en-US" dirty="0" smtClean="0"/>
              <a:t>For each feature </a:t>
            </a:r>
            <a:r>
              <a:rPr lang="en-US" i="1" dirty="0" smtClean="0"/>
              <a:t>f:</a:t>
            </a:r>
          </a:p>
          <a:p>
            <a:pPr lvl="4"/>
            <a:r>
              <a:rPr lang="en-US" dirty="0" smtClean="0"/>
              <a:t>Draw r(</a:t>
            </a:r>
            <a:r>
              <a:rPr lang="en-US" dirty="0" err="1" smtClean="0"/>
              <a:t>f,i</a:t>
            </a:r>
            <a:r>
              <a:rPr lang="en-US" dirty="0" smtClean="0"/>
              <a:t>) ~ Normal(0,1)</a:t>
            </a:r>
          </a:p>
          <a:p>
            <a:pPr lvl="1"/>
            <a:r>
              <a:rPr lang="en-US" dirty="0" smtClean="0"/>
              <a:t>Given an instance </a:t>
            </a:r>
            <a:r>
              <a:rPr lang="en-US" b="1" dirty="0" smtClean="0"/>
              <a:t>x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marL="1371600" lvl="3" indent="0">
              <a:buNone/>
            </a:pPr>
            <a:r>
              <a:rPr lang="en-US" dirty="0" smtClean="0"/>
              <a:t>LSH[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</a:p>
          <a:p>
            <a:pPr marL="1371600" lvl="3" indent="0">
              <a:buNone/>
            </a:pPr>
            <a:r>
              <a:rPr lang="en-US" dirty="0"/>
              <a:t> </a:t>
            </a:r>
            <a:r>
              <a:rPr lang="en-US" dirty="0" smtClean="0"/>
              <a:t>   sum(</a:t>
            </a:r>
            <a:r>
              <a:rPr lang="en-US" b="1" dirty="0" smtClean="0"/>
              <a:t>x</a:t>
            </a:r>
            <a:r>
              <a:rPr lang="en-US" dirty="0" smtClean="0"/>
              <a:t>[</a:t>
            </a:r>
            <a:r>
              <a:rPr lang="en-US" i="1" dirty="0" smtClean="0"/>
              <a:t>f</a:t>
            </a:r>
            <a:r>
              <a:rPr lang="en-US" dirty="0" smtClean="0"/>
              <a:t>]*r[</a:t>
            </a:r>
            <a:r>
              <a:rPr lang="en-US" dirty="0" err="1" smtClean="0"/>
              <a:t>i,</a:t>
            </a:r>
            <a:r>
              <a:rPr lang="en-US" i="1" dirty="0" err="1" smtClean="0"/>
              <a:t>f</a:t>
            </a:r>
            <a:r>
              <a:rPr lang="en-US" dirty="0" smtClean="0"/>
              <a:t>] for</a:t>
            </a:r>
            <a:r>
              <a:rPr lang="en-US" i="1" dirty="0" smtClean="0"/>
              <a:t> f </a:t>
            </a:r>
            <a:r>
              <a:rPr lang="en-US" dirty="0" smtClean="0"/>
              <a:t>with non-zero weight in </a:t>
            </a:r>
            <a:r>
              <a:rPr lang="en-US" b="1" dirty="0" smtClean="0"/>
              <a:t>x) </a:t>
            </a:r>
            <a:r>
              <a:rPr lang="en-US" dirty="0" smtClean="0"/>
              <a:t>&gt; 0 ? 1 : 0</a:t>
            </a:r>
          </a:p>
          <a:p>
            <a:pPr lvl="2"/>
            <a:r>
              <a:rPr lang="en-US" dirty="0" smtClean="0"/>
              <a:t>Return the bit-vector LSH</a:t>
            </a:r>
          </a:p>
          <a:p>
            <a:pPr lvl="1"/>
            <a:r>
              <a:rPr lang="en-US" dirty="0" smtClean="0"/>
              <a:t>Problem: </a:t>
            </a:r>
          </a:p>
          <a:p>
            <a:pPr lvl="2"/>
            <a:r>
              <a:rPr lang="en-US" dirty="0" smtClean="0"/>
              <a:t>the array of r’s is very large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017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“pooling” </a:t>
            </a:r>
            <a:r>
              <a:rPr lang="en-US" sz="2800" dirty="0" smtClean="0"/>
              <a:t>(van </a:t>
            </a:r>
            <a:r>
              <a:rPr lang="en-US" sz="2800" dirty="0" err="1" smtClean="0"/>
              <a:t>Durme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Better algorithm:</a:t>
            </a:r>
          </a:p>
          <a:p>
            <a:pPr lvl="1"/>
            <a:r>
              <a:rPr lang="en-US" dirty="0" smtClean="0"/>
              <a:t>Initialization:</a:t>
            </a:r>
          </a:p>
          <a:p>
            <a:pPr lvl="2"/>
            <a:r>
              <a:rPr lang="en-US" dirty="0" smtClean="0"/>
              <a:t>Create a pool:</a:t>
            </a:r>
          </a:p>
          <a:p>
            <a:pPr lvl="3"/>
            <a:r>
              <a:rPr lang="en-US" dirty="0" smtClean="0"/>
              <a:t>Pick a random seed </a:t>
            </a:r>
            <a:r>
              <a:rPr lang="en-US" i="1" dirty="0" smtClean="0"/>
              <a:t>s</a:t>
            </a:r>
            <a:endParaRPr lang="en-US" dirty="0" smtClean="0"/>
          </a:p>
          <a:p>
            <a:pPr lvl="3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poolSize</a:t>
            </a:r>
            <a:r>
              <a:rPr lang="en-US" dirty="0" smtClean="0"/>
              <a:t>:</a:t>
            </a:r>
          </a:p>
          <a:p>
            <a:pPr lvl="4"/>
            <a:r>
              <a:rPr lang="en-US" dirty="0" smtClean="0"/>
              <a:t>Draw pool[</a:t>
            </a:r>
            <a:r>
              <a:rPr lang="en-US" dirty="0" err="1" smtClean="0"/>
              <a:t>i</a:t>
            </a:r>
            <a:r>
              <a:rPr lang="en-US" dirty="0" smtClean="0"/>
              <a:t>] ~ Normal(0,1)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lvl="3"/>
            <a:r>
              <a:rPr lang="en-US" dirty="0" smtClean="0"/>
              <a:t>Devise a random hash function hash(</a:t>
            </a:r>
            <a:r>
              <a:rPr lang="en-US" dirty="0" err="1" smtClean="0"/>
              <a:t>i,</a:t>
            </a:r>
            <a:r>
              <a:rPr lang="en-US" i="1" dirty="0" err="1" smtClean="0"/>
              <a:t>f</a:t>
            </a:r>
            <a:r>
              <a:rPr lang="en-US" i="1" dirty="0" smtClean="0"/>
              <a:t>): </a:t>
            </a:r>
            <a:endParaRPr lang="en-US" dirty="0" smtClean="0"/>
          </a:p>
          <a:p>
            <a:pPr lvl="4"/>
            <a:r>
              <a:rPr lang="en-US" dirty="0" smtClean="0"/>
              <a:t>E.g.: hash(</a:t>
            </a:r>
            <a:r>
              <a:rPr lang="en-US" dirty="0" err="1" smtClean="0"/>
              <a:t>i,f</a:t>
            </a:r>
            <a:r>
              <a:rPr lang="en-US" dirty="0" smtClean="0"/>
              <a:t>) = </a:t>
            </a:r>
            <a:r>
              <a:rPr lang="en-US" dirty="0" err="1" smtClean="0"/>
              <a:t>hashcode</a:t>
            </a:r>
            <a:r>
              <a:rPr lang="en-US" dirty="0" smtClean="0"/>
              <a:t>(f) XOR </a:t>
            </a:r>
            <a:r>
              <a:rPr lang="en-US" dirty="0" err="1" smtClean="0"/>
              <a:t>randomBitString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Given an instance </a:t>
            </a:r>
            <a:r>
              <a:rPr lang="en-US" b="1" dirty="0" smtClean="0"/>
              <a:t>x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outputBits</a:t>
            </a:r>
            <a:r>
              <a:rPr lang="en-US" dirty="0" smtClean="0"/>
              <a:t>:</a:t>
            </a:r>
          </a:p>
          <a:p>
            <a:pPr marL="1371600" lvl="3" indent="0">
              <a:buNone/>
            </a:pPr>
            <a:r>
              <a:rPr lang="en-US" dirty="0" smtClean="0"/>
              <a:t>LSH[</a:t>
            </a:r>
            <a:r>
              <a:rPr lang="en-US" dirty="0" err="1" smtClean="0"/>
              <a:t>i</a:t>
            </a:r>
            <a:r>
              <a:rPr lang="en-US" dirty="0" smtClean="0"/>
              <a:t>] = sum(</a:t>
            </a:r>
          </a:p>
          <a:p>
            <a:pPr marL="1371600" lvl="3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x</a:t>
            </a:r>
            <a:r>
              <a:rPr lang="en-US" dirty="0" smtClean="0"/>
              <a:t>[f] * pool[hash(</a:t>
            </a:r>
            <a:r>
              <a:rPr lang="en-US" dirty="0" err="1" smtClean="0"/>
              <a:t>i,f</a:t>
            </a:r>
            <a:r>
              <a:rPr lang="en-US" dirty="0" smtClean="0"/>
              <a:t>) % </a:t>
            </a:r>
            <a:r>
              <a:rPr lang="en-US" dirty="0" err="1" smtClean="0"/>
              <a:t>poolSize</a:t>
            </a:r>
            <a:r>
              <a:rPr lang="en-US" dirty="0" smtClean="0"/>
              <a:t>] for</a:t>
            </a:r>
            <a:r>
              <a:rPr lang="en-US" i="1" dirty="0" smtClean="0"/>
              <a:t> f </a:t>
            </a:r>
            <a:r>
              <a:rPr lang="en-US" dirty="0" smtClean="0"/>
              <a:t>in </a:t>
            </a:r>
            <a:r>
              <a:rPr lang="en-US" b="1" dirty="0" smtClean="0"/>
              <a:t>x) </a:t>
            </a:r>
            <a:r>
              <a:rPr lang="en-US" dirty="0" smtClean="0"/>
              <a:t>&gt; 0 ? 1 : 0</a:t>
            </a:r>
          </a:p>
          <a:p>
            <a:pPr lvl="2"/>
            <a:r>
              <a:rPr lang="en-US" dirty="0" smtClean="0"/>
              <a:t>Return the bit-vector LSH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501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LSH: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with pooling, this is a compact re-encoding of the data</a:t>
            </a:r>
          </a:p>
          <a:p>
            <a:pPr lvl="2"/>
            <a:r>
              <a:rPr lang="en-US" dirty="0" smtClean="0"/>
              <a:t>you don’t need to store the </a:t>
            </a:r>
            <a:r>
              <a:rPr lang="en-US" b="1" dirty="0" smtClean="0"/>
              <a:t>r</a:t>
            </a:r>
            <a:r>
              <a:rPr lang="en-US" dirty="0" smtClean="0"/>
              <a:t>’s, just the pool</a:t>
            </a:r>
          </a:p>
          <a:p>
            <a:pPr lvl="1"/>
            <a:r>
              <a:rPr lang="en-US" dirty="0" smtClean="0"/>
              <a:t>leads to very fast nearest neighbor method</a:t>
            </a:r>
          </a:p>
          <a:p>
            <a:pPr lvl="2"/>
            <a:r>
              <a:rPr lang="en-US" dirty="0" smtClean="0"/>
              <a:t>just look at other items with </a:t>
            </a:r>
            <a:r>
              <a:rPr lang="en-US" b="1" dirty="0" err="1" smtClean="0"/>
              <a:t>bx</a:t>
            </a:r>
            <a:r>
              <a:rPr lang="en-US" b="1" dirty="0" smtClean="0"/>
              <a:t>’</a:t>
            </a:r>
            <a:r>
              <a:rPr lang="en-US" dirty="0" smtClean="0"/>
              <a:t>=</a:t>
            </a:r>
            <a:r>
              <a:rPr lang="en-US" b="1" dirty="0" err="1" smtClean="0"/>
              <a:t>bx</a:t>
            </a:r>
            <a:endParaRPr lang="en-US" b="1" dirty="0" smtClean="0"/>
          </a:p>
          <a:p>
            <a:pPr lvl="2"/>
            <a:r>
              <a:rPr lang="en-US" dirty="0" smtClean="0"/>
              <a:t>also very fast nearest-neighbor methods for Hamming distance</a:t>
            </a:r>
          </a:p>
          <a:p>
            <a:pPr lvl="1"/>
            <a:r>
              <a:rPr lang="en-US" dirty="0" smtClean="0"/>
              <a:t>similarly, leads to very fast clustering</a:t>
            </a:r>
          </a:p>
          <a:p>
            <a:pPr lvl="2"/>
            <a:r>
              <a:rPr lang="en-US" dirty="0" smtClean="0"/>
              <a:t>cluster = all things with same </a:t>
            </a:r>
            <a:r>
              <a:rPr lang="en-US" b="1" dirty="0" err="1" smtClean="0"/>
              <a:t>bx</a:t>
            </a:r>
            <a:r>
              <a:rPr lang="en-US" dirty="0" smtClean="0"/>
              <a:t> vector</a:t>
            </a:r>
          </a:p>
          <a:p>
            <a:r>
              <a:rPr lang="en-US" dirty="0" smtClean="0"/>
              <a:t>More next week….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0802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50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as optimization for regularized logistic regression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9400" y="1314395"/>
            <a:ext cx="8648700" cy="50990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Algorithm:</a:t>
            </a:r>
          </a:p>
          <a:p>
            <a:r>
              <a:rPr lang="en-US" sz="2800" dirty="0" smtClean="0"/>
              <a:t>Initialize arrays </a:t>
            </a:r>
            <a:r>
              <a:rPr lang="en-US" sz="2800" i="1" dirty="0" smtClean="0"/>
              <a:t>W, A  </a:t>
            </a:r>
            <a:r>
              <a:rPr lang="en-US" sz="2800" dirty="0" smtClean="0"/>
              <a:t>of size </a:t>
            </a:r>
            <a:r>
              <a:rPr lang="en-US" sz="2800" i="1" dirty="0" smtClean="0"/>
              <a:t>R</a:t>
            </a:r>
            <a:r>
              <a:rPr lang="en-US" sz="2800" dirty="0" smtClean="0"/>
              <a:t> and</a:t>
            </a:r>
            <a:r>
              <a:rPr lang="en-US" sz="2800" i="1" dirty="0" smtClean="0"/>
              <a:t> </a:t>
            </a:r>
            <a:r>
              <a:rPr lang="en-US" sz="2800" dirty="0" smtClean="0"/>
              <a:t>set</a:t>
            </a:r>
            <a:r>
              <a:rPr lang="en-US" sz="2800" i="1" dirty="0" smtClean="0"/>
              <a:t> k=0</a:t>
            </a:r>
          </a:p>
          <a:p>
            <a:r>
              <a:rPr lang="en-US" sz="2800" dirty="0" smtClean="0"/>
              <a:t>For each iteration t=1,…T</a:t>
            </a:r>
          </a:p>
          <a:p>
            <a:pPr lvl="1"/>
            <a:r>
              <a:rPr lang="en-US" sz="2800" dirty="0" smtClean="0"/>
              <a:t>For each example (</a:t>
            </a:r>
            <a:r>
              <a:rPr lang="en-US" sz="2800" b="1" dirty="0" err="1" smtClean="0"/>
              <a:t>x</a:t>
            </a:r>
            <a:r>
              <a:rPr lang="en-US" sz="2800" baseline="-25000" dirty="0" err="1" smtClean="0"/>
              <a:t>i</a:t>
            </a:r>
            <a:r>
              <a:rPr lang="en-US" sz="2800" dirty="0" err="1" smtClean="0"/>
              <a:t>,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)</a:t>
            </a:r>
          </a:p>
          <a:p>
            <a:pPr lvl="2"/>
            <a:r>
              <a:rPr lang="en-US" sz="2400" dirty="0" smtClean="0"/>
              <a:t>Let </a:t>
            </a:r>
            <a:r>
              <a:rPr lang="en-US" sz="2400" dirty="0"/>
              <a:t>V</a:t>
            </a:r>
            <a:r>
              <a:rPr lang="en-US" sz="2400" b="1" dirty="0" smtClean="0"/>
              <a:t> </a:t>
            </a:r>
            <a:r>
              <a:rPr lang="en-US" sz="2400" dirty="0" smtClean="0"/>
              <a:t>be hash table so that </a:t>
            </a:r>
          </a:p>
          <a:p>
            <a:pPr lvl="2"/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= … ; </a:t>
            </a:r>
            <a:r>
              <a:rPr lang="en-US" i="1" dirty="0" smtClean="0"/>
              <a:t>k++</a:t>
            </a:r>
          </a:p>
          <a:p>
            <a:pPr lvl="2"/>
            <a:r>
              <a:rPr lang="en-US" dirty="0" smtClean="0"/>
              <a:t>For each hash value </a:t>
            </a:r>
            <a:r>
              <a:rPr lang="en-US" i="1" dirty="0" smtClean="0"/>
              <a:t>h: V[h]</a:t>
            </a:r>
            <a:r>
              <a:rPr lang="en-US" sz="2800" dirty="0" smtClean="0"/>
              <a:t>&gt;0:</a:t>
            </a:r>
          </a:p>
          <a:p>
            <a:pPr lvl="4"/>
            <a:r>
              <a:rPr lang="en-US" sz="2800" i="1" dirty="0" smtClean="0"/>
              <a:t>W[h]</a:t>
            </a:r>
            <a:r>
              <a:rPr lang="en-US" sz="2800" dirty="0" smtClean="0"/>
              <a:t>   *=</a:t>
            </a:r>
            <a:r>
              <a:rPr lang="en-US" sz="2800" i="1" dirty="0" smtClean="0"/>
              <a:t> (1</a:t>
            </a:r>
            <a:r>
              <a:rPr lang="en-US" sz="2800" dirty="0" smtClean="0"/>
              <a:t>  - </a:t>
            </a:r>
            <a:r>
              <a:rPr lang="en-US" sz="2800" i="1" dirty="0" smtClean="0"/>
              <a:t>λ2μ)</a:t>
            </a:r>
            <a:r>
              <a:rPr lang="en-US" sz="2800" i="1" baseline="30000" dirty="0" smtClean="0"/>
              <a:t>k-A[j]</a:t>
            </a:r>
            <a:endParaRPr lang="en-US" sz="2800" i="1" dirty="0" smtClean="0"/>
          </a:p>
          <a:p>
            <a:pPr lvl="4"/>
            <a:r>
              <a:rPr lang="en-US" sz="2800" i="1" dirty="0" smtClean="0"/>
              <a:t>W[h]</a:t>
            </a:r>
            <a:r>
              <a:rPr lang="en-US" sz="2800" dirty="0" smtClean="0"/>
              <a:t> =</a:t>
            </a:r>
            <a:r>
              <a:rPr lang="en-US" sz="2800" i="1" dirty="0" smtClean="0"/>
              <a:t> </a:t>
            </a:r>
            <a:r>
              <a:rPr lang="en-US" sz="2800" dirty="0"/>
              <a:t> </a:t>
            </a:r>
            <a:r>
              <a:rPr lang="en-US" sz="2800" i="1" dirty="0" smtClean="0"/>
              <a:t>W[h]</a:t>
            </a:r>
            <a:r>
              <a:rPr lang="en-US" sz="2800" dirty="0" smtClean="0"/>
              <a:t>  + </a:t>
            </a:r>
            <a:r>
              <a:rPr lang="en-US" sz="2800" i="1" dirty="0" err="1" smtClean="0"/>
              <a:t>λ</a:t>
            </a:r>
            <a:r>
              <a:rPr lang="en-US" sz="2800" i="1" dirty="0" smtClean="0"/>
              <a:t>(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i="1" dirty="0"/>
              <a:t> </a:t>
            </a:r>
            <a:r>
              <a:rPr lang="en-US" sz="2800" i="1" dirty="0" smtClean="0"/>
              <a:t>- p</a:t>
            </a:r>
            <a:r>
              <a:rPr lang="en-US" sz="2800" i="1" baseline="30000" dirty="0" smtClean="0"/>
              <a:t>i</a:t>
            </a:r>
            <a:r>
              <a:rPr lang="en-US" sz="2800" i="1" dirty="0" smtClean="0"/>
              <a:t>)V[h]</a:t>
            </a:r>
            <a:endParaRPr lang="en-US" sz="2800" i="1" baseline="-25000" dirty="0" smtClean="0"/>
          </a:p>
          <a:p>
            <a:pPr lvl="4"/>
            <a:r>
              <a:rPr lang="en-US" sz="2800" i="1" dirty="0" smtClean="0"/>
              <a:t>A[j] = k</a:t>
            </a:r>
          </a:p>
          <a:p>
            <a:pPr lvl="1"/>
            <a:endParaRPr lang="en-US" dirty="0"/>
          </a:p>
        </p:txBody>
      </p:sp>
      <p:pic>
        <p:nvPicPr>
          <p:cNvPr id="9" name="Picture 8" descr="Screen Shot 2012-02-13 at 1.20.54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91" b="23227"/>
          <a:stretch/>
        </p:blipFill>
        <p:spPr>
          <a:xfrm>
            <a:off x="4026122" y="1561448"/>
            <a:ext cx="5117878" cy="470097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685046"/>
              </p:ext>
            </p:extLst>
          </p:nvPr>
        </p:nvGraphicFramePr>
        <p:xfrm>
          <a:off x="5080000" y="3283956"/>
          <a:ext cx="2945816" cy="938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4" imgW="1155700" imgH="368300" progId="Equation.3">
                  <p:embed/>
                </p:oleObj>
              </mc:Choice>
              <mc:Fallback>
                <p:oleObj name="Equation" r:id="rId4" imgW="1155700" imgH="3683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283956"/>
                        <a:ext cx="2945816" cy="93841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982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PageRank implementations</a:t>
            </a:r>
          </a:p>
          <a:p>
            <a:pPr lvl="1"/>
            <a:r>
              <a:rPr lang="en-US" dirty="0" smtClean="0"/>
              <a:t>in memory</a:t>
            </a:r>
          </a:p>
          <a:p>
            <a:pPr lvl="1"/>
            <a:r>
              <a:rPr lang="en-US" dirty="0" smtClean="0"/>
              <a:t>streaming, node list in memory</a:t>
            </a:r>
          </a:p>
          <a:p>
            <a:pPr lvl="1"/>
            <a:r>
              <a:rPr lang="en-US" dirty="0" smtClean="0"/>
              <a:t>streaming, no memory</a:t>
            </a:r>
          </a:p>
          <a:p>
            <a:pPr lvl="1"/>
            <a:r>
              <a:rPr lang="en-US" dirty="0" smtClean="0"/>
              <a:t>map-reduce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858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Google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PageRank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209800" y="2819400"/>
            <a:ext cx="609600" cy="5873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2971800" y="4114800"/>
            <a:ext cx="914400" cy="434975"/>
          </a:xfrm>
          <a:prstGeom prst="rect">
            <a:avLst/>
          </a:prstGeom>
          <a:solidFill>
            <a:schemeClr val="tx1">
              <a:alpha val="61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yyyy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3429000" y="2971800"/>
            <a:ext cx="914400" cy="434975"/>
          </a:xfrm>
          <a:prstGeom prst="rect">
            <a:avLst/>
          </a:prstGeom>
          <a:solidFill>
            <a:srgbClr val="C0C0C0">
              <a:alpha val="97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a b c d e f g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4876800" y="3756025"/>
            <a:ext cx="914400" cy="739775"/>
          </a:xfrm>
          <a:prstGeom prst="rect">
            <a:avLst/>
          </a:prstGeom>
          <a:solidFill>
            <a:schemeClr val="bg2">
              <a:alpha val="81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</a:t>
            </a:r>
          </a:p>
          <a:p>
            <a:pPr algn="l">
              <a:spcBef>
                <a:spcPct val="50000"/>
              </a:spcBef>
            </a:pPr>
            <a:r>
              <a:rPr lang="en-US" sz="1000" b="0"/>
              <a:t>site </a:t>
            </a:r>
          </a:p>
          <a:p>
            <a:pPr algn="l">
              <a:spcBef>
                <a:spcPct val="50000"/>
              </a:spcBef>
            </a:pPr>
            <a:r>
              <a:rPr lang="en-US" sz="1000" b="0"/>
              <a:t>pdq pdq ..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3581400" y="5432425"/>
            <a:ext cx="914400" cy="434975"/>
          </a:xfrm>
          <a:prstGeom prst="rect">
            <a:avLst/>
          </a:prstGeom>
          <a:solidFill>
            <a:schemeClr val="bg2">
              <a:alpha val="82001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yyyy</a:t>
            </a:r>
          </a:p>
        </p:txBody>
      </p:sp>
      <p:sp>
        <p:nvSpPr>
          <p:cNvPr id="102410" name="Line 10"/>
          <p:cNvSpPr>
            <a:spLocks noChangeShapeType="1"/>
          </p:cNvSpPr>
          <p:nvPr/>
        </p:nvSpPr>
        <p:spPr bwMode="auto">
          <a:xfrm>
            <a:off x="3505200" y="4648200"/>
            <a:ext cx="457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1" name="Line 11"/>
          <p:cNvSpPr>
            <a:spLocks noChangeShapeType="1"/>
          </p:cNvSpPr>
          <p:nvPr/>
        </p:nvSpPr>
        <p:spPr bwMode="auto">
          <a:xfrm flipV="1">
            <a:off x="3957638" y="4268788"/>
            <a:ext cx="841375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2" name="Line 12"/>
          <p:cNvSpPr>
            <a:spLocks noChangeShapeType="1"/>
          </p:cNvSpPr>
          <p:nvPr/>
        </p:nvSpPr>
        <p:spPr bwMode="auto">
          <a:xfrm flipH="1">
            <a:off x="3581400" y="3505200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3" name="Line 13"/>
          <p:cNvSpPr>
            <a:spLocks noChangeShapeType="1"/>
          </p:cNvSpPr>
          <p:nvPr/>
        </p:nvSpPr>
        <p:spPr bwMode="auto">
          <a:xfrm>
            <a:off x="2590800" y="3505200"/>
            <a:ext cx="533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4" name="Line 14"/>
          <p:cNvSpPr>
            <a:spLocks noChangeShapeType="1"/>
          </p:cNvSpPr>
          <p:nvPr/>
        </p:nvSpPr>
        <p:spPr bwMode="auto">
          <a:xfrm flipH="1">
            <a:off x="4038600" y="3962400"/>
            <a:ext cx="685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5" name="Line 15"/>
          <p:cNvSpPr>
            <a:spLocks noChangeShapeType="1"/>
          </p:cNvSpPr>
          <p:nvPr/>
        </p:nvSpPr>
        <p:spPr bwMode="auto">
          <a:xfrm flipH="1" flipV="1">
            <a:off x="3352800" y="47244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6" name="Line 16"/>
          <p:cNvSpPr>
            <a:spLocks noChangeShapeType="1"/>
          </p:cNvSpPr>
          <p:nvPr/>
        </p:nvSpPr>
        <p:spPr bwMode="auto">
          <a:xfrm flipV="1">
            <a:off x="1752600" y="4572000"/>
            <a:ext cx="990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685800" y="4594225"/>
            <a:ext cx="914400" cy="434975"/>
          </a:xfrm>
          <a:prstGeom prst="rect">
            <a:avLst/>
          </a:prstGeom>
          <a:solidFill>
            <a:srgbClr val="C0C0C0">
              <a:alpha val="97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a b c d e f g</a:t>
            </a:r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4724400" y="2079625"/>
            <a:ext cx="609600" cy="5873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02419" name="Line 19"/>
          <p:cNvSpPr>
            <a:spLocks noChangeShapeType="1"/>
          </p:cNvSpPr>
          <p:nvPr/>
        </p:nvSpPr>
        <p:spPr bwMode="auto">
          <a:xfrm flipH="1">
            <a:off x="4114800" y="25146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0" name="Line 20"/>
          <p:cNvSpPr>
            <a:spLocks noChangeShapeType="1"/>
          </p:cNvSpPr>
          <p:nvPr/>
        </p:nvSpPr>
        <p:spPr bwMode="auto">
          <a:xfrm>
            <a:off x="5105400" y="27432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6019800" y="1600200"/>
            <a:ext cx="2743200" cy="502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/>
              <a:t>Inlinks are </a:t>
            </a:r>
            <a:r>
              <a:rPr lang="ja-JP" altLang="en-US" b="0">
                <a:latin typeface="Arial"/>
              </a:rPr>
              <a:t>“</a:t>
            </a:r>
            <a:r>
              <a:rPr lang="en-US" b="0"/>
              <a:t>good</a:t>
            </a:r>
            <a:r>
              <a:rPr lang="ja-JP" altLang="en-US" b="0">
                <a:latin typeface="Arial"/>
              </a:rPr>
              <a:t>”</a:t>
            </a:r>
            <a:r>
              <a:rPr lang="en-US" b="0"/>
              <a:t> (recommendations)</a:t>
            </a:r>
          </a:p>
          <a:p>
            <a:pPr algn="l">
              <a:spcBef>
                <a:spcPct val="50000"/>
              </a:spcBef>
            </a:pPr>
            <a:r>
              <a:rPr lang="en-US" b="0"/>
              <a:t>Inlinks from a </a:t>
            </a:r>
            <a:r>
              <a:rPr lang="ja-JP" altLang="en-US" b="0">
                <a:latin typeface="Arial"/>
              </a:rPr>
              <a:t>“</a:t>
            </a:r>
            <a:r>
              <a:rPr lang="en-US" b="0"/>
              <a:t>good</a:t>
            </a:r>
            <a:r>
              <a:rPr lang="ja-JP" altLang="en-US" b="0">
                <a:latin typeface="Arial"/>
              </a:rPr>
              <a:t>”</a:t>
            </a:r>
            <a:r>
              <a:rPr lang="en-US" b="0"/>
              <a:t> site are better than inlinks from a </a:t>
            </a:r>
            <a:r>
              <a:rPr lang="ja-JP" altLang="en-US" b="0">
                <a:latin typeface="Arial"/>
              </a:rPr>
              <a:t>“</a:t>
            </a:r>
            <a:r>
              <a:rPr lang="en-US" b="0"/>
              <a:t>bad</a:t>
            </a:r>
            <a:r>
              <a:rPr lang="ja-JP" altLang="en-US" b="0">
                <a:latin typeface="Arial"/>
              </a:rPr>
              <a:t>”</a:t>
            </a:r>
            <a:r>
              <a:rPr lang="en-US" b="0"/>
              <a:t> site</a:t>
            </a:r>
          </a:p>
          <a:p>
            <a:pPr algn="l">
              <a:spcBef>
                <a:spcPct val="50000"/>
              </a:spcBef>
            </a:pPr>
            <a:r>
              <a:rPr lang="en-US" b="0"/>
              <a:t>but inlinks from sites with many outlinks are not as </a:t>
            </a:r>
            <a:r>
              <a:rPr lang="ja-JP" altLang="en-US" b="0">
                <a:latin typeface="Arial"/>
              </a:rPr>
              <a:t>“</a:t>
            </a:r>
            <a:r>
              <a:rPr lang="en-US" b="0"/>
              <a:t>good</a:t>
            </a:r>
            <a:r>
              <a:rPr lang="ja-JP" altLang="en-US" b="0">
                <a:latin typeface="Arial"/>
              </a:rPr>
              <a:t>”</a:t>
            </a:r>
            <a:r>
              <a:rPr lang="en-US" b="0"/>
              <a:t>...</a:t>
            </a:r>
          </a:p>
          <a:p>
            <a:pPr algn="l">
              <a:spcBef>
                <a:spcPct val="50000"/>
              </a:spcBef>
            </a:pPr>
            <a:r>
              <a:rPr lang="ja-JP" altLang="en-US" b="0">
                <a:latin typeface="Arial"/>
              </a:rPr>
              <a:t>“</a:t>
            </a:r>
            <a:r>
              <a:rPr lang="en-US" b="0"/>
              <a:t>Good</a:t>
            </a:r>
            <a:r>
              <a:rPr lang="ja-JP" altLang="en-US" b="0">
                <a:latin typeface="Arial"/>
              </a:rPr>
              <a:t>”</a:t>
            </a:r>
            <a:r>
              <a:rPr lang="en-US" b="0"/>
              <a:t> and </a:t>
            </a:r>
            <a:r>
              <a:rPr lang="ja-JP" altLang="en-US" b="0">
                <a:latin typeface="Arial"/>
              </a:rPr>
              <a:t>“</a:t>
            </a:r>
            <a:r>
              <a:rPr lang="en-US" b="0"/>
              <a:t>bad</a:t>
            </a:r>
            <a:r>
              <a:rPr lang="ja-JP" altLang="en-US" b="0">
                <a:latin typeface="Arial"/>
              </a:rPr>
              <a:t>”</a:t>
            </a:r>
            <a:r>
              <a:rPr lang="en-US" b="0"/>
              <a:t> are relative.</a:t>
            </a:r>
          </a:p>
        </p:txBody>
      </p:sp>
      <p:sp>
        <p:nvSpPr>
          <p:cNvPr id="102422" name="Line 22"/>
          <p:cNvSpPr>
            <a:spLocks noChangeShapeType="1"/>
          </p:cNvSpPr>
          <p:nvPr/>
        </p:nvSpPr>
        <p:spPr bwMode="auto">
          <a:xfrm>
            <a:off x="1219200" y="1905000"/>
            <a:ext cx="838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3" name="Line 23"/>
          <p:cNvSpPr>
            <a:spLocks noChangeShapeType="1"/>
          </p:cNvSpPr>
          <p:nvPr/>
        </p:nvSpPr>
        <p:spPr bwMode="auto">
          <a:xfrm flipH="1">
            <a:off x="1905000" y="5715000"/>
            <a:ext cx="1524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4" name="Line 24"/>
          <p:cNvSpPr>
            <a:spLocks noChangeShapeType="1"/>
          </p:cNvSpPr>
          <p:nvPr/>
        </p:nvSpPr>
        <p:spPr bwMode="auto">
          <a:xfrm flipV="1">
            <a:off x="2971800" y="1981200"/>
            <a:ext cx="914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5" name="Line 25"/>
          <p:cNvSpPr>
            <a:spLocks noChangeShapeType="1"/>
          </p:cNvSpPr>
          <p:nvPr/>
        </p:nvSpPr>
        <p:spPr bwMode="auto">
          <a:xfrm flipH="1" flipV="1">
            <a:off x="1752600" y="5029200"/>
            <a:ext cx="1524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7" name="Line 27"/>
          <p:cNvSpPr>
            <a:spLocks noChangeShapeType="1"/>
          </p:cNvSpPr>
          <p:nvPr/>
        </p:nvSpPr>
        <p:spPr bwMode="auto">
          <a:xfrm>
            <a:off x="2971800" y="3200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8" name="Text Box 28"/>
          <p:cNvSpPr txBox="1">
            <a:spLocks noChangeArrowheads="1"/>
          </p:cNvSpPr>
          <p:nvPr/>
        </p:nvSpPr>
        <p:spPr bwMode="auto">
          <a:xfrm>
            <a:off x="762000" y="2743200"/>
            <a:ext cx="609600" cy="587375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02429" name="Line 29"/>
          <p:cNvSpPr>
            <a:spLocks noChangeShapeType="1"/>
          </p:cNvSpPr>
          <p:nvPr/>
        </p:nvSpPr>
        <p:spPr bwMode="auto">
          <a:xfrm>
            <a:off x="1524000" y="3048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0" name="Line 30"/>
          <p:cNvSpPr>
            <a:spLocks noChangeShapeType="1"/>
          </p:cNvSpPr>
          <p:nvPr/>
        </p:nvSpPr>
        <p:spPr bwMode="auto">
          <a:xfrm>
            <a:off x="1524000" y="3352800"/>
            <a:ext cx="1295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1" name="Line 31"/>
          <p:cNvSpPr>
            <a:spLocks noChangeShapeType="1"/>
          </p:cNvSpPr>
          <p:nvPr/>
        </p:nvSpPr>
        <p:spPr bwMode="auto">
          <a:xfrm>
            <a:off x="1371600" y="3429000"/>
            <a:ext cx="205740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2" name="Line 32"/>
          <p:cNvSpPr>
            <a:spLocks noChangeShapeType="1"/>
          </p:cNvSpPr>
          <p:nvPr/>
        </p:nvSpPr>
        <p:spPr bwMode="auto">
          <a:xfrm>
            <a:off x="1143000" y="34290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3" name="Line 33"/>
          <p:cNvSpPr>
            <a:spLocks noChangeShapeType="1"/>
          </p:cNvSpPr>
          <p:nvPr/>
        </p:nvSpPr>
        <p:spPr bwMode="auto">
          <a:xfrm>
            <a:off x="1524000" y="3200400"/>
            <a:ext cx="32004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4" name="Line 34"/>
          <p:cNvSpPr>
            <a:spLocks noChangeShapeType="1"/>
          </p:cNvSpPr>
          <p:nvPr/>
        </p:nvSpPr>
        <p:spPr bwMode="auto">
          <a:xfrm flipV="1">
            <a:off x="1524000" y="2286000"/>
            <a:ext cx="3048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5" name="Line 35"/>
          <p:cNvSpPr>
            <a:spLocks noChangeShapeType="1"/>
          </p:cNvSpPr>
          <p:nvPr/>
        </p:nvSpPr>
        <p:spPr bwMode="auto">
          <a:xfrm flipV="1">
            <a:off x="1447800" y="1752600"/>
            <a:ext cx="9906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6" name="Line 36"/>
          <p:cNvSpPr>
            <a:spLocks noChangeShapeType="1"/>
          </p:cNvSpPr>
          <p:nvPr/>
        </p:nvSpPr>
        <p:spPr bwMode="auto">
          <a:xfrm flipH="1">
            <a:off x="457200" y="3429000"/>
            <a:ext cx="4572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7" name="Line 37"/>
          <p:cNvSpPr>
            <a:spLocks noChangeShapeType="1"/>
          </p:cNvSpPr>
          <p:nvPr/>
        </p:nvSpPr>
        <p:spPr bwMode="auto">
          <a:xfrm flipH="1">
            <a:off x="152400" y="3352800"/>
            <a:ext cx="457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8" name="Line 38"/>
          <p:cNvSpPr>
            <a:spLocks noChangeShapeType="1"/>
          </p:cNvSpPr>
          <p:nvPr/>
        </p:nvSpPr>
        <p:spPr bwMode="auto">
          <a:xfrm flipV="1">
            <a:off x="1143000" y="1676400"/>
            <a:ext cx="381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9" name="Line 39"/>
          <p:cNvSpPr>
            <a:spLocks noChangeShapeType="1"/>
          </p:cNvSpPr>
          <p:nvPr/>
        </p:nvSpPr>
        <p:spPr bwMode="auto">
          <a:xfrm flipH="1" flipV="1">
            <a:off x="685800" y="1143000"/>
            <a:ext cx="1524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0" name="Line 40"/>
          <p:cNvSpPr>
            <a:spLocks noChangeShapeType="1"/>
          </p:cNvSpPr>
          <p:nvPr/>
        </p:nvSpPr>
        <p:spPr bwMode="auto">
          <a:xfrm flipH="1" flipV="1">
            <a:off x="228600" y="2209800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1" name="Line 41"/>
          <p:cNvSpPr>
            <a:spLocks noChangeShapeType="1"/>
          </p:cNvSpPr>
          <p:nvPr/>
        </p:nvSpPr>
        <p:spPr bwMode="auto">
          <a:xfrm flipH="1" flipV="1">
            <a:off x="0" y="2971800"/>
            <a:ext cx="6096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2" name="Line 42"/>
          <p:cNvSpPr>
            <a:spLocks noChangeShapeType="1"/>
          </p:cNvSpPr>
          <p:nvPr/>
        </p:nvSpPr>
        <p:spPr bwMode="auto">
          <a:xfrm>
            <a:off x="1371600" y="2057400"/>
            <a:ext cx="685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75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2" grpId="0" animBg="1"/>
      <p:bldP spid="102428" grpId="0" animBg="1"/>
      <p:bldP spid="102429" grpId="0" animBg="1"/>
      <p:bldP spid="102430" grpId="0" animBg="1"/>
      <p:bldP spid="102431" grpId="0" animBg="1"/>
      <p:bldP spid="102432" grpId="0" animBg="1"/>
      <p:bldP spid="102433" grpId="0" animBg="1"/>
      <p:bldP spid="102434" grpId="0" animBg="1"/>
      <p:bldP spid="102435" grpId="0" animBg="1"/>
      <p:bldP spid="102436" grpId="0" animBg="1"/>
      <p:bldP spid="102437" grpId="0" animBg="1"/>
      <p:bldP spid="102438" grpId="0" animBg="1"/>
      <p:bldP spid="102439" grpId="0" animBg="1"/>
      <p:bldP spid="102440" grpId="0" animBg="1"/>
      <p:bldP spid="10244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Google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PageRank</a:t>
            </a: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2209800" y="2819400"/>
            <a:ext cx="609600" cy="5873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2971800" y="4114800"/>
            <a:ext cx="914400" cy="434975"/>
          </a:xfrm>
          <a:prstGeom prst="rect">
            <a:avLst/>
          </a:prstGeom>
          <a:solidFill>
            <a:schemeClr val="tx1">
              <a:alpha val="61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yyyy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3429000" y="2971800"/>
            <a:ext cx="914400" cy="434975"/>
          </a:xfrm>
          <a:prstGeom prst="rect">
            <a:avLst/>
          </a:prstGeom>
          <a:solidFill>
            <a:srgbClr val="C0C0C0">
              <a:alpha val="97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a b c d e f g</a:t>
            </a:r>
          </a:p>
        </p:txBody>
      </p:sp>
      <p:sp>
        <p:nvSpPr>
          <p:cNvPr id="130054" name="Text Box 6"/>
          <p:cNvSpPr txBox="1">
            <a:spLocks noChangeArrowheads="1"/>
          </p:cNvSpPr>
          <p:nvPr/>
        </p:nvSpPr>
        <p:spPr bwMode="auto">
          <a:xfrm>
            <a:off x="4876800" y="3756025"/>
            <a:ext cx="914400" cy="739775"/>
          </a:xfrm>
          <a:prstGeom prst="rect">
            <a:avLst/>
          </a:prstGeom>
          <a:solidFill>
            <a:schemeClr val="bg2">
              <a:alpha val="81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</a:t>
            </a:r>
          </a:p>
          <a:p>
            <a:pPr algn="l">
              <a:spcBef>
                <a:spcPct val="50000"/>
              </a:spcBef>
            </a:pPr>
            <a:r>
              <a:rPr lang="en-US" sz="1000" b="0"/>
              <a:t>site </a:t>
            </a:r>
          </a:p>
          <a:p>
            <a:pPr algn="l">
              <a:spcBef>
                <a:spcPct val="50000"/>
              </a:spcBef>
            </a:pPr>
            <a:r>
              <a:rPr lang="en-US" sz="1000" b="0"/>
              <a:t>pdq pdq ..</a:t>
            </a:r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3581400" y="5432425"/>
            <a:ext cx="914400" cy="434975"/>
          </a:xfrm>
          <a:prstGeom prst="rect">
            <a:avLst/>
          </a:prstGeom>
          <a:solidFill>
            <a:schemeClr val="bg2">
              <a:alpha val="82001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yyyy</a:t>
            </a:r>
          </a:p>
        </p:txBody>
      </p:sp>
      <p:sp>
        <p:nvSpPr>
          <p:cNvPr id="130056" name="Line 8"/>
          <p:cNvSpPr>
            <a:spLocks noChangeShapeType="1"/>
          </p:cNvSpPr>
          <p:nvPr/>
        </p:nvSpPr>
        <p:spPr bwMode="auto">
          <a:xfrm>
            <a:off x="3505200" y="4648200"/>
            <a:ext cx="457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7" name="Line 9"/>
          <p:cNvSpPr>
            <a:spLocks noChangeShapeType="1"/>
          </p:cNvSpPr>
          <p:nvPr/>
        </p:nvSpPr>
        <p:spPr bwMode="auto">
          <a:xfrm flipV="1">
            <a:off x="3957638" y="4268788"/>
            <a:ext cx="841375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8" name="Line 10"/>
          <p:cNvSpPr>
            <a:spLocks noChangeShapeType="1"/>
          </p:cNvSpPr>
          <p:nvPr/>
        </p:nvSpPr>
        <p:spPr bwMode="auto">
          <a:xfrm flipH="1">
            <a:off x="3581400" y="3505200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9" name="Line 11"/>
          <p:cNvSpPr>
            <a:spLocks noChangeShapeType="1"/>
          </p:cNvSpPr>
          <p:nvPr/>
        </p:nvSpPr>
        <p:spPr bwMode="auto">
          <a:xfrm>
            <a:off x="2590800" y="3505200"/>
            <a:ext cx="533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0" name="Line 12"/>
          <p:cNvSpPr>
            <a:spLocks noChangeShapeType="1"/>
          </p:cNvSpPr>
          <p:nvPr/>
        </p:nvSpPr>
        <p:spPr bwMode="auto">
          <a:xfrm flipH="1">
            <a:off x="4038600" y="3962400"/>
            <a:ext cx="685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 flipH="1" flipV="1">
            <a:off x="3352800" y="47244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 flipV="1">
            <a:off x="1752600" y="4572000"/>
            <a:ext cx="990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Text Box 15"/>
          <p:cNvSpPr txBox="1">
            <a:spLocks noChangeArrowheads="1"/>
          </p:cNvSpPr>
          <p:nvPr/>
        </p:nvSpPr>
        <p:spPr bwMode="auto">
          <a:xfrm>
            <a:off x="685800" y="4594225"/>
            <a:ext cx="914400" cy="434975"/>
          </a:xfrm>
          <a:prstGeom prst="rect">
            <a:avLst/>
          </a:prstGeom>
          <a:solidFill>
            <a:srgbClr val="C0C0C0">
              <a:alpha val="97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a b c d e f g</a:t>
            </a:r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4724400" y="2079625"/>
            <a:ext cx="609600" cy="5873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30065" name="Line 17"/>
          <p:cNvSpPr>
            <a:spLocks noChangeShapeType="1"/>
          </p:cNvSpPr>
          <p:nvPr/>
        </p:nvSpPr>
        <p:spPr bwMode="auto">
          <a:xfrm flipH="1">
            <a:off x="4114800" y="25146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>
            <a:off x="5105400" y="27432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7" name="Text Box 19"/>
          <p:cNvSpPr txBox="1">
            <a:spLocks noChangeArrowheads="1"/>
          </p:cNvSpPr>
          <p:nvPr/>
        </p:nvSpPr>
        <p:spPr bwMode="auto">
          <a:xfrm>
            <a:off x="6019800" y="2133600"/>
            <a:ext cx="2971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0"/>
              <a:t>Imagine a </a:t>
            </a:r>
            <a:r>
              <a:rPr lang="ja-JP" altLang="en-US" sz="2000" b="0">
                <a:latin typeface="Arial"/>
              </a:rPr>
              <a:t>“</a:t>
            </a:r>
            <a:r>
              <a:rPr lang="en-US" sz="2000" b="0"/>
              <a:t>pagehopper</a:t>
            </a:r>
            <a:r>
              <a:rPr lang="ja-JP" altLang="en-US" sz="2000" b="0">
                <a:latin typeface="Arial"/>
              </a:rPr>
              <a:t>”</a:t>
            </a:r>
            <a:r>
              <a:rPr lang="en-US" sz="2000" b="0"/>
              <a:t> that always either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000" b="0"/>
              <a:t> follows a random link, or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000" b="0"/>
              <a:t> jumps to random page</a:t>
            </a:r>
          </a:p>
        </p:txBody>
      </p:sp>
      <p:sp>
        <p:nvSpPr>
          <p:cNvPr id="130068" name="Line 20"/>
          <p:cNvSpPr>
            <a:spLocks noChangeShapeType="1"/>
          </p:cNvSpPr>
          <p:nvPr/>
        </p:nvSpPr>
        <p:spPr bwMode="auto">
          <a:xfrm>
            <a:off x="1219200" y="1905000"/>
            <a:ext cx="838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9" name="Line 21"/>
          <p:cNvSpPr>
            <a:spLocks noChangeShapeType="1"/>
          </p:cNvSpPr>
          <p:nvPr/>
        </p:nvSpPr>
        <p:spPr bwMode="auto">
          <a:xfrm flipH="1">
            <a:off x="1905000" y="5715000"/>
            <a:ext cx="1524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70" name="Line 22"/>
          <p:cNvSpPr>
            <a:spLocks noChangeShapeType="1"/>
          </p:cNvSpPr>
          <p:nvPr/>
        </p:nvSpPr>
        <p:spPr bwMode="auto">
          <a:xfrm flipV="1">
            <a:off x="2971800" y="1981200"/>
            <a:ext cx="914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71" name="Line 23"/>
          <p:cNvSpPr>
            <a:spLocks noChangeShapeType="1"/>
          </p:cNvSpPr>
          <p:nvPr/>
        </p:nvSpPr>
        <p:spPr bwMode="auto">
          <a:xfrm flipH="1" flipV="1">
            <a:off x="1752600" y="5029200"/>
            <a:ext cx="1524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72" name="Line 24"/>
          <p:cNvSpPr>
            <a:spLocks noChangeShapeType="1"/>
          </p:cNvSpPr>
          <p:nvPr/>
        </p:nvSpPr>
        <p:spPr bwMode="auto">
          <a:xfrm>
            <a:off x="2971800" y="3200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74" name="AutoShape 26"/>
          <p:cNvSpPr>
            <a:spLocks noChangeArrowheads="1"/>
          </p:cNvSpPr>
          <p:nvPr/>
        </p:nvSpPr>
        <p:spPr bwMode="auto">
          <a:xfrm>
            <a:off x="8077200" y="25908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5" name="AutoShape 27"/>
          <p:cNvSpPr>
            <a:spLocks noChangeArrowheads="1"/>
          </p:cNvSpPr>
          <p:nvPr/>
        </p:nvSpPr>
        <p:spPr bwMode="auto">
          <a:xfrm>
            <a:off x="5105400" y="1905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7" name="AutoShape 29"/>
          <p:cNvSpPr>
            <a:spLocks noChangeArrowheads="1"/>
          </p:cNvSpPr>
          <p:nvPr/>
        </p:nvSpPr>
        <p:spPr bwMode="auto">
          <a:xfrm>
            <a:off x="5486400" y="3657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8" name="AutoShape 30"/>
          <p:cNvSpPr>
            <a:spLocks noChangeArrowheads="1"/>
          </p:cNvSpPr>
          <p:nvPr/>
        </p:nvSpPr>
        <p:spPr bwMode="auto">
          <a:xfrm>
            <a:off x="3886200" y="3810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9" name="AutoShape 31"/>
          <p:cNvSpPr>
            <a:spLocks noChangeArrowheads="1"/>
          </p:cNvSpPr>
          <p:nvPr/>
        </p:nvSpPr>
        <p:spPr bwMode="auto">
          <a:xfrm>
            <a:off x="4038600" y="52578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80" name="AutoShape 32"/>
          <p:cNvSpPr>
            <a:spLocks noChangeArrowheads="1"/>
          </p:cNvSpPr>
          <p:nvPr/>
        </p:nvSpPr>
        <p:spPr bwMode="auto">
          <a:xfrm>
            <a:off x="2438400" y="2514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81" name="AutoShape 33"/>
          <p:cNvSpPr>
            <a:spLocks noChangeArrowheads="1"/>
          </p:cNvSpPr>
          <p:nvPr/>
        </p:nvSpPr>
        <p:spPr bwMode="auto">
          <a:xfrm>
            <a:off x="3581400" y="27432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82" name="AutoShape 34"/>
          <p:cNvSpPr>
            <a:spLocks noChangeArrowheads="1"/>
          </p:cNvSpPr>
          <p:nvPr/>
        </p:nvSpPr>
        <p:spPr bwMode="auto">
          <a:xfrm>
            <a:off x="3276600" y="3810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83" name="AutoShape 35"/>
          <p:cNvSpPr>
            <a:spLocks noChangeArrowheads="1"/>
          </p:cNvSpPr>
          <p:nvPr/>
        </p:nvSpPr>
        <p:spPr bwMode="auto">
          <a:xfrm>
            <a:off x="4648200" y="43434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84" name="AutoShape 36"/>
          <p:cNvSpPr>
            <a:spLocks noChangeArrowheads="1"/>
          </p:cNvSpPr>
          <p:nvPr/>
        </p:nvSpPr>
        <p:spPr bwMode="auto">
          <a:xfrm>
            <a:off x="3657600" y="4419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34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7" grpId="0"/>
      <p:bldP spid="130074" grpId="0" animBg="1"/>
      <p:bldP spid="130075" grpId="0" animBg="1"/>
      <p:bldP spid="130077" grpId="0" animBg="1"/>
      <p:bldP spid="130078" grpId="0" animBg="1"/>
      <p:bldP spid="130079" grpId="0" animBg="1"/>
      <p:bldP spid="130080" grpId="0" animBg="1"/>
      <p:bldP spid="130081" grpId="0" animBg="1"/>
      <p:bldP spid="130082" grpId="0" animBg="1"/>
      <p:bldP spid="130083" grpId="0" animBg="1"/>
      <p:bldP spid="13008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Google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PageRank</a:t>
            </a:r>
            <a:br>
              <a:rPr lang="en-US"/>
            </a:br>
            <a:r>
              <a:rPr lang="en-US" sz="1800"/>
              <a:t>(Brin &amp; Page, http://www-db.stanford.edu/~backrub/google.html)</a:t>
            </a:r>
          </a:p>
        </p:txBody>
      </p:sp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2209800" y="2819400"/>
            <a:ext cx="609600" cy="5873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2971800" y="4114800"/>
            <a:ext cx="914400" cy="434975"/>
          </a:xfrm>
          <a:prstGeom prst="rect">
            <a:avLst/>
          </a:prstGeom>
          <a:solidFill>
            <a:schemeClr val="tx1">
              <a:alpha val="61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yyyy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3429000" y="2971800"/>
            <a:ext cx="914400" cy="434975"/>
          </a:xfrm>
          <a:prstGeom prst="rect">
            <a:avLst/>
          </a:prstGeom>
          <a:solidFill>
            <a:srgbClr val="C0C0C0">
              <a:alpha val="97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a b c d e f g</a:t>
            </a:r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4876800" y="3756025"/>
            <a:ext cx="914400" cy="739775"/>
          </a:xfrm>
          <a:prstGeom prst="rect">
            <a:avLst/>
          </a:prstGeom>
          <a:solidFill>
            <a:schemeClr val="bg2">
              <a:alpha val="81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</a:t>
            </a:r>
          </a:p>
          <a:p>
            <a:pPr algn="l">
              <a:spcBef>
                <a:spcPct val="50000"/>
              </a:spcBef>
            </a:pPr>
            <a:r>
              <a:rPr lang="en-US" sz="1000" b="0"/>
              <a:t>site </a:t>
            </a:r>
          </a:p>
          <a:p>
            <a:pPr algn="l">
              <a:spcBef>
                <a:spcPct val="50000"/>
              </a:spcBef>
            </a:pPr>
            <a:r>
              <a:rPr lang="en-US" sz="1000" b="0"/>
              <a:t>pdq pdq ..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3581400" y="5432425"/>
            <a:ext cx="914400" cy="434975"/>
          </a:xfrm>
          <a:prstGeom prst="rect">
            <a:avLst/>
          </a:prstGeom>
          <a:solidFill>
            <a:schemeClr val="bg2">
              <a:alpha val="82001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yyyy</a:t>
            </a:r>
          </a:p>
        </p:txBody>
      </p:sp>
      <p:sp>
        <p:nvSpPr>
          <p:cNvPr id="131080" name="Line 8"/>
          <p:cNvSpPr>
            <a:spLocks noChangeShapeType="1"/>
          </p:cNvSpPr>
          <p:nvPr/>
        </p:nvSpPr>
        <p:spPr bwMode="auto">
          <a:xfrm>
            <a:off x="3505200" y="4648200"/>
            <a:ext cx="457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1" name="Line 9"/>
          <p:cNvSpPr>
            <a:spLocks noChangeShapeType="1"/>
          </p:cNvSpPr>
          <p:nvPr/>
        </p:nvSpPr>
        <p:spPr bwMode="auto">
          <a:xfrm flipV="1">
            <a:off x="3957638" y="4268788"/>
            <a:ext cx="841375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2" name="Line 10"/>
          <p:cNvSpPr>
            <a:spLocks noChangeShapeType="1"/>
          </p:cNvSpPr>
          <p:nvPr/>
        </p:nvSpPr>
        <p:spPr bwMode="auto">
          <a:xfrm flipH="1">
            <a:off x="3581400" y="3505200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3" name="Line 11"/>
          <p:cNvSpPr>
            <a:spLocks noChangeShapeType="1"/>
          </p:cNvSpPr>
          <p:nvPr/>
        </p:nvSpPr>
        <p:spPr bwMode="auto">
          <a:xfrm>
            <a:off x="2590800" y="3505200"/>
            <a:ext cx="533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4" name="Line 12"/>
          <p:cNvSpPr>
            <a:spLocks noChangeShapeType="1"/>
          </p:cNvSpPr>
          <p:nvPr/>
        </p:nvSpPr>
        <p:spPr bwMode="auto">
          <a:xfrm flipH="1">
            <a:off x="4038600" y="3962400"/>
            <a:ext cx="685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5" name="Line 13"/>
          <p:cNvSpPr>
            <a:spLocks noChangeShapeType="1"/>
          </p:cNvSpPr>
          <p:nvPr/>
        </p:nvSpPr>
        <p:spPr bwMode="auto">
          <a:xfrm flipH="1" flipV="1">
            <a:off x="3352800" y="47244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6" name="Line 14"/>
          <p:cNvSpPr>
            <a:spLocks noChangeShapeType="1"/>
          </p:cNvSpPr>
          <p:nvPr/>
        </p:nvSpPr>
        <p:spPr bwMode="auto">
          <a:xfrm flipV="1">
            <a:off x="1752600" y="4572000"/>
            <a:ext cx="990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87" name="Text Box 15"/>
          <p:cNvSpPr txBox="1">
            <a:spLocks noChangeArrowheads="1"/>
          </p:cNvSpPr>
          <p:nvPr/>
        </p:nvSpPr>
        <p:spPr bwMode="auto">
          <a:xfrm>
            <a:off x="685800" y="4594225"/>
            <a:ext cx="914400" cy="434975"/>
          </a:xfrm>
          <a:prstGeom prst="rect">
            <a:avLst/>
          </a:prstGeom>
          <a:solidFill>
            <a:srgbClr val="C0C0C0">
              <a:alpha val="97000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a b c d e f g</a:t>
            </a:r>
          </a:p>
        </p:txBody>
      </p:sp>
      <p:sp>
        <p:nvSpPr>
          <p:cNvPr id="131088" name="Text Box 16"/>
          <p:cNvSpPr txBox="1">
            <a:spLocks noChangeArrowheads="1"/>
          </p:cNvSpPr>
          <p:nvPr/>
        </p:nvSpPr>
        <p:spPr bwMode="auto">
          <a:xfrm>
            <a:off x="4724400" y="2079625"/>
            <a:ext cx="609600" cy="5873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000" b="0"/>
              <a:t>web site xxx</a:t>
            </a:r>
          </a:p>
        </p:txBody>
      </p:sp>
      <p:sp>
        <p:nvSpPr>
          <p:cNvPr id="131089" name="Line 17"/>
          <p:cNvSpPr>
            <a:spLocks noChangeShapeType="1"/>
          </p:cNvSpPr>
          <p:nvPr/>
        </p:nvSpPr>
        <p:spPr bwMode="auto">
          <a:xfrm flipH="1">
            <a:off x="4114800" y="25146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0" name="Line 18"/>
          <p:cNvSpPr>
            <a:spLocks noChangeShapeType="1"/>
          </p:cNvSpPr>
          <p:nvPr/>
        </p:nvSpPr>
        <p:spPr bwMode="auto">
          <a:xfrm>
            <a:off x="5105400" y="27432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1" name="Text Box 19"/>
          <p:cNvSpPr txBox="1">
            <a:spLocks noChangeArrowheads="1"/>
          </p:cNvSpPr>
          <p:nvPr/>
        </p:nvSpPr>
        <p:spPr bwMode="auto">
          <a:xfrm>
            <a:off x="6019800" y="2133600"/>
            <a:ext cx="29718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0"/>
              <a:t>Imagine a </a:t>
            </a:r>
            <a:r>
              <a:rPr lang="ja-JP" altLang="en-US" sz="2000" b="0">
                <a:latin typeface="Arial"/>
              </a:rPr>
              <a:t>“</a:t>
            </a:r>
            <a:r>
              <a:rPr lang="en-US" sz="2000" b="0"/>
              <a:t>pagehopper</a:t>
            </a:r>
            <a:r>
              <a:rPr lang="ja-JP" altLang="en-US" sz="2000" b="0">
                <a:latin typeface="Arial"/>
              </a:rPr>
              <a:t>”</a:t>
            </a:r>
            <a:r>
              <a:rPr lang="en-US" sz="2000" b="0"/>
              <a:t> that always either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000" b="0"/>
              <a:t> follows a random link, or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000" b="0"/>
              <a:t> jumps to random page</a:t>
            </a:r>
          </a:p>
          <a:p>
            <a:pPr algn="l">
              <a:spcBef>
                <a:spcPct val="50000"/>
              </a:spcBef>
            </a:pPr>
            <a:r>
              <a:rPr lang="en-US" sz="2000" b="0"/>
              <a:t>PageRank ranks pages by the amount of time the pagehopper spends on a page: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000" b="0"/>
              <a:t> or, if there were many pagehoppers, PageRank is the expected </a:t>
            </a:r>
            <a:r>
              <a:rPr lang="ja-JP" altLang="en-US" sz="2000" b="0">
                <a:latin typeface="Arial"/>
              </a:rPr>
              <a:t>“</a:t>
            </a:r>
            <a:r>
              <a:rPr lang="en-US" sz="2000" b="0"/>
              <a:t>crowd size</a:t>
            </a:r>
            <a:r>
              <a:rPr lang="ja-JP" altLang="en-US" sz="2000" b="0">
                <a:latin typeface="Arial"/>
              </a:rPr>
              <a:t>”</a:t>
            </a:r>
            <a:endParaRPr lang="en-US" sz="2000" b="0"/>
          </a:p>
        </p:txBody>
      </p:sp>
      <p:sp>
        <p:nvSpPr>
          <p:cNvPr id="131092" name="Line 20"/>
          <p:cNvSpPr>
            <a:spLocks noChangeShapeType="1"/>
          </p:cNvSpPr>
          <p:nvPr/>
        </p:nvSpPr>
        <p:spPr bwMode="auto">
          <a:xfrm>
            <a:off x="1219200" y="1905000"/>
            <a:ext cx="838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3" name="Line 21"/>
          <p:cNvSpPr>
            <a:spLocks noChangeShapeType="1"/>
          </p:cNvSpPr>
          <p:nvPr/>
        </p:nvSpPr>
        <p:spPr bwMode="auto">
          <a:xfrm flipH="1">
            <a:off x="1905000" y="5715000"/>
            <a:ext cx="1524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4" name="Line 22"/>
          <p:cNvSpPr>
            <a:spLocks noChangeShapeType="1"/>
          </p:cNvSpPr>
          <p:nvPr/>
        </p:nvSpPr>
        <p:spPr bwMode="auto">
          <a:xfrm flipV="1">
            <a:off x="2971800" y="1981200"/>
            <a:ext cx="914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5" name="Line 23"/>
          <p:cNvSpPr>
            <a:spLocks noChangeShapeType="1"/>
          </p:cNvSpPr>
          <p:nvPr/>
        </p:nvSpPr>
        <p:spPr bwMode="auto">
          <a:xfrm flipH="1" flipV="1">
            <a:off x="1752600" y="5029200"/>
            <a:ext cx="1524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6" name="Line 24"/>
          <p:cNvSpPr>
            <a:spLocks noChangeShapeType="1"/>
          </p:cNvSpPr>
          <p:nvPr/>
        </p:nvSpPr>
        <p:spPr bwMode="auto">
          <a:xfrm>
            <a:off x="2971800" y="3200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8" name="AutoShape 26"/>
          <p:cNvSpPr>
            <a:spLocks noChangeArrowheads="1"/>
          </p:cNvSpPr>
          <p:nvPr/>
        </p:nvSpPr>
        <p:spPr bwMode="auto">
          <a:xfrm>
            <a:off x="5105400" y="1905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99" name="AutoShape 27"/>
          <p:cNvSpPr>
            <a:spLocks noChangeArrowheads="1"/>
          </p:cNvSpPr>
          <p:nvPr/>
        </p:nvSpPr>
        <p:spPr bwMode="auto">
          <a:xfrm>
            <a:off x="5486400" y="3657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0" name="AutoShape 28"/>
          <p:cNvSpPr>
            <a:spLocks noChangeArrowheads="1"/>
          </p:cNvSpPr>
          <p:nvPr/>
        </p:nvSpPr>
        <p:spPr bwMode="auto">
          <a:xfrm>
            <a:off x="3886200" y="3810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1" name="AutoShape 29"/>
          <p:cNvSpPr>
            <a:spLocks noChangeArrowheads="1"/>
          </p:cNvSpPr>
          <p:nvPr/>
        </p:nvSpPr>
        <p:spPr bwMode="auto">
          <a:xfrm>
            <a:off x="4038600" y="52578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2" name="AutoShape 30"/>
          <p:cNvSpPr>
            <a:spLocks noChangeArrowheads="1"/>
          </p:cNvSpPr>
          <p:nvPr/>
        </p:nvSpPr>
        <p:spPr bwMode="auto">
          <a:xfrm>
            <a:off x="2438400" y="2514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3" name="AutoShape 31"/>
          <p:cNvSpPr>
            <a:spLocks noChangeArrowheads="1"/>
          </p:cNvSpPr>
          <p:nvPr/>
        </p:nvSpPr>
        <p:spPr bwMode="auto">
          <a:xfrm>
            <a:off x="3581400" y="27432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4" name="AutoShape 32"/>
          <p:cNvSpPr>
            <a:spLocks noChangeArrowheads="1"/>
          </p:cNvSpPr>
          <p:nvPr/>
        </p:nvSpPr>
        <p:spPr bwMode="auto">
          <a:xfrm>
            <a:off x="3276600" y="3810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5" name="AutoShape 33"/>
          <p:cNvSpPr>
            <a:spLocks noChangeArrowheads="1"/>
          </p:cNvSpPr>
          <p:nvPr/>
        </p:nvSpPr>
        <p:spPr bwMode="auto">
          <a:xfrm>
            <a:off x="4648200" y="43434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6" name="AutoShape 34"/>
          <p:cNvSpPr>
            <a:spLocks noChangeArrowheads="1"/>
          </p:cNvSpPr>
          <p:nvPr/>
        </p:nvSpPr>
        <p:spPr bwMode="auto">
          <a:xfrm>
            <a:off x="3657600" y="4419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8" name="AutoShape 36"/>
          <p:cNvSpPr>
            <a:spLocks noChangeArrowheads="1"/>
          </p:cNvSpPr>
          <p:nvPr/>
        </p:nvSpPr>
        <p:spPr bwMode="auto">
          <a:xfrm>
            <a:off x="2286000" y="33528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09" name="AutoShape 37"/>
          <p:cNvSpPr>
            <a:spLocks noChangeArrowheads="1"/>
          </p:cNvSpPr>
          <p:nvPr/>
        </p:nvSpPr>
        <p:spPr bwMode="auto">
          <a:xfrm>
            <a:off x="3581400" y="4038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0" name="AutoShape 38"/>
          <p:cNvSpPr>
            <a:spLocks noChangeArrowheads="1"/>
          </p:cNvSpPr>
          <p:nvPr/>
        </p:nvSpPr>
        <p:spPr bwMode="auto">
          <a:xfrm>
            <a:off x="3505200" y="5181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1" name="AutoShape 39"/>
          <p:cNvSpPr>
            <a:spLocks noChangeArrowheads="1"/>
          </p:cNvSpPr>
          <p:nvPr/>
        </p:nvSpPr>
        <p:spPr bwMode="auto">
          <a:xfrm>
            <a:off x="1600200" y="44958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2" name="AutoShape 40"/>
          <p:cNvSpPr>
            <a:spLocks noChangeArrowheads="1"/>
          </p:cNvSpPr>
          <p:nvPr/>
        </p:nvSpPr>
        <p:spPr bwMode="auto">
          <a:xfrm>
            <a:off x="2667000" y="4191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3" name="AutoShape 41"/>
          <p:cNvSpPr>
            <a:spLocks noChangeArrowheads="1"/>
          </p:cNvSpPr>
          <p:nvPr/>
        </p:nvSpPr>
        <p:spPr bwMode="auto">
          <a:xfrm>
            <a:off x="1219200" y="50292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4" name="AutoShape 42"/>
          <p:cNvSpPr>
            <a:spLocks noChangeArrowheads="1"/>
          </p:cNvSpPr>
          <p:nvPr/>
        </p:nvSpPr>
        <p:spPr bwMode="auto">
          <a:xfrm>
            <a:off x="2971800" y="43434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5" name="AutoShape 43"/>
          <p:cNvSpPr>
            <a:spLocks noChangeArrowheads="1"/>
          </p:cNvSpPr>
          <p:nvPr/>
        </p:nvSpPr>
        <p:spPr bwMode="auto">
          <a:xfrm>
            <a:off x="4191000" y="5562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116" name="AutoShape 44"/>
          <p:cNvSpPr>
            <a:spLocks noChangeArrowheads="1"/>
          </p:cNvSpPr>
          <p:nvPr/>
        </p:nvSpPr>
        <p:spPr bwMode="auto">
          <a:xfrm>
            <a:off x="3276600" y="4191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8000">
              <a:alpha val="30000"/>
            </a:srgbClr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64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Let </a:t>
            </a:r>
            <a:r>
              <a:rPr lang="en-US" b="1" dirty="0" smtClean="0"/>
              <a:t>u </a:t>
            </a:r>
            <a:r>
              <a:rPr lang="en-US" dirty="0" smtClean="0"/>
              <a:t>= (1/N, …, 1/N)</a:t>
            </a:r>
          </a:p>
          <a:p>
            <a:pPr lvl="1"/>
            <a:r>
              <a:rPr lang="en-US" dirty="0" smtClean="0"/>
              <a:t>dimension = #nodes N</a:t>
            </a:r>
          </a:p>
          <a:p>
            <a:r>
              <a:rPr lang="en-US" dirty="0" smtClean="0"/>
              <a:t>Let A = adjacency matrix: [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ij</a:t>
            </a:r>
            <a:r>
              <a:rPr lang="en-US" dirty="0" smtClean="0"/>
              <a:t>=1 </a:t>
            </a:r>
            <a:r>
              <a:rPr lang="en-US" dirty="0" smtClean="0">
                <a:sym typeface="Wingdings"/>
              </a:rPr>
              <a:t> </a:t>
            </a:r>
            <a:r>
              <a:rPr lang="en-US" dirty="0" err="1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 links to j]</a:t>
            </a:r>
          </a:p>
          <a:p>
            <a:r>
              <a:rPr lang="en-US" dirty="0" smtClean="0">
                <a:sym typeface="Wingdings"/>
              </a:rPr>
              <a:t>Let W = [</a:t>
            </a:r>
            <a:r>
              <a:rPr lang="en-US" dirty="0" err="1" smtClean="0">
                <a:sym typeface="Wingdings"/>
              </a:rPr>
              <a:t>w</a:t>
            </a:r>
            <a:r>
              <a:rPr lang="en-US" baseline="-25000" dirty="0" err="1" smtClean="0">
                <a:sym typeface="Wingdings"/>
              </a:rPr>
              <a:t>ij</a:t>
            </a:r>
            <a:r>
              <a:rPr lang="en-US" dirty="0" smtClean="0">
                <a:sym typeface="Wingdings"/>
              </a:rPr>
              <a:t> = </a:t>
            </a:r>
            <a:r>
              <a:rPr lang="en-US" dirty="0" err="1" smtClean="0">
                <a:sym typeface="Wingdings"/>
              </a:rPr>
              <a:t>a</a:t>
            </a:r>
            <a:r>
              <a:rPr lang="en-US" baseline="-25000" dirty="0" err="1" smtClean="0">
                <a:sym typeface="Wingdings"/>
              </a:rPr>
              <a:t>ij</a:t>
            </a:r>
            <a:r>
              <a:rPr lang="en-US" dirty="0" smtClean="0">
                <a:sym typeface="Wingdings"/>
              </a:rPr>
              <a:t>/</a:t>
            </a:r>
            <a:r>
              <a:rPr lang="en-US" dirty="0" err="1" smtClean="0">
                <a:sym typeface="Wingdings"/>
              </a:rPr>
              <a:t>outdegree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)]</a:t>
            </a:r>
          </a:p>
          <a:p>
            <a:pPr lvl="1"/>
            <a:r>
              <a:rPr lang="en-US" dirty="0" err="1">
                <a:sym typeface="Wingdings"/>
              </a:rPr>
              <a:t>w</a:t>
            </a:r>
            <a:r>
              <a:rPr lang="en-US" baseline="-25000" dirty="0" err="1">
                <a:sym typeface="Wingdings"/>
              </a:rPr>
              <a:t>ij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is probability of jump from </a:t>
            </a:r>
            <a:r>
              <a:rPr lang="en-US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 to j</a:t>
            </a:r>
          </a:p>
          <a:p>
            <a:r>
              <a:rPr lang="en-US" dirty="0" smtClean="0"/>
              <a:t>Let </a:t>
            </a:r>
            <a:r>
              <a:rPr lang="en-US" b="1" dirty="0" smtClean="0"/>
              <a:t>v</a:t>
            </a:r>
            <a:r>
              <a:rPr lang="en-US" baseline="30000" dirty="0" smtClean="0"/>
              <a:t>0</a:t>
            </a:r>
            <a:r>
              <a:rPr lang="en-US" dirty="0" smtClean="0"/>
              <a:t> = (1,1,….,1) </a:t>
            </a:r>
          </a:p>
          <a:p>
            <a:pPr lvl="1"/>
            <a:r>
              <a:rPr lang="en-US" dirty="0" smtClean="0"/>
              <a:t>or anything else you want</a:t>
            </a:r>
          </a:p>
          <a:p>
            <a:r>
              <a:rPr lang="en-US" dirty="0" smtClean="0"/>
              <a:t>Repeat until converged:</a:t>
            </a:r>
          </a:p>
          <a:p>
            <a:pPr lvl="1"/>
            <a:r>
              <a:rPr lang="en-US" dirty="0" smtClean="0"/>
              <a:t>Let </a:t>
            </a:r>
            <a:r>
              <a:rPr lang="en-US" b="1" dirty="0" smtClean="0"/>
              <a:t>v</a:t>
            </a:r>
            <a:r>
              <a:rPr lang="en-US" baseline="30000" dirty="0" smtClean="0"/>
              <a:t>t+1 </a:t>
            </a:r>
            <a:r>
              <a:rPr lang="en-US" dirty="0" smtClean="0"/>
              <a:t>= c</a:t>
            </a:r>
            <a:r>
              <a:rPr lang="en-US" b="1" dirty="0" smtClean="0"/>
              <a:t>u</a:t>
            </a:r>
            <a:r>
              <a:rPr lang="en-US" dirty="0" smtClean="0"/>
              <a:t> + (1-c)</a:t>
            </a:r>
            <a:r>
              <a:rPr lang="en-US" b="1" dirty="0" err="1" smtClean="0"/>
              <a:t>Wv</a:t>
            </a:r>
            <a:r>
              <a:rPr lang="en-US" baseline="30000" dirty="0" err="1" smtClean="0"/>
              <a:t>t</a:t>
            </a:r>
            <a:endParaRPr lang="en-US" baseline="30000" dirty="0" smtClean="0"/>
          </a:p>
          <a:p>
            <a:pPr lvl="2"/>
            <a:r>
              <a:rPr lang="en-US" sz="2400" dirty="0" smtClean="0"/>
              <a:t>c is probability of jumping “anywhere randomly”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40425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Streaming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Assume we can store </a:t>
            </a:r>
            <a:r>
              <a:rPr lang="en-US" sz="2800" b="1" dirty="0" smtClean="0"/>
              <a:t>v </a:t>
            </a:r>
            <a:r>
              <a:rPr lang="en-US" sz="2800" dirty="0" smtClean="0"/>
              <a:t>but not </a:t>
            </a:r>
            <a:r>
              <a:rPr lang="en-US" sz="2800" b="1" dirty="0" smtClean="0"/>
              <a:t>W</a:t>
            </a:r>
            <a:r>
              <a:rPr lang="en-US" sz="2800" dirty="0" smtClean="0"/>
              <a:t> in memory</a:t>
            </a:r>
          </a:p>
          <a:p>
            <a:r>
              <a:rPr lang="en-US" sz="2800" dirty="0" smtClean="0"/>
              <a:t>Repeat until converged:</a:t>
            </a:r>
          </a:p>
          <a:p>
            <a:pPr lvl="1"/>
            <a:r>
              <a:rPr lang="en-US" sz="2800" dirty="0" smtClean="0"/>
              <a:t>Let </a:t>
            </a:r>
            <a:r>
              <a:rPr lang="en-US" sz="2800" b="1" dirty="0" smtClean="0"/>
              <a:t>v</a:t>
            </a:r>
            <a:r>
              <a:rPr lang="en-US" sz="2800" baseline="30000" dirty="0" smtClean="0"/>
              <a:t>t+1 </a:t>
            </a:r>
            <a:r>
              <a:rPr lang="en-US" sz="2800" dirty="0" smtClean="0"/>
              <a:t>= c</a:t>
            </a:r>
            <a:r>
              <a:rPr lang="en-US" sz="2800" b="1" dirty="0" smtClean="0"/>
              <a:t>u</a:t>
            </a:r>
            <a:r>
              <a:rPr lang="en-US" sz="2800" dirty="0" smtClean="0"/>
              <a:t> + (1-c)</a:t>
            </a:r>
            <a:r>
              <a:rPr lang="en-US" sz="2800" b="1" dirty="0" err="1" smtClean="0"/>
              <a:t>Wv</a:t>
            </a:r>
            <a:r>
              <a:rPr lang="en-US" sz="2800" baseline="30000" dirty="0" err="1" smtClean="0"/>
              <a:t>t</a:t>
            </a:r>
            <a:endParaRPr lang="en-US" sz="2800" baseline="30000" dirty="0" smtClean="0"/>
          </a:p>
          <a:p>
            <a:pPr lvl="1"/>
            <a:endParaRPr lang="en-US" baseline="30000" dirty="0" smtClean="0"/>
          </a:p>
          <a:p>
            <a:r>
              <a:rPr lang="en-US" sz="2600" dirty="0" smtClean="0"/>
              <a:t>Store </a:t>
            </a:r>
            <a:r>
              <a:rPr lang="en-US" sz="2600" b="1" dirty="0" smtClean="0"/>
              <a:t>A </a:t>
            </a:r>
            <a:r>
              <a:rPr lang="en-US" sz="2600" dirty="0" smtClean="0"/>
              <a:t>as a row matrix:</a:t>
            </a:r>
            <a:r>
              <a:rPr lang="en-US" sz="2600" dirty="0"/>
              <a:t> </a:t>
            </a:r>
            <a:r>
              <a:rPr lang="en-US" sz="2600" dirty="0" smtClean="0"/>
              <a:t>each line is</a:t>
            </a:r>
          </a:p>
          <a:p>
            <a:pPr lvl="1"/>
            <a:r>
              <a:rPr lang="en-US" sz="2600" dirty="0" err="1" smtClean="0"/>
              <a:t>i</a:t>
            </a:r>
            <a:r>
              <a:rPr lang="en-US" sz="2600" dirty="0"/>
              <a:t> </a:t>
            </a:r>
            <a:r>
              <a:rPr lang="en-US" sz="2600" dirty="0" smtClean="0"/>
              <a:t>  j</a:t>
            </a:r>
            <a:r>
              <a:rPr lang="en-US" sz="2600" baseline="-25000" dirty="0" smtClean="0"/>
              <a:t>i,1</a:t>
            </a:r>
            <a:r>
              <a:rPr lang="en-US" sz="2600" dirty="0" smtClean="0"/>
              <a:t>,…,</a:t>
            </a:r>
            <a:r>
              <a:rPr lang="en-US" sz="2600" dirty="0" err="1" smtClean="0"/>
              <a:t>j</a:t>
            </a:r>
            <a:r>
              <a:rPr lang="en-US" sz="2600" baseline="-25000" dirty="0" err="1" smtClean="0"/>
              <a:t>i,d</a:t>
            </a:r>
            <a:r>
              <a:rPr lang="en-US" sz="2600" baseline="-25000" dirty="0" smtClean="0"/>
              <a:t> </a:t>
            </a:r>
            <a:r>
              <a:rPr lang="en-US" sz="2600" dirty="0" smtClean="0"/>
              <a:t> [the neighbors of </a:t>
            </a:r>
            <a:r>
              <a:rPr lang="en-US" sz="2600" dirty="0" err="1" smtClean="0"/>
              <a:t>i</a:t>
            </a:r>
            <a:r>
              <a:rPr lang="en-US" sz="2600" dirty="0" smtClean="0"/>
              <a:t>]</a:t>
            </a:r>
          </a:p>
          <a:p>
            <a:r>
              <a:rPr lang="en-US" sz="2600" dirty="0" smtClean="0"/>
              <a:t>Store </a:t>
            </a:r>
            <a:r>
              <a:rPr lang="en-US" sz="2600" b="1" dirty="0" smtClean="0"/>
              <a:t>v’ </a:t>
            </a:r>
            <a:r>
              <a:rPr lang="en-US" sz="2600" dirty="0" smtClean="0"/>
              <a:t>and </a:t>
            </a:r>
            <a:r>
              <a:rPr lang="en-US" sz="2600" b="1" dirty="0" smtClean="0"/>
              <a:t>v</a:t>
            </a:r>
            <a:r>
              <a:rPr lang="en-US" sz="2600" dirty="0" smtClean="0"/>
              <a:t> in memory: </a:t>
            </a:r>
            <a:r>
              <a:rPr lang="en-US" sz="2600" b="1" dirty="0" smtClean="0"/>
              <a:t>v’</a:t>
            </a:r>
            <a:r>
              <a:rPr lang="en-US" sz="2600" dirty="0" smtClean="0"/>
              <a:t> starts out as c</a:t>
            </a:r>
            <a:r>
              <a:rPr lang="en-US" sz="2600" b="1" dirty="0" smtClean="0"/>
              <a:t>u</a:t>
            </a:r>
            <a:endParaRPr lang="en-US" sz="2600" dirty="0"/>
          </a:p>
          <a:p>
            <a:r>
              <a:rPr lang="en-US" sz="2600" dirty="0" smtClean="0"/>
              <a:t>For each line “</a:t>
            </a:r>
            <a:r>
              <a:rPr lang="en-US" sz="2600" dirty="0" err="1" smtClean="0"/>
              <a:t>i</a:t>
            </a:r>
            <a:r>
              <a:rPr lang="en-US" sz="2600" dirty="0" smtClean="0"/>
              <a:t>   </a:t>
            </a:r>
            <a:r>
              <a:rPr lang="en-US" sz="2600" dirty="0"/>
              <a:t>j</a:t>
            </a:r>
            <a:r>
              <a:rPr lang="en-US" sz="2600" baseline="-25000" dirty="0"/>
              <a:t>i,1</a:t>
            </a:r>
            <a:r>
              <a:rPr lang="en-US" sz="2600" dirty="0"/>
              <a:t>,…,</a:t>
            </a:r>
            <a:r>
              <a:rPr lang="en-US" sz="2600" dirty="0" err="1"/>
              <a:t>j</a:t>
            </a:r>
            <a:r>
              <a:rPr lang="en-US" sz="2600" baseline="-25000" dirty="0" err="1"/>
              <a:t>i,d</a:t>
            </a:r>
            <a:r>
              <a:rPr lang="en-US" sz="2600" baseline="-25000" dirty="0"/>
              <a:t> </a:t>
            </a:r>
            <a:r>
              <a:rPr lang="en-US" sz="2600" dirty="0" smtClean="0"/>
              <a:t>“</a:t>
            </a:r>
          </a:p>
          <a:p>
            <a:pPr lvl="1"/>
            <a:r>
              <a:rPr lang="en-US" sz="2600" dirty="0" smtClean="0"/>
              <a:t>For each j in </a:t>
            </a:r>
            <a:r>
              <a:rPr lang="en-US" sz="2600" dirty="0"/>
              <a:t>j</a:t>
            </a:r>
            <a:r>
              <a:rPr lang="en-US" sz="2600" baseline="-25000" dirty="0"/>
              <a:t>i,1</a:t>
            </a:r>
            <a:r>
              <a:rPr lang="en-US" sz="2600" dirty="0"/>
              <a:t>,…,</a:t>
            </a:r>
            <a:r>
              <a:rPr lang="en-US" sz="2600" dirty="0" err="1"/>
              <a:t>j</a:t>
            </a:r>
            <a:r>
              <a:rPr lang="en-US" sz="2600" baseline="-25000" dirty="0" err="1"/>
              <a:t>i,d</a:t>
            </a:r>
            <a:r>
              <a:rPr lang="en-US" sz="2600" baseline="-25000" dirty="0"/>
              <a:t> </a:t>
            </a:r>
            <a:endParaRPr lang="en-US" sz="2600" dirty="0" smtClean="0"/>
          </a:p>
          <a:p>
            <a:pPr lvl="2"/>
            <a:r>
              <a:rPr lang="en-US" sz="2600" b="1" dirty="0" smtClean="0"/>
              <a:t>v’</a:t>
            </a:r>
            <a:r>
              <a:rPr lang="en-US" sz="2600" dirty="0" smtClean="0"/>
              <a:t>[j] += (1-c)</a:t>
            </a:r>
            <a:r>
              <a:rPr lang="en-US" sz="2600" b="1" dirty="0" smtClean="0"/>
              <a:t>v[</a:t>
            </a:r>
            <a:r>
              <a:rPr lang="en-US" sz="2600" b="1" dirty="0" err="1" smtClean="0"/>
              <a:t>i</a:t>
            </a:r>
            <a:r>
              <a:rPr lang="en-US" sz="2600" b="1" dirty="0" smtClean="0"/>
              <a:t>]/</a:t>
            </a:r>
            <a:r>
              <a:rPr lang="en-US" sz="2600" dirty="0"/>
              <a:t>d</a:t>
            </a:r>
            <a:endParaRPr lang="en-US" sz="26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401053" y="2232526"/>
            <a:ext cx="4772526" cy="58821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9400" y="4684294"/>
            <a:ext cx="4653547" cy="167205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18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Streaming PageRank: </a:t>
            </a:r>
            <a:br>
              <a:rPr lang="en-US" dirty="0" smtClean="0"/>
            </a:br>
            <a:r>
              <a:rPr lang="en-US" dirty="0" smtClean="0"/>
              <a:t>with some long 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Repeat until converged:</a:t>
            </a:r>
          </a:p>
          <a:p>
            <a:pPr lvl="1"/>
            <a:r>
              <a:rPr lang="en-US" sz="2800" dirty="0" smtClean="0"/>
              <a:t>Let </a:t>
            </a:r>
            <a:r>
              <a:rPr lang="en-US" sz="2800" b="1" dirty="0" smtClean="0"/>
              <a:t>v</a:t>
            </a:r>
            <a:r>
              <a:rPr lang="en-US" sz="2800" baseline="30000" dirty="0" smtClean="0"/>
              <a:t>t+1 </a:t>
            </a:r>
            <a:r>
              <a:rPr lang="en-US" sz="2800" dirty="0" smtClean="0"/>
              <a:t>= c</a:t>
            </a:r>
            <a:r>
              <a:rPr lang="en-US" sz="2800" b="1" dirty="0" smtClean="0"/>
              <a:t>u</a:t>
            </a:r>
            <a:r>
              <a:rPr lang="en-US" sz="2800" dirty="0" smtClean="0"/>
              <a:t> + (1-c)</a:t>
            </a:r>
            <a:r>
              <a:rPr lang="en-US" sz="2800" b="1" dirty="0" err="1" smtClean="0"/>
              <a:t>Wv</a:t>
            </a:r>
            <a:r>
              <a:rPr lang="en-US" sz="2800" baseline="30000" dirty="0" err="1" smtClean="0"/>
              <a:t>t</a:t>
            </a:r>
            <a:endParaRPr lang="en-US" sz="2800" baseline="30000" dirty="0" smtClean="0"/>
          </a:p>
          <a:p>
            <a:pPr lvl="1"/>
            <a:endParaRPr lang="en-US" baseline="30000" dirty="0" smtClean="0"/>
          </a:p>
          <a:p>
            <a:r>
              <a:rPr lang="en-US" sz="2600" dirty="0" smtClean="0"/>
              <a:t>Store </a:t>
            </a:r>
            <a:r>
              <a:rPr lang="en-US" sz="2600" b="1" dirty="0" smtClean="0"/>
              <a:t>A </a:t>
            </a:r>
            <a:r>
              <a:rPr lang="en-US" sz="2600" dirty="0" smtClean="0"/>
              <a:t>as a list of edges: each line is: “</a:t>
            </a:r>
            <a:r>
              <a:rPr lang="en-US" sz="2600" dirty="0" err="1" smtClean="0"/>
              <a:t>i</a:t>
            </a:r>
            <a:r>
              <a:rPr lang="en-US" sz="2600" dirty="0" smtClean="0"/>
              <a:t> d(</a:t>
            </a:r>
            <a:r>
              <a:rPr lang="en-US" sz="2600" dirty="0" err="1" smtClean="0"/>
              <a:t>i</a:t>
            </a:r>
            <a:r>
              <a:rPr lang="en-US" sz="2600" dirty="0" smtClean="0"/>
              <a:t>) j”</a:t>
            </a:r>
          </a:p>
          <a:p>
            <a:r>
              <a:rPr lang="en-US" sz="2600" dirty="0" smtClean="0"/>
              <a:t>Store </a:t>
            </a:r>
            <a:r>
              <a:rPr lang="en-US" sz="2600" b="1" dirty="0" smtClean="0"/>
              <a:t>v’ </a:t>
            </a:r>
            <a:r>
              <a:rPr lang="en-US" sz="2600" dirty="0" smtClean="0"/>
              <a:t>and </a:t>
            </a:r>
            <a:r>
              <a:rPr lang="en-US" sz="2600" b="1" dirty="0" smtClean="0"/>
              <a:t>v</a:t>
            </a:r>
            <a:r>
              <a:rPr lang="en-US" sz="2600" dirty="0" smtClean="0"/>
              <a:t> in memory: </a:t>
            </a:r>
            <a:r>
              <a:rPr lang="en-US" sz="2600" b="1" dirty="0" smtClean="0"/>
              <a:t>v’</a:t>
            </a:r>
            <a:r>
              <a:rPr lang="en-US" sz="2600" dirty="0" smtClean="0"/>
              <a:t> starts out as c</a:t>
            </a:r>
            <a:r>
              <a:rPr lang="en-US" sz="2600" b="1" dirty="0" smtClean="0"/>
              <a:t>u</a:t>
            </a:r>
            <a:endParaRPr lang="en-US" sz="2600" dirty="0"/>
          </a:p>
          <a:p>
            <a:r>
              <a:rPr lang="en-US" sz="2600" dirty="0" smtClean="0"/>
              <a:t>For each line “</a:t>
            </a:r>
            <a:r>
              <a:rPr lang="en-US" sz="2600" dirty="0" err="1" smtClean="0"/>
              <a:t>i</a:t>
            </a:r>
            <a:r>
              <a:rPr lang="en-US" sz="2600" dirty="0" smtClean="0"/>
              <a:t> d j“</a:t>
            </a:r>
          </a:p>
          <a:p>
            <a:pPr lvl="2"/>
            <a:r>
              <a:rPr lang="en-US" sz="2600" b="1" dirty="0" smtClean="0"/>
              <a:t>v’</a:t>
            </a:r>
            <a:r>
              <a:rPr lang="en-US" sz="2600" dirty="0" smtClean="0"/>
              <a:t>[j] += (1-c)</a:t>
            </a:r>
            <a:r>
              <a:rPr lang="en-US" sz="2600" b="1" dirty="0" smtClean="0"/>
              <a:t>v[</a:t>
            </a:r>
            <a:r>
              <a:rPr lang="en-US" sz="2600" b="1" dirty="0" err="1" smtClean="0"/>
              <a:t>i</a:t>
            </a:r>
            <a:r>
              <a:rPr lang="en-US" sz="2600" b="1" dirty="0" smtClean="0"/>
              <a:t>]/</a:t>
            </a:r>
            <a:r>
              <a:rPr lang="en-US" sz="2600" dirty="0"/>
              <a:t>d</a:t>
            </a:r>
            <a:endParaRPr lang="en-US" sz="26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279400" y="2646947"/>
            <a:ext cx="7059863" cy="200526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2222" y="1748589"/>
            <a:ext cx="4273884" cy="53741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9115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Streaming PageRank: </a:t>
            </a:r>
            <a:br>
              <a:rPr lang="en-US" dirty="0" smtClean="0"/>
            </a:br>
            <a:r>
              <a:rPr lang="en-US" dirty="0" smtClean="0"/>
              <a:t>with some long 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Repeat until converged:</a:t>
            </a:r>
          </a:p>
          <a:p>
            <a:pPr lvl="1"/>
            <a:r>
              <a:rPr lang="en-US" sz="2800" dirty="0" smtClean="0"/>
              <a:t>Let </a:t>
            </a:r>
            <a:r>
              <a:rPr lang="en-US" sz="2800" b="1" dirty="0" smtClean="0"/>
              <a:t>v</a:t>
            </a:r>
            <a:r>
              <a:rPr lang="en-US" sz="2800" baseline="30000" dirty="0" smtClean="0"/>
              <a:t>t+1 </a:t>
            </a:r>
            <a:r>
              <a:rPr lang="en-US" sz="2800" dirty="0" smtClean="0"/>
              <a:t>= c</a:t>
            </a:r>
            <a:r>
              <a:rPr lang="en-US" sz="2800" b="1" dirty="0" smtClean="0"/>
              <a:t>u</a:t>
            </a:r>
            <a:r>
              <a:rPr lang="en-US" sz="2800" dirty="0" smtClean="0"/>
              <a:t> + (1-c)</a:t>
            </a:r>
            <a:r>
              <a:rPr lang="en-US" sz="2800" b="1" dirty="0" err="1" smtClean="0"/>
              <a:t>Wv</a:t>
            </a:r>
            <a:r>
              <a:rPr lang="en-US" sz="2800" baseline="30000" dirty="0" err="1" smtClean="0"/>
              <a:t>t</a:t>
            </a:r>
            <a:endParaRPr lang="en-US" sz="2800" baseline="30000" dirty="0" smtClean="0"/>
          </a:p>
          <a:p>
            <a:pPr lvl="1"/>
            <a:endParaRPr lang="en-US" baseline="30000" dirty="0" smtClean="0"/>
          </a:p>
          <a:p>
            <a:r>
              <a:rPr lang="en-US" sz="2600" dirty="0" smtClean="0">
                <a:solidFill>
                  <a:srgbClr val="FF0000"/>
                </a:solidFill>
              </a:rPr>
              <a:t>Preprocessing A</a:t>
            </a:r>
            <a:endParaRPr lang="en-US" sz="2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796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Streaming PageRank: </a:t>
            </a:r>
            <a:br>
              <a:rPr lang="en-US" dirty="0" smtClean="0"/>
            </a:br>
            <a:r>
              <a:rPr lang="en-US" dirty="0" smtClean="0"/>
              <a:t>with some long 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Repeat until converged:</a:t>
            </a:r>
          </a:p>
          <a:p>
            <a:pPr lvl="1"/>
            <a:r>
              <a:rPr lang="en-US" sz="2800" dirty="0" smtClean="0"/>
              <a:t>Let </a:t>
            </a:r>
            <a:r>
              <a:rPr lang="en-US" sz="2800" b="1" dirty="0" smtClean="0"/>
              <a:t>v</a:t>
            </a:r>
            <a:r>
              <a:rPr lang="en-US" sz="2800" baseline="30000" dirty="0" smtClean="0"/>
              <a:t>t+1 </a:t>
            </a:r>
            <a:r>
              <a:rPr lang="en-US" sz="2800" dirty="0" smtClean="0"/>
              <a:t>= c</a:t>
            </a:r>
            <a:r>
              <a:rPr lang="en-US" sz="2800" b="1" dirty="0" smtClean="0"/>
              <a:t>u</a:t>
            </a:r>
            <a:r>
              <a:rPr lang="en-US" sz="2800" dirty="0" smtClean="0"/>
              <a:t> + (1-c)</a:t>
            </a:r>
            <a:r>
              <a:rPr lang="en-US" sz="2800" b="1" dirty="0" err="1" smtClean="0"/>
              <a:t>Wv</a:t>
            </a:r>
            <a:r>
              <a:rPr lang="en-US" sz="2800" baseline="30000" dirty="0" err="1" smtClean="0"/>
              <a:t>t</a:t>
            </a:r>
            <a:endParaRPr lang="en-US" sz="2800" baseline="30000" dirty="0" smtClean="0"/>
          </a:p>
          <a:p>
            <a:pPr lvl="1"/>
            <a:endParaRPr lang="en-US" baseline="30000" dirty="0" smtClean="0"/>
          </a:p>
          <a:p>
            <a:r>
              <a:rPr lang="en-US" sz="2600" dirty="0" smtClean="0">
                <a:solidFill>
                  <a:srgbClr val="FF0000"/>
                </a:solidFill>
              </a:rPr>
              <a:t>Pure streaming</a:t>
            </a:r>
          </a:p>
          <a:p>
            <a:pPr lvl="1"/>
            <a:r>
              <a:rPr lang="en-US" sz="2600" b="1" dirty="0" err="1" smtClean="0">
                <a:solidFill>
                  <a:srgbClr val="FF0000"/>
                </a:solidFill>
              </a:rPr>
              <a:t>foreach</a:t>
            </a:r>
            <a:r>
              <a:rPr lang="en-US" sz="2600" b="1" dirty="0" smtClean="0">
                <a:solidFill>
                  <a:srgbClr val="FF0000"/>
                </a:solidFill>
              </a:rPr>
              <a:t> line </a:t>
            </a:r>
            <a:r>
              <a:rPr lang="en-US" sz="2600" b="1" dirty="0" err="1" smtClean="0">
                <a:solidFill>
                  <a:srgbClr val="FF0000"/>
                </a:solidFill>
              </a:rPr>
              <a:t>i,j,d</a:t>
            </a:r>
            <a:r>
              <a:rPr lang="en-US" sz="2600" b="1" dirty="0" smtClean="0">
                <a:solidFill>
                  <a:srgbClr val="FF0000"/>
                </a:solidFill>
              </a:rPr>
              <a:t>(</a:t>
            </a:r>
            <a:r>
              <a:rPr lang="en-US" sz="2600" b="1" dirty="0" err="1" smtClean="0">
                <a:solidFill>
                  <a:srgbClr val="FF0000"/>
                </a:solidFill>
              </a:rPr>
              <a:t>i</a:t>
            </a:r>
            <a:r>
              <a:rPr lang="en-US" sz="2600" b="1" dirty="0" smtClean="0">
                <a:solidFill>
                  <a:srgbClr val="FF0000"/>
                </a:solidFill>
              </a:rPr>
              <a:t>),v(</a:t>
            </a:r>
            <a:r>
              <a:rPr lang="en-US" sz="2600" b="1" dirty="0" err="1" smtClean="0">
                <a:solidFill>
                  <a:srgbClr val="FF0000"/>
                </a:solidFill>
              </a:rPr>
              <a:t>i</a:t>
            </a:r>
            <a:r>
              <a:rPr lang="en-US" sz="2600" b="1" dirty="0" smtClean="0">
                <a:solidFill>
                  <a:srgbClr val="FF0000"/>
                </a:solidFill>
              </a:rPr>
              <a:t>):</a:t>
            </a:r>
          </a:p>
          <a:p>
            <a:pPr lvl="2"/>
            <a:r>
              <a:rPr lang="en-US" sz="2200" b="1" dirty="0" smtClean="0">
                <a:solidFill>
                  <a:srgbClr val="FF0000"/>
                </a:solidFill>
              </a:rPr>
              <a:t>send to </a:t>
            </a:r>
            <a:r>
              <a:rPr lang="en-US" sz="2200" b="1" dirty="0" err="1" smtClean="0">
                <a:solidFill>
                  <a:srgbClr val="FF0000"/>
                </a:solidFill>
              </a:rPr>
              <a:t>i</a:t>
            </a:r>
            <a:r>
              <a:rPr lang="en-US" sz="2200" b="1" dirty="0" smtClean="0">
                <a:solidFill>
                  <a:srgbClr val="FF0000"/>
                </a:solidFill>
              </a:rPr>
              <a:t>: </a:t>
            </a:r>
            <a:r>
              <a:rPr lang="en-US" sz="2200" b="1" dirty="0" err="1" smtClean="0">
                <a:solidFill>
                  <a:srgbClr val="FF0000"/>
                </a:solidFill>
              </a:rPr>
              <a:t>inc_v</a:t>
            </a:r>
            <a:r>
              <a:rPr lang="en-US" sz="2200" b="1" dirty="0" smtClean="0">
                <a:solidFill>
                  <a:srgbClr val="FF0000"/>
                </a:solidFill>
              </a:rPr>
              <a:t> c</a:t>
            </a:r>
          </a:p>
          <a:p>
            <a:pPr lvl="2"/>
            <a:r>
              <a:rPr lang="en-US" sz="2200" b="1" dirty="0" smtClean="0">
                <a:solidFill>
                  <a:srgbClr val="FF0000"/>
                </a:solidFill>
              </a:rPr>
              <a:t>send to j: </a:t>
            </a:r>
            <a:r>
              <a:rPr lang="en-US" sz="2200" b="1" dirty="0" err="1" smtClean="0">
                <a:solidFill>
                  <a:srgbClr val="FF0000"/>
                </a:solidFill>
              </a:rPr>
              <a:t>inc</a:t>
            </a:r>
            <a:r>
              <a:rPr lang="en-US" sz="2200" b="1" dirty="0" smtClean="0">
                <a:solidFill>
                  <a:srgbClr val="FF0000"/>
                </a:solidFill>
              </a:rPr>
              <a:t> v (1-c)*v(</a:t>
            </a:r>
            <a:r>
              <a:rPr lang="en-US" sz="2200" b="1" dirty="0" err="1" smtClean="0">
                <a:solidFill>
                  <a:srgbClr val="FF0000"/>
                </a:solidFill>
              </a:rPr>
              <a:t>i</a:t>
            </a:r>
            <a:r>
              <a:rPr lang="en-US" sz="2200" b="1" dirty="0" smtClean="0">
                <a:solidFill>
                  <a:srgbClr val="FF0000"/>
                </a:solidFill>
              </a:rPr>
              <a:t>)/d(</a:t>
            </a:r>
            <a:r>
              <a:rPr lang="en-US" sz="2200" b="1" dirty="0" err="1" smtClean="0">
                <a:solidFill>
                  <a:srgbClr val="FF0000"/>
                </a:solidFill>
              </a:rPr>
              <a:t>i</a:t>
            </a:r>
            <a:r>
              <a:rPr lang="en-US" sz="2200" b="1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sz="2600" b="1" dirty="0" smtClean="0">
                <a:solidFill>
                  <a:srgbClr val="FF0000"/>
                </a:solidFill>
              </a:rPr>
              <a:t>Sort and add messages to get v’</a:t>
            </a:r>
          </a:p>
          <a:p>
            <a:pPr lvl="1"/>
            <a:r>
              <a:rPr lang="en-US" sz="2600" b="1" dirty="0" smtClean="0">
                <a:solidFill>
                  <a:srgbClr val="FF0000"/>
                </a:solidFill>
              </a:rPr>
              <a:t>Then for each line: </a:t>
            </a:r>
            <a:r>
              <a:rPr lang="en-US" sz="2600" b="1" dirty="0" err="1">
                <a:solidFill>
                  <a:srgbClr val="FF0000"/>
                </a:solidFill>
              </a:rPr>
              <a:t>i</a:t>
            </a:r>
            <a:r>
              <a:rPr lang="en-US" sz="2600" b="1" dirty="0" err="1" smtClean="0">
                <a:solidFill>
                  <a:srgbClr val="FF0000"/>
                </a:solidFill>
              </a:rPr>
              <a:t>,v</a:t>
            </a:r>
            <a:r>
              <a:rPr lang="en-US" sz="2600" b="1" dirty="0" smtClean="0">
                <a:solidFill>
                  <a:srgbClr val="FF0000"/>
                </a:solidFill>
              </a:rPr>
              <a:t>’</a:t>
            </a:r>
          </a:p>
          <a:p>
            <a:pPr lvl="2"/>
            <a:r>
              <a:rPr lang="en-US" sz="2200" b="1" dirty="0" smtClean="0">
                <a:solidFill>
                  <a:srgbClr val="FF0000"/>
                </a:solidFill>
              </a:rPr>
              <a:t>send to </a:t>
            </a:r>
            <a:r>
              <a:rPr lang="en-US" sz="2200" b="1" dirty="0" err="1" smtClean="0">
                <a:solidFill>
                  <a:srgbClr val="FF0000"/>
                </a:solidFill>
              </a:rPr>
              <a:t>i</a:t>
            </a:r>
            <a:r>
              <a:rPr lang="en-US" sz="2200" b="1" dirty="0" smtClean="0">
                <a:solidFill>
                  <a:srgbClr val="FF0000"/>
                </a:solidFill>
              </a:rPr>
              <a:t>: (so that the </a:t>
            </a:r>
            <a:r>
              <a:rPr lang="en-US" sz="2200" b="1" dirty="0" err="1" smtClean="0">
                <a:solidFill>
                  <a:srgbClr val="FF0000"/>
                </a:solidFill>
              </a:rPr>
              <a:t>msg</a:t>
            </a:r>
            <a:r>
              <a:rPr lang="en-US" sz="2200" b="1" dirty="0" smtClean="0">
                <a:solidFill>
                  <a:srgbClr val="FF0000"/>
                </a:solidFill>
              </a:rPr>
              <a:t> comes before j’s): </a:t>
            </a:r>
            <a:r>
              <a:rPr lang="en-US" sz="2200" b="1" dirty="0" err="1" smtClean="0">
                <a:solidFill>
                  <a:srgbClr val="FF0000"/>
                </a:solidFill>
              </a:rPr>
              <a:t>set_v</a:t>
            </a:r>
            <a:r>
              <a:rPr lang="en-US" sz="2200" b="1" dirty="0" smtClean="0">
                <a:solidFill>
                  <a:srgbClr val="FF0000"/>
                </a:solidFill>
              </a:rPr>
              <a:t> v’</a:t>
            </a:r>
          </a:p>
          <a:p>
            <a:pPr lvl="2"/>
            <a:r>
              <a:rPr lang="en-US" sz="2200" b="1" dirty="0" smtClean="0">
                <a:solidFill>
                  <a:srgbClr val="FF0000"/>
                </a:solidFill>
              </a:rPr>
              <a:t>then can do the scan thru the reduce inputs to reset v to v’</a:t>
            </a:r>
          </a:p>
          <a:p>
            <a:pPr lvl="3"/>
            <a:endParaRPr lang="en-US" sz="1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897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Streaming PageRank: </a:t>
            </a:r>
            <a:br>
              <a:rPr lang="en-US" dirty="0" smtClean="0"/>
            </a:br>
            <a:r>
              <a:rPr lang="en-US" dirty="0" smtClean="0"/>
              <a:t> constant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Repeat until converged:</a:t>
            </a:r>
          </a:p>
          <a:p>
            <a:pPr lvl="1"/>
            <a:r>
              <a:rPr lang="en-US" sz="2800" dirty="0" smtClean="0"/>
              <a:t>Let </a:t>
            </a:r>
            <a:r>
              <a:rPr lang="en-US" sz="2800" b="1" dirty="0" smtClean="0"/>
              <a:t>v</a:t>
            </a:r>
            <a:r>
              <a:rPr lang="en-US" sz="2800" baseline="30000" dirty="0" smtClean="0"/>
              <a:t>t+1 </a:t>
            </a:r>
            <a:r>
              <a:rPr lang="en-US" sz="2800" dirty="0" smtClean="0"/>
              <a:t>= c</a:t>
            </a:r>
            <a:r>
              <a:rPr lang="en-US" sz="2800" b="1" dirty="0" smtClean="0"/>
              <a:t>u</a:t>
            </a:r>
            <a:r>
              <a:rPr lang="en-US" sz="2800" dirty="0" smtClean="0"/>
              <a:t> + (1-c)</a:t>
            </a:r>
            <a:r>
              <a:rPr lang="en-US" sz="2800" b="1" dirty="0" err="1" smtClean="0"/>
              <a:t>Wv</a:t>
            </a:r>
            <a:r>
              <a:rPr lang="en-US" sz="2800" baseline="30000" dirty="0" err="1" smtClean="0"/>
              <a:t>t</a:t>
            </a:r>
            <a:endParaRPr lang="en-US" sz="2800" baseline="30000" dirty="0" smtClean="0"/>
          </a:p>
          <a:p>
            <a:pPr lvl="1"/>
            <a:endParaRPr lang="en-US" sz="1700" baseline="30000" dirty="0" smtClean="0"/>
          </a:p>
          <a:p>
            <a:r>
              <a:rPr lang="en-US" sz="1700" dirty="0" err="1" smtClean="0">
                <a:solidFill>
                  <a:srgbClr val="FF0000"/>
                </a:solidFill>
              </a:rPr>
              <a:t>PRStats</a:t>
            </a:r>
            <a:r>
              <a:rPr lang="en-US" sz="1700" dirty="0" smtClean="0">
                <a:solidFill>
                  <a:srgbClr val="FF0000"/>
                </a:solidFill>
              </a:rPr>
              <a:t>: each line is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1700" dirty="0" smtClean="0">
                <a:solidFill>
                  <a:srgbClr val="FF0000"/>
                </a:solidFill>
              </a:rPr>
              <a:t>Links: each line is </a:t>
            </a:r>
            <a:r>
              <a:rPr lang="en-US" sz="1700" dirty="0" err="1">
                <a:solidFill>
                  <a:srgbClr val="FF0000"/>
                </a:solidFill>
              </a:rPr>
              <a:t>i</a:t>
            </a:r>
            <a:r>
              <a:rPr lang="en-US" sz="1700" dirty="0" err="1" smtClean="0">
                <a:solidFill>
                  <a:srgbClr val="FF0000"/>
                </a:solidFill>
              </a:rPr>
              <a:t>,j</a:t>
            </a:r>
            <a:endParaRPr lang="en-US" sz="1700" dirty="0" smtClean="0">
              <a:solidFill>
                <a:srgbClr val="FF0000"/>
              </a:solidFill>
            </a:endParaRPr>
          </a:p>
          <a:p>
            <a:r>
              <a:rPr lang="en-US" sz="1700" dirty="0" smtClean="0">
                <a:solidFill>
                  <a:srgbClr val="FF0000"/>
                </a:solidFill>
              </a:rPr>
              <a:t>Phase 1: for each link </a:t>
            </a:r>
            <a:r>
              <a:rPr lang="en-US" sz="1700" dirty="0" err="1">
                <a:solidFill>
                  <a:srgbClr val="FF0000"/>
                </a:solidFill>
              </a:rPr>
              <a:t>i</a:t>
            </a:r>
            <a:r>
              <a:rPr lang="en-US" sz="1700" dirty="0" err="1" smtClean="0">
                <a:solidFill>
                  <a:srgbClr val="FF0000"/>
                </a:solidFill>
              </a:rPr>
              <a:t>,j</a:t>
            </a:r>
            <a:endParaRPr lang="en-US" sz="1700" dirty="0" smtClean="0">
              <a:solidFill>
                <a:srgbClr val="FF0000"/>
              </a:solidFill>
            </a:endParaRPr>
          </a:p>
          <a:p>
            <a:pPr lvl="1"/>
            <a:r>
              <a:rPr lang="en-US" sz="1700" dirty="0" smtClean="0">
                <a:solidFill>
                  <a:srgbClr val="FF0000"/>
                </a:solidFill>
              </a:rPr>
              <a:t>send to 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: “link” j</a:t>
            </a:r>
          </a:p>
          <a:p>
            <a:r>
              <a:rPr lang="en-US" sz="1700" dirty="0" smtClean="0">
                <a:solidFill>
                  <a:srgbClr val="FF0000"/>
                </a:solidFill>
              </a:rPr>
              <a:t>Combine with </a:t>
            </a:r>
            <a:r>
              <a:rPr lang="en-US" sz="1700" dirty="0" err="1" smtClean="0">
                <a:solidFill>
                  <a:srgbClr val="FF0000"/>
                </a:solidFill>
              </a:rPr>
              <a:t>PRStats</a:t>
            </a:r>
            <a:r>
              <a:rPr lang="en-US" sz="1700" dirty="0" smtClean="0">
                <a:solidFill>
                  <a:srgbClr val="FF0000"/>
                </a:solidFill>
              </a:rPr>
              <a:t>, sort and reduce:</a:t>
            </a:r>
          </a:p>
          <a:p>
            <a:pPr lvl="1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msg</a:t>
            </a:r>
            <a:r>
              <a:rPr lang="en-US" sz="1700" dirty="0" smtClean="0">
                <a:solidFill>
                  <a:srgbClr val="FF0000"/>
                </a:solidFill>
              </a:rPr>
              <a:t> “link j”</a:t>
            </a:r>
          </a:p>
          <a:p>
            <a:pPr lvl="3"/>
            <a:r>
              <a:rPr lang="en-US" sz="1700" dirty="0" smtClean="0">
                <a:solidFill>
                  <a:srgbClr val="FF0000"/>
                </a:solidFill>
              </a:rPr>
              <a:t>Send to 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 “</a:t>
            </a:r>
            <a:r>
              <a:rPr lang="en-US" sz="1700" dirty="0" err="1" smtClean="0">
                <a:solidFill>
                  <a:srgbClr val="FF0000"/>
                </a:solidFill>
              </a:rPr>
              <a:t>incv</a:t>
            </a:r>
            <a:r>
              <a:rPr lang="en-US" sz="1700" dirty="0" smtClean="0">
                <a:solidFill>
                  <a:srgbClr val="FF0000"/>
                </a:solidFill>
              </a:rPr>
              <a:t> c”</a:t>
            </a:r>
          </a:p>
          <a:p>
            <a:pPr lvl="3"/>
            <a:r>
              <a:rPr lang="en-US" sz="1700" dirty="0" smtClean="0">
                <a:solidFill>
                  <a:srgbClr val="FF0000"/>
                </a:solidFill>
              </a:rPr>
              <a:t>Send to j “</a:t>
            </a:r>
            <a:r>
              <a:rPr lang="en-US" sz="1700" dirty="0" err="1" smtClean="0">
                <a:solidFill>
                  <a:srgbClr val="FF0000"/>
                </a:solidFill>
              </a:rPr>
              <a:t>incv</a:t>
            </a:r>
            <a:r>
              <a:rPr lang="en-US" sz="1700" dirty="0" smtClean="0">
                <a:solidFill>
                  <a:srgbClr val="FF0000"/>
                </a:solidFill>
              </a:rPr>
              <a:t> (1-c)v(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)/d(j)”</a:t>
            </a:r>
          </a:p>
          <a:p>
            <a:r>
              <a:rPr lang="en-US" sz="1700" dirty="0" smtClean="0">
                <a:solidFill>
                  <a:srgbClr val="FF0000"/>
                </a:solidFill>
              </a:rPr>
              <a:t>Combine with </a:t>
            </a:r>
            <a:r>
              <a:rPr lang="en-US" sz="1700" dirty="0" err="1" smtClean="0">
                <a:solidFill>
                  <a:srgbClr val="FF0000"/>
                </a:solidFill>
              </a:rPr>
              <a:t>PRStats</a:t>
            </a:r>
            <a:r>
              <a:rPr lang="en-US" sz="1700" dirty="0" smtClean="0">
                <a:solidFill>
                  <a:srgbClr val="FF0000"/>
                </a:solidFill>
              </a:rPr>
              <a:t>, sort and reduce:</a:t>
            </a:r>
          </a:p>
          <a:p>
            <a:pPr lvl="1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)”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v’ = 0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msg</a:t>
            </a:r>
            <a:r>
              <a:rPr lang="en-US" sz="1700" dirty="0" smtClean="0">
                <a:solidFill>
                  <a:srgbClr val="FF0000"/>
                </a:solidFill>
              </a:rPr>
              <a:t> “</a:t>
            </a:r>
            <a:r>
              <a:rPr lang="en-US" sz="1700" dirty="0" err="1" smtClean="0">
                <a:solidFill>
                  <a:srgbClr val="FF0000"/>
                </a:solidFill>
              </a:rPr>
              <a:t>incv</a:t>
            </a:r>
            <a:r>
              <a:rPr lang="en-US" sz="1700" dirty="0" smtClean="0">
                <a:solidFill>
                  <a:srgbClr val="FF0000"/>
                </a:solidFill>
              </a:rPr>
              <a:t> delta”: v’ += delta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Output new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),v’(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</a:t>
            </a:r>
          </a:p>
          <a:p>
            <a:pPr lvl="3"/>
            <a:endParaRPr lang="en-US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81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as optimization for regularized logistic regression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9400" y="1314395"/>
            <a:ext cx="8648700" cy="509905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Initialize arrays </a:t>
            </a:r>
            <a:r>
              <a:rPr lang="en-US" sz="2600" i="1" dirty="0" smtClean="0"/>
              <a:t>W, A  </a:t>
            </a:r>
            <a:r>
              <a:rPr lang="en-US" sz="2600" dirty="0" smtClean="0"/>
              <a:t>of size </a:t>
            </a:r>
            <a:r>
              <a:rPr lang="en-US" sz="2600" i="1" dirty="0" smtClean="0"/>
              <a:t>R</a:t>
            </a:r>
            <a:r>
              <a:rPr lang="en-US" sz="2600" dirty="0" smtClean="0"/>
              <a:t> and</a:t>
            </a:r>
            <a:r>
              <a:rPr lang="en-US" sz="2600" i="1" dirty="0" smtClean="0"/>
              <a:t> </a:t>
            </a:r>
            <a:r>
              <a:rPr lang="en-US" sz="2600" dirty="0" smtClean="0"/>
              <a:t>set</a:t>
            </a:r>
            <a:r>
              <a:rPr lang="en-US" sz="2600" i="1" dirty="0" smtClean="0"/>
              <a:t> k=0</a:t>
            </a:r>
          </a:p>
          <a:p>
            <a:r>
              <a:rPr lang="en-US" sz="2600" dirty="0" smtClean="0"/>
              <a:t>For each iteration t=1,…T</a:t>
            </a:r>
          </a:p>
          <a:p>
            <a:pPr lvl="1"/>
            <a:r>
              <a:rPr lang="en-US" sz="2600" dirty="0" smtClean="0"/>
              <a:t>For each example (</a:t>
            </a:r>
            <a:r>
              <a:rPr lang="en-US" sz="2600" b="1" dirty="0" err="1" smtClean="0"/>
              <a:t>x</a:t>
            </a:r>
            <a:r>
              <a:rPr lang="en-US" sz="2600" baseline="-25000" dirty="0" err="1" smtClean="0"/>
              <a:t>i</a:t>
            </a:r>
            <a:r>
              <a:rPr lang="en-US" sz="2600" dirty="0" err="1" smtClean="0"/>
              <a:t>,</a:t>
            </a:r>
            <a:r>
              <a:rPr lang="en-US" sz="2600" i="1" dirty="0" err="1" smtClean="0"/>
              <a:t>y</a:t>
            </a:r>
            <a:r>
              <a:rPr lang="en-US" sz="2600" i="1" baseline="-25000" dirty="0" err="1" smtClean="0"/>
              <a:t>i</a:t>
            </a:r>
            <a:r>
              <a:rPr lang="en-US" sz="2600" dirty="0" smtClean="0"/>
              <a:t>)</a:t>
            </a:r>
          </a:p>
          <a:p>
            <a:pPr lvl="2"/>
            <a:r>
              <a:rPr lang="en-US" sz="2600" i="1" dirty="0"/>
              <a:t>k+</a:t>
            </a:r>
            <a:r>
              <a:rPr lang="en-US" sz="2600" i="1" dirty="0" smtClean="0"/>
              <a:t>+; </a:t>
            </a:r>
            <a:r>
              <a:rPr lang="en-US" sz="2600" dirty="0" smtClean="0"/>
              <a:t>let </a:t>
            </a:r>
            <a:r>
              <a:rPr lang="en-US" sz="2600" i="1" dirty="0" smtClean="0"/>
              <a:t>V</a:t>
            </a:r>
            <a:r>
              <a:rPr lang="en-US" sz="2600" dirty="0" smtClean="0"/>
              <a:t> be a new hash table; let </a:t>
            </a:r>
            <a:r>
              <a:rPr lang="en-US" sz="2600" i="1" dirty="0" err="1" smtClean="0"/>
              <a:t>tmp</a:t>
            </a:r>
            <a:r>
              <a:rPr lang="en-US" sz="2600" i="1" dirty="0" smtClean="0"/>
              <a:t>=0</a:t>
            </a:r>
          </a:p>
          <a:p>
            <a:pPr lvl="2"/>
            <a:r>
              <a:rPr lang="en-US" sz="2600" dirty="0" smtClean="0"/>
              <a:t>For each </a:t>
            </a:r>
            <a:r>
              <a:rPr lang="en-US" sz="2600" i="1" dirty="0" smtClean="0"/>
              <a:t>j: </a:t>
            </a:r>
            <a:r>
              <a:rPr lang="en-US" sz="2600" b="1" i="1" dirty="0" smtClean="0"/>
              <a:t>x</a:t>
            </a:r>
            <a:r>
              <a:rPr lang="en-US" sz="2600" i="1" baseline="-25000" dirty="0" smtClean="0"/>
              <a:t>i </a:t>
            </a:r>
            <a:r>
              <a:rPr lang="en-US" sz="2600" i="1" baseline="30000" dirty="0" smtClean="0"/>
              <a:t>j </a:t>
            </a:r>
            <a:r>
              <a:rPr lang="en-US" sz="2600" i="1" dirty="0" smtClean="0"/>
              <a:t>&gt;0</a:t>
            </a:r>
            <a:r>
              <a:rPr lang="en-US" sz="2600" dirty="0" smtClean="0"/>
              <a:t>:  </a:t>
            </a:r>
            <a:r>
              <a:rPr lang="en-US" sz="2600" i="1" dirty="0" smtClean="0"/>
              <a:t>V[hash(j)%R] += </a:t>
            </a:r>
            <a:r>
              <a:rPr lang="en-US" sz="2600" b="1" i="1" dirty="0" smtClean="0"/>
              <a:t>x</a:t>
            </a:r>
            <a:r>
              <a:rPr lang="en-US" sz="2600" i="1" baseline="-25000" dirty="0" smtClean="0"/>
              <a:t>i </a:t>
            </a:r>
            <a:r>
              <a:rPr lang="en-US" sz="2600" i="1" baseline="30000" dirty="0" smtClean="0"/>
              <a:t>j </a:t>
            </a:r>
          </a:p>
          <a:p>
            <a:pPr lvl="2"/>
            <a:r>
              <a:rPr lang="en-US" sz="2600" dirty="0" smtClean="0"/>
              <a:t>Let </a:t>
            </a:r>
            <a:r>
              <a:rPr lang="en-US" sz="2600" i="1" dirty="0" err="1" smtClean="0"/>
              <a:t>ip</a:t>
            </a:r>
            <a:r>
              <a:rPr lang="en-US" sz="2600" i="1" dirty="0" smtClean="0"/>
              <a:t>=0</a:t>
            </a:r>
          </a:p>
          <a:p>
            <a:pPr lvl="2"/>
            <a:r>
              <a:rPr lang="en-US" sz="2600" dirty="0" smtClean="0"/>
              <a:t>For each </a:t>
            </a:r>
            <a:r>
              <a:rPr lang="en-US" sz="2600" i="1" dirty="0" smtClean="0"/>
              <a:t>h: V[h]&gt;0:</a:t>
            </a:r>
          </a:p>
          <a:p>
            <a:pPr lvl="3"/>
            <a:r>
              <a:rPr lang="en-US" sz="2600" dirty="0" smtClean="0"/>
              <a:t> </a:t>
            </a:r>
            <a:r>
              <a:rPr lang="en-US" sz="2600" i="1" dirty="0"/>
              <a:t>W[h]</a:t>
            </a:r>
            <a:r>
              <a:rPr lang="en-US" sz="2600" dirty="0"/>
              <a:t>   *=</a:t>
            </a:r>
            <a:r>
              <a:rPr lang="en-US" sz="2600" i="1" dirty="0"/>
              <a:t> (1</a:t>
            </a:r>
            <a:r>
              <a:rPr lang="en-US" sz="2600" dirty="0"/>
              <a:t>  - </a:t>
            </a:r>
            <a:r>
              <a:rPr lang="en-US" sz="2600" i="1" dirty="0"/>
              <a:t>λ2μ)</a:t>
            </a:r>
            <a:r>
              <a:rPr lang="en-US" sz="2600" i="1" baseline="30000" dirty="0"/>
              <a:t>k-A[j]</a:t>
            </a:r>
            <a:endParaRPr lang="en-US" sz="2600" i="1" dirty="0"/>
          </a:p>
          <a:p>
            <a:pPr lvl="3"/>
            <a:r>
              <a:rPr lang="en-US" sz="2600" i="1" dirty="0" err="1" smtClean="0"/>
              <a:t>ip</a:t>
            </a:r>
            <a:r>
              <a:rPr lang="en-US" sz="2600" i="1" dirty="0" smtClean="0"/>
              <a:t>+= V[h]*W[h]</a:t>
            </a:r>
          </a:p>
          <a:p>
            <a:pPr lvl="3"/>
            <a:r>
              <a:rPr lang="en-US" sz="2600" i="1" dirty="0" smtClean="0"/>
              <a:t>A[h] = k</a:t>
            </a:r>
          </a:p>
          <a:p>
            <a:pPr lvl="2"/>
            <a:r>
              <a:rPr lang="en-US" sz="2600" i="1" dirty="0" smtClean="0"/>
              <a:t>p = 1/(1+exp(-</a:t>
            </a:r>
            <a:r>
              <a:rPr lang="en-US" sz="2600" i="1" dirty="0" err="1" smtClean="0"/>
              <a:t>ip</a:t>
            </a:r>
            <a:r>
              <a:rPr lang="en-US" sz="2600" i="1" dirty="0" smtClean="0"/>
              <a:t>))</a:t>
            </a:r>
          </a:p>
          <a:p>
            <a:pPr lvl="2"/>
            <a:r>
              <a:rPr lang="en-US" sz="2600" dirty="0" smtClean="0"/>
              <a:t>For each </a:t>
            </a:r>
            <a:r>
              <a:rPr lang="en-US" sz="2600" i="1" dirty="0" smtClean="0"/>
              <a:t>h: </a:t>
            </a:r>
            <a:r>
              <a:rPr lang="en-US" sz="2600" i="1" dirty="0"/>
              <a:t>V[h]&gt;0:</a:t>
            </a:r>
            <a:endParaRPr lang="en-US" sz="2600" i="1" dirty="0" smtClean="0"/>
          </a:p>
          <a:p>
            <a:pPr lvl="3"/>
            <a:r>
              <a:rPr lang="en-US" sz="2600" i="1" dirty="0" smtClean="0"/>
              <a:t>W[h]</a:t>
            </a:r>
            <a:r>
              <a:rPr lang="en-US" sz="2600" dirty="0" smtClean="0"/>
              <a:t> =</a:t>
            </a:r>
            <a:r>
              <a:rPr lang="en-US" sz="2600" i="1" dirty="0" smtClean="0"/>
              <a:t> </a:t>
            </a:r>
            <a:r>
              <a:rPr lang="en-US" sz="2600" dirty="0"/>
              <a:t> </a:t>
            </a:r>
            <a:r>
              <a:rPr lang="en-US" sz="2600" i="1" dirty="0" smtClean="0"/>
              <a:t>W[h]</a:t>
            </a:r>
            <a:r>
              <a:rPr lang="en-US" sz="2600" dirty="0" smtClean="0"/>
              <a:t>  + </a:t>
            </a:r>
            <a:r>
              <a:rPr lang="en-US" sz="2600" i="1" dirty="0" err="1" smtClean="0"/>
              <a:t>λ</a:t>
            </a:r>
            <a:r>
              <a:rPr lang="en-US" sz="2600" i="1" dirty="0" smtClean="0"/>
              <a:t>(</a:t>
            </a:r>
            <a:r>
              <a:rPr lang="en-US" sz="2600" i="1" dirty="0" err="1" smtClean="0"/>
              <a:t>y</a:t>
            </a:r>
            <a:r>
              <a:rPr lang="en-US" sz="2600" i="1" baseline="-25000" dirty="0" err="1" smtClean="0"/>
              <a:t>i</a:t>
            </a:r>
            <a:r>
              <a:rPr lang="en-US" sz="2600" i="1" dirty="0"/>
              <a:t> </a:t>
            </a:r>
            <a:r>
              <a:rPr lang="en-US" sz="2600" i="1" dirty="0" smtClean="0"/>
              <a:t>- p</a:t>
            </a:r>
            <a:r>
              <a:rPr lang="en-US" sz="2600" i="1" baseline="30000" dirty="0" smtClean="0"/>
              <a:t>i</a:t>
            </a:r>
            <a:r>
              <a:rPr lang="en-US" sz="2600" i="1" dirty="0" smtClean="0"/>
              <a:t>)V[h]</a:t>
            </a:r>
          </a:p>
          <a:p>
            <a:pPr lvl="1"/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523595"/>
              </p:ext>
            </p:extLst>
          </p:nvPr>
        </p:nvGraphicFramePr>
        <p:xfrm>
          <a:off x="6911330" y="3005185"/>
          <a:ext cx="2232669" cy="711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8" name="Equation" r:id="rId3" imgW="1155700" imgH="368300" progId="Equation.3">
                  <p:embed/>
                </p:oleObj>
              </mc:Choice>
              <mc:Fallback>
                <p:oleObj name="Equation" r:id="rId3" imgW="11557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330" y="3005185"/>
                        <a:ext cx="2232669" cy="7112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981269"/>
              </p:ext>
            </p:extLst>
          </p:nvPr>
        </p:nvGraphicFramePr>
        <p:xfrm>
          <a:off x="7078916" y="4732422"/>
          <a:ext cx="1635289" cy="73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9" name="Equation" r:id="rId5" imgW="774700" imgH="393700" progId="Equation.3">
                  <p:embed/>
                </p:oleObj>
              </mc:Choice>
              <mc:Fallback>
                <p:oleObj name="Equation" r:id="rId5" imgW="7747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78916" y="4732422"/>
                        <a:ext cx="1635289" cy="73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Screen Shot 2012-02-13 at 1.20.54 PM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91" b="23227"/>
          <a:stretch/>
        </p:blipFill>
        <p:spPr>
          <a:xfrm>
            <a:off x="4026122" y="6178396"/>
            <a:ext cx="5117878" cy="4700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08070" y="3835491"/>
            <a:ext cx="2199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regularize W[h]’s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83612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Streaming PageRank: </a:t>
            </a:r>
            <a:br>
              <a:rPr lang="en-US" dirty="0" smtClean="0"/>
            </a:br>
            <a:r>
              <a:rPr lang="en-US" dirty="0" smtClean="0"/>
              <a:t> constant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5362074" cy="509905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Repeat until converged:</a:t>
            </a:r>
          </a:p>
          <a:p>
            <a:pPr lvl="1"/>
            <a:r>
              <a:rPr lang="en-US" sz="2800" dirty="0" smtClean="0"/>
              <a:t>Let </a:t>
            </a:r>
            <a:r>
              <a:rPr lang="en-US" sz="2800" b="1" dirty="0" smtClean="0"/>
              <a:t>v</a:t>
            </a:r>
            <a:r>
              <a:rPr lang="en-US" sz="2800" baseline="30000" dirty="0" smtClean="0"/>
              <a:t>t+1 </a:t>
            </a:r>
            <a:r>
              <a:rPr lang="en-US" sz="2800" dirty="0" smtClean="0"/>
              <a:t>= c</a:t>
            </a:r>
            <a:r>
              <a:rPr lang="en-US" sz="2800" b="1" dirty="0" smtClean="0"/>
              <a:t>u</a:t>
            </a:r>
            <a:r>
              <a:rPr lang="en-US" sz="2800" dirty="0" smtClean="0"/>
              <a:t> + (1-c)</a:t>
            </a:r>
            <a:r>
              <a:rPr lang="en-US" sz="2800" b="1" dirty="0" err="1" smtClean="0"/>
              <a:t>Wv</a:t>
            </a:r>
            <a:r>
              <a:rPr lang="en-US" sz="2800" baseline="30000" dirty="0" err="1" smtClean="0"/>
              <a:t>t</a:t>
            </a:r>
            <a:endParaRPr lang="en-US" sz="2800" baseline="30000" dirty="0" smtClean="0"/>
          </a:p>
          <a:p>
            <a:pPr lvl="1"/>
            <a:endParaRPr lang="en-US" sz="1700" baseline="30000" dirty="0" smtClean="0"/>
          </a:p>
          <a:p>
            <a:r>
              <a:rPr lang="en-US" sz="1700" dirty="0" err="1" smtClean="0">
                <a:solidFill>
                  <a:srgbClr val="FF0000"/>
                </a:solidFill>
              </a:rPr>
              <a:t>PRStats</a:t>
            </a:r>
            <a:r>
              <a:rPr lang="en-US" sz="1700" dirty="0" smtClean="0">
                <a:solidFill>
                  <a:srgbClr val="FF0000"/>
                </a:solidFill>
              </a:rPr>
              <a:t>: each line is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1700" dirty="0" smtClean="0">
                <a:solidFill>
                  <a:srgbClr val="FF0000"/>
                </a:solidFill>
              </a:rPr>
              <a:t>Links: each line is </a:t>
            </a:r>
            <a:r>
              <a:rPr lang="en-US" sz="1700" dirty="0" err="1">
                <a:solidFill>
                  <a:srgbClr val="FF0000"/>
                </a:solidFill>
              </a:rPr>
              <a:t>i</a:t>
            </a:r>
            <a:r>
              <a:rPr lang="en-US" sz="1700" dirty="0" err="1" smtClean="0">
                <a:solidFill>
                  <a:srgbClr val="FF0000"/>
                </a:solidFill>
              </a:rPr>
              <a:t>,j</a:t>
            </a:r>
            <a:endParaRPr lang="en-US" sz="1700" dirty="0" smtClean="0">
              <a:solidFill>
                <a:srgbClr val="FF0000"/>
              </a:solidFill>
            </a:endParaRPr>
          </a:p>
          <a:p>
            <a:r>
              <a:rPr lang="en-US" sz="1700" dirty="0" smtClean="0">
                <a:solidFill>
                  <a:srgbClr val="FF0000"/>
                </a:solidFill>
              </a:rPr>
              <a:t>Phase 1: for each link </a:t>
            </a:r>
            <a:r>
              <a:rPr lang="en-US" sz="1700" dirty="0" err="1">
                <a:solidFill>
                  <a:srgbClr val="FF0000"/>
                </a:solidFill>
              </a:rPr>
              <a:t>i</a:t>
            </a:r>
            <a:r>
              <a:rPr lang="en-US" sz="1700" dirty="0" err="1" smtClean="0">
                <a:solidFill>
                  <a:srgbClr val="FF0000"/>
                </a:solidFill>
              </a:rPr>
              <a:t>,j</a:t>
            </a:r>
            <a:endParaRPr lang="en-US" sz="1700" dirty="0" smtClean="0">
              <a:solidFill>
                <a:srgbClr val="FF0000"/>
              </a:solidFill>
            </a:endParaRPr>
          </a:p>
          <a:p>
            <a:pPr lvl="1"/>
            <a:r>
              <a:rPr lang="en-US" sz="1700" dirty="0" smtClean="0">
                <a:solidFill>
                  <a:srgbClr val="FF0000"/>
                </a:solidFill>
              </a:rPr>
              <a:t>send to 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: “link” j</a:t>
            </a:r>
          </a:p>
          <a:p>
            <a:r>
              <a:rPr lang="en-US" sz="1700" dirty="0" smtClean="0">
                <a:solidFill>
                  <a:srgbClr val="FF0000"/>
                </a:solidFill>
              </a:rPr>
              <a:t>Combine with </a:t>
            </a:r>
            <a:r>
              <a:rPr lang="en-US" sz="1700" dirty="0" err="1" smtClean="0">
                <a:solidFill>
                  <a:srgbClr val="FF0000"/>
                </a:solidFill>
              </a:rPr>
              <a:t>PRStats</a:t>
            </a:r>
            <a:r>
              <a:rPr lang="en-US" sz="1700" dirty="0" smtClean="0">
                <a:solidFill>
                  <a:srgbClr val="FF0000"/>
                </a:solidFill>
              </a:rPr>
              <a:t>, sort and reduce:</a:t>
            </a:r>
          </a:p>
          <a:p>
            <a:pPr lvl="1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msg</a:t>
            </a:r>
            <a:r>
              <a:rPr lang="en-US" sz="1700" dirty="0" smtClean="0">
                <a:solidFill>
                  <a:srgbClr val="FF0000"/>
                </a:solidFill>
              </a:rPr>
              <a:t> “link j”</a:t>
            </a:r>
          </a:p>
          <a:p>
            <a:pPr lvl="3"/>
            <a:r>
              <a:rPr lang="en-US" sz="1700" dirty="0" smtClean="0">
                <a:solidFill>
                  <a:srgbClr val="FF0000"/>
                </a:solidFill>
              </a:rPr>
              <a:t>Send to 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 “</a:t>
            </a:r>
            <a:r>
              <a:rPr lang="en-US" sz="1700" dirty="0" err="1" smtClean="0">
                <a:solidFill>
                  <a:srgbClr val="FF0000"/>
                </a:solidFill>
              </a:rPr>
              <a:t>incv</a:t>
            </a:r>
            <a:r>
              <a:rPr lang="en-US" sz="1700" dirty="0" smtClean="0">
                <a:solidFill>
                  <a:srgbClr val="FF0000"/>
                </a:solidFill>
              </a:rPr>
              <a:t> c”</a:t>
            </a:r>
          </a:p>
          <a:p>
            <a:pPr lvl="3"/>
            <a:r>
              <a:rPr lang="en-US" sz="1700" dirty="0" smtClean="0">
                <a:solidFill>
                  <a:srgbClr val="FF0000"/>
                </a:solidFill>
              </a:rPr>
              <a:t>Send to j “</a:t>
            </a:r>
            <a:r>
              <a:rPr lang="en-US" sz="1700" dirty="0" err="1" smtClean="0">
                <a:solidFill>
                  <a:srgbClr val="FF0000"/>
                </a:solidFill>
              </a:rPr>
              <a:t>incv</a:t>
            </a:r>
            <a:r>
              <a:rPr lang="en-US" sz="1700" dirty="0" smtClean="0">
                <a:solidFill>
                  <a:srgbClr val="FF0000"/>
                </a:solidFill>
              </a:rPr>
              <a:t> (1-c)v(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)/d(j)”</a:t>
            </a:r>
          </a:p>
          <a:p>
            <a:r>
              <a:rPr lang="en-US" sz="1700" dirty="0" smtClean="0">
                <a:solidFill>
                  <a:srgbClr val="FF0000"/>
                </a:solidFill>
              </a:rPr>
              <a:t>Combine with </a:t>
            </a:r>
            <a:r>
              <a:rPr lang="en-US" sz="1700" dirty="0" err="1" smtClean="0">
                <a:solidFill>
                  <a:srgbClr val="FF0000"/>
                </a:solidFill>
              </a:rPr>
              <a:t>PRStats</a:t>
            </a:r>
            <a:r>
              <a:rPr lang="en-US" sz="1700" dirty="0" smtClean="0">
                <a:solidFill>
                  <a:srgbClr val="FF0000"/>
                </a:solidFill>
              </a:rPr>
              <a:t>, sort and reduce:</a:t>
            </a:r>
          </a:p>
          <a:p>
            <a:pPr lvl="1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)”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v’ = 0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For each </a:t>
            </a:r>
            <a:r>
              <a:rPr lang="en-US" sz="1700" dirty="0" err="1" smtClean="0">
                <a:solidFill>
                  <a:srgbClr val="FF0000"/>
                </a:solidFill>
              </a:rPr>
              <a:t>msg</a:t>
            </a:r>
            <a:r>
              <a:rPr lang="en-US" sz="1700" dirty="0" smtClean="0">
                <a:solidFill>
                  <a:srgbClr val="FF0000"/>
                </a:solidFill>
              </a:rPr>
              <a:t> “</a:t>
            </a:r>
            <a:r>
              <a:rPr lang="en-US" sz="1700" dirty="0" err="1" smtClean="0">
                <a:solidFill>
                  <a:srgbClr val="FF0000"/>
                </a:solidFill>
              </a:rPr>
              <a:t>incv</a:t>
            </a:r>
            <a:r>
              <a:rPr lang="en-US" sz="1700" dirty="0" smtClean="0">
                <a:solidFill>
                  <a:srgbClr val="FF0000"/>
                </a:solidFill>
              </a:rPr>
              <a:t> delta”: v’ += delta</a:t>
            </a:r>
          </a:p>
          <a:p>
            <a:pPr lvl="2"/>
            <a:r>
              <a:rPr lang="en-US" sz="1700" dirty="0" smtClean="0">
                <a:solidFill>
                  <a:srgbClr val="FF0000"/>
                </a:solidFill>
              </a:rPr>
              <a:t>Output new </a:t>
            </a:r>
            <a:r>
              <a:rPr lang="en-US" sz="1700" dirty="0" err="1" smtClean="0">
                <a:solidFill>
                  <a:srgbClr val="FF0000"/>
                </a:solidFill>
              </a:rPr>
              <a:t>I,d</a:t>
            </a:r>
            <a:r>
              <a:rPr lang="en-US" sz="1700" dirty="0" smtClean="0">
                <a:solidFill>
                  <a:srgbClr val="FF0000"/>
                </a:solidFill>
              </a:rPr>
              <a:t>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),v’(</a:t>
            </a:r>
            <a:r>
              <a:rPr lang="en-US" sz="1700" dirty="0" err="1" smtClean="0">
                <a:solidFill>
                  <a:srgbClr val="FF0000"/>
                </a:solidFill>
              </a:rPr>
              <a:t>i</a:t>
            </a:r>
            <a:r>
              <a:rPr lang="en-US" sz="1700" dirty="0" smtClean="0">
                <a:solidFill>
                  <a:srgbClr val="FF0000"/>
                </a:solidFill>
              </a:rPr>
              <a:t>)</a:t>
            </a:r>
          </a:p>
          <a:p>
            <a:pPr lvl="3"/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3170" y="3486463"/>
            <a:ext cx="145715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I,d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),v(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~link j1</a:t>
            </a:r>
          </a:p>
          <a:p>
            <a:r>
              <a:rPr lang="en-US" dirty="0" smtClean="0"/>
              <a:t>~link j2</a:t>
            </a:r>
          </a:p>
          <a:p>
            <a:r>
              <a:rPr lang="en-US" dirty="0" smtClean="0"/>
              <a:t>….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5569" y="5236501"/>
            <a:ext cx="2392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I,d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),v(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~</a:t>
            </a:r>
            <a:r>
              <a:rPr lang="en-US" dirty="0" err="1" smtClean="0"/>
              <a:t>incv</a:t>
            </a:r>
            <a:r>
              <a:rPr lang="en-US" dirty="0" smtClean="0"/>
              <a:t> x1</a:t>
            </a:r>
          </a:p>
          <a:p>
            <a:r>
              <a:rPr lang="en-US" dirty="0" smtClean="0"/>
              <a:t>~</a:t>
            </a:r>
            <a:r>
              <a:rPr lang="en-US" dirty="0" err="1" smtClean="0"/>
              <a:t>incv</a:t>
            </a:r>
            <a:r>
              <a:rPr lang="en-US" dirty="0" smtClean="0"/>
              <a:t> x2</a:t>
            </a:r>
          </a:p>
          <a:p>
            <a:r>
              <a:rPr lang="en-US" dirty="0" smtClean="0"/>
              <a:t>….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90328" y="3577935"/>
            <a:ext cx="1259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~</a:t>
            </a:r>
            <a:r>
              <a:rPr lang="en-US" dirty="0" err="1" smtClean="0"/>
              <a:t>incv</a:t>
            </a:r>
            <a:r>
              <a:rPr lang="en-US" dirty="0" smtClean="0"/>
              <a:t> x</a:t>
            </a:r>
          </a:p>
          <a:p>
            <a:r>
              <a:rPr lang="en-US" dirty="0" smtClean="0"/>
              <a:t>j1 ~</a:t>
            </a:r>
            <a:r>
              <a:rPr lang="en-US" dirty="0" err="1" smtClean="0"/>
              <a:t>incv</a:t>
            </a:r>
            <a:r>
              <a:rPr lang="en-US" dirty="0" smtClean="0"/>
              <a:t> x1</a:t>
            </a:r>
          </a:p>
          <a:p>
            <a:r>
              <a:rPr lang="en-US" dirty="0" smtClean="0"/>
              <a:t>j2 ~</a:t>
            </a:r>
            <a:r>
              <a:rPr lang="en-US" dirty="0" err="1" smtClean="0"/>
              <a:t>incv</a:t>
            </a:r>
            <a:r>
              <a:rPr lang="en-US" dirty="0" smtClean="0"/>
              <a:t> x2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90328" y="5236501"/>
            <a:ext cx="1259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 d(</a:t>
            </a:r>
            <a:r>
              <a:rPr lang="en-US" dirty="0" err="1" smtClean="0"/>
              <a:t>i</a:t>
            </a:r>
            <a:r>
              <a:rPr lang="en-US" dirty="0" smtClean="0"/>
              <a:t>), v’(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92475" y="2264979"/>
            <a:ext cx="14571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~link j1</a:t>
            </a:r>
          </a:p>
          <a:p>
            <a:r>
              <a:rPr lang="en-US" dirty="0" smtClean="0"/>
              <a:t>I ~link j2</a:t>
            </a:r>
          </a:p>
          <a:p>
            <a:r>
              <a:rPr lang="en-US" dirty="0" smtClean="0"/>
              <a:t>….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33170" y="2119873"/>
            <a:ext cx="1457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j1</a:t>
            </a:r>
          </a:p>
          <a:p>
            <a:r>
              <a:rPr lang="en-US" dirty="0" smtClean="0"/>
              <a:t>I j2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96526" y="922421"/>
            <a:ext cx="35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462921" y="1048448"/>
            <a:ext cx="146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07789" y="3103612"/>
            <a:ext cx="1070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</a:t>
            </a:r>
            <a:r>
              <a:rPr lang="en-US" dirty="0" err="1" smtClean="0"/>
              <a:t>PRstats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650281" y="4867169"/>
            <a:ext cx="1070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</a:t>
            </a:r>
            <a:r>
              <a:rPr lang="en-US" dirty="0" err="1" smtClean="0"/>
              <a:t>PRstats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52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906462"/>
          </a:xfrm>
        </p:spPr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pic>
        <p:nvPicPr>
          <p:cNvPr id="3" name="Picture 2" descr="Screen Shot 2012-02-15 at 12.32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04" y="266084"/>
            <a:ext cx="7870944" cy="65919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43053" y="3689683"/>
            <a:ext cx="240759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2^26 entries = 1 Gb @ 8bytes/weight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56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3" name="Picture 2" descr="Screen Shot 2012-02-20 at 5.40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723"/>
            <a:ext cx="9144000" cy="3277378"/>
          </a:xfrm>
          <a:prstGeom prst="rect">
            <a:avLst/>
          </a:prstGeom>
        </p:spPr>
      </p:pic>
      <p:pic>
        <p:nvPicPr>
          <p:cNvPr id="5" name="Picture 4" descr="Screen Shot 2012-02-20 at 5.39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64" y="437613"/>
            <a:ext cx="76073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16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variant of feature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1"/>
            <a:ext cx="8053754" cy="416550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Hash each feature </a:t>
            </a:r>
            <a:r>
              <a:rPr lang="en-US" i="1" dirty="0" smtClean="0"/>
              <a:t>multiple times </a:t>
            </a:r>
            <a:r>
              <a:rPr lang="en-US" dirty="0" smtClean="0"/>
              <a:t>with different hash functions</a:t>
            </a:r>
          </a:p>
          <a:p>
            <a:r>
              <a:rPr lang="en-US" dirty="0" smtClean="0"/>
              <a:t>Now, each </a:t>
            </a:r>
            <a:r>
              <a:rPr lang="en-US" i="1" dirty="0" smtClean="0"/>
              <a:t>w </a:t>
            </a:r>
            <a:r>
              <a:rPr lang="en-US" dirty="0" smtClean="0"/>
              <a:t>has </a:t>
            </a:r>
            <a:r>
              <a:rPr lang="en-US" i="1" dirty="0" smtClean="0"/>
              <a:t>k </a:t>
            </a:r>
            <a:r>
              <a:rPr lang="en-US" dirty="0" smtClean="0"/>
              <a:t>chances to </a:t>
            </a:r>
            <a:r>
              <a:rPr lang="en-US" i="1" dirty="0" smtClean="0"/>
              <a:t>not</a:t>
            </a:r>
            <a:r>
              <a:rPr lang="en-US" dirty="0" smtClean="0"/>
              <a:t> collide with another useful </a:t>
            </a:r>
            <a:r>
              <a:rPr lang="en-US" i="1" dirty="0" smtClean="0"/>
              <a:t>w’</a:t>
            </a:r>
            <a:r>
              <a:rPr lang="en-US" dirty="0" smtClean="0"/>
              <a:t>  </a:t>
            </a:r>
            <a:endParaRPr lang="en-US" i="1" dirty="0"/>
          </a:p>
          <a:p>
            <a:r>
              <a:rPr lang="en-US" dirty="0" smtClean="0"/>
              <a:t>An easy way to get multiple hash functions</a:t>
            </a:r>
          </a:p>
          <a:p>
            <a:pPr lvl="1"/>
            <a:r>
              <a:rPr lang="en-US" dirty="0" smtClean="0"/>
              <a:t>Generate some random strings </a:t>
            </a:r>
            <a:r>
              <a:rPr lang="en-US" i="1" dirty="0" smtClean="0"/>
              <a:t>s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L</a:t>
            </a:r>
            <a:endParaRPr lang="en-US" i="1" baseline="-25000" dirty="0" smtClean="0"/>
          </a:p>
          <a:p>
            <a:pPr lvl="1"/>
            <a:r>
              <a:rPr lang="en-US" dirty="0" smtClean="0"/>
              <a:t>Let the k-</a:t>
            </a:r>
            <a:r>
              <a:rPr lang="en-US" dirty="0" err="1" smtClean="0"/>
              <a:t>th</a:t>
            </a:r>
            <a:r>
              <a:rPr lang="en-US" dirty="0" smtClean="0"/>
              <a:t> hash function for </a:t>
            </a:r>
            <a:r>
              <a:rPr lang="en-US" i="1" dirty="0" smtClean="0"/>
              <a:t>w</a:t>
            </a:r>
            <a:r>
              <a:rPr lang="en-US" dirty="0" smtClean="0"/>
              <a:t> be the ordinary hash of concatenation </a:t>
            </a:r>
            <a:r>
              <a:rPr lang="en-US" i="1" dirty="0" err="1" smtClean="0"/>
              <a:t>w</a:t>
            </a:r>
            <a:r>
              <a:rPr lang="en-US" i="1" dirty="0" err="1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i="1" dirty="0" err="1" smtClean="0"/>
              <a:t>s</a:t>
            </a:r>
            <a:r>
              <a:rPr lang="en-US" i="1" baseline="-25000" dirty="0" err="1"/>
              <a:t>k</a:t>
            </a:r>
            <a:endParaRPr lang="en-US" i="1" baseline="-25000" dirty="0" smtClean="0"/>
          </a:p>
          <a:p>
            <a:pPr lvl="1"/>
            <a:endParaRPr lang="en-US" i="1" baseline="-25000" dirty="0"/>
          </a:p>
          <a:p>
            <a:pPr lvl="1"/>
            <a:endParaRPr lang="en-US" i="1" baseline="-25000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825582"/>
              </p:ext>
            </p:extLst>
          </p:nvPr>
        </p:nvGraphicFramePr>
        <p:xfrm>
          <a:off x="1828800" y="5422900"/>
          <a:ext cx="4875213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3" imgW="1460500" imgH="393700" progId="Equation.3">
                  <p:embed/>
                </p:oleObj>
              </mc:Choice>
              <mc:Fallback>
                <p:oleObj name="Equation" r:id="rId3" imgW="14605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422900"/>
                        <a:ext cx="4875213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225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variant of feature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Why would this work?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Claim: with 100,000 features and 100,000,000 buckets:</a:t>
            </a:r>
          </a:p>
          <a:p>
            <a:pPr lvl="1"/>
            <a:r>
              <a:rPr lang="en-US" dirty="0" smtClean="0"/>
              <a:t>k=1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err="1" smtClean="0"/>
              <a:t>Pr</a:t>
            </a:r>
            <a:r>
              <a:rPr lang="en-US" dirty="0" smtClean="0"/>
              <a:t>(any duplication) ≈1</a:t>
            </a:r>
          </a:p>
          <a:p>
            <a:pPr lvl="1"/>
            <a:r>
              <a:rPr lang="en-US" dirty="0" smtClean="0"/>
              <a:t>k=2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err="1" smtClean="0"/>
              <a:t>Pr</a:t>
            </a:r>
            <a:r>
              <a:rPr lang="en-US" dirty="0" smtClean="0"/>
              <a:t>(any duplication)</a:t>
            </a:r>
            <a:r>
              <a:rPr lang="en-US" dirty="0"/>
              <a:t> </a:t>
            </a:r>
            <a:r>
              <a:rPr lang="en-US" dirty="0" smtClean="0"/>
              <a:t>≈0.4</a:t>
            </a:r>
          </a:p>
          <a:p>
            <a:pPr lvl="1"/>
            <a:r>
              <a:rPr lang="en-US" dirty="0" smtClean="0"/>
              <a:t>k=3 </a:t>
            </a:r>
            <a:r>
              <a:rPr lang="en-US" dirty="0" smtClean="0">
                <a:sym typeface="Wingdings"/>
              </a:rPr>
              <a:t> </a:t>
            </a:r>
            <a:r>
              <a:rPr lang="en-US" dirty="0" err="1" smtClean="0">
                <a:sym typeface="Wingdings"/>
              </a:rPr>
              <a:t>Pr</a:t>
            </a:r>
            <a:r>
              <a:rPr lang="en-US" dirty="0" smtClean="0">
                <a:sym typeface="Wingdings"/>
              </a:rPr>
              <a:t>(any duplication)</a:t>
            </a:r>
            <a:r>
              <a:rPr lang="en-US" dirty="0"/>
              <a:t> </a:t>
            </a:r>
            <a:r>
              <a:rPr lang="en-US" dirty="0" smtClean="0"/>
              <a:t>≈0.01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159905"/>
              </p:ext>
            </p:extLst>
          </p:nvPr>
        </p:nvGraphicFramePr>
        <p:xfrm>
          <a:off x="1828800" y="2040873"/>
          <a:ext cx="4875213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9" name="Equation" r:id="rId3" imgW="1460500" imgH="393700" progId="Equation.3">
                  <p:embed/>
                </p:oleObj>
              </mc:Choice>
              <mc:Fallback>
                <p:oleObj name="Equation" r:id="rId3" imgW="1460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40873"/>
                        <a:ext cx="4875213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25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Trick - Insights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 memory: don’t store hash keys</a:t>
            </a:r>
          </a:p>
          <a:p>
            <a:r>
              <a:rPr lang="en-US" dirty="0" smtClean="0"/>
              <a:t>Allow collisions</a:t>
            </a:r>
          </a:p>
          <a:p>
            <a:pPr lvl="1"/>
            <a:r>
              <a:rPr lang="en-US" dirty="0" smtClean="0"/>
              <a:t>even though it distorts your data some</a:t>
            </a:r>
          </a:p>
          <a:p>
            <a:r>
              <a:rPr lang="en-US" dirty="0" smtClean="0"/>
              <a:t>Let the learner (downstream) take up the slack</a:t>
            </a:r>
          </a:p>
          <a:p>
            <a:pPr lvl="1"/>
            <a:endParaRPr lang="en-US" dirty="0"/>
          </a:p>
          <a:p>
            <a:r>
              <a:rPr lang="en-US" dirty="0" smtClean="0"/>
              <a:t>Here’s another famous trick that exploits these insights….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82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2771</TotalTime>
  <Words>2854</Words>
  <Application>Microsoft Macintosh PowerPoint</Application>
  <PresentationFormat>On-screen Show (4:3)</PresentationFormat>
  <Paragraphs>445</Paragraphs>
  <Slides>40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Office Theme</vt:lpstr>
      <vt:lpstr>Equation</vt:lpstr>
      <vt:lpstr>Randomized Algorithms Graph Algorithms</vt:lpstr>
      <vt:lpstr>Outline</vt:lpstr>
      <vt:lpstr>Learning as optimization for regularized logistic regression</vt:lpstr>
      <vt:lpstr>Learning as optimization for regularized logistic regression</vt:lpstr>
      <vt:lpstr>An example</vt:lpstr>
      <vt:lpstr>Results</vt:lpstr>
      <vt:lpstr>A variant of feature hashing</vt:lpstr>
      <vt:lpstr>A variant of feature hashing</vt:lpstr>
      <vt:lpstr>Hash Trick - Insights</vt:lpstr>
      <vt:lpstr>Bloom filters</vt:lpstr>
      <vt:lpstr>Bloom filters</vt:lpstr>
      <vt:lpstr>Bloom filters</vt:lpstr>
      <vt:lpstr>Bloom filters</vt:lpstr>
      <vt:lpstr>Bloom filters</vt:lpstr>
      <vt:lpstr>Bloom filters: demo</vt:lpstr>
      <vt:lpstr>Bloom filters</vt:lpstr>
      <vt:lpstr>Bloom filters</vt:lpstr>
      <vt:lpstr>Bloom filters</vt:lpstr>
      <vt:lpstr>Bloom filters</vt:lpstr>
      <vt:lpstr>LSH: key ideas</vt:lpstr>
      <vt:lpstr>Random Projections</vt:lpstr>
      <vt:lpstr>Random projections</vt:lpstr>
      <vt:lpstr>Random projections</vt:lpstr>
      <vt:lpstr>Random projections</vt:lpstr>
      <vt:lpstr>LSH: key ideas</vt:lpstr>
      <vt:lpstr>LSH: key ideas</vt:lpstr>
      <vt:lpstr>LSH: “pooling” (van Durme)</vt:lpstr>
      <vt:lpstr>LSH: key ideas</vt:lpstr>
      <vt:lpstr>Graph Algorithms</vt:lpstr>
      <vt:lpstr>Graph algorithms</vt:lpstr>
      <vt:lpstr>Google’s PageRank</vt:lpstr>
      <vt:lpstr>Google’s PageRank</vt:lpstr>
      <vt:lpstr>Google’s PageRank (Brin &amp; Page, http://www-db.stanford.edu/~backrub/google.html)</vt:lpstr>
      <vt:lpstr>PageRank in Memory</vt:lpstr>
      <vt:lpstr>Streaming PageRank</vt:lpstr>
      <vt:lpstr>Streaming PageRank:  with some long rows</vt:lpstr>
      <vt:lpstr>Streaming PageRank:  with some long rows</vt:lpstr>
      <vt:lpstr>Streaming PageRank:  with some long rows</vt:lpstr>
      <vt:lpstr>Streaming PageRank:   constant memory</vt:lpstr>
      <vt:lpstr>Streaming PageRank:   constant memory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262</cp:revision>
  <dcterms:created xsi:type="dcterms:W3CDTF">2012-02-20T15:24:40Z</dcterms:created>
  <dcterms:modified xsi:type="dcterms:W3CDTF">2012-02-24T22:42:54Z</dcterms:modified>
</cp:coreProperties>
</file>