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344" r:id="rId3"/>
    <p:sldId id="303" r:id="rId4"/>
    <p:sldId id="374" r:id="rId5"/>
    <p:sldId id="375" r:id="rId6"/>
    <p:sldId id="373" r:id="rId7"/>
    <p:sldId id="334" r:id="rId8"/>
    <p:sldId id="352" r:id="rId9"/>
    <p:sldId id="376" r:id="rId10"/>
    <p:sldId id="316" r:id="rId11"/>
    <p:sldId id="317" r:id="rId12"/>
    <p:sldId id="353" r:id="rId13"/>
    <p:sldId id="354" r:id="rId14"/>
    <p:sldId id="355" r:id="rId15"/>
    <p:sldId id="356" r:id="rId16"/>
    <p:sldId id="320" r:id="rId17"/>
    <p:sldId id="357" r:id="rId18"/>
    <p:sldId id="358" r:id="rId19"/>
    <p:sldId id="372" r:id="rId20"/>
    <p:sldId id="327" r:id="rId21"/>
    <p:sldId id="364" r:id="rId22"/>
    <p:sldId id="369" r:id="rId23"/>
    <p:sldId id="370" r:id="rId24"/>
    <p:sldId id="371" r:id="rId25"/>
    <p:sldId id="365" r:id="rId26"/>
    <p:sldId id="328" r:id="rId27"/>
    <p:sldId id="329" r:id="rId28"/>
    <p:sldId id="366" r:id="rId29"/>
    <p:sldId id="380" r:id="rId30"/>
    <p:sldId id="381" r:id="rId31"/>
    <p:sldId id="377" r:id="rId32"/>
    <p:sldId id="378" r:id="rId33"/>
    <p:sldId id="379" r:id="rId34"/>
    <p:sldId id="382" r:id="rId35"/>
    <p:sldId id="383" r:id="rId36"/>
    <p:sldId id="384" r:id="rId37"/>
    <p:sldId id="385" r:id="rId38"/>
    <p:sldId id="390" r:id="rId39"/>
    <p:sldId id="391" r:id="rId40"/>
    <p:sldId id="386" r:id="rId41"/>
    <p:sldId id="393" r:id="rId42"/>
    <p:sldId id="394" r:id="rId43"/>
    <p:sldId id="395" r:id="rId44"/>
    <p:sldId id="396" r:id="rId45"/>
    <p:sldId id="397" r:id="rId46"/>
    <p:sldId id="398" r:id="rId47"/>
    <p:sldId id="404" r:id="rId48"/>
    <p:sldId id="405" r:id="rId49"/>
    <p:sldId id="403" r:id="rId50"/>
    <p:sldId id="399" r:id="rId51"/>
    <p:sldId id="400" r:id="rId52"/>
    <p:sldId id="401" r:id="rId53"/>
    <p:sldId id="402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732" autoAdjust="0"/>
    <p:restoredTop sz="88433" autoAdjust="0"/>
  </p:normalViewPr>
  <p:slideViewPr>
    <p:cSldViewPr snapToGrid="0" snapToObjects="1">
      <p:cViewPr varScale="1">
        <p:scale>
          <a:sx n="82" d="100"/>
          <a:sy n="82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3,2M</a:t>
            </a:r>
            <a:r>
              <a:rPr lang="en-US" baseline="0" dirty="0" smtClean="0"/>
              <a:t> emails</a:t>
            </a:r>
          </a:p>
          <a:p>
            <a:r>
              <a:rPr lang="en-US" baseline="0" dirty="0" smtClean="0"/>
              <a:t>400k users</a:t>
            </a:r>
          </a:p>
          <a:p>
            <a:r>
              <a:rPr lang="en-US" baseline="0" dirty="0" smtClean="0"/>
              <a:t>40M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08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 hash table would do this in constant time and storage</a:t>
            </a:r>
          </a:p>
          <a:p>
            <a:r>
              <a:rPr lang="en-US" dirty="0" smtClean="0"/>
              <a:t>the hash trick does this </a:t>
            </a:r>
            <a:r>
              <a:rPr lang="en-US" smtClean="0"/>
              <a:t>as</a:t>
            </a:r>
            <a:r>
              <a:rPr lang="en-US" baseline="0" smtClean="0"/>
              <a:t>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283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Randomized Algorithms</a:t>
            </a:r>
            <a:br>
              <a:rPr lang="en-US" dirty="0" smtClean="0"/>
            </a:br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Interface to a Bloom filter</a:t>
            </a:r>
          </a:p>
          <a:p>
            <a:pPr lvl="1"/>
            <a:r>
              <a:rPr lang="en-US" dirty="0" err="1" smtClean="0"/>
              <a:t>BloomFilter(int</a:t>
            </a:r>
            <a:r>
              <a:rPr lang="en-US" dirty="0" smtClean="0"/>
              <a:t> </a:t>
            </a:r>
            <a:r>
              <a:rPr lang="en-US" dirty="0" err="1" smtClean="0"/>
              <a:t>maxSize</a:t>
            </a:r>
            <a:r>
              <a:rPr lang="en-US" dirty="0" smtClean="0"/>
              <a:t>, double </a:t>
            </a:r>
            <a:r>
              <a:rPr lang="en-US" dirty="0" err="1" smtClean="0"/>
              <a:t>p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b</a:t>
            </a:r>
            <a:r>
              <a:rPr lang="en-US" dirty="0" err="1" smtClean="0"/>
              <a:t>f.add(String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 // insert 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</a:t>
            </a:r>
            <a:r>
              <a:rPr lang="en-US" dirty="0" smtClean="0"/>
              <a:t> </a:t>
            </a:r>
            <a:r>
              <a:rPr lang="en-US" dirty="0" err="1" smtClean="0"/>
              <a:t>bd.contains(String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// If </a:t>
            </a:r>
            <a:r>
              <a:rPr lang="en-US" dirty="0" err="1" smtClean="0"/>
              <a:t>s</a:t>
            </a:r>
            <a:r>
              <a:rPr lang="en-US" dirty="0" smtClean="0"/>
              <a:t> was added return true;</a:t>
            </a:r>
          </a:p>
          <a:p>
            <a:pPr lvl="2"/>
            <a:r>
              <a:rPr lang="en-US" dirty="0" smtClean="0"/>
              <a:t>// else with probability at least </a:t>
            </a:r>
            <a:r>
              <a:rPr lang="en-US" i="1" dirty="0" smtClean="0"/>
              <a:t>1-p </a:t>
            </a:r>
            <a:r>
              <a:rPr lang="en-US" dirty="0" smtClean="0"/>
              <a:t>return false;</a:t>
            </a:r>
          </a:p>
          <a:p>
            <a:pPr lvl="2"/>
            <a:r>
              <a:rPr lang="en-US" dirty="0" smtClean="0"/>
              <a:t>// else with probability at most </a:t>
            </a:r>
            <a:r>
              <a:rPr lang="en-US" i="1" dirty="0" smtClean="0"/>
              <a:t>p</a:t>
            </a:r>
            <a:r>
              <a:rPr lang="en-US" dirty="0" smtClean="0"/>
              <a:t> return true;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I.e., a noisy “set” where you can test membership (and that’s it)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Another implementation</a:t>
            </a:r>
          </a:p>
          <a:p>
            <a:pPr lvl="1"/>
            <a:r>
              <a:rPr lang="en-US" dirty="0" smtClean="0"/>
              <a:t>Allocate M bits, bit[0]…,bit[1-M]</a:t>
            </a:r>
          </a:p>
          <a:p>
            <a:pPr lvl="1"/>
            <a:r>
              <a:rPr lang="en-US" dirty="0" smtClean="0"/>
              <a:t>Pick K hash functions hash(1,s),hash(2,s),….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: hash(</a:t>
            </a:r>
            <a:r>
              <a:rPr lang="en-US" dirty="0" err="1" smtClean="0"/>
              <a:t>s,i</a:t>
            </a:r>
            <a:r>
              <a:rPr lang="en-US" dirty="0" smtClean="0"/>
              <a:t>) = hash(s+ </a:t>
            </a:r>
            <a:r>
              <a:rPr lang="en-US" dirty="0" err="1" smtClean="0"/>
              <a:t>randomString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  <a:p>
            <a:pPr lvl="1"/>
            <a:r>
              <a:rPr lang="en-US" dirty="0" smtClean="0"/>
              <a:t>To add string </a:t>
            </a:r>
            <a:r>
              <a:rPr lang="en-US" dirty="0" err="1" smtClean="0"/>
              <a:t>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/>
              <a:t>,</a:t>
            </a:r>
            <a:r>
              <a:rPr lang="en-US" dirty="0" smtClean="0"/>
              <a:t> set </a:t>
            </a:r>
            <a:r>
              <a:rPr lang="en-US" dirty="0" err="1" smtClean="0"/>
              <a:t>bit[hash(i,s</a:t>
            </a:r>
            <a:r>
              <a:rPr lang="en-US" dirty="0" smtClean="0"/>
              <a:t>)] = 1</a:t>
            </a:r>
          </a:p>
          <a:p>
            <a:pPr lvl="1"/>
            <a:r>
              <a:rPr lang="en-US" dirty="0" smtClean="0"/>
              <a:t>To check </a:t>
            </a:r>
            <a:r>
              <a:rPr lang="en-US" dirty="0" err="1" smtClean="0"/>
              <a:t>contains(s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 smtClean="0"/>
              <a:t>, test </a:t>
            </a:r>
            <a:r>
              <a:rPr lang="en-US" dirty="0" err="1" smtClean="0"/>
              <a:t>bit[hash(i,s</a:t>
            </a:r>
            <a:r>
              <a:rPr lang="en-US" dirty="0" smtClean="0"/>
              <a:t>)]</a:t>
            </a:r>
          </a:p>
          <a:p>
            <a:pPr lvl="2"/>
            <a:r>
              <a:rPr lang="en-US" dirty="0" smtClean="0"/>
              <a:t>Return “true” if they’re all set; otherwise, return “false”</a:t>
            </a:r>
          </a:p>
          <a:p>
            <a:pPr lvl="1"/>
            <a:r>
              <a:rPr lang="en-US" dirty="0" smtClean="0"/>
              <a:t>We’ll discuss how to set M and K soon, but for now:</a:t>
            </a:r>
          </a:p>
          <a:p>
            <a:pPr lvl="2"/>
            <a:r>
              <a:rPr lang="en-US" dirty="0" smtClean="0"/>
              <a:t>Let M = 1.5*</a:t>
            </a:r>
            <a:r>
              <a:rPr lang="en-US" dirty="0" err="1" smtClean="0"/>
              <a:t>maxSize</a:t>
            </a:r>
            <a:r>
              <a:rPr lang="en-US" dirty="0" smtClean="0"/>
              <a:t>  </a:t>
            </a:r>
            <a:r>
              <a:rPr lang="en-US" i="1" dirty="0" smtClean="0"/>
              <a:t>// less than two bits per item!</a:t>
            </a:r>
          </a:p>
          <a:p>
            <a:pPr lvl="2"/>
            <a:r>
              <a:rPr lang="en-US" dirty="0" smtClean="0"/>
              <a:t>Let K = 2*log(1/p)       </a:t>
            </a:r>
            <a:r>
              <a:rPr lang="en-US" i="1" dirty="0" smtClean="0"/>
              <a:t>// about right with this M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78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6355467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Analysis:</a:t>
            </a:r>
          </a:p>
          <a:p>
            <a:pPr lvl="1"/>
            <a:r>
              <a:rPr lang="en-US" sz="2400" dirty="0" smtClean="0"/>
              <a:t>Assume </a:t>
            </a:r>
            <a:r>
              <a:rPr lang="en-US" sz="2400" dirty="0" err="1" smtClean="0"/>
              <a:t>hash(i,s</a:t>
            </a:r>
            <a:r>
              <a:rPr lang="en-US" sz="2400" dirty="0" smtClean="0"/>
              <a:t>) is a random function</a:t>
            </a:r>
          </a:p>
          <a:p>
            <a:pPr lvl="1"/>
            <a:r>
              <a:rPr lang="en-US" sz="2400" dirty="0" smtClean="0"/>
              <a:t>Look at </a:t>
            </a:r>
            <a:r>
              <a:rPr lang="en-US" sz="2400" dirty="0" err="1" smtClean="0"/>
              <a:t>Pr</a:t>
            </a:r>
            <a:r>
              <a:rPr lang="en-US" sz="2400" dirty="0" smtClean="0"/>
              <a:t>(bit j is unset after n </a:t>
            </a:r>
            <a:r>
              <a:rPr lang="en-US" sz="2400" dirty="0" err="1" smtClean="0"/>
              <a:t>add’s</a:t>
            </a:r>
            <a:r>
              <a:rPr lang="en-US" sz="2400" dirty="0" smtClean="0"/>
              <a:t>):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… and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(collision):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…. fix </a:t>
            </a:r>
            <a:r>
              <a:rPr lang="en-US" sz="2400" i="1" dirty="0" smtClean="0"/>
              <a:t>m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 and minimize </a:t>
            </a:r>
            <a:r>
              <a:rPr lang="en-US" sz="2400" i="1" dirty="0" smtClean="0"/>
              <a:t>k: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20 at 2.5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02498" y="1766300"/>
            <a:ext cx="2228749" cy="1163538"/>
          </a:xfrm>
          <a:prstGeom prst="rect">
            <a:avLst/>
          </a:prstGeom>
        </p:spPr>
      </p:pic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594"/>
          <a:stretch/>
        </p:blipFill>
        <p:spPr>
          <a:xfrm>
            <a:off x="2604164" y="3767868"/>
            <a:ext cx="5780132" cy="1156157"/>
          </a:xfrm>
          <a:prstGeom prst="rect">
            <a:avLst/>
          </a:prstGeom>
        </p:spPr>
      </p:pic>
      <p:pic>
        <p:nvPicPr>
          <p:cNvPr id="6" name="Picture 5" descr="Screen Shot 2012-02-20 at 2.57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90450" y="5532989"/>
            <a:ext cx="2446711" cy="924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4201" y="5673135"/>
            <a:ext cx="7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 =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33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6355467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Analysis:</a:t>
            </a:r>
          </a:p>
          <a:p>
            <a:pPr lvl="1"/>
            <a:r>
              <a:rPr lang="en-US" sz="2400" dirty="0" smtClean="0"/>
              <a:t>Assume </a:t>
            </a:r>
            <a:r>
              <a:rPr lang="en-US" sz="2400" dirty="0" err="1" smtClean="0"/>
              <a:t>hash(i,s</a:t>
            </a:r>
            <a:r>
              <a:rPr lang="en-US" sz="2400" dirty="0" smtClean="0"/>
              <a:t>) is a random function</a:t>
            </a:r>
          </a:p>
          <a:p>
            <a:pPr lvl="1"/>
            <a:r>
              <a:rPr lang="en-US" sz="2400" dirty="0" smtClean="0"/>
              <a:t>Look at </a:t>
            </a:r>
            <a:r>
              <a:rPr lang="en-US" sz="2400" dirty="0" err="1" smtClean="0"/>
              <a:t>Pr</a:t>
            </a:r>
            <a:r>
              <a:rPr lang="en-US" sz="2400" dirty="0" smtClean="0"/>
              <a:t>(bit j is unset after n </a:t>
            </a:r>
            <a:r>
              <a:rPr lang="en-US" sz="2400" dirty="0" err="1" smtClean="0"/>
              <a:t>add’s</a:t>
            </a:r>
            <a:r>
              <a:rPr lang="en-US" sz="2400" dirty="0" smtClean="0"/>
              <a:t>):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… and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(collision):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…. fix </a:t>
            </a:r>
            <a:r>
              <a:rPr lang="en-US" sz="2400" i="1" dirty="0" smtClean="0"/>
              <a:t>m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, you can minimize </a:t>
            </a:r>
            <a:r>
              <a:rPr lang="en-US" sz="2400" i="1" dirty="0" smtClean="0"/>
              <a:t>k: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20 at 2.5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02498" y="1766300"/>
            <a:ext cx="2228749" cy="1163538"/>
          </a:xfrm>
          <a:prstGeom prst="rect">
            <a:avLst/>
          </a:prstGeom>
        </p:spPr>
      </p:pic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594"/>
          <a:stretch/>
        </p:blipFill>
        <p:spPr>
          <a:xfrm>
            <a:off x="2604164" y="3612373"/>
            <a:ext cx="5780132" cy="1156157"/>
          </a:xfrm>
          <a:prstGeom prst="rect">
            <a:avLst/>
          </a:prstGeom>
        </p:spPr>
      </p:pic>
      <p:pic>
        <p:nvPicPr>
          <p:cNvPr id="6" name="Picture 5" descr="Screen Shot 2012-02-20 at 2.57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90450" y="5532989"/>
            <a:ext cx="2446711" cy="924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4201" y="5673135"/>
            <a:ext cx="7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 =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44374" y="4050295"/>
            <a:ext cx="72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p =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59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Analysis:</a:t>
            </a:r>
          </a:p>
          <a:p>
            <a:pPr lvl="1"/>
            <a:r>
              <a:rPr lang="en-US" sz="2400" dirty="0" smtClean="0"/>
              <a:t>Plug optimal k=m/n*</a:t>
            </a:r>
            <a:r>
              <a:rPr lang="en-US" sz="2400" dirty="0" err="1" smtClean="0"/>
              <a:t>ln</a:t>
            </a:r>
            <a:r>
              <a:rPr lang="en-US" sz="2400" dirty="0" smtClean="0"/>
              <a:t>(2) back into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(collision):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Now we can fix any two of </a:t>
            </a:r>
            <a:r>
              <a:rPr lang="en-US" sz="2400" i="1" dirty="0" smtClean="0"/>
              <a:t>p, n, m</a:t>
            </a:r>
            <a:r>
              <a:rPr lang="en-US" sz="2400" dirty="0" smtClean="0"/>
              <a:t> and solve for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: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E.g., the value for </a:t>
            </a:r>
            <a:r>
              <a:rPr lang="en-US" sz="2400" i="1" dirty="0" smtClean="0"/>
              <a:t>m </a:t>
            </a:r>
            <a:r>
              <a:rPr lang="en-US" sz="2400" dirty="0" smtClean="0"/>
              <a:t>in terms of </a:t>
            </a:r>
            <a:r>
              <a:rPr lang="en-US" sz="2400" i="1" dirty="0" smtClean="0"/>
              <a:t>n </a:t>
            </a:r>
            <a:r>
              <a:rPr lang="en-US" sz="2400" dirty="0" smtClean="0"/>
              <a:t>and </a:t>
            </a:r>
            <a:r>
              <a:rPr lang="en-US" sz="2400" i="1" dirty="0" smtClean="0"/>
              <a:t>p: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594"/>
          <a:stretch/>
        </p:blipFill>
        <p:spPr>
          <a:xfrm>
            <a:off x="2604164" y="2148124"/>
            <a:ext cx="5780132" cy="1156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4374" y="2586046"/>
            <a:ext cx="72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p =</a:t>
            </a:r>
            <a:endParaRPr lang="en-US" sz="2800" i="1" dirty="0"/>
          </a:p>
        </p:txBody>
      </p:sp>
      <p:pic>
        <p:nvPicPr>
          <p:cNvPr id="10" name="Picture 9" descr="Screen Shot 2012-02-20 at 3.51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44374" y="4003136"/>
            <a:ext cx="5355058" cy="805378"/>
          </a:xfrm>
          <a:prstGeom prst="rect">
            <a:avLst/>
          </a:prstGeom>
        </p:spPr>
      </p:pic>
      <p:pic>
        <p:nvPicPr>
          <p:cNvPr id="11" name="Picture 10" descr="Screen Shot 2012-02-20 at 3.52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78104" y="5424171"/>
            <a:ext cx="2581418" cy="9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96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6222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Finding items in “</a:t>
            </a:r>
            <a:r>
              <a:rPr lang="en-US" dirty="0" err="1" smtClean="0"/>
              <a:t>sharded</a:t>
            </a:r>
            <a:r>
              <a:rPr lang="en-US" dirty="0" smtClean="0"/>
              <a:t>” data</a:t>
            </a:r>
          </a:p>
          <a:p>
            <a:pPr lvl="2"/>
            <a:r>
              <a:rPr lang="en-US" dirty="0" smtClean="0"/>
              <a:t>Easy if you know the </a:t>
            </a:r>
            <a:r>
              <a:rPr lang="en-US" dirty="0" err="1" smtClean="0"/>
              <a:t>sharding</a:t>
            </a:r>
            <a:r>
              <a:rPr lang="en-US" dirty="0" smtClean="0"/>
              <a:t> rule</a:t>
            </a:r>
          </a:p>
          <a:p>
            <a:pPr lvl="2"/>
            <a:r>
              <a:rPr lang="en-US" dirty="0" smtClean="0"/>
              <a:t>Harder if you don’t (like Google n-grams)</a:t>
            </a:r>
          </a:p>
          <a:p>
            <a:r>
              <a:rPr lang="en-US" dirty="0" smtClean="0"/>
              <a:t>Simple idea:</a:t>
            </a:r>
          </a:p>
          <a:p>
            <a:pPr lvl="1"/>
            <a:r>
              <a:rPr lang="en-US" dirty="0" smtClean="0"/>
              <a:t>Build a BF of the contents of each shard</a:t>
            </a:r>
          </a:p>
          <a:p>
            <a:pPr lvl="1"/>
            <a:r>
              <a:rPr lang="en-US" dirty="0" smtClean="0"/>
              <a:t>To look for </a:t>
            </a:r>
            <a:r>
              <a:rPr lang="en-US" i="1" dirty="0" smtClean="0"/>
              <a:t>key, </a:t>
            </a:r>
            <a:r>
              <a:rPr lang="en-US" dirty="0" smtClean="0"/>
              <a:t>load in the </a:t>
            </a:r>
            <a:r>
              <a:rPr lang="en-US" dirty="0" err="1" smtClean="0"/>
              <a:t>BF’s</a:t>
            </a:r>
            <a:r>
              <a:rPr lang="en-US" dirty="0" smtClean="0"/>
              <a:t> one by one, and search only the shards that probably contain </a:t>
            </a:r>
            <a:r>
              <a:rPr lang="en-US" i="1" dirty="0" smtClean="0"/>
              <a:t>key</a:t>
            </a:r>
          </a:p>
          <a:p>
            <a:pPr lvl="1"/>
            <a:r>
              <a:rPr lang="en-US" dirty="0" smtClean="0"/>
              <a:t>Analysis: you won’t miss anything, you might look in some extra shards</a:t>
            </a:r>
          </a:p>
          <a:p>
            <a:pPr lvl="1"/>
            <a:r>
              <a:rPr lang="en-US" dirty="0" smtClean="0"/>
              <a:t>You’ll hit O(1) extra shards if you set p=1/#shards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9513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singleton features from a classifier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bf2.add(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bf1.contains(w) </a:t>
            </a:r>
            <a:r>
              <a:rPr lang="en-US" dirty="0" smtClean="0">
                <a:sym typeface="Wingdings"/>
              </a:rPr>
              <a:t> w appears &gt;= once</a:t>
            </a:r>
          </a:p>
          <a:p>
            <a:pPr lvl="1"/>
            <a:r>
              <a:rPr lang="en-US" dirty="0" smtClean="0">
                <a:sym typeface="Wingdings"/>
              </a:rPr>
              <a:t>bf2.contains(w)  w appears &gt;= 2x</a:t>
            </a:r>
          </a:p>
          <a:p>
            <a:r>
              <a:rPr lang="en-US" dirty="0" smtClean="0">
                <a:sym typeface="Wingdings"/>
              </a:rPr>
              <a:t>Then train, ignoring words not in bf2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117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rare features from a classifier</a:t>
            </a:r>
          </a:p>
          <a:p>
            <a:pPr lvl="1"/>
            <a:r>
              <a:rPr lang="en-US" dirty="0" smtClean="0"/>
              <a:t>seldom hurts much, can speed up experiments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</a:t>
            </a:r>
          </a:p>
          <a:p>
            <a:pPr lvl="2"/>
            <a:r>
              <a:rPr lang="en-US" sz="3000" dirty="0" smtClean="0"/>
              <a:t>if bf2.contains(w): bf3.add(</a:t>
            </a:r>
            <a:r>
              <a:rPr lang="en-US" sz="3000" i="1" dirty="0" smtClean="0"/>
              <a:t>w</a:t>
            </a:r>
            <a:r>
              <a:rPr lang="en-US" sz="3000" dirty="0" smtClean="0"/>
              <a:t>)</a:t>
            </a:r>
          </a:p>
          <a:p>
            <a:pPr lvl="2"/>
            <a:r>
              <a:rPr lang="en-US" sz="3000" dirty="0" smtClean="0"/>
              <a:t>else bf2.add(w)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bf2.contains(w) </a:t>
            </a:r>
            <a:r>
              <a:rPr lang="en-US" dirty="0" smtClean="0">
                <a:sym typeface="Wingdings"/>
              </a:rPr>
              <a:t> w appears &gt;= 2x</a:t>
            </a:r>
          </a:p>
          <a:p>
            <a:pPr lvl="1"/>
            <a:r>
              <a:rPr lang="en-US" dirty="0" smtClean="0">
                <a:sym typeface="Wingdings"/>
              </a:rPr>
              <a:t>bf3.contains(w)  w appears &gt;= 3x</a:t>
            </a:r>
          </a:p>
          <a:p>
            <a:r>
              <a:rPr lang="en-US" dirty="0" smtClean="0">
                <a:sym typeface="Wingdings"/>
              </a:rPr>
              <a:t>Then train, ignoring words not in bf3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168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this next week…..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335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 methods</a:t>
            </a:r>
          </a:p>
          <a:p>
            <a:pPr lvl="1"/>
            <a:r>
              <a:rPr lang="en-US" dirty="0" smtClean="0"/>
              <a:t>SGD with the hash trick (review)</a:t>
            </a:r>
          </a:p>
          <a:p>
            <a:pPr lvl="1"/>
            <a:r>
              <a:rPr lang="en-US" dirty="0" smtClean="0"/>
              <a:t>Other randomized algorithms</a:t>
            </a:r>
          </a:p>
          <a:p>
            <a:pPr lvl="2"/>
            <a:r>
              <a:rPr lang="en-US" dirty="0" smtClean="0"/>
              <a:t>Bloom filters</a:t>
            </a:r>
          </a:p>
          <a:p>
            <a:pPr lvl="2"/>
            <a:r>
              <a:rPr lang="en-US" dirty="0" smtClean="0"/>
              <a:t>Locality sensitive hashing</a:t>
            </a:r>
            <a:endParaRPr lang="en-US" dirty="0"/>
          </a:p>
          <a:p>
            <a:r>
              <a:rPr lang="en-US" dirty="0" smtClean="0"/>
              <a:t>Graph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8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74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52" y="1181100"/>
            <a:ext cx="5367409" cy="536740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452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855537" y="2467054"/>
            <a:ext cx="2852277" cy="2818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72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3614214" y="1786641"/>
            <a:ext cx="1189599" cy="3900219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make those points “close” we need to project to a direction orthogonal to the line between them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68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565827" y="3312420"/>
            <a:ext cx="4276379" cy="1380166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other direction will keep the distant points distant.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664372" y="361696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462358" y="359781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6680" y="4549676"/>
            <a:ext cx="318187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 if I pick a random </a:t>
            </a:r>
            <a:r>
              <a:rPr lang="en-US" sz="2400" b="1" dirty="0" smtClean="0"/>
              <a:t>r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’</a:t>
            </a:r>
            <a:r>
              <a:rPr lang="en-US" sz="2400" dirty="0" smtClean="0"/>
              <a:t> are closer than </a:t>
            </a:r>
            <a:r>
              <a:rPr lang="el-GR" sz="2400" dirty="0" smtClean="0"/>
              <a:t>γ</a:t>
            </a:r>
            <a:r>
              <a:rPr lang="en-US" sz="2400" dirty="0" smtClean="0"/>
              <a:t> then probably </a:t>
            </a:r>
            <a:r>
              <a:rPr lang="en-US" sz="2400" b="1" dirty="0" smtClean="0"/>
              <a:t>x </a:t>
            </a:r>
            <a:r>
              <a:rPr lang="en-US" sz="2400" dirty="0" smtClean="0"/>
              <a:t>and </a:t>
            </a:r>
            <a:r>
              <a:rPr lang="en-US" sz="2400" b="1" dirty="0" smtClean="0"/>
              <a:t>x’ </a:t>
            </a:r>
            <a:r>
              <a:rPr lang="en-US" sz="2400" dirty="0" smtClean="0"/>
              <a:t>were close to start with.</a:t>
            </a:r>
            <a:endParaRPr lang="el-GR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196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r>
              <a:rPr lang="en-US" dirty="0" smtClean="0"/>
              <a:t>Basic idea: use random projections of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r>
              <a:rPr lang="en-US" dirty="0" smtClean="0"/>
              <a:t>Repeat many times:</a:t>
            </a:r>
          </a:p>
          <a:p>
            <a:pPr lvl="2"/>
            <a:r>
              <a:rPr lang="en-US" dirty="0" smtClean="0"/>
              <a:t>Pick a random </a:t>
            </a:r>
            <a:r>
              <a:rPr lang="en-US" dirty="0" err="1" smtClean="0"/>
              <a:t>hyperplane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</a:p>
          <a:p>
            <a:pPr lvl="2"/>
            <a:r>
              <a:rPr lang="en-US" dirty="0" smtClean="0"/>
              <a:t>Compute the inner product or </a:t>
            </a:r>
            <a:r>
              <a:rPr lang="en-US" b="1" dirty="0" smtClean="0"/>
              <a:t>r </a:t>
            </a:r>
            <a:r>
              <a:rPr lang="en-US" dirty="0" smtClean="0"/>
              <a:t>with </a:t>
            </a:r>
            <a:r>
              <a:rPr lang="en-US" b="1" dirty="0" smtClean="0"/>
              <a:t>x</a:t>
            </a:r>
          </a:p>
          <a:p>
            <a:pPr lvl="2"/>
            <a:r>
              <a:rPr lang="en-US" dirty="0" smtClean="0"/>
              <a:t>Record if </a:t>
            </a:r>
            <a:r>
              <a:rPr lang="en-US" b="1" dirty="0" smtClean="0"/>
              <a:t>x</a:t>
            </a:r>
            <a:r>
              <a:rPr lang="en-US" dirty="0" smtClean="0"/>
              <a:t> is “close to” </a:t>
            </a:r>
            <a:r>
              <a:rPr lang="en-US" b="1" dirty="0" smtClean="0"/>
              <a:t>r</a:t>
            </a:r>
            <a:r>
              <a:rPr lang="en-US" dirty="0" smtClean="0"/>
              <a:t> (</a:t>
            </a:r>
            <a:r>
              <a:rPr lang="en-US" b="1" dirty="0" err="1" smtClean="0"/>
              <a:t>r.x</a:t>
            </a:r>
            <a:r>
              <a:rPr lang="en-US" dirty="0" smtClean="0"/>
              <a:t>&gt;=0)</a:t>
            </a:r>
          </a:p>
          <a:p>
            <a:pPr lvl="3"/>
            <a:r>
              <a:rPr lang="en-US" dirty="0" smtClean="0"/>
              <a:t> the next bit in </a:t>
            </a:r>
            <a:r>
              <a:rPr lang="en-US" b="1" dirty="0" err="1" smtClean="0"/>
              <a:t>bx</a:t>
            </a:r>
            <a:endParaRPr lang="en-US" b="1" dirty="0" smtClean="0"/>
          </a:p>
          <a:p>
            <a:pPr lvl="2"/>
            <a:r>
              <a:rPr lang="en-US" dirty="0" smtClean="0"/>
              <a:t>Theory says that is </a:t>
            </a:r>
            <a:r>
              <a:rPr lang="en-US" b="1" dirty="0" smtClean="0"/>
              <a:t>x’ </a:t>
            </a:r>
            <a:r>
              <a:rPr lang="en-US" dirty="0" smtClean="0"/>
              <a:t>and </a:t>
            </a:r>
            <a:r>
              <a:rPr lang="en-US" b="1" dirty="0" smtClean="0"/>
              <a:t>x </a:t>
            </a:r>
            <a:r>
              <a:rPr lang="en-US" dirty="0" smtClean="0"/>
              <a:t>have small cosine distance then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bx</a:t>
            </a:r>
            <a:r>
              <a:rPr lang="en-US" b="1" dirty="0" smtClean="0"/>
              <a:t>’ </a:t>
            </a:r>
            <a:r>
              <a:rPr lang="en-US" dirty="0" smtClean="0"/>
              <a:t>will have small Hamming distance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6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Naïve algorithm:</a:t>
            </a:r>
          </a:p>
          <a:p>
            <a:pPr lvl="1"/>
            <a:r>
              <a:rPr lang="en-US" dirty="0" smtClean="0"/>
              <a:t>Initialization: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For each feature </a:t>
            </a:r>
            <a:r>
              <a:rPr lang="en-US" i="1" dirty="0" smtClean="0"/>
              <a:t>f:</a:t>
            </a:r>
          </a:p>
          <a:p>
            <a:pPr lvl="4"/>
            <a:r>
              <a:rPr lang="en-US" dirty="0" smtClean="0"/>
              <a:t>Draw r(</a:t>
            </a:r>
            <a:r>
              <a:rPr lang="en-US" dirty="0" err="1" smtClean="0"/>
              <a:t>f,i</a:t>
            </a:r>
            <a:r>
              <a:rPr lang="en-US" dirty="0" smtClean="0"/>
              <a:t>) ~ Normal(0,1)</a:t>
            </a:r>
          </a:p>
          <a:p>
            <a:pPr lvl="1"/>
            <a:r>
              <a:rPr lang="en-US" dirty="0" smtClean="0"/>
              <a:t>Given an instance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marL="1371600" lvl="3" indent="0">
              <a:buNone/>
            </a:pPr>
            <a:r>
              <a:rPr lang="en-US" dirty="0" smtClean="0"/>
              <a:t>LSH[</a:t>
            </a:r>
            <a:r>
              <a:rPr lang="en-US" dirty="0" err="1" smtClean="0"/>
              <a:t>i</a:t>
            </a:r>
            <a:r>
              <a:rPr lang="en-US" dirty="0" smtClean="0"/>
              <a:t>] = </a:t>
            </a:r>
          </a:p>
          <a:p>
            <a:pPr marL="1371600" lvl="3" indent="0">
              <a:buNone/>
            </a:pPr>
            <a:r>
              <a:rPr lang="en-US" dirty="0"/>
              <a:t> </a:t>
            </a:r>
            <a:r>
              <a:rPr lang="en-US" dirty="0" smtClean="0"/>
              <a:t>   sum(</a:t>
            </a:r>
            <a:r>
              <a:rPr lang="en-US" b="1" dirty="0" smtClean="0"/>
              <a:t>x</a:t>
            </a:r>
            <a:r>
              <a:rPr lang="en-US" dirty="0" smtClean="0"/>
              <a:t>[</a:t>
            </a:r>
            <a:r>
              <a:rPr lang="en-US" i="1" dirty="0" smtClean="0"/>
              <a:t>f</a:t>
            </a:r>
            <a:r>
              <a:rPr lang="en-US" dirty="0" smtClean="0"/>
              <a:t>]*r[</a:t>
            </a:r>
            <a:r>
              <a:rPr lang="en-US" dirty="0" err="1" smtClean="0"/>
              <a:t>i,</a:t>
            </a:r>
            <a:r>
              <a:rPr lang="en-US" i="1" dirty="0" err="1" smtClean="0"/>
              <a:t>f</a:t>
            </a:r>
            <a:r>
              <a:rPr lang="en-US" dirty="0" smtClean="0"/>
              <a:t>] for</a:t>
            </a:r>
            <a:r>
              <a:rPr lang="en-US" i="1" dirty="0" smtClean="0"/>
              <a:t> f </a:t>
            </a:r>
            <a:r>
              <a:rPr lang="en-US" dirty="0" smtClean="0"/>
              <a:t>with non-zero weight in </a:t>
            </a:r>
            <a:r>
              <a:rPr lang="en-US" b="1" dirty="0" smtClean="0"/>
              <a:t>x) </a:t>
            </a:r>
            <a:r>
              <a:rPr lang="en-US" dirty="0" smtClean="0"/>
              <a:t>&gt; 0 ? 1 : 0</a:t>
            </a:r>
          </a:p>
          <a:p>
            <a:pPr lvl="2"/>
            <a:r>
              <a:rPr lang="en-US" dirty="0" smtClean="0"/>
              <a:t>Return the bit-vector LSH</a:t>
            </a:r>
          </a:p>
          <a:p>
            <a:pPr lvl="1"/>
            <a:r>
              <a:rPr lang="en-US" dirty="0" smtClean="0"/>
              <a:t>Problem: </a:t>
            </a:r>
          </a:p>
          <a:p>
            <a:pPr lvl="2"/>
            <a:r>
              <a:rPr lang="en-US" dirty="0" smtClean="0"/>
              <a:t>the array of r’s is very large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0017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“pooling” </a:t>
            </a:r>
            <a:r>
              <a:rPr lang="en-US" sz="2800" dirty="0" smtClean="0"/>
              <a:t>(van </a:t>
            </a:r>
            <a:r>
              <a:rPr lang="en-US" sz="2800" dirty="0" err="1" smtClean="0"/>
              <a:t>Durme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Better algorithm:</a:t>
            </a:r>
          </a:p>
          <a:p>
            <a:pPr lvl="1"/>
            <a:r>
              <a:rPr lang="en-US" dirty="0" smtClean="0"/>
              <a:t>Initialization:</a:t>
            </a:r>
          </a:p>
          <a:p>
            <a:pPr lvl="2"/>
            <a:r>
              <a:rPr lang="en-US" dirty="0" smtClean="0"/>
              <a:t>Create a pool:</a:t>
            </a:r>
          </a:p>
          <a:p>
            <a:pPr lvl="3"/>
            <a:r>
              <a:rPr lang="en-US" dirty="0" smtClean="0"/>
              <a:t>Pick a random seed </a:t>
            </a:r>
            <a:r>
              <a:rPr lang="en-US" i="1" dirty="0" smtClean="0"/>
              <a:t>s</a:t>
            </a:r>
            <a:endParaRPr lang="en-US" dirty="0" smtClean="0"/>
          </a:p>
          <a:p>
            <a:pPr lvl="3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poolSize</a:t>
            </a:r>
            <a:r>
              <a:rPr lang="en-US" dirty="0" smtClean="0"/>
              <a:t>:</a:t>
            </a:r>
          </a:p>
          <a:p>
            <a:pPr lvl="4"/>
            <a:r>
              <a:rPr lang="en-US" dirty="0" smtClean="0"/>
              <a:t>Draw pool[</a:t>
            </a:r>
            <a:r>
              <a:rPr lang="en-US" dirty="0" err="1" smtClean="0"/>
              <a:t>i</a:t>
            </a:r>
            <a:r>
              <a:rPr lang="en-US" dirty="0" smtClean="0"/>
              <a:t>] ~ Normal(0,1)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Devise a random hash function hash(</a:t>
            </a:r>
            <a:r>
              <a:rPr lang="en-US" dirty="0" err="1" smtClean="0"/>
              <a:t>i,</a:t>
            </a:r>
            <a:r>
              <a:rPr lang="en-US" i="1" dirty="0" err="1" smtClean="0"/>
              <a:t>f</a:t>
            </a:r>
            <a:r>
              <a:rPr lang="en-US" i="1" dirty="0" smtClean="0"/>
              <a:t>): </a:t>
            </a:r>
            <a:endParaRPr lang="en-US" dirty="0" smtClean="0"/>
          </a:p>
          <a:p>
            <a:pPr lvl="4"/>
            <a:r>
              <a:rPr lang="en-US" dirty="0" smtClean="0"/>
              <a:t>E.g.: hash(</a:t>
            </a:r>
            <a:r>
              <a:rPr lang="en-US" dirty="0" err="1" smtClean="0"/>
              <a:t>i,f</a:t>
            </a:r>
            <a:r>
              <a:rPr lang="en-US" dirty="0" smtClean="0"/>
              <a:t>) = </a:t>
            </a:r>
            <a:r>
              <a:rPr lang="en-US" dirty="0" err="1" smtClean="0"/>
              <a:t>hashcode</a:t>
            </a:r>
            <a:r>
              <a:rPr lang="en-US" dirty="0" smtClean="0"/>
              <a:t>(f) XOR </a:t>
            </a:r>
            <a:r>
              <a:rPr lang="en-US" dirty="0" err="1" smtClean="0"/>
              <a:t>randomBitString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Given an instance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marL="1371600" lvl="3" indent="0">
              <a:buNone/>
            </a:pPr>
            <a:r>
              <a:rPr lang="en-US" dirty="0" smtClean="0"/>
              <a:t>LSH[</a:t>
            </a:r>
            <a:r>
              <a:rPr lang="en-US" dirty="0" err="1" smtClean="0"/>
              <a:t>i</a:t>
            </a:r>
            <a:r>
              <a:rPr lang="en-US" dirty="0" smtClean="0"/>
              <a:t>] = sum(</a:t>
            </a:r>
          </a:p>
          <a:p>
            <a:pPr marL="1371600" lvl="3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x</a:t>
            </a:r>
            <a:r>
              <a:rPr lang="en-US" dirty="0" smtClean="0"/>
              <a:t>[f] * pool[hash(</a:t>
            </a:r>
            <a:r>
              <a:rPr lang="en-US" dirty="0" err="1" smtClean="0"/>
              <a:t>i,f</a:t>
            </a:r>
            <a:r>
              <a:rPr lang="en-US" dirty="0" smtClean="0"/>
              <a:t>) % </a:t>
            </a:r>
            <a:r>
              <a:rPr lang="en-US" dirty="0" err="1" smtClean="0"/>
              <a:t>poolSize</a:t>
            </a:r>
            <a:r>
              <a:rPr lang="en-US" dirty="0" smtClean="0"/>
              <a:t>] for</a:t>
            </a:r>
            <a:r>
              <a:rPr lang="en-US" i="1" dirty="0" smtClean="0"/>
              <a:t> f </a:t>
            </a:r>
            <a:r>
              <a:rPr lang="en-US" dirty="0" smtClean="0"/>
              <a:t>in </a:t>
            </a:r>
            <a:r>
              <a:rPr lang="en-US" b="1" dirty="0" smtClean="0"/>
              <a:t>x) </a:t>
            </a:r>
            <a:r>
              <a:rPr lang="en-US" dirty="0" smtClean="0"/>
              <a:t>&gt; 0 ? 1 : 0</a:t>
            </a:r>
          </a:p>
          <a:p>
            <a:pPr lvl="2"/>
            <a:r>
              <a:rPr lang="en-US" dirty="0" smtClean="0"/>
              <a:t>Return the bit-vector LSH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9250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with pooling, this is a compact re-encoding of the data</a:t>
            </a:r>
          </a:p>
          <a:p>
            <a:pPr lvl="2"/>
            <a:r>
              <a:rPr lang="en-US" dirty="0" smtClean="0"/>
              <a:t>you don’t need to store the </a:t>
            </a:r>
            <a:r>
              <a:rPr lang="en-US" b="1" dirty="0" smtClean="0"/>
              <a:t>r</a:t>
            </a:r>
            <a:r>
              <a:rPr lang="en-US" dirty="0" smtClean="0"/>
              <a:t>’s, just the pool</a:t>
            </a:r>
          </a:p>
          <a:p>
            <a:pPr lvl="1"/>
            <a:r>
              <a:rPr lang="en-US" dirty="0" smtClean="0"/>
              <a:t>leads to very fast nearest neighbor method</a:t>
            </a:r>
          </a:p>
          <a:p>
            <a:pPr lvl="2"/>
            <a:r>
              <a:rPr lang="en-US" dirty="0" smtClean="0"/>
              <a:t>just look at other items with </a:t>
            </a:r>
            <a:r>
              <a:rPr lang="en-US" b="1" dirty="0" err="1" smtClean="0"/>
              <a:t>bx</a:t>
            </a:r>
            <a:r>
              <a:rPr lang="en-US" b="1" dirty="0" smtClean="0"/>
              <a:t>’</a:t>
            </a:r>
            <a:r>
              <a:rPr lang="en-US" dirty="0" smtClean="0"/>
              <a:t>=</a:t>
            </a:r>
            <a:r>
              <a:rPr lang="en-US" b="1" dirty="0" err="1" smtClean="0"/>
              <a:t>bx</a:t>
            </a:r>
            <a:endParaRPr lang="en-US" b="1" dirty="0" smtClean="0"/>
          </a:p>
          <a:p>
            <a:pPr lvl="2"/>
            <a:r>
              <a:rPr lang="en-US" dirty="0" smtClean="0"/>
              <a:t>also very fast nearest-neighbor methods for Hamming distance</a:t>
            </a:r>
          </a:p>
          <a:p>
            <a:pPr lvl="1"/>
            <a:r>
              <a:rPr lang="en-US" dirty="0" smtClean="0"/>
              <a:t>similarly, leads to very fast clustering</a:t>
            </a:r>
          </a:p>
          <a:p>
            <a:pPr lvl="2"/>
            <a:r>
              <a:rPr lang="en-US" dirty="0" smtClean="0"/>
              <a:t>cluster = all things with same </a:t>
            </a:r>
            <a:r>
              <a:rPr lang="en-US" b="1" dirty="0" err="1" smtClean="0"/>
              <a:t>bx</a:t>
            </a:r>
            <a:r>
              <a:rPr lang="en-US" dirty="0" smtClean="0"/>
              <a:t> vector</a:t>
            </a:r>
          </a:p>
          <a:p>
            <a:r>
              <a:rPr lang="en-US" dirty="0" smtClean="0"/>
              <a:t>More next week….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0080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31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314395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arrays </a:t>
            </a:r>
            <a:r>
              <a:rPr lang="en-US" sz="2800" i="1" dirty="0" smtClean="0"/>
              <a:t>W, A  </a:t>
            </a:r>
            <a:r>
              <a:rPr lang="en-US" sz="2800" dirty="0" smtClean="0"/>
              <a:t>of size </a:t>
            </a:r>
            <a:r>
              <a:rPr lang="en-US" sz="2800" i="1" dirty="0" smtClean="0"/>
              <a:t>R</a:t>
            </a:r>
            <a:r>
              <a:rPr lang="en-US" sz="2800" dirty="0" smtClean="0"/>
              <a:t> 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Let </a:t>
            </a:r>
            <a:r>
              <a:rPr lang="en-US" sz="2400" dirty="0"/>
              <a:t>V</a:t>
            </a:r>
            <a:r>
              <a:rPr lang="en-US" sz="2400" b="1" dirty="0" smtClean="0"/>
              <a:t> </a:t>
            </a:r>
            <a:r>
              <a:rPr lang="en-US" sz="2400" dirty="0" smtClean="0"/>
              <a:t>be hash table so that 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hash value </a:t>
            </a:r>
            <a:r>
              <a:rPr lang="en-US" i="1" dirty="0" smtClean="0"/>
              <a:t>h: V[h]</a:t>
            </a:r>
            <a:r>
              <a:rPr lang="en-US" sz="2800" dirty="0" smtClean="0"/>
              <a:t>&gt;0:</a:t>
            </a:r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W[h]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)V[h]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1685046"/>
              </p:ext>
            </p:extLst>
          </p:nvPr>
        </p:nvGraphicFramePr>
        <p:xfrm>
          <a:off x="5080000" y="3283956"/>
          <a:ext cx="2945816" cy="938414"/>
        </p:xfrm>
        <a:graphic>
          <a:graphicData uri="http://schemas.openxmlformats.org/presentationml/2006/ole">
            <p:oleObj spid="_x0000_s2109" name="Equation" r:id="rId4" imgW="1155700" imgH="3683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9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PageRank implementations</a:t>
            </a:r>
          </a:p>
          <a:p>
            <a:pPr lvl="1"/>
            <a:r>
              <a:rPr lang="en-US" dirty="0" smtClean="0"/>
              <a:t>in memory</a:t>
            </a:r>
          </a:p>
          <a:p>
            <a:pPr lvl="1"/>
            <a:r>
              <a:rPr lang="en-US" dirty="0" smtClean="0"/>
              <a:t>streaming, node list in memory</a:t>
            </a:r>
          </a:p>
          <a:p>
            <a:pPr lvl="1"/>
            <a:r>
              <a:rPr lang="en-US" dirty="0" smtClean="0"/>
              <a:t>streaming, no memory</a:t>
            </a:r>
          </a:p>
          <a:p>
            <a:pPr lvl="1"/>
            <a:r>
              <a:rPr lang="en-US" dirty="0" smtClean="0"/>
              <a:t>map-</a:t>
            </a:r>
            <a:r>
              <a:rPr lang="en-US" dirty="0" smtClean="0"/>
              <a:t>reduce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little like Naïve </a:t>
            </a:r>
            <a:r>
              <a:rPr lang="en-US" dirty="0" err="1" smtClean="0"/>
              <a:t>Bayes</a:t>
            </a:r>
            <a:r>
              <a:rPr lang="en-US" dirty="0" smtClean="0"/>
              <a:t> variants</a:t>
            </a:r>
          </a:p>
          <a:p>
            <a:pPr lvl="1"/>
            <a:r>
              <a:rPr lang="en-US" dirty="0" smtClean="0"/>
              <a:t>data in memory</a:t>
            </a:r>
          </a:p>
          <a:p>
            <a:pPr lvl="1"/>
            <a:r>
              <a:rPr lang="en-US" dirty="0" smtClean="0"/>
              <a:t>word counts in memory</a:t>
            </a:r>
          </a:p>
          <a:p>
            <a:pPr lvl="1"/>
            <a:r>
              <a:rPr lang="en-US" dirty="0" smtClean="0"/>
              <a:t>stream-and-sort</a:t>
            </a:r>
          </a:p>
          <a:p>
            <a:pPr lvl="1"/>
            <a:r>
              <a:rPr lang="en-US" dirty="0" smtClean="0"/>
              <a:t>map-reduce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8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PageRank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209800" y="2819400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971800" y="4114800"/>
            <a:ext cx="914400" cy="434975"/>
          </a:xfrm>
          <a:prstGeom prst="rect">
            <a:avLst/>
          </a:prstGeom>
          <a:solidFill>
            <a:schemeClr val="tx1">
              <a:alpha val="6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429000" y="2971800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876800" y="3756025"/>
            <a:ext cx="914400" cy="739775"/>
          </a:xfrm>
          <a:prstGeom prst="rect">
            <a:avLst/>
          </a:prstGeom>
          <a:solidFill>
            <a:schemeClr val="bg2">
              <a:alpha val="8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site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pdq pdq ..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581400" y="5432425"/>
            <a:ext cx="914400" cy="434975"/>
          </a:xfrm>
          <a:prstGeom prst="rect">
            <a:avLst/>
          </a:prstGeom>
          <a:solidFill>
            <a:schemeClr val="bg2">
              <a:alpha val="82001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3505200" y="46482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V="1">
            <a:off x="3957638" y="4268788"/>
            <a:ext cx="8413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H="1">
            <a:off x="3581400" y="3505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2590800" y="35052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 flipH="1">
            <a:off x="40386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 flipH="1" flipV="1">
            <a:off x="3352800" y="4724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 flipV="1">
            <a:off x="1752600" y="45720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685800" y="4594225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4724400" y="2079625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H="1">
            <a:off x="4114800" y="2514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5105400" y="2743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6019800" y="1600200"/>
            <a:ext cx="2743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/>
              <a:t>Inlinks are </a:t>
            </a:r>
            <a:r>
              <a:rPr lang="ja-JP" altLang="en-US" b="0">
                <a:latin typeface="Arial"/>
              </a:rPr>
              <a:t>“</a:t>
            </a:r>
            <a:r>
              <a:rPr lang="en-US" b="0"/>
              <a:t>good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 (recommendations)</a:t>
            </a:r>
          </a:p>
          <a:p>
            <a:pPr algn="l">
              <a:spcBef>
                <a:spcPct val="50000"/>
              </a:spcBef>
            </a:pPr>
            <a:r>
              <a:rPr lang="en-US" b="0"/>
              <a:t>Inlinks from a </a:t>
            </a:r>
            <a:r>
              <a:rPr lang="ja-JP" altLang="en-US" b="0">
                <a:latin typeface="Arial"/>
              </a:rPr>
              <a:t>“</a:t>
            </a:r>
            <a:r>
              <a:rPr lang="en-US" b="0"/>
              <a:t>good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 site are better than inlinks from a </a:t>
            </a:r>
            <a:r>
              <a:rPr lang="ja-JP" altLang="en-US" b="0">
                <a:latin typeface="Arial"/>
              </a:rPr>
              <a:t>“</a:t>
            </a:r>
            <a:r>
              <a:rPr lang="en-US" b="0"/>
              <a:t>bad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 site</a:t>
            </a:r>
          </a:p>
          <a:p>
            <a:pPr algn="l">
              <a:spcBef>
                <a:spcPct val="50000"/>
              </a:spcBef>
            </a:pPr>
            <a:r>
              <a:rPr lang="en-US" b="0"/>
              <a:t>but inlinks from sites with many outlinks are not as </a:t>
            </a:r>
            <a:r>
              <a:rPr lang="ja-JP" altLang="en-US" b="0">
                <a:latin typeface="Arial"/>
              </a:rPr>
              <a:t>“</a:t>
            </a:r>
            <a:r>
              <a:rPr lang="en-US" b="0"/>
              <a:t>good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...</a:t>
            </a:r>
          </a:p>
          <a:p>
            <a:pPr algn="l">
              <a:spcBef>
                <a:spcPct val="50000"/>
              </a:spcBef>
            </a:pPr>
            <a:r>
              <a:rPr lang="ja-JP" altLang="en-US" b="0">
                <a:latin typeface="Arial"/>
              </a:rPr>
              <a:t>“</a:t>
            </a:r>
            <a:r>
              <a:rPr lang="en-US" b="0"/>
              <a:t>Good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 and </a:t>
            </a:r>
            <a:r>
              <a:rPr lang="ja-JP" altLang="en-US" b="0">
                <a:latin typeface="Arial"/>
              </a:rPr>
              <a:t>“</a:t>
            </a:r>
            <a:r>
              <a:rPr lang="en-US" b="0"/>
              <a:t>bad</a:t>
            </a:r>
            <a:r>
              <a:rPr lang="ja-JP" altLang="en-US" b="0">
                <a:latin typeface="Arial"/>
              </a:rPr>
              <a:t>”</a:t>
            </a:r>
            <a:r>
              <a:rPr lang="en-US" b="0"/>
              <a:t> are relative.</a:t>
            </a:r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>
            <a:off x="1219200" y="19050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 flipH="1">
            <a:off x="1905000" y="5715000"/>
            <a:ext cx="1524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 flipV="1">
            <a:off x="2971800" y="1981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 flipH="1" flipV="1">
            <a:off x="1752600" y="50292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7" name="Line 27"/>
          <p:cNvSpPr>
            <a:spLocks noChangeShapeType="1"/>
          </p:cNvSpPr>
          <p:nvPr/>
        </p:nvSpPr>
        <p:spPr bwMode="auto">
          <a:xfrm>
            <a:off x="2971800" y="3200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762000" y="2743200"/>
            <a:ext cx="609600" cy="587375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02429" name="Line 29"/>
          <p:cNvSpPr>
            <a:spLocks noChangeShapeType="1"/>
          </p:cNvSpPr>
          <p:nvPr/>
        </p:nvSpPr>
        <p:spPr bwMode="auto">
          <a:xfrm>
            <a:off x="1524000" y="3048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>
            <a:off x="1524000" y="3352800"/>
            <a:ext cx="1295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1" name="Line 31"/>
          <p:cNvSpPr>
            <a:spLocks noChangeShapeType="1"/>
          </p:cNvSpPr>
          <p:nvPr/>
        </p:nvSpPr>
        <p:spPr bwMode="auto">
          <a:xfrm>
            <a:off x="1371600" y="3429000"/>
            <a:ext cx="2057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>
            <a:off x="1143000" y="3429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>
            <a:off x="1524000" y="3200400"/>
            <a:ext cx="3200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4" name="Line 34"/>
          <p:cNvSpPr>
            <a:spLocks noChangeShapeType="1"/>
          </p:cNvSpPr>
          <p:nvPr/>
        </p:nvSpPr>
        <p:spPr bwMode="auto">
          <a:xfrm flipV="1">
            <a:off x="1524000" y="2286000"/>
            <a:ext cx="3048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 flipV="1">
            <a:off x="1447800" y="17526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6" name="Line 36"/>
          <p:cNvSpPr>
            <a:spLocks noChangeShapeType="1"/>
          </p:cNvSpPr>
          <p:nvPr/>
        </p:nvSpPr>
        <p:spPr bwMode="auto">
          <a:xfrm flipH="1">
            <a:off x="457200" y="3429000"/>
            <a:ext cx="457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7" name="Line 37"/>
          <p:cNvSpPr>
            <a:spLocks noChangeShapeType="1"/>
          </p:cNvSpPr>
          <p:nvPr/>
        </p:nvSpPr>
        <p:spPr bwMode="auto">
          <a:xfrm flipH="1">
            <a:off x="152400" y="33528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8" name="Line 38"/>
          <p:cNvSpPr>
            <a:spLocks noChangeShapeType="1"/>
          </p:cNvSpPr>
          <p:nvPr/>
        </p:nvSpPr>
        <p:spPr bwMode="auto">
          <a:xfrm flipV="1">
            <a:off x="1143000" y="1676400"/>
            <a:ext cx="381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9" name="Line 39"/>
          <p:cNvSpPr>
            <a:spLocks noChangeShapeType="1"/>
          </p:cNvSpPr>
          <p:nvPr/>
        </p:nvSpPr>
        <p:spPr bwMode="auto">
          <a:xfrm flipH="1" flipV="1">
            <a:off x="685800" y="1143000"/>
            <a:ext cx="152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0" name="Line 40"/>
          <p:cNvSpPr>
            <a:spLocks noChangeShapeType="1"/>
          </p:cNvSpPr>
          <p:nvPr/>
        </p:nvSpPr>
        <p:spPr bwMode="auto">
          <a:xfrm flipH="1" flipV="1">
            <a:off x="228600" y="22098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 flipH="1" flipV="1">
            <a:off x="0" y="29718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2" name="Line 42"/>
          <p:cNvSpPr>
            <a:spLocks noChangeShapeType="1"/>
          </p:cNvSpPr>
          <p:nvPr/>
        </p:nvSpPr>
        <p:spPr bwMode="auto">
          <a:xfrm>
            <a:off x="1371600" y="20574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327558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2" grpId="0" animBg="1"/>
      <p:bldP spid="102428" grpId="0" animBg="1"/>
      <p:bldP spid="102429" grpId="0" animBg="1"/>
      <p:bldP spid="102430" grpId="0" animBg="1"/>
      <p:bldP spid="102431" grpId="0" animBg="1"/>
      <p:bldP spid="102432" grpId="0" animBg="1"/>
      <p:bldP spid="102433" grpId="0" animBg="1"/>
      <p:bldP spid="102434" grpId="0" animBg="1"/>
      <p:bldP spid="102435" grpId="0" animBg="1"/>
      <p:bldP spid="102436" grpId="0" animBg="1"/>
      <p:bldP spid="102437" grpId="0" animBg="1"/>
      <p:bldP spid="102438" grpId="0" animBg="1"/>
      <p:bldP spid="102439" grpId="0" animBg="1"/>
      <p:bldP spid="102440" grpId="0" animBg="1"/>
      <p:bldP spid="1024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PageRank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209800" y="2819400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971800" y="4114800"/>
            <a:ext cx="914400" cy="434975"/>
          </a:xfrm>
          <a:prstGeom prst="rect">
            <a:avLst/>
          </a:prstGeom>
          <a:solidFill>
            <a:schemeClr val="tx1">
              <a:alpha val="6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3429000" y="2971800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876800" y="3756025"/>
            <a:ext cx="914400" cy="739775"/>
          </a:xfrm>
          <a:prstGeom prst="rect">
            <a:avLst/>
          </a:prstGeom>
          <a:solidFill>
            <a:schemeClr val="bg2">
              <a:alpha val="8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site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pdq pdq ..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3581400" y="5432425"/>
            <a:ext cx="914400" cy="434975"/>
          </a:xfrm>
          <a:prstGeom prst="rect">
            <a:avLst/>
          </a:prstGeom>
          <a:solidFill>
            <a:schemeClr val="bg2">
              <a:alpha val="82001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3505200" y="46482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 flipV="1">
            <a:off x="3957638" y="4268788"/>
            <a:ext cx="8413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 flipH="1">
            <a:off x="3581400" y="3505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2590800" y="35052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0" name="Line 12"/>
          <p:cNvSpPr>
            <a:spLocks noChangeShapeType="1"/>
          </p:cNvSpPr>
          <p:nvPr/>
        </p:nvSpPr>
        <p:spPr bwMode="auto">
          <a:xfrm flipH="1">
            <a:off x="40386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 flipH="1" flipV="1">
            <a:off x="3352800" y="4724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 flipV="1">
            <a:off x="1752600" y="45720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685800" y="4594225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4724400" y="2079625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H="1">
            <a:off x="4114800" y="2514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>
            <a:off x="5105400" y="2743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6019800" y="2133600"/>
            <a:ext cx="2971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/>
              <a:t>Imagine a </a:t>
            </a:r>
            <a:r>
              <a:rPr lang="ja-JP" altLang="en-US" sz="2000" b="0">
                <a:latin typeface="Arial"/>
              </a:rPr>
              <a:t>“</a:t>
            </a:r>
            <a:r>
              <a:rPr lang="en-US" sz="2000" b="0"/>
              <a:t>pagehopper</a:t>
            </a:r>
            <a:r>
              <a:rPr lang="ja-JP" altLang="en-US" sz="2000" b="0">
                <a:latin typeface="Arial"/>
              </a:rPr>
              <a:t>”</a:t>
            </a:r>
            <a:r>
              <a:rPr lang="en-US" sz="2000" b="0"/>
              <a:t> that always either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/>
              <a:t> follows a random link, or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/>
              <a:t> jumps to random page</a:t>
            </a:r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>
            <a:off x="1219200" y="19050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 flipH="1">
            <a:off x="1905000" y="5715000"/>
            <a:ext cx="1524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V="1">
            <a:off x="2971800" y="1981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 flipH="1" flipV="1">
            <a:off x="1752600" y="50292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>
            <a:off x="2971800" y="3200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4" name="AutoShape 26"/>
          <p:cNvSpPr>
            <a:spLocks noChangeArrowheads="1"/>
          </p:cNvSpPr>
          <p:nvPr/>
        </p:nvSpPr>
        <p:spPr bwMode="auto">
          <a:xfrm>
            <a:off x="8077200" y="2590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AutoShape 27"/>
          <p:cNvSpPr>
            <a:spLocks noChangeArrowheads="1"/>
          </p:cNvSpPr>
          <p:nvPr/>
        </p:nvSpPr>
        <p:spPr bwMode="auto">
          <a:xfrm>
            <a:off x="5105400" y="1905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AutoShape 29"/>
          <p:cNvSpPr>
            <a:spLocks noChangeArrowheads="1"/>
          </p:cNvSpPr>
          <p:nvPr/>
        </p:nvSpPr>
        <p:spPr bwMode="auto">
          <a:xfrm>
            <a:off x="5486400" y="3657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8" name="AutoShape 30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AutoShape 31"/>
          <p:cNvSpPr>
            <a:spLocks noChangeArrowheads="1"/>
          </p:cNvSpPr>
          <p:nvPr/>
        </p:nvSpPr>
        <p:spPr bwMode="auto">
          <a:xfrm>
            <a:off x="4038600" y="5257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0" name="AutoShape 32"/>
          <p:cNvSpPr>
            <a:spLocks noChangeArrowheads="1"/>
          </p:cNvSpPr>
          <p:nvPr/>
        </p:nvSpPr>
        <p:spPr bwMode="auto">
          <a:xfrm>
            <a:off x="2438400" y="2514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1" name="AutoShape 33"/>
          <p:cNvSpPr>
            <a:spLocks noChangeArrowheads="1"/>
          </p:cNvSpPr>
          <p:nvPr/>
        </p:nvSpPr>
        <p:spPr bwMode="auto">
          <a:xfrm>
            <a:off x="3581400" y="27432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2" name="AutoShape 34"/>
          <p:cNvSpPr>
            <a:spLocks noChangeArrowheads="1"/>
          </p:cNvSpPr>
          <p:nvPr/>
        </p:nvSpPr>
        <p:spPr bwMode="auto">
          <a:xfrm>
            <a:off x="3276600" y="3810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3" name="AutoShape 35"/>
          <p:cNvSpPr>
            <a:spLocks noChangeArrowheads="1"/>
          </p:cNvSpPr>
          <p:nvPr/>
        </p:nvSpPr>
        <p:spPr bwMode="auto">
          <a:xfrm>
            <a:off x="4648200" y="43434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4" name="AutoShape 36"/>
          <p:cNvSpPr>
            <a:spLocks noChangeArrowheads="1"/>
          </p:cNvSpPr>
          <p:nvPr/>
        </p:nvSpPr>
        <p:spPr bwMode="auto">
          <a:xfrm>
            <a:off x="3657600" y="4419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51340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7" grpId="0"/>
      <p:bldP spid="130074" grpId="0" animBg="1"/>
      <p:bldP spid="130075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3" grpId="0" animBg="1"/>
      <p:bldP spid="13008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Google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PageRank</a:t>
            </a:r>
            <a:br>
              <a:rPr lang="en-US"/>
            </a:br>
            <a:r>
              <a:rPr lang="en-US" sz="1800"/>
              <a:t>(Brin &amp; Page, http://www-db.stanford.edu/~backrub/google.html)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2209800" y="2819400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971800" y="4114800"/>
            <a:ext cx="914400" cy="434975"/>
          </a:xfrm>
          <a:prstGeom prst="rect">
            <a:avLst/>
          </a:prstGeom>
          <a:solidFill>
            <a:schemeClr val="tx1">
              <a:alpha val="6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3429000" y="2971800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4876800" y="3756025"/>
            <a:ext cx="914400" cy="739775"/>
          </a:xfrm>
          <a:prstGeom prst="rect">
            <a:avLst/>
          </a:prstGeom>
          <a:solidFill>
            <a:schemeClr val="bg2">
              <a:alpha val="81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site </a:t>
            </a:r>
          </a:p>
          <a:p>
            <a:pPr algn="l">
              <a:spcBef>
                <a:spcPct val="50000"/>
              </a:spcBef>
            </a:pPr>
            <a:r>
              <a:rPr lang="en-US" sz="1000" b="0"/>
              <a:t>pdq pdq ..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3581400" y="5432425"/>
            <a:ext cx="914400" cy="434975"/>
          </a:xfrm>
          <a:prstGeom prst="rect">
            <a:avLst/>
          </a:prstGeom>
          <a:solidFill>
            <a:schemeClr val="bg2">
              <a:alpha val="82001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yyyy</a:t>
            </a:r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3505200" y="46482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flipV="1">
            <a:off x="3957638" y="4268788"/>
            <a:ext cx="8413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H="1">
            <a:off x="3581400" y="3505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>
            <a:off x="2590800" y="35052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 flipH="1">
            <a:off x="40386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 flipH="1" flipV="1">
            <a:off x="3352800" y="4724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6" name="Line 14"/>
          <p:cNvSpPr>
            <a:spLocks noChangeShapeType="1"/>
          </p:cNvSpPr>
          <p:nvPr/>
        </p:nvSpPr>
        <p:spPr bwMode="auto">
          <a:xfrm flipV="1">
            <a:off x="1752600" y="45720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685800" y="4594225"/>
            <a:ext cx="914400" cy="434975"/>
          </a:xfrm>
          <a:prstGeom prst="rect">
            <a:avLst/>
          </a:prstGeom>
          <a:solidFill>
            <a:srgbClr val="C0C0C0">
              <a:alpha val="97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a b c d e f g</a:t>
            </a: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4724400" y="2079625"/>
            <a:ext cx="6096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/>
              <a:t>web site xxx</a:t>
            </a:r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 flipH="1">
            <a:off x="4114800" y="2514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0" name="Line 18"/>
          <p:cNvSpPr>
            <a:spLocks noChangeShapeType="1"/>
          </p:cNvSpPr>
          <p:nvPr/>
        </p:nvSpPr>
        <p:spPr bwMode="auto">
          <a:xfrm>
            <a:off x="5105400" y="2743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6019800" y="2133600"/>
            <a:ext cx="2971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/>
              <a:t>Imagine a </a:t>
            </a:r>
            <a:r>
              <a:rPr lang="ja-JP" altLang="en-US" sz="2000" b="0">
                <a:latin typeface="Arial"/>
              </a:rPr>
              <a:t>“</a:t>
            </a:r>
            <a:r>
              <a:rPr lang="en-US" sz="2000" b="0"/>
              <a:t>pagehopper</a:t>
            </a:r>
            <a:r>
              <a:rPr lang="ja-JP" altLang="en-US" sz="2000" b="0">
                <a:latin typeface="Arial"/>
              </a:rPr>
              <a:t>”</a:t>
            </a:r>
            <a:r>
              <a:rPr lang="en-US" sz="2000" b="0"/>
              <a:t> that always either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/>
              <a:t> follows a random link, or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/>
              <a:t> jumps to random page</a:t>
            </a:r>
          </a:p>
          <a:p>
            <a:pPr algn="l">
              <a:spcBef>
                <a:spcPct val="50000"/>
              </a:spcBef>
            </a:pPr>
            <a:r>
              <a:rPr lang="en-US" sz="2000" b="0"/>
              <a:t>PageRank ranks pages by the amount of time the pagehopper spends on a page: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b="0"/>
              <a:t> or, if there were many pagehoppers, PageRank is the expected </a:t>
            </a:r>
            <a:r>
              <a:rPr lang="ja-JP" altLang="en-US" sz="2000" b="0">
                <a:latin typeface="Arial"/>
              </a:rPr>
              <a:t>“</a:t>
            </a:r>
            <a:r>
              <a:rPr lang="en-US" sz="2000" b="0"/>
              <a:t>crowd size</a:t>
            </a:r>
            <a:r>
              <a:rPr lang="ja-JP" altLang="en-US" sz="2000" b="0">
                <a:latin typeface="Arial"/>
              </a:rPr>
              <a:t>”</a:t>
            </a:r>
            <a:endParaRPr lang="en-US" sz="2000" b="0"/>
          </a:p>
        </p:txBody>
      </p:sp>
      <p:sp>
        <p:nvSpPr>
          <p:cNvPr id="131092" name="Line 20"/>
          <p:cNvSpPr>
            <a:spLocks noChangeShapeType="1"/>
          </p:cNvSpPr>
          <p:nvPr/>
        </p:nvSpPr>
        <p:spPr bwMode="auto">
          <a:xfrm>
            <a:off x="1219200" y="19050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3" name="Line 21"/>
          <p:cNvSpPr>
            <a:spLocks noChangeShapeType="1"/>
          </p:cNvSpPr>
          <p:nvPr/>
        </p:nvSpPr>
        <p:spPr bwMode="auto">
          <a:xfrm flipH="1">
            <a:off x="1905000" y="5715000"/>
            <a:ext cx="1524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4" name="Line 22"/>
          <p:cNvSpPr>
            <a:spLocks noChangeShapeType="1"/>
          </p:cNvSpPr>
          <p:nvPr/>
        </p:nvSpPr>
        <p:spPr bwMode="auto">
          <a:xfrm flipV="1">
            <a:off x="2971800" y="1981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 flipH="1" flipV="1">
            <a:off x="1752600" y="50292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6" name="Line 24"/>
          <p:cNvSpPr>
            <a:spLocks noChangeShapeType="1"/>
          </p:cNvSpPr>
          <p:nvPr/>
        </p:nvSpPr>
        <p:spPr bwMode="auto">
          <a:xfrm>
            <a:off x="2971800" y="3200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8" name="AutoShape 26"/>
          <p:cNvSpPr>
            <a:spLocks noChangeArrowheads="1"/>
          </p:cNvSpPr>
          <p:nvPr/>
        </p:nvSpPr>
        <p:spPr bwMode="auto">
          <a:xfrm>
            <a:off x="5105400" y="1905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AutoShape 27"/>
          <p:cNvSpPr>
            <a:spLocks noChangeArrowheads="1"/>
          </p:cNvSpPr>
          <p:nvPr/>
        </p:nvSpPr>
        <p:spPr bwMode="auto">
          <a:xfrm>
            <a:off x="5486400" y="3657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AutoShape 28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AutoShape 29"/>
          <p:cNvSpPr>
            <a:spLocks noChangeArrowheads="1"/>
          </p:cNvSpPr>
          <p:nvPr/>
        </p:nvSpPr>
        <p:spPr bwMode="auto">
          <a:xfrm>
            <a:off x="4038600" y="5257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AutoShape 30"/>
          <p:cNvSpPr>
            <a:spLocks noChangeArrowheads="1"/>
          </p:cNvSpPr>
          <p:nvPr/>
        </p:nvSpPr>
        <p:spPr bwMode="auto">
          <a:xfrm>
            <a:off x="2438400" y="2514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AutoShape 31"/>
          <p:cNvSpPr>
            <a:spLocks noChangeArrowheads="1"/>
          </p:cNvSpPr>
          <p:nvPr/>
        </p:nvSpPr>
        <p:spPr bwMode="auto">
          <a:xfrm>
            <a:off x="3581400" y="27432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AutoShape 32"/>
          <p:cNvSpPr>
            <a:spLocks noChangeArrowheads="1"/>
          </p:cNvSpPr>
          <p:nvPr/>
        </p:nvSpPr>
        <p:spPr bwMode="auto">
          <a:xfrm>
            <a:off x="3276600" y="3810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AutoShape 33"/>
          <p:cNvSpPr>
            <a:spLocks noChangeArrowheads="1"/>
          </p:cNvSpPr>
          <p:nvPr/>
        </p:nvSpPr>
        <p:spPr bwMode="auto">
          <a:xfrm>
            <a:off x="4648200" y="43434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AutoShape 34"/>
          <p:cNvSpPr>
            <a:spLocks noChangeArrowheads="1"/>
          </p:cNvSpPr>
          <p:nvPr/>
        </p:nvSpPr>
        <p:spPr bwMode="auto">
          <a:xfrm>
            <a:off x="3657600" y="4419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8" name="AutoShape 36"/>
          <p:cNvSpPr>
            <a:spLocks noChangeArrowheads="1"/>
          </p:cNvSpPr>
          <p:nvPr/>
        </p:nvSpPr>
        <p:spPr bwMode="auto">
          <a:xfrm>
            <a:off x="2286000" y="3352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AutoShape 37"/>
          <p:cNvSpPr>
            <a:spLocks noChangeArrowheads="1"/>
          </p:cNvSpPr>
          <p:nvPr/>
        </p:nvSpPr>
        <p:spPr bwMode="auto">
          <a:xfrm>
            <a:off x="3581400" y="4038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0" name="AutoShape 38"/>
          <p:cNvSpPr>
            <a:spLocks noChangeArrowheads="1"/>
          </p:cNvSpPr>
          <p:nvPr/>
        </p:nvSpPr>
        <p:spPr bwMode="auto">
          <a:xfrm>
            <a:off x="3505200" y="5181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AutoShape 39"/>
          <p:cNvSpPr>
            <a:spLocks noChangeArrowheads="1"/>
          </p:cNvSpPr>
          <p:nvPr/>
        </p:nvSpPr>
        <p:spPr bwMode="auto">
          <a:xfrm>
            <a:off x="1600200" y="4495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AutoShape 40"/>
          <p:cNvSpPr>
            <a:spLocks noChangeArrowheads="1"/>
          </p:cNvSpPr>
          <p:nvPr/>
        </p:nvSpPr>
        <p:spPr bwMode="auto">
          <a:xfrm>
            <a:off x="2667000" y="4191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AutoShape 41"/>
          <p:cNvSpPr>
            <a:spLocks noChangeArrowheads="1"/>
          </p:cNvSpPr>
          <p:nvPr/>
        </p:nvSpPr>
        <p:spPr bwMode="auto">
          <a:xfrm>
            <a:off x="1219200" y="50292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4" name="AutoShape 42"/>
          <p:cNvSpPr>
            <a:spLocks noChangeArrowheads="1"/>
          </p:cNvSpPr>
          <p:nvPr/>
        </p:nvSpPr>
        <p:spPr bwMode="auto">
          <a:xfrm>
            <a:off x="2971800" y="43434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AutoShape 43"/>
          <p:cNvSpPr>
            <a:spLocks noChangeArrowheads="1"/>
          </p:cNvSpPr>
          <p:nvPr/>
        </p:nvSpPr>
        <p:spPr bwMode="auto">
          <a:xfrm>
            <a:off x="4191000" y="5562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6" name="AutoShape 44"/>
          <p:cNvSpPr>
            <a:spLocks noChangeArrowheads="1"/>
          </p:cNvSpPr>
          <p:nvPr/>
        </p:nvSpPr>
        <p:spPr bwMode="auto">
          <a:xfrm>
            <a:off x="3276600" y="4191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80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76447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Let </a:t>
            </a:r>
            <a:r>
              <a:rPr lang="en-US" b="1" dirty="0" smtClean="0"/>
              <a:t>u </a:t>
            </a:r>
            <a:r>
              <a:rPr lang="en-US" dirty="0" smtClean="0"/>
              <a:t>= (1/N, …, 1/N)</a:t>
            </a:r>
          </a:p>
          <a:p>
            <a:pPr lvl="1"/>
            <a:r>
              <a:rPr lang="en-US" dirty="0" smtClean="0"/>
              <a:t>dimension = #nodes N</a:t>
            </a:r>
          </a:p>
          <a:p>
            <a:r>
              <a:rPr lang="en-US" dirty="0" smtClean="0"/>
              <a:t>Let A = adjacency matrix: [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=1 </a:t>
            </a:r>
            <a:r>
              <a:rPr lang="en-US" dirty="0" smtClean="0">
                <a:sym typeface="Wingdings"/>
              </a:rPr>
              <a:t> </a:t>
            </a:r>
            <a:r>
              <a:rPr lang="en-US" dirty="0" err="1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links to j]</a:t>
            </a:r>
          </a:p>
          <a:p>
            <a:r>
              <a:rPr lang="en-US" dirty="0" smtClean="0">
                <a:sym typeface="Wingdings"/>
              </a:rPr>
              <a:t>Let W = [</a:t>
            </a:r>
            <a:r>
              <a:rPr lang="en-US" dirty="0" err="1" smtClean="0">
                <a:sym typeface="Wingdings"/>
              </a:rPr>
              <a:t>w</a:t>
            </a:r>
            <a:r>
              <a:rPr lang="en-US" baseline="-25000" dirty="0" err="1" smtClean="0">
                <a:sym typeface="Wingdings"/>
              </a:rPr>
              <a:t>ij</a:t>
            </a:r>
            <a:r>
              <a:rPr lang="en-US" dirty="0" smtClean="0">
                <a:sym typeface="Wingdings"/>
              </a:rPr>
              <a:t> = </a:t>
            </a:r>
            <a:r>
              <a:rPr lang="en-US" dirty="0" err="1" smtClean="0">
                <a:sym typeface="Wingdings"/>
              </a:rPr>
              <a:t>a</a:t>
            </a:r>
            <a:r>
              <a:rPr lang="en-US" baseline="-25000" dirty="0" err="1" smtClean="0">
                <a:sym typeface="Wingdings"/>
              </a:rPr>
              <a:t>ij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outdegree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)]</a:t>
            </a:r>
          </a:p>
          <a:p>
            <a:pPr lvl="1"/>
            <a:r>
              <a:rPr lang="en-US" dirty="0" err="1">
                <a:sym typeface="Wingdings"/>
              </a:rPr>
              <a:t>w</a:t>
            </a:r>
            <a:r>
              <a:rPr lang="en-US" baseline="-25000" dirty="0" err="1">
                <a:sym typeface="Wingdings"/>
              </a:rPr>
              <a:t>ij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is probability of jump from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to j</a:t>
            </a:r>
          </a:p>
          <a:p>
            <a:r>
              <a:rPr lang="en-US" dirty="0" smtClean="0"/>
              <a:t>Let </a:t>
            </a:r>
            <a:r>
              <a:rPr lang="en-US" b="1" dirty="0" smtClean="0"/>
              <a:t>v</a:t>
            </a:r>
            <a:r>
              <a:rPr lang="en-US" baseline="30000" dirty="0" smtClean="0"/>
              <a:t>0</a:t>
            </a:r>
            <a:r>
              <a:rPr lang="en-US" dirty="0" smtClean="0"/>
              <a:t> = (1,1,….,1) </a:t>
            </a:r>
          </a:p>
          <a:p>
            <a:pPr lvl="1"/>
            <a:r>
              <a:rPr lang="en-US" dirty="0" smtClean="0"/>
              <a:t>or anything else you want</a:t>
            </a:r>
          </a:p>
          <a:p>
            <a:r>
              <a:rPr lang="en-US" dirty="0" smtClean="0"/>
              <a:t>Repeat until converged:</a:t>
            </a:r>
          </a:p>
          <a:p>
            <a:pPr lvl="1"/>
            <a:r>
              <a:rPr lang="en-US" dirty="0" smtClean="0"/>
              <a:t>Let </a:t>
            </a:r>
            <a:r>
              <a:rPr lang="en-US" b="1" dirty="0" smtClean="0"/>
              <a:t>v</a:t>
            </a:r>
            <a:r>
              <a:rPr lang="en-US" baseline="30000" dirty="0" smtClean="0"/>
              <a:t>t+1 </a:t>
            </a:r>
            <a:r>
              <a:rPr lang="en-US" dirty="0" smtClean="0"/>
              <a:t>= c</a:t>
            </a:r>
            <a:r>
              <a:rPr lang="en-US" b="1" dirty="0" smtClean="0"/>
              <a:t>u</a:t>
            </a:r>
            <a:r>
              <a:rPr lang="en-US" dirty="0" smtClean="0"/>
              <a:t> + (1-c)</a:t>
            </a:r>
            <a:r>
              <a:rPr lang="en-US" b="1" dirty="0" err="1" smtClean="0"/>
              <a:t>Wv</a:t>
            </a:r>
            <a:r>
              <a:rPr lang="en-US" baseline="30000" dirty="0" err="1" smtClean="0"/>
              <a:t>t</a:t>
            </a:r>
            <a:endParaRPr lang="en-US" baseline="30000" dirty="0" smtClean="0"/>
          </a:p>
          <a:p>
            <a:pPr lvl="2"/>
            <a:r>
              <a:rPr lang="en-US" sz="2400" dirty="0" smtClean="0"/>
              <a:t>c is probability of jumping “anywhere randomly”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4042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Assume we can store </a:t>
            </a:r>
            <a:r>
              <a:rPr lang="en-US" sz="2800" b="1" dirty="0" smtClean="0"/>
              <a:t>v </a:t>
            </a:r>
            <a:r>
              <a:rPr lang="en-US" sz="2800" dirty="0" smtClean="0"/>
              <a:t>but not </a:t>
            </a:r>
            <a:r>
              <a:rPr lang="en-US" sz="2800" b="1" dirty="0" smtClean="0"/>
              <a:t>W</a:t>
            </a:r>
            <a:r>
              <a:rPr lang="en-US" sz="2800" dirty="0" smtClean="0"/>
              <a:t> in memory</a:t>
            </a:r>
          </a:p>
          <a:p>
            <a:r>
              <a:rPr lang="en-US" sz="2800" dirty="0" smtClean="0"/>
              <a:t>Repeat until converged:</a:t>
            </a:r>
          </a:p>
          <a:p>
            <a:pPr lvl="1"/>
            <a:r>
              <a:rPr lang="en-US" sz="2800" dirty="0" smtClean="0"/>
              <a:t>Let </a:t>
            </a:r>
            <a:r>
              <a:rPr lang="en-US" sz="2800" b="1" dirty="0" smtClean="0"/>
              <a:t>v</a:t>
            </a:r>
            <a:r>
              <a:rPr lang="en-US" sz="2800" baseline="30000" dirty="0" smtClean="0"/>
              <a:t>t+1 </a:t>
            </a:r>
            <a:r>
              <a:rPr lang="en-US" sz="2800" dirty="0" smtClean="0"/>
              <a:t>= c</a:t>
            </a:r>
            <a:r>
              <a:rPr lang="en-US" sz="2800" b="1" dirty="0" smtClean="0"/>
              <a:t>u</a:t>
            </a:r>
            <a:r>
              <a:rPr lang="en-US" sz="2800" dirty="0" smtClean="0"/>
              <a:t> + (1-c)</a:t>
            </a:r>
            <a:r>
              <a:rPr lang="en-US" sz="2800" b="1" dirty="0" err="1" smtClean="0"/>
              <a:t>Wv</a:t>
            </a:r>
            <a:r>
              <a:rPr lang="en-US" sz="2800" baseline="30000" dirty="0" err="1" smtClean="0"/>
              <a:t>t</a:t>
            </a:r>
            <a:endParaRPr lang="en-US" sz="2800" baseline="30000" dirty="0" smtClean="0"/>
          </a:p>
          <a:p>
            <a:pPr lvl="1"/>
            <a:endParaRPr lang="en-US" baseline="30000" dirty="0" smtClean="0"/>
          </a:p>
          <a:p>
            <a:r>
              <a:rPr lang="en-US" sz="2600" dirty="0" smtClean="0"/>
              <a:t>Store </a:t>
            </a:r>
            <a:r>
              <a:rPr lang="en-US" sz="2600" b="1" dirty="0" smtClean="0"/>
              <a:t>A </a:t>
            </a:r>
            <a:r>
              <a:rPr lang="en-US" sz="2600" dirty="0" smtClean="0"/>
              <a:t>as a row matrix:</a:t>
            </a:r>
            <a:r>
              <a:rPr lang="en-US" sz="2600" dirty="0"/>
              <a:t> </a:t>
            </a:r>
            <a:r>
              <a:rPr lang="en-US" sz="2600" dirty="0" smtClean="0"/>
              <a:t>each line is</a:t>
            </a:r>
          </a:p>
          <a:p>
            <a:pPr lvl="1"/>
            <a:r>
              <a:rPr lang="en-US" sz="2600" dirty="0" err="1" smtClean="0"/>
              <a:t>i</a:t>
            </a:r>
            <a:r>
              <a:rPr lang="en-US" sz="2600" dirty="0"/>
              <a:t> </a:t>
            </a:r>
            <a:r>
              <a:rPr lang="en-US" sz="2600" dirty="0" smtClean="0"/>
              <a:t>  j</a:t>
            </a:r>
            <a:r>
              <a:rPr lang="en-US" sz="2600" baseline="-25000" dirty="0" smtClean="0"/>
              <a:t>i,1</a:t>
            </a:r>
            <a:r>
              <a:rPr lang="en-US" sz="2600" dirty="0" smtClean="0"/>
              <a:t>,…,</a:t>
            </a:r>
            <a:r>
              <a:rPr lang="en-US" sz="2600" dirty="0" err="1" smtClean="0"/>
              <a:t>j</a:t>
            </a:r>
            <a:r>
              <a:rPr lang="en-US" sz="2600" baseline="-25000" dirty="0" err="1" smtClean="0"/>
              <a:t>i,d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 [the neighbors of </a:t>
            </a:r>
            <a:r>
              <a:rPr lang="en-US" sz="2600" dirty="0" err="1" smtClean="0"/>
              <a:t>i</a:t>
            </a:r>
            <a:r>
              <a:rPr lang="en-US" sz="2600" dirty="0" smtClean="0"/>
              <a:t>]</a:t>
            </a:r>
          </a:p>
          <a:p>
            <a:r>
              <a:rPr lang="en-US" sz="2600" dirty="0" smtClean="0"/>
              <a:t>Store </a:t>
            </a:r>
            <a:r>
              <a:rPr lang="en-US" sz="2600" b="1" dirty="0" smtClean="0"/>
              <a:t>v’ </a:t>
            </a:r>
            <a:r>
              <a:rPr lang="en-US" sz="2600" dirty="0" smtClean="0"/>
              <a:t>and </a:t>
            </a:r>
            <a:r>
              <a:rPr lang="en-US" sz="2600" b="1" dirty="0" smtClean="0"/>
              <a:t>v</a:t>
            </a:r>
            <a:r>
              <a:rPr lang="en-US" sz="2600" dirty="0" smtClean="0"/>
              <a:t> in memory: </a:t>
            </a:r>
            <a:r>
              <a:rPr lang="en-US" sz="2600" b="1" dirty="0" smtClean="0"/>
              <a:t>v’</a:t>
            </a:r>
            <a:r>
              <a:rPr lang="en-US" sz="2600" dirty="0" smtClean="0"/>
              <a:t> starts out as c</a:t>
            </a:r>
            <a:r>
              <a:rPr lang="en-US" sz="2600" b="1" dirty="0" smtClean="0"/>
              <a:t>u</a:t>
            </a:r>
            <a:endParaRPr lang="en-US" sz="2600" dirty="0"/>
          </a:p>
          <a:p>
            <a:r>
              <a:rPr lang="en-US" sz="2600" dirty="0" smtClean="0"/>
              <a:t>For each line “</a:t>
            </a:r>
            <a:r>
              <a:rPr lang="en-US" sz="2600" dirty="0" err="1" smtClean="0"/>
              <a:t>i</a:t>
            </a:r>
            <a:r>
              <a:rPr lang="en-US" sz="2600" dirty="0" smtClean="0"/>
              <a:t>   </a:t>
            </a:r>
            <a:r>
              <a:rPr lang="en-US" sz="2600" dirty="0"/>
              <a:t>j</a:t>
            </a:r>
            <a:r>
              <a:rPr lang="en-US" sz="2600" baseline="-25000" dirty="0"/>
              <a:t>i,1</a:t>
            </a:r>
            <a:r>
              <a:rPr lang="en-US" sz="2600" dirty="0"/>
              <a:t>,…,</a:t>
            </a:r>
            <a:r>
              <a:rPr lang="en-US" sz="2600" dirty="0" err="1"/>
              <a:t>j</a:t>
            </a:r>
            <a:r>
              <a:rPr lang="en-US" sz="2600" baseline="-25000" dirty="0" err="1"/>
              <a:t>i,d</a:t>
            </a:r>
            <a:r>
              <a:rPr lang="en-US" sz="2600" baseline="-25000" dirty="0"/>
              <a:t> </a:t>
            </a:r>
            <a:r>
              <a:rPr lang="en-US" sz="2600" dirty="0" smtClean="0"/>
              <a:t>“</a:t>
            </a:r>
          </a:p>
          <a:p>
            <a:pPr lvl="1"/>
            <a:r>
              <a:rPr lang="en-US" sz="2600" dirty="0" smtClean="0"/>
              <a:t>For each j in </a:t>
            </a:r>
            <a:r>
              <a:rPr lang="en-US" sz="2600" dirty="0"/>
              <a:t>j</a:t>
            </a:r>
            <a:r>
              <a:rPr lang="en-US" sz="2600" baseline="-25000" dirty="0"/>
              <a:t>i,1</a:t>
            </a:r>
            <a:r>
              <a:rPr lang="en-US" sz="2600" dirty="0"/>
              <a:t>,…,</a:t>
            </a:r>
            <a:r>
              <a:rPr lang="en-US" sz="2600" dirty="0" err="1"/>
              <a:t>j</a:t>
            </a:r>
            <a:r>
              <a:rPr lang="en-US" sz="2600" baseline="-25000" dirty="0" err="1"/>
              <a:t>i,d</a:t>
            </a:r>
            <a:r>
              <a:rPr lang="en-US" sz="2600" baseline="-25000" dirty="0"/>
              <a:t> </a:t>
            </a:r>
            <a:endParaRPr lang="en-US" sz="2600" dirty="0" smtClean="0"/>
          </a:p>
          <a:p>
            <a:pPr lvl="2"/>
            <a:r>
              <a:rPr lang="en-US" sz="2600" b="1" dirty="0" smtClean="0"/>
              <a:t>v’</a:t>
            </a:r>
            <a:r>
              <a:rPr lang="en-US" sz="2600" dirty="0" smtClean="0"/>
              <a:t>[j] += (1-c)</a:t>
            </a:r>
            <a:r>
              <a:rPr lang="en-US" sz="2600" b="1" dirty="0" smtClean="0"/>
              <a:t>v[</a:t>
            </a:r>
            <a:r>
              <a:rPr lang="en-US" sz="2600" b="1" dirty="0" err="1" smtClean="0"/>
              <a:t>i</a:t>
            </a:r>
            <a:r>
              <a:rPr lang="en-US" sz="2600" b="1" dirty="0" smtClean="0"/>
              <a:t>]/</a:t>
            </a:r>
            <a:r>
              <a:rPr lang="en-US" sz="2600" dirty="0"/>
              <a:t>d</a:t>
            </a:r>
            <a:endParaRPr lang="en-US" sz="2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01053" y="2232526"/>
            <a:ext cx="4772526" cy="5882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9400" y="4684294"/>
            <a:ext cx="4653547" cy="1672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8658" y="5156022"/>
            <a:ext cx="280195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Everything needed for update is right there in row…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8018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Streaming PageRank: </a:t>
            </a:r>
            <a:br>
              <a:rPr lang="en-US" dirty="0" smtClean="0"/>
            </a:br>
            <a:r>
              <a:rPr lang="en-US" dirty="0" smtClean="0"/>
              <a:t>with some long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Repeat until converged:</a:t>
            </a:r>
          </a:p>
          <a:p>
            <a:pPr lvl="1"/>
            <a:r>
              <a:rPr lang="en-US" sz="2800" dirty="0" smtClean="0"/>
              <a:t>Let </a:t>
            </a:r>
            <a:r>
              <a:rPr lang="en-US" sz="2800" b="1" dirty="0" smtClean="0"/>
              <a:t>v</a:t>
            </a:r>
            <a:r>
              <a:rPr lang="en-US" sz="2800" baseline="30000" dirty="0" smtClean="0"/>
              <a:t>t+1 </a:t>
            </a:r>
            <a:r>
              <a:rPr lang="en-US" sz="2800" dirty="0" smtClean="0"/>
              <a:t>= c</a:t>
            </a:r>
            <a:r>
              <a:rPr lang="en-US" sz="2800" b="1" dirty="0" smtClean="0"/>
              <a:t>u</a:t>
            </a:r>
            <a:r>
              <a:rPr lang="en-US" sz="2800" dirty="0" smtClean="0"/>
              <a:t> + (1-c)</a:t>
            </a:r>
            <a:r>
              <a:rPr lang="en-US" sz="2800" b="1" dirty="0" err="1" smtClean="0"/>
              <a:t>Wv</a:t>
            </a:r>
            <a:r>
              <a:rPr lang="en-US" sz="2800" baseline="30000" dirty="0" err="1" smtClean="0"/>
              <a:t>t</a:t>
            </a:r>
            <a:endParaRPr lang="en-US" sz="2800" baseline="30000" dirty="0" smtClean="0"/>
          </a:p>
          <a:p>
            <a:pPr lvl="1"/>
            <a:endParaRPr lang="en-US" baseline="30000" dirty="0" smtClean="0"/>
          </a:p>
          <a:p>
            <a:r>
              <a:rPr lang="en-US" sz="2600" dirty="0" smtClean="0"/>
              <a:t>Store </a:t>
            </a:r>
            <a:r>
              <a:rPr lang="en-US" sz="2600" b="1" dirty="0" smtClean="0"/>
              <a:t>A </a:t>
            </a:r>
            <a:r>
              <a:rPr lang="en-US" sz="2600" dirty="0" smtClean="0"/>
              <a:t>as a list of edges: each line is: “</a:t>
            </a:r>
            <a:r>
              <a:rPr lang="en-US" sz="2600" dirty="0" err="1" smtClean="0"/>
              <a:t>i</a:t>
            </a:r>
            <a:r>
              <a:rPr lang="en-US" sz="2600" dirty="0" smtClean="0"/>
              <a:t> d(</a:t>
            </a:r>
            <a:r>
              <a:rPr lang="en-US" sz="2600" dirty="0" err="1" smtClean="0"/>
              <a:t>i</a:t>
            </a:r>
            <a:r>
              <a:rPr lang="en-US" sz="2600" dirty="0" smtClean="0"/>
              <a:t>) j”</a:t>
            </a:r>
          </a:p>
          <a:p>
            <a:r>
              <a:rPr lang="en-US" sz="2600" dirty="0" smtClean="0"/>
              <a:t>Store </a:t>
            </a:r>
            <a:r>
              <a:rPr lang="en-US" sz="2600" b="1" dirty="0" smtClean="0"/>
              <a:t>v’ </a:t>
            </a:r>
            <a:r>
              <a:rPr lang="en-US" sz="2600" dirty="0" smtClean="0"/>
              <a:t>and </a:t>
            </a:r>
            <a:r>
              <a:rPr lang="en-US" sz="2600" b="1" dirty="0" smtClean="0"/>
              <a:t>v</a:t>
            </a:r>
            <a:r>
              <a:rPr lang="en-US" sz="2600" dirty="0" smtClean="0"/>
              <a:t> in memory: </a:t>
            </a:r>
            <a:r>
              <a:rPr lang="en-US" sz="2600" b="1" dirty="0" smtClean="0"/>
              <a:t>v’</a:t>
            </a:r>
            <a:r>
              <a:rPr lang="en-US" sz="2600" dirty="0" smtClean="0"/>
              <a:t> starts out as c</a:t>
            </a:r>
            <a:r>
              <a:rPr lang="en-US" sz="2600" b="1" dirty="0" smtClean="0"/>
              <a:t>u</a:t>
            </a:r>
            <a:endParaRPr lang="en-US" sz="2600" dirty="0"/>
          </a:p>
          <a:p>
            <a:r>
              <a:rPr lang="en-US" sz="2600" dirty="0" smtClean="0"/>
              <a:t>For each line “</a:t>
            </a:r>
            <a:r>
              <a:rPr lang="en-US" sz="2600" dirty="0" err="1" smtClean="0"/>
              <a:t>i</a:t>
            </a:r>
            <a:r>
              <a:rPr lang="en-US" sz="2600" dirty="0" smtClean="0"/>
              <a:t> d j“</a:t>
            </a:r>
          </a:p>
          <a:p>
            <a:pPr lvl="2"/>
            <a:r>
              <a:rPr lang="en-US" sz="2600" b="1" dirty="0" smtClean="0"/>
              <a:t>v’</a:t>
            </a:r>
            <a:r>
              <a:rPr lang="en-US" sz="2600" dirty="0" smtClean="0"/>
              <a:t>[j] += (1-c)</a:t>
            </a:r>
            <a:r>
              <a:rPr lang="en-US" sz="2600" b="1" dirty="0" smtClean="0"/>
              <a:t>v[</a:t>
            </a:r>
            <a:r>
              <a:rPr lang="en-US" sz="2600" b="1" dirty="0" err="1" smtClean="0"/>
              <a:t>i</a:t>
            </a:r>
            <a:r>
              <a:rPr lang="en-US" sz="2600" b="1" dirty="0" smtClean="0"/>
              <a:t>]/</a:t>
            </a:r>
            <a:r>
              <a:rPr lang="en-US" sz="2600" dirty="0"/>
              <a:t>d</a:t>
            </a:r>
            <a:endParaRPr lang="en-US" sz="2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9400" y="2646947"/>
            <a:ext cx="7059863" cy="20052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222" y="1748589"/>
            <a:ext cx="4273884" cy="5374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6992" y="5156022"/>
            <a:ext cx="280195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 need to get the degree of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dirty="0" smtClean="0"/>
              <a:t>and store it locally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19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Streaming PageRank:</a:t>
            </a:r>
            <a:r>
              <a:rPr lang="en-US" sz="3600" dirty="0" smtClean="0"/>
              <a:t>  preprocessing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Original encoding is edges (</a:t>
            </a:r>
            <a:r>
              <a:rPr lang="en-US" sz="2800" dirty="0" err="1" smtClean="0"/>
              <a:t>i</a:t>
            </a:r>
            <a:r>
              <a:rPr lang="en-US" sz="2800" dirty="0" err="1" smtClean="0"/>
              <a:t>,j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Mapper</a:t>
            </a:r>
            <a:r>
              <a:rPr lang="en-US" sz="2800" dirty="0" smtClean="0"/>
              <a:t> replaces </a:t>
            </a:r>
            <a:r>
              <a:rPr lang="en-US" sz="2800" dirty="0" err="1" smtClean="0"/>
              <a:t>i,j</a:t>
            </a:r>
            <a:r>
              <a:rPr lang="en-US" sz="2800" dirty="0" smtClean="0"/>
              <a:t> with i,1</a:t>
            </a:r>
          </a:p>
          <a:p>
            <a:r>
              <a:rPr lang="en-US" sz="2800" dirty="0" smtClean="0"/>
              <a:t>Reducer is a </a:t>
            </a:r>
            <a:r>
              <a:rPr lang="en-US" sz="2800" dirty="0" err="1" smtClean="0"/>
              <a:t>SumReducer</a:t>
            </a:r>
            <a:endParaRPr lang="en-US" sz="2800" dirty="0" smtClean="0"/>
          </a:p>
          <a:p>
            <a:r>
              <a:rPr lang="en-US" sz="2800" dirty="0" smtClean="0"/>
              <a:t>Result is pairs (</a:t>
            </a:r>
            <a:r>
              <a:rPr lang="en-US" sz="2800" dirty="0" err="1" smtClean="0"/>
              <a:t>i,d(i</a:t>
            </a:r>
            <a:r>
              <a:rPr lang="en-US" sz="2800" dirty="0" smtClean="0"/>
              <a:t>))</a:t>
            </a:r>
          </a:p>
          <a:p>
            <a:endParaRPr lang="en-US" sz="2800" dirty="0" smtClean="0"/>
          </a:p>
          <a:p>
            <a:r>
              <a:rPr lang="en-US" sz="2800" dirty="0" smtClean="0"/>
              <a:t>Then: join this back with edges (</a:t>
            </a:r>
            <a:r>
              <a:rPr lang="en-US" sz="2800" dirty="0" err="1" smtClean="0"/>
              <a:t>i,j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For each </a:t>
            </a:r>
            <a:r>
              <a:rPr lang="en-US" sz="28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dirty="0" err="1" smtClean="0"/>
              <a:t>j</a:t>
            </a:r>
            <a:r>
              <a:rPr lang="en-US" sz="2800" dirty="0" smtClean="0"/>
              <a:t> pair:</a:t>
            </a:r>
          </a:p>
          <a:p>
            <a:pPr lvl="1"/>
            <a:r>
              <a:rPr lang="en-US" sz="2800" dirty="0" smtClean="0"/>
              <a:t>send </a:t>
            </a:r>
            <a:r>
              <a:rPr lang="en-US" sz="2800" dirty="0" err="1" smtClean="0"/>
              <a:t>j</a:t>
            </a:r>
            <a:r>
              <a:rPr lang="en-US" sz="2800" dirty="0" smtClean="0"/>
              <a:t> as a message to node </a:t>
            </a:r>
            <a:r>
              <a:rPr lang="en-US" sz="2800" dirty="0" err="1" smtClean="0"/>
              <a:t>i</a:t>
            </a:r>
            <a:r>
              <a:rPr lang="en-US" sz="2800" dirty="0" smtClean="0"/>
              <a:t> in the degree table</a:t>
            </a:r>
          </a:p>
          <a:p>
            <a:pPr lvl="2"/>
            <a:r>
              <a:rPr lang="en-US" sz="2400" dirty="0" smtClean="0"/>
              <a:t>messages always sorted after non-messages</a:t>
            </a:r>
          </a:p>
          <a:p>
            <a:pPr lvl="1"/>
            <a:r>
              <a:rPr lang="en-US" sz="2800" dirty="0" smtClean="0"/>
              <a:t>the reducer for the degree table sees </a:t>
            </a:r>
            <a:r>
              <a:rPr lang="en-US" sz="2800" dirty="0" err="1" smtClean="0"/>
              <a:t>i</a:t>
            </a:r>
            <a:r>
              <a:rPr lang="en-US" sz="2800" dirty="0" err="1" smtClean="0"/>
              <a:t>,d(i</a:t>
            </a:r>
            <a:r>
              <a:rPr lang="en-US" sz="2800" dirty="0" smtClean="0"/>
              <a:t>) first</a:t>
            </a:r>
          </a:p>
          <a:p>
            <a:pPr lvl="2"/>
            <a:r>
              <a:rPr lang="en-US" sz="2400" dirty="0" smtClean="0"/>
              <a:t>then j1, j2, ….</a:t>
            </a:r>
          </a:p>
          <a:p>
            <a:pPr lvl="2"/>
            <a:r>
              <a:rPr lang="en-US" sz="2400" dirty="0" smtClean="0"/>
              <a:t>can output the </a:t>
            </a:r>
            <a:r>
              <a:rPr lang="en-US" sz="2400" dirty="0" err="1" smtClean="0"/>
              <a:t>key,value</a:t>
            </a:r>
            <a:r>
              <a:rPr lang="en-US" sz="2400" dirty="0" smtClean="0"/>
              <a:t> pairs with key=</a:t>
            </a:r>
            <a:r>
              <a:rPr lang="en-US" sz="2400" dirty="0" err="1" smtClean="0"/>
              <a:t>i</a:t>
            </a:r>
            <a:r>
              <a:rPr lang="en-US" sz="2400" dirty="0" smtClean="0"/>
              <a:t>, value=</a:t>
            </a:r>
            <a:r>
              <a:rPr lang="en-US" sz="2400" dirty="0" err="1" smtClean="0"/>
              <a:t>d(i</a:t>
            </a:r>
            <a:r>
              <a:rPr lang="en-US" sz="2400" dirty="0" smtClean="0"/>
              <a:t>), </a:t>
            </a:r>
            <a:r>
              <a:rPr lang="en-US" sz="2400" dirty="0" err="1" smtClean="0"/>
              <a:t>j</a:t>
            </a:r>
            <a:endParaRPr lang="en-US" sz="2400" dirty="0" smtClean="0"/>
          </a:p>
          <a:p>
            <a:endParaRPr lang="en-US" sz="2800" dirty="0" smtClean="0"/>
          </a:p>
          <a:p>
            <a:pPr lvl="1"/>
            <a:endParaRPr lang="en-US" sz="2800" baseline="30000" dirty="0" smtClean="0"/>
          </a:p>
          <a:p>
            <a:endParaRPr lang="en-US" sz="2800" dirty="0" smtClean="0"/>
          </a:p>
          <a:p>
            <a:pPr lvl="1"/>
            <a:endParaRPr lang="en-US" baseline="30000" dirty="0" smtClean="0"/>
          </a:p>
          <a:p>
            <a:endParaRPr lang="en-US" baseline="30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9400" y="1257301"/>
            <a:ext cx="7059863" cy="181979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7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Preprocessing Control Flow: 1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3470"/>
          <a:ext cx="174406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033"/>
                <a:gridCol w="8720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j1,k1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j3,1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91568" y="1440970"/>
          <a:ext cx="1374828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14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75656" y="1443470"/>
          <a:ext cx="1374828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14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372507" y="1443470"/>
          <a:ext cx="1314293" cy="259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879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d(i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d)i3)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1905081" y="5096063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229510" y="5096063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471692" y="5096063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44790" y="5763323"/>
            <a:ext cx="165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Summing values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Preprocessing Control Flow: 2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3470"/>
          <a:ext cx="131429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147"/>
                <a:gridCol w="6571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29510" y="1443470"/>
          <a:ext cx="1374828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14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~j2,2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63069" y="1443470"/>
          <a:ext cx="2130327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09"/>
                <a:gridCol w="710109"/>
                <a:gridCol w="710109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j1,n1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d(i3)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j3,1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855737"/>
          <a:ext cx="1314293" cy="185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879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d(i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1198421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083364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077731" y="5711327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199103" y="1256243"/>
          <a:ext cx="131429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147"/>
                <a:gridCol w="6571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99103" y="3668510"/>
          <a:ext cx="1314293" cy="185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879"/>
                <a:gridCol w="687414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d(i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02574" y="6284441"/>
            <a:ext cx="288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or convert to messages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77731" y="6284441"/>
            <a:ext cx="229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 degree with edges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314395"/>
            <a:ext cx="8648700" cy="509905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Initialize arrays </a:t>
            </a:r>
            <a:r>
              <a:rPr lang="en-US" sz="2600" i="1" dirty="0" smtClean="0"/>
              <a:t>W, A  </a:t>
            </a:r>
            <a:r>
              <a:rPr lang="en-US" sz="2600" dirty="0" smtClean="0"/>
              <a:t>of size </a:t>
            </a:r>
            <a:r>
              <a:rPr lang="en-US" sz="2600" i="1" dirty="0" smtClean="0"/>
              <a:t>R</a:t>
            </a:r>
            <a:r>
              <a:rPr lang="en-US" sz="2600" dirty="0" smtClean="0"/>
              <a:t> and</a:t>
            </a:r>
            <a:r>
              <a:rPr lang="en-US" sz="2600" i="1" dirty="0" smtClean="0"/>
              <a:t> </a:t>
            </a:r>
            <a:r>
              <a:rPr lang="en-US" sz="2600" dirty="0" smtClean="0"/>
              <a:t>set</a:t>
            </a:r>
            <a:r>
              <a:rPr lang="en-US" sz="2600" i="1" dirty="0" smtClean="0"/>
              <a:t> k=0</a:t>
            </a:r>
          </a:p>
          <a:p>
            <a:r>
              <a:rPr lang="en-US" sz="2600" dirty="0" smtClean="0"/>
              <a:t>For each iteration t=1,…T</a:t>
            </a:r>
          </a:p>
          <a:p>
            <a:pPr lvl="1"/>
            <a:r>
              <a:rPr lang="en-US" sz="2600" dirty="0" smtClean="0"/>
              <a:t>For each example (</a:t>
            </a:r>
            <a:r>
              <a:rPr lang="en-US" sz="2600" b="1" dirty="0" err="1" smtClean="0"/>
              <a:t>x</a:t>
            </a:r>
            <a:r>
              <a:rPr lang="en-US" sz="2600" baseline="-25000" dirty="0" err="1" smtClean="0"/>
              <a:t>i</a:t>
            </a:r>
            <a:r>
              <a:rPr lang="en-US" sz="2600" dirty="0" err="1" smtClean="0"/>
              <a:t>,</a:t>
            </a:r>
            <a:r>
              <a:rPr lang="en-US" sz="2600" i="1" dirty="0" err="1" smtClean="0"/>
              <a:t>y</a:t>
            </a:r>
            <a:r>
              <a:rPr lang="en-US" sz="2600" i="1" baseline="-25000" dirty="0" err="1" smtClean="0"/>
              <a:t>i</a:t>
            </a:r>
            <a:r>
              <a:rPr lang="en-US" sz="2600" dirty="0" smtClean="0"/>
              <a:t>)</a:t>
            </a:r>
          </a:p>
          <a:p>
            <a:pPr lvl="2"/>
            <a:r>
              <a:rPr lang="en-US" sz="2600" i="1" dirty="0"/>
              <a:t>k+</a:t>
            </a:r>
            <a:r>
              <a:rPr lang="en-US" sz="2600" i="1" dirty="0" smtClean="0"/>
              <a:t>+; </a:t>
            </a:r>
            <a:r>
              <a:rPr lang="en-US" sz="2600" dirty="0" smtClean="0"/>
              <a:t>let </a:t>
            </a:r>
            <a:r>
              <a:rPr lang="en-US" sz="2600" i="1" dirty="0" smtClean="0"/>
              <a:t>V</a:t>
            </a:r>
            <a:r>
              <a:rPr lang="en-US" sz="2600" dirty="0" smtClean="0"/>
              <a:t> be a new hash table; let </a:t>
            </a:r>
            <a:r>
              <a:rPr lang="en-US" sz="2600" i="1" dirty="0" err="1" smtClean="0"/>
              <a:t>tmp</a:t>
            </a:r>
            <a:r>
              <a:rPr lang="en-US" sz="2600" i="1" dirty="0" smtClean="0"/>
              <a:t>=0</a:t>
            </a:r>
          </a:p>
          <a:p>
            <a:pPr lvl="2"/>
            <a:r>
              <a:rPr lang="en-US" sz="2600" dirty="0" smtClean="0"/>
              <a:t>For each </a:t>
            </a:r>
            <a:r>
              <a:rPr lang="en-US" sz="2600" i="1" dirty="0" smtClean="0"/>
              <a:t>j: </a:t>
            </a:r>
            <a:r>
              <a:rPr lang="en-US" sz="2600" b="1" i="1" dirty="0" smtClean="0"/>
              <a:t>x</a:t>
            </a:r>
            <a:r>
              <a:rPr lang="en-US" sz="2600" i="1" baseline="-25000" dirty="0" smtClean="0"/>
              <a:t>i </a:t>
            </a:r>
            <a:r>
              <a:rPr lang="en-US" sz="2600" i="1" baseline="30000" dirty="0" smtClean="0"/>
              <a:t>j </a:t>
            </a:r>
            <a:r>
              <a:rPr lang="en-US" sz="2600" i="1" dirty="0" smtClean="0"/>
              <a:t>&gt;0</a:t>
            </a:r>
            <a:r>
              <a:rPr lang="en-US" sz="2600" dirty="0" smtClean="0"/>
              <a:t>:  </a:t>
            </a:r>
            <a:r>
              <a:rPr lang="en-US" sz="2600" i="1" dirty="0" smtClean="0"/>
              <a:t>V[hash(j)%R] += </a:t>
            </a:r>
            <a:r>
              <a:rPr lang="en-US" sz="2600" b="1" i="1" dirty="0" smtClean="0"/>
              <a:t>x</a:t>
            </a:r>
            <a:r>
              <a:rPr lang="en-US" sz="2600" i="1" baseline="-25000" dirty="0" smtClean="0"/>
              <a:t>i </a:t>
            </a:r>
            <a:r>
              <a:rPr lang="en-US" sz="2600" i="1" baseline="30000" dirty="0" smtClean="0"/>
              <a:t>j </a:t>
            </a:r>
          </a:p>
          <a:p>
            <a:pPr lvl="2"/>
            <a:r>
              <a:rPr lang="en-US" sz="2600" dirty="0" smtClean="0"/>
              <a:t>Let </a:t>
            </a:r>
            <a:r>
              <a:rPr lang="en-US" sz="2600" i="1" dirty="0" err="1" smtClean="0"/>
              <a:t>ip</a:t>
            </a:r>
            <a:r>
              <a:rPr lang="en-US" sz="2600" i="1" dirty="0" smtClean="0"/>
              <a:t>=0</a:t>
            </a:r>
          </a:p>
          <a:p>
            <a:pPr lvl="2"/>
            <a:r>
              <a:rPr lang="en-US" sz="2600" dirty="0" smtClean="0"/>
              <a:t>For each </a:t>
            </a:r>
            <a:r>
              <a:rPr lang="en-US" sz="2600" i="1" dirty="0" smtClean="0"/>
              <a:t>h: V[h]&gt;0:</a:t>
            </a:r>
          </a:p>
          <a:p>
            <a:pPr lvl="3"/>
            <a:r>
              <a:rPr lang="en-US" sz="2600" dirty="0" smtClean="0"/>
              <a:t> </a:t>
            </a:r>
            <a:r>
              <a:rPr lang="en-US" sz="2600" i="1" dirty="0"/>
              <a:t>W[h]</a:t>
            </a:r>
            <a:r>
              <a:rPr lang="en-US" sz="2600" dirty="0"/>
              <a:t>   *=</a:t>
            </a:r>
            <a:r>
              <a:rPr lang="en-US" sz="2600" i="1" dirty="0"/>
              <a:t> (1</a:t>
            </a:r>
            <a:r>
              <a:rPr lang="en-US" sz="2600" dirty="0"/>
              <a:t>  - </a:t>
            </a:r>
            <a:r>
              <a:rPr lang="en-US" sz="2600" i="1" dirty="0"/>
              <a:t>λ2μ)</a:t>
            </a:r>
            <a:r>
              <a:rPr lang="en-US" sz="2600" i="1" baseline="30000" dirty="0"/>
              <a:t>k-A[j]</a:t>
            </a:r>
            <a:endParaRPr lang="en-US" sz="2600" i="1" dirty="0"/>
          </a:p>
          <a:p>
            <a:pPr lvl="3"/>
            <a:r>
              <a:rPr lang="en-US" sz="2600" i="1" dirty="0" err="1" smtClean="0"/>
              <a:t>ip</a:t>
            </a:r>
            <a:r>
              <a:rPr lang="en-US" sz="2600" i="1" dirty="0" smtClean="0"/>
              <a:t>+= V[h]*W[h]</a:t>
            </a:r>
          </a:p>
          <a:p>
            <a:pPr lvl="3"/>
            <a:r>
              <a:rPr lang="en-US" sz="2600" i="1" dirty="0" smtClean="0"/>
              <a:t>A[h] = k</a:t>
            </a:r>
          </a:p>
          <a:p>
            <a:pPr lvl="2"/>
            <a:r>
              <a:rPr lang="en-US" sz="2600" i="1" dirty="0" smtClean="0"/>
              <a:t>p = 1/(1+exp(-</a:t>
            </a:r>
            <a:r>
              <a:rPr lang="en-US" sz="2600" i="1" dirty="0" err="1" smtClean="0"/>
              <a:t>ip</a:t>
            </a:r>
            <a:r>
              <a:rPr lang="en-US" sz="2600" i="1" dirty="0" smtClean="0"/>
              <a:t>))</a:t>
            </a:r>
          </a:p>
          <a:p>
            <a:pPr lvl="2"/>
            <a:r>
              <a:rPr lang="en-US" sz="2600" dirty="0" smtClean="0"/>
              <a:t>For each </a:t>
            </a:r>
            <a:r>
              <a:rPr lang="en-US" sz="2600" i="1" dirty="0" smtClean="0"/>
              <a:t>h: </a:t>
            </a:r>
            <a:r>
              <a:rPr lang="en-US" sz="2600" i="1" dirty="0"/>
              <a:t>V[h]&gt;0:</a:t>
            </a:r>
            <a:endParaRPr lang="en-US" sz="2600" i="1" dirty="0" smtClean="0"/>
          </a:p>
          <a:p>
            <a:pPr lvl="3"/>
            <a:r>
              <a:rPr lang="en-US" sz="2600" i="1" dirty="0" smtClean="0"/>
              <a:t>W[h]</a:t>
            </a:r>
            <a:r>
              <a:rPr lang="en-US" sz="2600" dirty="0" smtClean="0"/>
              <a:t> =</a:t>
            </a:r>
            <a:r>
              <a:rPr lang="en-US" sz="2600" i="1" dirty="0" smtClean="0"/>
              <a:t> </a:t>
            </a:r>
            <a:r>
              <a:rPr lang="en-US" sz="2600" dirty="0"/>
              <a:t> </a:t>
            </a:r>
            <a:r>
              <a:rPr lang="en-US" sz="2600" i="1" dirty="0" smtClean="0"/>
              <a:t>W[h]</a:t>
            </a:r>
            <a:r>
              <a:rPr lang="en-US" sz="2600" dirty="0" smtClean="0"/>
              <a:t>  + </a:t>
            </a:r>
            <a:r>
              <a:rPr lang="en-US" sz="2600" i="1" dirty="0" err="1" smtClean="0"/>
              <a:t>λ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y</a:t>
            </a:r>
            <a:r>
              <a:rPr lang="en-US" sz="2600" i="1" baseline="-25000" dirty="0" err="1" smtClean="0"/>
              <a:t>i</a:t>
            </a:r>
            <a:r>
              <a:rPr lang="en-US" sz="2600" i="1" dirty="0"/>
              <a:t> </a:t>
            </a:r>
            <a:r>
              <a:rPr lang="en-US" sz="2600" i="1" dirty="0" smtClean="0"/>
              <a:t>- p</a:t>
            </a:r>
            <a:r>
              <a:rPr lang="en-US" sz="2600" i="1" baseline="30000" dirty="0" smtClean="0"/>
              <a:t>i</a:t>
            </a:r>
            <a:r>
              <a:rPr lang="en-US" sz="2600" i="1" dirty="0" smtClean="0"/>
              <a:t>)V[h]</a:t>
            </a:r>
          </a:p>
          <a:p>
            <a:pPr lvl="1"/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9523595"/>
              </p:ext>
            </p:extLst>
          </p:nvPr>
        </p:nvGraphicFramePr>
        <p:xfrm>
          <a:off x="6911330" y="3005185"/>
          <a:ext cx="2232669" cy="711235"/>
        </p:xfrm>
        <a:graphic>
          <a:graphicData uri="http://schemas.openxmlformats.org/presentationml/2006/ole">
            <p:oleObj spid="_x0000_s80918" name="Equation" r:id="rId3" imgW="1155700" imgH="3683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8981269"/>
              </p:ext>
            </p:extLst>
          </p:nvPr>
        </p:nvGraphicFramePr>
        <p:xfrm>
          <a:off x="7078916" y="4732422"/>
          <a:ext cx="1635289" cy="735263"/>
        </p:xfrm>
        <a:graphic>
          <a:graphicData uri="http://schemas.openxmlformats.org/presentationml/2006/ole">
            <p:oleObj spid="_x0000_s80919" name="Equation" r:id="rId4" imgW="762000" imgH="393700" progId="Equation.3">
              <p:embed/>
            </p:oleObj>
          </a:graphicData>
        </a:graphic>
      </p:graphicFrame>
      <p:pic>
        <p:nvPicPr>
          <p:cNvPr id="7" name="Picture 6" descr="Screen Shot 2012-02-13 at 1.20.54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491" b="23227"/>
          <a:stretch/>
        </p:blipFill>
        <p:spPr>
          <a:xfrm>
            <a:off x="4026122" y="6178396"/>
            <a:ext cx="5117878" cy="470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8070" y="3835491"/>
            <a:ext cx="219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regularize W[h]’s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1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Streaming PageRank: </a:t>
            </a:r>
            <a:br>
              <a:rPr lang="en-US" dirty="0" smtClean="0"/>
            </a:br>
            <a:r>
              <a:rPr lang="en-US" dirty="0" smtClean="0"/>
              <a:t>with some long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6817143" cy="50990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Repeat until converged:</a:t>
            </a:r>
          </a:p>
          <a:p>
            <a:pPr lvl="1"/>
            <a:r>
              <a:rPr lang="en-US" sz="2800" dirty="0" smtClean="0"/>
              <a:t>Let </a:t>
            </a:r>
            <a:r>
              <a:rPr lang="en-US" sz="2800" b="1" dirty="0" smtClean="0"/>
              <a:t>v</a:t>
            </a:r>
            <a:r>
              <a:rPr lang="en-US" sz="2800" baseline="30000" dirty="0" smtClean="0"/>
              <a:t>t+1 </a:t>
            </a:r>
            <a:r>
              <a:rPr lang="en-US" sz="2800" dirty="0" smtClean="0"/>
              <a:t>= c</a:t>
            </a:r>
            <a:r>
              <a:rPr lang="en-US" sz="2800" b="1" dirty="0" smtClean="0"/>
              <a:t>u</a:t>
            </a:r>
            <a:r>
              <a:rPr lang="en-US" sz="2800" dirty="0" smtClean="0"/>
              <a:t> + (1-c)</a:t>
            </a:r>
            <a:r>
              <a:rPr lang="en-US" sz="2800" b="1" dirty="0" err="1" smtClean="0"/>
              <a:t>Wv</a:t>
            </a:r>
            <a:r>
              <a:rPr lang="en-US" sz="2800" baseline="30000" dirty="0" err="1" smtClean="0"/>
              <a:t>t</a:t>
            </a:r>
            <a:endParaRPr lang="en-US" sz="2800" baseline="30000" dirty="0" smtClean="0"/>
          </a:p>
          <a:p>
            <a:pPr lvl="1"/>
            <a:endParaRPr lang="en-US" baseline="30000" dirty="0" smtClean="0"/>
          </a:p>
          <a:p>
            <a:r>
              <a:rPr lang="en-US" sz="2162" dirty="0" smtClean="0"/>
              <a:t>Pure </a:t>
            </a:r>
            <a:r>
              <a:rPr lang="en-US" sz="2162" dirty="0" smtClean="0"/>
              <a:t>streaming: </a:t>
            </a:r>
            <a:r>
              <a:rPr lang="en-US" sz="2162" dirty="0" smtClean="0"/>
              <a:t>use a table mapping nodes to </a:t>
            </a:r>
            <a:r>
              <a:rPr lang="en-US" sz="2162" dirty="0" err="1" smtClean="0"/>
              <a:t>degree+pageRank</a:t>
            </a:r>
            <a:endParaRPr lang="en-US" sz="2162" dirty="0" smtClean="0"/>
          </a:p>
          <a:p>
            <a:pPr lvl="1"/>
            <a:r>
              <a:rPr lang="en-US" sz="2162" dirty="0" smtClean="0"/>
              <a:t>Lines are </a:t>
            </a:r>
            <a:r>
              <a:rPr lang="en-US" sz="2162" i="1" dirty="0" err="1" smtClean="0"/>
              <a:t>i</a:t>
            </a:r>
            <a:r>
              <a:rPr lang="en-US" sz="2162" i="1" dirty="0" smtClean="0"/>
              <a:t>: degree=</a:t>
            </a:r>
            <a:r>
              <a:rPr lang="en-US" sz="2162" i="1" dirty="0" err="1" smtClean="0"/>
              <a:t>d,pr</a:t>
            </a:r>
            <a:r>
              <a:rPr lang="en-US" sz="2162" i="1" dirty="0" smtClean="0"/>
              <a:t>=</a:t>
            </a:r>
            <a:r>
              <a:rPr lang="en-US" sz="2162" i="1" dirty="0" err="1" smtClean="0"/>
              <a:t>v</a:t>
            </a:r>
            <a:endParaRPr lang="en-US" sz="2162" i="1" dirty="0" smtClean="0"/>
          </a:p>
          <a:p>
            <a:r>
              <a:rPr lang="en-US" sz="2162" dirty="0" smtClean="0"/>
              <a:t>For each edge </a:t>
            </a:r>
            <a:r>
              <a:rPr lang="en-US" sz="2162" i="1" dirty="0" err="1" smtClean="0"/>
              <a:t>i,j</a:t>
            </a:r>
            <a:endParaRPr lang="en-US" sz="2162" i="1" dirty="0" smtClean="0"/>
          </a:p>
          <a:p>
            <a:pPr lvl="1"/>
            <a:r>
              <a:rPr lang="en-US" sz="2162" dirty="0" smtClean="0"/>
              <a:t>Send to </a:t>
            </a:r>
            <a:r>
              <a:rPr lang="en-US" sz="2162" dirty="0" err="1" smtClean="0"/>
              <a:t>i</a:t>
            </a:r>
            <a:r>
              <a:rPr lang="en-US" sz="2162" dirty="0" smtClean="0"/>
              <a:t> (in degree/</a:t>
            </a:r>
            <a:r>
              <a:rPr lang="en-US" sz="2162" dirty="0" err="1" smtClean="0"/>
              <a:t>pagerank</a:t>
            </a:r>
            <a:r>
              <a:rPr lang="en-US" sz="2162" dirty="0" smtClean="0"/>
              <a:t>) table: </a:t>
            </a:r>
            <a:r>
              <a:rPr lang="en-US" sz="2162" dirty="0" err="1" smtClean="0"/>
              <a:t>outlink</a:t>
            </a:r>
            <a:r>
              <a:rPr lang="en-US" sz="2162" dirty="0" smtClean="0"/>
              <a:t> </a:t>
            </a:r>
            <a:r>
              <a:rPr lang="en-US" sz="2162" dirty="0" err="1" smtClean="0"/>
              <a:t>j</a:t>
            </a:r>
            <a:endParaRPr lang="en-US" sz="2162" dirty="0" smtClean="0"/>
          </a:p>
          <a:p>
            <a:r>
              <a:rPr lang="en-US" sz="2162" dirty="0" smtClean="0"/>
              <a:t>F</a:t>
            </a:r>
            <a:r>
              <a:rPr lang="en-US" sz="2162" dirty="0" smtClean="0"/>
              <a:t>or each </a:t>
            </a:r>
            <a:r>
              <a:rPr lang="en-US" sz="2162" dirty="0" smtClean="0"/>
              <a:t>line</a:t>
            </a:r>
            <a:r>
              <a:rPr lang="en-US" sz="2162" i="1" dirty="0" smtClean="0"/>
              <a:t> </a:t>
            </a:r>
            <a:r>
              <a:rPr lang="en-US" sz="2162" i="1" dirty="0" err="1" smtClean="0"/>
              <a:t>i</a:t>
            </a:r>
            <a:r>
              <a:rPr lang="en-US" sz="2162" dirty="0" smtClean="0"/>
              <a:t>: </a:t>
            </a:r>
            <a:r>
              <a:rPr lang="en-US" sz="2162" dirty="0" smtClean="0"/>
              <a:t>degree=</a:t>
            </a:r>
            <a:r>
              <a:rPr lang="en-US" sz="2162" i="1" dirty="0" err="1" smtClean="0"/>
              <a:t>d</a:t>
            </a:r>
            <a:r>
              <a:rPr lang="en-US" sz="2162" dirty="0" err="1" smtClean="0"/>
              <a:t>,pr</a:t>
            </a:r>
            <a:r>
              <a:rPr lang="en-US" sz="2162" dirty="0" smtClean="0"/>
              <a:t>=</a:t>
            </a:r>
            <a:r>
              <a:rPr lang="en-US" sz="2162" i="1" dirty="0" err="1" smtClean="0"/>
              <a:t>v</a:t>
            </a:r>
            <a:r>
              <a:rPr lang="en-US" sz="2162" dirty="0" smtClean="0"/>
              <a:t>:</a:t>
            </a:r>
            <a:endParaRPr lang="en-US" sz="2162" dirty="0" smtClean="0"/>
          </a:p>
          <a:p>
            <a:pPr lvl="1"/>
            <a:r>
              <a:rPr lang="en-US" sz="2162" dirty="0" smtClean="0"/>
              <a:t>send to </a:t>
            </a:r>
            <a:r>
              <a:rPr lang="en-US" sz="2162" i="1" dirty="0" err="1" smtClean="0"/>
              <a:t>i</a:t>
            </a:r>
            <a:r>
              <a:rPr lang="en-US" sz="2162" i="1" dirty="0" smtClean="0"/>
              <a:t>: </a:t>
            </a:r>
            <a:r>
              <a:rPr lang="en-US" sz="2162" dirty="0" err="1" smtClean="0"/>
              <a:t>incrementVBy</a:t>
            </a:r>
            <a:r>
              <a:rPr lang="en-US" sz="2162" dirty="0" smtClean="0"/>
              <a:t> </a:t>
            </a:r>
            <a:r>
              <a:rPr lang="en-US" sz="2162" i="1" dirty="0" err="1" smtClean="0"/>
              <a:t>c</a:t>
            </a:r>
            <a:endParaRPr lang="en-US" sz="2162" i="1" dirty="0" smtClean="0"/>
          </a:p>
          <a:p>
            <a:pPr lvl="1"/>
            <a:r>
              <a:rPr lang="en-US" sz="2162" dirty="0" smtClean="0"/>
              <a:t>for each message “</a:t>
            </a:r>
            <a:r>
              <a:rPr lang="en-US" sz="2162" dirty="0" err="1" smtClean="0"/>
              <a:t>outlink</a:t>
            </a:r>
            <a:r>
              <a:rPr lang="en-US" sz="2162" dirty="0" smtClean="0"/>
              <a:t> </a:t>
            </a:r>
            <a:r>
              <a:rPr lang="en-US" sz="2162" dirty="0" err="1" smtClean="0"/>
              <a:t>j</a:t>
            </a:r>
            <a:r>
              <a:rPr lang="en-US" sz="2162" dirty="0" smtClean="0"/>
              <a:t>”:</a:t>
            </a:r>
            <a:endParaRPr lang="en-US" sz="2162" dirty="0" smtClean="0"/>
          </a:p>
          <a:p>
            <a:pPr lvl="2"/>
            <a:r>
              <a:rPr lang="en-US" sz="2162" dirty="0" smtClean="0"/>
              <a:t>send to</a:t>
            </a:r>
            <a:r>
              <a:rPr lang="en-US" sz="2162" i="1" dirty="0" smtClean="0"/>
              <a:t> j: </a:t>
            </a:r>
            <a:r>
              <a:rPr lang="en-US" sz="2162" dirty="0" err="1" smtClean="0"/>
              <a:t>inc</a:t>
            </a:r>
            <a:r>
              <a:rPr lang="en-US" sz="2162" dirty="0" err="1" smtClean="0"/>
              <a:t>rementVBy</a:t>
            </a:r>
            <a:r>
              <a:rPr lang="en-US" sz="2162" dirty="0" smtClean="0"/>
              <a:t> </a:t>
            </a:r>
            <a:r>
              <a:rPr lang="en-US" sz="2162" i="1" dirty="0" smtClean="0"/>
              <a:t>(1-c)*</a:t>
            </a:r>
            <a:r>
              <a:rPr lang="en-US" sz="2162" i="1" dirty="0" err="1" smtClean="0"/>
              <a:t>v/d</a:t>
            </a:r>
            <a:endParaRPr lang="en-US" sz="2162" i="1" dirty="0" smtClean="0"/>
          </a:p>
          <a:p>
            <a:r>
              <a:rPr lang="en-US" sz="2162" dirty="0" smtClean="0"/>
              <a:t>For each line </a:t>
            </a:r>
            <a:r>
              <a:rPr lang="en-US" sz="2162" i="1" dirty="0" err="1" smtClean="0"/>
              <a:t>i</a:t>
            </a:r>
            <a:r>
              <a:rPr lang="en-US" sz="2162" i="1" dirty="0" smtClean="0"/>
              <a:t>: </a:t>
            </a:r>
            <a:r>
              <a:rPr lang="en-US" sz="2162" dirty="0" smtClean="0"/>
              <a:t>degree=</a:t>
            </a:r>
            <a:r>
              <a:rPr lang="en-US" sz="2162" dirty="0" err="1" smtClean="0"/>
              <a:t>d,pr</a:t>
            </a:r>
            <a:r>
              <a:rPr lang="en-US" sz="2162" dirty="0" smtClean="0"/>
              <a:t>=</a:t>
            </a:r>
            <a:r>
              <a:rPr lang="en-US" sz="2162" dirty="0" err="1" smtClean="0"/>
              <a:t>v</a:t>
            </a:r>
            <a:endParaRPr lang="en-US" sz="2162" dirty="0" smtClean="0"/>
          </a:p>
          <a:p>
            <a:pPr lvl="1"/>
            <a:r>
              <a:rPr lang="en-US" sz="2162" dirty="0" smtClean="0"/>
              <a:t>sum up the </a:t>
            </a:r>
            <a:r>
              <a:rPr lang="en-US" sz="2162" dirty="0" err="1" smtClean="0"/>
              <a:t>incrementVBy</a:t>
            </a:r>
            <a:r>
              <a:rPr lang="en-US" sz="2162" dirty="0" smtClean="0"/>
              <a:t> messages to compute </a:t>
            </a:r>
            <a:r>
              <a:rPr lang="en-US" sz="2162" dirty="0" err="1" smtClean="0"/>
              <a:t>v</a:t>
            </a:r>
            <a:r>
              <a:rPr lang="en-US" sz="2162" dirty="0" smtClean="0"/>
              <a:t>’</a:t>
            </a:r>
          </a:p>
          <a:p>
            <a:pPr lvl="1"/>
            <a:r>
              <a:rPr lang="en-US" sz="2162" dirty="0" smtClean="0"/>
              <a:t>output new row: </a:t>
            </a:r>
            <a:r>
              <a:rPr lang="en-US" sz="2162" dirty="0" err="1" smtClean="0"/>
              <a:t>i</a:t>
            </a:r>
            <a:r>
              <a:rPr lang="en-US" sz="2162" dirty="0" smtClean="0"/>
              <a:t>: degree=</a:t>
            </a:r>
            <a:r>
              <a:rPr lang="en-US" sz="2162" i="1" dirty="0" err="1" smtClean="0"/>
              <a:t>d,</a:t>
            </a:r>
            <a:r>
              <a:rPr lang="en-US" sz="2162" dirty="0" err="1" smtClean="0"/>
              <a:t>pr</a:t>
            </a:r>
            <a:r>
              <a:rPr lang="en-US" sz="2162" dirty="0" smtClean="0"/>
              <a:t>=</a:t>
            </a:r>
            <a:r>
              <a:rPr lang="en-US" sz="2162" i="1" dirty="0" err="1" smtClean="0"/>
              <a:t>v</a:t>
            </a:r>
            <a:r>
              <a:rPr lang="en-US" sz="2162" i="1" dirty="0" smtClean="0"/>
              <a:t>’</a:t>
            </a:r>
            <a:endParaRPr lang="en-US" sz="2162" i="1" dirty="0" smtClean="0"/>
          </a:p>
          <a:p>
            <a:pPr lvl="3"/>
            <a:endParaRPr lang="en-US" sz="1800" b="1" dirty="0" smtClean="0">
              <a:solidFill>
                <a:srgbClr val="FF0000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V="1">
            <a:off x="5204485" y="4185166"/>
            <a:ext cx="2749751" cy="1034364"/>
          </a:xfrm>
          <a:prstGeom prst="bentConnector3">
            <a:avLst>
              <a:gd name="adj1" fmla="val 1004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24206" y="6077224"/>
            <a:ext cx="18723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85739" y="1257300"/>
            <a:ext cx="1073647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One identity </a:t>
            </a:r>
            <a:r>
              <a:rPr lang="en-US" dirty="0" err="1" smtClean="0"/>
              <a:t>mapper</a:t>
            </a:r>
            <a:r>
              <a:rPr lang="en-US" dirty="0" smtClean="0"/>
              <a:t> with two inputs </a:t>
            </a:r>
            <a:r>
              <a:rPr lang="en-US" dirty="0" smtClean="0"/>
              <a:t>(edges, degree/pr table) 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2931917">
            <a:off x="6777896" y="2064337"/>
            <a:ext cx="366611" cy="18206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97661" y="4043357"/>
            <a:ext cx="163043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Reducer outputs the </a:t>
            </a:r>
            <a:r>
              <a:rPr lang="en-US" dirty="0" err="1" smtClean="0"/>
              <a:t>incrementVBy</a:t>
            </a:r>
            <a:r>
              <a:rPr lang="en-US" dirty="0" smtClean="0"/>
              <a:t> messages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97661" y="5396086"/>
            <a:ext cx="163043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Two-input </a:t>
            </a:r>
            <a:r>
              <a:rPr lang="en-US" dirty="0" err="1" smtClean="0"/>
              <a:t>mapper</a:t>
            </a:r>
            <a:r>
              <a:rPr lang="en-US" dirty="0" smtClean="0"/>
              <a:t> + reducer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1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Control Flow: Streaming PR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3470"/>
          <a:ext cx="1008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6571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03220" y="1443470"/>
          <a:ext cx="1711704" cy="377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360499"/>
              </a:tblGrid>
              <a:tr h="311613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d/v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d(i1),v(i1)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d(i2),v(i2)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~j2,2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471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83189" y="1443470"/>
          <a:ext cx="2227834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75"/>
                <a:gridCol w="1577859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(1-c)v(i1)/d(i1)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j1,n1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i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855737"/>
          <a:ext cx="1528070" cy="148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176865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d/v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d(i1),v(i1)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d(i2),v(i2)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625348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937218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314924" y="5424770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016490" y="5424770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7162636" y="5424770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208976" y="1443470"/>
          <a:ext cx="1711704" cy="377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360499"/>
              </a:tblGrid>
              <a:tr h="311613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(1-c)v(…)….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471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3277" y="6284441"/>
            <a:ext cx="288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or convert to messages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65622" y="5997883"/>
            <a:ext cx="235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 “</a:t>
            </a:r>
            <a:r>
              <a:rPr lang="en-US" dirty="0" err="1" smtClean="0"/>
              <a:t>pageRank</a:t>
            </a:r>
            <a:r>
              <a:rPr lang="en-US" dirty="0" smtClean="0"/>
              <a:t> updates ” to </a:t>
            </a:r>
            <a:r>
              <a:rPr lang="en-US" dirty="0" err="1" smtClean="0"/>
              <a:t>outlinks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Control Flow: Streaming PR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443470"/>
          <a:ext cx="2227834" cy="33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75"/>
                <a:gridCol w="1577859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(1-c)v(i1)/d(i1)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j1,n1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i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35275" y="5711327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736841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882987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882987" y="1443470"/>
          <a:ext cx="1711704" cy="377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360499"/>
              </a:tblGrid>
              <a:tr h="311613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(1-c)v(…)….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..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(1-c)…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61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….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471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148725" y="5711327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65603" y="1812920"/>
          <a:ext cx="1283316" cy="185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48"/>
                <a:gridCol w="849368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~v’(i1)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~v’(i2)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029133" y="6284441"/>
            <a:ext cx="165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Summing values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865603" y="3855737"/>
          <a:ext cx="1528070" cy="148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176865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d/v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d(i1),v(i1)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d(i2),v(i2)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1" name="Right Arrow 20"/>
          <p:cNvSpPr/>
          <p:nvPr/>
        </p:nvSpPr>
        <p:spPr>
          <a:xfrm>
            <a:off x="5684567" y="5711327"/>
            <a:ext cx="878544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6563111" y="5711327"/>
            <a:ext cx="1110871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7608158" y="5711327"/>
            <a:ext cx="1535842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86225" y="6284441"/>
            <a:ext cx="17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Replace </a:t>
            </a:r>
            <a:r>
              <a:rPr lang="en-US" dirty="0" err="1" smtClean="0"/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v</a:t>
            </a:r>
            <a:r>
              <a:rPr lang="en-US" dirty="0" smtClean="0"/>
              <a:t>’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158730" y="2184038"/>
          <a:ext cx="1528070" cy="148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176865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d/v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d(i1),v’(i1)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d(i2),v’(i2)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Control Flow: Streaming PR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3470"/>
          <a:ext cx="1008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6571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j1,2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j2,1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3855737"/>
          <a:ext cx="1528070" cy="148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05"/>
                <a:gridCol w="1176865"/>
              </a:tblGrid>
              <a:tr h="371118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d/v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d(i1),v(i1)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d(i2),v(i2)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…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625348" y="5711327"/>
            <a:ext cx="1146146" cy="5731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9501" y="6284441"/>
            <a:ext cx="288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or convert to messages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15881" y="2726161"/>
            <a:ext cx="433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and back around for next iteration…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graph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PageRank</a:t>
            </a:r>
            <a:r>
              <a:rPr lang="en-US" dirty="0" smtClean="0"/>
              <a:t> is a one </a:t>
            </a:r>
            <a:r>
              <a:rPr lang="en-US" dirty="0" smtClean="0"/>
              <a:t>simple example of a graph algorithm</a:t>
            </a:r>
          </a:p>
          <a:p>
            <a:pPr lvl="1"/>
            <a:r>
              <a:rPr lang="en-US" dirty="0" smtClean="0"/>
              <a:t>but an important one</a:t>
            </a:r>
          </a:p>
          <a:p>
            <a:pPr lvl="1"/>
            <a:r>
              <a:rPr lang="en-US" i="1" dirty="0" smtClean="0"/>
              <a:t>personalized </a:t>
            </a:r>
            <a:r>
              <a:rPr lang="en-US" dirty="0" err="1" smtClean="0"/>
              <a:t>PageRank</a:t>
            </a:r>
            <a:r>
              <a:rPr lang="en-US" dirty="0" smtClean="0"/>
              <a:t> (aka “random walk with restart”) is an important operation in machine learning/data analysis settings</a:t>
            </a:r>
          </a:p>
          <a:p>
            <a:r>
              <a:rPr lang="en-US" dirty="0" err="1" smtClean="0"/>
              <a:t>PageRank</a:t>
            </a:r>
            <a:r>
              <a:rPr lang="en-US" dirty="0" smtClean="0"/>
              <a:t> is typical in some ways</a:t>
            </a:r>
          </a:p>
          <a:p>
            <a:pPr lvl="1"/>
            <a:r>
              <a:rPr lang="en-US" dirty="0" smtClean="0"/>
              <a:t>Trivial when graph fits in memory</a:t>
            </a:r>
          </a:p>
          <a:p>
            <a:pPr lvl="1"/>
            <a:r>
              <a:rPr lang="en-US" dirty="0" smtClean="0"/>
              <a:t>Easy when node weights fit in memory</a:t>
            </a:r>
          </a:p>
          <a:p>
            <a:pPr lvl="1"/>
            <a:r>
              <a:rPr lang="en-US" dirty="0" smtClean="0"/>
              <a:t>More complex to do with constant memory</a:t>
            </a:r>
          </a:p>
          <a:p>
            <a:pPr lvl="1"/>
            <a:r>
              <a:rPr lang="en-US" dirty="0" smtClean="0"/>
              <a:t>A m</a:t>
            </a:r>
            <a:r>
              <a:rPr lang="en-US" dirty="0" smtClean="0"/>
              <a:t>ajor expense is scanning through the graph </a:t>
            </a:r>
            <a:r>
              <a:rPr lang="en-US" dirty="0" smtClean="0"/>
              <a:t>many times</a:t>
            </a:r>
            <a:endParaRPr lang="en-US" dirty="0" smtClean="0"/>
          </a:p>
          <a:p>
            <a:pPr lvl="2"/>
            <a:r>
              <a:rPr lang="en-US" dirty="0" smtClean="0"/>
              <a:t>… same as with SGD/Logistic regression</a:t>
            </a:r>
          </a:p>
          <a:p>
            <a:pPr lvl="2"/>
            <a:r>
              <a:rPr lang="en-US" dirty="0" smtClean="0"/>
              <a:t>disk-based streaming is </a:t>
            </a:r>
            <a:r>
              <a:rPr lang="en-US" i="1" dirty="0" smtClean="0"/>
              <a:t>much</a:t>
            </a:r>
            <a:r>
              <a:rPr lang="en-US" dirty="0" smtClean="0"/>
              <a:t> more expensive than memory-based approaches</a:t>
            </a:r>
          </a:p>
          <a:p>
            <a:r>
              <a:rPr lang="en-US" dirty="0" smtClean="0"/>
              <a:t>Locality of access is very important!</a:t>
            </a:r>
          </a:p>
          <a:p>
            <a:pPr lvl="2"/>
            <a:r>
              <a:rPr lang="en-US" dirty="0" smtClean="0"/>
              <a:t>gains if you can </a:t>
            </a:r>
            <a:r>
              <a:rPr lang="en-US" dirty="0" smtClean="0"/>
              <a:t>pre-cluster the graph even approximately</a:t>
            </a:r>
          </a:p>
          <a:p>
            <a:pPr lvl="2"/>
            <a:r>
              <a:rPr lang="en-US" dirty="0" smtClean="0"/>
              <a:t>avoid sending messages across the network – keep them 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8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26 at 6.20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72"/>
            <a:ext cx="9144000" cy="2473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3126" y="3348161"/>
            <a:ext cx="5266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Machine Learning in Graphs - 2010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8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ideas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Combiners are helpful</a:t>
            </a:r>
          </a:p>
          <a:p>
            <a:pPr lvl="1"/>
            <a:r>
              <a:rPr lang="en-US" dirty="0" smtClean="0"/>
              <a:t>Store outgoing </a:t>
            </a:r>
            <a:r>
              <a:rPr lang="en-US" i="1" dirty="0" err="1" smtClean="0"/>
              <a:t>incrementVBy</a:t>
            </a:r>
            <a:r>
              <a:rPr lang="en-US" i="1" dirty="0" smtClean="0"/>
              <a:t> </a:t>
            </a:r>
            <a:r>
              <a:rPr lang="en-US" dirty="0" smtClean="0"/>
              <a:t>messages and aggregate them</a:t>
            </a:r>
          </a:p>
          <a:p>
            <a:pPr lvl="1"/>
            <a:r>
              <a:rPr lang="en-US" dirty="0" smtClean="0"/>
              <a:t>This is great for high </a:t>
            </a:r>
            <a:r>
              <a:rPr lang="en-US" dirty="0" err="1" smtClean="0"/>
              <a:t>indegree</a:t>
            </a:r>
            <a:r>
              <a:rPr lang="en-US" dirty="0" smtClean="0"/>
              <a:t> pages</a:t>
            </a:r>
          </a:p>
          <a:p>
            <a:r>
              <a:rPr lang="en-US" dirty="0" err="1" smtClean="0"/>
              <a:t>Hadoop’s</a:t>
            </a:r>
            <a:r>
              <a:rPr lang="en-US" dirty="0" smtClean="0"/>
              <a:t> combiners are suboptimal</a:t>
            </a:r>
          </a:p>
          <a:p>
            <a:pPr lvl="1"/>
            <a:r>
              <a:rPr lang="en-US" dirty="0" smtClean="0"/>
              <a:t>Messages get emitted before being combined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makes weak guarantees about combiner usage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8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26 at 6.36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31" y="0"/>
            <a:ext cx="677862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6 at 6.41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77"/>
            <a:ext cx="9144001" cy="313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4069" y="4321586"/>
            <a:ext cx="4693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I’d think you want to spill the hash table to memory when it gets large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ideas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 hyperlinks are within a domain</a:t>
            </a:r>
          </a:p>
          <a:p>
            <a:pPr lvl="1"/>
            <a:r>
              <a:rPr lang="en-US" dirty="0" smtClean="0"/>
              <a:t>If we keep domains on the same machine this will mean more messages are local</a:t>
            </a:r>
          </a:p>
          <a:p>
            <a:pPr lvl="1"/>
            <a:r>
              <a:rPr lang="en-US" dirty="0" smtClean="0"/>
              <a:t>To do this, build a custom </a:t>
            </a:r>
            <a:r>
              <a:rPr lang="en-US" dirty="0" err="1" smtClean="0"/>
              <a:t>partitioner</a:t>
            </a:r>
            <a:r>
              <a:rPr lang="en-US" dirty="0" smtClean="0"/>
              <a:t> that knows about the domain of each </a:t>
            </a:r>
            <a:r>
              <a:rPr lang="en-US" dirty="0" err="1" smtClean="0"/>
              <a:t>nodeId</a:t>
            </a:r>
            <a:r>
              <a:rPr lang="en-US" dirty="0" smtClean="0"/>
              <a:t> and keeps nodes on the same domain together</a:t>
            </a:r>
          </a:p>
          <a:p>
            <a:pPr lvl="1"/>
            <a:r>
              <a:rPr lang="en-US" dirty="0" smtClean="0"/>
              <a:t>Assign node id’s so that nodes in the same domain are together – partition node ids by range</a:t>
            </a:r>
          </a:p>
          <a:p>
            <a:pPr lvl="1"/>
            <a:r>
              <a:rPr lang="en-US" dirty="0" smtClean="0"/>
              <a:t>Change </a:t>
            </a:r>
            <a:r>
              <a:rPr lang="en-US" dirty="0" err="1" smtClean="0"/>
              <a:t>Hadoop’s</a:t>
            </a:r>
            <a:r>
              <a:rPr lang="en-US" dirty="0" smtClean="0"/>
              <a:t> </a:t>
            </a:r>
            <a:r>
              <a:rPr lang="en-US" i="1" dirty="0" err="1" smtClean="0"/>
              <a:t>Partitioner</a:t>
            </a:r>
            <a:r>
              <a:rPr lang="en-US" dirty="0" smtClean="0"/>
              <a:t> for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8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06462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3" name="Picture 2" descr="Screen Shot 2012-02-15 at 12.3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5804" y="266084"/>
            <a:ext cx="7870944" cy="659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3053" y="3689683"/>
            <a:ext cx="24075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2^26 entries = 1 Gb @ 8bytes/weight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31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ideas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Repeatedly shuffling the graph is expensive</a:t>
            </a:r>
          </a:p>
          <a:p>
            <a:pPr lvl="1"/>
            <a:r>
              <a:rPr lang="en-US" dirty="0" smtClean="0"/>
              <a:t>We should separate the messages about the graph structure (fixed over time) from messages about </a:t>
            </a:r>
            <a:r>
              <a:rPr lang="en-US" dirty="0" err="1" smtClean="0"/>
              <a:t>pageRank</a:t>
            </a:r>
            <a:r>
              <a:rPr lang="en-US" dirty="0" smtClean="0"/>
              <a:t> weights (variable)</a:t>
            </a:r>
          </a:p>
          <a:p>
            <a:pPr lvl="1"/>
            <a:r>
              <a:rPr lang="en-US" dirty="0" smtClean="0"/>
              <a:t>compute and distribute the edges </a:t>
            </a:r>
            <a:r>
              <a:rPr lang="en-US" i="1" dirty="0" smtClean="0"/>
              <a:t>once</a:t>
            </a:r>
            <a:endParaRPr lang="en-US" dirty="0" smtClean="0"/>
          </a:p>
          <a:p>
            <a:pPr lvl="1"/>
            <a:r>
              <a:rPr lang="en-US" dirty="0" smtClean="0"/>
              <a:t>read them in incrementally in the reducer</a:t>
            </a:r>
          </a:p>
          <a:p>
            <a:pPr lvl="2"/>
            <a:r>
              <a:rPr lang="en-US" dirty="0" smtClean="0"/>
              <a:t>not easy to do in </a:t>
            </a:r>
            <a:r>
              <a:rPr lang="en-US" dirty="0" err="1" smtClean="0"/>
              <a:t>Hadoop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call this the “</a:t>
            </a:r>
            <a:r>
              <a:rPr lang="en-US" dirty="0" err="1" smtClean="0"/>
              <a:t>Schimmy</a:t>
            </a:r>
            <a:r>
              <a:rPr lang="en-US" dirty="0" smtClean="0"/>
              <a:t>” pattern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8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Schimmy</a:t>
            </a:r>
            <a:endParaRPr lang="en-US" dirty="0"/>
          </a:p>
        </p:txBody>
      </p:sp>
      <p:pic>
        <p:nvPicPr>
          <p:cNvPr id="4" name="Picture 3" descr="Screen shot 2012-02-26 at 6.29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1099"/>
            <a:ext cx="8200044" cy="363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688" y="1134630"/>
            <a:ext cx="1231042" cy="336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688" y="5142532"/>
            <a:ext cx="818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Relies on fact that keys are sorted, and sorts the graph input the same way…..</a:t>
            </a: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Schimmy</a:t>
            </a:r>
            <a:endParaRPr lang="en-US" dirty="0"/>
          </a:p>
        </p:txBody>
      </p:sp>
      <p:pic>
        <p:nvPicPr>
          <p:cNvPr id="7" name="Picture 6" descr="Screen shot 2012-02-26 at 6.33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22" y="1181100"/>
            <a:ext cx="6959600" cy="5308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2-26 at 6.36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650"/>
            <a:ext cx="9144001" cy="5721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2-20 at 5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857723"/>
            <a:ext cx="9144000" cy="3277378"/>
          </a:xfrm>
          <a:prstGeom prst="rect">
            <a:avLst/>
          </a:prstGeom>
        </p:spPr>
      </p:pic>
      <p:pic>
        <p:nvPicPr>
          <p:cNvPr id="5" name="Picture 4" descr="Screen Shot 2012-02-20 at 5.39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4564" y="437613"/>
            <a:ext cx="76073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053754" cy="41655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Hash each feature </a:t>
            </a:r>
            <a:r>
              <a:rPr lang="en-US" i="1" dirty="0" smtClean="0"/>
              <a:t>multiple times </a:t>
            </a:r>
            <a:r>
              <a:rPr lang="en-US" dirty="0" smtClean="0"/>
              <a:t>with different hash functions</a:t>
            </a:r>
          </a:p>
          <a:p>
            <a:r>
              <a:rPr lang="en-US" dirty="0" smtClean="0"/>
              <a:t>Now, each </a:t>
            </a:r>
            <a:r>
              <a:rPr lang="en-US" i="1" dirty="0" smtClean="0"/>
              <a:t>w </a:t>
            </a:r>
            <a:r>
              <a:rPr lang="en-US" dirty="0" smtClean="0"/>
              <a:t>has </a:t>
            </a:r>
            <a:r>
              <a:rPr lang="en-US" i="1" dirty="0" smtClean="0"/>
              <a:t>k </a:t>
            </a:r>
            <a:r>
              <a:rPr lang="en-US" dirty="0" smtClean="0"/>
              <a:t>chances to </a:t>
            </a:r>
            <a:r>
              <a:rPr lang="en-US" i="1" dirty="0" smtClean="0"/>
              <a:t>not</a:t>
            </a:r>
            <a:r>
              <a:rPr lang="en-US" dirty="0" smtClean="0"/>
              <a:t> collide with another useful </a:t>
            </a:r>
            <a:r>
              <a:rPr lang="en-US" i="1" dirty="0" smtClean="0"/>
              <a:t>w’</a:t>
            </a:r>
            <a:r>
              <a:rPr lang="en-US" dirty="0" smtClean="0"/>
              <a:t>  </a:t>
            </a:r>
            <a:endParaRPr lang="en-US" i="1" dirty="0"/>
          </a:p>
          <a:p>
            <a:r>
              <a:rPr lang="en-US" dirty="0" smtClean="0"/>
              <a:t>An easy way to get multiple hash functions</a:t>
            </a:r>
          </a:p>
          <a:p>
            <a:pPr lvl="1"/>
            <a:r>
              <a:rPr lang="en-US" dirty="0" smtClean="0"/>
              <a:t>Generate some random strings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L</a:t>
            </a:r>
            <a:endParaRPr lang="en-US" i="1" baseline="-25000" dirty="0" smtClean="0"/>
          </a:p>
          <a:p>
            <a:pPr lvl="1"/>
            <a:r>
              <a:rPr lang="en-US" dirty="0" smtClean="0"/>
              <a:t>Let the k-</a:t>
            </a:r>
            <a:r>
              <a:rPr lang="en-US" dirty="0" err="1" smtClean="0"/>
              <a:t>th</a:t>
            </a:r>
            <a:r>
              <a:rPr lang="en-US" dirty="0" smtClean="0"/>
              <a:t> hash function for </a:t>
            </a:r>
            <a:r>
              <a:rPr lang="en-US" i="1" dirty="0" smtClean="0"/>
              <a:t>w</a:t>
            </a:r>
            <a:r>
              <a:rPr lang="en-US" dirty="0" smtClean="0"/>
              <a:t> be the ordinary hash of concatenation </a:t>
            </a:r>
            <a:r>
              <a:rPr lang="en-US" i="1" dirty="0" err="1" smtClean="0"/>
              <a:t>w</a:t>
            </a:r>
            <a:r>
              <a:rPr lang="en-US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s</a:t>
            </a:r>
            <a:r>
              <a:rPr lang="en-US" i="1" baseline="-25000" dirty="0" err="1"/>
              <a:t>k</a:t>
            </a:r>
            <a:endParaRPr lang="en-US" i="1" baseline="-25000" dirty="0" smtClean="0"/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2825582"/>
              </p:ext>
            </p:extLst>
          </p:nvPr>
        </p:nvGraphicFramePr>
        <p:xfrm>
          <a:off x="1828800" y="5422900"/>
          <a:ext cx="4875213" cy="1303338"/>
        </p:xfrm>
        <a:graphic>
          <a:graphicData uri="http://schemas.openxmlformats.org/presentationml/2006/ole">
            <p:oleObj spid="_x0000_s4132" name="Equation" r:id="rId3" imgW="1447800" imgH="3937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22576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would this work?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Claim: with 100,000 features and 100,000,000 buckets:</a:t>
            </a:r>
          </a:p>
          <a:p>
            <a:pPr lvl="1"/>
            <a:r>
              <a:rPr lang="en-US" dirty="0" smtClean="0"/>
              <a:t>k=1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err="1" smtClean="0"/>
              <a:t>Pr</a:t>
            </a:r>
            <a:r>
              <a:rPr lang="en-US" dirty="0" smtClean="0"/>
              <a:t>(any duplication) ≈1</a:t>
            </a:r>
          </a:p>
          <a:p>
            <a:pPr lvl="1"/>
            <a:r>
              <a:rPr lang="en-US" dirty="0" smtClean="0"/>
              <a:t>k=2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err="1" smtClean="0"/>
              <a:t>Pr</a:t>
            </a:r>
            <a:r>
              <a:rPr lang="en-US" dirty="0" smtClean="0"/>
              <a:t>(any duplication)</a:t>
            </a:r>
            <a:r>
              <a:rPr lang="en-US" dirty="0"/>
              <a:t> </a:t>
            </a:r>
            <a:r>
              <a:rPr lang="en-US" dirty="0" smtClean="0"/>
              <a:t>≈0.4</a:t>
            </a:r>
          </a:p>
          <a:p>
            <a:pPr lvl="1"/>
            <a:r>
              <a:rPr lang="en-US" dirty="0" smtClean="0"/>
              <a:t>k=3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Pr</a:t>
            </a:r>
            <a:r>
              <a:rPr lang="en-US" dirty="0" smtClean="0">
                <a:sym typeface="Wingdings"/>
              </a:rPr>
              <a:t>(any duplication)</a:t>
            </a:r>
            <a:r>
              <a:rPr lang="en-US" dirty="0"/>
              <a:t> </a:t>
            </a:r>
            <a:r>
              <a:rPr lang="en-US" dirty="0" smtClean="0"/>
              <a:t>≈0.01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159905"/>
              </p:ext>
            </p:extLst>
          </p:nvPr>
        </p:nvGraphicFramePr>
        <p:xfrm>
          <a:off x="1828800" y="2040873"/>
          <a:ext cx="4875213" cy="1303338"/>
        </p:xfrm>
        <a:graphic>
          <a:graphicData uri="http://schemas.openxmlformats.org/presentationml/2006/ole">
            <p:oleObj spid="_x0000_s78879" name="Equation" r:id="rId3" imgW="1447800" imgH="3937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2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Trick -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memory: don’t store hash keys</a:t>
            </a:r>
          </a:p>
          <a:p>
            <a:r>
              <a:rPr lang="en-US" dirty="0" smtClean="0"/>
              <a:t>Allow collisions</a:t>
            </a:r>
          </a:p>
          <a:p>
            <a:pPr lvl="1"/>
            <a:r>
              <a:rPr lang="en-US" dirty="0" smtClean="0"/>
              <a:t>even though it distorts your data some</a:t>
            </a:r>
          </a:p>
          <a:p>
            <a:r>
              <a:rPr lang="en-US" dirty="0" smtClean="0"/>
              <a:t>Let the learner (downstream) take up the slack</a:t>
            </a:r>
          </a:p>
          <a:p>
            <a:pPr lvl="1"/>
            <a:endParaRPr lang="en-US" dirty="0"/>
          </a:p>
          <a:p>
            <a:r>
              <a:rPr lang="en-US" dirty="0" smtClean="0"/>
              <a:t>Here’s another famous trick that exploits these insights….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08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3631</Words>
  <Application>Microsoft Macintosh PowerPoint</Application>
  <PresentationFormat>On-screen Show (4:3)</PresentationFormat>
  <Paragraphs>797</Paragraphs>
  <Slides>53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Randomized Algorithms Graph Algorithms</vt:lpstr>
      <vt:lpstr>Outline</vt:lpstr>
      <vt:lpstr>Learning as optimization for regularized logistic regression</vt:lpstr>
      <vt:lpstr>Learning as optimization for regularized logistic regression</vt:lpstr>
      <vt:lpstr>An example</vt:lpstr>
      <vt:lpstr>Results</vt:lpstr>
      <vt:lpstr>A variant of feature hashing</vt:lpstr>
      <vt:lpstr>A variant of feature hashing</vt:lpstr>
      <vt:lpstr>Hash Trick - Insights</vt:lpstr>
      <vt:lpstr>Bloom filters</vt:lpstr>
      <vt:lpstr>Bloom filters</vt:lpstr>
      <vt:lpstr>Bloom filters</vt:lpstr>
      <vt:lpstr>Bloom filters</vt:lpstr>
      <vt:lpstr>Bloom filters</vt:lpstr>
      <vt:lpstr>Bloom filters: demo</vt:lpstr>
      <vt:lpstr>Bloom filters</vt:lpstr>
      <vt:lpstr>Bloom filters</vt:lpstr>
      <vt:lpstr>Bloom filters</vt:lpstr>
      <vt:lpstr>Bloom filters</vt:lpstr>
      <vt:lpstr>LSH: key ideas</vt:lpstr>
      <vt:lpstr>Random Projections</vt:lpstr>
      <vt:lpstr>Random projections</vt:lpstr>
      <vt:lpstr>Random projections</vt:lpstr>
      <vt:lpstr>Random projections</vt:lpstr>
      <vt:lpstr>LSH: key ideas</vt:lpstr>
      <vt:lpstr>LSH: key ideas</vt:lpstr>
      <vt:lpstr>LSH: “pooling” (van Durme)</vt:lpstr>
      <vt:lpstr>LSH: key ideas</vt:lpstr>
      <vt:lpstr>Graph Algorithms</vt:lpstr>
      <vt:lpstr>Graph algorithms</vt:lpstr>
      <vt:lpstr>Google’s PageRank</vt:lpstr>
      <vt:lpstr>Google’s PageRank</vt:lpstr>
      <vt:lpstr>Google’s PageRank (Brin &amp; Page, http://www-db.stanford.edu/~backrub/google.html)</vt:lpstr>
      <vt:lpstr>PageRank in Memory</vt:lpstr>
      <vt:lpstr>Streaming PageRank</vt:lpstr>
      <vt:lpstr>Streaming PageRank:  with some long rows</vt:lpstr>
      <vt:lpstr>Streaming PageRank:  preprocessing</vt:lpstr>
      <vt:lpstr>Preprocessing Control Flow: 1</vt:lpstr>
      <vt:lpstr>Preprocessing Control Flow: 2</vt:lpstr>
      <vt:lpstr>Streaming PageRank:  with some long rows</vt:lpstr>
      <vt:lpstr>Control Flow: Streaming PR</vt:lpstr>
      <vt:lpstr>Control Flow: Streaming PR</vt:lpstr>
      <vt:lpstr>Control Flow: Streaming PR</vt:lpstr>
      <vt:lpstr>More on graph algorithms</vt:lpstr>
      <vt:lpstr>Slide 45</vt:lpstr>
      <vt:lpstr>Some ideas</vt:lpstr>
      <vt:lpstr>Slide 47</vt:lpstr>
      <vt:lpstr>Slide 48</vt:lpstr>
      <vt:lpstr>Some ideas</vt:lpstr>
      <vt:lpstr>Some ideas</vt:lpstr>
      <vt:lpstr>Schimmy</vt:lpstr>
      <vt:lpstr>Schimmy</vt:lpstr>
      <vt:lpstr>Results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267</cp:revision>
  <dcterms:created xsi:type="dcterms:W3CDTF">2012-02-26T21:25:59Z</dcterms:created>
  <dcterms:modified xsi:type="dcterms:W3CDTF">2012-02-26T23:46:41Z</dcterms:modified>
</cp:coreProperties>
</file>