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1.xml" ContentType="application/vnd.openxmlformats-officedocument.presentationml.notesSlide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344" r:id="rId3"/>
    <p:sldId id="303" r:id="rId4"/>
    <p:sldId id="374" r:id="rId5"/>
    <p:sldId id="375" r:id="rId6"/>
    <p:sldId id="373" r:id="rId7"/>
    <p:sldId id="334" r:id="rId8"/>
    <p:sldId id="352" r:id="rId9"/>
    <p:sldId id="376" r:id="rId10"/>
    <p:sldId id="316" r:id="rId11"/>
    <p:sldId id="317" r:id="rId12"/>
    <p:sldId id="353" r:id="rId13"/>
    <p:sldId id="355" r:id="rId14"/>
    <p:sldId id="356" r:id="rId15"/>
    <p:sldId id="320" r:id="rId16"/>
    <p:sldId id="357" r:id="rId17"/>
    <p:sldId id="358" r:id="rId18"/>
    <p:sldId id="372" r:id="rId19"/>
    <p:sldId id="327" r:id="rId20"/>
    <p:sldId id="364" r:id="rId21"/>
    <p:sldId id="369" r:id="rId22"/>
    <p:sldId id="371" r:id="rId23"/>
    <p:sldId id="370" r:id="rId24"/>
    <p:sldId id="378" r:id="rId25"/>
    <p:sldId id="379" r:id="rId26"/>
    <p:sldId id="380" r:id="rId27"/>
    <p:sldId id="381" r:id="rId28"/>
    <p:sldId id="377" r:id="rId29"/>
    <p:sldId id="365" r:id="rId30"/>
    <p:sldId id="328" r:id="rId31"/>
    <p:sldId id="329" r:id="rId32"/>
    <p:sldId id="366" r:id="rId33"/>
    <p:sldId id="382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2" autoAdjust="0"/>
    <p:restoredTop sz="88433" autoAdjust="0"/>
  </p:normalViewPr>
  <p:slideViewPr>
    <p:cSldViewPr snapToGrid="0" snapToObjects="1">
      <p:cViewPr varScale="1">
        <p:scale>
          <a:sx n="92" d="100"/>
          <a:sy n="92" d="100"/>
        </p:scale>
        <p:origin x="-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3C4F9-F37E-4225-8EDE-0041EBD1A368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F8AD2-6882-4531-8560-2C8EEF2B5B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81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3,2M</a:t>
            </a:r>
            <a:r>
              <a:rPr lang="en-US" baseline="0" dirty="0" smtClean="0"/>
              <a:t> emails</a:t>
            </a:r>
          </a:p>
          <a:p>
            <a:r>
              <a:rPr lang="en-US" baseline="0" dirty="0" smtClean="0"/>
              <a:t>400k users</a:t>
            </a:r>
          </a:p>
          <a:p>
            <a:r>
              <a:rPr lang="en-US" baseline="0" dirty="0" smtClean="0"/>
              <a:t>40M tokens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3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a hash table would do this in constant time and </a:t>
            </a:r>
            <a:r>
              <a:rPr lang="en-US" dirty="0" smtClean="0"/>
              <a:t>storage</a:t>
            </a:r>
          </a:p>
          <a:p>
            <a:r>
              <a:rPr lang="en-US" dirty="0" smtClean="0"/>
              <a:t>the hash trick does this as</a:t>
            </a:r>
            <a:r>
              <a:rPr lang="en-US" baseline="0" dirty="0" smtClean="0"/>
              <a:t> well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3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92100"/>
            <a:ext cx="8648700" cy="804862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45250"/>
            <a:ext cx="2133600" cy="365125"/>
          </a:xfrm>
        </p:spPr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52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445250"/>
            <a:ext cx="2133600" cy="365125"/>
          </a:xfrm>
        </p:spPr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6187"/>
            <a:ext cx="7772400" cy="1362075"/>
          </a:xfrm>
        </p:spPr>
        <p:txBody>
          <a:bodyPr anchor="t">
            <a:normAutofit/>
          </a:bodyPr>
          <a:lstStyle>
            <a:lvl1pPr algn="ctr">
              <a:defRPr sz="3200" b="1" cap="all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16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177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33969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3731"/>
            <a:ext cx="4040188" cy="455122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33969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3730"/>
            <a:ext cx="4041775" cy="45512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35801-B62B-1347-8D7D-E1D9FD950611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Cambria Math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mbria Math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emf"/><Relationship Id="rId3" Type="http://schemas.openxmlformats.org/officeDocument/2006/relationships/image" Target="../media/image1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emf"/><Relationship Id="rId7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34442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Randomized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Cohen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</a:t>
            </a:r>
            <a:r>
              <a:rPr lang="en-US" dirty="0" smtClean="0"/>
              <a:t>filter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Interface to a Bloom filter</a:t>
            </a:r>
          </a:p>
          <a:p>
            <a:pPr lvl="1"/>
            <a:r>
              <a:rPr lang="en-US" dirty="0" err="1" smtClean="0"/>
              <a:t>BloomFilter(int</a:t>
            </a:r>
            <a:r>
              <a:rPr lang="en-US" dirty="0" smtClean="0"/>
              <a:t> </a:t>
            </a:r>
            <a:r>
              <a:rPr lang="en-US" dirty="0" err="1" smtClean="0"/>
              <a:t>maxSize</a:t>
            </a:r>
            <a:r>
              <a:rPr lang="en-US" dirty="0" smtClean="0"/>
              <a:t>, double </a:t>
            </a:r>
            <a:r>
              <a:rPr lang="en-US" dirty="0" err="1" smtClean="0"/>
              <a:t>p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void </a:t>
            </a:r>
            <a:r>
              <a:rPr lang="en-US" dirty="0" err="1"/>
              <a:t>b</a:t>
            </a:r>
            <a:r>
              <a:rPr lang="en-US" dirty="0" err="1" smtClean="0"/>
              <a:t>f.add(String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); // insert </a:t>
            </a:r>
            <a:r>
              <a:rPr lang="en-US" dirty="0" err="1" smtClean="0"/>
              <a:t>s</a:t>
            </a:r>
            <a:endParaRPr lang="en-US" dirty="0" smtClean="0"/>
          </a:p>
          <a:p>
            <a:pPr lvl="1"/>
            <a:r>
              <a:rPr lang="en-US" dirty="0" err="1"/>
              <a:t>b</a:t>
            </a:r>
            <a:r>
              <a:rPr lang="en-US" dirty="0" err="1" smtClean="0"/>
              <a:t>ool</a:t>
            </a:r>
            <a:r>
              <a:rPr lang="en-US" dirty="0" smtClean="0"/>
              <a:t> </a:t>
            </a:r>
            <a:r>
              <a:rPr lang="en-US" dirty="0" err="1" smtClean="0"/>
              <a:t>bd.contains(String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// If </a:t>
            </a:r>
            <a:r>
              <a:rPr lang="en-US" dirty="0" err="1" smtClean="0"/>
              <a:t>s</a:t>
            </a:r>
            <a:r>
              <a:rPr lang="en-US" dirty="0" smtClean="0"/>
              <a:t> was added return true;</a:t>
            </a:r>
          </a:p>
          <a:p>
            <a:pPr lvl="2"/>
            <a:r>
              <a:rPr lang="en-US" dirty="0" smtClean="0"/>
              <a:t>// else with probability at least </a:t>
            </a:r>
            <a:r>
              <a:rPr lang="en-US" i="1" dirty="0" smtClean="0"/>
              <a:t>1-p </a:t>
            </a:r>
            <a:r>
              <a:rPr lang="en-US" dirty="0" smtClean="0"/>
              <a:t>return false;</a:t>
            </a:r>
          </a:p>
          <a:p>
            <a:pPr lvl="2"/>
            <a:r>
              <a:rPr lang="en-US" dirty="0" smtClean="0"/>
              <a:t>// else with probability at most </a:t>
            </a:r>
            <a:r>
              <a:rPr lang="en-US" i="1" dirty="0" smtClean="0"/>
              <a:t>p</a:t>
            </a:r>
            <a:r>
              <a:rPr lang="en-US" dirty="0" smtClean="0"/>
              <a:t> return true;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I.e., a noisy “set” where you can test membership (and that’s it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668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Another implementation</a:t>
            </a:r>
          </a:p>
          <a:p>
            <a:pPr lvl="1"/>
            <a:r>
              <a:rPr lang="en-US" dirty="0" smtClean="0"/>
              <a:t>Allocate M bits, bit[0]…,bit[1-M]</a:t>
            </a:r>
          </a:p>
          <a:p>
            <a:pPr lvl="1"/>
            <a:r>
              <a:rPr lang="en-US" dirty="0" smtClean="0"/>
              <a:t>Pick K hash functions hash(1,s),hash(2,s),….</a:t>
            </a:r>
          </a:p>
          <a:p>
            <a:pPr lvl="2"/>
            <a:r>
              <a:rPr lang="en-US" dirty="0" err="1" smtClean="0"/>
              <a:t>E.g</a:t>
            </a:r>
            <a:r>
              <a:rPr lang="en-US" dirty="0" smtClean="0"/>
              <a:t>: hash(</a:t>
            </a:r>
            <a:r>
              <a:rPr lang="en-US" dirty="0" err="1" smtClean="0"/>
              <a:t>s,i</a:t>
            </a:r>
            <a:r>
              <a:rPr lang="en-US" dirty="0" smtClean="0"/>
              <a:t>) = hash(s+ </a:t>
            </a:r>
            <a:r>
              <a:rPr lang="en-US" dirty="0" err="1" smtClean="0"/>
              <a:t>randomString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</a:t>
            </a:r>
          </a:p>
          <a:p>
            <a:pPr lvl="1"/>
            <a:r>
              <a:rPr lang="en-US" dirty="0" smtClean="0"/>
              <a:t>To add string </a:t>
            </a:r>
            <a:r>
              <a:rPr lang="en-US" dirty="0" err="1" smtClean="0"/>
              <a:t>s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k</a:t>
            </a:r>
            <a:r>
              <a:rPr lang="en-US" dirty="0"/>
              <a:t>,</a:t>
            </a:r>
            <a:r>
              <a:rPr lang="en-US" dirty="0" smtClean="0"/>
              <a:t> set </a:t>
            </a:r>
            <a:r>
              <a:rPr lang="en-US" dirty="0" err="1" smtClean="0"/>
              <a:t>bit[hash(i,s</a:t>
            </a:r>
            <a:r>
              <a:rPr lang="en-US" dirty="0" smtClean="0"/>
              <a:t>)] = 1</a:t>
            </a:r>
          </a:p>
          <a:p>
            <a:pPr lvl="1"/>
            <a:r>
              <a:rPr lang="en-US" dirty="0" smtClean="0"/>
              <a:t>To check </a:t>
            </a:r>
            <a:r>
              <a:rPr lang="en-US" dirty="0" err="1" smtClean="0"/>
              <a:t>contains(s</a:t>
            </a:r>
            <a:r>
              <a:rPr lang="en-US" dirty="0" smtClean="0"/>
              <a:t>):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k</a:t>
            </a:r>
            <a:r>
              <a:rPr lang="en-US" dirty="0" smtClean="0"/>
              <a:t>, test </a:t>
            </a:r>
            <a:r>
              <a:rPr lang="en-US" dirty="0" err="1" smtClean="0"/>
              <a:t>bit[hash(i,s</a:t>
            </a:r>
            <a:r>
              <a:rPr lang="en-US" dirty="0" smtClean="0"/>
              <a:t>)]</a:t>
            </a:r>
          </a:p>
          <a:p>
            <a:pPr lvl="2"/>
            <a:r>
              <a:rPr lang="en-US" dirty="0" smtClean="0"/>
              <a:t>Return “true” if they’re all set; otherwise, return “false”</a:t>
            </a:r>
          </a:p>
          <a:p>
            <a:pPr lvl="1"/>
            <a:r>
              <a:rPr lang="en-US" dirty="0" smtClean="0"/>
              <a:t>We’ll discuss how to set M and K soon, but for now:</a:t>
            </a:r>
          </a:p>
          <a:p>
            <a:pPr lvl="2"/>
            <a:r>
              <a:rPr lang="en-US" dirty="0" smtClean="0"/>
              <a:t>Let M = 1.5*</a:t>
            </a:r>
            <a:r>
              <a:rPr lang="en-US" dirty="0" err="1" smtClean="0"/>
              <a:t>maxSize</a:t>
            </a:r>
            <a:r>
              <a:rPr lang="en-US" dirty="0" smtClean="0"/>
              <a:t>  </a:t>
            </a:r>
            <a:r>
              <a:rPr lang="en-US" i="1" dirty="0" smtClean="0"/>
              <a:t>// less than two bits per item!</a:t>
            </a:r>
          </a:p>
          <a:p>
            <a:pPr lvl="2"/>
            <a:r>
              <a:rPr lang="en-US" dirty="0" smtClean="0"/>
              <a:t>Let K = 2*log(1/p)       </a:t>
            </a:r>
            <a:r>
              <a:rPr lang="en-US" i="1" dirty="0" smtClean="0"/>
              <a:t>// about right with this M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7817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6355467" cy="50990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Analysis:</a:t>
            </a:r>
          </a:p>
          <a:p>
            <a:pPr lvl="1"/>
            <a:r>
              <a:rPr lang="en-US" sz="2400" dirty="0" smtClean="0"/>
              <a:t>Assume </a:t>
            </a:r>
            <a:r>
              <a:rPr lang="en-US" sz="2400" dirty="0" err="1" smtClean="0"/>
              <a:t>hash(i,s</a:t>
            </a:r>
            <a:r>
              <a:rPr lang="en-US" sz="2400" dirty="0" smtClean="0"/>
              <a:t>) is a random function</a:t>
            </a:r>
          </a:p>
          <a:p>
            <a:pPr lvl="1"/>
            <a:r>
              <a:rPr lang="en-US" sz="2400" dirty="0" smtClean="0"/>
              <a:t>Look at </a:t>
            </a:r>
            <a:r>
              <a:rPr lang="en-US" sz="2400" dirty="0" err="1" smtClean="0"/>
              <a:t>Pr</a:t>
            </a:r>
            <a:r>
              <a:rPr lang="en-US" sz="2400" dirty="0" smtClean="0"/>
              <a:t>(bit j is unset after n </a:t>
            </a:r>
            <a:r>
              <a:rPr lang="en-US" sz="2400" dirty="0" err="1" smtClean="0"/>
              <a:t>add’s</a:t>
            </a:r>
            <a:r>
              <a:rPr lang="en-US" sz="2400" dirty="0" smtClean="0"/>
              <a:t>):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… and </a:t>
            </a:r>
            <a:r>
              <a:rPr lang="en-US" sz="2400" dirty="0" err="1" smtClean="0"/>
              <a:t>Pr</a:t>
            </a:r>
            <a:r>
              <a:rPr lang="en-US" sz="2400" dirty="0" smtClean="0"/>
              <a:t>(collision): 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…. fix </a:t>
            </a:r>
            <a:r>
              <a:rPr lang="en-US" sz="2400" i="1" dirty="0" smtClean="0"/>
              <a:t>m</a:t>
            </a:r>
            <a:r>
              <a:rPr lang="en-US" sz="2400" dirty="0" smtClean="0"/>
              <a:t> and </a:t>
            </a:r>
            <a:r>
              <a:rPr lang="en-US" sz="2400" i="1" dirty="0" smtClean="0"/>
              <a:t>n</a:t>
            </a:r>
            <a:r>
              <a:rPr lang="en-US" sz="2400" dirty="0" smtClean="0"/>
              <a:t> and minimize </a:t>
            </a:r>
            <a:r>
              <a:rPr lang="en-US" sz="2400" i="1" dirty="0" smtClean="0"/>
              <a:t>k: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3" descr="Screen Shot 2012-02-20 at 2.53.5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98" y="1766300"/>
            <a:ext cx="2228749" cy="1163538"/>
          </a:xfrm>
          <a:prstGeom prst="rect">
            <a:avLst/>
          </a:prstGeom>
        </p:spPr>
      </p:pic>
      <p:pic>
        <p:nvPicPr>
          <p:cNvPr id="5" name="Picture 4" descr="Screen Shot 2012-02-20 at 2.55.46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94"/>
          <a:stretch/>
        </p:blipFill>
        <p:spPr>
          <a:xfrm>
            <a:off x="2604164" y="3767868"/>
            <a:ext cx="5780132" cy="1156157"/>
          </a:xfrm>
          <a:prstGeom prst="rect">
            <a:avLst/>
          </a:prstGeom>
        </p:spPr>
      </p:pic>
      <p:pic>
        <p:nvPicPr>
          <p:cNvPr id="6" name="Picture 5" descr="Screen Shot 2012-02-20 at 2.57.3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0450" y="5532989"/>
            <a:ext cx="2446711" cy="9249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74201" y="5673135"/>
            <a:ext cx="716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k =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593394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Analysis:</a:t>
            </a:r>
          </a:p>
          <a:p>
            <a:pPr lvl="1"/>
            <a:r>
              <a:rPr lang="en-US" sz="2400" dirty="0" smtClean="0"/>
              <a:t>Plug optimal k=m/n*</a:t>
            </a:r>
            <a:r>
              <a:rPr lang="en-US" sz="2400" dirty="0" err="1" smtClean="0"/>
              <a:t>ln</a:t>
            </a:r>
            <a:r>
              <a:rPr lang="en-US" sz="2400" dirty="0" smtClean="0"/>
              <a:t>(2) back into </a:t>
            </a:r>
            <a:r>
              <a:rPr lang="en-US" sz="2400" dirty="0" err="1" smtClean="0"/>
              <a:t>Pr</a:t>
            </a:r>
            <a:r>
              <a:rPr lang="en-US" sz="2400" dirty="0" smtClean="0"/>
              <a:t>(collision): 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Now we can fix any two of </a:t>
            </a:r>
            <a:r>
              <a:rPr lang="en-US" sz="2400" i="1" dirty="0" smtClean="0"/>
              <a:t>p, n, m</a:t>
            </a:r>
            <a:r>
              <a:rPr lang="en-US" sz="2400" dirty="0" smtClean="0"/>
              <a:t> and solve for the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: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E.g., the value for </a:t>
            </a:r>
            <a:r>
              <a:rPr lang="en-US" sz="2400" i="1" dirty="0" smtClean="0"/>
              <a:t>m </a:t>
            </a:r>
            <a:r>
              <a:rPr lang="en-US" sz="2400" dirty="0" smtClean="0"/>
              <a:t>in terms of </a:t>
            </a:r>
            <a:r>
              <a:rPr lang="en-US" sz="2400" i="1" dirty="0" smtClean="0"/>
              <a:t>n </a:t>
            </a:r>
            <a:r>
              <a:rPr lang="en-US" sz="2400" dirty="0" smtClean="0"/>
              <a:t>and </a:t>
            </a:r>
            <a:r>
              <a:rPr lang="en-US" sz="2400" i="1" dirty="0" smtClean="0"/>
              <a:t>p: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5" name="Picture 4" descr="Screen Shot 2012-02-20 at 2.55.46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94"/>
          <a:stretch/>
        </p:blipFill>
        <p:spPr>
          <a:xfrm>
            <a:off x="2604164" y="2148124"/>
            <a:ext cx="5780132" cy="11561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44374" y="2586046"/>
            <a:ext cx="727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p =</a:t>
            </a:r>
            <a:endParaRPr lang="en-US" sz="2800" i="1" dirty="0"/>
          </a:p>
        </p:txBody>
      </p:sp>
      <p:pic>
        <p:nvPicPr>
          <p:cNvPr id="10" name="Picture 9" descr="Screen Shot 2012-02-20 at 3.51.5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374" y="4003136"/>
            <a:ext cx="5355058" cy="805378"/>
          </a:xfrm>
          <a:prstGeom prst="rect">
            <a:avLst/>
          </a:prstGeom>
        </p:spPr>
      </p:pic>
      <p:pic>
        <p:nvPicPr>
          <p:cNvPr id="11" name="Picture 10" descr="Screen Shot 2012-02-20 at 3.52.0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104" y="5424171"/>
            <a:ext cx="2581418" cy="93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699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filters: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222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An example application</a:t>
            </a:r>
          </a:p>
          <a:p>
            <a:pPr lvl="1"/>
            <a:r>
              <a:rPr lang="en-US" dirty="0" smtClean="0"/>
              <a:t>Finding items in “</a:t>
            </a:r>
            <a:r>
              <a:rPr lang="en-US" dirty="0" err="1" smtClean="0"/>
              <a:t>sharded</a:t>
            </a:r>
            <a:r>
              <a:rPr lang="en-US" dirty="0" smtClean="0"/>
              <a:t>” data</a:t>
            </a:r>
          </a:p>
          <a:p>
            <a:pPr lvl="2"/>
            <a:r>
              <a:rPr lang="en-US" dirty="0" smtClean="0"/>
              <a:t>Easy if you know the </a:t>
            </a:r>
            <a:r>
              <a:rPr lang="en-US" dirty="0" err="1" smtClean="0"/>
              <a:t>sharding</a:t>
            </a:r>
            <a:r>
              <a:rPr lang="en-US" dirty="0" smtClean="0"/>
              <a:t> rule</a:t>
            </a:r>
          </a:p>
          <a:p>
            <a:pPr lvl="2"/>
            <a:r>
              <a:rPr lang="en-US" dirty="0" smtClean="0"/>
              <a:t>Harder if you don’t (like Google n-grams)</a:t>
            </a:r>
          </a:p>
          <a:p>
            <a:r>
              <a:rPr lang="en-US" dirty="0" smtClean="0"/>
              <a:t>Simple idea:</a:t>
            </a:r>
          </a:p>
          <a:p>
            <a:pPr lvl="1"/>
            <a:r>
              <a:rPr lang="en-US" dirty="0" smtClean="0"/>
              <a:t>Build a BF of the contents of each shard</a:t>
            </a:r>
          </a:p>
          <a:p>
            <a:pPr lvl="1"/>
            <a:r>
              <a:rPr lang="en-US" dirty="0" smtClean="0"/>
              <a:t>To look for </a:t>
            </a:r>
            <a:r>
              <a:rPr lang="en-US" i="1" dirty="0" smtClean="0"/>
              <a:t>key, </a:t>
            </a:r>
            <a:r>
              <a:rPr lang="en-US" dirty="0" smtClean="0"/>
              <a:t>load in the </a:t>
            </a:r>
            <a:r>
              <a:rPr lang="en-US" dirty="0" err="1" smtClean="0"/>
              <a:t>BF’s</a:t>
            </a:r>
            <a:r>
              <a:rPr lang="en-US" dirty="0" smtClean="0"/>
              <a:t> one by one, and search only the shards that probably contain </a:t>
            </a:r>
            <a:r>
              <a:rPr lang="en-US" i="1" dirty="0" smtClean="0"/>
              <a:t>key</a:t>
            </a:r>
          </a:p>
          <a:p>
            <a:pPr lvl="1"/>
            <a:r>
              <a:rPr lang="en-US" dirty="0" smtClean="0"/>
              <a:t>Analysis: you won’t miss </a:t>
            </a:r>
            <a:r>
              <a:rPr lang="en-US" dirty="0" smtClean="0"/>
              <a:t>anything</a:t>
            </a:r>
            <a:r>
              <a:rPr lang="en-US" dirty="0" smtClean="0"/>
              <a:t>…but, </a:t>
            </a:r>
            <a:r>
              <a:rPr lang="en-US" dirty="0" smtClean="0"/>
              <a:t>you </a:t>
            </a:r>
            <a:r>
              <a:rPr lang="en-US" dirty="0" smtClean="0"/>
              <a:t>might look in some extra shards</a:t>
            </a:r>
          </a:p>
          <a:p>
            <a:pPr lvl="1"/>
            <a:r>
              <a:rPr lang="en-US" dirty="0" smtClean="0"/>
              <a:t>You’ll hit O(1) extra shards if you set p=1/#shards</a:t>
            </a:r>
          </a:p>
        </p:txBody>
      </p:sp>
    </p:spTree>
    <p:extLst>
      <p:ext uri="{BB962C8B-B14F-4D97-AF65-F5344CB8AC3E}">
        <p14:creationId xmlns:p14="http://schemas.microsoft.com/office/powerpoint/2010/main" val="629513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 example application</a:t>
            </a:r>
          </a:p>
          <a:p>
            <a:pPr lvl="1"/>
            <a:r>
              <a:rPr lang="en-US" dirty="0" smtClean="0"/>
              <a:t>discarding singleton features from a classifier</a:t>
            </a:r>
          </a:p>
          <a:p>
            <a:r>
              <a:rPr lang="en-US" dirty="0" smtClean="0"/>
              <a:t>Scan through data once and check each </a:t>
            </a:r>
            <a:r>
              <a:rPr lang="en-US" i="1" dirty="0" smtClean="0"/>
              <a:t>w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if bf1.contains(</a:t>
            </a:r>
            <a:r>
              <a:rPr lang="en-US" i="1" dirty="0" smtClean="0"/>
              <a:t>w</a:t>
            </a:r>
            <a:r>
              <a:rPr lang="en-US" dirty="0" smtClean="0"/>
              <a:t>): bf2.add(</a:t>
            </a:r>
            <a:r>
              <a:rPr lang="en-US" i="1" dirty="0" smtClean="0"/>
              <a:t>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else bf1.add(</a:t>
            </a:r>
            <a:r>
              <a:rPr lang="en-US" i="1" dirty="0" smtClean="0"/>
              <a:t>w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Now:</a:t>
            </a:r>
          </a:p>
          <a:p>
            <a:pPr lvl="1"/>
            <a:r>
              <a:rPr lang="en-US" dirty="0" smtClean="0"/>
              <a:t>bf1.contains(w) </a:t>
            </a:r>
            <a:r>
              <a:rPr lang="en-US" dirty="0" smtClean="0">
                <a:sym typeface="Wingdings"/>
              </a:rPr>
              <a:t> w appears &gt;= once</a:t>
            </a:r>
          </a:p>
          <a:p>
            <a:pPr lvl="1"/>
            <a:r>
              <a:rPr lang="en-US" dirty="0" smtClean="0">
                <a:sym typeface="Wingdings"/>
              </a:rPr>
              <a:t>bf2.contains(w)  w appears &gt;= 2x</a:t>
            </a:r>
          </a:p>
          <a:p>
            <a:r>
              <a:rPr lang="en-US" dirty="0" smtClean="0">
                <a:sym typeface="Wingdings"/>
              </a:rPr>
              <a:t>Then train, ignoring words not in bf2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1177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An example application</a:t>
            </a:r>
          </a:p>
          <a:p>
            <a:pPr lvl="1"/>
            <a:r>
              <a:rPr lang="en-US" dirty="0" smtClean="0"/>
              <a:t>discarding rare features from a classifier</a:t>
            </a:r>
          </a:p>
          <a:p>
            <a:pPr lvl="1"/>
            <a:r>
              <a:rPr lang="en-US" dirty="0" smtClean="0"/>
              <a:t>seldom hurts much, can speed up experiments</a:t>
            </a:r>
          </a:p>
          <a:p>
            <a:r>
              <a:rPr lang="en-US" dirty="0" smtClean="0"/>
              <a:t>Scan through data once and check each </a:t>
            </a:r>
            <a:r>
              <a:rPr lang="en-US" i="1" dirty="0" smtClean="0"/>
              <a:t>w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if bf1.contains(</a:t>
            </a:r>
            <a:r>
              <a:rPr lang="en-US" i="1" dirty="0" smtClean="0"/>
              <a:t>w</a:t>
            </a:r>
            <a:r>
              <a:rPr lang="en-US" dirty="0" smtClean="0"/>
              <a:t>): </a:t>
            </a:r>
          </a:p>
          <a:p>
            <a:pPr lvl="2"/>
            <a:r>
              <a:rPr lang="en-US" sz="3000" dirty="0" smtClean="0"/>
              <a:t>if bf2.contains(w): bf3.add(</a:t>
            </a:r>
            <a:r>
              <a:rPr lang="en-US" sz="3000" i="1" dirty="0" smtClean="0"/>
              <a:t>w</a:t>
            </a:r>
            <a:r>
              <a:rPr lang="en-US" sz="3000" dirty="0" smtClean="0"/>
              <a:t>)</a:t>
            </a:r>
          </a:p>
          <a:p>
            <a:pPr lvl="2"/>
            <a:r>
              <a:rPr lang="en-US" sz="3000" dirty="0" smtClean="0"/>
              <a:t>else bf2.add(w)</a:t>
            </a:r>
          </a:p>
          <a:p>
            <a:pPr lvl="1"/>
            <a:r>
              <a:rPr lang="en-US" dirty="0" smtClean="0"/>
              <a:t>else bf1.add(</a:t>
            </a:r>
            <a:r>
              <a:rPr lang="en-US" i="1" dirty="0" smtClean="0"/>
              <a:t>w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Now:</a:t>
            </a:r>
          </a:p>
          <a:p>
            <a:pPr lvl="1"/>
            <a:r>
              <a:rPr lang="en-US" dirty="0" smtClean="0"/>
              <a:t>bf2.contains(w) </a:t>
            </a:r>
            <a:r>
              <a:rPr lang="en-US" dirty="0" smtClean="0">
                <a:sym typeface="Wingdings"/>
              </a:rPr>
              <a:t> w appears &gt;= 2x</a:t>
            </a:r>
          </a:p>
          <a:p>
            <a:pPr lvl="1"/>
            <a:r>
              <a:rPr lang="en-US" dirty="0" smtClean="0">
                <a:sym typeface="Wingdings"/>
              </a:rPr>
              <a:t>bf3.contains(w)  w appears &gt;= 3x</a:t>
            </a:r>
          </a:p>
          <a:p>
            <a:r>
              <a:rPr lang="en-US" dirty="0" smtClean="0">
                <a:sym typeface="Wingdings"/>
              </a:rPr>
              <a:t>Then train, ignoring words not in bf3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1687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on </a:t>
            </a:r>
            <a:r>
              <a:rPr lang="en-US" dirty="0" smtClean="0"/>
              <a:t>Thursday….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3356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Bloom filter:</a:t>
            </a:r>
          </a:p>
          <a:p>
            <a:pPr lvl="1"/>
            <a:r>
              <a:rPr lang="en-US" dirty="0" smtClean="0"/>
              <a:t>Set represented by a small bit vector</a:t>
            </a:r>
          </a:p>
          <a:p>
            <a:pPr lvl="1"/>
            <a:r>
              <a:rPr lang="en-US" dirty="0" smtClean="0"/>
              <a:t>Can answer containment queries fairly accurately</a:t>
            </a:r>
          </a:p>
          <a:p>
            <a:r>
              <a:rPr lang="en-US" dirty="0" smtClean="0"/>
              <a:t>Locality sensitive hashing:</a:t>
            </a:r>
            <a:endParaRPr lang="en-US" dirty="0" smtClean="0"/>
          </a:p>
          <a:p>
            <a:pPr lvl="1"/>
            <a:r>
              <a:rPr lang="en-US" dirty="0" smtClean="0"/>
              <a:t>map feature vector </a:t>
            </a:r>
            <a:r>
              <a:rPr lang="en-US" b="1" dirty="0" err="1" smtClean="0"/>
              <a:t>x</a:t>
            </a:r>
            <a:r>
              <a:rPr lang="en-US" b="1" dirty="0" smtClean="0"/>
              <a:t> </a:t>
            </a:r>
            <a:r>
              <a:rPr lang="en-US" dirty="0" smtClean="0"/>
              <a:t>to bit vector</a:t>
            </a:r>
            <a:r>
              <a:rPr lang="en-US" b="1" dirty="0" smtClean="0"/>
              <a:t> </a:t>
            </a:r>
            <a:r>
              <a:rPr lang="en-US" b="1" dirty="0" err="1" smtClean="0"/>
              <a:t>bx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nsure that </a:t>
            </a:r>
            <a:r>
              <a:rPr lang="en-US" b="1" dirty="0" err="1" smtClean="0"/>
              <a:t>bx</a:t>
            </a:r>
            <a:r>
              <a:rPr lang="en-US" b="1" dirty="0" smtClean="0"/>
              <a:t> </a:t>
            </a:r>
            <a:r>
              <a:rPr lang="en-US" dirty="0" smtClean="0"/>
              <a:t>preserves “similarity</a:t>
            </a:r>
            <a:r>
              <a:rPr lang="en-US" dirty="0" smtClean="0"/>
              <a:t>” of the original vectors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SGD </a:t>
            </a:r>
            <a:r>
              <a:rPr lang="en-US" dirty="0" smtClean="0"/>
              <a:t>with the hash trick (review)</a:t>
            </a:r>
          </a:p>
          <a:p>
            <a:r>
              <a:rPr lang="en-US" dirty="0" smtClean="0"/>
              <a:t>Background on o</a:t>
            </a:r>
            <a:r>
              <a:rPr lang="en-US" dirty="0" smtClean="0"/>
              <a:t>ther </a:t>
            </a:r>
            <a:r>
              <a:rPr lang="en-US" dirty="0" smtClean="0"/>
              <a:t>randomized algorithms</a:t>
            </a:r>
          </a:p>
          <a:p>
            <a:pPr lvl="1"/>
            <a:r>
              <a:rPr lang="en-US" dirty="0" smtClean="0"/>
              <a:t>Bloom filters</a:t>
            </a:r>
          </a:p>
          <a:p>
            <a:pPr lvl="1"/>
            <a:r>
              <a:rPr lang="en-US" dirty="0" smtClean="0"/>
              <a:t>Locality sensitive hashing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831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352" y="1181100"/>
            <a:ext cx="5367409" cy="5367409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528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3052245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2725339">
            <a:off x="3431433" y="2779817"/>
            <a:ext cx="2438143" cy="122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20"/>
          <p:cNvSpPr>
            <a:spLocks noChangeShapeType="1"/>
          </p:cNvSpPr>
          <p:nvPr/>
        </p:nvSpPr>
        <p:spPr bwMode="auto">
          <a:xfrm>
            <a:off x="3052245" y="2661457"/>
            <a:ext cx="2557214" cy="2527245"/>
          </a:xfrm>
          <a:prstGeom prst="line">
            <a:avLst/>
          </a:prstGeom>
          <a:noFill/>
          <a:ln w="3048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4232498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232498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4232498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2855537" y="2467054"/>
            <a:ext cx="2852277" cy="28188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5216042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2855537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2953891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sp>
        <p:nvSpPr>
          <p:cNvPr id="14" name="AutoShape 25"/>
          <p:cNvSpPr>
            <a:spLocks/>
          </p:cNvSpPr>
          <p:nvPr/>
        </p:nvSpPr>
        <p:spPr bwMode="auto">
          <a:xfrm rot="2320195">
            <a:off x="5709863" y="5233253"/>
            <a:ext cx="98354" cy="247054"/>
          </a:xfrm>
          <a:prstGeom prst="rightBrace">
            <a:avLst>
              <a:gd name="adj1" fmla="val 211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5707814" y="5285904"/>
            <a:ext cx="403663" cy="400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>
                <a:latin typeface="Times New Roman" charset="0"/>
                <a:cs typeface="Times New Roman" charset="0"/>
              </a:rPr>
              <a:t>2</a:t>
            </a:r>
            <a:r>
              <a:rPr lang="el-GR" sz="2000" dirty="0">
                <a:latin typeface="Times New Roman" charset="0"/>
                <a:cs typeface="Times New Roman" charset="0"/>
              </a:rPr>
              <a:t>γ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819801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3346626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7290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3052245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2725339">
            <a:off x="3431433" y="2779817"/>
            <a:ext cx="2438143" cy="122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20"/>
          <p:cNvSpPr>
            <a:spLocks noChangeShapeType="1"/>
          </p:cNvSpPr>
          <p:nvPr/>
        </p:nvSpPr>
        <p:spPr bwMode="auto">
          <a:xfrm>
            <a:off x="3052245" y="2661457"/>
            <a:ext cx="2557214" cy="2527245"/>
          </a:xfrm>
          <a:prstGeom prst="line">
            <a:avLst/>
          </a:prstGeom>
          <a:noFill/>
          <a:ln w="3048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4232498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232498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4232498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2565827" y="3312420"/>
            <a:ext cx="4276379" cy="1380166"/>
          </a:xfrm>
          <a:prstGeom prst="line">
            <a:avLst/>
          </a:prstGeom>
          <a:noFill/>
          <a:ln w="3810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5216042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2855537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2953891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sp>
        <p:nvSpPr>
          <p:cNvPr id="14" name="AutoShape 25"/>
          <p:cNvSpPr>
            <a:spLocks/>
          </p:cNvSpPr>
          <p:nvPr/>
        </p:nvSpPr>
        <p:spPr bwMode="auto">
          <a:xfrm rot="2320195">
            <a:off x="5709863" y="5233253"/>
            <a:ext cx="98354" cy="247054"/>
          </a:xfrm>
          <a:prstGeom prst="rightBrace">
            <a:avLst>
              <a:gd name="adj1" fmla="val 211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5707814" y="5285904"/>
            <a:ext cx="403663" cy="400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>
                <a:latin typeface="Times New Roman" charset="0"/>
                <a:cs typeface="Times New Roman" charset="0"/>
              </a:rPr>
              <a:t>2</a:t>
            </a:r>
            <a:r>
              <a:rPr lang="el-GR" sz="2000" dirty="0">
                <a:latin typeface="Times New Roman" charset="0"/>
                <a:cs typeface="Times New Roman" charset="0"/>
              </a:rPr>
              <a:t>γ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819801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3346626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4690290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24603" y="3873549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35445" y="1490165"/>
            <a:ext cx="24542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Any other direction will keep the distant points distant.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664372" y="3616962"/>
            <a:ext cx="152400" cy="408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3462358" y="3597812"/>
            <a:ext cx="152400" cy="408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36680" y="4549676"/>
            <a:ext cx="3181871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So if I pick a random </a:t>
            </a:r>
            <a:r>
              <a:rPr lang="en-US" sz="2400" b="1" dirty="0" smtClean="0"/>
              <a:t>r</a:t>
            </a:r>
            <a:r>
              <a:rPr lang="en-US" sz="2400" dirty="0" smtClean="0"/>
              <a:t> and </a:t>
            </a:r>
            <a:r>
              <a:rPr lang="en-US" sz="2400" b="1" dirty="0" err="1" smtClean="0"/>
              <a:t>r.x</a:t>
            </a:r>
            <a:r>
              <a:rPr lang="en-US" sz="2400" b="1" dirty="0" smtClean="0"/>
              <a:t> </a:t>
            </a:r>
            <a:r>
              <a:rPr lang="en-US" sz="2400" dirty="0" smtClean="0"/>
              <a:t>and </a:t>
            </a:r>
            <a:r>
              <a:rPr lang="en-US" sz="2400" b="1" dirty="0" err="1" smtClean="0"/>
              <a:t>r.x</a:t>
            </a:r>
            <a:r>
              <a:rPr lang="en-US" sz="2400" b="1" dirty="0" smtClean="0"/>
              <a:t>’</a:t>
            </a:r>
            <a:r>
              <a:rPr lang="en-US" sz="2400" dirty="0" smtClean="0"/>
              <a:t> are closer than </a:t>
            </a:r>
            <a:r>
              <a:rPr lang="el-GR" sz="2400" dirty="0" smtClean="0"/>
              <a:t>γ</a:t>
            </a:r>
            <a:r>
              <a:rPr lang="en-US" sz="2400" dirty="0" smtClean="0"/>
              <a:t> then probably </a:t>
            </a:r>
            <a:r>
              <a:rPr lang="en-US" sz="2400" b="1" dirty="0" smtClean="0"/>
              <a:t>x </a:t>
            </a:r>
            <a:r>
              <a:rPr lang="en-US" sz="2400" dirty="0" smtClean="0"/>
              <a:t>and </a:t>
            </a:r>
            <a:r>
              <a:rPr lang="en-US" sz="2400" b="1" dirty="0" smtClean="0"/>
              <a:t>x’ </a:t>
            </a:r>
            <a:r>
              <a:rPr lang="en-US" sz="2400" dirty="0" smtClean="0"/>
              <a:t>were close to start with.</a:t>
            </a:r>
            <a:endParaRPr lang="el-GR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11962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3052245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2725339">
            <a:off x="3431433" y="2779817"/>
            <a:ext cx="2438143" cy="122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20"/>
          <p:cNvSpPr>
            <a:spLocks noChangeShapeType="1"/>
          </p:cNvSpPr>
          <p:nvPr/>
        </p:nvSpPr>
        <p:spPr bwMode="auto">
          <a:xfrm>
            <a:off x="3052245" y="2661457"/>
            <a:ext cx="2557214" cy="2527245"/>
          </a:xfrm>
          <a:prstGeom prst="line">
            <a:avLst/>
          </a:prstGeom>
          <a:noFill/>
          <a:ln w="3048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4232498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232498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4232498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3614214" y="1786641"/>
            <a:ext cx="1189599" cy="3900219"/>
          </a:xfrm>
          <a:prstGeom prst="line">
            <a:avLst/>
          </a:prstGeom>
          <a:noFill/>
          <a:ln w="3810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5216042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2855537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2953891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sp>
        <p:nvSpPr>
          <p:cNvPr id="14" name="AutoShape 25"/>
          <p:cNvSpPr>
            <a:spLocks/>
          </p:cNvSpPr>
          <p:nvPr/>
        </p:nvSpPr>
        <p:spPr bwMode="auto">
          <a:xfrm rot="2320195">
            <a:off x="5709863" y="5233253"/>
            <a:ext cx="98354" cy="247054"/>
          </a:xfrm>
          <a:prstGeom prst="rightBrace">
            <a:avLst>
              <a:gd name="adj1" fmla="val 211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5707814" y="5285904"/>
            <a:ext cx="403663" cy="400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>
                <a:latin typeface="Times New Roman" charset="0"/>
                <a:cs typeface="Times New Roman" charset="0"/>
              </a:rPr>
              <a:t>2</a:t>
            </a:r>
            <a:r>
              <a:rPr lang="el-GR" sz="2000" dirty="0">
                <a:latin typeface="Times New Roman" charset="0"/>
                <a:cs typeface="Times New Roman" charset="0"/>
              </a:rPr>
              <a:t>γ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819801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3346626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4690290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24603" y="3873549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35445" y="1490165"/>
            <a:ext cx="24542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make those points “close” we need to project to a direction orthogonal to the line between them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684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1675284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2855537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855537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2855537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3839081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1478576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1576930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442840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1969665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3313329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845037" y="4347179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660077" y="1687574"/>
            <a:ext cx="245424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Put this another way: when is </a:t>
            </a:r>
            <a:r>
              <a:rPr lang="en-US" sz="2400" dirty="0" err="1" smtClean="0"/>
              <a:t>r.x</a:t>
            </a:r>
            <a:r>
              <a:rPr lang="en-US" sz="2400" dirty="0" smtClean="0"/>
              <a:t>&gt;0 and </a:t>
            </a:r>
            <a:r>
              <a:rPr lang="en-US" sz="2400" dirty="0" err="1" smtClean="0"/>
              <a:t>r.x</a:t>
            </a:r>
            <a:r>
              <a:rPr lang="en-US" sz="2400" dirty="0" smtClean="0"/>
              <a:t>’&lt;0 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6410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1675284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2855537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855537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2855537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3839081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1478576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1576930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442840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1969665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3313329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845037" y="4347179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12" idx="0"/>
            <a:endCxn id="3" idx="3"/>
          </p:cNvCxnSpPr>
          <p:nvPr/>
        </p:nvCxnSpPr>
        <p:spPr>
          <a:xfrm flipV="1">
            <a:off x="2855537" y="3649983"/>
            <a:ext cx="502429" cy="177895"/>
          </a:xfrm>
          <a:prstGeom prst="straightConnector1">
            <a:avLst/>
          </a:prstGeom>
          <a:ln>
            <a:solidFill>
              <a:srgbClr val="4F81B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0"/>
            <a:endCxn id="37" idx="0"/>
          </p:cNvCxnSpPr>
          <p:nvPr/>
        </p:nvCxnSpPr>
        <p:spPr>
          <a:xfrm>
            <a:off x="2855537" y="3827878"/>
            <a:ext cx="141900" cy="5193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8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4089801">
            <a:off x="2064808" y="2885611"/>
            <a:ext cx="2807567" cy="1413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4432957" y="2958261"/>
            <a:ext cx="2454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r.x</a:t>
            </a:r>
            <a:r>
              <a:rPr lang="en-US" sz="2400" dirty="0" smtClean="0"/>
              <a:t> &gt; 0</a:t>
            </a:r>
            <a:endParaRPr lang="en-US" sz="2400" dirty="0"/>
          </a:p>
        </p:txBody>
      </p:sp>
      <p:pic>
        <p:nvPicPr>
          <p:cNvPr id="41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19877854">
            <a:off x="971380" y="2336136"/>
            <a:ext cx="3049548" cy="1535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>
            <a:off x="1049010" y="1795538"/>
            <a:ext cx="2454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r.x</a:t>
            </a:r>
            <a:r>
              <a:rPr lang="en-US" sz="2400" dirty="0" smtClean="0"/>
              <a:t>’ </a:t>
            </a:r>
            <a:r>
              <a:rPr lang="en-US" sz="2400" dirty="0"/>
              <a:t>&lt;</a:t>
            </a:r>
            <a:r>
              <a:rPr lang="en-US" sz="2400" dirty="0" smtClean="0"/>
              <a:t> 0</a:t>
            </a:r>
            <a:endParaRPr lang="en-US" sz="2400" dirty="0"/>
          </a:p>
        </p:txBody>
      </p:sp>
      <p:cxnSp>
        <p:nvCxnSpPr>
          <p:cNvPr id="43" name="Straight Arrow Connector 42"/>
          <p:cNvCxnSpPr>
            <a:stCxn id="41" idx="2"/>
          </p:cNvCxnSpPr>
          <p:nvPr/>
        </p:nvCxnSpPr>
        <p:spPr>
          <a:xfrm flipV="1">
            <a:off x="2864794" y="1786642"/>
            <a:ext cx="600935" cy="1990345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537267" y="1336831"/>
            <a:ext cx="436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some where in here is ok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866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2" grpId="0"/>
      <p:bldP spid="4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4089801">
            <a:off x="2064808" y="2885611"/>
            <a:ext cx="2807567" cy="1413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1675284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2855537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855537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2855537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3839081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1478576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1576930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442840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1969665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3313329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794784" y="2880013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12" idx="0"/>
            <a:endCxn id="3" idx="3"/>
          </p:cNvCxnSpPr>
          <p:nvPr/>
        </p:nvCxnSpPr>
        <p:spPr>
          <a:xfrm flipV="1">
            <a:off x="2855537" y="3649983"/>
            <a:ext cx="502429" cy="177895"/>
          </a:xfrm>
          <a:prstGeom prst="straightConnector1">
            <a:avLst/>
          </a:prstGeom>
          <a:ln>
            <a:solidFill>
              <a:srgbClr val="4F81B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0"/>
            <a:endCxn id="37" idx="4"/>
          </p:cNvCxnSpPr>
          <p:nvPr/>
        </p:nvCxnSpPr>
        <p:spPr>
          <a:xfrm flipV="1">
            <a:off x="2855537" y="3096945"/>
            <a:ext cx="91647" cy="7309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432957" y="2958261"/>
            <a:ext cx="2454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r.x</a:t>
            </a:r>
            <a:r>
              <a:rPr lang="en-US" sz="2400" dirty="0" smtClean="0"/>
              <a:t> &gt; 0</a:t>
            </a:r>
            <a:endParaRPr lang="en-US" sz="2400" dirty="0"/>
          </a:p>
        </p:txBody>
      </p:sp>
      <p:pic>
        <p:nvPicPr>
          <p:cNvPr id="41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11153406">
            <a:off x="1270010" y="3820516"/>
            <a:ext cx="3049548" cy="1535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>
            <a:off x="1049010" y="1795538"/>
            <a:ext cx="2454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r.x</a:t>
            </a:r>
            <a:r>
              <a:rPr lang="en-US" sz="2400" dirty="0" smtClean="0"/>
              <a:t>’ </a:t>
            </a:r>
            <a:r>
              <a:rPr lang="en-US" sz="2400" dirty="0"/>
              <a:t>&lt;</a:t>
            </a:r>
            <a:r>
              <a:rPr lang="en-US" sz="2400" dirty="0" smtClean="0"/>
              <a:t> 0</a:t>
            </a:r>
            <a:endParaRPr lang="en-US" sz="24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892636" y="3802284"/>
            <a:ext cx="1497642" cy="140464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390278" y="5277271"/>
            <a:ext cx="436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some where in here is ok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1224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2" grpId="0"/>
      <p:bldP spid="4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4089801">
            <a:off x="2064808" y="2885611"/>
            <a:ext cx="2807567" cy="1413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1675284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2855537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855537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2855537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3839081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1478576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1576930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442840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1969665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3313329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234577" y="3080314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12" idx="0"/>
            <a:endCxn id="3" idx="3"/>
          </p:cNvCxnSpPr>
          <p:nvPr/>
        </p:nvCxnSpPr>
        <p:spPr>
          <a:xfrm flipV="1">
            <a:off x="2855537" y="3649983"/>
            <a:ext cx="502429" cy="177895"/>
          </a:xfrm>
          <a:prstGeom prst="straightConnector1">
            <a:avLst/>
          </a:prstGeom>
          <a:ln>
            <a:solidFill>
              <a:srgbClr val="4F81B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0"/>
            <a:endCxn id="37" idx="4"/>
          </p:cNvCxnSpPr>
          <p:nvPr/>
        </p:nvCxnSpPr>
        <p:spPr>
          <a:xfrm flipV="1">
            <a:off x="2855537" y="3297246"/>
            <a:ext cx="531440" cy="5306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432957" y="2958261"/>
            <a:ext cx="2454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r.x</a:t>
            </a:r>
            <a:r>
              <a:rPr lang="en-US" sz="2400" dirty="0" smtClean="0"/>
              <a:t> &gt; 0</a:t>
            </a:r>
            <a:endParaRPr lang="en-US" sz="2400" dirty="0"/>
          </a:p>
        </p:txBody>
      </p:sp>
      <p:pic>
        <p:nvPicPr>
          <p:cNvPr id="41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13850971">
            <a:off x="765692" y="3607518"/>
            <a:ext cx="3049548" cy="1535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>
            <a:off x="1049010" y="1795538"/>
            <a:ext cx="2454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r.x</a:t>
            </a:r>
            <a:r>
              <a:rPr lang="en-US" sz="2400" dirty="0" smtClean="0"/>
              <a:t>’ </a:t>
            </a:r>
            <a:r>
              <a:rPr lang="en-US" sz="2400" dirty="0"/>
              <a:t>&lt;</a:t>
            </a:r>
            <a:r>
              <a:rPr lang="en-US" sz="2400" dirty="0" smtClean="0"/>
              <a:t> 0</a:t>
            </a:r>
            <a:endParaRPr lang="en-US" sz="24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892636" y="3802284"/>
            <a:ext cx="955764" cy="1705819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390278" y="5508103"/>
            <a:ext cx="436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some where in here is ok</a:t>
            </a:r>
            <a:endParaRPr lang="en-US" sz="24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3572542" y="1186554"/>
            <a:ext cx="5381615" cy="499645"/>
            <a:chOff x="3572542" y="1186554"/>
            <a:chExt cx="5381615" cy="499645"/>
          </a:xfrm>
        </p:grpSpPr>
        <p:pic>
          <p:nvPicPr>
            <p:cNvPr id="45" name="Picture 44" descr="Screen Shot 2012-02-24 at 11.26.21 AM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32957" y="1279799"/>
              <a:ext cx="4521200" cy="4064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3572542" y="1186554"/>
              <a:ext cx="94128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Claim</a:t>
              </a:r>
              <a:r>
                <a:rPr lang="en-US" dirty="0" smtClean="0"/>
                <a:t>: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63944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2" grpId="0"/>
      <p:bldP spid="4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math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264065" cy="797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Pick random vector </a:t>
            </a:r>
            <a:r>
              <a:rPr lang="en-US" i="1" dirty="0" smtClean="0"/>
              <a:t>r,  </a:t>
            </a:r>
            <a:r>
              <a:rPr lang="en-US" dirty="0" smtClean="0"/>
              <a:t>define</a:t>
            </a:r>
            <a:endParaRPr lang="en-US" dirty="0"/>
          </a:p>
        </p:txBody>
      </p:sp>
      <p:pic>
        <p:nvPicPr>
          <p:cNvPr id="3" name="Picture 2" descr="Screen Shot 2012-02-24 at 11.25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700" y="1292392"/>
            <a:ext cx="4686300" cy="1104900"/>
          </a:xfrm>
          <a:prstGeom prst="rect">
            <a:avLst/>
          </a:prstGeom>
        </p:spPr>
      </p:pic>
      <p:pic>
        <p:nvPicPr>
          <p:cNvPr id="14" name="Picture 13" descr="Screen Shot 2012-02-24 at 11.26.2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437" y="2522698"/>
            <a:ext cx="4521200" cy="4064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18338" y="2467433"/>
            <a:ext cx="941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Claim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18" name="Picture 17" descr="Screen Shot 2012-02-24 at 11.25.23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2323" y="3172994"/>
            <a:ext cx="5453314" cy="1338411"/>
          </a:xfrm>
          <a:prstGeom prst="rect">
            <a:avLst/>
          </a:prstGeom>
        </p:spPr>
      </p:pic>
      <p:pic>
        <p:nvPicPr>
          <p:cNvPr id="20" name="Picture 19" descr="Screen Shot 2012-02-24 at 11.26.33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032" y="4636520"/>
            <a:ext cx="6286500" cy="6731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92464" y="3689307"/>
            <a:ext cx="530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870" y="4742237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And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23" name="Picture 22" descr="Screen Shot 2012-02-24 at 1.29.09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38" y="5467683"/>
            <a:ext cx="35814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934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Goal: </a:t>
            </a:r>
          </a:p>
          <a:p>
            <a:pPr lvl="1"/>
            <a:r>
              <a:rPr lang="en-US" dirty="0" smtClean="0"/>
              <a:t>map feature vector </a:t>
            </a:r>
            <a:r>
              <a:rPr lang="en-US" b="1" dirty="0" err="1" smtClean="0"/>
              <a:t>x</a:t>
            </a:r>
            <a:r>
              <a:rPr lang="en-US" b="1" dirty="0" smtClean="0"/>
              <a:t> </a:t>
            </a:r>
            <a:r>
              <a:rPr lang="en-US" dirty="0" smtClean="0"/>
              <a:t>to bit vector</a:t>
            </a:r>
            <a:r>
              <a:rPr lang="en-US" b="1" dirty="0" smtClean="0"/>
              <a:t> </a:t>
            </a:r>
            <a:r>
              <a:rPr lang="en-US" b="1" dirty="0" err="1" smtClean="0"/>
              <a:t>bx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nsure that </a:t>
            </a:r>
            <a:r>
              <a:rPr lang="en-US" b="1" dirty="0" err="1" smtClean="0"/>
              <a:t>bx</a:t>
            </a:r>
            <a:r>
              <a:rPr lang="en-US" b="1" dirty="0" smtClean="0"/>
              <a:t> </a:t>
            </a:r>
            <a:r>
              <a:rPr lang="en-US" dirty="0" smtClean="0"/>
              <a:t>preserves “similarity”</a:t>
            </a:r>
          </a:p>
          <a:p>
            <a:r>
              <a:rPr lang="en-US" dirty="0" smtClean="0"/>
              <a:t>Basic idea: use random projections of </a:t>
            </a:r>
            <a:r>
              <a:rPr lang="en-US" b="1" dirty="0" smtClean="0"/>
              <a:t>x</a:t>
            </a:r>
            <a:endParaRPr lang="en-US" dirty="0" smtClean="0"/>
          </a:p>
          <a:p>
            <a:pPr lvl="1"/>
            <a:r>
              <a:rPr lang="en-US" dirty="0" smtClean="0"/>
              <a:t>Repeat many times:</a:t>
            </a:r>
          </a:p>
          <a:p>
            <a:pPr lvl="2"/>
            <a:r>
              <a:rPr lang="en-US" dirty="0" smtClean="0"/>
              <a:t>Pick a random </a:t>
            </a:r>
            <a:r>
              <a:rPr lang="en-US" dirty="0" err="1" smtClean="0"/>
              <a:t>hyperplane</a:t>
            </a:r>
            <a:r>
              <a:rPr lang="en-US" dirty="0" smtClean="0"/>
              <a:t> </a:t>
            </a:r>
            <a:r>
              <a:rPr lang="en-US" b="1" dirty="0" smtClean="0"/>
              <a:t>r</a:t>
            </a:r>
          </a:p>
          <a:p>
            <a:pPr lvl="2"/>
            <a:r>
              <a:rPr lang="en-US" dirty="0" smtClean="0"/>
              <a:t>Compute the inner product or </a:t>
            </a:r>
            <a:r>
              <a:rPr lang="en-US" b="1" dirty="0" smtClean="0"/>
              <a:t>r </a:t>
            </a:r>
            <a:r>
              <a:rPr lang="en-US" dirty="0" smtClean="0"/>
              <a:t>with </a:t>
            </a:r>
            <a:r>
              <a:rPr lang="en-US" b="1" dirty="0" smtClean="0"/>
              <a:t>x</a:t>
            </a:r>
          </a:p>
          <a:p>
            <a:pPr lvl="2"/>
            <a:r>
              <a:rPr lang="en-US" dirty="0" smtClean="0"/>
              <a:t>Record if </a:t>
            </a:r>
            <a:r>
              <a:rPr lang="en-US" b="1" dirty="0" smtClean="0"/>
              <a:t>x</a:t>
            </a:r>
            <a:r>
              <a:rPr lang="en-US" dirty="0" smtClean="0"/>
              <a:t> is “close to” </a:t>
            </a:r>
            <a:r>
              <a:rPr lang="en-US" b="1" dirty="0" smtClean="0"/>
              <a:t>r</a:t>
            </a:r>
            <a:r>
              <a:rPr lang="en-US" dirty="0" smtClean="0"/>
              <a:t> (</a:t>
            </a:r>
            <a:r>
              <a:rPr lang="en-US" b="1" dirty="0" err="1" smtClean="0"/>
              <a:t>r.x</a:t>
            </a:r>
            <a:r>
              <a:rPr lang="en-US" dirty="0" smtClean="0"/>
              <a:t>&gt;=0)</a:t>
            </a:r>
          </a:p>
          <a:p>
            <a:pPr lvl="3"/>
            <a:r>
              <a:rPr lang="en-US" dirty="0" smtClean="0"/>
              <a:t> the next bit in </a:t>
            </a:r>
            <a:r>
              <a:rPr lang="en-US" b="1" dirty="0" err="1" smtClean="0"/>
              <a:t>bx</a:t>
            </a:r>
            <a:endParaRPr lang="en-US" b="1" dirty="0" smtClean="0"/>
          </a:p>
          <a:p>
            <a:pPr lvl="2"/>
            <a:r>
              <a:rPr lang="en-US" dirty="0" smtClean="0"/>
              <a:t>Theory says that is </a:t>
            </a:r>
            <a:r>
              <a:rPr lang="en-US" b="1" dirty="0" smtClean="0"/>
              <a:t>x’ </a:t>
            </a:r>
            <a:r>
              <a:rPr lang="en-US" dirty="0" smtClean="0"/>
              <a:t>and </a:t>
            </a:r>
            <a:r>
              <a:rPr lang="en-US" b="1" dirty="0" smtClean="0"/>
              <a:t>x </a:t>
            </a:r>
            <a:r>
              <a:rPr lang="en-US" dirty="0" smtClean="0"/>
              <a:t>have small cosine distance then </a:t>
            </a:r>
            <a:r>
              <a:rPr lang="en-US" b="1" dirty="0" err="1" smtClean="0"/>
              <a:t>bx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dirty="0" err="1" smtClean="0"/>
              <a:t>bx</a:t>
            </a:r>
            <a:r>
              <a:rPr lang="en-US" b="1" dirty="0" smtClean="0"/>
              <a:t>’ </a:t>
            </a:r>
            <a:r>
              <a:rPr lang="en-US" dirty="0" smtClean="0"/>
              <a:t>will have small Hamming </a:t>
            </a:r>
            <a:r>
              <a:rPr lang="en-US" dirty="0" smtClean="0"/>
              <a:t>distance</a:t>
            </a:r>
          </a:p>
          <a:p>
            <a:r>
              <a:rPr lang="en-US" dirty="0" smtClean="0"/>
              <a:t>Famous use: near-duplicate web page detection in AltaVista (</a:t>
            </a:r>
            <a:r>
              <a:rPr lang="en-US" dirty="0" err="1" smtClean="0"/>
              <a:t>Broder</a:t>
            </a:r>
            <a:r>
              <a:rPr lang="en-US" dirty="0" smtClean="0"/>
              <a:t>, 97)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422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as optimization for regularized logistic regression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9400" y="1314395"/>
            <a:ext cx="8648700" cy="50990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Algorithm:</a:t>
            </a:r>
          </a:p>
          <a:p>
            <a:r>
              <a:rPr lang="en-US" sz="2800" dirty="0" smtClean="0"/>
              <a:t>Initialize arrays </a:t>
            </a:r>
            <a:r>
              <a:rPr lang="en-US" sz="2800" i="1" dirty="0" smtClean="0"/>
              <a:t>W, A  </a:t>
            </a:r>
            <a:r>
              <a:rPr lang="en-US" sz="2800" dirty="0" smtClean="0"/>
              <a:t>of size </a:t>
            </a:r>
            <a:r>
              <a:rPr lang="en-US" sz="2800" i="1" dirty="0" smtClean="0"/>
              <a:t>R</a:t>
            </a:r>
            <a:r>
              <a:rPr lang="en-US" sz="2800" dirty="0" smtClean="0"/>
              <a:t> and</a:t>
            </a:r>
            <a:r>
              <a:rPr lang="en-US" sz="2800" i="1" dirty="0" smtClean="0"/>
              <a:t> </a:t>
            </a:r>
            <a:r>
              <a:rPr lang="en-US" sz="2800" dirty="0" smtClean="0"/>
              <a:t>set</a:t>
            </a:r>
            <a:r>
              <a:rPr lang="en-US" sz="2800" i="1" dirty="0" smtClean="0"/>
              <a:t> k=0</a:t>
            </a:r>
          </a:p>
          <a:p>
            <a:r>
              <a:rPr lang="en-US" sz="2800" dirty="0" smtClean="0"/>
              <a:t>For each iteration t=1,…T</a:t>
            </a:r>
          </a:p>
          <a:p>
            <a:pPr lvl="1"/>
            <a:r>
              <a:rPr lang="en-US" sz="2800" dirty="0" smtClean="0"/>
              <a:t>For each example (</a:t>
            </a:r>
            <a:r>
              <a:rPr lang="en-US" sz="2800" b="1" dirty="0" err="1" smtClean="0"/>
              <a:t>x</a:t>
            </a:r>
            <a:r>
              <a:rPr lang="en-US" sz="2800" baseline="-25000" dirty="0" err="1" smtClean="0"/>
              <a:t>i</a:t>
            </a:r>
            <a:r>
              <a:rPr lang="en-US" sz="2800" dirty="0" err="1" smtClean="0"/>
              <a:t>,</a:t>
            </a:r>
            <a:r>
              <a:rPr lang="en-US" sz="2800" i="1" dirty="0" err="1" smtClean="0"/>
              <a:t>y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)</a:t>
            </a:r>
          </a:p>
          <a:p>
            <a:pPr lvl="2"/>
            <a:r>
              <a:rPr lang="en-US" sz="2400" dirty="0" smtClean="0"/>
              <a:t>Let </a:t>
            </a:r>
            <a:r>
              <a:rPr lang="en-US" sz="2400" dirty="0"/>
              <a:t>V</a:t>
            </a:r>
            <a:r>
              <a:rPr lang="en-US" sz="2400" b="1" dirty="0" smtClean="0"/>
              <a:t> </a:t>
            </a:r>
            <a:r>
              <a:rPr lang="en-US" sz="2400" dirty="0" smtClean="0"/>
              <a:t>be hash table so that </a:t>
            </a:r>
          </a:p>
          <a:p>
            <a:pPr lvl="2"/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= … ; </a:t>
            </a:r>
            <a:r>
              <a:rPr lang="en-US" i="1" dirty="0" smtClean="0"/>
              <a:t>k++</a:t>
            </a:r>
          </a:p>
          <a:p>
            <a:pPr lvl="2"/>
            <a:r>
              <a:rPr lang="en-US" dirty="0" smtClean="0"/>
              <a:t>For each hash value </a:t>
            </a:r>
            <a:r>
              <a:rPr lang="en-US" i="1" dirty="0" smtClean="0"/>
              <a:t>h: V[h]</a:t>
            </a:r>
            <a:r>
              <a:rPr lang="en-US" sz="2800" dirty="0" smtClean="0"/>
              <a:t>&gt;0:</a:t>
            </a:r>
          </a:p>
          <a:p>
            <a:pPr lvl="4"/>
            <a:r>
              <a:rPr lang="en-US" sz="2800" i="1" dirty="0" smtClean="0"/>
              <a:t>W[h]</a:t>
            </a:r>
            <a:r>
              <a:rPr lang="en-US" sz="2800" dirty="0" smtClean="0"/>
              <a:t>   *=</a:t>
            </a:r>
            <a:r>
              <a:rPr lang="en-US" sz="2800" i="1" dirty="0" smtClean="0"/>
              <a:t> (1</a:t>
            </a:r>
            <a:r>
              <a:rPr lang="en-US" sz="2800" dirty="0" smtClean="0"/>
              <a:t>  - </a:t>
            </a:r>
            <a:r>
              <a:rPr lang="en-US" sz="2800" i="1" dirty="0" smtClean="0"/>
              <a:t>λ2μ)</a:t>
            </a:r>
            <a:r>
              <a:rPr lang="en-US" sz="2800" i="1" baseline="30000" dirty="0" smtClean="0"/>
              <a:t>k-A[j]</a:t>
            </a:r>
            <a:endParaRPr lang="en-US" sz="2800" i="1" dirty="0" smtClean="0"/>
          </a:p>
          <a:p>
            <a:pPr lvl="4"/>
            <a:r>
              <a:rPr lang="en-US" sz="2800" i="1" dirty="0" smtClean="0"/>
              <a:t>W[h]</a:t>
            </a:r>
            <a:r>
              <a:rPr lang="en-US" sz="2800" dirty="0" smtClean="0"/>
              <a:t> =</a:t>
            </a:r>
            <a:r>
              <a:rPr lang="en-US" sz="2800" i="1" dirty="0" smtClean="0"/>
              <a:t> </a:t>
            </a:r>
            <a:r>
              <a:rPr lang="en-US" sz="2800" dirty="0"/>
              <a:t> </a:t>
            </a:r>
            <a:r>
              <a:rPr lang="en-US" sz="2800" i="1" dirty="0" smtClean="0"/>
              <a:t>W[h]</a:t>
            </a:r>
            <a:r>
              <a:rPr lang="en-US" sz="2800" dirty="0" smtClean="0"/>
              <a:t>  + </a:t>
            </a:r>
            <a:r>
              <a:rPr lang="en-US" sz="2800" i="1" dirty="0" err="1" smtClean="0"/>
              <a:t>λ</a:t>
            </a:r>
            <a:r>
              <a:rPr lang="en-US" sz="2800" i="1" dirty="0" smtClean="0"/>
              <a:t>(</a:t>
            </a:r>
            <a:r>
              <a:rPr lang="en-US" sz="2800" i="1" dirty="0" err="1" smtClean="0"/>
              <a:t>y</a:t>
            </a:r>
            <a:r>
              <a:rPr lang="en-US" sz="2800" i="1" baseline="-25000" dirty="0" err="1" smtClean="0"/>
              <a:t>i</a:t>
            </a:r>
            <a:r>
              <a:rPr lang="en-US" sz="2800" i="1" dirty="0"/>
              <a:t> </a:t>
            </a:r>
            <a:r>
              <a:rPr lang="en-US" sz="2800" i="1" dirty="0" smtClean="0"/>
              <a:t>- p</a:t>
            </a:r>
            <a:r>
              <a:rPr lang="en-US" sz="2800" i="1" baseline="30000" dirty="0" smtClean="0"/>
              <a:t>i</a:t>
            </a:r>
            <a:r>
              <a:rPr lang="en-US" sz="2800" i="1" dirty="0" smtClean="0"/>
              <a:t>)V[h]</a:t>
            </a:r>
            <a:endParaRPr lang="en-US" sz="2800" i="1" baseline="-25000" dirty="0" smtClean="0"/>
          </a:p>
          <a:p>
            <a:pPr lvl="4"/>
            <a:r>
              <a:rPr lang="en-US" sz="2800" i="1" dirty="0" smtClean="0"/>
              <a:t>A[j] = k</a:t>
            </a:r>
          </a:p>
          <a:p>
            <a:pPr lvl="1"/>
            <a:endParaRPr lang="en-US" dirty="0"/>
          </a:p>
        </p:txBody>
      </p:sp>
      <p:pic>
        <p:nvPicPr>
          <p:cNvPr id="9" name="Picture 8" descr="Screen Shot 2012-02-13 at 1.20.54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91" b="23227"/>
          <a:stretch/>
        </p:blipFill>
        <p:spPr>
          <a:xfrm>
            <a:off x="4026122" y="1561448"/>
            <a:ext cx="5117878" cy="470097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685046"/>
              </p:ext>
            </p:extLst>
          </p:nvPr>
        </p:nvGraphicFramePr>
        <p:xfrm>
          <a:off x="5080000" y="3283956"/>
          <a:ext cx="2945816" cy="938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4" imgW="1155700" imgH="368300" progId="Equation.3">
                  <p:embed/>
                </p:oleObj>
              </mc:Choice>
              <mc:Fallback>
                <p:oleObj name="Equation" r:id="rId4" imgW="1155700" imgH="3683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3283956"/>
                        <a:ext cx="2945816" cy="93841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982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Naïve algorithm:</a:t>
            </a:r>
          </a:p>
          <a:p>
            <a:pPr lvl="1"/>
            <a:r>
              <a:rPr lang="en-US" dirty="0" smtClean="0"/>
              <a:t>Initialization: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outputBits</a:t>
            </a:r>
            <a:r>
              <a:rPr lang="en-US" dirty="0" smtClean="0"/>
              <a:t>:</a:t>
            </a:r>
          </a:p>
          <a:p>
            <a:pPr lvl="3"/>
            <a:r>
              <a:rPr lang="en-US" dirty="0" smtClean="0"/>
              <a:t>For each feature </a:t>
            </a:r>
            <a:r>
              <a:rPr lang="en-US" i="1" dirty="0" smtClean="0"/>
              <a:t>f:</a:t>
            </a:r>
          </a:p>
          <a:p>
            <a:pPr lvl="4"/>
            <a:r>
              <a:rPr lang="en-US" dirty="0" smtClean="0"/>
              <a:t>Draw r(</a:t>
            </a:r>
            <a:r>
              <a:rPr lang="en-US" dirty="0" err="1" smtClean="0"/>
              <a:t>f,i</a:t>
            </a:r>
            <a:r>
              <a:rPr lang="en-US" dirty="0" smtClean="0"/>
              <a:t>) ~ Normal(0,1)</a:t>
            </a:r>
          </a:p>
          <a:p>
            <a:pPr lvl="1"/>
            <a:r>
              <a:rPr lang="en-US" dirty="0" smtClean="0"/>
              <a:t>Given an instance </a:t>
            </a:r>
            <a:r>
              <a:rPr lang="en-US" b="1" dirty="0" smtClean="0"/>
              <a:t>x</a:t>
            </a:r>
            <a:endParaRPr lang="en-US" dirty="0" smtClean="0"/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outputBits</a:t>
            </a:r>
            <a:r>
              <a:rPr lang="en-US" dirty="0" smtClean="0"/>
              <a:t>:</a:t>
            </a:r>
          </a:p>
          <a:p>
            <a:pPr marL="1371600" lvl="3" indent="0">
              <a:buNone/>
            </a:pPr>
            <a:r>
              <a:rPr lang="en-US" dirty="0" smtClean="0"/>
              <a:t>LSH[</a:t>
            </a:r>
            <a:r>
              <a:rPr lang="en-US" dirty="0" err="1" smtClean="0"/>
              <a:t>i</a:t>
            </a:r>
            <a:r>
              <a:rPr lang="en-US" dirty="0" smtClean="0"/>
              <a:t>] = </a:t>
            </a:r>
          </a:p>
          <a:p>
            <a:pPr marL="1371600" lvl="3" indent="0">
              <a:buNone/>
            </a:pPr>
            <a:r>
              <a:rPr lang="en-US" dirty="0"/>
              <a:t> </a:t>
            </a:r>
            <a:r>
              <a:rPr lang="en-US" dirty="0" smtClean="0"/>
              <a:t>   sum(</a:t>
            </a:r>
            <a:r>
              <a:rPr lang="en-US" b="1" dirty="0" smtClean="0"/>
              <a:t>x</a:t>
            </a:r>
            <a:r>
              <a:rPr lang="en-US" dirty="0" smtClean="0"/>
              <a:t>[</a:t>
            </a:r>
            <a:r>
              <a:rPr lang="en-US" i="1" dirty="0" smtClean="0"/>
              <a:t>f</a:t>
            </a:r>
            <a:r>
              <a:rPr lang="en-US" dirty="0" smtClean="0"/>
              <a:t>]*r[</a:t>
            </a:r>
            <a:r>
              <a:rPr lang="en-US" dirty="0" err="1" smtClean="0"/>
              <a:t>i,</a:t>
            </a:r>
            <a:r>
              <a:rPr lang="en-US" i="1" dirty="0" err="1" smtClean="0"/>
              <a:t>f</a:t>
            </a:r>
            <a:r>
              <a:rPr lang="en-US" dirty="0" smtClean="0"/>
              <a:t>] for</a:t>
            </a:r>
            <a:r>
              <a:rPr lang="en-US" i="1" dirty="0" smtClean="0"/>
              <a:t> f </a:t>
            </a:r>
            <a:r>
              <a:rPr lang="en-US" dirty="0" smtClean="0"/>
              <a:t>with non-zero weight in </a:t>
            </a:r>
            <a:r>
              <a:rPr lang="en-US" b="1" dirty="0" smtClean="0"/>
              <a:t>x) </a:t>
            </a:r>
            <a:r>
              <a:rPr lang="en-US" dirty="0" smtClean="0"/>
              <a:t>&gt; 0 ? 1 : 0</a:t>
            </a:r>
          </a:p>
          <a:p>
            <a:pPr lvl="2"/>
            <a:r>
              <a:rPr lang="en-US" dirty="0" smtClean="0"/>
              <a:t>Return the bit-vector LSH</a:t>
            </a:r>
          </a:p>
          <a:p>
            <a:pPr lvl="1"/>
            <a:r>
              <a:rPr lang="en-US" dirty="0" smtClean="0"/>
              <a:t>Problem: </a:t>
            </a:r>
          </a:p>
          <a:p>
            <a:pPr lvl="2"/>
            <a:r>
              <a:rPr lang="en-US" dirty="0" smtClean="0"/>
              <a:t>you need many 	r’s 	to be accurate</a:t>
            </a:r>
          </a:p>
          <a:p>
            <a:pPr lvl="2"/>
            <a:r>
              <a:rPr lang="en-US" dirty="0" smtClean="0"/>
              <a:t>storing these is expensive</a:t>
            </a:r>
            <a:endParaRPr lang="en-US" dirty="0" smtClean="0"/>
          </a:p>
          <a:p>
            <a:pPr lvl="2"/>
            <a:r>
              <a:rPr lang="en-US" dirty="0" smtClean="0"/>
              <a:t>Ben will give us more ideas Thursday</a:t>
            </a: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0179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“pooling” </a:t>
            </a:r>
            <a:r>
              <a:rPr lang="en-US" sz="2800" dirty="0" smtClean="0"/>
              <a:t>(van </a:t>
            </a:r>
            <a:r>
              <a:rPr lang="en-US" sz="2800" dirty="0" err="1" smtClean="0"/>
              <a:t>Durme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Better algorithm:</a:t>
            </a:r>
          </a:p>
          <a:p>
            <a:pPr lvl="1"/>
            <a:r>
              <a:rPr lang="en-US" dirty="0" smtClean="0"/>
              <a:t>Initialization:</a:t>
            </a:r>
          </a:p>
          <a:p>
            <a:pPr lvl="2"/>
            <a:r>
              <a:rPr lang="en-US" dirty="0" smtClean="0"/>
              <a:t>Create a pool:</a:t>
            </a:r>
          </a:p>
          <a:p>
            <a:pPr lvl="3"/>
            <a:r>
              <a:rPr lang="en-US" dirty="0" smtClean="0"/>
              <a:t>Pick a random seed </a:t>
            </a:r>
            <a:r>
              <a:rPr lang="en-US" i="1" dirty="0" smtClean="0"/>
              <a:t>s</a:t>
            </a:r>
            <a:endParaRPr lang="en-US" dirty="0" smtClean="0"/>
          </a:p>
          <a:p>
            <a:pPr lvl="3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poolSize</a:t>
            </a:r>
            <a:r>
              <a:rPr lang="en-US" dirty="0" smtClean="0"/>
              <a:t>:</a:t>
            </a:r>
          </a:p>
          <a:p>
            <a:pPr lvl="4"/>
            <a:r>
              <a:rPr lang="en-US" dirty="0" smtClean="0"/>
              <a:t>Draw pool[</a:t>
            </a:r>
            <a:r>
              <a:rPr lang="en-US" dirty="0" err="1" smtClean="0"/>
              <a:t>i</a:t>
            </a:r>
            <a:r>
              <a:rPr lang="en-US" dirty="0" smtClean="0"/>
              <a:t>] ~ Normal(0,1)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outputBits</a:t>
            </a:r>
            <a:r>
              <a:rPr lang="en-US" dirty="0" smtClean="0"/>
              <a:t>:</a:t>
            </a:r>
          </a:p>
          <a:p>
            <a:pPr lvl="3"/>
            <a:r>
              <a:rPr lang="en-US" dirty="0" smtClean="0"/>
              <a:t>Devise a random hash function hash(</a:t>
            </a:r>
            <a:r>
              <a:rPr lang="en-US" dirty="0" err="1" smtClean="0"/>
              <a:t>i,</a:t>
            </a:r>
            <a:r>
              <a:rPr lang="en-US" i="1" dirty="0" err="1" smtClean="0"/>
              <a:t>f</a:t>
            </a:r>
            <a:r>
              <a:rPr lang="en-US" i="1" dirty="0" smtClean="0"/>
              <a:t>): </a:t>
            </a:r>
            <a:endParaRPr lang="en-US" dirty="0" smtClean="0"/>
          </a:p>
          <a:p>
            <a:pPr lvl="4"/>
            <a:r>
              <a:rPr lang="en-US" dirty="0" smtClean="0"/>
              <a:t>E.g.: hash(</a:t>
            </a:r>
            <a:r>
              <a:rPr lang="en-US" dirty="0" err="1" smtClean="0"/>
              <a:t>i,f</a:t>
            </a:r>
            <a:r>
              <a:rPr lang="en-US" dirty="0" smtClean="0"/>
              <a:t>) = </a:t>
            </a:r>
            <a:r>
              <a:rPr lang="en-US" dirty="0" err="1" smtClean="0"/>
              <a:t>hashcode</a:t>
            </a:r>
            <a:r>
              <a:rPr lang="en-US" dirty="0" smtClean="0"/>
              <a:t>(f) XOR </a:t>
            </a:r>
            <a:r>
              <a:rPr lang="en-US" dirty="0" err="1" smtClean="0"/>
              <a:t>randomBitString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Given an instance </a:t>
            </a:r>
            <a:r>
              <a:rPr lang="en-US" b="1" dirty="0" smtClean="0"/>
              <a:t>x</a:t>
            </a:r>
            <a:endParaRPr lang="en-US" dirty="0" smtClean="0"/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outputBits</a:t>
            </a:r>
            <a:r>
              <a:rPr lang="en-US" dirty="0" smtClean="0"/>
              <a:t>:</a:t>
            </a:r>
          </a:p>
          <a:p>
            <a:pPr marL="1371600" lvl="3" indent="0">
              <a:buNone/>
            </a:pPr>
            <a:r>
              <a:rPr lang="en-US" dirty="0" smtClean="0"/>
              <a:t>LSH[</a:t>
            </a:r>
            <a:r>
              <a:rPr lang="en-US" dirty="0" err="1" smtClean="0"/>
              <a:t>i</a:t>
            </a:r>
            <a:r>
              <a:rPr lang="en-US" dirty="0" smtClean="0"/>
              <a:t>] = sum(</a:t>
            </a:r>
          </a:p>
          <a:p>
            <a:pPr marL="1371600" lvl="3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x</a:t>
            </a:r>
            <a:r>
              <a:rPr lang="en-US" dirty="0" smtClean="0"/>
              <a:t>[f] * pool[hash(</a:t>
            </a:r>
            <a:r>
              <a:rPr lang="en-US" dirty="0" err="1" smtClean="0"/>
              <a:t>i,f</a:t>
            </a:r>
            <a:r>
              <a:rPr lang="en-US" dirty="0" smtClean="0"/>
              <a:t>) % </a:t>
            </a:r>
            <a:r>
              <a:rPr lang="en-US" dirty="0" err="1" smtClean="0"/>
              <a:t>poolSize</a:t>
            </a:r>
            <a:r>
              <a:rPr lang="en-US" dirty="0" smtClean="0"/>
              <a:t>] for</a:t>
            </a:r>
            <a:r>
              <a:rPr lang="en-US" i="1" dirty="0" smtClean="0"/>
              <a:t> f </a:t>
            </a:r>
            <a:r>
              <a:rPr lang="en-US" dirty="0" smtClean="0"/>
              <a:t>in </a:t>
            </a:r>
            <a:r>
              <a:rPr lang="en-US" b="1" dirty="0" smtClean="0"/>
              <a:t>x) </a:t>
            </a:r>
            <a:r>
              <a:rPr lang="en-US" dirty="0" smtClean="0"/>
              <a:t>&gt; 0 ? 1 : 0</a:t>
            </a:r>
          </a:p>
          <a:p>
            <a:pPr lvl="2"/>
            <a:r>
              <a:rPr lang="en-US" dirty="0" smtClean="0"/>
              <a:t>Return the bit-vector LSH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50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with pooling, this is a compact re-encoding of the data</a:t>
            </a:r>
          </a:p>
          <a:p>
            <a:pPr lvl="2"/>
            <a:r>
              <a:rPr lang="en-US" dirty="0" smtClean="0"/>
              <a:t>you don’t need to store the </a:t>
            </a:r>
            <a:r>
              <a:rPr lang="en-US" b="1" dirty="0" smtClean="0"/>
              <a:t>r</a:t>
            </a:r>
            <a:r>
              <a:rPr lang="en-US" dirty="0" smtClean="0"/>
              <a:t>’s, just the pool</a:t>
            </a:r>
          </a:p>
          <a:p>
            <a:pPr lvl="1"/>
            <a:r>
              <a:rPr lang="en-US" dirty="0" smtClean="0"/>
              <a:t>leads to very fast nearest neighbor method</a:t>
            </a:r>
          </a:p>
          <a:p>
            <a:pPr lvl="2"/>
            <a:r>
              <a:rPr lang="en-US" dirty="0" smtClean="0"/>
              <a:t>just look at other items with </a:t>
            </a:r>
            <a:r>
              <a:rPr lang="en-US" b="1" dirty="0" err="1" smtClean="0"/>
              <a:t>bx</a:t>
            </a:r>
            <a:r>
              <a:rPr lang="en-US" b="1" dirty="0" smtClean="0"/>
              <a:t>’</a:t>
            </a:r>
            <a:r>
              <a:rPr lang="en-US" dirty="0" smtClean="0"/>
              <a:t>=</a:t>
            </a:r>
            <a:r>
              <a:rPr lang="en-US" b="1" dirty="0" err="1" smtClean="0"/>
              <a:t>bx</a:t>
            </a:r>
            <a:endParaRPr lang="en-US" b="1" dirty="0" smtClean="0"/>
          </a:p>
          <a:p>
            <a:pPr lvl="2"/>
            <a:r>
              <a:rPr lang="en-US" dirty="0" smtClean="0"/>
              <a:t>also very fast nearest-neighbor methods for Hamming distance</a:t>
            </a:r>
          </a:p>
          <a:p>
            <a:pPr lvl="1"/>
            <a:r>
              <a:rPr lang="en-US" dirty="0" smtClean="0"/>
              <a:t>similarly, leads to very fast clustering</a:t>
            </a:r>
          </a:p>
          <a:p>
            <a:pPr lvl="2"/>
            <a:r>
              <a:rPr lang="en-US" dirty="0" smtClean="0"/>
              <a:t>cluster = all things with same </a:t>
            </a:r>
            <a:r>
              <a:rPr lang="en-US" b="1" dirty="0" err="1" smtClean="0"/>
              <a:t>bx</a:t>
            </a:r>
            <a:r>
              <a:rPr lang="en-US" dirty="0" smtClean="0"/>
              <a:t> vector</a:t>
            </a:r>
          </a:p>
          <a:p>
            <a:r>
              <a:rPr lang="en-US" dirty="0" smtClean="0"/>
              <a:t>More </a:t>
            </a:r>
            <a:r>
              <a:rPr lang="en-US" dirty="0" smtClean="0"/>
              <a:t>Thursday….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080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neighbors of LSH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After hashing </a:t>
            </a:r>
            <a:r>
              <a:rPr lang="en-US" b="1" dirty="0" smtClean="0"/>
              <a:t>x</a:t>
            </a:r>
            <a:r>
              <a:rPr lang="en-US" b="1" baseline="-25000" dirty="0" smtClean="0"/>
              <a:t>1</a:t>
            </a:r>
            <a:r>
              <a:rPr lang="en-US" b="1" dirty="0" smtClean="0"/>
              <a:t>,…,</a:t>
            </a:r>
            <a:r>
              <a:rPr lang="en-US" b="1" dirty="0" err="1" smtClean="0"/>
              <a:t>x</a:t>
            </a:r>
            <a:r>
              <a:rPr lang="en-US" b="1" baseline="-25000" dirty="0" err="1" smtClean="0"/>
              <a:t>n</a:t>
            </a:r>
            <a:r>
              <a:rPr lang="en-US" b="1" dirty="0" smtClean="0"/>
              <a:t> </a:t>
            </a:r>
            <a:r>
              <a:rPr lang="en-US" dirty="0" smtClean="0"/>
              <a:t>we have </a:t>
            </a:r>
            <a:r>
              <a:rPr lang="en-US" b="1" dirty="0" smtClean="0"/>
              <a:t>bx</a:t>
            </a:r>
            <a:r>
              <a:rPr lang="en-US" b="1" baseline="-25000" dirty="0" smtClean="0"/>
              <a:t>1</a:t>
            </a:r>
            <a:r>
              <a:rPr lang="en-US" b="1" dirty="0" smtClean="0"/>
              <a:t>, … </a:t>
            </a:r>
            <a:r>
              <a:rPr lang="en-US" b="1" dirty="0" err="1" smtClean="0"/>
              <a:t>bx</a:t>
            </a:r>
            <a:r>
              <a:rPr lang="en-US" b="1" baseline="-25000" dirty="0" err="1" smtClean="0"/>
              <a:t>n</a:t>
            </a:r>
            <a:endParaRPr lang="en-US" b="1" baseline="-25000" dirty="0" smtClean="0"/>
          </a:p>
          <a:p>
            <a:r>
              <a:rPr lang="en-US" dirty="0" smtClean="0"/>
              <a:t>How do I find closest neighbors of </a:t>
            </a:r>
            <a:r>
              <a:rPr lang="en-US" b="1" dirty="0" err="1" smtClean="0"/>
              <a:t>bx</a:t>
            </a:r>
            <a:r>
              <a:rPr lang="en-US" b="1" baseline="-25000" dirty="0" err="1" smtClean="0"/>
              <a:t>i</a:t>
            </a:r>
            <a:r>
              <a:rPr lang="en-US" b="1" baseline="-25000" dirty="0" smtClean="0"/>
              <a:t> </a:t>
            </a:r>
            <a:r>
              <a:rPr lang="en-US" dirty="0" smtClean="0"/>
              <a:t>?</a:t>
            </a:r>
            <a:r>
              <a:rPr lang="en-US" b="1" dirty="0" smtClean="0"/>
              <a:t> </a:t>
            </a:r>
          </a:p>
          <a:p>
            <a:r>
              <a:rPr lang="en-US" dirty="0" smtClean="0"/>
              <a:t>One approach (</a:t>
            </a:r>
            <a:r>
              <a:rPr lang="en-US" dirty="0" err="1" smtClean="0"/>
              <a:t>Indyk</a:t>
            </a:r>
            <a:r>
              <a:rPr lang="en-US" dirty="0" smtClean="0"/>
              <a:t> &amp; </a:t>
            </a:r>
            <a:r>
              <a:rPr lang="en-US" dirty="0" err="1" smtClean="0"/>
              <a:t>Motwana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Pick random permutation </a:t>
            </a:r>
            <a:r>
              <a:rPr lang="en-US" b="1" dirty="0" smtClean="0"/>
              <a:t>p</a:t>
            </a:r>
            <a:r>
              <a:rPr lang="en-US" dirty="0" smtClean="0"/>
              <a:t> of bits </a:t>
            </a:r>
          </a:p>
          <a:p>
            <a:pPr lvl="1"/>
            <a:r>
              <a:rPr lang="en-US" dirty="0" smtClean="0"/>
              <a:t>Permute to </a:t>
            </a:r>
            <a:r>
              <a:rPr lang="en-US" b="1" dirty="0"/>
              <a:t>bx</a:t>
            </a:r>
            <a:r>
              <a:rPr lang="en-US" b="1" baseline="-25000" dirty="0"/>
              <a:t>1</a:t>
            </a:r>
            <a:r>
              <a:rPr lang="en-US" b="1" dirty="0"/>
              <a:t>, … </a:t>
            </a:r>
            <a:r>
              <a:rPr lang="en-US" b="1" dirty="0" err="1" smtClean="0"/>
              <a:t>bx</a:t>
            </a:r>
            <a:r>
              <a:rPr lang="en-US" b="1" baseline="-25000" dirty="0" err="1" smtClean="0"/>
              <a:t>n</a:t>
            </a:r>
            <a:r>
              <a:rPr lang="en-US" b="1" baseline="-25000" dirty="0" smtClean="0"/>
              <a:t> </a:t>
            </a:r>
            <a:r>
              <a:rPr lang="en-US" dirty="0" smtClean="0"/>
              <a:t>get </a:t>
            </a:r>
            <a:r>
              <a:rPr lang="en-US" b="1" dirty="0" smtClean="0"/>
              <a:t>bx</a:t>
            </a:r>
            <a:r>
              <a:rPr lang="en-US" b="1" baseline="-25000" dirty="0" smtClean="0"/>
              <a:t>1</a:t>
            </a:r>
            <a:r>
              <a:rPr lang="en-US" b="1" baseline="30000" dirty="0" smtClean="0"/>
              <a:t>p</a:t>
            </a:r>
            <a:r>
              <a:rPr lang="en-US" b="1" dirty="0" smtClean="0"/>
              <a:t>, </a:t>
            </a:r>
            <a:r>
              <a:rPr lang="en-US" b="1" dirty="0"/>
              <a:t>… </a:t>
            </a:r>
            <a:r>
              <a:rPr lang="en-US" b="1" dirty="0" err="1" smtClean="0"/>
              <a:t>bx</a:t>
            </a:r>
            <a:r>
              <a:rPr lang="en-US" b="1" baseline="-25000" dirty="0" err="1" smtClean="0"/>
              <a:t>n</a:t>
            </a:r>
            <a:r>
              <a:rPr lang="en-US" b="1" baseline="30000" dirty="0" err="1" smtClean="0"/>
              <a:t>p</a:t>
            </a:r>
            <a:endParaRPr lang="en-US" b="1" baseline="30000" dirty="0" smtClean="0"/>
          </a:p>
          <a:p>
            <a:pPr lvl="1"/>
            <a:r>
              <a:rPr lang="en-US" dirty="0" smtClean="0"/>
              <a:t>Sort them</a:t>
            </a:r>
          </a:p>
          <a:p>
            <a:pPr lvl="1"/>
            <a:r>
              <a:rPr lang="en-US" dirty="0" smtClean="0"/>
              <a:t>Check B closest neighbors of </a:t>
            </a:r>
            <a:r>
              <a:rPr lang="en-US" b="1" dirty="0" err="1" smtClean="0"/>
              <a:t>bx</a:t>
            </a:r>
            <a:r>
              <a:rPr lang="en-US" b="1" baseline="-25000" dirty="0" err="1" smtClean="0"/>
              <a:t>i</a:t>
            </a:r>
            <a:r>
              <a:rPr lang="en-US" b="1" baseline="30000" dirty="0" err="1" smtClean="0"/>
              <a:t>p</a:t>
            </a:r>
            <a:r>
              <a:rPr lang="en-US" b="1" baseline="30000" dirty="0" smtClean="0"/>
              <a:t> </a:t>
            </a:r>
            <a:r>
              <a:rPr lang="en-US" dirty="0" smtClean="0"/>
              <a:t>in that sorted list, and keep the </a:t>
            </a:r>
            <a:r>
              <a:rPr lang="en-US" i="1" dirty="0" smtClean="0"/>
              <a:t>k </a:t>
            </a:r>
            <a:r>
              <a:rPr lang="en-US" dirty="0" smtClean="0"/>
              <a:t>closest</a:t>
            </a:r>
          </a:p>
          <a:p>
            <a:pPr lvl="1"/>
            <a:r>
              <a:rPr lang="en-US" dirty="0" smtClean="0"/>
              <a:t>Repeat many times</a:t>
            </a:r>
          </a:p>
          <a:p>
            <a:r>
              <a:rPr lang="en-US" dirty="0" smtClean="0"/>
              <a:t>Each pass finds some close neighbors of every element</a:t>
            </a:r>
          </a:p>
          <a:p>
            <a:pPr lvl="1"/>
            <a:r>
              <a:rPr lang="en-US" dirty="0" smtClean="0"/>
              <a:t>So, can do single-link-clustering with sequential scans</a:t>
            </a:r>
          </a:p>
        </p:txBody>
      </p:sp>
    </p:spTree>
    <p:extLst>
      <p:ext uri="{BB962C8B-B14F-4D97-AF65-F5344CB8AC3E}">
        <p14:creationId xmlns:p14="http://schemas.microsoft.com/office/powerpoint/2010/main" val="50493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as optimization for regularized logistic regression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9400" y="1314395"/>
            <a:ext cx="8648700" cy="509905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Initialize </a:t>
            </a:r>
            <a:r>
              <a:rPr lang="en-US" sz="2600" dirty="0" smtClean="0"/>
              <a:t>arrays </a:t>
            </a:r>
            <a:r>
              <a:rPr lang="en-US" sz="2600" i="1" dirty="0" smtClean="0"/>
              <a:t>W, A  </a:t>
            </a:r>
            <a:r>
              <a:rPr lang="en-US" sz="2600" dirty="0" smtClean="0"/>
              <a:t>of size </a:t>
            </a:r>
            <a:r>
              <a:rPr lang="en-US" sz="2600" i="1" dirty="0" smtClean="0"/>
              <a:t>R</a:t>
            </a:r>
            <a:r>
              <a:rPr lang="en-US" sz="2600" dirty="0" smtClean="0"/>
              <a:t> and</a:t>
            </a:r>
            <a:r>
              <a:rPr lang="en-US" sz="2600" i="1" dirty="0" smtClean="0"/>
              <a:t> </a:t>
            </a:r>
            <a:r>
              <a:rPr lang="en-US" sz="2600" dirty="0" smtClean="0"/>
              <a:t>set</a:t>
            </a:r>
            <a:r>
              <a:rPr lang="en-US" sz="2600" i="1" dirty="0" smtClean="0"/>
              <a:t> k=0</a:t>
            </a:r>
          </a:p>
          <a:p>
            <a:r>
              <a:rPr lang="en-US" sz="2600" dirty="0" smtClean="0"/>
              <a:t>For each iteration t=1,…T</a:t>
            </a:r>
          </a:p>
          <a:p>
            <a:pPr lvl="1"/>
            <a:r>
              <a:rPr lang="en-US" sz="2600" dirty="0" smtClean="0"/>
              <a:t>For each example (</a:t>
            </a:r>
            <a:r>
              <a:rPr lang="en-US" sz="2600" b="1" dirty="0" err="1" smtClean="0"/>
              <a:t>x</a:t>
            </a:r>
            <a:r>
              <a:rPr lang="en-US" sz="2600" baseline="-25000" dirty="0" err="1" smtClean="0"/>
              <a:t>i</a:t>
            </a:r>
            <a:r>
              <a:rPr lang="en-US" sz="2600" dirty="0" err="1" smtClean="0"/>
              <a:t>,</a:t>
            </a:r>
            <a:r>
              <a:rPr lang="en-US" sz="2600" i="1" dirty="0" err="1" smtClean="0"/>
              <a:t>y</a:t>
            </a:r>
            <a:r>
              <a:rPr lang="en-US" sz="2600" i="1" baseline="-25000" dirty="0" err="1" smtClean="0"/>
              <a:t>i</a:t>
            </a:r>
            <a:r>
              <a:rPr lang="en-US" sz="2600" dirty="0" smtClean="0"/>
              <a:t>)</a:t>
            </a:r>
          </a:p>
          <a:p>
            <a:pPr lvl="2"/>
            <a:r>
              <a:rPr lang="en-US" sz="2600" i="1" dirty="0"/>
              <a:t>k+</a:t>
            </a:r>
            <a:r>
              <a:rPr lang="en-US" sz="2600" i="1" dirty="0" smtClean="0"/>
              <a:t>+; </a:t>
            </a:r>
            <a:r>
              <a:rPr lang="en-US" sz="2600" dirty="0" smtClean="0"/>
              <a:t>let </a:t>
            </a:r>
            <a:r>
              <a:rPr lang="en-US" sz="2600" i="1" dirty="0" smtClean="0"/>
              <a:t>V</a:t>
            </a:r>
            <a:r>
              <a:rPr lang="en-US" sz="2600" dirty="0" smtClean="0"/>
              <a:t> be a new hash table; let </a:t>
            </a:r>
            <a:r>
              <a:rPr lang="en-US" sz="2600" i="1" dirty="0" err="1" smtClean="0"/>
              <a:t>tmp</a:t>
            </a:r>
            <a:r>
              <a:rPr lang="en-US" sz="2600" i="1" dirty="0" smtClean="0"/>
              <a:t>=0</a:t>
            </a:r>
          </a:p>
          <a:p>
            <a:pPr lvl="2"/>
            <a:r>
              <a:rPr lang="en-US" sz="2600" dirty="0" smtClean="0"/>
              <a:t>For each </a:t>
            </a:r>
            <a:r>
              <a:rPr lang="en-US" sz="2600" i="1" dirty="0" smtClean="0"/>
              <a:t>j: </a:t>
            </a:r>
            <a:r>
              <a:rPr lang="en-US" sz="2600" b="1" i="1" dirty="0" smtClean="0"/>
              <a:t>x</a:t>
            </a:r>
            <a:r>
              <a:rPr lang="en-US" sz="2600" i="1" baseline="-25000" dirty="0" smtClean="0"/>
              <a:t>i </a:t>
            </a:r>
            <a:r>
              <a:rPr lang="en-US" sz="2600" i="1" baseline="30000" dirty="0" smtClean="0"/>
              <a:t>j </a:t>
            </a:r>
            <a:r>
              <a:rPr lang="en-US" sz="2600" i="1" dirty="0" smtClean="0"/>
              <a:t>&gt;0</a:t>
            </a:r>
            <a:r>
              <a:rPr lang="en-US" sz="2600" dirty="0" smtClean="0"/>
              <a:t>:  </a:t>
            </a:r>
            <a:r>
              <a:rPr lang="en-US" sz="2600" i="1" dirty="0" smtClean="0"/>
              <a:t>V[hash(j)%R] += </a:t>
            </a:r>
            <a:r>
              <a:rPr lang="en-US" sz="2600" b="1" i="1" dirty="0" smtClean="0"/>
              <a:t>x</a:t>
            </a:r>
            <a:r>
              <a:rPr lang="en-US" sz="2600" i="1" baseline="-25000" dirty="0" smtClean="0"/>
              <a:t>i </a:t>
            </a:r>
            <a:r>
              <a:rPr lang="en-US" sz="2600" i="1" baseline="30000" dirty="0" smtClean="0"/>
              <a:t>j </a:t>
            </a:r>
          </a:p>
          <a:p>
            <a:pPr lvl="2"/>
            <a:r>
              <a:rPr lang="en-US" sz="2600" dirty="0" smtClean="0"/>
              <a:t>Let </a:t>
            </a:r>
            <a:r>
              <a:rPr lang="en-US" sz="2600" i="1" dirty="0" err="1" smtClean="0"/>
              <a:t>ip</a:t>
            </a:r>
            <a:r>
              <a:rPr lang="en-US" sz="2600" i="1" dirty="0" smtClean="0"/>
              <a:t>=0</a:t>
            </a:r>
          </a:p>
          <a:p>
            <a:pPr lvl="2"/>
            <a:r>
              <a:rPr lang="en-US" sz="2600" dirty="0" smtClean="0"/>
              <a:t>For each </a:t>
            </a:r>
            <a:r>
              <a:rPr lang="en-US" sz="2600" i="1" dirty="0" smtClean="0"/>
              <a:t>h: V[h]&gt;0:</a:t>
            </a:r>
          </a:p>
          <a:p>
            <a:pPr lvl="3"/>
            <a:r>
              <a:rPr lang="en-US" sz="2600" dirty="0" smtClean="0"/>
              <a:t> </a:t>
            </a:r>
            <a:r>
              <a:rPr lang="en-US" sz="2600" i="1" dirty="0"/>
              <a:t>W[h]</a:t>
            </a:r>
            <a:r>
              <a:rPr lang="en-US" sz="2600" dirty="0"/>
              <a:t>   *=</a:t>
            </a:r>
            <a:r>
              <a:rPr lang="en-US" sz="2600" i="1" dirty="0"/>
              <a:t> (1</a:t>
            </a:r>
            <a:r>
              <a:rPr lang="en-US" sz="2600" dirty="0"/>
              <a:t>  - </a:t>
            </a:r>
            <a:r>
              <a:rPr lang="en-US" sz="2600" i="1" dirty="0"/>
              <a:t>λ2μ)</a:t>
            </a:r>
            <a:r>
              <a:rPr lang="en-US" sz="2600" i="1" baseline="30000" dirty="0"/>
              <a:t>k-A[j]</a:t>
            </a:r>
            <a:endParaRPr lang="en-US" sz="2600" i="1" dirty="0"/>
          </a:p>
          <a:p>
            <a:pPr lvl="3"/>
            <a:r>
              <a:rPr lang="en-US" sz="2600" i="1" dirty="0" err="1" smtClean="0"/>
              <a:t>ip</a:t>
            </a:r>
            <a:r>
              <a:rPr lang="en-US" sz="2600" i="1" dirty="0" smtClean="0"/>
              <a:t>+= V[h]*W[h]</a:t>
            </a:r>
          </a:p>
          <a:p>
            <a:pPr lvl="3"/>
            <a:r>
              <a:rPr lang="en-US" sz="2600" i="1" dirty="0" smtClean="0"/>
              <a:t>A[h] = k</a:t>
            </a:r>
          </a:p>
          <a:p>
            <a:pPr lvl="2"/>
            <a:r>
              <a:rPr lang="en-US" sz="2600" i="1" dirty="0" smtClean="0"/>
              <a:t>p = 1/(1+exp(-</a:t>
            </a:r>
            <a:r>
              <a:rPr lang="en-US" sz="2600" i="1" dirty="0" err="1" smtClean="0"/>
              <a:t>ip</a:t>
            </a:r>
            <a:r>
              <a:rPr lang="en-US" sz="2600" i="1" dirty="0" smtClean="0"/>
              <a:t>))</a:t>
            </a:r>
          </a:p>
          <a:p>
            <a:pPr lvl="2"/>
            <a:r>
              <a:rPr lang="en-US" sz="2600" dirty="0" smtClean="0"/>
              <a:t>For each </a:t>
            </a:r>
            <a:r>
              <a:rPr lang="en-US" sz="2600" i="1" dirty="0" smtClean="0"/>
              <a:t>h: </a:t>
            </a:r>
            <a:r>
              <a:rPr lang="en-US" sz="2600" i="1" dirty="0"/>
              <a:t>V[h]&gt;0:</a:t>
            </a:r>
            <a:endParaRPr lang="en-US" sz="2600" i="1" dirty="0" smtClean="0"/>
          </a:p>
          <a:p>
            <a:pPr lvl="3"/>
            <a:r>
              <a:rPr lang="en-US" sz="2600" i="1" dirty="0" smtClean="0"/>
              <a:t>W</a:t>
            </a:r>
            <a:r>
              <a:rPr lang="en-US" sz="2600" i="1" dirty="0" smtClean="0"/>
              <a:t>[h]</a:t>
            </a:r>
            <a:r>
              <a:rPr lang="en-US" sz="2600" dirty="0" smtClean="0"/>
              <a:t> =</a:t>
            </a:r>
            <a:r>
              <a:rPr lang="en-US" sz="2600" i="1" dirty="0" smtClean="0"/>
              <a:t> </a:t>
            </a:r>
            <a:r>
              <a:rPr lang="en-US" sz="2600" dirty="0"/>
              <a:t> </a:t>
            </a:r>
            <a:r>
              <a:rPr lang="en-US" sz="2600" i="1" dirty="0" smtClean="0"/>
              <a:t>W[h]</a:t>
            </a:r>
            <a:r>
              <a:rPr lang="en-US" sz="2600" dirty="0" smtClean="0"/>
              <a:t>  + </a:t>
            </a:r>
            <a:r>
              <a:rPr lang="en-US" sz="2600" i="1" dirty="0" err="1" smtClean="0"/>
              <a:t>λ</a:t>
            </a:r>
            <a:r>
              <a:rPr lang="en-US" sz="2600" i="1" dirty="0" smtClean="0"/>
              <a:t>(</a:t>
            </a:r>
            <a:r>
              <a:rPr lang="en-US" sz="2600" i="1" dirty="0" err="1" smtClean="0"/>
              <a:t>y</a:t>
            </a:r>
            <a:r>
              <a:rPr lang="en-US" sz="2600" i="1" baseline="-25000" dirty="0" err="1" smtClean="0"/>
              <a:t>i</a:t>
            </a:r>
            <a:r>
              <a:rPr lang="en-US" sz="2600" i="1" dirty="0"/>
              <a:t> </a:t>
            </a:r>
            <a:r>
              <a:rPr lang="en-US" sz="2600" i="1" dirty="0" smtClean="0"/>
              <a:t>- p</a:t>
            </a:r>
            <a:r>
              <a:rPr lang="en-US" sz="2600" i="1" baseline="30000" dirty="0" smtClean="0"/>
              <a:t>i</a:t>
            </a:r>
            <a:r>
              <a:rPr lang="en-US" sz="2600" i="1" dirty="0" smtClean="0"/>
              <a:t>)V[h</a:t>
            </a:r>
            <a:r>
              <a:rPr lang="en-US" sz="2600" i="1" dirty="0" smtClean="0"/>
              <a:t>]</a:t>
            </a:r>
            <a:endParaRPr lang="en-US" sz="2600" i="1" dirty="0" smtClean="0"/>
          </a:p>
          <a:p>
            <a:pPr lvl="1"/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523595"/>
              </p:ext>
            </p:extLst>
          </p:nvPr>
        </p:nvGraphicFramePr>
        <p:xfrm>
          <a:off x="6911330" y="3005185"/>
          <a:ext cx="2232669" cy="711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5" name="Equation" r:id="rId3" imgW="1155700" imgH="368300" progId="Equation.3">
                  <p:embed/>
                </p:oleObj>
              </mc:Choice>
              <mc:Fallback>
                <p:oleObj name="Equation" r:id="rId3" imgW="11557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1330" y="3005185"/>
                        <a:ext cx="2232669" cy="71123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981269"/>
              </p:ext>
            </p:extLst>
          </p:nvPr>
        </p:nvGraphicFramePr>
        <p:xfrm>
          <a:off x="7078916" y="4732422"/>
          <a:ext cx="1635289" cy="73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6" name="Equation" r:id="rId5" imgW="774700" imgH="393700" progId="Equation.3">
                  <p:embed/>
                </p:oleObj>
              </mc:Choice>
              <mc:Fallback>
                <p:oleObj name="Equation" r:id="rId5" imgW="7747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78916" y="4732422"/>
                        <a:ext cx="1635289" cy="735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Screen Shot 2012-02-13 at 1.20.54 PM.pn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91" b="23227"/>
          <a:stretch/>
        </p:blipFill>
        <p:spPr>
          <a:xfrm>
            <a:off x="4026122" y="6178396"/>
            <a:ext cx="5117878" cy="4700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08070" y="3835491"/>
            <a:ext cx="2199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regularize W[h]’s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836121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906462"/>
          </a:xfrm>
        </p:spPr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pic>
        <p:nvPicPr>
          <p:cNvPr id="3" name="Picture 2" descr="Screen Shot 2012-02-15 at 12.32.4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04" y="266084"/>
            <a:ext cx="7870944" cy="65919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43053" y="3689683"/>
            <a:ext cx="240759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2^26 entries = 1 Gb @ 8bytes/weight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156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3" name="Picture 2" descr="Screen Shot 2012-02-20 at 5.40.2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7723"/>
            <a:ext cx="9144000" cy="3277378"/>
          </a:xfrm>
          <a:prstGeom prst="rect">
            <a:avLst/>
          </a:prstGeom>
        </p:spPr>
      </p:pic>
      <p:pic>
        <p:nvPicPr>
          <p:cNvPr id="5" name="Picture 4" descr="Screen Shot 2012-02-20 at 5.39.1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64" y="437613"/>
            <a:ext cx="76073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16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variant of feature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1"/>
            <a:ext cx="8053754" cy="416550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Hash each feature </a:t>
            </a:r>
            <a:r>
              <a:rPr lang="en-US" i="1" dirty="0" smtClean="0"/>
              <a:t>multiple times </a:t>
            </a:r>
            <a:r>
              <a:rPr lang="en-US" dirty="0" smtClean="0"/>
              <a:t>with different hash functions</a:t>
            </a:r>
          </a:p>
          <a:p>
            <a:r>
              <a:rPr lang="en-US" dirty="0" smtClean="0"/>
              <a:t>Now, each </a:t>
            </a:r>
            <a:r>
              <a:rPr lang="en-US" i="1" dirty="0" smtClean="0"/>
              <a:t>w </a:t>
            </a:r>
            <a:r>
              <a:rPr lang="en-US" dirty="0" smtClean="0"/>
              <a:t>has </a:t>
            </a:r>
            <a:r>
              <a:rPr lang="en-US" i="1" dirty="0" smtClean="0"/>
              <a:t>k </a:t>
            </a:r>
            <a:r>
              <a:rPr lang="en-US" dirty="0" smtClean="0"/>
              <a:t>chances to </a:t>
            </a:r>
            <a:r>
              <a:rPr lang="en-US" i="1" dirty="0" smtClean="0"/>
              <a:t>not</a:t>
            </a:r>
            <a:r>
              <a:rPr lang="en-US" dirty="0" smtClean="0"/>
              <a:t> collide with another useful </a:t>
            </a:r>
            <a:r>
              <a:rPr lang="en-US" i="1" dirty="0" smtClean="0"/>
              <a:t>w’</a:t>
            </a:r>
            <a:r>
              <a:rPr lang="en-US" dirty="0" smtClean="0"/>
              <a:t>  </a:t>
            </a:r>
            <a:endParaRPr lang="en-US" i="1" dirty="0"/>
          </a:p>
          <a:p>
            <a:r>
              <a:rPr lang="en-US" dirty="0" smtClean="0"/>
              <a:t>An easy way to get multiple hash functions</a:t>
            </a:r>
          </a:p>
          <a:p>
            <a:pPr lvl="1"/>
            <a:r>
              <a:rPr lang="en-US" dirty="0" smtClean="0"/>
              <a:t>Generate some random strings </a:t>
            </a:r>
            <a:r>
              <a:rPr lang="en-US" i="1" dirty="0" smtClean="0"/>
              <a:t>s</a:t>
            </a:r>
            <a:r>
              <a:rPr lang="en-US" i="1" baseline="-25000" dirty="0" smtClean="0"/>
              <a:t>1</a:t>
            </a:r>
            <a:r>
              <a:rPr lang="en-US" i="1" dirty="0" smtClean="0"/>
              <a:t>,…,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L</a:t>
            </a:r>
            <a:endParaRPr lang="en-US" i="1" baseline="-25000" dirty="0" smtClean="0"/>
          </a:p>
          <a:p>
            <a:pPr lvl="1"/>
            <a:r>
              <a:rPr lang="en-US" dirty="0" smtClean="0"/>
              <a:t>Let the k-</a:t>
            </a:r>
            <a:r>
              <a:rPr lang="en-US" dirty="0" err="1" smtClean="0"/>
              <a:t>th</a:t>
            </a:r>
            <a:r>
              <a:rPr lang="en-US" dirty="0" smtClean="0"/>
              <a:t> hash function for </a:t>
            </a:r>
            <a:r>
              <a:rPr lang="en-US" i="1" dirty="0" smtClean="0"/>
              <a:t>w</a:t>
            </a:r>
            <a:r>
              <a:rPr lang="en-US" dirty="0" smtClean="0"/>
              <a:t> be the ordinary hash of concatenation </a:t>
            </a:r>
            <a:r>
              <a:rPr lang="en-US" i="1" dirty="0" err="1" smtClean="0"/>
              <a:t>w</a:t>
            </a:r>
            <a:r>
              <a:rPr lang="en-US" i="1" dirty="0" err="1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i="1" dirty="0" err="1" smtClean="0"/>
              <a:t>s</a:t>
            </a:r>
            <a:r>
              <a:rPr lang="en-US" i="1" baseline="-25000" dirty="0" err="1"/>
              <a:t>k</a:t>
            </a:r>
            <a:endParaRPr lang="en-US" i="1" baseline="-25000" dirty="0" smtClean="0"/>
          </a:p>
          <a:p>
            <a:pPr lvl="1"/>
            <a:endParaRPr lang="en-US" i="1" baseline="-25000" dirty="0"/>
          </a:p>
          <a:p>
            <a:pPr lvl="1"/>
            <a:endParaRPr lang="en-US" i="1" baseline="-25000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825582"/>
              </p:ext>
            </p:extLst>
          </p:nvPr>
        </p:nvGraphicFramePr>
        <p:xfrm>
          <a:off x="1828800" y="5422900"/>
          <a:ext cx="4875213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" imgW="1460500" imgH="393700" progId="Equation.3">
                  <p:embed/>
                </p:oleObj>
              </mc:Choice>
              <mc:Fallback>
                <p:oleObj name="Equation" r:id="rId3" imgW="1460500" imgH="3937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422900"/>
                        <a:ext cx="4875213" cy="1303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225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variant of feature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Why would this work?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Claim: with 100,000 features and 100,000,000 buckets:</a:t>
            </a:r>
          </a:p>
          <a:p>
            <a:pPr lvl="1"/>
            <a:r>
              <a:rPr lang="en-US" dirty="0" smtClean="0"/>
              <a:t>k=1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err="1" smtClean="0"/>
              <a:t>Pr</a:t>
            </a:r>
            <a:r>
              <a:rPr lang="en-US" dirty="0" smtClean="0"/>
              <a:t>(any duplication) ≈1</a:t>
            </a:r>
          </a:p>
          <a:p>
            <a:pPr lvl="1"/>
            <a:r>
              <a:rPr lang="en-US" dirty="0" smtClean="0"/>
              <a:t>k=2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err="1" smtClean="0"/>
              <a:t>Pr</a:t>
            </a:r>
            <a:r>
              <a:rPr lang="en-US" dirty="0" smtClean="0"/>
              <a:t>(any duplication)</a:t>
            </a:r>
            <a:r>
              <a:rPr lang="en-US" dirty="0"/>
              <a:t> </a:t>
            </a:r>
            <a:r>
              <a:rPr lang="en-US" dirty="0" smtClean="0"/>
              <a:t>≈0.4</a:t>
            </a:r>
          </a:p>
          <a:p>
            <a:pPr lvl="1"/>
            <a:r>
              <a:rPr lang="en-US" dirty="0" smtClean="0"/>
              <a:t>k=3 </a:t>
            </a:r>
            <a:r>
              <a:rPr lang="en-US" dirty="0" smtClean="0">
                <a:sym typeface="Wingdings"/>
              </a:rPr>
              <a:t> </a:t>
            </a:r>
            <a:r>
              <a:rPr lang="en-US" dirty="0" err="1" smtClean="0">
                <a:sym typeface="Wingdings"/>
              </a:rPr>
              <a:t>Pr</a:t>
            </a:r>
            <a:r>
              <a:rPr lang="en-US" dirty="0" smtClean="0">
                <a:sym typeface="Wingdings"/>
              </a:rPr>
              <a:t>(any duplication)</a:t>
            </a:r>
            <a:r>
              <a:rPr lang="en-US" dirty="0"/>
              <a:t> </a:t>
            </a:r>
            <a:r>
              <a:rPr lang="en-US" dirty="0" smtClean="0"/>
              <a:t>≈0.01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159905"/>
              </p:ext>
            </p:extLst>
          </p:nvPr>
        </p:nvGraphicFramePr>
        <p:xfrm>
          <a:off x="1828800" y="2040873"/>
          <a:ext cx="4875213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7" name="Equation" r:id="rId3" imgW="1460500" imgH="393700" progId="Equation.3">
                  <p:embed/>
                </p:oleObj>
              </mc:Choice>
              <mc:Fallback>
                <p:oleObj name="Equation" r:id="rId3" imgW="1460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40873"/>
                        <a:ext cx="4875213" cy="1303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250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Trick - Insights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Save memory: don’t store hash keys</a:t>
            </a:r>
          </a:p>
          <a:p>
            <a:r>
              <a:rPr lang="en-US" dirty="0" smtClean="0"/>
              <a:t>Allow collisions</a:t>
            </a:r>
          </a:p>
          <a:p>
            <a:pPr lvl="1"/>
            <a:r>
              <a:rPr lang="en-US" dirty="0" smtClean="0"/>
              <a:t>even though it distorts your data some</a:t>
            </a:r>
          </a:p>
          <a:p>
            <a:r>
              <a:rPr lang="en-US" dirty="0" smtClean="0"/>
              <a:t>Let the learner (downstream) take up the slack</a:t>
            </a:r>
          </a:p>
          <a:p>
            <a:pPr lvl="1"/>
            <a:endParaRPr lang="en-US" dirty="0"/>
          </a:p>
          <a:p>
            <a:r>
              <a:rPr lang="en-US" dirty="0" smtClean="0"/>
              <a:t>Here’s another famous trick that exploits these insights….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824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3982</TotalTime>
  <Words>1979</Words>
  <Application>Microsoft Macintosh PowerPoint</Application>
  <PresentationFormat>On-screen Show (4:3)</PresentationFormat>
  <Paragraphs>392</Paragraphs>
  <Slides>33</Slides>
  <Notes>2</Notes>
  <HiddenSlides>2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Equation</vt:lpstr>
      <vt:lpstr>Randomized Algorithms</vt:lpstr>
      <vt:lpstr>Outline</vt:lpstr>
      <vt:lpstr>Learning as optimization for regularized logistic regression</vt:lpstr>
      <vt:lpstr>Learning as optimization for regularized logistic regression</vt:lpstr>
      <vt:lpstr>An example</vt:lpstr>
      <vt:lpstr>Results</vt:lpstr>
      <vt:lpstr>A variant of feature hashing</vt:lpstr>
      <vt:lpstr>A variant of feature hashing</vt:lpstr>
      <vt:lpstr>Hash Trick - Insights</vt:lpstr>
      <vt:lpstr>Bloom filter interface</vt:lpstr>
      <vt:lpstr>Bloom filters</vt:lpstr>
      <vt:lpstr>Bloom filters</vt:lpstr>
      <vt:lpstr>Bloom filters</vt:lpstr>
      <vt:lpstr>Bloom filters: demo</vt:lpstr>
      <vt:lpstr>Bloom filters</vt:lpstr>
      <vt:lpstr>Bloom filters</vt:lpstr>
      <vt:lpstr>Bloom filters</vt:lpstr>
      <vt:lpstr>Bloom filters</vt:lpstr>
      <vt:lpstr>LSH: key ideas</vt:lpstr>
      <vt:lpstr>Random Projections</vt:lpstr>
      <vt:lpstr>Random projections</vt:lpstr>
      <vt:lpstr>Random projections</vt:lpstr>
      <vt:lpstr>Random projections</vt:lpstr>
      <vt:lpstr>Random projections</vt:lpstr>
      <vt:lpstr>Random projections</vt:lpstr>
      <vt:lpstr>Random projections</vt:lpstr>
      <vt:lpstr>Random projections</vt:lpstr>
      <vt:lpstr>Some math</vt:lpstr>
      <vt:lpstr>LSH: key ideas</vt:lpstr>
      <vt:lpstr>LSH: key ideas</vt:lpstr>
      <vt:lpstr>LSH: “pooling” (van Durme)</vt:lpstr>
      <vt:lpstr>LSH: key ideas</vt:lpstr>
      <vt:lpstr>Finding neighbors of LSH vectors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from Big Datasets</dc:title>
  <dc:creator>William Cohen</dc:creator>
  <cp:lastModifiedBy>William Cohen</cp:lastModifiedBy>
  <cp:revision>263</cp:revision>
  <dcterms:created xsi:type="dcterms:W3CDTF">2012-02-20T15:24:40Z</dcterms:created>
  <dcterms:modified xsi:type="dcterms:W3CDTF">2012-02-24T20:08:41Z</dcterms:modified>
</cp:coreProperties>
</file>