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44" r:id="rId3"/>
    <p:sldId id="264" r:id="rId4"/>
    <p:sldId id="265" r:id="rId5"/>
    <p:sldId id="266" r:id="rId6"/>
    <p:sldId id="275" r:id="rId7"/>
    <p:sldId id="270" r:id="rId8"/>
    <p:sldId id="272" r:id="rId9"/>
    <p:sldId id="274" r:id="rId10"/>
    <p:sldId id="277" r:id="rId11"/>
    <p:sldId id="279" r:id="rId12"/>
    <p:sldId id="280" r:id="rId13"/>
    <p:sldId id="281" r:id="rId14"/>
    <p:sldId id="283" r:id="rId15"/>
    <p:sldId id="284" r:id="rId16"/>
    <p:sldId id="312" r:id="rId17"/>
    <p:sldId id="367" r:id="rId18"/>
    <p:sldId id="368" r:id="rId19"/>
    <p:sldId id="345" r:id="rId20"/>
    <p:sldId id="337" r:id="rId21"/>
    <p:sldId id="313" r:id="rId22"/>
    <p:sldId id="290" r:id="rId23"/>
    <p:sldId id="300" r:id="rId24"/>
    <p:sldId id="301" r:id="rId25"/>
    <p:sldId id="302" r:id="rId26"/>
    <p:sldId id="303" r:id="rId27"/>
    <p:sldId id="346" r:id="rId28"/>
    <p:sldId id="308" r:id="rId29"/>
    <p:sldId id="305" r:id="rId30"/>
    <p:sldId id="306" r:id="rId31"/>
    <p:sldId id="307" r:id="rId32"/>
    <p:sldId id="311" r:id="rId33"/>
    <p:sldId id="309" r:id="rId34"/>
    <p:sldId id="310" r:id="rId35"/>
    <p:sldId id="347" r:id="rId36"/>
    <p:sldId id="348" r:id="rId37"/>
    <p:sldId id="349" r:id="rId38"/>
    <p:sldId id="350" r:id="rId39"/>
    <p:sldId id="351" r:id="rId40"/>
    <p:sldId id="314" r:id="rId41"/>
    <p:sldId id="334" r:id="rId42"/>
    <p:sldId id="352" r:id="rId43"/>
    <p:sldId id="360" r:id="rId44"/>
    <p:sldId id="361" r:id="rId45"/>
    <p:sldId id="362" r:id="rId46"/>
    <p:sldId id="363" r:id="rId47"/>
    <p:sldId id="316" r:id="rId48"/>
    <p:sldId id="317" r:id="rId49"/>
    <p:sldId id="353" r:id="rId50"/>
    <p:sldId id="354" r:id="rId51"/>
    <p:sldId id="355" r:id="rId52"/>
    <p:sldId id="356" r:id="rId53"/>
    <p:sldId id="320" r:id="rId54"/>
    <p:sldId id="357" r:id="rId55"/>
    <p:sldId id="358" r:id="rId56"/>
    <p:sldId id="372" r:id="rId57"/>
    <p:sldId id="327" r:id="rId58"/>
    <p:sldId id="364" r:id="rId59"/>
    <p:sldId id="369" r:id="rId60"/>
    <p:sldId id="370" r:id="rId61"/>
    <p:sldId id="371" r:id="rId62"/>
    <p:sldId id="365" r:id="rId63"/>
    <p:sldId id="328" r:id="rId64"/>
    <p:sldId id="329" r:id="rId65"/>
    <p:sldId id="366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98" d="100"/>
          <a:sy n="98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2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3,2M</a:t>
            </a:r>
            <a:r>
              <a:rPr lang="en-US" baseline="0" dirty="0" smtClean="0"/>
              <a:t> emails</a:t>
            </a:r>
          </a:p>
          <a:p>
            <a:r>
              <a:rPr lang="en-US" baseline="0" dirty="0" smtClean="0"/>
              <a:t>400k users</a:t>
            </a:r>
          </a:p>
          <a:p>
            <a:r>
              <a:rPr lang="en-US" baseline="0" dirty="0" smtClean="0"/>
              <a:t>40M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read this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a hash table would do this in constant time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2/21/12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6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csail.mit.edu/papers/v10/shi09a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Efficient Logistic Regression with Stochastic Gradient Descent:</a:t>
            </a:r>
            <a:br>
              <a:rPr lang="en-US" dirty="0" smtClean="0"/>
            </a:br>
            <a:r>
              <a:rPr lang="en-US" dirty="0" smtClean="0"/>
              <a:t>The Continuing Saga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1" y="1257300"/>
            <a:ext cx="5099736" cy="527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Replace LCL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with LCL + penalty for large weights, </a:t>
            </a:r>
            <a:r>
              <a:rPr lang="en-US" sz="2400" dirty="0" err="1" smtClean="0"/>
              <a:t>eg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 the update for </a:t>
            </a:r>
            <a:r>
              <a:rPr lang="en-US" sz="2400" dirty="0" err="1" smtClean="0"/>
              <a:t>wj</a:t>
            </a:r>
            <a:r>
              <a:rPr lang="en-US" sz="2400" dirty="0" smtClean="0"/>
              <a:t> becomes: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Or</a:t>
            </a:r>
          </a:p>
        </p:txBody>
      </p:sp>
      <p:pic>
        <p:nvPicPr>
          <p:cNvPr id="5" name="Picture 4" descr="Screen Shot 2012-02-13 at 11.03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16" y="1453755"/>
            <a:ext cx="6099784" cy="1050238"/>
          </a:xfrm>
          <a:prstGeom prst="rect">
            <a:avLst/>
          </a:prstGeom>
        </p:spPr>
      </p:pic>
      <p:pic>
        <p:nvPicPr>
          <p:cNvPr id="11" name="Picture 10" descr="Screen Shot 2012-02-13 at 11.5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45" y="2398897"/>
            <a:ext cx="3965655" cy="1368267"/>
          </a:xfrm>
          <a:prstGeom prst="rect">
            <a:avLst/>
          </a:prstGeom>
        </p:spPr>
      </p:pic>
      <p:pic>
        <p:nvPicPr>
          <p:cNvPr id="3" name="Picture 2" descr="Screen Shot 2012-02-13 at 1.20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69140"/>
            <a:ext cx="5727700" cy="965200"/>
          </a:xfrm>
          <a:prstGeom prst="rect">
            <a:avLst/>
          </a:prstGeom>
        </p:spPr>
      </p:pic>
      <p:pic>
        <p:nvPicPr>
          <p:cNvPr id="6" name="Picture 5" descr="Screen Shot 2012-02-13 at 1.20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14" y="5592994"/>
            <a:ext cx="5676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Algorithm:</a:t>
            </a:r>
            <a:endParaRPr lang="en-US" dirty="0"/>
          </a:p>
        </p:txBody>
      </p:sp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22" y="1257300"/>
            <a:ext cx="5117878" cy="7671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657550" y="5261224"/>
            <a:ext cx="928542" cy="224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2-02-13 at 1.20.5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12388"/>
          <a:stretch/>
        </p:blipFill>
        <p:spPr>
          <a:xfrm>
            <a:off x="3884933" y="5848176"/>
            <a:ext cx="3722708" cy="672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84240" y="2029021"/>
            <a:ext cx="39438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 goes from O(</a:t>
            </a:r>
            <a:r>
              <a:rPr lang="en-US" dirty="0" err="1" smtClean="0"/>
              <a:t>nT</a:t>
            </a:r>
            <a:r>
              <a:rPr lang="en-US" dirty="0" smtClean="0"/>
              <a:t>) to O(</a:t>
            </a:r>
            <a:r>
              <a:rPr lang="en-US" dirty="0" err="1" smtClean="0"/>
              <a:t>nmT</a:t>
            </a:r>
            <a:r>
              <a:rPr lang="en-US" dirty="0" smtClean="0"/>
              <a:t>) 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 = number of non-zero entries,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 = number of features,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 = number of passes over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7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W[j]</a:t>
            </a:r>
            <a:r>
              <a:rPr lang="en-US" sz="2800" dirty="0" smtClean="0"/>
              <a:t>  - </a:t>
            </a:r>
            <a:r>
              <a:rPr lang="en-US" sz="2800" i="1" dirty="0" smtClean="0"/>
              <a:t>λ2μW[j]</a:t>
            </a:r>
          </a:p>
          <a:p>
            <a:pPr lvl="3"/>
            <a:r>
              <a:rPr lang="en-US" sz="2800" dirty="0" smtClean="0"/>
              <a:t>If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 smtClean="0"/>
              <a:t>&gt;0 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4485" y="4364788"/>
            <a:ext cx="3650129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</a:p>
          <a:p>
            <a:pPr lvl="3"/>
            <a:r>
              <a:rPr lang="en-US" sz="2800" dirty="0" smtClean="0"/>
              <a:t>If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 smtClean="0"/>
              <a:t>&gt;0 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95831" y="4364788"/>
            <a:ext cx="3332384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321" y="1396034"/>
            <a:ext cx="8648700" cy="5099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dirty="0"/>
              <a:t>If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i="1" baseline="30000" dirty="0" err="1"/>
              <a:t>j</a:t>
            </a:r>
            <a:r>
              <a:rPr lang="en-US" sz="2800" dirty="0"/>
              <a:t>&gt;0 </a:t>
            </a:r>
            <a:r>
              <a:rPr lang="en-US" sz="2800" dirty="0" smtClean="0"/>
              <a:t>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01043" y="1396034"/>
            <a:ext cx="5117878" cy="4700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05445" y="4627146"/>
            <a:ext cx="3524950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7883" y="3057486"/>
            <a:ext cx="3180521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k-A[j] </a:t>
            </a:r>
            <a:r>
              <a:rPr lang="en-US" sz="2400" dirty="0" smtClean="0"/>
              <a:t>is number of examples seen since the </a:t>
            </a:r>
            <a:r>
              <a:rPr lang="en-US" sz="2400" b="1" dirty="0" smtClean="0"/>
              <a:t>last</a:t>
            </a:r>
            <a:r>
              <a:rPr lang="en-US" sz="2400" dirty="0" smtClean="0"/>
              <a:t> time we did an </a:t>
            </a:r>
            <a:r>
              <a:rPr lang="en-US" sz="2400" b="1" dirty="0" smtClean="0"/>
              <a:t>x&gt;0 update </a:t>
            </a:r>
            <a:r>
              <a:rPr lang="en-US" sz="2400" dirty="0" smtClean="0"/>
              <a:t>on W[j]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395302" y="1866131"/>
            <a:ext cx="1228830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34003" y="3235123"/>
            <a:ext cx="1023066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5445" y="5596596"/>
            <a:ext cx="1251624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54751" y="1866131"/>
            <a:ext cx="298841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dirty="0"/>
              <a:t>If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i="1" baseline="30000" dirty="0" err="1"/>
              <a:t>j</a:t>
            </a:r>
            <a:r>
              <a:rPr lang="en-US" sz="2800" dirty="0"/>
              <a:t>&gt;0 </a:t>
            </a:r>
            <a:r>
              <a:rPr lang="en-US" sz="2800" dirty="0" smtClean="0"/>
              <a:t>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0524" y="4792560"/>
            <a:ext cx="3524950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0381" y="2031545"/>
            <a:ext cx="1228830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59082" y="3400537"/>
            <a:ext cx="1023066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30524" y="5762010"/>
            <a:ext cx="1251624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79830" y="2031545"/>
            <a:ext cx="298841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84240" y="2661873"/>
            <a:ext cx="394386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 goes from O(</a:t>
            </a:r>
            <a:r>
              <a:rPr lang="en-US" dirty="0" err="1" smtClean="0"/>
              <a:t>nmT</a:t>
            </a:r>
            <a:r>
              <a:rPr lang="en-US" dirty="0" smtClean="0"/>
              <a:t>) back to to O(</a:t>
            </a:r>
            <a:r>
              <a:rPr lang="en-US" dirty="0" err="1" smtClean="0"/>
              <a:t>nT</a:t>
            </a:r>
            <a:r>
              <a:rPr lang="en-US" dirty="0" smtClean="0"/>
              <a:t>) 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 = number of non-zero entries,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 = number of features,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 = number of passes over data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memory use doubles (m </a:t>
            </a:r>
            <a:r>
              <a:rPr lang="en-US" dirty="0" smtClean="0">
                <a:sym typeface="Wingdings"/>
              </a:rPr>
              <a:t> 2m)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5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 and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basic idea but</a:t>
            </a:r>
          </a:p>
          <a:p>
            <a:pPr lvl="1"/>
            <a:r>
              <a:rPr lang="en-US" dirty="0" smtClean="0"/>
              <a:t>we need to apply “weight decay” to features in an example before we compute the prediction</a:t>
            </a:r>
          </a:p>
          <a:p>
            <a:pPr lvl="1"/>
            <a:r>
              <a:rPr lang="en-US" dirty="0" smtClean="0"/>
              <a:t>we need to apply “weight decay” before we save the learned classifier</a:t>
            </a:r>
          </a:p>
          <a:p>
            <a:pPr lvl="1"/>
            <a:r>
              <a:rPr lang="en-US" dirty="0" smtClean="0"/>
              <a:t>my suggestion:</a:t>
            </a:r>
          </a:p>
          <a:p>
            <a:pPr lvl="2"/>
            <a:r>
              <a:rPr lang="en-US" dirty="0" smtClean="0"/>
              <a:t>an abstraction for a  logistic regression classifier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SGD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096962"/>
            <a:ext cx="8648700" cy="55170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SGDLogistic</a:t>
            </a:r>
            <a:r>
              <a:rPr lang="en-US" dirty="0" smtClean="0"/>
              <a:t> Regression 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en-US" i="1" dirty="0" smtClean="0"/>
              <a:t>    /** Predict using current weights **/</a:t>
            </a:r>
          </a:p>
          <a:p>
            <a:pPr>
              <a:buNone/>
            </a:pPr>
            <a:r>
              <a:rPr lang="en-US" dirty="0" smtClean="0"/>
              <a:t>	double </a:t>
            </a:r>
            <a:r>
              <a:rPr lang="en-US" dirty="0" err="1" smtClean="0"/>
              <a:t>predict(Map</a:t>
            </a:r>
            <a:r>
              <a:rPr lang="en-US" dirty="0" smtClean="0"/>
              <a:t> features);</a:t>
            </a:r>
          </a:p>
          <a:p>
            <a:pPr>
              <a:buNone/>
            </a:pPr>
            <a:r>
              <a:rPr lang="en-US" i="1" dirty="0" smtClean="0"/>
              <a:t>    /** Apply weight decay to a single feature and record when in A[ ]**/</a:t>
            </a:r>
          </a:p>
          <a:p>
            <a:pPr>
              <a:buNone/>
            </a:pPr>
            <a:r>
              <a:rPr lang="en-US" dirty="0" smtClean="0"/>
              <a:t>	void </a:t>
            </a:r>
            <a:r>
              <a:rPr lang="en-US" dirty="0" err="1" smtClean="0"/>
              <a:t>regularize(string</a:t>
            </a:r>
            <a:r>
              <a:rPr lang="en-US" dirty="0" smtClean="0"/>
              <a:t> feature,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currentK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i="1" dirty="0" smtClean="0"/>
              <a:t>	/** Regularize all features then save to disk **/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   void </a:t>
            </a:r>
            <a:r>
              <a:rPr lang="en-US" dirty="0" err="1" smtClean="0"/>
              <a:t>save(string</a:t>
            </a:r>
            <a:r>
              <a:rPr lang="en-US" dirty="0" smtClean="0"/>
              <a:t> </a:t>
            </a:r>
            <a:r>
              <a:rPr lang="en-US" dirty="0" err="1" smtClean="0"/>
              <a:t>fileName,int</a:t>
            </a:r>
            <a:r>
              <a:rPr lang="en-US" dirty="0" smtClean="0"/>
              <a:t> </a:t>
            </a:r>
            <a:r>
              <a:rPr lang="en-US" dirty="0" err="1" smtClean="0"/>
              <a:t>currentK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i="1" dirty="0" smtClean="0"/>
              <a:t>    /** Load a saved classifier **/</a:t>
            </a:r>
          </a:p>
          <a:p>
            <a:pPr>
              <a:buNone/>
            </a:pPr>
            <a:r>
              <a:rPr lang="en-US" dirty="0" smtClean="0"/>
              <a:t>    static </a:t>
            </a:r>
            <a:r>
              <a:rPr lang="en-US" dirty="0" err="1" smtClean="0"/>
              <a:t>SGDClassifier</a:t>
            </a:r>
            <a:r>
              <a:rPr lang="en-US" dirty="0" smtClean="0"/>
              <a:t> </a:t>
            </a:r>
            <a:r>
              <a:rPr lang="en-US" dirty="0" err="1" smtClean="0"/>
              <a:t>load(String</a:t>
            </a:r>
            <a:r>
              <a:rPr lang="en-US" dirty="0" smtClean="0"/>
              <a:t> </a:t>
            </a:r>
            <a:r>
              <a:rPr lang="en-US" dirty="0" err="1" smtClean="0"/>
              <a:t>fileName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i="1" dirty="0" smtClean="0"/>
              <a:t>	/** Train on one example **/</a:t>
            </a:r>
          </a:p>
          <a:p>
            <a:pPr>
              <a:buNone/>
            </a:pPr>
            <a:r>
              <a:rPr lang="en-US" dirty="0" smtClean="0"/>
              <a:t>    void train1(Map features, double </a:t>
            </a:r>
            <a:r>
              <a:rPr lang="en-US" dirty="0" err="1" smtClean="0"/>
              <a:t>trueLabel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	     // regularize each feature</a:t>
            </a:r>
          </a:p>
          <a:p>
            <a:pPr>
              <a:buNone/>
            </a:pPr>
            <a:r>
              <a:rPr lang="en-US" dirty="0" smtClean="0"/>
              <a:t>          // predict and apply update       </a:t>
            </a:r>
          </a:p>
          <a:p>
            <a:pPr>
              <a:buNone/>
            </a:pPr>
            <a:r>
              <a:rPr lang="en-US" dirty="0" smtClean="0"/>
              <a:t>   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// main ‘train’ program assumes a stream of </a:t>
            </a:r>
            <a:r>
              <a:rPr lang="en-US" b="1" dirty="0" smtClean="0"/>
              <a:t>randomly-ordered </a:t>
            </a:r>
            <a:r>
              <a:rPr lang="en-US" dirty="0" smtClean="0"/>
              <a:t>examples and outputs classifier to disk; main ‘test’ program prints predictions for each test case in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2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SGD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1096962"/>
            <a:ext cx="8648700" cy="55170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SGDLogistic</a:t>
            </a:r>
            <a:r>
              <a:rPr lang="en-US" dirty="0" smtClean="0"/>
              <a:t> Regression {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// main ‘train’ program assumes a stream of </a:t>
            </a:r>
            <a:r>
              <a:rPr lang="en-US" b="1" dirty="0" smtClean="0"/>
              <a:t>randomly-ordered </a:t>
            </a:r>
            <a:r>
              <a:rPr lang="en-US" dirty="0" smtClean="0"/>
              <a:t>examples and outputs classifier to disk; main ‘test’ program prints predictions for each test case in input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&lt;100 lines (in python)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Other mains:</a:t>
            </a:r>
            <a:endParaRPr lang="en-US" dirty="0"/>
          </a:p>
          <a:p>
            <a:r>
              <a:rPr lang="en-US" dirty="0" smtClean="0"/>
              <a:t>A “s</a:t>
            </a:r>
            <a:r>
              <a:rPr lang="en-US" dirty="0" smtClean="0"/>
              <a:t>huffler</a:t>
            </a:r>
            <a:r>
              <a:rPr lang="en-US" dirty="0" smtClean="0"/>
              <a:t>:”</a:t>
            </a:r>
            <a:endParaRPr lang="en-US" dirty="0" smtClean="0"/>
          </a:p>
          <a:p>
            <a:pPr lvl="1"/>
            <a:r>
              <a:rPr lang="en-US" dirty="0" smtClean="0"/>
              <a:t>stream thru a training file T times and output instances</a:t>
            </a:r>
          </a:p>
          <a:p>
            <a:pPr lvl="1"/>
            <a:r>
              <a:rPr lang="en-US" dirty="0" smtClean="0"/>
              <a:t>output is randomly ordered, as much as possible, given a buffer of size B</a:t>
            </a:r>
          </a:p>
          <a:p>
            <a:r>
              <a:rPr lang="en-US" dirty="0" smtClean="0"/>
              <a:t>Something to collect predictions + true labels and produce error rates, etc.</a:t>
            </a:r>
          </a:p>
        </p:txBody>
      </p:sp>
    </p:spTree>
    <p:extLst>
      <p:ext uri="{BB962C8B-B14F-4D97-AF65-F5344CB8AC3E}">
        <p14:creationId xmlns:p14="http://schemas.microsoft.com/office/powerpoint/2010/main" val="103912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SGD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496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Parameter settings:</a:t>
            </a:r>
          </a:p>
          <a:p>
            <a:pPr lvl="1"/>
            <a:r>
              <a:rPr lang="en-US" sz="2800" i="1" dirty="0"/>
              <a:t>W[j]</a:t>
            </a:r>
            <a:r>
              <a:rPr lang="en-US" sz="2800" dirty="0"/>
              <a:t>   *=</a:t>
            </a:r>
            <a:r>
              <a:rPr lang="en-US" sz="2800" i="1" dirty="0"/>
              <a:t> (1</a:t>
            </a:r>
            <a:r>
              <a:rPr lang="en-US" sz="2800" dirty="0"/>
              <a:t>  - </a:t>
            </a:r>
            <a:r>
              <a:rPr lang="en-US" sz="2800" i="1" dirty="0"/>
              <a:t>λ2</a:t>
            </a:r>
            <a:r>
              <a:rPr lang="en-US" sz="2800" b="1" i="1" dirty="0">
                <a:solidFill>
                  <a:srgbClr val="FF0000"/>
                </a:solidFill>
              </a:rPr>
              <a:t>μ</a:t>
            </a:r>
            <a:r>
              <a:rPr lang="en-US" sz="2800" i="1" dirty="0"/>
              <a:t>)</a:t>
            </a:r>
            <a:r>
              <a:rPr lang="en-US" sz="2800" i="1" baseline="30000" dirty="0"/>
              <a:t>k-A[j</a:t>
            </a:r>
            <a:r>
              <a:rPr lang="en-US" sz="2800" i="1" baseline="30000" dirty="0" smtClean="0"/>
              <a:t>]</a:t>
            </a:r>
          </a:p>
          <a:p>
            <a:pPr lvl="1"/>
            <a:r>
              <a:rPr lang="en-US" sz="2800" i="1" dirty="0"/>
              <a:t>W[j]</a:t>
            </a:r>
            <a:r>
              <a:rPr lang="en-US" sz="2800" dirty="0"/>
              <a:t> =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i="1" dirty="0"/>
              <a:t>W[j]</a:t>
            </a:r>
            <a:r>
              <a:rPr lang="en-US" sz="2800" dirty="0"/>
              <a:t>  + </a:t>
            </a:r>
            <a:r>
              <a:rPr lang="en-US" sz="2800" b="1" i="1" dirty="0" err="1">
                <a:solidFill>
                  <a:srgbClr val="FF0000"/>
                </a:solidFill>
              </a:rPr>
              <a:t>λ</a:t>
            </a:r>
            <a:r>
              <a:rPr lang="en-US" sz="2800" i="1" dirty="0"/>
              <a:t>(</a:t>
            </a:r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/>
              <a:t> - p</a:t>
            </a:r>
            <a:r>
              <a:rPr lang="en-US" sz="2800" i="1" baseline="30000" dirty="0"/>
              <a:t>i</a:t>
            </a:r>
            <a:r>
              <a:rPr lang="en-US" sz="2800" i="1" dirty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i="1" baseline="-25000" dirty="0"/>
          </a:p>
          <a:p>
            <a:r>
              <a:rPr lang="en-US" dirty="0" smtClean="0"/>
              <a:t>I didn’t tune especially but used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μ=0.1</a:t>
            </a:r>
          </a:p>
          <a:p>
            <a:pPr lvl="1"/>
            <a:r>
              <a:rPr lang="en-US" i="1" dirty="0" err="1" smtClean="0"/>
              <a:t>λ</a:t>
            </a:r>
            <a:r>
              <a:rPr lang="en-US" i="1" dirty="0" smtClean="0"/>
              <a:t>=</a:t>
            </a:r>
            <a:r>
              <a:rPr lang="en-US" i="1" dirty="0" err="1" smtClean="0"/>
              <a:t>η</a:t>
            </a:r>
            <a:r>
              <a:rPr lang="en-US" i="1" dirty="0" smtClean="0"/>
              <a:t>* E</a:t>
            </a:r>
            <a:r>
              <a:rPr lang="en-US" i="1" baseline="30000" dirty="0" smtClean="0"/>
              <a:t>-2  </a:t>
            </a:r>
            <a:r>
              <a:rPr lang="en-US" dirty="0" smtClean="0"/>
              <a:t>where </a:t>
            </a:r>
            <a:r>
              <a:rPr lang="en-US" i="1" dirty="0" smtClean="0"/>
              <a:t>E</a:t>
            </a:r>
            <a:r>
              <a:rPr lang="en-US" dirty="0"/>
              <a:t> </a:t>
            </a:r>
            <a:r>
              <a:rPr lang="en-US" dirty="0" smtClean="0"/>
              <a:t>is “epoch”, </a:t>
            </a:r>
            <a:r>
              <a:rPr lang="en-US" i="1" dirty="0" err="1" smtClean="0"/>
              <a:t>η</a:t>
            </a:r>
            <a:r>
              <a:rPr lang="en-US" i="1" dirty="0" smtClean="0"/>
              <a:t>=½</a:t>
            </a:r>
            <a:endParaRPr lang="en-US" dirty="0" smtClean="0"/>
          </a:p>
          <a:p>
            <a:pPr lvl="2"/>
            <a:r>
              <a:rPr lang="en-US" dirty="0" smtClean="0"/>
              <a:t>epoch: number of times you’ve iterated over the dataset, starting at E=1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SGD review</a:t>
            </a:r>
          </a:p>
          <a:p>
            <a:r>
              <a:rPr lang="en-US" dirty="0" smtClean="0"/>
              <a:t>The “hash trick”</a:t>
            </a:r>
          </a:p>
          <a:p>
            <a:pPr lvl="1"/>
            <a:r>
              <a:rPr lang="en-US" dirty="0" smtClean="0"/>
              <a:t>the idea</a:t>
            </a:r>
          </a:p>
          <a:p>
            <a:pPr lvl="1"/>
            <a:r>
              <a:rPr lang="en-US" dirty="0" smtClean="0"/>
              <a:t>an experiment</a:t>
            </a:r>
          </a:p>
          <a:p>
            <a:r>
              <a:rPr lang="en-US" dirty="0" smtClean="0"/>
              <a:t>Other randomized algorithms</a:t>
            </a:r>
          </a:p>
          <a:p>
            <a:pPr lvl="1"/>
            <a:r>
              <a:rPr lang="en-US" dirty="0" smtClean="0"/>
              <a:t>Bloom filters</a:t>
            </a:r>
          </a:p>
          <a:p>
            <a:pPr lvl="1"/>
            <a:r>
              <a:rPr lang="en-US" dirty="0" smtClean="0"/>
              <a:t>Locality sensitive 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Kernels</a:t>
            </a:r>
            <a:br>
              <a:rPr lang="en-US" dirty="0" smtClean="0"/>
            </a:br>
            <a:r>
              <a:rPr lang="en-US" dirty="0" smtClean="0"/>
              <a:t>“The Hash Trick”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weights in a classifier are</a:t>
            </a:r>
          </a:p>
          <a:p>
            <a:pPr lvl="1"/>
            <a:r>
              <a:rPr lang="en-US" dirty="0" smtClean="0"/>
              <a:t>small and not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9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smtClean="0"/>
              <a:t>exploit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557754" cy="534857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idea: combine uncommon words together </a:t>
            </a:r>
            <a:r>
              <a:rPr lang="en-US" i="1" dirty="0" smtClean="0"/>
              <a:t>randomly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replace </a:t>
            </a:r>
            <a:r>
              <a:rPr lang="en-US" dirty="0" smtClean="0"/>
              <a:t>all </a:t>
            </a:r>
            <a:r>
              <a:rPr lang="en-US" dirty="0" err="1" smtClean="0"/>
              <a:t>occurrances</a:t>
            </a:r>
            <a:r>
              <a:rPr lang="en-US" dirty="0" smtClean="0"/>
              <a:t> of “</a:t>
            </a:r>
            <a:r>
              <a:rPr lang="en-US" dirty="0"/>
              <a:t>humanitarianism” </a:t>
            </a:r>
            <a:r>
              <a:rPr lang="en-US" dirty="0" smtClean="0"/>
              <a:t>or “biopsy” with “</a:t>
            </a:r>
            <a:r>
              <a:rPr lang="en-US" dirty="0" err="1" smtClean="0"/>
              <a:t>humanitarianismOrBiopsy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replace all </a:t>
            </a:r>
            <a:r>
              <a:rPr lang="en-US" dirty="0" err="1"/>
              <a:t>occurrances</a:t>
            </a:r>
            <a:r>
              <a:rPr lang="en-US" dirty="0"/>
              <a:t> of “schizoid” or “duchy” with </a:t>
            </a:r>
            <a:r>
              <a:rPr lang="en-US" dirty="0" smtClean="0"/>
              <a:t>“</a:t>
            </a:r>
            <a:r>
              <a:rPr lang="en-US" dirty="0" err="1" smtClean="0"/>
              <a:t>schizoidOrDuchy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replace all </a:t>
            </a:r>
            <a:r>
              <a:rPr lang="en-US" dirty="0" err="1"/>
              <a:t>occurrances</a:t>
            </a:r>
            <a:r>
              <a:rPr lang="en-US" dirty="0"/>
              <a:t> of “gynecologist” or “constrictor” with </a:t>
            </a:r>
            <a:r>
              <a:rPr lang="en-US" dirty="0" smtClean="0"/>
              <a:t>“</a:t>
            </a:r>
            <a:r>
              <a:rPr lang="en-US" dirty="0" err="1" smtClean="0"/>
              <a:t>gynecologistOrConstrictor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For Naïve Bayes this breaks independence assumptions</a:t>
            </a:r>
          </a:p>
          <a:p>
            <a:pPr lvl="1"/>
            <a:r>
              <a:rPr lang="en-US" dirty="0" smtClean="0"/>
              <a:t>it’s not obviously a problem for logistic regression, though</a:t>
            </a:r>
          </a:p>
          <a:p>
            <a:r>
              <a:rPr lang="en-US" dirty="0" smtClean="0"/>
              <a:t>I could combine</a:t>
            </a:r>
          </a:p>
          <a:p>
            <a:pPr lvl="1"/>
            <a:r>
              <a:rPr lang="en-US" dirty="0" smtClean="0"/>
              <a:t>two low-weight words (won’t matter much)</a:t>
            </a:r>
          </a:p>
          <a:p>
            <a:pPr lvl="1"/>
            <a:r>
              <a:rPr lang="en-US" dirty="0" smtClean="0"/>
              <a:t>a low-weight and a high-weight word (won’t matter much)</a:t>
            </a:r>
          </a:p>
          <a:p>
            <a:pPr lvl="1"/>
            <a:r>
              <a:rPr lang="en-US" dirty="0" smtClean="0"/>
              <a:t>two high-weight words (not very likely to happen)</a:t>
            </a:r>
          </a:p>
          <a:p>
            <a:r>
              <a:rPr lang="en-US" dirty="0" smtClean="0"/>
              <a:t>How much of this can I get away with?</a:t>
            </a:r>
          </a:p>
          <a:p>
            <a:pPr lvl="1"/>
            <a:r>
              <a:rPr lang="en-US" dirty="0" smtClean="0"/>
              <a:t>certainly a little</a:t>
            </a:r>
          </a:p>
          <a:p>
            <a:pPr lvl="1"/>
            <a:r>
              <a:rPr lang="en-US" dirty="0" smtClean="0"/>
              <a:t>is it enough to make a difference?  how much memory does it save?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</a:t>
            </a:r>
            <a:r>
              <a:rPr lang="en-US" smtClean="0"/>
              <a:t>exploit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216222" cy="3363612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Another observation: </a:t>
            </a:r>
          </a:p>
          <a:p>
            <a:pPr lvl="1"/>
            <a:r>
              <a:rPr lang="en-US" sz="3100" dirty="0" smtClean="0"/>
              <a:t>the values in my hash table are </a:t>
            </a:r>
            <a:r>
              <a:rPr lang="en-US" sz="3100" i="1" dirty="0" smtClean="0"/>
              <a:t>weights</a:t>
            </a:r>
          </a:p>
          <a:p>
            <a:pPr lvl="1"/>
            <a:r>
              <a:rPr lang="en-US" sz="3100" dirty="0" smtClean="0"/>
              <a:t>the keys in my hash table are </a:t>
            </a:r>
            <a:r>
              <a:rPr lang="en-US" sz="3100" i="1" dirty="0" smtClean="0"/>
              <a:t>strings</a:t>
            </a:r>
            <a:r>
              <a:rPr lang="en-US" sz="3100" dirty="0" smtClean="0"/>
              <a:t> for the feature names</a:t>
            </a:r>
          </a:p>
          <a:p>
            <a:pPr lvl="2"/>
            <a:r>
              <a:rPr lang="en-US" sz="3100" dirty="0" smtClean="0"/>
              <a:t>We need them to avoid collisions</a:t>
            </a:r>
          </a:p>
          <a:p>
            <a:r>
              <a:rPr lang="en-US" sz="3100" dirty="0" smtClean="0"/>
              <a:t>But maybe we don’t care about collisions?</a:t>
            </a:r>
          </a:p>
          <a:p>
            <a:pPr lvl="1"/>
            <a:r>
              <a:rPr lang="en-US" sz="3100" dirty="0" smtClean="0"/>
              <a:t>Allowing “schizoid” &amp; “duchy” to collide is equivalent to replacing </a:t>
            </a:r>
            <a:r>
              <a:rPr lang="en-US" sz="3100" dirty="0"/>
              <a:t>all </a:t>
            </a:r>
            <a:r>
              <a:rPr lang="en-US" sz="3100" dirty="0" smtClean="0"/>
              <a:t>occurrences </a:t>
            </a:r>
            <a:r>
              <a:rPr lang="en-US" sz="3100" dirty="0"/>
              <a:t>of “schizoid” or “duchy” with “</a:t>
            </a:r>
            <a:r>
              <a:rPr lang="en-US" sz="3100" dirty="0" err="1"/>
              <a:t>schizoidOrDuchy</a:t>
            </a:r>
            <a:r>
              <a:rPr lang="en-US" sz="3100" dirty="0" smtClean="0"/>
              <a:t>”</a:t>
            </a:r>
          </a:p>
          <a:p>
            <a:pPr marL="0" indent="0">
              <a:buNone/>
            </a:pPr>
            <a:endParaRPr lang="en-US" sz="31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9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j: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/>
              <a:t>&gt;</a:t>
            </a:r>
            <a:r>
              <a:rPr lang="en-US" sz="2800" dirty="0" smtClean="0"/>
              <a:t>0: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726432"/>
              </p:ext>
            </p:extLst>
          </p:nvPr>
        </p:nvGraphicFramePr>
        <p:xfrm>
          <a:off x="5559425" y="3505200"/>
          <a:ext cx="34512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505200"/>
                        <a:ext cx="34512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93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hash value </a:t>
            </a:r>
            <a:r>
              <a:rPr lang="en-US" i="1" dirty="0" smtClean="0"/>
              <a:t>h: V[h]</a:t>
            </a:r>
            <a:r>
              <a:rPr lang="en-US" sz="2800" dirty="0" smtClean="0"/>
              <a:t>&gt;0:</a:t>
            </a:r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W[h]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W[h]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)V[h]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023847"/>
              </p:ext>
            </p:extLst>
          </p:nvPr>
        </p:nvGraphicFramePr>
        <p:xfrm>
          <a:off x="5381625" y="3390900"/>
          <a:ext cx="32591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390900"/>
                        <a:ext cx="32591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20654" y="4087320"/>
            <a:ext cx="1430167" cy="58695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381" y="4096273"/>
            <a:ext cx="41527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561448"/>
            <a:ext cx="8648700" cy="50990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Algorithm:</a:t>
            </a:r>
          </a:p>
          <a:p>
            <a:r>
              <a:rPr lang="en-US" sz="2800" dirty="0" smtClean="0"/>
              <a:t>Initialize arrays </a:t>
            </a:r>
            <a:r>
              <a:rPr lang="en-US" sz="2800" i="1" dirty="0" smtClean="0"/>
              <a:t>W, A  </a:t>
            </a:r>
            <a:r>
              <a:rPr lang="en-US" sz="2800" dirty="0" smtClean="0"/>
              <a:t>of size </a:t>
            </a:r>
            <a:r>
              <a:rPr lang="en-US" sz="2800" i="1" dirty="0" smtClean="0"/>
              <a:t>R</a:t>
            </a:r>
            <a:r>
              <a:rPr lang="en-US" sz="2800" dirty="0" smtClean="0"/>
              <a:t> 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Let </a:t>
            </a:r>
            <a:r>
              <a:rPr lang="en-US" sz="2400" dirty="0"/>
              <a:t>V</a:t>
            </a:r>
            <a:r>
              <a:rPr lang="en-US" sz="2400" b="1" dirty="0" smtClean="0"/>
              <a:t> </a:t>
            </a:r>
            <a:r>
              <a:rPr lang="en-US" sz="2400" dirty="0" smtClean="0"/>
              <a:t>be hash table so that 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26122" y="1561448"/>
            <a:ext cx="5117878" cy="470097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655406"/>
              </p:ext>
            </p:extLst>
          </p:nvPr>
        </p:nvGraphicFramePr>
        <p:xfrm>
          <a:off x="5381625" y="3390900"/>
          <a:ext cx="32591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0"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390900"/>
                        <a:ext cx="325913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20654" y="4087320"/>
            <a:ext cx="1430167" cy="58695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381" y="4096273"/>
            <a:ext cx="41527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8" name="Picture 7" descr="Screen Shot 2012-02-15 at 2.58.1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2"/>
          <a:stretch/>
        </p:blipFill>
        <p:spPr>
          <a:xfrm>
            <a:off x="705381" y="4869085"/>
            <a:ext cx="2936021" cy="13589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00576" y="5299805"/>
            <a:ext cx="725689" cy="4276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79685"/>
              </p:ext>
            </p:extLst>
          </p:nvPr>
        </p:nvGraphicFramePr>
        <p:xfrm>
          <a:off x="4965700" y="4905375"/>
          <a:ext cx="2252917" cy="114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name="Equation" r:id="rId7" imgW="774700" imgH="393700" progId="Equation.3">
                  <p:embed/>
                </p:oleObj>
              </mc:Choice>
              <mc:Fallback>
                <p:oleObj name="Equation" r:id="rId7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65700" y="4905375"/>
                        <a:ext cx="2252917" cy="114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60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2-15 at 12.3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40"/>
            <a:ext cx="9144000" cy="2927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92873" y="3513256"/>
            <a:ext cx="5330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ICML 2009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737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interesting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2475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Spam filtering for Yahoo mail</a:t>
            </a:r>
          </a:p>
          <a:p>
            <a:pPr lvl="1"/>
            <a:r>
              <a:rPr lang="en-US" dirty="0" smtClean="0"/>
              <a:t>Lots of examples</a:t>
            </a:r>
            <a:r>
              <a:rPr lang="en-US" dirty="0"/>
              <a:t> </a:t>
            </a:r>
            <a:r>
              <a:rPr lang="en-US" dirty="0" smtClean="0"/>
              <a:t>and lots of users</a:t>
            </a:r>
          </a:p>
          <a:p>
            <a:pPr lvl="1"/>
            <a:r>
              <a:rPr lang="en-US" dirty="0" smtClean="0"/>
              <a:t>Two options:</a:t>
            </a:r>
          </a:p>
          <a:p>
            <a:pPr lvl="2"/>
            <a:r>
              <a:rPr lang="en-US" dirty="0" smtClean="0"/>
              <a:t>one filter for everyone—but users disagree</a:t>
            </a:r>
          </a:p>
          <a:p>
            <a:pPr lvl="2"/>
            <a:r>
              <a:rPr lang="en-US" dirty="0" smtClean="0"/>
              <a:t>one filter for each user—but some users are lazy and don’t label anything</a:t>
            </a:r>
          </a:p>
          <a:p>
            <a:pPr lvl="1"/>
            <a:r>
              <a:rPr lang="en-US" dirty="0" smtClean="0"/>
              <a:t>Third option:</a:t>
            </a:r>
          </a:p>
          <a:p>
            <a:pPr lvl="2"/>
            <a:r>
              <a:rPr lang="en-US" dirty="0" smtClean="0"/>
              <a:t>classify </a:t>
            </a:r>
            <a:r>
              <a:rPr lang="en-US" i="1" dirty="0" smtClean="0"/>
              <a:t>(</a:t>
            </a:r>
            <a:r>
              <a:rPr lang="en-US" i="1" dirty="0" err="1" smtClean="0"/>
              <a:t>msg,user</a:t>
            </a:r>
            <a:r>
              <a:rPr lang="en-US" i="1" dirty="0" smtClean="0"/>
              <a:t>) </a:t>
            </a:r>
            <a:r>
              <a:rPr lang="en-US" dirty="0" smtClean="0"/>
              <a:t>pairs</a:t>
            </a:r>
          </a:p>
          <a:p>
            <a:pPr lvl="2"/>
            <a:r>
              <a:rPr lang="en-US" dirty="0" smtClean="0"/>
              <a:t>features of message </a:t>
            </a:r>
            <a:r>
              <a:rPr lang="en-US" i="1" dirty="0" err="1" smtClean="0"/>
              <a:t>i</a:t>
            </a:r>
            <a:r>
              <a:rPr lang="en-US" dirty="0" smtClean="0"/>
              <a:t> are words </a:t>
            </a:r>
            <a:r>
              <a:rPr lang="en-US" i="1" dirty="0" smtClean="0"/>
              <a:t>w</a:t>
            </a:r>
            <a:r>
              <a:rPr lang="en-US" i="1" baseline="-25000" dirty="0" smtClean="0"/>
              <a:t>i,1</a:t>
            </a:r>
            <a:r>
              <a:rPr lang="en-US" i="1" dirty="0" smtClean="0"/>
              <a:t>,…,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pPr lvl="2"/>
            <a:r>
              <a:rPr lang="en-US" dirty="0" smtClean="0"/>
              <a:t>feature of user is his/her id </a:t>
            </a:r>
            <a:r>
              <a:rPr lang="en-US" i="1" dirty="0" smtClean="0"/>
              <a:t>u</a:t>
            </a:r>
            <a:endParaRPr lang="en-US" dirty="0" smtClean="0"/>
          </a:p>
          <a:p>
            <a:pPr lvl="2"/>
            <a:r>
              <a:rPr lang="en-US" dirty="0" smtClean="0"/>
              <a:t>features of </a:t>
            </a:r>
            <a:r>
              <a:rPr lang="en-US" b="1" dirty="0" smtClean="0"/>
              <a:t>pair</a:t>
            </a:r>
            <a:r>
              <a:rPr lang="en-US" dirty="0" smtClean="0"/>
              <a:t> are: </a:t>
            </a:r>
            <a:r>
              <a:rPr lang="en-US" i="1" dirty="0"/>
              <a:t>w</a:t>
            </a:r>
            <a:r>
              <a:rPr lang="en-US" i="1" baseline="-25000" dirty="0"/>
              <a:t>i,1</a:t>
            </a:r>
            <a:r>
              <a:rPr lang="en-US" i="1" dirty="0"/>
              <a:t>,…,</a:t>
            </a:r>
            <a:r>
              <a:rPr lang="en-US" i="1" dirty="0" err="1"/>
              <a:t>w</a:t>
            </a:r>
            <a:r>
              <a:rPr lang="en-US" i="1" baseline="-25000" dirty="0" err="1"/>
              <a:t>i,</a:t>
            </a:r>
            <a:r>
              <a:rPr lang="en-US" i="1" baseline="-25000" dirty="0" err="1" smtClean="0"/>
              <a:t>ki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smtClean="0"/>
              <a:t>w</a:t>
            </a:r>
            <a:r>
              <a:rPr lang="en-US" i="1" baseline="-25000" dirty="0" smtClean="0"/>
              <a:t>i</a:t>
            </a:r>
            <a:r>
              <a:rPr lang="en-US" i="1" baseline="-25000" dirty="0"/>
              <a:t>,1</a:t>
            </a:r>
            <a:r>
              <a:rPr lang="en-US" i="1" dirty="0"/>
              <a:t>,…</a:t>
            </a:r>
            <a:r>
              <a:rPr lang="en-US" i="1" dirty="0" smtClean="0"/>
              <a:t>,</a:t>
            </a:r>
            <a:r>
              <a:rPr lang="en-US" i="1" dirty="0" err="1" smtClean="0"/>
              <a:t>u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baseline="-25000" dirty="0" err="1"/>
              <a:t>,ki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based on an idea by Hal </a:t>
            </a:r>
            <a:r>
              <a:rPr lang="en-US" dirty="0" err="1" smtClean="0"/>
              <a:t>Daumé</a:t>
            </a:r>
            <a:r>
              <a:rPr lang="en-US" dirty="0" smtClean="0"/>
              <a:t>, used for transfer learning</a:t>
            </a:r>
          </a:p>
        </p:txBody>
      </p:sp>
    </p:spTree>
    <p:extLst>
      <p:ext uri="{BB962C8B-B14F-4D97-AF65-F5344CB8AC3E}">
        <p14:creationId xmlns:p14="http://schemas.microsoft.com/office/powerpoint/2010/main" val="284746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optimization: general procedure for SGD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Goal: Learn the parameter θ of …</a:t>
            </a:r>
          </a:p>
          <a:p>
            <a:r>
              <a:rPr lang="en-US" dirty="0" smtClean="0"/>
              <a:t>Dataset: </a:t>
            </a:r>
            <a:r>
              <a:rPr lang="en-US" i="1" dirty="0" smtClean="0"/>
              <a:t>D={x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pPr lvl="1"/>
            <a:r>
              <a:rPr lang="en-US" dirty="0" smtClean="0"/>
              <a:t>or maybe </a:t>
            </a:r>
            <a:r>
              <a:rPr lang="en-US" i="1" dirty="0" smtClean="0"/>
              <a:t>D</a:t>
            </a:r>
            <a:r>
              <a:rPr lang="en-US" i="1" dirty="0"/>
              <a:t>=</a:t>
            </a:r>
            <a:r>
              <a:rPr lang="en-US" i="1" dirty="0" smtClean="0"/>
              <a:t>{(x</a:t>
            </a:r>
            <a:r>
              <a:rPr lang="en-US" i="1" baseline="-25000" dirty="0" smtClean="0"/>
              <a:t>1</a:t>
            </a:r>
            <a:r>
              <a:rPr lang="en-US" i="1" dirty="0" smtClean="0"/>
              <a:t>,y</a:t>
            </a:r>
            <a:r>
              <a:rPr lang="en-US" i="1" baseline="-25000" dirty="0" smtClean="0"/>
              <a:t>1</a:t>
            </a:r>
            <a:r>
              <a:rPr lang="en-US" i="1" dirty="0" smtClean="0"/>
              <a:t>)…,(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/>
              <a:t> </a:t>
            </a:r>
            <a:r>
              <a:rPr lang="en-US" i="1" dirty="0" smtClean="0"/>
              <a:t>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)</a:t>
            </a:r>
            <a:r>
              <a:rPr lang="en-US" i="1" dirty="0" smtClean="0"/>
              <a:t>} </a:t>
            </a:r>
          </a:p>
          <a:p>
            <a:r>
              <a:rPr lang="en-US" dirty="0" smtClean="0"/>
              <a:t>Write down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dirty="0" err="1" smtClean="0"/>
              <a:t>D|</a:t>
            </a:r>
            <a:r>
              <a:rPr lang="en-US" b="1" dirty="0" err="1" smtClean="0"/>
              <a:t>θ</a:t>
            </a:r>
            <a:r>
              <a:rPr lang="en-US" dirty="0" smtClean="0"/>
              <a:t>) as a function of </a:t>
            </a:r>
            <a:r>
              <a:rPr lang="en-US" b="1" dirty="0" smtClean="0"/>
              <a:t>θ</a:t>
            </a:r>
            <a:endParaRPr lang="en-US" b="1" dirty="0"/>
          </a:p>
          <a:p>
            <a:r>
              <a:rPr lang="en-US" b="1" dirty="0" smtClean="0"/>
              <a:t>Big-data</a:t>
            </a:r>
            <a:r>
              <a:rPr lang="en-US" dirty="0" smtClean="0"/>
              <a:t> problem: we </a:t>
            </a:r>
            <a:r>
              <a:rPr lang="en-US" i="1" dirty="0" smtClean="0"/>
              <a:t>don’t</a:t>
            </a:r>
            <a:r>
              <a:rPr lang="en-US" dirty="0" smtClean="0"/>
              <a:t> want to load all the data </a:t>
            </a:r>
            <a:r>
              <a:rPr lang="en-US" i="1" dirty="0" smtClean="0"/>
              <a:t>D </a:t>
            </a:r>
            <a:r>
              <a:rPr lang="en-US" dirty="0" smtClean="0"/>
              <a:t>into memory, and the gradient depends on all the data</a:t>
            </a:r>
            <a:endParaRPr lang="en-US" dirty="0"/>
          </a:p>
          <a:p>
            <a:r>
              <a:rPr lang="en-US" b="1" dirty="0" smtClean="0"/>
              <a:t>Solution: </a:t>
            </a:r>
          </a:p>
          <a:p>
            <a:pPr lvl="1"/>
            <a:r>
              <a:rPr lang="en-US" dirty="0" smtClean="0"/>
              <a:t>pick a small subset of examples B&lt;&lt;D</a:t>
            </a:r>
          </a:p>
          <a:p>
            <a:pPr lvl="1"/>
            <a:r>
              <a:rPr lang="en-US" b="1" dirty="0" smtClean="0"/>
              <a:t>approximate </a:t>
            </a:r>
            <a:r>
              <a:rPr lang="en-US" dirty="0" smtClean="0"/>
              <a:t>the gradient using them</a:t>
            </a:r>
          </a:p>
          <a:p>
            <a:pPr lvl="2"/>
            <a:r>
              <a:rPr lang="en-US" dirty="0" smtClean="0"/>
              <a:t>“on average” this is the right direction</a:t>
            </a:r>
          </a:p>
          <a:p>
            <a:pPr lvl="1"/>
            <a:r>
              <a:rPr lang="en-US" dirty="0" smtClean="0"/>
              <a:t>take a step in that direction</a:t>
            </a:r>
          </a:p>
          <a:p>
            <a:pPr lvl="1"/>
            <a:r>
              <a:rPr lang="en-US" dirty="0" smtClean="0"/>
              <a:t>repeat….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4874" y="4140679"/>
            <a:ext cx="1835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 = </a:t>
            </a:r>
            <a:r>
              <a:rPr lang="en-US" sz="2400" b="1" dirty="0" smtClean="0"/>
              <a:t>one</a:t>
            </a:r>
            <a:r>
              <a:rPr lang="en-US" sz="2400" dirty="0" smtClean="0"/>
              <a:t> example is a very popular choice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61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E.g., this email to </a:t>
            </a:r>
            <a:r>
              <a:rPr lang="en-US" dirty="0" err="1" smtClean="0"/>
              <a:t>wcohen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sz="2400" dirty="0" smtClean="0"/>
              <a:t>dear, madam, sir,…. investment, broker,…, </a:t>
            </a:r>
            <a:r>
              <a:rPr lang="en-US" sz="2400" dirty="0" err="1" smtClean="0"/>
              <a:t>wcohen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ea typeface="Wingdings"/>
                <a:cs typeface="Cambria Math"/>
                <a:sym typeface="Wingdings"/>
              </a:rPr>
              <a:t>dear</a:t>
            </a:r>
            <a:r>
              <a:rPr lang="en-US" sz="2400" dirty="0" smtClean="0">
                <a:ea typeface="Wingdings"/>
                <a:cs typeface="Cambria Math"/>
                <a:sym typeface="Wingdings"/>
              </a:rPr>
              <a:t>, </a:t>
            </a:r>
            <a:r>
              <a:rPr lang="en-US" sz="2400" dirty="0" err="1" smtClean="0"/>
              <a:t>wcohen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/>
              <a:t>madam</a:t>
            </a:r>
            <a:r>
              <a:rPr lang="en-US" sz="2400" dirty="0" smtClean="0"/>
              <a:t>, </a:t>
            </a:r>
            <a:r>
              <a:rPr lang="en-US" sz="2400" dirty="0" err="1" smtClean="0"/>
              <a:t>wcohen</a:t>
            </a:r>
            <a:r>
              <a:rPr lang="en-US" sz="2400" dirty="0" smtClean="0"/>
              <a:t>,…,</a:t>
            </a:r>
            <a:endParaRPr lang="en-US" sz="2400" dirty="0"/>
          </a:p>
          <a:p>
            <a:r>
              <a:rPr lang="en-US" sz="2800" dirty="0" smtClean="0"/>
              <a:t>idea: the learner will figure out how to personalize my spam filter by using the </a:t>
            </a:r>
            <a:r>
              <a:rPr lang="en-US" sz="2800" dirty="0" err="1" smtClean="0"/>
              <a:t>wcohen</a:t>
            </a:r>
            <a:r>
              <a:rPr lang="en-US" sz="28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800" dirty="0" err="1" smtClean="0"/>
              <a:t>X</a:t>
            </a:r>
            <a:r>
              <a:rPr lang="en-US" sz="2800" dirty="0" smtClean="0"/>
              <a:t> features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15 at 12.20.0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9"/>
          <a:stretch/>
        </p:blipFill>
        <p:spPr>
          <a:xfrm>
            <a:off x="832874" y="1982660"/>
            <a:ext cx="6959600" cy="1626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616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4" name="Picture 3" descr="Screen Shot 2012-02-15 at 12.28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042"/>
            <a:ext cx="9144000" cy="3964329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5400000">
            <a:off x="4320532" y="1383196"/>
            <a:ext cx="502936" cy="822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780" y="5796170"/>
            <a:ext cx="910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Compute personalized features and multiple hashes on-the-fly:</a:t>
            </a:r>
          </a:p>
          <a:p>
            <a:pPr algn="ctr"/>
            <a:r>
              <a:rPr lang="en-US" sz="2400" dirty="0" smtClean="0"/>
              <a:t>a great opportunity to use several processors and speed up i/o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89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3.2M emails</a:t>
            </a:r>
          </a:p>
          <a:p>
            <a:r>
              <a:rPr lang="en-US" dirty="0" smtClean="0"/>
              <a:t>40M tokens</a:t>
            </a:r>
          </a:p>
          <a:p>
            <a:r>
              <a:rPr lang="en-US" dirty="0" smtClean="0"/>
              <a:t>430k users</a:t>
            </a:r>
          </a:p>
          <a:p>
            <a:r>
              <a:rPr lang="en-US" dirty="0" smtClean="0"/>
              <a:t>16T unique features – after personalization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56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pic>
        <p:nvPicPr>
          <p:cNvPr id="3" name="Picture 2" descr="Screen Shot 2012-02-15 at 12.3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4" y="266084"/>
            <a:ext cx="7870944" cy="659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3053" y="3689683"/>
            <a:ext cx="24075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2^26 entries = 1 Gb @ 8bytes/weight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49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15 at 12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6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96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86856"/>
              </p:ext>
            </p:extLst>
          </p:nvPr>
        </p:nvGraphicFramePr>
        <p:xfrm>
          <a:off x="65089" y="3279776"/>
          <a:ext cx="9078912" cy="118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4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9" y="3279776"/>
                        <a:ext cx="9078912" cy="1183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Slightly different hash to avoid systematic bias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57200" y="1765876"/>
          <a:ext cx="34512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5" name="Equation" r:id="rId5" imgW="1155700" imgH="368300" progId="Equation.3">
                  <p:embed/>
                </p:oleObj>
              </mc:Choice>
              <mc:Fallback>
                <p:oleObj name="Equation" r:id="rId5" imgW="115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5876"/>
                        <a:ext cx="34512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56691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is the number of buckets you hash into (R in my discussion)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488540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527492"/>
              </p:ext>
            </p:extLst>
          </p:nvPr>
        </p:nvGraphicFramePr>
        <p:xfrm>
          <a:off x="193675" y="1727201"/>
          <a:ext cx="8747845" cy="113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727201"/>
                        <a:ext cx="8747845" cy="1138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Slightly different hash to avoid systematic bias</a:t>
            </a:r>
          </a:p>
        </p:txBody>
      </p:sp>
      <p:pic>
        <p:nvPicPr>
          <p:cNvPr id="6" name="Picture 5" descr="Screen shot 2012-02-20 at 11.10.0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44" y="2906713"/>
            <a:ext cx="8363256" cy="234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56691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is the number of buckets you hash into (R in my discussion)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84991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pic>
        <p:nvPicPr>
          <p:cNvPr id="5" name="Picture 4" descr="Screen shot 2012-02-20 at 10.58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8388935" cy="3023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69" y="4693335"/>
            <a:ext cx="7511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I.e. – a hashed vector is probably close to the original vector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5711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31944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I.e. the inner products between </a:t>
            </a:r>
            <a:r>
              <a:rPr lang="en-US" sz="3200" dirty="0" err="1" smtClean="0"/>
              <a:t>x</a:t>
            </a:r>
            <a:r>
              <a:rPr lang="en-US" sz="3200" dirty="0" smtClean="0"/>
              <a:t> and </a:t>
            </a:r>
            <a:r>
              <a:rPr lang="en-US" sz="3200" dirty="0" err="1" smtClean="0"/>
              <a:t>x</a:t>
            </a:r>
            <a:r>
              <a:rPr lang="en-US" sz="3200" dirty="0" smtClean="0"/>
              <a:t>’ are probably not changed too much by the hash function: a classifier will probably still work</a:t>
            </a:r>
            <a:endParaRPr lang="en-US" sz="3200" dirty="0"/>
          </a:p>
        </p:txBody>
      </p:sp>
      <p:pic>
        <p:nvPicPr>
          <p:cNvPr id="7" name="Picture 6" descr="Screen shot 2012-02-20 at 11.03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8" y="1213357"/>
            <a:ext cx="7511905" cy="41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1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pic>
        <p:nvPicPr>
          <p:cNvPr id="5" name="Picture 4" descr="Screen shot 2012-02-20 at 11.07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1200150"/>
            <a:ext cx="8296276" cy="4664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45900" y="2710671"/>
            <a:ext cx="6040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4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003681" cy="237113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Goal: Learn the parameter θ of a classifier</a:t>
            </a:r>
          </a:p>
          <a:p>
            <a:pPr lvl="1"/>
            <a:r>
              <a:rPr lang="en-US" sz="2000" dirty="0" smtClean="0"/>
              <a:t>Which classifier?</a:t>
            </a:r>
          </a:p>
          <a:p>
            <a:pPr lvl="1"/>
            <a:r>
              <a:rPr lang="en-US" sz="2000" dirty="0" smtClean="0"/>
              <a:t>We’ve seen </a:t>
            </a:r>
            <a:r>
              <a:rPr lang="en-US" sz="2000" i="1" dirty="0" smtClean="0"/>
              <a:t>y = </a:t>
            </a:r>
            <a:r>
              <a:rPr lang="en-US" sz="2000" dirty="0" smtClean="0"/>
              <a:t>sign(</a:t>
            </a:r>
            <a:r>
              <a:rPr lang="en-US" sz="2000" b="1" dirty="0" smtClean="0"/>
              <a:t>x . w) </a:t>
            </a:r>
            <a:r>
              <a:rPr lang="en-US" sz="2000" dirty="0" smtClean="0"/>
              <a:t>but sign is not continuous…</a:t>
            </a:r>
          </a:p>
          <a:p>
            <a:pPr lvl="1"/>
            <a:r>
              <a:rPr lang="en-US" sz="2000" dirty="0" smtClean="0"/>
              <a:t>Convenient alternative: replace sign with the logistic function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66" y="995403"/>
            <a:ext cx="3442234" cy="2633027"/>
          </a:xfrm>
          <a:prstGeom prst="rect">
            <a:avLst/>
          </a:prstGeom>
        </p:spPr>
      </p:pic>
      <p:pic>
        <p:nvPicPr>
          <p:cNvPr id="4" name="Picture 3" descr="Screen Shot 2012-02-15 at 2.5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430"/>
            <a:ext cx="6731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 kernel: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problem: debugging is harder</a:t>
            </a:r>
          </a:p>
          <a:p>
            <a:pPr lvl="1"/>
            <a:r>
              <a:rPr lang="en-US" dirty="0" smtClean="0"/>
              <a:t>Features are no longer meaningful</a:t>
            </a:r>
          </a:p>
          <a:p>
            <a:pPr lvl="1"/>
            <a:r>
              <a:rPr lang="en-US" dirty="0" smtClean="0"/>
              <a:t>There’s a new way to ruin a classifier</a:t>
            </a:r>
          </a:p>
          <a:p>
            <a:pPr lvl="2"/>
            <a:r>
              <a:rPr lang="en-US" dirty="0" smtClean="0"/>
              <a:t>Change the hash function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smtClean="0"/>
              <a:t>You can separately compute the set of all words that hash to </a:t>
            </a:r>
            <a:r>
              <a:rPr lang="en-US" i="1" dirty="0" smtClean="0"/>
              <a:t>h</a:t>
            </a:r>
            <a:r>
              <a:rPr lang="en-US" b="1" i="1" dirty="0" smtClean="0"/>
              <a:t> </a:t>
            </a:r>
            <a:r>
              <a:rPr lang="en-US" dirty="0" smtClean="0"/>
              <a:t>and guess what features mean</a:t>
            </a:r>
          </a:p>
          <a:p>
            <a:pPr lvl="1"/>
            <a:r>
              <a:rPr lang="en-US" dirty="0" smtClean="0"/>
              <a:t>Build an inverted index </a:t>
            </a:r>
            <a:r>
              <a:rPr lang="en-US" i="1" dirty="0" smtClean="0"/>
              <a:t>h</a:t>
            </a:r>
            <a:r>
              <a:rPr lang="en-US" i="1" dirty="0" smtClean="0">
                <a:sym typeface="Wingdings"/>
              </a:rPr>
              <a:t>w1,w2,…,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379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An 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/>
              <a:t>k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25582"/>
              </p:ext>
            </p:extLst>
          </p:nvPr>
        </p:nvGraphicFramePr>
        <p:xfrm>
          <a:off x="1828800" y="5422900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1460500" imgH="393700" progId="Equation.3">
                  <p:embed/>
                </p:oleObj>
              </mc:Choice>
              <mc:Fallback>
                <p:oleObj name="Equation" r:id="rId3" imgW="1460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2900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2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would this work?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Claim: with 100,000 features and 100,000,000 buckets:</a:t>
            </a:r>
          </a:p>
          <a:p>
            <a:pPr lvl="1"/>
            <a:r>
              <a:rPr lang="en-US" dirty="0" smtClean="0"/>
              <a:t>k=1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duplication) ≈1</a:t>
            </a:r>
          </a:p>
          <a:p>
            <a:pPr lvl="1"/>
            <a:r>
              <a:rPr lang="en-US" dirty="0" smtClean="0"/>
              <a:t>k=2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duplication)</a:t>
            </a:r>
            <a:r>
              <a:rPr lang="en-US" dirty="0"/>
              <a:t> </a:t>
            </a:r>
            <a:r>
              <a:rPr lang="en-US" dirty="0" smtClean="0"/>
              <a:t>≈0.4</a:t>
            </a:r>
          </a:p>
          <a:p>
            <a:pPr lvl="1"/>
            <a:r>
              <a:rPr lang="en-US" dirty="0" smtClean="0"/>
              <a:t>k=3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Pr</a:t>
            </a:r>
            <a:r>
              <a:rPr lang="en-US" dirty="0" smtClean="0">
                <a:sym typeface="Wingdings"/>
              </a:rPr>
              <a:t>(any duplication)</a:t>
            </a:r>
            <a:r>
              <a:rPr lang="en-US" dirty="0"/>
              <a:t> </a:t>
            </a:r>
            <a:r>
              <a:rPr lang="en-US" dirty="0" smtClean="0"/>
              <a:t>≈0.01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59905"/>
              </p:ext>
            </p:extLst>
          </p:nvPr>
        </p:nvGraphicFramePr>
        <p:xfrm>
          <a:off x="1828800" y="2040873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Equation" r:id="rId3" imgW="1460500" imgH="393700" progId="Equation.3">
                  <p:embed/>
                </p:oleObj>
              </mc:Choice>
              <mc:Fallback>
                <p:oleObj name="Equation" r:id="rId3" imgW="1460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40873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50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RCV1 dataset</a:t>
            </a:r>
          </a:p>
          <a:p>
            <a:r>
              <a:rPr lang="en-US" dirty="0" smtClean="0"/>
              <a:t>Use hash kernels with TF-</a:t>
            </a:r>
            <a:r>
              <a:rPr lang="en-US" dirty="0" err="1" smtClean="0"/>
              <a:t>approx</a:t>
            </a:r>
            <a:r>
              <a:rPr lang="en-US" dirty="0" smtClean="0"/>
              <a:t>-IDF representation</a:t>
            </a:r>
          </a:p>
          <a:p>
            <a:pPr lvl="1"/>
            <a:r>
              <a:rPr lang="en-US" dirty="0" smtClean="0"/>
              <a:t>TF and IDF done at level of hashed features, not words</a:t>
            </a:r>
          </a:p>
          <a:p>
            <a:pPr lvl="1"/>
            <a:r>
              <a:rPr lang="en-US" dirty="0" smtClean="0"/>
              <a:t>IDF is approximated from </a:t>
            </a:r>
            <a:r>
              <a:rPr lang="en-US" i="1" dirty="0" smtClean="0"/>
              <a:t>subset</a:t>
            </a:r>
            <a:r>
              <a:rPr lang="en-US" dirty="0" smtClean="0"/>
              <a:t> of data</a:t>
            </a:r>
          </a:p>
          <a:p>
            <a:pPr lvl="2"/>
            <a:r>
              <a:rPr lang="en-US" dirty="0" smtClean="0"/>
              <a:t>Not sure of value of “c” or data subset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06195" y="712688"/>
            <a:ext cx="522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 et al, JMLR 2009</a:t>
            </a:r>
          </a:p>
          <a:p>
            <a:r>
              <a:rPr lang="en-US" dirty="0">
                <a:hlinkClick r:id="rId2"/>
              </a:rPr>
              <a:t>http://jmlr.csail.mit.edu/papers/v10/</a:t>
            </a:r>
            <a:r>
              <a:rPr lang="en-US" dirty="0" smtClean="0">
                <a:hlinkClick r:id="rId2"/>
              </a:rPr>
              <a:t>shi09a.html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4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2-02-20 at 5.3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8" y="1046239"/>
            <a:ext cx="7493987" cy="2700536"/>
          </a:xfrm>
          <a:prstGeom prst="rect">
            <a:avLst/>
          </a:prstGeom>
        </p:spPr>
      </p:pic>
      <p:pic>
        <p:nvPicPr>
          <p:cNvPr id="6" name="Picture 5" descr="Screen Shot 2012-02-20 at 5.36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6"/>
          <a:stretch/>
        </p:blipFill>
        <p:spPr>
          <a:xfrm>
            <a:off x="1144012" y="3746775"/>
            <a:ext cx="6308066" cy="28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6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2-20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23"/>
            <a:ext cx="9144000" cy="3277378"/>
          </a:xfrm>
          <a:prstGeom prst="rect">
            <a:avLst/>
          </a:prstGeom>
        </p:spPr>
      </p:pic>
      <p:pic>
        <p:nvPicPr>
          <p:cNvPr id="5" name="Picture 4" descr="Screen Shot 2012-02-20 at 5.3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4" y="437613"/>
            <a:ext cx="7607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4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Screen Shot 2012-02-20 at 5.4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835"/>
            <a:ext cx="9144000" cy="42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60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Interface to a Bloom filter</a:t>
            </a:r>
          </a:p>
          <a:p>
            <a:pPr lvl="1"/>
            <a:r>
              <a:rPr lang="en-US" dirty="0" err="1" smtClean="0"/>
              <a:t>BloomFilter(int</a:t>
            </a:r>
            <a:r>
              <a:rPr lang="en-US" dirty="0" smtClean="0"/>
              <a:t> </a:t>
            </a:r>
            <a:r>
              <a:rPr lang="en-US" dirty="0" err="1" smtClean="0"/>
              <a:t>maxSize</a:t>
            </a:r>
            <a:r>
              <a:rPr lang="en-US" dirty="0" smtClean="0"/>
              <a:t>, double </a:t>
            </a:r>
            <a:r>
              <a:rPr lang="en-US" dirty="0" err="1" smtClean="0"/>
              <a:t>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b</a:t>
            </a:r>
            <a:r>
              <a:rPr lang="en-US" dirty="0" err="1" smtClean="0"/>
              <a:t>f.add(String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 // insert 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ool</a:t>
            </a:r>
            <a:r>
              <a:rPr lang="en-US" dirty="0" smtClean="0"/>
              <a:t> </a:t>
            </a:r>
            <a:r>
              <a:rPr lang="en-US" dirty="0" err="1" smtClean="0"/>
              <a:t>bd.contains(String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);</a:t>
            </a:r>
          </a:p>
          <a:p>
            <a:pPr lvl="2"/>
            <a:r>
              <a:rPr lang="en-US" dirty="0" smtClean="0"/>
              <a:t>// If </a:t>
            </a:r>
            <a:r>
              <a:rPr lang="en-US" dirty="0" err="1" smtClean="0"/>
              <a:t>s</a:t>
            </a:r>
            <a:r>
              <a:rPr lang="en-US" dirty="0" smtClean="0"/>
              <a:t> was added return true;</a:t>
            </a:r>
          </a:p>
          <a:p>
            <a:pPr lvl="2"/>
            <a:r>
              <a:rPr lang="en-US" dirty="0" smtClean="0"/>
              <a:t>// else with probability at least 1-p return false;</a:t>
            </a:r>
          </a:p>
          <a:p>
            <a:pPr lvl="2"/>
            <a:r>
              <a:rPr lang="en-US" dirty="0" smtClean="0"/>
              <a:t>// else with probability at most p return true;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I.e., a noisy “set” where you can test membership (and that’s it)</a:t>
            </a:r>
          </a:p>
          <a:p>
            <a:pPr lvl="1"/>
            <a:r>
              <a:rPr lang="en-US" dirty="0" smtClean="0"/>
              <a:t>Hash table: constant time and storage</a:t>
            </a:r>
          </a:p>
        </p:txBody>
      </p:sp>
    </p:spTree>
    <p:extLst>
      <p:ext uri="{BB962C8B-B14F-4D97-AF65-F5344CB8AC3E}">
        <p14:creationId xmlns:p14="http://schemas.microsoft.com/office/powerpoint/2010/main" val="159668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Another implementation</a:t>
            </a:r>
          </a:p>
          <a:p>
            <a:pPr lvl="1"/>
            <a:r>
              <a:rPr lang="en-US" dirty="0" smtClean="0"/>
              <a:t>Allocate M bits, bit[0]…,bit[1-M]</a:t>
            </a:r>
          </a:p>
          <a:p>
            <a:pPr lvl="1"/>
            <a:r>
              <a:rPr lang="en-US" dirty="0" smtClean="0"/>
              <a:t>Pick K hash functions hash(1,s),hash(2,s),….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: hash(</a:t>
            </a:r>
            <a:r>
              <a:rPr lang="en-US" dirty="0" err="1" smtClean="0"/>
              <a:t>s,i</a:t>
            </a:r>
            <a:r>
              <a:rPr lang="en-US" dirty="0" smtClean="0"/>
              <a:t>) = hash(s+ </a:t>
            </a:r>
            <a:r>
              <a:rPr lang="en-US" dirty="0" err="1" smtClean="0"/>
              <a:t>randomString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])</a:t>
            </a:r>
          </a:p>
          <a:p>
            <a:pPr lvl="1"/>
            <a:r>
              <a:rPr lang="en-US" dirty="0" smtClean="0"/>
              <a:t>To add string </a:t>
            </a:r>
            <a:r>
              <a:rPr lang="en-US" dirty="0" err="1" smtClean="0"/>
              <a:t>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/>
              <a:t>,</a:t>
            </a:r>
            <a:r>
              <a:rPr lang="en-US" dirty="0" smtClean="0"/>
              <a:t> set </a:t>
            </a:r>
            <a:r>
              <a:rPr lang="en-US" dirty="0" err="1" smtClean="0"/>
              <a:t>bit[hash(i,s</a:t>
            </a:r>
            <a:r>
              <a:rPr lang="en-US" dirty="0" smtClean="0"/>
              <a:t>)] = 1</a:t>
            </a:r>
          </a:p>
          <a:p>
            <a:pPr lvl="1"/>
            <a:r>
              <a:rPr lang="en-US" dirty="0" smtClean="0"/>
              <a:t>To check </a:t>
            </a:r>
            <a:r>
              <a:rPr lang="en-US" dirty="0" err="1" smtClean="0"/>
              <a:t>contains(s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k</a:t>
            </a:r>
            <a:r>
              <a:rPr lang="en-US" dirty="0" smtClean="0"/>
              <a:t>, test </a:t>
            </a:r>
            <a:r>
              <a:rPr lang="en-US" dirty="0" err="1" smtClean="0"/>
              <a:t>bit[hash(i,s</a:t>
            </a:r>
            <a:r>
              <a:rPr lang="en-US" dirty="0" smtClean="0"/>
              <a:t>)]</a:t>
            </a:r>
          </a:p>
          <a:p>
            <a:pPr lvl="2"/>
            <a:r>
              <a:rPr lang="en-US" dirty="0" smtClean="0"/>
              <a:t>Return “true” if they’re all set; otherwise, return “false”</a:t>
            </a:r>
          </a:p>
          <a:p>
            <a:pPr lvl="1"/>
            <a:r>
              <a:rPr lang="en-US" dirty="0" smtClean="0"/>
              <a:t>We’ll discuss how to set M and K soon, but for now:</a:t>
            </a:r>
          </a:p>
          <a:p>
            <a:pPr lvl="2"/>
            <a:r>
              <a:rPr lang="en-US" dirty="0" smtClean="0"/>
              <a:t>Let M = 1.5*</a:t>
            </a:r>
            <a:r>
              <a:rPr lang="en-US" dirty="0" err="1" smtClean="0"/>
              <a:t>maxSize</a:t>
            </a:r>
            <a:r>
              <a:rPr lang="en-US" dirty="0" smtClean="0"/>
              <a:t>  </a:t>
            </a:r>
            <a:r>
              <a:rPr lang="en-US" i="1" dirty="0" smtClean="0"/>
              <a:t>// less than two bits per item!</a:t>
            </a:r>
          </a:p>
          <a:p>
            <a:pPr lvl="2"/>
            <a:r>
              <a:rPr lang="en-US" dirty="0" smtClean="0"/>
              <a:t>Let K = 2*log(1/p)       </a:t>
            </a:r>
            <a:r>
              <a:rPr lang="en-US" i="1" dirty="0" smtClean="0"/>
              <a:t>// about right with this 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817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355467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 err="1" smtClean="0"/>
              <a:t>hash(i,s</a:t>
            </a:r>
            <a:r>
              <a:rPr lang="en-US" sz="2400" dirty="0" smtClean="0"/>
              <a:t>) is a random function</a:t>
            </a:r>
          </a:p>
          <a:p>
            <a:pPr lvl="1"/>
            <a:r>
              <a:rPr lang="en-US" sz="2400" dirty="0" smtClean="0"/>
              <a:t>Look at </a:t>
            </a:r>
            <a:r>
              <a:rPr lang="en-US" sz="2400" dirty="0" err="1" smtClean="0"/>
              <a:t>Pr</a:t>
            </a:r>
            <a:r>
              <a:rPr lang="en-US" sz="2400" dirty="0" smtClean="0"/>
              <a:t>(bit j is unset after n </a:t>
            </a:r>
            <a:r>
              <a:rPr lang="en-US" sz="2400" dirty="0" err="1" smtClean="0"/>
              <a:t>add’s</a:t>
            </a:r>
            <a:r>
              <a:rPr lang="en-US" sz="2400" dirty="0" smtClean="0"/>
              <a:t>):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… and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…. fix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 and minimize </a:t>
            </a:r>
            <a:r>
              <a:rPr lang="en-US" sz="2400" i="1" dirty="0" smtClean="0"/>
              <a:t>k: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20 at 2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8" y="1766300"/>
            <a:ext cx="2228749" cy="1163538"/>
          </a:xfrm>
          <a:prstGeom prst="rect">
            <a:avLst/>
          </a:prstGeom>
        </p:spPr>
      </p:pic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2604164" y="3767868"/>
            <a:ext cx="5780132" cy="1156157"/>
          </a:xfrm>
          <a:prstGeom prst="rect">
            <a:avLst/>
          </a:prstGeom>
        </p:spPr>
      </p:pic>
      <p:pic>
        <p:nvPicPr>
          <p:cNvPr id="6" name="Picture 5" descr="Screen Shot 2012-02-20 at 2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0" y="5532989"/>
            <a:ext cx="2446711" cy="92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201" y="5673135"/>
            <a:ext cx="7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 =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933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62993"/>
            <a:ext cx="5112852" cy="50284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Goal: Learn the parameter </a:t>
            </a:r>
            <a:r>
              <a:rPr lang="en-US" sz="2000" b="1" dirty="0" smtClean="0"/>
              <a:t>w</a:t>
            </a:r>
            <a:r>
              <a:rPr lang="en-US" sz="2000" dirty="0" smtClean="0"/>
              <a:t> of the classifier</a:t>
            </a:r>
          </a:p>
          <a:p>
            <a:endParaRPr lang="en-US" sz="2000" dirty="0"/>
          </a:p>
          <a:p>
            <a:r>
              <a:rPr lang="en-US" sz="2000" dirty="0" smtClean="0"/>
              <a:t>Probability of a single example (</a:t>
            </a:r>
            <a:r>
              <a:rPr lang="en-US" sz="2000" dirty="0" err="1" smtClean="0"/>
              <a:t>y,</a:t>
            </a:r>
            <a:r>
              <a:rPr lang="en-US" sz="2000" b="1" dirty="0" err="1" smtClean="0"/>
              <a:t>x</a:t>
            </a:r>
            <a:r>
              <a:rPr lang="en-US" sz="2000" dirty="0" smtClean="0"/>
              <a:t>) would be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Or with logs: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5" name="Picture 14" descr="Screen Shot 2012-02-13 at 11.1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6" y="4249851"/>
            <a:ext cx="8936033" cy="1375663"/>
          </a:xfrm>
          <a:prstGeom prst="rect">
            <a:avLst/>
          </a:prstGeom>
        </p:spPr>
      </p:pic>
      <p:pic>
        <p:nvPicPr>
          <p:cNvPr id="4" name="Picture 3" descr="Screen Shot 2012-02-15 at 2.57.5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9939"/>
          <a:stretch/>
        </p:blipFill>
        <p:spPr>
          <a:xfrm>
            <a:off x="4708710" y="1262993"/>
            <a:ext cx="4252680" cy="909102"/>
          </a:xfrm>
          <a:prstGeom prst="rect">
            <a:avLst/>
          </a:prstGeom>
        </p:spPr>
      </p:pic>
      <p:pic>
        <p:nvPicPr>
          <p:cNvPr id="5" name="Picture 4" descr="Screen Shot 2012-02-15 at 2.58.0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/>
          <a:stretch/>
        </p:blipFill>
        <p:spPr>
          <a:xfrm>
            <a:off x="2436431" y="2784590"/>
            <a:ext cx="6707568" cy="1283633"/>
          </a:xfrm>
          <a:prstGeom prst="rect">
            <a:avLst/>
          </a:prstGeom>
        </p:spPr>
      </p:pic>
      <p:pic>
        <p:nvPicPr>
          <p:cNvPr id="6" name="Picture 5" descr="Screen Shot 2012-02-15 at 2.58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17" y="5499100"/>
            <a:ext cx="72390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355467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 err="1" smtClean="0"/>
              <a:t>hash(i,s</a:t>
            </a:r>
            <a:r>
              <a:rPr lang="en-US" sz="2400" dirty="0" smtClean="0"/>
              <a:t>) is a random function</a:t>
            </a:r>
          </a:p>
          <a:p>
            <a:pPr lvl="1"/>
            <a:r>
              <a:rPr lang="en-US" sz="2400" dirty="0" smtClean="0"/>
              <a:t>Look at </a:t>
            </a:r>
            <a:r>
              <a:rPr lang="en-US" sz="2400" dirty="0" err="1" smtClean="0"/>
              <a:t>Pr</a:t>
            </a:r>
            <a:r>
              <a:rPr lang="en-US" sz="2400" dirty="0" smtClean="0"/>
              <a:t>(bit j is unset after n </a:t>
            </a:r>
            <a:r>
              <a:rPr lang="en-US" sz="2400" dirty="0" err="1" smtClean="0"/>
              <a:t>add’s</a:t>
            </a:r>
            <a:r>
              <a:rPr lang="en-US" sz="2400" dirty="0" smtClean="0"/>
              <a:t>):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… and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…. fix </a:t>
            </a:r>
            <a:r>
              <a:rPr lang="en-US" sz="2400" i="1" dirty="0" smtClean="0"/>
              <a:t>m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, you can minimize </a:t>
            </a:r>
            <a:r>
              <a:rPr lang="en-US" sz="2400" i="1" dirty="0" smtClean="0"/>
              <a:t>k: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20 at 2.5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8" y="1766300"/>
            <a:ext cx="2228749" cy="1163538"/>
          </a:xfrm>
          <a:prstGeom prst="rect">
            <a:avLst/>
          </a:prstGeom>
        </p:spPr>
      </p:pic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2604164" y="3612373"/>
            <a:ext cx="5780132" cy="1156157"/>
          </a:xfrm>
          <a:prstGeom prst="rect">
            <a:avLst/>
          </a:prstGeom>
        </p:spPr>
      </p:pic>
      <p:pic>
        <p:nvPicPr>
          <p:cNvPr id="6" name="Picture 5" descr="Screen Shot 2012-02-20 at 2.57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0" y="5532989"/>
            <a:ext cx="2446711" cy="924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4201" y="5673135"/>
            <a:ext cx="7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k =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44374" y="4050295"/>
            <a:ext cx="7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 =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1591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Analysis:</a:t>
            </a:r>
          </a:p>
          <a:p>
            <a:pPr lvl="1"/>
            <a:r>
              <a:rPr lang="en-US" sz="2400" dirty="0" smtClean="0"/>
              <a:t>Plug optimal k=m/n*</a:t>
            </a:r>
            <a:r>
              <a:rPr lang="en-US" sz="2400" dirty="0" err="1" smtClean="0"/>
              <a:t>ln</a:t>
            </a:r>
            <a:r>
              <a:rPr lang="en-US" sz="2400" dirty="0" smtClean="0"/>
              <a:t>(2) back into </a:t>
            </a:r>
            <a:r>
              <a:rPr lang="en-US" sz="2400" dirty="0" err="1" smtClean="0"/>
              <a:t>Pr</a:t>
            </a:r>
            <a:r>
              <a:rPr lang="en-US" sz="2400" dirty="0" smtClean="0"/>
              <a:t>(collision):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Now we can fix any two of </a:t>
            </a:r>
            <a:r>
              <a:rPr lang="en-US" sz="2400" i="1" dirty="0" smtClean="0"/>
              <a:t>p, n, m</a:t>
            </a:r>
            <a:r>
              <a:rPr lang="en-US" sz="2400" dirty="0" smtClean="0"/>
              <a:t> and solve for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: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E.g., the value for </a:t>
            </a:r>
            <a:r>
              <a:rPr lang="en-US" sz="2400" i="1" dirty="0" smtClean="0"/>
              <a:t>m </a:t>
            </a:r>
            <a:r>
              <a:rPr lang="en-US" sz="2400" dirty="0" smtClean="0"/>
              <a:t>in terms of </a:t>
            </a:r>
            <a:r>
              <a:rPr lang="en-US" sz="2400" i="1" dirty="0" smtClean="0"/>
              <a:t>n </a:t>
            </a:r>
            <a:r>
              <a:rPr lang="en-US" sz="2400" dirty="0" smtClean="0"/>
              <a:t>and </a:t>
            </a:r>
            <a:r>
              <a:rPr lang="en-US" sz="2400" i="1" dirty="0" smtClean="0"/>
              <a:t>p:</a:t>
            </a:r>
            <a:endParaRPr lang="en-US" sz="2400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 descr="Screen Shot 2012-02-20 at 2.55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/>
        </p:blipFill>
        <p:spPr>
          <a:xfrm>
            <a:off x="2604164" y="2148124"/>
            <a:ext cx="5780132" cy="1156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4374" y="2586046"/>
            <a:ext cx="7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 =</a:t>
            </a:r>
            <a:endParaRPr lang="en-US" sz="2800" i="1" dirty="0"/>
          </a:p>
        </p:txBody>
      </p:sp>
      <p:pic>
        <p:nvPicPr>
          <p:cNvPr id="10" name="Picture 9" descr="Screen Shot 2012-02-20 at 3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74" y="4003136"/>
            <a:ext cx="5355058" cy="805378"/>
          </a:xfrm>
          <a:prstGeom prst="rect">
            <a:avLst/>
          </a:prstGeom>
        </p:spPr>
      </p:pic>
      <p:pic>
        <p:nvPicPr>
          <p:cNvPr id="11" name="Picture 10" descr="Screen Shot 2012-02-20 at 3.52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04" y="5424171"/>
            <a:ext cx="2581418" cy="9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22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Finding items in “</a:t>
            </a:r>
            <a:r>
              <a:rPr lang="en-US" dirty="0" err="1" smtClean="0"/>
              <a:t>sharded</a:t>
            </a:r>
            <a:r>
              <a:rPr lang="en-US" dirty="0" smtClean="0"/>
              <a:t>” data</a:t>
            </a:r>
          </a:p>
          <a:p>
            <a:pPr lvl="2"/>
            <a:r>
              <a:rPr lang="en-US" dirty="0" smtClean="0"/>
              <a:t>Easy if you know the </a:t>
            </a:r>
            <a:r>
              <a:rPr lang="en-US" dirty="0" err="1" smtClean="0"/>
              <a:t>sharding</a:t>
            </a:r>
            <a:r>
              <a:rPr lang="en-US" dirty="0" smtClean="0"/>
              <a:t> rule</a:t>
            </a:r>
          </a:p>
          <a:p>
            <a:pPr lvl="2"/>
            <a:r>
              <a:rPr lang="en-US" dirty="0" smtClean="0"/>
              <a:t>Harder if you don’t (like Google n-grams)</a:t>
            </a:r>
          </a:p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Build a BF of the contents of each shard</a:t>
            </a:r>
          </a:p>
          <a:p>
            <a:pPr lvl="1"/>
            <a:r>
              <a:rPr lang="en-US" dirty="0" smtClean="0"/>
              <a:t>To look for </a:t>
            </a:r>
            <a:r>
              <a:rPr lang="en-US" i="1" dirty="0" smtClean="0"/>
              <a:t>key, </a:t>
            </a:r>
            <a:r>
              <a:rPr lang="en-US" dirty="0" smtClean="0"/>
              <a:t>load in the </a:t>
            </a:r>
            <a:r>
              <a:rPr lang="en-US" dirty="0" err="1" smtClean="0"/>
              <a:t>BF’s</a:t>
            </a:r>
            <a:r>
              <a:rPr lang="en-US" dirty="0" smtClean="0"/>
              <a:t> one by one, and search only the shards that probably contain </a:t>
            </a:r>
            <a:r>
              <a:rPr lang="en-US" i="1" dirty="0" smtClean="0"/>
              <a:t>key</a:t>
            </a:r>
          </a:p>
          <a:p>
            <a:pPr lvl="1"/>
            <a:r>
              <a:rPr lang="en-US" dirty="0" smtClean="0"/>
              <a:t>Analysis: you won’t miss anything, you might look in some extra shards</a:t>
            </a:r>
          </a:p>
          <a:p>
            <a:pPr lvl="1"/>
            <a:r>
              <a:rPr lang="en-US" dirty="0" smtClean="0"/>
              <a:t>You’ll hit O(1) extra shards if you set p=1/#shards</a:t>
            </a:r>
          </a:p>
        </p:txBody>
      </p:sp>
    </p:spTree>
    <p:extLst>
      <p:ext uri="{BB962C8B-B14F-4D97-AF65-F5344CB8AC3E}">
        <p14:creationId xmlns:p14="http://schemas.microsoft.com/office/powerpoint/2010/main" val="629513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singleton features from a classifier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bf2.add(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bf1.contains(w) </a:t>
            </a:r>
            <a:r>
              <a:rPr lang="en-US" dirty="0" smtClean="0">
                <a:sym typeface="Wingdings"/>
              </a:rPr>
              <a:t> w appears &gt;= once</a:t>
            </a:r>
          </a:p>
          <a:p>
            <a:pPr lvl="1"/>
            <a:r>
              <a:rPr lang="en-US" dirty="0" smtClean="0">
                <a:sym typeface="Wingdings"/>
              </a:rPr>
              <a:t>bf2.contains(w)  w appears &gt;= 2x</a:t>
            </a:r>
          </a:p>
          <a:p>
            <a:r>
              <a:rPr lang="en-US" dirty="0" smtClean="0">
                <a:sym typeface="Wingdings"/>
              </a:rPr>
              <a:t>Then train, ignoring words not in bf2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177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example application</a:t>
            </a:r>
          </a:p>
          <a:p>
            <a:pPr lvl="1"/>
            <a:r>
              <a:rPr lang="en-US" dirty="0" smtClean="0"/>
              <a:t>discarding rare features from a classifier</a:t>
            </a:r>
          </a:p>
          <a:p>
            <a:pPr lvl="1"/>
            <a:r>
              <a:rPr lang="en-US" dirty="0" smtClean="0"/>
              <a:t>seldom hurts much, can speed up experiments</a:t>
            </a:r>
          </a:p>
          <a:p>
            <a:r>
              <a:rPr lang="en-US" dirty="0" smtClean="0"/>
              <a:t>Scan through data once and check each </a:t>
            </a:r>
            <a:r>
              <a:rPr lang="en-US" i="1" dirty="0" smtClean="0"/>
              <a:t>w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bf1.contains(</a:t>
            </a:r>
            <a:r>
              <a:rPr lang="en-US" i="1" dirty="0" smtClean="0"/>
              <a:t>w</a:t>
            </a:r>
            <a:r>
              <a:rPr lang="en-US" dirty="0" smtClean="0"/>
              <a:t>): </a:t>
            </a:r>
          </a:p>
          <a:p>
            <a:pPr lvl="2"/>
            <a:r>
              <a:rPr lang="en-US" sz="3000" dirty="0" smtClean="0"/>
              <a:t>if bf2.contains(w): bf3.add(</a:t>
            </a:r>
            <a:r>
              <a:rPr lang="en-US" sz="3000" i="1" dirty="0" smtClean="0"/>
              <a:t>w</a:t>
            </a:r>
            <a:r>
              <a:rPr lang="en-US" sz="3000" dirty="0" smtClean="0"/>
              <a:t>)</a:t>
            </a:r>
          </a:p>
          <a:p>
            <a:pPr lvl="2"/>
            <a:r>
              <a:rPr lang="en-US" sz="3000" dirty="0" smtClean="0"/>
              <a:t>else bf2.add(w)</a:t>
            </a:r>
          </a:p>
          <a:p>
            <a:pPr lvl="1"/>
            <a:r>
              <a:rPr lang="en-US" dirty="0" smtClean="0"/>
              <a:t>else bf1.add(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bf2.contains(w) </a:t>
            </a:r>
            <a:r>
              <a:rPr lang="en-US" dirty="0" smtClean="0">
                <a:sym typeface="Wingdings"/>
              </a:rPr>
              <a:t> w appears &gt;= 2x</a:t>
            </a:r>
          </a:p>
          <a:p>
            <a:pPr lvl="1"/>
            <a:r>
              <a:rPr lang="en-US" dirty="0" smtClean="0">
                <a:sym typeface="Wingdings"/>
              </a:rPr>
              <a:t>bf3.contains(w)  w appears &gt;= 3x</a:t>
            </a:r>
          </a:p>
          <a:p>
            <a:r>
              <a:rPr lang="en-US" dirty="0" smtClean="0">
                <a:sym typeface="Wingdings"/>
              </a:rPr>
              <a:t>Then train, ignoring words not in bf3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687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this next week…..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356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52" y="1181100"/>
            <a:ext cx="5367409" cy="536740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28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855537" y="2467054"/>
            <a:ext cx="2852277" cy="28188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29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2-02-13 at 11.2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3" y="1567544"/>
            <a:ext cx="8026354" cy="1223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461" y="3340291"/>
            <a:ext cx="7900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 Math"/>
                <a:cs typeface="Cambria Math"/>
              </a:rPr>
              <a:t>Key computational point:  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if </a:t>
            </a:r>
            <a:r>
              <a:rPr lang="en-US" sz="3600" i="1" dirty="0" err="1" smtClean="0">
                <a:latin typeface="Cambria Math"/>
                <a:cs typeface="Cambria Math"/>
              </a:rPr>
              <a:t>x</a:t>
            </a:r>
            <a:r>
              <a:rPr lang="en-US" sz="3600" i="1" baseline="30000" dirty="0" err="1" smtClean="0">
                <a:latin typeface="Cambria Math"/>
                <a:cs typeface="Cambria Math"/>
              </a:rPr>
              <a:t>j</a:t>
            </a:r>
            <a:r>
              <a:rPr lang="en-US" sz="3600" i="1" dirty="0" smtClean="0">
                <a:latin typeface="Cambria Math"/>
                <a:cs typeface="Cambria Math"/>
              </a:rPr>
              <a:t>=0 </a:t>
            </a:r>
            <a:r>
              <a:rPr lang="en-US" sz="3600" dirty="0" smtClean="0">
                <a:latin typeface="Cambria Math"/>
                <a:cs typeface="Cambria Math"/>
              </a:rPr>
              <a:t>then the gradient of </a:t>
            </a:r>
            <a:r>
              <a:rPr lang="en-US" sz="3600" i="1" dirty="0" err="1" smtClean="0">
                <a:latin typeface="Cambria Math"/>
                <a:cs typeface="Cambria Math"/>
              </a:rPr>
              <a:t>w</a:t>
            </a:r>
            <a:r>
              <a:rPr lang="en-US" sz="3600" i="1" baseline="30000" dirty="0" err="1" smtClean="0">
                <a:latin typeface="Cambria Math"/>
                <a:cs typeface="Cambria Math"/>
              </a:rPr>
              <a:t>j</a:t>
            </a:r>
            <a:r>
              <a:rPr lang="en-US" sz="3600" i="1" dirty="0" smtClean="0">
                <a:latin typeface="Cambria Math"/>
                <a:cs typeface="Cambria Math"/>
              </a:rPr>
              <a:t> </a:t>
            </a:r>
            <a:r>
              <a:rPr lang="en-US" sz="3600" dirty="0" smtClean="0">
                <a:latin typeface="Cambria Math"/>
                <a:cs typeface="Cambria Math"/>
              </a:rPr>
              <a:t>is zero</a:t>
            </a:r>
          </a:p>
          <a:p>
            <a:pPr marL="342900" indent="-342900">
              <a:buFont typeface="Arial"/>
              <a:buChar char="•"/>
            </a:pPr>
            <a:r>
              <a:rPr lang="en-US" sz="3600" dirty="0" smtClean="0">
                <a:latin typeface="Cambria Math"/>
                <a:cs typeface="Cambria Math"/>
              </a:rPr>
              <a:t>so when processing an example you only need to update weights for the </a:t>
            </a:r>
            <a:r>
              <a:rPr lang="en-US" sz="3600" b="1" dirty="0" smtClean="0">
                <a:latin typeface="Cambria Math"/>
                <a:cs typeface="Cambria Math"/>
              </a:rPr>
              <a:t>non-zero</a:t>
            </a:r>
            <a:r>
              <a:rPr lang="en-US" sz="3600" dirty="0" smtClean="0">
                <a:latin typeface="Cambria Math"/>
                <a:cs typeface="Cambria Math"/>
              </a:rPr>
              <a:t> features of an example.</a:t>
            </a:r>
            <a:endParaRPr lang="en-US" sz="3600" dirty="0">
              <a:latin typeface="Cambria Math"/>
              <a:cs typeface="Cambria Math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gradient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1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3614214" y="1786641"/>
            <a:ext cx="1189599" cy="3900219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make those points “close” we need to project to a direction orthogonal to the line between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84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projections</a:t>
            </a:r>
            <a:endParaRPr lang="en-US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3052245" y="2661457"/>
            <a:ext cx="2360505" cy="2332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3431433" y="2779817"/>
            <a:ext cx="2438143" cy="12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/>
        </p:nvSpPr>
        <p:spPr bwMode="auto">
          <a:xfrm>
            <a:off x="3052245" y="2661457"/>
            <a:ext cx="2557214" cy="2527245"/>
          </a:xfrm>
          <a:prstGeom prst="line">
            <a:avLst/>
          </a:prstGeom>
          <a:noFill/>
          <a:ln w="304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rot="16200000">
            <a:off x="4232498" y="1762436"/>
            <a:ext cx="0" cy="41308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32498" y="1786642"/>
            <a:ext cx="0" cy="4082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4232498" y="2564256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65827" y="3312420"/>
            <a:ext cx="4276379" cy="1380166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216042" y="2369852"/>
            <a:ext cx="299161" cy="3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/>
              <a:t>u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>
            <a:off x="2855537" y="3827878"/>
            <a:ext cx="1376961" cy="1263622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953891" y="4838371"/>
            <a:ext cx="364731" cy="3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dirty="0"/>
              <a:t>-</a:t>
            </a:r>
            <a:r>
              <a:rPr lang="en-US" dirty="0"/>
              <a:t>u</a:t>
            </a:r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 rot="2320195">
            <a:off x="5709863" y="5233253"/>
            <a:ext cx="98354" cy="247054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707814" y="5285904"/>
            <a:ext cx="403663" cy="4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latin typeface="Times New Roman" charset="0"/>
                <a:cs typeface="Times New Roman" charset="0"/>
              </a:rPr>
              <a:t>2</a:t>
            </a:r>
            <a:r>
              <a:rPr lang="el-GR" sz="2000" dirty="0">
                <a:latin typeface="Times New Roman" charset="0"/>
                <a:cs typeface="Times New Roman" charset="0"/>
              </a:rPr>
              <a:t>γ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19801" y="2803962"/>
            <a:ext cx="1175289" cy="1030190"/>
            <a:chOff x="6583032" y="2577517"/>
            <a:chExt cx="1175289" cy="1030190"/>
          </a:xfrm>
        </p:grpSpPr>
        <p:sp>
          <p:nvSpPr>
            <p:cNvPr id="16" name="TextBox 15"/>
            <p:cNvSpPr txBox="1"/>
            <p:nvPr/>
          </p:nvSpPr>
          <p:spPr>
            <a:xfrm>
              <a:off x="6583032" y="26614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5432" y="281385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87832" y="25775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0232" y="2729917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81653" y="30859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4053" y="323837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6453" y="30020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38853" y="3154435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57991" y="2801473"/>
              <a:ext cx="31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+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10565245">
            <a:off x="3346626" y="3727186"/>
            <a:ext cx="1153694" cy="1030190"/>
            <a:chOff x="6583032" y="2577517"/>
            <a:chExt cx="1153694" cy="1030190"/>
          </a:xfrm>
        </p:grpSpPr>
        <p:sp>
          <p:nvSpPr>
            <p:cNvPr id="28" name="TextBox 27"/>
            <p:cNvSpPr txBox="1"/>
            <p:nvPr/>
          </p:nvSpPr>
          <p:spPr>
            <a:xfrm>
              <a:off x="6583032" y="26614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5432" y="281385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7832" y="25775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0232" y="272991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81653" y="30859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34053" y="32383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86453" y="30020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5116" y="315443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57991" y="280147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90290" y="3464820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24603" y="3873549"/>
            <a:ext cx="304800" cy="216932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35445" y="1490165"/>
            <a:ext cx="2454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other direction will keep the distant points distant.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4664372" y="361696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62358" y="3597812"/>
            <a:ext cx="152400" cy="408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6680" y="4549676"/>
            <a:ext cx="3181871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 if I pick a random </a:t>
            </a:r>
            <a:r>
              <a:rPr lang="en-US" sz="2400" b="1" dirty="0" smtClean="0"/>
              <a:t>r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r.x</a:t>
            </a:r>
            <a:r>
              <a:rPr lang="en-US" sz="2400" b="1" dirty="0" smtClean="0"/>
              <a:t>’</a:t>
            </a:r>
            <a:r>
              <a:rPr lang="en-US" sz="2400" dirty="0" smtClean="0"/>
              <a:t> are closer than </a:t>
            </a:r>
            <a:r>
              <a:rPr lang="el-GR" sz="2400" dirty="0" smtClean="0"/>
              <a:t>γ</a:t>
            </a:r>
            <a:r>
              <a:rPr lang="en-US" sz="2400" dirty="0" smtClean="0"/>
              <a:t> then probably </a:t>
            </a:r>
            <a:r>
              <a:rPr lang="en-US" sz="2400" b="1" dirty="0" smtClean="0"/>
              <a:t>x </a:t>
            </a:r>
            <a:r>
              <a:rPr lang="en-US" sz="2400" dirty="0" smtClean="0"/>
              <a:t>and </a:t>
            </a:r>
            <a:r>
              <a:rPr lang="en-US" sz="2400" b="1" dirty="0" smtClean="0"/>
              <a:t>x’ </a:t>
            </a:r>
            <a:r>
              <a:rPr lang="en-US" sz="2400" dirty="0" smtClean="0"/>
              <a:t>were close to start with.</a:t>
            </a:r>
            <a:endParaRPr lang="el-GR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1196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map feature vector </a:t>
            </a:r>
            <a:r>
              <a:rPr lang="en-US" b="1" dirty="0" err="1" smtClean="0"/>
              <a:t>x</a:t>
            </a:r>
            <a:r>
              <a:rPr lang="en-US" b="1" dirty="0" smtClean="0"/>
              <a:t> </a:t>
            </a:r>
            <a:r>
              <a:rPr lang="en-US" dirty="0" smtClean="0"/>
              <a:t>to bit vector</a:t>
            </a:r>
            <a:r>
              <a:rPr lang="en-US" b="1" dirty="0" smtClean="0"/>
              <a:t> </a:t>
            </a:r>
            <a:r>
              <a:rPr lang="en-US" b="1" dirty="0" err="1" smtClean="0"/>
              <a:t>bx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that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preserves “similarity”</a:t>
            </a:r>
          </a:p>
          <a:p>
            <a:r>
              <a:rPr lang="en-US" dirty="0" smtClean="0"/>
              <a:t>Basic idea: use random projections of </a:t>
            </a:r>
            <a:r>
              <a:rPr lang="en-US" b="1" dirty="0" smtClean="0"/>
              <a:t>x</a:t>
            </a:r>
            <a:endParaRPr lang="en-US" dirty="0" smtClean="0"/>
          </a:p>
          <a:p>
            <a:pPr lvl="1"/>
            <a:r>
              <a:rPr lang="en-US" dirty="0" smtClean="0"/>
              <a:t>Repeat many times:</a:t>
            </a:r>
          </a:p>
          <a:p>
            <a:pPr lvl="2"/>
            <a:r>
              <a:rPr lang="en-US" dirty="0" smtClean="0"/>
              <a:t>Pick a random </a:t>
            </a:r>
            <a:r>
              <a:rPr lang="en-US" dirty="0" err="1" smtClean="0"/>
              <a:t>hyperplane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</a:p>
          <a:p>
            <a:pPr lvl="2"/>
            <a:r>
              <a:rPr lang="en-US" dirty="0" smtClean="0"/>
              <a:t>Compute the inner product or </a:t>
            </a:r>
            <a:r>
              <a:rPr lang="en-US" b="1" dirty="0" smtClean="0"/>
              <a:t>r </a:t>
            </a:r>
            <a:r>
              <a:rPr lang="en-US" dirty="0" smtClean="0"/>
              <a:t>with </a:t>
            </a:r>
            <a:r>
              <a:rPr lang="en-US" b="1" dirty="0" smtClean="0"/>
              <a:t>x</a:t>
            </a:r>
          </a:p>
          <a:p>
            <a:pPr lvl="2"/>
            <a:r>
              <a:rPr lang="en-US" dirty="0" smtClean="0"/>
              <a:t>Record if </a:t>
            </a:r>
            <a:r>
              <a:rPr lang="en-US" b="1" dirty="0" smtClean="0"/>
              <a:t>x</a:t>
            </a:r>
            <a:r>
              <a:rPr lang="en-US" dirty="0" smtClean="0"/>
              <a:t> is “close to”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b="1" dirty="0" err="1" smtClean="0"/>
              <a:t>r.x</a:t>
            </a:r>
            <a:r>
              <a:rPr lang="en-US" dirty="0" smtClean="0"/>
              <a:t>&gt;=0)</a:t>
            </a:r>
          </a:p>
          <a:p>
            <a:pPr lvl="3"/>
            <a:r>
              <a:rPr lang="en-US" dirty="0" smtClean="0"/>
              <a:t> the next bit in 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Theory says that is </a:t>
            </a:r>
            <a:r>
              <a:rPr lang="en-US" b="1" dirty="0" smtClean="0"/>
              <a:t>x’ </a:t>
            </a:r>
            <a:r>
              <a:rPr lang="en-US" dirty="0" smtClean="0"/>
              <a:t>and </a:t>
            </a:r>
            <a:r>
              <a:rPr lang="en-US" b="1" dirty="0" smtClean="0"/>
              <a:t>x </a:t>
            </a:r>
            <a:r>
              <a:rPr lang="en-US" dirty="0" smtClean="0"/>
              <a:t>have small cosine distance then </a:t>
            </a:r>
            <a:r>
              <a:rPr lang="en-US" b="1" dirty="0" err="1" smtClean="0"/>
              <a:t>bx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bx</a:t>
            </a:r>
            <a:r>
              <a:rPr lang="en-US" b="1" dirty="0" smtClean="0"/>
              <a:t>’ </a:t>
            </a:r>
            <a:r>
              <a:rPr lang="en-US" dirty="0" smtClean="0"/>
              <a:t>will have small Hamming distance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Naïve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For each feature </a:t>
            </a:r>
            <a:r>
              <a:rPr lang="en-US" i="1" dirty="0" smtClean="0"/>
              <a:t>f:</a:t>
            </a:r>
          </a:p>
          <a:p>
            <a:pPr lvl="4"/>
            <a:r>
              <a:rPr lang="en-US" dirty="0" smtClean="0"/>
              <a:t>Draw r(</a:t>
            </a:r>
            <a:r>
              <a:rPr lang="en-US" dirty="0" err="1" smtClean="0"/>
              <a:t>f,i</a:t>
            </a:r>
            <a:r>
              <a:rPr lang="en-US" dirty="0" smtClean="0"/>
              <a:t>) ~ Normal(0,1)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</a:p>
          <a:p>
            <a:pPr marL="13716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sum(</a:t>
            </a:r>
            <a:r>
              <a:rPr lang="en-US" b="1" dirty="0" smtClean="0"/>
              <a:t>x</a:t>
            </a:r>
            <a:r>
              <a:rPr lang="en-US" dirty="0" smtClean="0"/>
              <a:t>[</a:t>
            </a:r>
            <a:r>
              <a:rPr lang="en-US" i="1" dirty="0" smtClean="0"/>
              <a:t>f</a:t>
            </a:r>
            <a:r>
              <a:rPr lang="en-US" dirty="0" smtClean="0"/>
              <a:t>]*r[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with non-zero weight 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1"/>
            <a:r>
              <a:rPr lang="en-US" dirty="0" smtClean="0"/>
              <a:t>Problem: </a:t>
            </a:r>
          </a:p>
          <a:p>
            <a:pPr lvl="2"/>
            <a:r>
              <a:rPr lang="en-US" dirty="0" smtClean="0"/>
              <a:t>the array of r’s is very large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17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</a:t>
            </a:r>
            <a:r>
              <a:rPr lang="en-US" dirty="0" smtClean="0"/>
              <a:t>“pooling” </a:t>
            </a:r>
            <a:r>
              <a:rPr lang="en-US" sz="2800" dirty="0" smtClean="0"/>
              <a:t>(van </a:t>
            </a:r>
            <a:r>
              <a:rPr lang="en-US" sz="2800" dirty="0" err="1" smtClean="0"/>
              <a:t>Durme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Better algorithm:</a:t>
            </a:r>
          </a:p>
          <a:p>
            <a:pPr lvl="1"/>
            <a:r>
              <a:rPr lang="en-US" dirty="0" smtClean="0"/>
              <a:t>Initialization:</a:t>
            </a:r>
          </a:p>
          <a:p>
            <a:pPr lvl="2"/>
            <a:r>
              <a:rPr lang="en-US" dirty="0" smtClean="0"/>
              <a:t>Create a pool:</a:t>
            </a:r>
          </a:p>
          <a:p>
            <a:pPr lvl="3"/>
            <a:r>
              <a:rPr lang="en-US" dirty="0" smtClean="0"/>
              <a:t>Pick a random seed </a:t>
            </a:r>
            <a:r>
              <a:rPr lang="en-US" i="1" dirty="0" smtClean="0"/>
              <a:t>s</a:t>
            </a:r>
            <a:endParaRPr lang="en-US" dirty="0" smtClean="0"/>
          </a:p>
          <a:p>
            <a:pPr lvl="3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poolSize</a:t>
            </a:r>
            <a:r>
              <a:rPr lang="en-US" dirty="0" smtClean="0"/>
              <a:t>:</a:t>
            </a:r>
          </a:p>
          <a:p>
            <a:pPr lvl="4"/>
            <a:r>
              <a:rPr lang="en-US" dirty="0" smtClean="0"/>
              <a:t>Draw pool[</a:t>
            </a:r>
            <a:r>
              <a:rPr lang="en-US" dirty="0" err="1" smtClean="0"/>
              <a:t>i</a:t>
            </a:r>
            <a:r>
              <a:rPr lang="en-US" dirty="0" smtClean="0"/>
              <a:t>] ~ Normal(0,1)</a:t>
            </a:r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Devise a random hash function hash(</a:t>
            </a:r>
            <a:r>
              <a:rPr lang="en-US" dirty="0" err="1" smtClean="0"/>
              <a:t>i,</a:t>
            </a:r>
            <a:r>
              <a:rPr lang="en-US" i="1" dirty="0" err="1" smtClean="0"/>
              <a:t>f</a:t>
            </a:r>
            <a:r>
              <a:rPr lang="en-US" i="1" dirty="0" smtClean="0"/>
              <a:t>): </a:t>
            </a:r>
            <a:endParaRPr lang="en-US" dirty="0" smtClean="0"/>
          </a:p>
          <a:p>
            <a:pPr lvl="4"/>
            <a:r>
              <a:rPr lang="en-US" dirty="0" smtClean="0"/>
              <a:t>E.g.: hash(</a:t>
            </a:r>
            <a:r>
              <a:rPr lang="en-US" dirty="0" err="1" smtClean="0"/>
              <a:t>i,f</a:t>
            </a:r>
            <a:r>
              <a:rPr lang="en-US" dirty="0" smtClean="0"/>
              <a:t>) = </a:t>
            </a:r>
            <a:r>
              <a:rPr lang="en-US" dirty="0" err="1" smtClean="0"/>
              <a:t>hashcode</a:t>
            </a:r>
            <a:r>
              <a:rPr lang="en-US" dirty="0" smtClean="0"/>
              <a:t>(f) XOR </a:t>
            </a:r>
            <a:r>
              <a:rPr lang="en-US" dirty="0" err="1" smtClean="0"/>
              <a:t>randomBitString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Given an instance </a:t>
            </a:r>
            <a:r>
              <a:rPr lang="en-US" b="1" dirty="0" smtClean="0"/>
              <a:t>x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 to </a:t>
            </a:r>
            <a:r>
              <a:rPr lang="en-US" dirty="0" err="1" smtClean="0"/>
              <a:t>outputBits</a:t>
            </a:r>
            <a:r>
              <a:rPr lang="en-US" dirty="0" smtClean="0"/>
              <a:t>:</a:t>
            </a:r>
          </a:p>
          <a:p>
            <a:pPr marL="1371600" lvl="3" indent="0">
              <a:buNone/>
            </a:pPr>
            <a:r>
              <a:rPr lang="en-US" dirty="0" smtClean="0"/>
              <a:t>LSH[</a:t>
            </a:r>
            <a:r>
              <a:rPr lang="en-US" dirty="0" err="1" smtClean="0"/>
              <a:t>i</a:t>
            </a:r>
            <a:r>
              <a:rPr lang="en-US" dirty="0" smtClean="0"/>
              <a:t>] = sum(</a:t>
            </a:r>
          </a:p>
          <a:p>
            <a:pPr marL="1371600" lvl="3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x</a:t>
            </a:r>
            <a:r>
              <a:rPr lang="en-US" dirty="0" smtClean="0"/>
              <a:t>[f] * pool[hash(</a:t>
            </a:r>
            <a:r>
              <a:rPr lang="en-US" dirty="0" err="1" smtClean="0"/>
              <a:t>i,f</a:t>
            </a:r>
            <a:r>
              <a:rPr lang="en-US" dirty="0" smtClean="0"/>
              <a:t>) % </a:t>
            </a:r>
            <a:r>
              <a:rPr lang="en-US" dirty="0" err="1" smtClean="0"/>
              <a:t>poolSize</a:t>
            </a:r>
            <a:r>
              <a:rPr lang="en-US" dirty="0" smtClean="0"/>
              <a:t>] for</a:t>
            </a:r>
            <a:r>
              <a:rPr lang="en-US" i="1" dirty="0" smtClean="0"/>
              <a:t> f </a:t>
            </a:r>
            <a:r>
              <a:rPr lang="en-US" dirty="0" smtClean="0"/>
              <a:t>in </a:t>
            </a:r>
            <a:r>
              <a:rPr lang="en-US" b="1" dirty="0" smtClean="0"/>
              <a:t>x) </a:t>
            </a:r>
            <a:r>
              <a:rPr lang="en-US" dirty="0" smtClean="0"/>
              <a:t>&gt; 0 ? 1 : 0</a:t>
            </a:r>
          </a:p>
          <a:p>
            <a:pPr lvl="2"/>
            <a:r>
              <a:rPr lang="en-US" dirty="0" smtClean="0"/>
              <a:t>Return the bit-vector LSH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50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LSH: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with pooling, this is a compact re-encoding of the data</a:t>
            </a:r>
          </a:p>
          <a:p>
            <a:pPr lvl="2"/>
            <a:r>
              <a:rPr lang="en-US" dirty="0" smtClean="0"/>
              <a:t>you don’t need to store the </a:t>
            </a:r>
            <a:r>
              <a:rPr lang="en-US" b="1" dirty="0" smtClean="0"/>
              <a:t>r</a:t>
            </a:r>
            <a:r>
              <a:rPr lang="en-US" dirty="0" smtClean="0"/>
              <a:t>’s, just the pool</a:t>
            </a:r>
          </a:p>
          <a:p>
            <a:pPr lvl="1"/>
            <a:r>
              <a:rPr lang="en-US" dirty="0" smtClean="0"/>
              <a:t>leads to very fast nearest neighbor method</a:t>
            </a:r>
          </a:p>
          <a:p>
            <a:pPr lvl="2"/>
            <a:r>
              <a:rPr lang="en-US" dirty="0" smtClean="0"/>
              <a:t>just look at other items with </a:t>
            </a:r>
            <a:r>
              <a:rPr lang="en-US" b="1" dirty="0" err="1" smtClean="0"/>
              <a:t>bx</a:t>
            </a:r>
            <a:r>
              <a:rPr lang="en-US" b="1" dirty="0" smtClean="0"/>
              <a:t>’</a:t>
            </a:r>
            <a:r>
              <a:rPr lang="en-US" dirty="0" smtClean="0"/>
              <a:t>=</a:t>
            </a:r>
            <a:r>
              <a:rPr lang="en-US" b="1" dirty="0" err="1" smtClean="0"/>
              <a:t>bx</a:t>
            </a:r>
            <a:endParaRPr lang="en-US" b="1" dirty="0" smtClean="0"/>
          </a:p>
          <a:p>
            <a:pPr lvl="2"/>
            <a:r>
              <a:rPr lang="en-US" dirty="0" smtClean="0"/>
              <a:t>also very fast nearest-neighbor methods for Hamming distance</a:t>
            </a:r>
          </a:p>
          <a:p>
            <a:pPr lvl="1"/>
            <a:r>
              <a:rPr lang="en-US" dirty="0" smtClean="0"/>
              <a:t>similarly, leads to very fast clustering</a:t>
            </a:r>
          </a:p>
          <a:p>
            <a:pPr lvl="2"/>
            <a:r>
              <a:rPr lang="en-US" dirty="0" smtClean="0"/>
              <a:t>cluster = all things with same </a:t>
            </a:r>
            <a:r>
              <a:rPr lang="en-US" b="1" dirty="0" err="1" smtClean="0"/>
              <a:t>bx</a:t>
            </a:r>
            <a:r>
              <a:rPr lang="en-US" dirty="0" smtClean="0"/>
              <a:t> </a:t>
            </a:r>
            <a:r>
              <a:rPr lang="en-US" dirty="0" smtClean="0"/>
              <a:t>vector</a:t>
            </a:r>
          </a:p>
          <a:p>
            <a:r>
              <a:rPr lang="en-US" dirty="0" smtClean="0"/>
              <a:t>More next week….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algorithm:</a:t>
            </a:r>
            <a:endParaRPr lang="en-US" dirty="0"/>
          </a:p>
        </p:txBody>
      </p:sp>
      <p:pic>
        <p:nvPicPr>
          <p:cNvPr id="7" name="Picture 6" descr="Screen Shot 2012-02-13 at 11.27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139522"/>
            <a:ext cx="5054600" cy="965200"/>
          </a:xfrm>
          <a:prstGeom prst="rect">
            <a:avLst/>
          </a:prstGeom>
        </p:spPr>
      </p:pic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0781" y="3269535"/>
            <a:ext cx="407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-- do this in random order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7535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5003681" cy="237113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Goal: Learn the parameter θ of a classifier</a:t>
            </a:r>
          </a:p>
          <a:p>
            <a:pPr lvl="1"/>
            <a:r>
              <a:rPr lang="en-US" sz="2000" dirty="0" smtClean="0"/>
              <a:t>Which classifier?</a:t>
            </a:r>
          </a:p>
          <a:p>
            <a:pPr lvl="1"/>
            <a:r>
              <a:rPr lang="en-US" sz="2000" dirty="0" smtClean="0"/>
              <a:t>We’ve seen </a:t>
            </a:r>
            <a:r>
              <a:rPr lang="en-US" sz="2000" i="1" dirty="0" smtClean="0"/>
              <a:t>y = </a:t>
            </a:r>
            <a:r>
              <a:rPr lang="en-US" sz="2000" dirty="0" smtClean="0"/>
              <a:t>sign(</a:t>
            </a:r>
            <a:r>
              <a:rPr lang="en-US" sz="2000" b="1" dirty="0" smtClean="0"/>
              <a:t>x . w) </a:t>
            </a:r>
            <a:r>
              <a:rPr lang="en-US" sz="2000" dirty="0" smtClean="0"/>
              <a:t>but sign is not continuous…</a:t>
            </a:r>
          </a:p>
          <a:p>
            <a:pPr lvl="1"/>
            <a:r>
              <a:rPr lang="en-US" sz="2000" dirty="0" smtClean="0"/>
              <a:t>Convenient alternative: replace sign with the logistic function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766" y="995403"/>
            <a:ext cx="3442234" cy="2633027"/>
          </a:xfrm>
          <a:prstGeom prst="rect">
            <a:avLst/>
          </a:prstGeom>
        </p:spPr>
      </p:pic>
      <p:pic>
        <p:nvPicPr>
          <p:cNvPr id="14" name="Picture 13" descr="Screen Shot 2012-02-13 at 11.14.3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4"/>
          <a:stretch/>
        </p:blipFill>
        <p:spPr>
          <a:xfrm>
            <a:off x="747102" y="3543054"/>
            <a:ext cx="5704498" cy="98181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1800" y="4524866"/>
            <a:ext cx="8608139" cy="215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Cambria Math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Practical problem:  this </a:t>
            </a:r>
            <a:r>
              <a:rPr lang="en-US" sz="2000" dirty="0" err="1" smtClean="0"/>
              <a:t>overfits</a:t>
            </a:r>
            <a:r>
              <a:rPr lang="en-US" sz="2000" dirty="0" smtClean="0"/>
              <a:t> badly with sparse features</a:t>
            </a:r>
          </a:p>
          <a:p>
            <a:pPr lvl="1"/>
            <a:r>
              <a:rPr lang="en-US" sz="2000" dirty="0" smtClean="0"/>
              <a:t>e.g., if </a:t>
            </a:r>
            <a:r>
              <a:rPr lang="en-US" sz="2000" i="1" dirty="0" err="1" smtClean="0"/>
              <a:t>w</a:t>
            </a:r>
            <a:r>
              <a:rPr lang="en-US" sz="2000" i="1" baseline="30000" dirty="0" err="1" smtClean="0"/>
              <a:t>j</a:t>
            </a:r>
            <a:r>
              <a:rPr lang="en-US" sz="2000" i="1" dirty="0" smtClean="0"/>
              <a:t> </a:t>
            </a:r>
            <a:r>
              <a:rPr lang="en-US" sz="2000" dirty="0" smtClean="0"/>
              <a:t>is only in positive examples, its gradient is </a:t>
            </a:r>
            <a:r>
              <a:rPr lang="en-US" sz="2000" b="1" dirty="0" smtClean="0"/>
              <a:t>always</a:t>
            </a:r>
            <a:r>
              <a:rPr lang="en-US" sz="2000" dirty="0" smtClean="0"/>
              <a:t> positive !</a:t>
            </a:r>
          </a:p>
        </p:txBody>
      </p:sp>
      <p:pic>
        <p:nvPicPr>
          <p:cNvPr id="4" name="Picture 3" descr="Screen Shot 2012-02-13 at 11.45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418872"/>
            <a:ext cx="8026015" cy="11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2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1" y="1257300"/>
            <a:ext cx="4171196" cy="527055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Replace LCL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with LCL + penalty for large weights, </a:t>
            </a:r>
            <a:r>
              <a:rPr lang="en-US" sz="2400" dirty="0" err="1" smtClean="0"/>
              <a:t>eg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So:</a:t>
            </a:r>
          </a:p>
          <a:p>
            <a:endParaRPr lang="en-US" sz="2400" dirty="0" smtClean="0"/>
          </a:p>
          <a:p>
            <a:r>
              <a:rPr lang="en-US" sz="2400" dirty="0" smtClean="0"/>
              <a:t>becomes:</a:t>
            </a:r>
            <a:endParaRPr lang="en-US" sz="2400" dirty="0"/>
          </a:p>
        </p:txBody>
      </p:sp>
      <p:pic>
        <p:nvPicPr>
          <p:cNvPr id="5" name="Picture 4" descr="Screen Shot 2012-02-13 at 11.03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16" y="1453755"/>
            <a:ext cx="6099784" cy="1050238"/>
          </a:xfrm>
          <a:prstGeom prst="rect">
            <a:avLst/>
          </a:prstGeom>
        </p:spPr>
      </p:pic>
      <p:pic>
        <p:nvPicPr>
          <p:cNvPr id="9" name="Picture 8" descr="Screen Shot 2012-02-13 at 11.5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55" y="3863210"/>
            <a:ext cx="6216945" cy="1332203"/>
          </a:xfrm>
          <a:prstGeom prst="rect">
            <a:avLst/>
          </a:prstGeom>
        </p:spPr>
      </p:pic>
      <p:pic>
        <p:nvPicPr>
          <p:cNvPr id="10" name="Picture 9" descr="Screen Shot 2012-02-13 at 11.57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83" y="5344819"/>
            <a:ext cx="8368217" cy="1087773"/>
          </a:xfrm>
          <a:prstGeom prst="rect">
            <a:avLst/>
          </a:prstGeom>
        </p:spPr>
      </p:pic>
      <p:pic>
        <p:nvPicPr>
          <p:cNvPr id="11" name="Picture 10" descr="Screen Shot 2012-02-13 at 11.57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45" y="2398897"/>
            <a:ext cx="3965655" cy="13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3442</Words>
  <Application>Microsoft Macintosh PowerPoint</Application>
  <PresentationFormat>On-screen Show (4:3)</PresentationFormat>
  <Paragraphs>550</Paragraphs>
  <Slides>65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Equation</vt:lpstr>
      <vt:lpstr>Efficient Logistic Regression with Stochastic Gradient Descent: The Continuing Saga</vt:lpstr>
      <vt:lpstr>Outline</vt:lpstr>
      <vt:lpstr>Learning as optimization: general procedure for SGD</vt:lpstr>
      <vt:lpstr>Learning as optimization for logistic regression</vt:lpstr>
      <vt:lpstr>Learning as optimization for logistic regression</vt:lpstr>
      <vt:lpstr>And the gradient is…</vt:lpstr>
      <vt:lpstr>Learning as optimization for logistic regression</vt:lpstr>
      <vt:lpstr>Learning as optimization for logistic regression</vt:lpstr>
      <vt:lpstr>Regularized logistic regression</vt:lpstr>
      <vt:lpstr>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Fixes and optimizations</vt:lpstr>
      <vt:lpstr>A possible SGD implementation</vt:lpstr>
      <vt:lpstr>A possible SGD implementation</vt:lpstr>
      <vt:lpstr>A possible SGD implementation</vt:lpstr>
      <vt:lpstr>Hash Kernels “The Hash Trick”</vt:lpstr>
      <vt:lpstr>Pop quiz</vt:lpstr>
      <vt:lpstr>How can we exploit this?</vt:lpstr>
      <vt:lpstr>How can we exploit this?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PowerPoint Presentation</vt:lpstr>
      <vt:lpstr>An interesting example</vt:lpstr>
      <vt:lpstr>An example</vt:lpstr>
      <vt:lpstr>An example</vt:lpstr>
      <vt:lpstr>Experiments</vt:lpstr>
      <vt:lpstr>An example</vt:lpstr>
      <vt:lpstr>PowerPoint Presentation</vt:lpstr>
      <vt:lpstr>Some details</vt:lpstr>
      <vt:lpstr>Some details</vt:lpstr>
      <vt:lpstr>Some details</vt:lpstr>
      <vt:lpstr>Some details</vt:lpstr>
      <vt:lpstr>Some details</vt:lpstr>
      <vt:lpstr>The hash kernel: implementation</vt:lpstr>
      <vt:lpstr>A variant of feature hashing</vt:lpstr>
      <vt:lpstr>A variant of feature hashing</vt:lpstr>
      <vt:lpstr>Experiments</vt:lpstr>
      <vt:lpstr>Results</vt:lpstr>
      <vt:lpstr>Results</vt:lpstr>
      <vt:lpstr>Results</vt:lpstr>
      <vt:lpstr>Bloom filters</vt:lpstr>
      <vt:lpstr>Bloom filters</vt:lpstr>
      <vt:lpstr>Bloom filters</vt:lpstr>
      <vt:lpstr>Bloom filters</vt:lpstr>
      <vt:lpstr>Bloom filters</vt:lpstr>
      <vt:lpstr>Bloom filters: demo</vt:lpstr>
      <vt:lpstr>Bloom filters</vt:lpstr>
      <vt:lpstr>Bloom filters</vt:lpstr>
      <vt:lpstr>Bloom filters</vt:lpstr>
      <vt:lpstr>Bloom filters</vt:lpstr>
      <vt:lpstr>LSH: key ideas</vt:lpstr>
      <vt:lpstr>Random Projections</vt:lpstr>
      <vt:lpstr>Random projections</vt:lpstr>
      <vt:lpstr>Random projections</vt:lpstr>
      <vt:lpstr>Random projections</vt:lpstr>
      <vt:lpstr>LSH: key ideas</vt:lpstr>
      <vt:lpstr>LSH: key ideas</vt:lpstr>
      <vt:lpstr>LSH: “pooling” (van Durme)</vt:lpstr>
      <vt:lpstr>LSH: key ideas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247</cp:revision>
  <dcterms:created xsi:type="dcterms:W3CDTF">2012-02-20T15:24:40Z</dcterms:created>
  <dcterms:modified xsi:type="dcterms:W3CDTF">2012-02-21T16:59:28Z</dcterms:modified>
</cp:coreProperties>
</file>