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5" r:id="rId12"/>
    <p:sldId id="270" r:id="rId13"/>
    <p:sldId id="273" r:id="rId14"/>
    <p:sldId id="272" r:id="rId15"/>
    <p:sldId id="285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300" r:id="rId31"/>
    <p:sldId id="301" r:id="rId32"/>
    <p:sldId id="302" r:id="rId33"/>
    <p:sldId id="303" r:id="rId34"/>
    <p:sldId id="304" r:id="rId35"/>
    <p:sldId id="308" r:id="rId36"/>
    <p:sldId id="305" r:id="rId37"/>
    <p:sldId id="306" r:id="rId38"/>
    <p:sldId id="307" r:id="rId39"/>
    <p:sldId id="311" r:id="rId40"/>
    <p:sldId id="309" r:id="rId41"/>
    <p:sldId id="31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8433" autoAdjust="0"/>
  </p:normalViewPr>
  <p:slideViewPr>
    <p:cSldViewPr snapToGrid="0" snapToObjects="1">
      <p:cViewPr varScale="1">
        <p:scale>
          <a:sx n="95" d="100"/>
          <a:sy n="95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2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3,2M</a:t>
            </a:r>
            <a:r>
              <a:rPr lang="en-US" baseline="0" dirty="0" smtClean="0"/>
              <a:t> emails</a:t>
            </a:r>
          </a:p>
          <a:p>
            <a:r>
              <a:rPr lang="en-US" baseline="0" dirty="0" smtClean="0"/>
              <a:t>400k users</a:t>
            </a:r>
          </a:p>
          <a:p>
            <a:r>
              <a:rPr lang="en-US" baseline="0" dirty="0" smtClean="0"/>
              <a:t>40M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Efficient Logistic Regression with Stochastic </a:t>
            </a:r>
            <a:r>
              <a:rPr lang="en-US" smtClean="0"/>
              <a:t>Gradient Descent –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13 at 11.0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74380"/>
          </a:xfrm>
          <a:prstGeom prst="rect">
            <a:avLst/>
          </a:prstGeom>
        </p:spPr>
      </p:pic>
      <p:pic>
        <p:nvPicPr>
          <p:cNvPr id="5" name="Picture 4" descr="Screen Shot 2012-02-13 at 11.03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983"/>
            <a:ext cx="9144000" cy="16303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31344" y="1437163"/>
            <a:ext cx="864503" cy="65098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2-02-13 at 11.03.5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8"/>
          <a:stretch/>
        </p:blipFill>
        <p:spPr>
          <a:xfrm>
            <a:off x="1334111" y="2437566"/>
            <a:ext cx="3423330" cy="931485"/>
          </a:xfrm>
          <a:prstGeom prst="rect">
            <a:avLst/>
          </a:prstGeom>
        </p:spPr>
      </p:pic>
      <p:pic>
        <p:nvPicPr>
          <p:cNvPr id="8" name="Picture 7" descr="Screen Shot 2012-02-13 at 11.24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4" y="4526496"/>
            <a:ext cx="8026354" cy="1223749"/>
          </a:xfrm>
          <a:prstGeom prst="rect">
            <a:avLst/>
          </a:prstGeom>
        </p:spPr>
      </p:pic>
      <p:pic>
        <p:nvPicPr>
          <p:cNvPr id="11" name="Picture 10" descr="Screen Shot 2012-02-13 at 11.27.0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051"/>
            <a:ext cx="9144000" cy="1018057"/>
          </a:xfrm>
          <a:prstGeom prst="rect">
            <a:avLst/>
          </a:prstGeom>
        </p:spPr>
      </p:pic>
      <p:pic>
        <p:nvPicPr>
          <p:cNvPr id="12" name="Picture 11" descr="Screen Shot 2012-02-13 at 11.27.4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6" y="5750245"/>
            <a:ext cx="50546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8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2-13 at 11.2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3" y="1567544"/>
            <a:ext cx="8026354" cy="1223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461" y="3340291"/>
            <a:ext cx="7900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 Math"/>
                <a:cs typeface="Cambria Math"/>
              </a:rPr>
              <a:t>Key computational point:  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latin typeface="Cambria Math"/>
                <a:cs typeface="Cambria Math"/>
              </a:rPr>
              <a:t>if </a:t>
            </a:r>
            <a:r>
              <a:rPr lang="en-US" sz="3600" i="1" dirty="0" err="1" smtClean="0">
                <a:latin typeface="Cambria Math"/>
                <a:cs typeface="Cambria Math"/>
              </a:rPr>
              <a:t>x</a:t>
            </a:r>
            <a:r>
              <a:rPr lang="en-US" sz="3600" i="1" baseline="30000" dirty="0" err="1" smtClean="0">
                <a:latin typeface="Cambria Math"/>
                <a:cs typeface="Cambria Math"/>
              </a:rPr>
              <a:t>j</a:t>
            </a:r>
            <a:r>
              <a:rPr lang="en-US" sz="3600" i="1" dirty="0" smtClean="0">
                <a:latin typeface="Cambria Math"/>
                <a:cs typeface="Cambria Math"/>
              </a:rPr>
              <a:t>=0 </a:t>
            </a:r>
            <a:r>
              <a:rPr lang="en-US" sz="3600" dirty="0" smtClean="0">
                <a:latin typeface="Cambria Math"/>
                <a:cs typeface="Cambria Math"/>
              </a:rPr>
              <a:t>then the gradient of </a:t>
            </a:r>
            <a:r>
              <a:rPr lang="en-US" sz="3600" i="1" dirty="0" err="1" smtClean="0">
                <a:latin typeface="Cambria Math"/>
                <a:cs typeface="Cambria Math"/>
              </a:rPr>
              <a:t>w</a:t>
            </a:r>
            <a:r>
              <a:rPr lang="en-US" sz="3600" i="1" baseline="30000" dirty="0" err="1" smtClean="0">
                <a:latin typeface="Cambria Math"/>
                <a:cs typeface="Cambria Math"/>
              </a:rPr>
              <a:t>j</a:t>
            </a:r>
            <a:r>
              <a:rPr lang="en-US" sz="3600" i="1" dirty="0" smtClean="0">
                <a:latin typeface="Cambria Math"/>
                <a:cs typeface="Cambria Math"/>
              </a:rPr>
              <a:t> </a:t>
            </a:r>
            <a:r>
              <a:rPr lang="en-US" sz="3600" dirty="0" smtClean="0">
                <a:latin typeface="Cambria Math"/>
                <a:cs typeface="Cambria Math"/>
              </a:rPr>
              <a:t>is zero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latin typeface="Cambria Math"/>
                <a:cs typeface="Cambria Math"/>
              </a:rPr>
              <a:t>so when processing an example you only need to update weights for the </a:t>
            </a:r>
            <a:r>
              <a:rPr lang="en-US" sz="3600" b="1" dirty="0" smtClean="0">
                <a:latin typeface="Cambria Math"/>
                <a:cs typeface="Cambria Math"/>
              </a:rPr>
              <a:t>non-zero</a:t>
            </a:r>
            <a:r>
              <a:rPr lang="en-US" sz="3600" dirty="0" smtClean="0">
                <a:latin typeface="Cambria Math"/>
                <a:cs typeface="Cambria Math"/>
              </a:rPr>
              <a:t> features of an example.</a:t>
            </a:r>
            <a:endParaRPr lang="en-US" sz="3600" dirty="0">
              <a:latin typeface="Cambria Math"/>
              <a:cs typeface="Cambria Math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1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2-13 at 1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995"/>
            <a:ext cx="7938944" cy="4132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algorithm:</a:t>
            </a:r>
            <a:endParaRPr lang="en-US" dirty="0"/>
          </a:p>
        </p:txBody>
      </p:sp>
      <p:pic>
        <p:nvPicPr>
          <p:cNvPr id="7" name="Picture 6" descr="Screen Shot 2012-02-13 at 11.27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1139522"/>
            <a:ext cx="5054600" cy="965200"/>
          </a:xfrm>
          <a:prstGeom prst="rect">
            <a:avLst/>
          </a:prstGeom>
        </p:spPr>
      </p:pic>
      <p:pic>
        <p:nvPicPr>
          <p:cNvPr id="8" name="Picture 7" descr="Screen Shot 2012-02-13 at 11.29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28" y="2084055"/>
            <a:ext cx="4429250" cy="797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0781" y="3269535"/>
            <a:ext cx="407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-- do this in random order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7535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635948"/>
            <a:ext cx="8648700" cy="3720401"/>
          </a:xfrm>
        </p:spPr>
        <p:txBody>
          <a:bodyPr/>
          <a:lstStyle/>
          <a:p>
            <a:r>
              <a:rPr lang="en-US" dirty="0" smtClean="0"/>
              <a:t>Consider averaging the gradient over all the examples </a:t>
            </a:r>
            <a:r>
              <a:rPr lang="en-US" i="1" dirty="0"/>
              <a:t>D={(x</a:t>
            </a:r>
            <a:r>
              <a:rPr lang="en-US" i="1" baseline="-25000" dirty="0"/>
              <a:t>1</a:t>
            </a:r>
            <a:r>
              <a:rPr lang="en-US" i="1" dirty="0"/>
              <a:t>,y</a:t>
            </a:r>
            <a:r>
              <a:rPr lang="en-US" i="1" baseline="-25000" dirty="0"/>
              <a:t>1</a:t>
            </a:r>
            <a:r>
              <a:rPr lang="en-US" i="1" dirty="0"/>
              <a:t>)…,(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i="1" baseline="-25000" dirty="0"/>
              <a:t>)</a:t>
            </a:r>
            <a:r>
              <a:rPr lang="en-US" i="1" dirty="0"/>
              <a:t>} </a:t>
            </a:r>
            <a:endParaRPr lang="en-US" dirty="0"/>
          </a:p>
        </p:txBody>
      </p:sp>
      <p:pic>
        <p:nvPicPr>
          <p:cNvPr id="4" name="Picture 3" descr="Screen Shot 2012-02-13 at 11.2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2" y="1239565"/>
            <a:ext cx="8026354" cy="1223749"/>
          </a:xfrm>
          <a:prstGeom prst="rect">
            <a:avLst/>
          </a:prstGeom>
        </p:spPr>
      </p:pic>
      <p:pic>
        <p:nvPicPr>
          <p:cNvPr id="6" name="Picture 5" descr="Screen Shot 2012-02-13 at 11.45.2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1"/>
          <a:stretch/>
        </p:blipFill>
        <p:spPr>
          <a:xfrm>
            <a:off x="0" y="3873883"/>
            <a:ext cx="6747710" cy="1558172"/>
          </a:xfrm>
          <a:prstGeom prst="rect">
            <a:avLst/>
          </a:prstGeom>
        </p:spPr>
      </p:pic>
      <p:pic>
        <p:nvPicPr>
          <p:cNvPr id="7" name="Picture 6" descr="Screen Shot 2012-02-13 at 11.45.2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4"/>
          <a:stretch/>
        </p:blipFill>
        <p:spPr>
          <a:xfrm>
            <a:off x="3407154" y="5090475"/>
            <a:ext cx="4306848" cy="155817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4166" y="5090475"/>
            <a:ext cx="1718336" cy="145137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87687" y="5090475"/>
            <a:ext cx="1718336" cy="145137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003681" cy="237113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Goal: Learn the parameter θ of a classifier</a:t>
            </a:r>
          </a:p>
          <a:p>
            <a:pPr lvl="1"/>
            <a:r>
              <a:rPr lang="en-US" sz="2000" dirty="0" smtClean="0"/>
              <a:t>Which classifier?</a:t>
            </a:r>
          </a:p>
          <a:p>
            <a:pPr lvl="1"/>
            <a:r>
              <a:rPr lang="en-US" sz="2000" dirty="0" smtClean="0"/>
              <a:t>We’ve seen </a:t>
            </a:r>
            <a:r>
              <a:rPr lang="en-US" sz="2000" i="1" dirty="0" smtClean="0"/>
              <a:t>y = </a:t>
            </a:r>
            <a:r>
              <a:rPr lang="en-US" sz="2000" dirty="0" smtClean="0"/>
              <a:t>sign(</a:t>
            </a:r>
            <a:r>
              <a:rPr lang="en-US" sz="2000" b="1" dirty="0" smtClean="0"/>
              <a:t>x . w) </a:t>
            </a:r>
            <a:r>
              <a:rPr lang="en-US" sz="2000" dirty="0" smtClean="0"/>
              <a:t>but sign is not continuous…</a:t>
            </a:r>
          </a:p>
          <a:p>
            <a:pPr lvl="1"/>
            <a:r>
              <a:rPr lang="en-US" sz="2000" dirty="0" smtClean="0"/>
              <a:t>Convenient alternative: replace sign with the logistic function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766" y="995403"/>
            <a:ext cx="3442234" cy="2633027"/>
          </a:xfrm>
          <a:prstGeom prst="rect">
            <a:avLst/>
          </a:prstGeom>
        </p:spPr>
      </p:pic>
      <p:pic>
        <p:nvPicPr>
          <p:cNvPr id="14" name="Picture 13" descr="Screen Shot 2012-02-13 at 11.14.3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4"/>
          <a:stretch/>
        </p:blipFill>
        <p:spPr>
          <a:xfrm>
            <a:off x="747102" y="3543054"/>
            <a:ext cx="5704498" cy="98181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1800" y="4524866"/>
            <a:ext cx="8608139" cy="2158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Practical problem:  this </a:t>
            </a:r>
            <a:r>
              <a:rPr lang="en-US" sz="2000" dirty="0" err="1" smtClean="0"/>
              <a:t>overfits</a:t>
            </a:r>
            <a:r>
              <a:rPr lang="en-US" sz="2000" dirty="0" smtClean="0"/>
              <a:t> badly with sparse features</a:t>
            </a:r>
          </a:p>
          <a:p>
            <a:pPr lvl="1"/>
            <a:r>
              <a:rPr lang="en-US" sz="2000" dirty="0" smtClean="0"/>
              <a:t>e.g., if </a:t>
            </a:r>
            <a:r>
              <a:rPr lang="en-US" sz="2000" i="1" dirty="0" err="1" smtClean="0"/>
              <a:t>w</a:t>
            </a:r>
            <a:r>
              <a:rPr lang="en-US" sz="2000" i="1" baseline="30000" dirty="0" err="1" smtClean="0"/>
              <a:t>j</a:t>
            </a:r>
            <a:r>
              <a:rPr lang="en-US" sz="2000" i="1" dirty="0" smtClean="0"/>
              <a:t> </a:t>
            </a:r>
            <a:r>
              <a:rPr lang="en-US" sz="2000" dirty="0" smtClean="0"/>
              <a:t>is only in positive examples, its gradient is </a:t>
            </a:r>
            <a:r>
              <a:rPr lang="en-US" sz="2000" b="1" dirty="0" smtClean="0"/>
              <a:t>always</a:t>
            </a:r>
            <a:r>
              <a:rPr lang="en-US" sz="2000" dirty="0" smtClean="0"/>
              <a:t> positive !</a:t>
            </a:r>
          </a:p>
        </p:txBody>
      </p:sp>
      <p:pic>
        <p:nvPicPr>
          <p:cNvPr id="4" name="Picture 3" descr="Screen Shot 2012-02-13 at 11.45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418872"/>
            <a:ext cx="8026015" cy="11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Logistic regression and SGD</a:t>
            </a:r>
          </a:p>
          <a:p>
            <a:pPr lvl="1"/>
            <a:r>
              <a:rPr lang="en-US" dirty="0" smtClean="0"/>
              <a:t>Learning as optimization</a:t>
            </a:r>
          </a:p>
          <a:p>
            <a:pPr lvl="1"/>
            <a:r>
              <a:rPr lang="en-US" dirty="0" smtClean="0"/>
              <a:t>Logistic regression: </a:t>
            </a:r>
          </a:p>
          <a:p>
            <a:pPr lvl="2"/>
            <a:r>
              <a:rPr lang="en-US" dirty="0" smtClean="0"/>
              <a:t>a linear classifier optimizing P(</a:t>
            </a:r>
            <a:r>
              <a:rPr lang="en-US" dirty="0" err="1" smtClean="0"/>
              <a:t>y|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Stochastic gradient descent</a:t>
            </a:r>
          </a:p>
          <a:p>
            <a:pPr lvl="2"/>
            <a:r>
              <a:rPr lang="en-US" dirty="0" smtClean="0"/>
              <a:t>“streaming optimization” for ML problems</a:t>
            </a:r>
          </a:p>
          <a:p>
            <a:pPr lvl="1"/>
            <a:r>
              <a:rPr lang="en-US" b="1" dirty="0" smtClean="0"/>
              <a:t>Regularized logistic regression</a:t>
            </a:r>
          </a:p>
          <a:p>
            <a:pPr lvl="1"/>
            <a:r>
              <a:rPr lang="en-US" dirty="0" smtClean="0"/>
              <a:t>Sparse regularized logistic regression</a:t>
            </a:r>
          </a:p>
          <a:p>
            <a:pPr lvl="1"/>
            <a:r>
              <a:rPr lang="en-US" dirty="0" smtClean="0"/>
              <a:t>Memory-saving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02665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1" y="1257300"/>
            <a:ext cx="4171196" cy="527055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Replace LCL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with LCL + penalty for large weights, </a:t>
            </a:r>
            <a:r>
              <a:rPr lang="en-US" sz="2400" dirty="0" err="1" smtClean="0"/>
              <a:t>eg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So:</a:t>
            </a:r>
          </a:p>
          <a:p>
            <a:endParaRPr lang="en-US" sz="2400" dirty="0" smtClean="0"/>
          </a:p>
          <a:p>
            <a:r>
              <a:rPr lang="en-US" sz="2400" dirty="0" smtClean="0"/>
              <a:t>becomes:</a:t>
            </a:r>
            <a:endParaRPr lang="en-US" sz="2400" dirty="0"/>
          </a:p>
        </p:txBody>
      </p:sp>
      <p:pic>
        <p:nvPicPr>
          <p:cNvPr id="5" name="Picture 4" descr="Screen Shot 2012-02-13 at 11.0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16" y="1453755"/>
            <a:ext cx="6099784" cy="1050238"/>
          </a:xfrm>
          <a:prstGeom prst="rect">
            <a:avLst/>
          </a:prstGeom>
        </p:spPr>
      </p:pic>
      <p:pic>
        <p:nvPicPr>
          <p:cNvPr id="9" name="Picture 8" descr="Screen Shot 2012-02-13 at 11.57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55" y="3863210"/>
            <a:ext cx="6216945" cy="1332203"/>
          </a:xfrm>
          <a:prstGeom prst="rect">
            <a:avLst/>
          </a:prstGeom>
        </p:spPr>
      </p:pic>
      <p:pic>
        <p:nvPicPr>
          <p:cNvPr id="10" name="Picture 9" descr="Screen Shot 2012-02-13 at 11.57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3" y="5344819"/>
            <a:ext cx="8368217" cy="1087773"/>
          </a:xfrm>
          <a:prstGeom prst="rect">
            <a:avLst/>
          </a:prstGeom>
        </p:spPr>
      </p:pic>
      <p:pic>
        <p:nvPicPr>
          <p:cNvPr id="11" name="Picture 10" descr="Screen Shot 2012-02-13 at 11.57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45" y="2398897"/>
            <a:ext cx="3965655" cy="136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3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1" y="1257300"/>
            <a:ext cx="5099736" cy="527055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Replace LCL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with LCL + penalty for large weights, </a:t>
            </a:r>
            <a:r>
              <a:rPr lang="en-US" sz="2400" dirty="0" err="1" smtClean="0"/>
              <a:t>eg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 the update for </a:t>
            </a:r>
            <a:r>
              <a:rPr lang="en-US" sz="2400" dirty="0" err="1" smtClean="0"/>
              <a:t>wj</a:t>
            </a:r>
            <a:r>
              <a:rPr lang="en-US" sz="2400" dirty="0" smtClean="0"/>
              <a:t> becomes: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Or</a:t>
            </a:r>
          </a:p>
        </p:txBody>
      </p:sp>
      <p:pic>
        <p:nvPicPr>
          <p:cNvPr id="5" name="Picture 4" descr="Screen Shot 2012-02-13 at 11.03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16" y="1453755"/>
            <a:ext cx="6099784" cy="1050238"/>
          </a:xfrm>
          <a:prstGeom prst="rect">
            <a:avLst/>
          </a:prstGeom>
        </p:spPr>
      </p:pic>
      <p:pic>
        <p:nvPicPr>
          <p:cNvPr id="11" name="Picture 10" descr="Screen Shot 2012-02-13 at 11.57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45" y="2398897"/>
            <a:ext cx="3965655" cy="1368267"/>
          </a:xfrm>
          <a:prstGeom prst="rect">
            <a:avLst/>
          </a:prstGeom>
        </p:spPr>
      </p:pic>
      <p:pic>
        <p:nvPicPr>
          <p:cNvPr id="3" name="Picture 2" descr="Screen Shot 2012-02-13 at 1.20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69140"/>
            <a:ext cx="5727700" cy="965200"/>
          </a:xfrm>
          <a:prstGeom prst="rect">
            <a:avLst/>
          </a:prstGeom>
        </p:spPr>
      </p:pic>
      <p:pic>
        <p:nvPicPr>
          <p:cNvPr id="6" name="Picture 5" descr="Screen Shot 2012-02-13 at 1.20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14" y="5592994"/>
            <a:ext cx="5676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0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2-13 at 1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995"/>
            <a:ext cx="7938944" cy="4132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Algorithm:</a:t>
            </a:r>
            <a:endParaRPr lang="en-US" dirty="0"/>
          </a:p>
        </p:txBody>
      </p:sp>
      <p:pic>
        <p:nvPicPr>
          <p:cNvPr id="7" name="Picture 6" descr="Screen Shot 2012-02-13 at 11.27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1139522"/>
            <a:ext cx="5054600" cy="965200"/>
          </a:xfrm>
          <a:prstGeom prst="rect">
            <a:avLst/>
          </a:prstGeom>
        </p:spPr>
      </p:pic>
      <p:pic>
        <p:nvPicPr>
          <p:cNvPr id="8" name="Picture 7" descr="Screen Shot 2012-02-13 at 11.29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28" y="2084055"/>
            <a:ext cx="4429250" cy="797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0781" y="3269535"/>
            <a:ext cx="407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-- do this in random order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1305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2-13 at 1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995"/>
            <a:ext cx="7938944" cy="4132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Algorithm:</a:t>
            </a:r>
            <a:endParaRPr lang="en-US" dirty="0"/>
          </a:p>
        </p:txBody>
      </p:sp>
      <p:pic>
        <p:nvPicPr>
          <p:cNvPr id="8" name="Picture 7" descr="Screen Shot 2012-02-13 at 11.29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28" y="2084055"/>
            <a:ext cx="4429250" cy="797063"/>
          </a:xfrm>
          <a:prstGeom prst="rect">
            <a:avLst/>
          </a:prstGeom>
        </p:spPr>
      </p:pic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22" y="1257300"/>
            <a:ext cx="5117878" cy="7671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657550" y="5261224"/>
            <a:ext cx="928542" cy="2241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2-02-13 at 1.20.5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t="12388"/>
          <a:stretch/>
        </p:blipFill>
        <p:spPr>
          <a:xfrm>
            <a:off x="3884933" y="5848176"/>
            <a:ext cx="3722708" cy="6720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84240" y="2029021"/>
            <a:ext cx="394386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Time goes from O(</a:t>
            </a:r>
            <a:r>
              <a:rPr lang="en-US" dirty="0" err="1" smtClean="0"/>
              <a:t>nT</a:t>
            </a:r>
            <a:r>
              <a:rPr lang="en-US" dirty="0" smtClean="0"/>
              <a:t>) to O(</a:t>
            </a:r>
            <a:r>
              <a:rPr lang="en-US" dirty="0" err="1" smtClean="0"/>
              <a:t>nmT</a:t>
            </a:r>
            <a:r>
              <a:rPr lang="en-US" dirty="0" smtClean="0"/>
              <a:t>) where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 = number of non-zero entries,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 = number of features,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 = number of passes over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7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as optimization: </a:t>
            </a:r>
            <a:r>
              <a:rPr lang="en-US" dirty="0" err="1" smtClean="0"/>
              <a:t>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Goal: Learn the parameter θ of a binomial</a:t>
            </a:r>
          </a:p>
          <a:p>
            <a:pPr marL="0" indent="0">
              <a:buNone/>
            </a:pPr>
            <a:r>
              <a:rPr lang="en-US" dirty="0" smtClean="0"/>
              <a:t>Dataset: </a:t>
            </a:r>
            <a:r>
              <a:rPr lang="en-US" i="1" dirty="0" smtClean="0"/>
              <a:t>D={x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}, x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is 0 or 1, </a:t>
            </a:r>
            <a:r>
              <a:rPr lang="en-US" i="1" dirty="0" smtClean="0"/>
              <a:t>k</a:t>
            </a:r>
            <a:r>
              <a:rPr lang="en-US" dirty="0" smtClean="0"/>
              <a:t> of them are 1</a:t>
            </a:r>
          </a:p>
        </p:txBody>
      </p:sp>
      <p:pic>
        <p:nvPicPr>
          <p:cNvPr id="5" name="Picture 4" descr="Screen Shot 2012-02-13 at 9.48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61" y="2543716"/>
            <a:ext cx="5461000" cy="711200"/>
          </a:xfrm>
          <a:prstGeom prst="rect">
            <a:avLst/>
          </a:prstGeom>
        </p:spPr>
      </p:pic>
      <p:pic>
        <p:nvPicPr>
          <p:cNvPr id="10" name="Picture 9" descr="Screen Shot 2012-02-13 at 9.49.2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27939" r="5116" b="9141"/>
          <a:stretch/>
        </p:blipFill>
        <p:spPr>
          <a:xfrm>
            <a:off x="106729" y="3299412"/>
            <a:ext cx="7929958" cy="826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6687" y="3406732"/>
            <a:ext cx="13127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/>
                <a:cs typeface="Cambria Math"/>
              </a:rPr>
              <a:t>= 0</a:t>
            </a:r>
            <a:endParaRPr lang="en-US" sz="3200" dirty="0">
              <a:latin typeface="Cambria Math"/>
              <a:cs typeface="Cambria Math"/>
            </a:endParaRPr>
          </a:p>
        </p:txBody>
      </p:sp>
      <p:sp>
        <p:nvSpPr>
          <p:cNvPr id="6" name="Down Arrow 5"/>
          <p:cNvSpPr/>
          <p:nvPr/>
        </p:nvSpPr>
        <p:spPr>
          <a:xfrm rot="2191038">
            <a:off x="1894438" y="3842101"/>
            <a:ext cx="288168" cy="7790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3061" y="4656876"/>
            <a:ext cx="154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θ</a:t>
            </a:r>
            <a:r>
              <a:rPr lang="en-US" sz="2400" dirty="0" smtClean="0">
                <a:latin typeface="Cambria Math"/>
                <a:cs typeface="Cambria Math"/>
              </a:rPr>
              <a:t>= 0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22" name="Down Arrow 21"/>
          <p:cNvSpPr/>
          <p:nvPr/>
        </p:nvSpPr>
        <p:spPr>
          <a:xfrm rot="555172">
            <a:off x="3223932" y="4072933"/>
            <a:ext cx="288168" cy="7790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99073" y="4887708"/>
            <a:ext cx="154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θ</a:t>
            </a:r>
            <a:r>
              <a:rPr lang="en-US" sz="2400" dirty="0" smtClean="0">
                <a:latin typeface="Cambria Math"/>
                <a:cs typeface="Cambria Math"/>
              </a:rPr>
              <a:t>= 1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937828" y="4090564"/>
            <a:ext cx="288168" cy="7790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824147" y="5056548"/>
            <a:ext cx="3415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/>
                <a:cs typeface="Cambria Math"/>
              </a:rPr>
              <a:t>k- </a:t>
            </a:r>
            <a:r>
              <a:rPr lang="en-US" sz="2800" i="1" dirty="0" err="1" smtClean="0">
                <a:latin typeface="Cambria Math"/>
                <a:cs typeface="Cambria Math"/>
              </a:rPr>
              <a:t>kθ</a:t>
            </a:r>
            <a:r>
              <a:rPr lang="en-US" sz="2800" i="1" dirty="0" smtClean="0">
                <a:latin typeface="Cambria Math"/>
                <a:cs typeface="Cambria Math"/>
              </a:rPr>
              <a:t> – </a:t>
            </a:r>
            <a:r>
              <a:rPr lang="en-US" sz="2800" i="1" dirty="0" err="1" smtClean="0">
                <a:latin typeface="Cambria Math"/>
                <a:cs typeface="Cambria Math"/>
              </a:rPr>
              <a:t>nθ</a:t>
            </a:r>
            <a:r>
              <a:rPr lang="en-US" sz="2800" i="1" dirty="0" smtClean="0">
                <a:latin typeface="Cambria Math"/>
                <a:cs typeface="Cambria Math"/>
              </a:rPr>
              <a:t> + </a:t>
            </a:r>
            <a:r>
              <a:rPr lang="en-US" sz="2800" i="1" dirty="0" err="1" smtClean="0">
                <a:latin typeface="Cambria Math"/>
                <a:cs typeface="Cambria Math"/>
              </a:rPr>
              <a:t>kθ</a:t>
            </a:r>
            <a:r>
              <a:rPr lang="en-US" sz="2800" i="1" dirty="0" smtClean="0">
                <a:latin typeface="Cambria Math"/>
                <a:cs typeface="Cambria Math"/>
              </a:rPr>
              <a:t> = 0</a:t>
            </a:r>
          </a:p>
          <a:p>
            <a:pPr marL="457200" indent="-457200">
              <a:buFont typeface="Wingdings" charset="0"/>
              <a:buChar char="è"/>
            </a:pPr>
            <a:r>
              <a:rPr lang="en-US" sz="2800" i="1" dirty="0" err="1" smtClean="0">
                <a:latin typeface="Cambria Math"/>
                <a:cs typeface="Cambria Math"/>
              </a:rPr>
              <a:t>nθ</a:t>
            </a:r>
            <a:r>
              <a:rPr lang="en-US" sz="2800" i="1" dirty="0" smtClean="0">
                <a:latin typeface="Cambria Math"/>
                <a:cs typeface="Cambria Math"/>
              </a:rPr>
              <a:t>  = k</a:t>
            </a:r>
          </a:p>
          <a:p>
            <a:pPr marL="457200" indent="-457200">
              <a:buFont typeface="Wingdings" charset="0"/>
              <a:buChar char="è"/>
            </a:pPr>
            <a:r>
              <a:rPr lang="en-US" sz="2800" i="1" dirty="0" smtClean="0">
                <a:latin typeface="Cambria Math"/>
                <a:cs typeface="Cambria Math"/>
              </a:rPr>
              <a:t>θ  </a:t>
            </a:r>
            <a:r>
              <a:rPr lang="en-US" sz="2800" i="1" dirty="0">
                <a:latin typeface="Cambria Math"/>
                <a:cs typeface="Cambria Math"/>
              </a:rPr>
              <a:t>= </a:t>
            </a:r>
            <a:r>
              <a:rPr lang="en-US" sz="2800" i="1" dirty="0" smtClean="0">
                <a:latin typeface="Cambria Math"/>
                <a:cs typeface="Cambria Math"/>
              </a:rPr>
              <a:t>k/n</a:t>
            </a:r>
            <a:endParaRPr lang="en-US" sz="2800" i="1" dirty="0">
              <a:latin typeface="Cambria Math"/>
              <a:cs typeface="Cambria Math"/>
            </a:endParaRPr>
          </a:p>
          <a:p>
            <a:pPr marL="457200" indent="-457200">
              <a:buFont typeface="Wingdings" charset="0"/>
              <a:buChar char="è"/>
            </a:pPr>
            <a:endParaRPr lang="en-US" sz="2800" i="1" dirty="0">
              <a:latin typeface="Cambria Math"/>
              <a:cs typeface="Cambria Math"/>
            </a:endParaRPr>
          </a:p>
          <a:p>
            <a:endParaRPr lang="en-US" sz="2800" i="1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11872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22" grpId="0" animBg="1"/>
      <p:bldP spid="23" grpId="0"/>
      <p:bldP spid="24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</a:t>
            </a:r>
            <a:r>
              <a:rPr lang="en-US" sz="2800" dirty="0" smtClean="0"/>
              <a:t> </a:t>
            </a:r>
            <a:r>
              <a:rPr lang="en-US" sz="2800" i="1" dirty="0" smtClean="0"/>
              <a:t>W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W[j]</a:t>
            </a:r>
            <a:r>
              <a:rPr lang="en-US" sz="2800" dirty="0" smtClean="0"/>
              <a:t>  - </a:t>
            </a:r>
            <a:r>
              <a:rPr lang="en-US" sz="2800" i="1" dirty="0" smtClean="0"/>
              <a:t>λ2μW[j]</a:t>
            </a:r>
          </a:p>
          <a:p>
            <a:pPr lvl="3"/>
            <a:r>
              <a:rPr lang="en-US" sz="2800" dirty="0" smtClean="0"/>
              <a:t>If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i</a:t>
            </a:r>
            <a:r>
              <a:rPr lang="en-US" sz="2800" i="1" baseline="30000" dirty="0" err="1" smtClean="0"/>
              <a:t>j</a:t>
            </a:r>
            <a:r>
              <a:rPr lang="en-US" sz="2800" dirty="0" smtClean="0"/>
              <a:t>&gt;0 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22" y="1257300"/>
            <a:ext cx="5117878" cy="7671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4485" y="4364788"/>
            <a:ext cx="3650129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9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</a:t>
            </a:r>
            <a:r>
              <a:rPr lang="en-US" sz="2800" dirty="0" smtClean="0"/>
              <a:t> </a:t>
            </a:r>
            <a:r>
              <a:rPr lang="en-US" sz="2800" i="1" dirty="0" smtClean="0"/>
              <a:t>W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</a:p>
          <a:p>
            <a:pPr lvl="3"/>
            <a:r>
              <a:rPr lang="en-US" sz="2800" dirty="0" smtClean="0"/>
              <a:t>If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i</a:t>
            </a:r>
            <a:r>
              <a:rPr lang="en-US" sz="2800" i="1" baseline="30000" dirty="0" err="1" smtClean="0"/>
              <a:t>j</a:t>
            </a:r>
            <a:r>
              <a:rPr lang="en-US" sz="2800" dirty="0" smtClean="0"/>
              <a:t>&gt;0 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22" y="1257300"/>
            <a:ext cx="5117878" cy="7671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95831" y="4364788"/>
            <a:ext cx="3332384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</a:t>
            </a:r>
            <a:r>
              <a:rPr lang="en-US" sz="2800" dirty="0" smtClean="0"/>
              <a:t> </a:t>
            </a:r>
            <a:r>
              <a:rPr lang="en-US" sz="2800" i="1" dirty="0" smtClean="0"/>
              <a:t>W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dirty="0"/>
              <a:t>If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i</a:t>
            </a:r>
            <a:r>
              <a:rPr lang="en-US" sz="2800" i="1" baseline="30000" dirty="0" err="1"/>
              <a:t>j</a:t>
            </a:r>
            <a:r>
              <a:rPr lang="en-US" sz="2800" dirty="0"/>
              <a:t>&gt;0 </a:t>
            </a:r>
            <a:r>
              <a:rPr lang="en-US" sz="2800" dirty="0" smtClean="0"/>
              <a:t>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A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22" y="1257300"/>
            <a:ext cx="5117878" cy="7671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0525" y="4787224"/>
            <a:ext cx="3076687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32962" y="3217564"/>
            <a:ext cx="3180521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 is number of examples seen since the </a:t>
            </a:r>
            <a:r>
              <a:rPr lang="en-US" sz="2400" b="1" dirty="0" smtClean="0"/>
              <a:t>last</a:t>
            </a:r>
            <a:r>
              <a:rPr lang="en-US" sz="2400" dirty="0" smtClean="0"/>
              <a:t> time we did an </a:t>
            </a:r>
            <a:r>
              <a:rPr lang="en-US" sz="2400" b="1" dirty="0" smtClean="0"/>
              <a:t>x&gt;0 update </a:t>
            </a:r>
            <a:r>
              <a:rPr lang="en-US" sz="2400" dirty="0" smtClean="0"/>
              <a:t>on W[j]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120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321" y="1396034"/>
            <a:ext cx="8648700" cy="50990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hashtables</a:t>
            </a:r>
            <a:r>
              <a:rPr lang="en-US" sz="2800" dirty="0" smtClean="0"/>
              <a:t> </a:t>
            </a:r>
            <a:r>
              <a:rPr lang="en-US" sz="2800" i="1" dirty="0" smtClean="0"/>
              <a:t>W, A  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dirty="0"/>
              <a:t>If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i</a:t>
            </a:r>
            <a:r>
              <a:rPr lang="en-US" sz="2800" i="1" baseline="30000" dirty="0" err="1"/>
              <a:t>j</a:t>
            </a:r>
            <a:r>
              <a:rPr lang="en-US" sz="2800" dirty="0"/>
              <a:t>&gt;0 </a:t>
            </a:r>
            <a:r>
              <a:rPr lang="en-US" sz="2800" dirty="0" smtClean="0"/>
              <a:t>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01043" y="1396034"/>
            <a:ext cx="5117878" cy="4700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05445" y="4627146"/>
            <a:ext cx="3524950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07883" y="3057486"/>
            <a:ext cx="3180521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k-A[j] </a:t>
            </a:r>
            <a:r>
              <a:rPr lang="en-US" sz="2400" dirty="0" smtClean="0"/>
              <a:t>is number of examples seen since the </a:t>
            </a:r>
            <a:r>
              <a:rPr lang="en-US" sz="2400" b="1" dirty="0" smtClean="0"/>
              <a:t>last</a:t>
            </a:r>
            <a:r>
              <a:rPr lang="en-US" sz="2400" dirty="0" smtClean="0"/>
              <a:t> time we did an </a:t>
            </a:r>
            <a:r>
              <a:rPr lang="en-US" sz="2400" b="1" dirty="0" smtClean="0"/>
              <a:t>x&gt;0 update </a:t>
            </a:r>
            <a:r>
              <a:rPr lang="en-US" sz="2400" dirty="0" smtClean="0"/>
              <a:t>on W[j]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395302" y="1866131"/>
            <a:ext cx="1228830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34003" y="3235123"/>
            <a:ext cx="1023066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05445" y="5596596"/>
            <a:ext cx="1251624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54751" y="1866131"/>
            <a:ext cx="298841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hashtables</a:t>
            </a:r>
            <a:r>
              <a:rPr lang="en-US" sz="2800" dirty="0" smtClean="0"/>
              <a:t> </a:t>
            </a:r>
            <a:r>
              <a:rPr lang="en-US" sz="2800" i="1" dirty="0" smtClean="0"/>
              <a:t>W, A  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dirty="0"/>
              <a:t>If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i</a:t>
            </a:r>
            <a:r>
              <a:rPr lang="en-US" sz="2800" i="1" baseline="30000" dirty="0" err="1"/>
              <a:t>j</a:t>
            </a:r>
            <a:r>
              <a:rPr lang="en-US" sz="2800" dirty="0"/>
              <a:t>&gt;0 </a:t>
            </a:r>
            <a:r>
              <a:rPr lang="en-US" sz="2800" dirty="0" smtClean="0"/>
              <a:t>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0524" y="4792560"/>
            <a:ext cx="3524950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20381" y="2031545"/>
            <a:ext cx="1228830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59082" y="3400537"/>
            <a:ext cx="1023066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30524" y="5762010"/>
            <a:ext cx="1251624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79830" y="2031545"/>
            <a:ext cx="298841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84240" y="2661873"/>
            <a:ext cx="394386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Time goes from O(</a:t>
            </a:r>
            <a:r>
              <a:rPr lang="en-US" dirty="0" err="1" smtClean="0"/>
              <a:t>nmT</a:t>
            </a:r>
            <a:r>
              <a:rPr lang="en-US" dirty="0" smtClean="0"/>
              <a:t>) back to to O(</a:t>
            </a:r>
            <a:r>
              <a:rPr lang="en-US" dirty="0" err="1" smtClean="0"/>
              <a:t>nT</a:t>
            </a:r>
            <a:r>
              <a:rPr lang="en-US" dirty="0" smtClean="0"/>
              <a:t>) where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 = number of non-zero entries,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 = number of features,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 = number of passes over data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memory use doubles (m </a:t>
            </a:r>
            <a:r>
              <a:rPr lang="en-US" dirty="0" smtClean="0">
                <a:sym typeface="Wingdings"/>
              </a:rPr>
              <a:t> 2m)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5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[other stuff]</a:t>
            </a:r>
          </a:p>
          <a:p>
            <a:r>
              <a:rPr lang="en-US" dirty="0" smtClean="0"/>
              <a:t>Logistic regression and SGD</a:t>
            </a:r>
          </a:p>
          <a:p>
            <a:pPr lvl="1"/>
            <a:r>
              <a:rPr lang="en-US" dirty="0" smtClean="0"/>
              <a:t>Learning as optimization</a:t>
            </a:r>
          </a:p>
          <a:p>
            <a:pPr lvl="1"/>
            <a:r>
              <a:rPr lang="en-US" dirty="0" smtClean="0"/>
              <a:t>Logistic regression: </a:t>
            </a:r>
          </a:p>
          <a:p>
            <a:pPr lvl="2"/>
            <a:r>
              <a:rPr lang="en-US" dirty="0" smtClean="0"/>
              <a:t>a linear classifier optimizing P(</a:t>
            </a:r>
            <a:r>
              <a:rPr lang="en-US" dirty="0" err="1" smtClean="0"/>
              <a:t>y|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Stochastic gradient descent</a:t>
            </a:r>
          </a:p>
          <a:p>
            <a:pPr lvl="2"/>
            <a:r>
              <a:rPr lang="en-US" dirty="0" smtClean="0"/>
              <a:t>“streaming optimization” for ML problems</a:t>
            </a:r>
          </a:p>
          <a:p>
            <a:pPr lvl="1"/>
            <a:r>
              <a:rPr lang="en-US" dirty="0" smtClean="0"/>
              <a:t>Regularized logistic regression</a:t>
            </a:r>
          </a:p>
          <a:p>
            <a:pPr lvl="1"/>
            <a:r>
              <a:rPr lang="en-US" dirty="0" smtClean="0"/>
              <a:t>Sparse regularized logistic regression</a:t>
            </a:r>
          </a:p>
          <a:p>
            <a:pPr lvl="1"/>
            <a:r>
              <a:rPr lang="en-US" b="1" dirty="0" smtClean="0"/>
              <a:t>Memory-saving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380697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text classification most words are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rare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not correlated with any class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given low weights in the LR classifier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unlikely to affect classification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not very interesting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2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text classification most bigrams are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rare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not correlated with any class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given low weights in the LR classifier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unlikely to affect classification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not very interesting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weights in a classifier are</a:t>
            </a:r>
          </a:p>
          <a:p>
            <a:pPr lvl="1"/>
            <a:r>
              <a:rPr lang="en-US" dirty="0" smtClean="0"/>
              <a:t>important</a:t>
            </a:r>
          </a:p>
          <a:p>
            <a:pPr lvl="1"/>
            <a:r>
              <a:rPr lang="en-US" dirty="0" smtClean="0"/>
              <a:t>not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8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</a:t>
            </a:r>
            <a:r>
              <a:rPr lang="en-US" smtClean="0"/>
              <a:t>exploit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557754" cy="534857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One idea: combine uncommon words together </a:t>
            </a:r>
            <a:r>
              <a:rPr lang="en-US" i="1" dirty="0" smtClean="0"/>
              <a:t>randomly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replace </a:t>
            </a:r>
            <a:r>
              <a:rPr lang="en-US" dirty="0" smtClean="0"/>
              <a:t>all </a:t>
            </a:r>
            <a:r>
              <a:rPr lang="en-US" dirty="0" err="1" smtClean="0"/>
              <a:t>occurrances</a:t>
            </a:r>
            <a:r>
              <a:rPr lang="en-US" dirty="0" smtClean="0"/>
              <a:t> of “</a:t>
            </a:r>
            <a:r>
              <a:rPr lang="en-US" dirty="0"/>
              <a:t>humanitarianism” </a:t>
            </a:r>
            <a:r>
              <a:rPr lang="en-US" dirty="0" smtClean="0"/>
              <a:t>or “biopsy” with “</a:t>
            </a:r>
            <a:r>
              <a:rPr lang="en-US" dirty="0" err="1" smtClean="0"/>
              <a:t>humanitarianismOrBiopsy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replace all </a:t>
            </a:r>
            <a:r>
              <a:rPr lang="en-US" dirty="0" err="1"/>
              <a:t>occurrances</a:t>
            </a:r>
            <a:r>
              <a:rPr lang="en-US" dirty="0"/>
              <a:t> of “schizoid” or “duchy” with </a:t>
            </a:r>
            <a:r>
              <a:rPr lang="en-US" dirty="0" smtClean="0"/>
              <a:t>“</a:t>
            </a:r>
            <a:r>
              <a:rPr lang="en-US" dirty="0" err="1" smtClean="0"/>
              <a:t>schizoidOrDuchy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replace all </a:t>
            </a:r>
            <a:r>
              <a:rPr lang="en-US" dirty="0" err="1"/>
              <a:t>occurrances</a:t>
            </a:r>
            <a:r>
              <a:rPr lang="en-US" dirty="0"/>
              <a:t> of “gynecologist” or “constrictor” with </a:t>
            </a:r>
            <a:r>
              <a:rPr lang="en-US" dirty="0" smtClean="0"/>
              <a:t>“</a:t>
            </a:r>
            <a:r>
              <a:rPr lang="en-US" dirty="0" err="1" smtClean="0"/>
              <a:t>gynecologistOrConstrictor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For Naïve Bayes this breaks independence assumptions</a:t>
            </a:r>
          </a:p>
          <a:p>
            <a:pPr lvl="1"/>
            <a:r>
              <a:rPr lang="en-US" dirty="0" smtClean="0"/>
              <a:t>it’s not obviously a problem for logistic regression, though</a:t>
            </a:r>
          </a:p>
          <a:p>
            <a:r>
              <a:rPr lang="en-US" dirty="0" smtClean="0"/>
              <a:t>I could combine</a:t>
            </a:r>
          </a:p>
          <a:p>
            <a:pPr lvl="1"/>
            <a:r>
              <a:rPr lang="en-US" dirty="0" smtClean="0"/>
              <a:t>two low-weight words (won’t matter much)</a:t>
            </a:r>
          </a:p>
          <a:p>
            <a:pPr lvl="1"/>
            <a:r>
              <a:rPr lang="en-US" dirty="0" smtClean="0"/>
              <a:t>a low-weight and a high-weight word (won’t matter much)</a:t>
            </a:r>
          </a:p>
          <a:p>
            <a:pPr lvl="1"/>
            <a:r>
              <a:rPr lang="en-US" dirty="0" smtClean="0"/>
              <a:t>two high-weight words (not very likely to happen)</a:t>
            </a:r>
          </a:p>
          <a:p>
            <a:r>
              <a:rPr lang="en-US" dirty="0" smtClean="0"/>
              <a:t>How much of this can I get away with?</a:t>
            </a:r>
          </a:p>
          <a:p>
            <a:pPr lvl="1"/>
            <a:r>
              <a:rPr lang="en-US" dirty="0" smtClean="0"/>
              <a:t>certainly a little</a:t>
            </a:r>
          </a:p>
          <a:p>
            <a:pPr lvl="1"/>
            <a:r>
              <a:rPr lang="en-US" dirty="0" smtClean="0"/>
              <a:t>is it enough to make a difference?  how much memory does it save?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9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optimization: general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Learn the parameter θ of a classifier</a:t>
            </a:r>
          </a:p>
          <a:p>
            <a:pPr lvl="1"/>
            <a:r>
              <a:rPr lang="en-US" dirty="0" smtClean="0"/>
              <a:t>probably </a:t>
            </a:r>
            <a:r>
              <a:rPr lang="en-US" b="1" dirty="0" smtClean="0"/>
              <a:t>θ</a:t>
            </a:r>
            <a:r>
              <a:rPr lang="en-US" dirty="0" smtClean="0"/>
              <a:t> is a vector</a:t>
            </a:r>
          </a:p>
          <a:p>
            <a:r>
              <a:rPr lang="en-US" dirty="0" smtClean="0"/>
              <a:t>Dataset: </a:t>
            </a:r>
            <a:r>
              <a:rPr lang="en-US" i="1" dirty="0" smtClean="0"/>
              <a:t>D={x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</a:t>
            </a:r>
          </a:p>
          <a:p>
            <a:r>
              <a:rPr lang="en-US" dirty="0" smtClean="0"/>
              <a:t>Write down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D|</a:t>
            </a:r>
            <a:r>
              <a:rPr lang="en-US" b="1" dirty="0" err="1" smtClean="0"/>
              <a:t>θ</a:t>
            </a:r>
            <a:r>
              <a:rPr lang="en-US" dirty="0" smtClean="0"/>
              <a:t>) as a function of </a:t>
            </a:r>
            <a:r>
              <a:rPr lang="en-US" b="1" dirty="0" smtClean="0"/>
              <a:t>θ</a:t>
            </a:r>
          </a:p>
          <a:p>
            <a:r>
              <a:rPr lang="en-US" dirty="0" smtClean="0"/>
              <a:t>Maximize by differentiating and setting to zero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64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</a:t>
            </a:r>
            <a:r>
              <a:rPr lang="en-US" smtClean="0"/>
              <a:t>exploit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216222" cy="3363612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Another observation: </a:t>
            </a:r>
          </a:p>
          <a:p>
            <a:pPr lvl="1"/>
            <a:r>
              <a:rPr lang="en-US" sz="3100" dirty="0" smtClean="0"/>
              <a:t>the values in my hash table are </a:t>
            </a:r>
            <a:r>
              <a:rPr lang="en-US" sz="3100" i="1" dirty="0" smtClean="0"/>
              <a:t>weights</a:t>
            </a:r>
          </a:p>
          <a:p>
            <a:pPr lvl="1"/>
            <a:r>
              <a:rPr lang="en-US" sz="3100" dirty="0" smtClean="0"/>
              <a:t>the keys in my hash table are </a:t>
            </a:r>
            <a:r>
              <a:rPr lang="en-US" sz="3100" i="1" dirty="0" smtClean="0"/>
              <a:t>strings</a:t>
            </a:r>
            <a:r>
              <a:rPr lang="en-US" sz="3100" dirty="0" smtClean="0"/>
              <a:t> for the feature names</a:t>
            </a:r>
          </a:p>
          <a:p>
            <a:pPr lvl="2"/>
            <a:r>
              <a:rPr lang="en-US" sz="3100" dirty="0" smtClean="0"/>
              <a:t>We need them to avoid collisions</a:t>
            </a:r>
          </a:p>
          <a:p>
            <a:r>
              <a:rPr lang="en-US" sz="3100" dirty="0" smtClean="0"/>
              <a:t>But maybe we don’t care about collisions?</a:t>
            </a:r>
          </a:p>
          <a:p>
            <a:pPr lvl="1"/>
            <a:r>
              <a:rPr lang="en-US" sz="3100" dirty="0" smtClean="0"/>
              <a:t>Allowing “schizoid” &amp; “duchy” to collide is equivalent to replacing </a:t>
            </a:r>
            <a:r>
              <a:rPr lang="en-US" sz="3100" dirty="0"/>
              <a:t>all </a:t>
            </a:r>
            <a:r>
              <a:rPr lang="en-US" sz="3100" dirty="0" smtClean="0"/>
              <a:t>occurrences </a:t>
            </a:r>
            <a:r>
              <a:rPr lang="en-US" sz="3100" dirty="0"/>
              <a:t>of “schizoid” or “duchy” with “</a:t>
            </a:r>
            <a:r>
              <a:rPr lang="en-US" sz="3100" dirty="0" err="1"/>
              <a:t>schizoidOrDuchy</a:t>
            </a:r>
            <a:r>
              <a:rPr lang="en-US" sz="3100" dirty="0" smtClean="0"/>
              <a:t>”</a:t>
            </a:r>
          </a:p>
          <a:p>
            <a:pPr marL="0" indent="0">
              <a:buNone/>
            </a:pPr>
            <a:endParaRPr lang="en-US" sz="31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9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hashtables</a:t>
            </a:r>
            <a:r>
              <a:rPr lang="en-US" sz="2800" dirty="0" smtClean="0"/>
              <a:t> </a:t>
            </a:r>
            <a:r>
              <a:rPr lang="en-US" sz="2800" i="1" dirty="0" smtClean="0"/>
              <a:t>W, A  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j: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i</a:t>
            </a:r>
            <a:r>
              <a:rPr lang="en-US" sz="2800" i="1" baseline="30000" dirty="0" err="1" smtClean="0"/>
              <a:t>j</a:t>
            </a:r>
            <a:r>
              <a:rPr lang="en-US" sz="2800" dirty="0"/>
              <a:t>&gt;</a:t>
            </a:r>
            <a:r>
              <a:rPr lang="en-US" sz="2800" dirty="0" smtClean="0"/>
              <a:t>0: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arrays </a:t>
            </a:r>
            <a:r>
              <a:rPr lang="en-US" sz="2800" i="1" dirty="0" smtClean="0"/>
              <a:t>W, A  </a:t>
            </a:r>
            <a:r>
              <a:rPr lang="en-US" sz="2800" dirty="0" smtClean="0"/>
              <a:t>of size </a:t>
            </a:r>
            <a:r>
              <a:rPr lang="en-US" sz="2800" i="1" dirty="0" smtClean="0"/>
              <a:t>R</a:t>
            </a:r>
            <a:r>
              <a:rPr lang="en-US" sz="2800" dirty="0" smtClean="0"/>
              <a:t> 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Let </a:t>
            </a:r>
            <a:r>
              <a:rPr lang="en-US" sz="2400" dirty="0"/>
              <a:t>V</a:t>
            </a:r>
            <a:r>
              <a:rPr lang="en-US" sz="2400" b="1" dirty="0" smtClean="0"/>
              <a:t> </a:t>
            </a:r>
            <a:r>
              <a:rPr lang="en-US" sz="2400" dirty="0" smtClean="0"/>
              <a:t>be hash table so that 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hash value </a:t>
            </a:r>
            <a:r>
              <a:rPr lang="en-US" i="1" dirty="0" smtClean="0"/>
              <a:t>h: V[h]</a:t>
            </a:r>
            <a:r>
              <a:rPr lang="en-US" sz="2800" dirty="0" smtClean="0"/>
              <a:t>&gt;0:</a:t>
            </a:r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W[h]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)V[h]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726432"/>
              </p:ext>
            </p:extLst>
          </p:nvPr>
        </p:nvGraphicFramePr>
        <p:xfrm>
          <a:off x="4960938" y="3549650"/>
          <a:ext cx="28067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1244600" imgH="406400" progId="Equation.3">
                  <p:embed/>
                </p:oleObj>
              </mc:Choice>
              <mc:Fallback>
                <p:oleObj name="Equation" r:id="rId4" imgW="1244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0938" y="3549650"/>
                        <a:ext cx="2806700" cy="91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93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arrays </a:t>
            </a:r>
            <a:r>
              <a:rPr lang="en-US" sz="2800" i="1" dirty="0" smtClean="0"/>
              <a:t>W, A  </a:t>
            </a:r>
            <a:r>
              <a:rPr lang="en-US" sz="2800" dirty="0" smtClean="0"/>
              <a:t>of size </a:t>
            </a:r>
            <a:r>
              <a:rPr lang="en-US" sz="2800" i="1" dirty="0" smtClean="0"/>
              <a:t>R</a:t>
            </a:r>
            <a:r>
              <a:rPr lang="en-US" sz="2800" dirty="0" smtClean="0"/>
              <a:t> 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Let </a:t>
            </a:r>
            <a:r>
              <a:rPr lang="en-US" sz="2400" dirty="0"/>
              <a:t>V</a:t>
            </a:r>
            <a:r>
              <a:rPr lang="en-US" sz="2400" b="1" dirty="0" smtClean="0"/>
              <a:t> </a:t>
            </a:r>
            <a:r>
              <a:rPr lang="en-US" sz="2400" dirty="0" smtClean="0"/>
              <a:t>be hash table so that 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hash value </a:t>
            </a:r>
            <a:r>
              <a:rPr lang="en-US" i="1" dirty="0" smtClean="0"/>
              <a:t>h: V[h]</a:t>
            </a:r>
            <a:r>
              <a:rPr lang="en-US" sz="2800" dirty="0" smtClean="0"/>
              <a:t>&gt;0:</a:t>
            </a:r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W[h]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)V[h]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023847"/>
              </p:ext>
            </p:extLst>
          </p:nvPr>
        </p:nvGraphicFramePr>
        <p:xfrm>
          <a:off x="5018088" y="3563938"/>
          <a:ext cx="269081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1193800" imgH="393700" progId="Equation.3">
                  <p:embed/>
                </p:oleObj>
              </mc:Choice>
              <mc:Fallback>
                <p:oleObj name="Equation" r:id="rId4" imgW="1193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8088" y="3563938"/>
                        <a:ext cx="2690812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20654" y="4087320"/>
            <a:ext cx="1430167" cy="58695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5381" y="4096273"/>
            <a:ext cx="41527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8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053754" cy="54688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Hash each feature </a:t>
            </a:r>
            <a:r>
              <a:rPr lang="en-US" i="1" dirty="0" smtClean="0"/>
              <a:t>multiple times </a:t>
            </a:r>
            <a:r>
              <a:rPr lang="en-US" dirty="0" smtClean="0"/>
              <a:t>with different hash functions</a:t>
            </a:r>
          </a:p>
          <a:p>
            <a:r>
              <a:rPr lang="en-US" dirty="0" smtClean="0"/>
              <a:t>Easy way to get multiple hash functions</a:t>
            </a:r>
          </a:p>
          <a:p>
            <a:pPr lvl="1"/>
            <a:r>
              <a:rPr lang="en-US" dirty="0" smtClean="0"/>
              <a:t>Generate some random strings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L</a:t>
            </a:r>
            <a:endParaRPr lang="en-US" i="1" baseline="-25000" dirty="0" smtClean="0"/>
          </a:p>
          <a:p>
            <a:pPr lvl="1"/>
            <a:r>
              <a:rPr lang="en-US" dirty="0" smtClean="0"/>
              <a:t>Let the k-</a:t>
            </a:r>
            <a:r>
              <a:rPr lang="en-US" dirty="0" err="1" smtClean="0"/>
              <a:t>th</a:t>
            </a:r>
            <a:r>
              <a:rPr lang="en-US" dirty="0" smtClean="0"/>
              <a:t> hash function for </a:t>
            </a:r>
            <a:r>
              <a:rPr lang="en-US" i="1" dirty="0" smtClean="0"/>
              <a:t>w</a:t>
            </a:r>
            <a:r>
              <a:rPr lang="en-US" dirty="0" smtClean="0"/>
              <a:t> be the ordinary hash of concatenation </a:t>
            </a:r>
            <a:r>
              <a:rPr lang="en-US" i="1" dirty="0" err="1" smtClean="0"/>
              <a:t>w</a:t>
            </a:r>
            <a:r>
              <a:rPr lang="en-US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endParaRPr lang="en-US" dirty="0"/>
          </a:p>
          <a:p>
            <a:r>
              <a:rPr lang="en-US" dirty="0" smtClean="0"/>
              <a:t>now, each </a:t>
            </a:r>
            <a:r>
              <a:rPr lang="en-US" i="1" dirty="0" smtClean="0"/>
              <a:t>w </a:t>
            </a:r>
            <a:r>
              <a:rPr lang="en-US" dirty="0" smtClean="0"/>
              <a:t>has </a:t>
            </a:r>
            <a:r>
              <a:rPr lang="en-US" i="1" dirty="0" smtClean="0"/>
              <a:t>k </a:t>
            </a:r>
            <a:r>
              <a:rPr lang="en-US" dirty="0" smtClean="0"/>
              <a:t>chances to </a:t>
            </a:r>
            <a:r>
              <a:rPr lang="en-US" i="1" dirty="0" smtClean="0"/>
              <a:t>not</a:t>
            </a:r>
            <a:r>
              <a:rPr lang="en-US" dirty="0" smtClean="0"/>
              <a:t> collide with another useful </a:t>
            </a:r>
            <a:r>
              <a:rPr lang="en-US" i="1" dirty="0" smtClean="0"/>
              <a:t>w’</a:t>
            </a:r>
            <a:r>
              <a:rPr lang="en-US" dirty="0" smtClean="0"/>
              <a:t> </a:t>
            </a:r>
            <a:r>
              <a:rPr lang="en-US" dirty="0"/>
              <a:t> </a:t>
            </a:r>
            <a:endParaRPr lang="en-US" i="1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09491"/>
              </p:ext>
            </p:extLst>
          </p:nvPr>
        </p:nvGraphicFramePr>
        <p:xfrm>
          <a:off x="1655832" y="4293463"/>
          <a:ext cx="4832040" cy="130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1460500" imgH="393700" progId="Equation.3">
                  <p:embed/>
                </p:oleObj>
              </mc:Choice>
              <mc:Fallback>
                <p:oleObj name="Equation" r:id="rId3" imgW="1460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832" y="4293463"/>
                        <a:ext cx="4832040" cy="1303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84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15 at 12.3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40"/>
            <a:ext cx="9144000" cy="2927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2873" y="3513256"/>
            <a:ext cx="533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ICML 2009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7737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Spam filtering for Yahoo mail</a:t>
            </a:r>
          </a:p>
          <a:p>
            <a:pPr lvl="1"/>
            <a:r>
              <a:rPr lang="en-US" dirty="0" smtClean="0"/>
              <a:t>Lots of examples</a:t>
            </a:r>
            <a:r>
              <a:rPr lang="en-US" dirty="0"/>
              <a:t> </a:t>
            </a:r>
            <a:r>
              <a:rPr lang="en-US" dirty="0" smtClean="0"/>
              <a:t>and lots of users</a:t>
            </a:r>
          </a:p>
          <a:p>
            <a:pPr lvl="1"/>
            <a:r>
              <a:rPr lang="en-US" dirty="0" smtClean="0"/>
              <a:t>Two options:</a:t>
            </a:r>
          </a:p>
          <a:p>
            <a:pPr lvl="2"/>
            <a:r>
              <a:rPr lang="en-US" dirty="0" smtClean="0"/>
              <a:t>one filter for everyone—but users disagree</a:t>
            </a:r>
          </a:p>
          <a:p>
            <a:pPr lvl="2"/>
            <a:r>
              <a:rPr lang="en-US" dirty="0" smtClean="0"/>
              <a:t>one filter for each user—but some users are lazy and don’t label anything</a:t>
            </a:r>
          </a:p>
          <a:p>
            <a:pPr lvl="1"/>
            <a:r>
              <a:rPr lang="en-US" dirty="0" smtClean="0"/>
              <a:t>Third option:</a:t>
            </a:r>
          </a:p>
          <a:p>
            <a:pPr lvl="2"/>
            <a:r>
              <a:rPr lang="en-US" dirty="0" smtClean="0"/>
              <a:t>classify </a:t>
            </a:r>
            <a:r>
              <a:rPr lang="en-US" i="1" dirty="0" smtClean="0"/>
              <a:t>(</a:t>
            </a:r>
            <a:r>
              <a:rPr lang="en-US" i="1" dirty="0" err="1" smtClean="0"/>
              <a:t>msg,user</a:t>
            </a:r>
            <a:r>
              <a:rPr lang="en-US" i="1" dirty="0" smtClean="0"/>
              <a:t>) </a:t>
            </a:r>
            <a:r>
              <a:rPr lang="en-US" dirty="0" smtClean="0"/>
              <a:t>pairs</a:t>
            </a:r>
          </a:p>
          <a:p>
            <a:pPr lvl="2"/>
            <a:r>
              <a:rPr lang="en-US" dirty="0" smtClean="0"/>
              <a:t>features of message </a:t>
            </a:r>
            <a:r>
              <a:rPr lang="en-US" i="1" dirty="0" err="1" smtClean="0"/>
              <a:t>i</a:t>
            </a:r>
            <a:r>
              <a:rPr lang="en-US" dirty="0" smtClean="0"/>
              <a:t> are words </a:t>
            </a:r>
            <a:r>
              <a:rPr lang="en-US" i="1" dirty="0" smtClean="0"/>
              <a:t>w</a:t>
            </a:r>
            <a:r>
              <a:rPr lang="en-US" i="1" baseline="-25000" dirty="0" smtClean="0"/>
              <a:t>i,1</a:t>
            </a:r>
            <a:r>
              <a:rPr lang="en-US" i="1" dirty="0" smtClean="0"/>
              <a:t>,…,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i,ki</a:t>
            </a:r>
            <a:endParaRPr lang="en-US" i="1" baseline="-25000" dirty="0" smtClean="0"/>
          </a:p>
          <a:p>
            <a:pPr lvl="2"/>
            <a:r>
              <a:rPr lang="en-US" dirty="0" smtClean="0"/>
              <a:t>feature of user is his/her id </a:t>
            </a:r>
            <a:r>
              <a:rPr lang="en-US" i="1" dirty="0" smtClean="0"/>
              <a:t>u</a:t>
            </a:r>
            <a:endParaRPr lang="en-US" dirty="0" smtClean="0"/>
          </a:p>
          <a:p>
            <a:pPr lvl="2"/>
            <a:r>
              <a:rPr lang="en-US" dirty="0" smtClean="0"/>
              <a:t>features of </a:t>
            </a:r>
            <a:r>
              <a:rPr lang="en-US" b="1" dirty="0" smtClean="0"/>
              <a:t>pair</a:t>
            </a:r>
            <a:r>
              <a:rPr lang="en-US" dirty="0" smtClean="0"/>
              <a:t> are: </a:t>
            </a:r>
            <a:r>
              <a:rPr lang="en-US" i="1" dirty="0"/>
              <a:t>w</a:t>
            </a:r>
            <a:r>
              <a:rPr lang="en-US" i="1" baseline="-25000" dirty="0"/>
              <a:t>i,1</a:t>
            </a:r>
            <a:r>
              <a:rPr lang="en-US" i="1" dirty="0"/>
              <a:t>,…,</a:t>
            </a:r>
            <a:r>
              <a:rPr lang="en-US" i="1" dirty="0" err="1"/>
              <a:t>w</a:t>
            </a:r>
            <a:r>
              <a:rPr lang="en-US" i="1" baseline="-25000" dirty="0" err="1"/>
              <a:t>i,</a:t>
            </a:r>
            <a:r>
              <a:rPr lang="en-US" i="1" baseline="-25000" dirty="0" err="1" smtClean="0"/>
              <a:t>ki</a:t>
            </a:r>
            <a:r>
              <a:rPr lang="en-US" dirty="0" smtClean="0"/>
              <a:t> and </a:t>
            </a:r>
            <a:r>
              <a:rPr lang="en-US" i="1" dirty="0" smtClean="0"/>
              <a:t>u</a:t>
            </a:r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smtClean="0"/>
              <a:t>w</a:t>
            </a:r>
            <a:r>
              <a:rPr lang="en-US" i="1" baseline="-25000" dirty="0" smtClean="0"/>
              <a:t>i</a:t>
            </a:r>
            <a:r>
              <a:rPr lang="en-US" i="1" baseline="-25000" dirty="0"/>
              <a:t>,1</a:t>
            </a:r>
            <a:r>
              <a:rPr lang="en-US" i="1" dirty="0"/>
              <a:t>,…</a:t>
            </a:r>
            <a:r>
              <a:rPr lang="en-US" i="1" dirty="0" smtClean="0"/>
              <a:t>,</a:t>
            </a:r>
            <a:r>
              <a:rPr lang="en-US" i="1" dirty="0" err="1" smtClean="0"/>
              <a:t>u</a:t>
            </a:r>
            <a:r>
              <a:rPr lang="en-US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i="1" baseline="-25000" dirty="0" err="1"/>
              <a:t>,ki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based on an idea by Hal </a:t>
            </a:r>
            <a:r>
              <a:rPr lang="en-US" dirty="0" err="1" smtClean="0"/>
              <a:t>Daumé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468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E.g., this email to </a:t>
            </a:r>
            <a:r>
              <a:rPr lang="en-US" dirty="0" err="1" smtClean="0"/>
              <a:t>wcohen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sz="2400" dirty="0" smtClean="0"/>
              <a:t>dear, madam, sir,…. investment, broker,…, </a:t>
            </a:r>
            <a:r>
              <a:rPr lang="en-US" sz="2400" dirty="0" err="1" smtClean="0"/>
              <a:t>wcohen</a:t>
            </a:r>
            <a:r>
              <a:rPr lang="en-US" sz="24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>
                <a:ea typeface="Wingdings"/>
                <a:cs typeface="Cambria Math"/>
                <a:sym typeface="Wingdings"/>
              </a:rPr>
              <a:t>dear</a:t>
            </a:r>
            <a:r>
              <a:rPr lang="en-US" sz="2400" dirty="0" smtClean="0">
                <a:ea typeface="Wingdings"/>
                <a:cs typeface="Cambria Math"/>
                <a:sym typeface="Wingdings"/>
              </a:rPr>
              <a:t>, </a:t>
            </a:r>
            <a:r>
              <a:rPr lang="en-US" sz="2400" dirty="0" err="1" smtClean="0"/>
              <a:t>wcohen</a:t>
            </a:r>
            <a:r>
              <a:rPr lang="en-US" sz="24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/>
              <a:t>madam</a:t>
            </a:r>
            <a:r>
              <a:rPr lang="en-US" sz="2400" dirty="0" smtClean="0"/>
              <a:t>, </a:t>
            </a:r>
            <a:r>
              <a:rPr lang="en-US" sz="2400" dirty="0" err="1" smtClean="0"/>
              <a:t>wcohen</a:t>
            </a:r>
            <a:r>
              <a:rPr lang="en-US" sz="2400" dirty="0" smtClean="0"/>
              <a:t>,…,</a:t>
            </a:r>
            <a:endParaRPr lang="en-US" sz="2400" dirty="0"/>
          </a:p>
          <a:p>
            <a:r>
              <a:rPr lang="en-US" sz="2800" dirty="0" smtClean="0"/>
              <a:t>idea: the learner will figure out how to personalize my spam filter by using the </a:t>
            </a:r>
            <a:r>
              <a:rPr lang="en-US" sz="2800" dirty="0" err="1" smtClean="0"/>
              <a:t>wcohen</a:t>
            </a:r>
            <a:r>
              <a:rPr lang="en-US" sz="28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err="1" smtClean="0"/>
              <a:t>X</a:t>
            </a:r>
            <a:r>
              <a:rPr lang="en-US" sz="2800" dirty="0" smtClean="0"/>
              <a:t> features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15 at 12.20.0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9"/>
          <a:stretch/>
        </p:blipFill>
        <p:spPr>
          <a:xfrm>
            <a:off x="832874" y="1982660"/>
            <a:ext cx="6959600" cy="1626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1616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4" name="Picture 3" descr="Screen Shot 2012-02-15 at 12.2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042"/>
            <a:ext cx="9144000" cy="3964329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 rot="5400000">
            <a:off x="4320532" y="1383196"/>
            <a:ext cx="502936" cy="822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780" y="5796170"/>
            <a:ext cx="910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Compute personalized features and multiple hashes on-the-fly:</a:t>
            </a:r>
          </a:p>
          <a:p>
            <a:pPr algn="ctr"/>
            <a:r>
              <a:rPr lang="en-US" sz="2400" dirty="0" smtClean="0"/>
              <a:t>a great opportunity to use several processors and speed up i/o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894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3.2M emails</a:t>
            </a:r>
          </a:p>
          <a:p>
            <a:r>
              <a:rPr lang="en-US" dirty="0" smtClean="0"/>
              <a:t>40M tokens</a:t>
            </a:r>
          </a:p>
          <a:p>
            <a:r>
              <a:rPr lang="en-US" dirty="0" smtClean="0"/>
              <a:t>430k users</a:t>
            </a:r>
          </a:p>
          <a:p>
            <a:r>
              <a:rPr lang="en-US" dirty="0" smtClean="0"/>
              <a:t>16T unique features – after personalization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5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optimization: general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Learn the parameter </a:t>
            </a:r>
            <a:r>
              <a:rPr lang="en-US" b="1" dirty="0" smtClean="0"/>
              <a:t>θ</a:t>
            </a:r>
            <a:r>
              <a:rPr lang="en-US" dirty="0" smtClean="0"/>
              <a:t> of …</a:t>
            </a:r>
          </a:p>
          <a:p>
            <a:r>
              <a:rPr lang="en-US" dirty="0" smtClean="0"/>
              <a:t>Dataset: </a:t>
            </a:r>
            <a:r>
              <a:rPr lang="en-US" i="1" dirty="0" smtClean="0"/>
              <a:t>D={x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</a:t>
            </a:r>
          </a:p>
          <a:p>
            <a:pPr lvl="1"/>
            <a:r>
              <a:rPr lang="en-US" dirty="0" smtClean="0"/>
              <a:t>or maybe </a:t>
            </a:r>
            <a:r>
              <a:rPr lang="en-US" i="1" dirty="0" smtClean="0"/>
              <a:t>D</a:t>
            </a:r>
            <a:r>
              <a:rPr lang="en-US" i="1" dirty="0"/>
              <a:t>=</a:t>
            </a:r>
            <a:r>
              <a:rPr lang="en-US" i="1" dirty="0" smtClean="0"/>
              <a:t>{(x</a:t>
            </a:r>
            <a:r>
              <a:rPr lang="en-US" i="1" baseline="-25000" dirty="0" smtClean="0"/>
              <a:t>1</a:t>
            </a:r>
            <a:r>
              <a:rPr lang="en-US" i="1" dirty="0" smtClean="0"/>
              <a:t>,y</a:t>
            </a:r>
            <a:r>
              <a:rPr lang="en-US" i="1" baseline="-25000" dirty="0" smtClean="0"/>
              <a:t>1</a:t>
            </a:r>
            <a:r>
              <a:rPr lang="en-US" i="1" dirty="0" smtClean="0"/>
              <a:t>)…,(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/>
              <a:t> </a:t>
            </a:r>
            <a:r>
              <a:rPr lang="en-US" i="1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)</a:t>
            </a:r>
            <a:r>
              <a:rPr lang="en-US" i="1" dirty="0" smtClean="0"/>
              <a:t>} </a:t>
            </a:r>
          </a:p>
          <a:p>
            <a:r>
              <a:rPr lang="en-US" dirty="0" smtClean="0"/>
              <a:t>Write down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D|</a:t>
            </a:r>
            <a:r>
              <a:rPr lang="en-US" b="1" dirty="0" err="1" smtClean="0"/>
              <a:t>θ</a:t>
            </a:r>
            <a:r>
              <a:rPr lang="en-US" dirty="0" smtClean="0"/>
              <a:t>) as a function of </a:t>
            </a:r>
            <a:r>
              <a:rPr lang="en-US" b="1" dirty="0" smtClean="0"/>
              <a:t>θ</a:t>
            </a:r>
          </a:p>
          <a:p>
            <a:pPr lvl="1"/>
            <a:r>
              <a:rPr lang="en-US" dirty="0" smtClean="0"/>
              <a:t>Maybe easier to work with log </a:t>
            </a:r>
            <a:r>
              <a:rPr lang="en-US" dirty="0" err="1" smtClean="0"/>
              <a:t>Pr</a:t>
            </a:r>
            <a:r>
              <a:rPr lang="en-US" dirty="0"/>
              <a:t>(</a:t>
            </a:r>
            <a:r>
              <a:rPr lang="en-US" dirty="0" err="1"/>
              <a:t>D|</a:t>
            </a:r>
            <a:r>
              <a:rPr lang="en-US" b="1" dirty="0" err="1"/>
              <a:t>θ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Maximize by differentiating and setting to zero</a:t>
            </a:r>
          </a:p>
          <a:p>
            <a:pPr lvl="1"/>
            <a:r>
              <a:rPr lang="en-US" dirty="0" smtClean="0"/>
              <a:t>Or, use </a:t>
            </a:r>
            <a:r>
              <a:rPr lang="en-US" b="1" dirty="0" smtClean="0"/>
              <a:t>gradient descent</a:t>
            </a:r>
            <a:r>
              <a:rPr lang="en-US" dirty="0" smtClean="0"/>
              <a:t>: repeatedly take a small step in the direction of the gradient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506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06462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3" name="Picture 2" descr="Screen Shot 2012-02-15 at 12.3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4" y="266084"/>
            <a:ext cx="7870944" cy="659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3053" y="3689683"/>
            <a:ext cx="24075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2^26 entries = 1 Gb @ 8bytes/weight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49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5 at 12.3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6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9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optimization: general procedure for SGD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Goal: Learn the parameter θ of …</a:t>
            </a:r>
          </a:p>
          <a:p>
            <a:r>
              <a:rPr lang="en-US" dirty="0" smtClean="0"/>
              <a:t>Dataset: </a:t>
            </a:r>
            <a:r>
              <a:rPr lang="en-US" i="1" dirty="0" smtClean="0"/>
              <a:t>D={x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</a:t>
            </a:r>
          </a:p>
          <a:p>
            <a:pPr lvl="1"/>
            <a:r>
              <a:rPr lang="en-US" dirty="0" smtClean="0"/>
              <a:t>or maybe </a:t>
            </a:r>
            <a:r>
              <a:rPr lang="en-US" i="1" dirty="0" smtClean="0"/>
              <a:t>D</a:t>
            </a:r>
            <a:r>
              <a:rPr lang="en-US" i="1" dirty="0"/>
              <a:t>=</a:t>
            </a:r>
            <a:r>
              <a:rPr lang="en-US" i="1" dirty="0" smtClean="0"/>
              <a:t>{(x</a:t>
            </a:r>
            <a:r>
              <a:rPr lang="en-US" i="1" baseline="-25000" dirty="0" smtClean="0"/>
              <a:t>1</a:t>
            </a:r>
            <a:r>
              <a:rPr lang="en-US" i="1" dirty="0" smtClean="0"/>
              <a:t>,y</a:t>
            </a:r>
            <a:r>
              <a:rPr lang="en-US" i="1" baseline="-25000" dirty="0" smtClean="0"/>
              <a:t>1</a:t>
            </a:r>
            <a:r>
              <a:rPr lang="en-US" i="1" dirty="0" smtClean="0"/>
              <a:t>)…,(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/>
              <a:t> </a:t>
            </a:r>
            <a:r>
              <a:rPr lang="en-US" i="1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)</a:t>
            </a:r>
            <a:r>
              <a:rPr lang="en-US" i="1" dirty="0" smtClean="0"/>
              <a:t>} </a:t>
            </a:r>
          </a:p>
          <a:p>
            <a:r>
              <a:rPr lang="en-US" dirty="0" smtClean="0"/>
              <a:t>Write down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D|</a:t>
            </a:r>
            <a:r>
              <a:rPr lang="en-US" b="1" dirty="0" err="1" smtClean="0"/>
              <a:t>θ</a:t>
            </a:r>
            <a:r>
              <a:rPr lang="en-US" dirty="0" smtClean="0"/>
              <a:t>) as a function of </a:t>
            </a:r>
            <a:r>
              <a:rPr lang="en-US" b="1" dirty="0" smtClean="0"/>
              <a:t>θ</a:t>
            </a:r>
            <a:endParaRPr lang="en-US" b="1" dirty="0"/>
          </a:p>
          <a:p>
            <a:r>
              <a:rPr lang="en-US" b="1" dirty="0" smtClean="0"/>
              <a:t>Big-data</a:t>
            </a:r>
            <a:r>
              <a:rPr lang="en-US" dirty="0" smtClean="0"/>
              <a:t> problem: we </a:t>
            </a:r>
            <a:r>
              <a:rPr lang="en-US" i="1" dirty="0" smtClean="0"/>
              <a:t>don’t</a:t>
            </a:r>
            <a:r>
              <a:rPr lang="en-US" dirty="0" smtClean="0"/>
              <a:t> want to load all the data </a:t>
            </a:r>
            <a:r>
              <a:rPr lang="en-US" i="1" dirty="0" smtClean="0"/>
              <a:t>D </a:t>
            </a:r>
            <a:r>
              <a:rPr lang="en-US" dirty="0" smtClean="0"/>
              <a:t>into memory, and the gradient depends on all the data</a:t>
            </a:r>
            <a:endParaRPr lang="en-US" dirty="0"/>
          </a:p>
          <a:p>
            <a:r>
              <a:rPr lang="en-US" b="1" dirty="0" smtClean="0"/>
              <a:t>Solution: </a:t>
            </a:r>
          </a:p>
          <a:p>
            <a:pPr lvl="1"/>
            <a:r>
              <a:rPr lang="en-US" dirty="0" smtClean="0"/>
              <a:t>pick a small subset of examples B&lt;&lt;D</a:t>
            </a:r>
          </a:p>
          <a:p>
            <a:pPr lvl="1"/>
            <a:r>
              <a:rPr lang="en-US" b="1" dirty="0" smtClean="0"/>
              <a:t>approximate </a:t>
            </a:r>
            <a:r>
              <a:rPr lang="en-US" dirty="0" smtClean="0"/>
              <a:t>the gradient using them</a:t>
            </a:r>
          </a:p>
          <a:p>
            <a:pPr lvl="2"/>
            <a:r>
              <a:rPr lang="en-US" dirty="0" smtClean="0"/>
              <a:t>“on average” this is the right direction</a:t>
            </a:r>
          </a:p>
          <a:p>
            <a:pPr lvl="1"/>
            <a:r>
              <a:rPr lang="en-US" dirty="0" smtClean="0"/>
              <a:t>take a step in that direction</a:t>
            </a:r>
          </a:p>
          <a:p>
            <a:pPr lvl="1"/>
            <a:r>
              <a:rPr lang="en-US" dirty="0" smtClean="0"/>
              <a:t>repeat….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4874" y="4140679"/>
            <a:ext cx="1835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 = </a:t>
            </a:r>
            <a:r>
              <a:rPr lang="en-US" sz="2400" b="1" dirty="0" smtClean="0"/>
              <a:t>one</a:t>
            </a:r>
            <a:r>
              <a:rPr lang="en-US" sz="2400" dirty="0" smtClean="0"/>
              <a:t> example is a very popular choice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61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003681" cy="237113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Goal: Learn the parameter θ of a classifier</a:t>
            </a:r>
          </a:p>
          <a:p>
            <a:pPr lvl="1"/>
            <a:r>
              <a:rPr lang="en-US" sz="2000" dirty="0" smtClean="0"/>
              <a:t>Which classifier?</a:t>
            </a:r>
          </a:p>
          <a:p>
            <a:pPr lvl="1"/>
            <a:r>
              <a:rPr lang="en-US" sz="2000" dirty="0" smtClean="0"/>
              <a:t>We’ve seen </a:t>
            </a:r>
            <a:r>
              <a:rPr lang="en-US" sz="2000" i="1" dirty="0" smtClean="0"/>
              <a:t>y = </a:t>
            </a:r>
            <a:r>
              <a:rPr lang="en-US" sz="2000" dirty="0" smtClean="0"/>
              <a:t>sign(</a:t>
            </a:r>
            <a:r>
              <a:rPr lang="en-US" sz="2000" b="1" dirty="0" smtClean="0"/>
              <a:t>x . w) </a:t>
            </a:r>
            <a:r>
              <a:rPr lang="en-US" sz="2000" dirty="0" smtClean="0"/>
              <a:t>but sign is not continuous…</a:t>
            </a:r>
          </a:p>
          <a:p>
            <a:pPr lvl="1"/>
            <a:r>
              <a:rPr lang="en-US" sz="2000" dirty="0" smtClean="0"/>
              <a:t>Convenient alternative: replace sign with the logistic function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766" y="995403"/>
            <a:ext cx="3442234" cy="2633027"/>
          </a:xfrm>
          <a:prstGeom prst="rect">
            <a:avLst/>
          </a:prstGeom>
        </p:spPr>
      </p:pic>
      <p:pic>
        <p:nvPicPr>
          <p:cNvPr id="4" name="Picture 3" descr="Screen Shot 2012-02-15 at 2.5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430"/>
            <a:ext cx="6731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62993"/>
            <a:ext cx="5112852" cy="50284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Goal: Learn the parameter </a:t>
            </a:r>
            <a:r>
              <a:rPr lang="en-US" sz="2000" b="1" dirty="0" smtClean="0"/>
              <a:t>w</a:t>
            </a:r>
            <a:r>
              <a:rPr lang="en-US" sz="2000" dirty="0" smtClean="0"/>
              <a:t> of the classifier</a:t>
            </a:r>
          </a:p>
          <a:p>
            <a:endParaRPr lang="en-US" sz="2000" dirty="0"/>
          </a:p>
          <a:p>
            <a:r>
              <a:rPr lang="en-US" sz="2000" dirty="0" smtClean="0"/>
              <a:t>Probability of a single example (</a:t>
            </a:r>
            <a:r>
              <a:rPr lang="en-US" sz="2000" dirty="0" err="1" smtClean="0"/>
              <a:t>y,</a:t>
            </a:r>
            <a:r>
              <a:rPr lang="en-US" sz="2000" b="1" dirty="0" err="1" smtClean="0"/>
              <a:t>x</a:t>
            </a:r>
            <a:r>
              <a:rPr lang="en-US" sz="2000" dirty="0" smtClean="0"/>
              <a:t>) would be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Or with logs: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15" name="Picture 14" descr="Screen Shot 2012-02-13 at 11.1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6" y="4249851"/>
            <a:ext cx="8936033" cy="1375663"/>
          </a:xfrm>
          <a:prstGeom prst="rect">
            <a:avLst/>
          </a:prstGeom>
        </p:spPr>
      </p:pic>
      <p:pic>
        <p:nvPicPr>
          <p:cNvPr id="4" name="Picture 3" descr="Screen Shot 2012-02-15 at 2.57.5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9939"/>
          <a:stretch/>
        </p:blipFill>
        <p:spPr>
          <a:xfrm>
            <a:off x="4708710" y="1262993"/>
            <a:ext cx="4252680" cy="909102"/>
          </a:xfrm>
          <a:prstGeom prst="rect">
            <a:avLst/>
          </a:prstGeom>
        </p:spPr>
      </p:pic>
      <p:pic>
        <p:nvPicPr>
          <p:cNvPr id="5" name="Picture 4" descr="Screen Shot 2012-02-15 at 2.58.0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/>
          <a:stretch/>
        </p:blipFill>
        <p:spPr>
          <a:xfrm>
            <a:off x="2436431" y="2784590"/>
            <a:ext cx="6707568" cy="1283633"/>
          </a:xfrm>
          <a:prstGeom prst="rect">
            <a:avLst/>
          </a:prstGeom>
        </p:spPr>
      </p:pic>
      <p:pic>
        <p:nvPicPr>
          <p:cNvPr id="6" name="Picture 5" descr="Screen Shot 2012-02-15 at 2.58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5257492"/>
            <a:ext cx="7239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6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13 at 11.0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74380"/>
          </a:xfrm>
          <a:prstGeom prst="rect">
            <a:avLst/>
          </a:prstGeom>
        </p:spPr>
      </p:pic>
      <p:pic>
        <p:nvPicPr>
          <p:cNvPr id="5" name="Picture 4" descr="Screen Shot 2012-02-13 at 11.03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035"/>
            <a:ext cx="9144000" cy="1630326"/>
          </a:xfrm>
          <a:prstGeom prst="rect">
            <a:avLst/>
          </a:prstGeom>
        </p:spPr>
      </p:pic>
      <p:pic>
        <p:nvPicPr>
          <p:cNvPr id="6" name="Picture 5" descr="Screen Shot 2012-02-13 at 11.03.2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071" y="3075417"/>
            <a:ext cx="2041282" cy="53488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31344" y="1888918"/>
            <a:ext cx="864503" cy="65098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2-02-15 at 2.58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95"/>
            <a:ext cx="7239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7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11.03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103"/>
            <a:ext cx="9144000" cy="3990497"/>
          </a:xfrm>
          <a:prstGeom prst="rect">
            <a:avLst/>
          </a:prstGeom>
        </p:spPr>
      </p:pic>
      <p:pic>
        <p:nvPicPr>
          <p:cNvPr id="3" name="Picture 2" descr="Screen Shot 2012-02-13 at 11.03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691"/>
            <a:ext cx="9144000" cy="1063459"/>
          </a:xfrm>
          <a:prstGeom prst="rect">
            <a:avLst/>
          </a:prstGeom>
        </p:spPr>
      </p:pic>
      <p:pic>
        <p:nvPicPr>
          <p:cNvPr id="8" name="Picture 7" descr="Screen Shot 2012-02-13 at 11.03.5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8"/>
          <a:stretch/>
        </p:blipFill>
        <p:spPr>
          <a:xfrm>
            <a:off x="-128075" y="5816160"/>
            <a:ext cx="3828900" cy="104184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8748" y="2044103"/>
            <a:ext cx="1152672" cy="117879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2-02-13 at 11.03.4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2" y="2283776"/>
            <a:ext cx="1752348" cy="7072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718336" y="4823678"/>
            <a:ext cx="2977736" cy="110987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18254" y="46390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93062" y="1186113"/>
            <a:ext cx="2476111" cy="8579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696072" y="4821779"/>
            <a:ext cx="2695580" cy="111177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2-02-15 at 2.58.1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50" y="0"/>
            <a:ext cx="6235049" cy="11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9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2159</Words>
  <Application>Microsoft Macintosh PowerPoint</Application>
  <PresentationFormat>On-screen Show (4:3)</PresentationFormat>
  <Paragraphs>298</Paragraphs>
  <Slides>41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Efficient Logistic Regression with Stochastic Gradient Descent – part 2</vt:lpstr>
      <vt:lpstr>Learning as optimization: warmup</vt:lpstr>
      <vt:lpstr>Learning as optimization: general procedure</vt:lpstr>
      <vt:lpstr>Learning as optimization: general procedure</vt:lpstr>
      <vt:lpstr>Learning as optimization: general procedure for SGD</vt:lpstr>
      <vt:lpstr>Learning as optimization for logistic regression</vt:lpstr>
      <vt:lpstr>Learning as optimization for logistic regression</vt:lpstr>
      <vt:lpstr>PowerPoint Presentation</vt:lpstr>
      <vt:lpstr>PowerPoint Presentation</vt:lpstr>
      <vt:lpstr>PowerPoint Presentation</vt:lpstr>
      <vt:lpstr>An observation</vt:lpstr>
      <vt:lpstr>Learning as optimization for logistic regression</vt:lpstr>
      <vt:lpstr>Another observation</vt:lpstr>
      <vt:lpstr>Learning as optimization for logistic regression</vt:lpstr>
      <vt:lpstr>Outline</vt:lpstr>
      <vt:lpstr>Regularized logistic regression</vt:lpstr>
      <vt:lpstr>Regularized logistic regression</vt:lpstr>
      <vt:lpstr>Learning as optimization for logistic regression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Outline</vt:lpstr>
      <vt:lpstr>Pop quiz</vt:lpstr>
      <vt:lpstr>Pop quiz</vt:lpstr>
      <vt:lpstr>Pop quiz</vt:lpstr>
      <vt:lpstr>How can we exploit this?</vt:lpstr>
      <vt:lpstr>How can we exploit this?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A variant of feature hashing</vt:lpstr>
      <vt:lpstr>PowerPoint Presentation</vt:lpstr>
      <vt:lpstr>An interesting example</vt:lpstr>
      <vt:lpstr>An example</vt:lpstr>
      <vt:lpstr>An example</vt:lpstr>
      <vt:lpstr>Experiments</vt:lpstr>
      <vt:lpstr>An example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218</cp:revision>
  <dcterms:created xsi:type="dcterms:W3CDTF">2012-01-03T16:05:59Z</dcterms:created>
  <dcterms:modified xsi:type="dcterms:W3CDTF">2012-02-15T21:03:15Z</dcterms:modified>
</cp:coreProperties>
</file>