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21" r:id="rId2"/>
    <p:sldId id="618" r:id="rId3"/>
    <p:sldId id="548" r:id="rId4"/>
    <p:sldId id="576" r:id="rId5"/>
    <p:sldId id="577" r:id="rId6"/>
    <p:sldId id="578" r:id="rId7"/>
    <p:sldId id="579" r:id="rId8"/>
    <p:sldId id="487" r:id="rId9"/>
    <p:sldId id="488" r:id="rId10"/>
    <p:sldId id="571" r:id="rId11"/>
    <p:sldId id="600" r:id="rId12"/>
    <p:sldId id="601" r:id="rId13"/>
    <p:sldId id="506" r:id="rId14"/>
    <p:sldId id="582" r:id="rId15"/>
    <p:sldId id="583" r:id="rId16"/>
    <p:sldId id="602" r:id="rId17"/>
    <p:sldId id="584" r:id="rId18"/>
    <p:sldId id="585" r:id="rId19"/>
    <p:sldId id="507" r:id="rId20"/>
    <p:sldId id="509" r:id="rId21"/>
    <p:sldId id="522" r:id="rId22"/>
    <p:sldId id="508" r:id="rId23"/>
    <p:sldId id="513" r:id="rId24"/>
    <p:sldId id="521" r:id="rId25"/>
    <p:sldId id="553" r:id="rId26"/>
    <p:sldId id="555" r:id="rId27"/>
    <p:sldId id="556" r:id="rId28"/>
    <p:sldId id="554" r:id="rId29"/>
    <p:sldId id="510" r:id="rId30"/>
    <p:sldId id="489" r:id="rId31"/>
    <p:sldId id="490" r:id="rId32"/>
    <p:sldId id="492" r:id="rId33"/>
    <p:sldId id="493" r:id="rId34"/>
    <p:sldId id="603" r:id="rId35"/>
    <p:sldId id="607" r:id="rId36"/>
    <p:sldId id="495" r:id="rId37"/>
    <p:sldId id="496" r:id="rId38"/>
    <p:sldId id="497" r:id="rId39"/>
    <p:sldId id="498" r:id="rId40"/>
    <p:sldId id="502" r:id="rId41"/>
    <p:sldId id="557" r:id="rId42"/>
    <p:sldId id="558" r:id="rId43"/>
    <p:sldId id="586" r:id="rId44"/>
    <p:sldId id="565" r:id="rId45"/>
    <p:sldId id="587" r:id="rId46"/>
    <p:sldId id="560" r:id="rId47"/>
    <p:sldId id="589" r:id="rId48"/>
    <p:sldId id="592" r:id="rId49"/>
    <p:sldId id="588" r:id="rId50"/>
    <p:sldId id="604" r:id="rId51"/>
    <p:sldId id="590" r:id="rId52"/>
    <p:sldId id="591" r:id="rId53"/>
    <p:sldId id="605" r:id="rId54"/>
    <p:sldId id="606" r:id="rId55"/>
    <p:sldId id="615" r:id="rId56"/>
    <p:sldId id="608" r:id="rId57"/>
    <p:sldId id="609" r:id="rId58"/>
    <p:sldId id="593" r:id="rId59"/>
    <p:sldId id="595" r:id="rId60"/>
    <p:sldId id="596" r:id="rId61"/>
    <p:sldId id="597" r:id="rId62"/>
    <p:sldId id="610" r:id="rId63"/>
    <p:sldId id="611" r:id="rId64"/>
    <p:sldId id="612" r:id="rId65"/>
    <p:sldId id="613" r:id="rId66"/>
    <p:sldId id="614" r:id="rId67"/>
    <p:sldId id="616" r:id="rId68"/>
    <p:sldId id="61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22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Sebastiani’s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3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9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Other Efficient Learning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Naïve </a:t>
            </a:r>
            <a:r>
              <a:rPr lang="en-US" sz="2800" dirty="0" err="1" smtClean="0"/>
              <a:t>Bayes</a:t>
            </a:r>
            <a:r>
              <a:rPr lang="en-US" sz="2800" dirty="0" smtClean="0"/>
              <a:t> is fast </a:t>
            </a:r>
            <a:r>
              <a:rPr lang="en-US" sz="2800" i="1" u="sng" dirty="0" smtClean="0"/>
              <a:t>because </a:t>
            </a:r>
            <a:r>
              <a:rPr lang="en-US" sz="2800" dirty="0" smtClean="0"/>
              <a:t>it’s naïve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ideas:</a:t>
            </a:r>
          </a:p>
          <a:p>
            <a:pPr lvl="1"/>
            <a:r>
              <a:rPr lang="en-US" sz="2400" dirty="0" smtClean="0"/>
              <a:t>Pick the class variable Y</a:t>
            </a:r>
          </a:p>
          <a:p>
            <a:pPr lvl="1"/>
            <a:r>
              <a:rPr lang="en-US" sz="2400" dirty="0" smtClean="0"/>
              <a:t>Instead of estimating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,Y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)*…*P(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)*Pr(Y), estimate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|Y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|Y)*…*P(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|Y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Or, assume </a:t>
            </a:r>
            <a:r>
              <a:rPr lang="en-US" sz="2400" dirty="0" err="1" smtClean="0"/>
              <a:t>P(Xi|Y</a:t>
            </a:r>
            <a:r>
              <a:rPr lang="en-US" sz="2400" dirty="0" smtClean="0"/>
              <a:t>)=Pr(Xi|X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,…,X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,…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,Y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Or, </a:t>
            </a:r>
            <a:r>
              <a:rPr lang="en-US" sz="2400" b="1" dirty="0" smtClean="0"/>
              <a:t>that Xi is conditionally independent of every </a:t>
            </a:r>
            <a:r>
              <a:rPr lang="en-US" sz="2400" b="1" dirty="0" err="1" smtClean="0"/>
              <a:t>Xj</a:t>
            </a:r>
            <a:r>
              <a:rPr lang="en-US" sz="2400" dirty="0" smtClean="0"/>
              <a:t>, </a:t>
            </a:r>
            <a:r>
              <a:rPr lang="en-US" sz="2400" dirty="0" err="1" smtClean="0"/>
              <a:t>j</a:t>
            </a:r>
            <a:r>
              <a:rPr lang="en-US" sz="2400" dirty="0" smtClean="0"/>
              <a:t>!=I, given Y.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 to estimate?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6413" y="5265738"/>
          <a:ext cx="7443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AutoShap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5265738"/>
                        <a:ext cx="744378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47085" y="6171684"/>
            <a:ext cx="218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MLE</a:t>
            </a:r>
            <a:endParaRPr lang="en-US" dirty="0"/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99433"/>
              </p:ext>
            </p:extLst>
          </p:nvPr>
        </p:nvGraphicFramePr>
        <p:xfrm>
          <a:off x="2122488" y="5265738"/>
          <a:ext cx="53514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2844720" imgH="419040" progId="Equation.3">
                  <p:embed/>
                </p:oleObj>
              </mc:Choice>
              <mc:Fallback>
                <p:oleObj name="Equation" r:id="rId4" imgW="2844720" imgH="419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5265738"/>
                        <a:ext cx="53514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4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09497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5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49752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6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29455"/>
              </p:ext>
            </p:extLst>
          </p:nvPr>
        </p:nvGraphicFramePr>
        <p:xfrm>
          <a:off x="5534025" y="5321300"/>
          <a:ext cx="3098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7" name="Equation" r:id="rId7" imgW="1485900" imgH="203200" progId="Equation.3">
                  <p:embed/>
                </p:oleObj>
              </mc:Choice>
              <mc:Fallback>
                <p:oleObj name="Equation" r:id="rId7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321300"/>
                        <a:ext cx="3098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9523361">
            <a:off x="1891102" y="5865812"/>
            <a:ext cx="836083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293" y="4723150"/>
            <a:ext cx="17674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sparse vector of TF values for each word in the document…plus a “bias” term for 	</a:t>
            </a:r>
            <a:r>
              <a:rPr lang="en-US" i="1" dirty="0" smtClean="0"/>
              <a:t>f(y)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733" y="5837496"/>
            <a:ext cx="39200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 .. plus </a:t>
            </a:r>
            <a:r>
              <a:rPr lang="en-US" i="1" dirty="0" smtClean="0"/>
              <a:t>f(y) </a:t>
            </a:r>
            <a:r>
              <a:rPr lang="en-US" dirty="0" smtClean="0"/>
              <a:t>to match bias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18257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87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50" y="9313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72344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88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7167" y="719434"/>
            <a:ext cx="6748463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8750" y="5837496"/>
            <a:ext cx="8985250" cy="1020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337962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“Conservative” Streaming Algorithm is Sensitive to Duplicated Features</a:t>
            </a:r>
            <a:endParaRPr lang="en-US" sz="32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 (“conservative”)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coupling </a:t>
            </a:r>
            <a:r>
              <a:rPr lang="en-US" sz="2000" b="1" dirty="0" smtClean="0"/>
              <a:t>updates</a:t>
            </a:r>
            <a:r>
              <a:rPr lang="en-US" sz="2000" dirty="0" smtClean="0"/>
              <a:t> to feature weights with classifier </a:t>
            </a:r>
            <a:r>
              <a:rPr lang="en-US" sz="2000" b="1" dirty="0" smtClean="0"/>
              <a:t>performance</a:t>
            </a:r>
            <a:r>
              <a:rPr lang="en-US" sz="2000" dirty="0" smtClean="0"/>
              <a:t> (and hence with </a:t>
            </a:r>
            <a:r>
              <a:rPr lang="en-US" sz="2000" b="1" dirty="0" smtClean="0"/>
              <a:t>other updates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08075" y="5820833"/>
            <a:ext cx="752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Point: </a:t>
            </a:r>
            <a:r>
              <a:rPr lang="en-US" dirty="0" smtClean="0"/>
              <a:t>We need shared </a:t>
            </a:r>
            <a:r>
              <a:rPr lang="en-US" i="1" dirty="0" smtClean="0"/>
              <a:t>write access </a:t>
            </a:r>
            <a:r>
              <a:rPr lang="en-US" dirty="0" smtClean="0"/>
              <a:t>to the classifier – not just </a:t>
            </a:r>
            <a:r>
              <a:rPr lang="en-US" i="1" dirty="0" smtClean="0"/>
              <a:t>read access</a:t>
            </a:r>
            <a:r>
              <a:rPr lang="en-US" dirty="0" smtClean="0"/>
              <a:t>.  So we only need to not copy the information but </a:t>
            </a:r>
            <a:r>
              <a:rPr lang="en-US" b="1" dirty="0" smtClean="0"/>
              <a:t>synchronize </a:t>
            </a:r>
            <a:r>
              <a:rPr lang="en-US" dirty="0" smtClean="0"/>
              <a:t>it.  </a:t>
            </a:r>
            <a:r>
              <a:rPr lang="en-US" b="1" dirty="0" smtClean="0"/>
              <a:t>Question: </a:t>
            </a:r>
            <a:r>
              <a:rPr lang="en-US" dirty="0" smtClean="0"/>
              <a:t>How much extra communication is there?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DFs</a:t>
            </a:r>
            <a:r>
              <a:rPr lang="en-US" dirty="0" smtClean="0"/>
              <a:t> or event counts, size is O(|V|)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083" y="4683954"/>
            <a:ext cx="883708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Key Point: </a:t>
            </a:r>
            <a:r>
              <a:rPr lang="en-US" dirty="0" smtClean="0"/>
              <a:t>We need shared </a:t>
            </a:r>
            <a:r>
              <a:rPr lang="en-US" i="1" dirty="0" smtClean="0"/>
              <a:t>write access </a:t>
            </a:r>
            <a:r>
              <a:rPr lang="en-US" dirty="0" smtClean="0"/>
              <a:t>to the classifier – not just </a:t>
            </a:r>
            <a:r>
              <a:rPr lang="en-US" i="1" dirty="0" smtClean="0"/>
              <a:t>read access</a:t>
            </a:r>
            <a:r>
              <a:rPr lang="en-US" dirty="0" smtClean="0"/>
              <a:t>.  So we only need to not copy the information but </a:t>
            </a:r>
            <a:r>
              <a:rPr lang="en-US" b="1" dirty="0" smtClean="0"/>
              <a:t>synchronize </a:t>
            </a:r>
            <a:r>
              <a:rPr lang="en-US" dirty="0" smtClean="0"/>
              <a:t>it.  </a:t>
            </a:r>
            <a:r>
              <a:rPr lang="en-US" b="1" dirty="0" smtClean="0"/>
              <a:t>Question: </a:t>
            </a:r>
            <a:r>
              <a:rPr lang="en-US" dirty="0" smtClean="0"/>
              <a:t>How much extra communication is there?</a:t>
            </a:r>
          </a:p>
          <a:p>
            <a:r>
              <a:rPr lang="en-US" b="1" dirty="0" smtClean="0"/>
              <a:t>Answer: </a:t>
            </a:r>
            <a:r>
              <a:rPr lang="en-US" dirty="0" smtClean="0"/>
              <a:t>Depends on how the learner behaves…</a:t>
            </a:r>
            <a:endParaRPr lang="en-US" dirty="0"/>
          </a:p>
          <a:p>
            <a:r>
              <a:rPr lang="en-US" sz="1600" dirty="0"/>
              <a:t>…how many weights get updated with each example … (in Naïve Bayes and </a:t>
            </a:r>
            <a:r>
              <a:rPr lang="en-US" sz="1600" dirty="0" err="1"/>
              <a:t>Rocchio</a:t>
            </a:r>
            <a:r>
              <a:rPr lang="en-US" sz="1600" dirty="0"/>
              <a:t>, only weights for features with non-zero weight in </a:t>
            </a:r>
            <a:r>
              <a:rPr lang="en-US" sz="1600" b="1" dirty="0"/>
              <a:t>x</a:t>
            </a:r>
            <a:r>
              <a:rPr lang="en-US" sz="1600" dirty="0"/>
              <a:t> are updated when scanning </a:t>
            </a:r>
            <a:r>
              <a:rPr lang="en-US" sz="1600" b="1" dirty="0"/>
              <a:t>x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…how often it needs to update weight … (how many mistakes it makes)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DFs</a:t>
            </a:r>
            <a:r>
              <a:rPr lang="en-US" dirty="0" smtClean="0"/>
              <a:t> or event counts, size is O(|V|)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0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i="1" dirty="0" smtClean="0"/>
              <a:t>easier than parallelizing a conservative algorithm?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“Conservative” Streaming Algorithm</a:t>
            </a:r>
            <a:endParaRPr lang="en-US" sz="32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784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Upcoming guest lectures:</a:t>
            </a:r>
          </a:p>
          <a:p>
            <a:pPr lvl="1"/>
            <a:r>
              <a:rPr lang="en-US" dirty="0" err="1" smtClean="0"/>
              <a:t>Alona</a:t>
            </a:r>
            <a:r>
              <a:rPr lang="en-US" dirty="0" smtClean="0"/>
              <a:t> </a:t>
            </a:r>
            <a:r>
              <a:rPr lang="en-US" dirty="0" err="1" smtClean="0"/>
              <a:t>Fyshe</a:t>
            </a:r>
            <a:r>
              <a:rPr lang="en-US" dirty="0" smtClean="0"/>
              <a:t>, 2/9 &amp; 2/14</a:t>
            </a:r>
          </a:p>
          <a:p>
            <a:pPr lvl="1"/>
            <a:r>
              <a:rPr lang="en-US" dirty="0" smtClean="0"/>
              <a:t>Ron </a:t>
            </a:r>
            <a:r>
              <a:rPr lang="en-US" dirty="0" err="1" smtClean="0"/>
              <a:t>Bekkerman</a:t>
            </a:r>
            <a:r>
              <a:rPr lang="en-US" dirty="0" smtClean="0"/>
              <a:t> (LinkedIn), 2/23</a:t>
            </a:r>
          </a:p>
          <a:p>
            <a:pPr lvl="1"/>
            <a:r>
              <a:rPr lang="en-US" dirty="0" smtClean="0"/>
              <a:t>Joey Gonzalez, 3/8</a:t>
            </a:r>
          </a:p>
          <a:p>
            <a:pPr lvl="1"/>
            <a:r>
              <a:rPr lang="en-US" dirty="0" smtClean="0"/>
              <a:t>U Kang, 3/22</a:t>
            </a:r>
          </a:p>
          <a:p>
            <a:r>
              <a:rPr lang="en-US" dirty="0" smtClean="0"/>
              <a:t>Phrases assignment out today: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Google n-grams data</a:t>
            </a:r>
          </a:p>
          <a:p>
            <a:pPr lvl="1"/>
            <a:r>
              <a:rPr lang="en-US" dirty="0" smtClean="0"/>
              <a:t>Non-trivial pipeline</a:t>
            </a:r>
          </a:p>
          <a:p>
            <a:pPr lvl="1"/>
            <a:r>
              <a:rPr lang="en-US" dirty="0" smtClean="0"/>
              <a:t>Make sure you allocate time to actually </a:t>
            </a:r>
            <a:r>
              <a:rPr lang="en-US" i="1" dirty="0" smtClean="0"/>
              <a:t>run </a:t>
            </a:r>
            <a:r>
              <a:rPr lang="en-US" dirty="0" smtClean="0"/>
              <a:t>the program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assignment (out 2/14):</a:t>
            </a:r>
          </a:p>
          <a:p>
            <a:pPr lvl="1"/>
            <a:r>
              <a:rPr lang="en-US" dirty="0" smtClean="0"/>
              <a:t>We’re giving you two assignments, both due 2/28</a:t>
            </a:r>
          </a:p>
          <a:p>
            <a:pPr lvl="1"/>
            <a:r>
              <a:rPr lang="en-US" dirty="0" smtClean="0"/>
              <a:t>More time to master Amazon cloud and </a:t>
            </a:r>
            <a:r>
              <a:rPr lang="en-US" dirty="0" err="1" smtClean="0"/>
              <a:t>Hadoop</a:t>
            </a:r>
            <a:r>
              <a:rPr lang="en-US" dirty="0" smtClean="0"/>
              <a:t> mechanics</a:t>
            </a:r>
          </a:p>
          <a:p>
            <a:pPr lvl="1"/>
            <a:r>
              <a:rPr lang="en-US" dirty="0" smtClean="0"/>
              <a:t>You really </a:t>
            </a:r>
            <a:r>
              <a:rPr lang="en-US" i="1" dirty="0" smtClean="0"/>
              <a:t>should</a:t>
            </a:r>
            <a:r>
              <a:rPr lang="en-US" dirty="0" smtClean="0"/>
              <a:t> have the first one done after 1 week</a:t>
            </a:r>
          </a:p>
          <a:p>
            <a:pPr lvl="1"/>
            <a:endParaRPr lang="en-US" dirty="0"/>
          </a:p>
        </p:txBody>
      </p:sp>
      <p:sp>
        <p:nvSpPr>
          <p:cNvPr id="4" name="Heart 3"/>
          <p:cNvSpPr/>
          <p:nvPr/>
        </p:nvSpPr>
        <p:spPr>
          <a:xfrm flipH="1">
            <a:off x="4921249" y="4603750"/>
            <a:ext cx="381000" cy="3810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7" y="3460751"/>
            <a:ext cx="4366684" cy="2908452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6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5083" y="3194546"/>
            <a:ext cx="4042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B only makes a mistake on each </a:t>
            </a:r>
            <a:r>
              <a:rPr lang="en-US" sz="2400" b="1" dirty="0" smtClean="0"/>
              <a:t>x </a:t>
            </a:r>
            <a:r>
              <a:rPr lang="en-US" sz="2400" dirty="0" smtClean="0"/>
              <a:t>a finite number of times k (say k=1).</a:t>
            </a:r>
          </a:p>
          <a:p>
            <a:endParaRPr lang="en-US" sz="2400" dirty="0" smtClean="0"/>
          </a:p>
          <a:p>
            <a:r>
              <a:rPr lang="en-US" sz="2400" dirty="0" smtClean="0"/>
              <a:t>After each mistake, the set of possible concepts will decrease…so the tree will have bounded size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“Halving algorithm”</a:t>
            </a:r>
          </a:p>
          <a:p>
            <a:pPr lvl="1"/>
            <a:r>
              <a:rPr lang="en-US" dirty="0" smtClean="0"/>
              <a:t>Remember all the previous examples </a:t>
            </a:r>
          </a:p>
          <a:p>
            <a:pPr lvl="1"/>
            <a:r>
              <a:rPr lang="en-US" dirty="0" smtClean="0"/>
              <a:t>To predict, cycle through all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in the “version space” of consistent concepts in </a:t>
            </a:r>
            <a:r>
              <a:rPr lang="en-US" i="1" dirty="0" err="1" smtClean="0"/>
              <a:t>c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and record which predict 1 and which predict 0</a:t>
            </a:r>
          </a:p>
          <a:p>
            <a:pPr lvl="1"/>
            <a:r>
              <a:rPr lang="en-US" dirty="0" smtClean="0"/>
              <a:t>Predict according to the </a:t>
            </a:r>
            <a:r>
              <a:rPr lang="en-US" b="1" dirty="0" smtClean="0"/>
              <a:t>majority vote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With every mistake, the size of the version space is decreased in size by at </a:t>
            </a:r>
            <a:r>
              <a:rPr lang="en-US" b="1" dirty="0" smtClean="0"/>
              <a:t>least half 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halving</a:t>
            </a:r>
            <a:r>
              <a:rPr lang="en-US" dirty="0" err="1" smtClean="0"/>
              <a:t>(C</a:t>
            </a:r>
            <a:r>
              <a:rPr lang="en-US" dirty="0" smtClean="0"/>
              <a:t>)  &lt;= log</a:t>
            </a:r>
            <a:r>
              <a:rPr lang="en-US" baseline="-25000" dirty="0" smtClean="0"/>
              <a:t>2</a:t>
            </a:r>
            <a:r>
              <a:rPr lang="en-US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65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02194"/>
            <a:ext cx="4067170" cy="5353566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The “Halving algorithm”</a:t>
            </a:r>
          </a:p>
          <a:p>
            <a:pPr lvl="1"/>
            <a:r>
              <a:rPr lang="en-US" sz="4200" dirty="0" smtClean="0"/>
              <a:t>Remember all the previous examples </a:t>
            </a:r>
          </a:p>
          <a:p>
            <a:pPr lvl="1"/>
            <a:r>
              <a:rPr lang="en-US" sz="4200" dirty="0" smtClean="0"/>
              <a:t>To predict, cycle through all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 </a:t>
            </a:r>
            <a:r>
              <a:rPr lang="en-US" sz="4200" dirty="0" smtClean="0"/>
              <a:t>in the “version space” of consistent concepts in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,</a:t>
            </a:r>
            <a:r>
              <a:rPr lang="en-US" sz="4200" b="1" i="1" dirty="0" smtClean="0"/>
              <a:t> </a:t>
            </a:r>
            <a:r>
              <a:rPr lang="en-US" sz="4200" dirty="0" smtClean="0"/>
              <a:t>and record which predict 1 and which predict 0</a:t>
            </a:r>
          </a:p>
          <a:p>
            <a:pPr lvl="1"/>
            <a:r>
              <a:rPr lang="en-US" sz="4200" dirty="0" smtClean="0"/>
              <a:t>Predict according to the </a:t>
            </a:r>
            <a:r>
              <a:rPr lang="en-US" sz="4200" b="1" dirty="0" smtClean="0"/>
              <a:t>majority vote</a:t>
            </a:r>
          </a:p>
          <a:p>
            <a:r>
              <a:rPr lang="en-US" sz="4200" dirty="0" smtClean="0"/>
              <a:t>Analysis:</a:t>
            </a:r>
          </a:p>
          <a:p>
            <a:pPr lvl="1"/>
            <a:r>
              <a:rPr lang="en-US" sz="4200" dirty="0" smtClean="0"/>
              <a:t>With every mistake, the size of the version space is decreased in size by at </a:t>
            </a:r>
            <a:r>
              <a:rPr lang="en-US" sz="4200" b="1" dirty="0" smtClean="0"/>
              <a:t>least half </a:t>
            </a:r>
          </a:p>
          <a:p>
            <a:pPr lvl="1"/>
            <a:r>
              <a:rPr lang="en-US" sz="4200" dirty="0" smtClean="0"/>
              <a:t>So </a:t>
            </a:r>
            <a:r>
              <a:rPr lang="en-US" sz="4200" dirty="0" err="1" smtClean="0"/>
              <a:t>M</a:t>
            </a:r>
            <a:r>
              <a:rPr lang="en-US" sz="4200" baseline="-25000" dirty="0" err="1" smtClean="0"/>
              <a:t>halving</a:t>
            </a:r>
            <a:r>
              <a:rPr lang="en-US" sz="4200" dirty="0" err="1" smtClean="0"/>
              <a:t>(C</a:t>
            </a:r>
            <a:r>
              <a:rPr lang="en-US" sz="4200" dirty="0" smtClean="0"/>
              <a:t>)  &lt;= log</a:t>
            </a:r>
            <a:r>
              <a:rPr lang="en-US" sz="4200" baseline="-25000" dirty="0" smtClean="0"/>
              <a:t>2</a:t>
            </a:r>
            <a:r>
              <a:rPr lang="en-US" sz="4200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770153" y="3155951"/>
            <a:ext cx="67733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0303" y="3943351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0037" y="3943351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9406" y="3961317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49140" y="3961317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0736" y="4667251"/>
            <a:ext cx="112183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ŷ</a:t>
            </a:r>
            <a:r>
              <a:rPr lang="en-US" dirty="0" smtClean="0"/>
              <a:t>(01)=0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7371" y="4667251"/>
            <a:ext cx="112183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ŷ</a:t>
            </a:r>
            <a:r>
              <a:rPr lang="en-US" dirty="0" smtClean="0"/>
              <a:t>(01)=1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5803" y="5295846"/>
            <a:ext cx="9482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59205" y="5324395"/>
            <a:ext cx="85936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5" name="Straight Connector 14"/>
          <p:cNvCxnSpPr>
            <a:stCxn id="6" idx="2"/>
            <a:endCxn id="7" idx="0"/>
          </p:cNvCxnSpPr>
          <p:nvPr/>
        </p:nvCxnSpPr>
        <p:spPr>
          <a:xfrm flipH="1">
            <a:off x="5768970" y="3525283"/>
            <a:ext cx="1339850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8" idx="0"/>
          </p:cNvCxnSpPr>
          <p:nvPr/>
        </p:nvCxnSpPr>
        <p:spPr>
          <a:xfrm flipH="1">
            <a:off x="6598704" y="3525283"/>
            <a:ext cx="510116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2"/>
            <a:endCxn id="9" idx="0"/>
          </p:cNvCxnSpPr>
          <p:nvPr/>
        </p:nvCxnSpPr>
        <p:spPr>
          <a:xfrm>
            <a:off x="7108820" y="3525283"/>
            <a:ext cx="349253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10" idx="0"/>
          </p:cNvCxnSpPr>
          <p:nvPr/>
        </p:nvCxnSpPr>
        <p:spPr>
          <a:xfrm>
            <a:off x="7108820" y="3525283"/>
            <a:ext cx="1178987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11" idx="0"/>
          </p:cNvCxnSpPr>
          <p:nvPr/>
        </p:nvCxnSpPr>
        <p:spPr>
          <a:xfrm flipH="1">
            <a:off x="6071653" y="4312683"/>
            <a:ext cx="527051" cy="354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12" idx="0"/>
          </p:cNvCxnSpPr>
          <p:nvPr/>
        </p:nvCxnSpPr>
        <p:spPr>
          <a:xfrm>
            <a:off x="6598704" y="4312683"/>
            <a:ext cx="899584" cy="354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13" idx="0"/>
          </p:cNvCxnSpPr>
          <p:nvPr/>
        </p:nvCxnSpPr>
        <p:spPr>
          <a:xfrm flipH="1">
            <a:off x="5459937" y="5036583"/>
            <a:ext cx="611716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</p:cNvCxnSpPr>
          <p:nvPr/>
        </p:nvCxnSpPr>
        <p:spPr>
          <a:xfrm>
            <a:off x="6071653" y="5036583"/>
            <a:ext cx="560917" cy="3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80320" y="5059351"/>
            <a:ext cx="237065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17385" y="5059351"/>
            <a:ext cx="618069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050742" y="4337569"/>
            <a:ext cx="237065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87807" y="4337569"/>
            <a:ext cx="618069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235570" y="4312683"/>
            <a:ext cx="469899" cy="284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05468" y="4312683"/>
            <a:ext cx="228602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20486" y="4337569"/>
            <a:ext cx="177804" cy="151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98287" y="4337569"/>
            <a:ext cx="298453" cy="151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03554" y="6059500"/>
            <a:ext cx="196850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{c in </a:t>
            </a:r>
            <a:r>
              <a:rPr lang="en-US" dirty="0" err="1" smtClean="0"/>
              <a:t>C:c</a:t>
            </a:r>
            <a:r>
              <a:rPr lang="en-US" dirty="0" smtClean="0"/>
              <a:t>(01)=1}</a:t>
            </a:r>
            <a:endParaRPr lang="en-US" dirty="0"/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 flipH="1">
            <a:off x="6473821" y="6428832"/>
            <a:ext cx="1813986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2"/>
          </p:cNvCxnSpPr>
          <p:nvPr/>
        </p:nvCxnSpPr>
        <p:spPr>
          <a:xfrm flipH="1">
            <a:off x="7303555" y="6428832"/>
            <a:ext cx="984252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</p:cNvCxnSpPr>
          <p:nvPr/>
        </p:nvCxnSpPr>
        <p:spPr>
          <a:xfrm flipH="1">
            <a:off x="8162925" y="6428832"/>
            <a:ext cx="124882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2"/>
          </p:cNvCxnSpPr>
          <p:nvPr/>
        </p:nvCxnSpPr>
        <p:spPr>
          <a:xfrm>
            <a:off x="8287807" y="6428832"/>
            <a:ext cx="704850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0"/>
          </p:cNvCxnSpPr>
          <p:nvPr/>
        </p:nvCxnSpPr>
        <p:spPr>
          <a:xfrm flipH="1">
            <a:off x="8287807" y="5706020"/>
            <a:ext cx="201083" cy="353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73671" y="5665178"/>
            <a:ext cx="237066" cy="399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46570" y="6089134"/>
            <a:ext cx="200871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{c in C: c(01)=0}</a:t>
            </a:r>
            <a:endParaRPr lang="en-US" dirty="0"/>
          </a:p>
        </p:txBody>
      </p:sp>
      <p:cxnSp>
        <p:nvCxnSpPr>
          <p:cNvPr id="39" name="Straight Connector 38"/>
          <p:cNvCxnSpPr>
            <a:stCxn id="38" idx="2"/>
          </p:cNvCxnSpPr>
          <p:nvPr/>
        </p:nvCxnSpPr>
        <p:spPr>
          <a:xfrm flipH="1">
            <a:off x="3836451" y="6458466"/>
            <a:ext cx="1514478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8" idx="2"/>
          </p:cNvCxnSpPr>
          <p:nvPr/>
        </p:nvCxnSpPr>
        <p:spPr>
          <a:xfrm flipH="1">
            <a:off x="4666185" y="6458466"/>
            <a:ext cx="684744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2"/>
          </p:cNvCxnSpPr>
          <p:nvPr/>
        </p:nvCxnSpPr>
        <p:spPr>
          <a:xfrm>
            <a:off x="5350929" y="6458466"/>
            <a:ext cx="174625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2"/>
          </p:cNvCxnSpPr>
          <p:nvPr/>
        </p:nvCxnSpPr>
        <p:spPr>
          <a:xfrm>
            <a:off x="5350929" y="6458466"/>
            <a:ext cx="1004358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40468" y="5408083"/>
            <a:ext cx="85936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02 at 9.50.42 AM.png"/>
          <p:cNvPicPr>
            <a:picLocks noChangeAspect="1"/>
          </p:cNvPicPr>
          <p:nvPr/>
        </p:nvPicPr>
        <p:blipFill>
          <a:blip r:embed="rId3"/>
          <a:srcRect t="4550" r="2317" b="8626"/>
          <a:stretch>
            <a:fillRect/>
          </a:stretch>
        </p:blipFill>
        <p:spPr>
          <a:xfrm>
            <a:off x="567874" y="2656417"/>
            <a:ext cx="8099876" cy="2423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0"/>
            <a:ext cx="8496300" cy="1259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err="1" smtClean="0"/>
              <a:t>VCdim</a:t>
            </a:r>
            <a:r>
              <a:rPr lang="en-US" sz="2800" i="1" dirty="0" smtClean="0"/>
              <a:t> is closely related to </a:t>
            </a:r>
            <a:r>
              <a:rPr lang="en-US" sz="2800" i="1" dirty="0" err="1" smtClean="0"/>
              <a:t>pac-learnability</a:t>
            </a:r>
            <a:r>
              <a:rPr lang="en-US" sz="2800" i="1" dirty="0" smtClean="0"/>
              <a:t> of concepts in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1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7" name="TextBox 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/>
              <a:t>M</a:t>
            </a:r>
            <a:r>
              <a:rPr lang="en-US" sz="2800" baseline="-25000" smtClean="0"/>
              <a:t>opt</a:t>
            </a:r>
            <a:r>
              <a:rPr lang="en-US" sz="2800" smtClean="0"/>
              <a:t>(</a:t>
            </a:r>
            <a:r>
              <a:rPr lang="en-US" sz="2800" dirty="0" err="1" smtClean="0"/>
              <a:t>C</a:t>
            </a:r>
            <a:r>
              <a:rPr lang="en-US" sz="2800" dirty="0" smtClean="0"/>
              <a:t>)&gt;=VC(C)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game tree has depth &gt;= VC(C)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7" name="TextBox 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25973" y="3686102"/>
            <a:ext cx="4811177" cy="165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Corollary: for finite 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VC(C)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log2(|C|)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400" y="5341383"/>
            <a:ext cx="406801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Proof: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halving</a:t>
            </a:r>
            <a:r>
              <a:rPr lang="en-US" sz="2400" dirty="0" err="1" smtClean="0"/>
              <a:t>(C</a:t>
            </a:r>
            <a:r>
              <a:rPr lang="en-US" sz="2400" dirty="0" smtClean="0"/>
              <a:t>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	             &lt;=log2(|C|)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it can be that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M</a:t>
            </a:r>
            <a:r>
              <a:rPr lang="en-US" sz="2800" baseline="-25000" dirty="0" err="1" smtClean="0"/>
              <a:t>opt</a:t>
            </a:r>
            <a:r>
              <a:rPr lang="en-US" sz="2800" dirty="0" err="1" smtClean="0"/>
              <a:t>(C</a:t>
            </a:r>
            <a:r>
              <a:rPr lang="en-US" sz="2800" dirty="0" smtClean="0"/>
              <a:t>) &gt;&gt; 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C = set of one-dimensional threshold functions.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847167" y="5302250"/>
            <a:ext cx="4080933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43627" y="4889500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6943" y="4857234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1650" y="4889500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?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prediction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</a:t>
            </a:r>
            <a:r>
              <a:rPr lang="en-US" i="1" dirty="0" smtClean="0"/>
              <a:t>practical</a:t>
            </a:r>
            <a:r>
              <a:rPr lang="en-US" dirty="0" smtClean="0"/>
              <a:t> algorithms where we can compute the mistake bound?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Computationally: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linear classifiers (inner product </a:t>
            </a:r>
            <a:r>
              <a:rPr lang="en-US" sz="2000" b="1" dirty="0" smtClean="0"/>
              <a:t>x </a:t>
            </a:r>
            <a:r>
              <a:rPr lang="en-US" sz="2000" dirty="0" smtClean="0"/>
              <a:t>and </a:t>
            </a:r>
            <a:r>
              <a:rPr lang="en-US" sz="2000" b="1" dirty="0" smtClean="0"/>
              <a:t>v</a:t>
            </a:r>
            <a:r>
              <a:rPr lang="en-US" sz="2000" dirty="0" smtClean="0"/>
              <a:t>(y))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constant number of passes over data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very simple with word counts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pretty simple for large vocabularies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trivially parallelized </a:t>
            </a:r>
            <a:r>
              <a:rPr lang="en-US" sz="2000" i="1" dirty="0" smtClean="0"/>
              <a:t>adding</a:t>
            </a:r>
            <a:r>
              <a:rPr lang="en-US" sz="2000" dirty="0" smtClean="0"/>
              <a:t> operations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423333" y="5958417"/>
            <a:ext cx="63817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 game</a:t>
            </a:r>
            <a:endParaRPr lang="en-US" dirty="0"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= </a:t>
              </a:r>
              <a:r>
                <a:rPr lang="en-US" dirty="0" smtClean="0"/>
                <a:t>sign(</a:t>
              </a:r>
              <a:r>
                <a:rPr lang="en-US" b="1" dirty="0" err="1" smtClean="0"/>
                <a:t>v</a:t>
              </a:r>
              <a:r>
                <a:rPr lang="en-US" i="1" baseline="-25000" dirty="0" err="1" smtClean="0"/>
                <a:t>k</a:t>
              </a:r>
              <a:r>
                <a:rPr lang="en-US" i="1" dirty="0" smtClean="0"/>
                <a:t> </a:t>
              </a:r>
              <a:r>
                <a:rPr lang="en-US" i="1" dirty="0"/>
                <a:t>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83" y="806762"/>
            <a:ext cx="24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dirty="0" smtClean="0"/>
              <a:t>is a vector</a:t>
            </a:r>
            <a:endParaRPr lang="en-US" b="1" dirty="0"/>
          </a:p>
          <a:p>
            <a:r>
              <a:rPr lang="en-US" i="1" dirty="0" smtClean="0"/>
              <a:t>y </a:t>
            </a:r>
            <a:r>
              <a:rPr lang="en-US" dirty="0" smtClean="0"/>
              <a:t>is -1 or +1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273844" y="3887782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53680" y="5341142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46821" r="51351" b="49518"/>
          <a:stretch/>
        </p:blipFill>
        <p:spPr bwMode="auto">
          <a:xfrm>
            <a:off x="5535083" y="6409520"/>
            <a:ext cx="3632233" cy="33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669088" y="5150642"/>
            <a:ext cx="23803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i="1" baseline="-25000" dirty="0" smtClean="0"/>
              <a:t>i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i="1" dirty="0" smtClean="0"/>
              <a:t>&lt; 0 </a:t>
            </a:r>
            <a:endParaRPr lang="en-US" i="1" dirty="0"/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86995" r="54942" b="8044"/>
          <a:stretch/>
        </p:blipFill>
        <p:spPr bwMode="auto">
          <a:xfrm>
            <a:off x="6172200" y="6021917"/>
            <a:ext cx="2819400" cy="5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3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9088" y="6421438"/>
            <a:ext cx="60467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Notation fix to be consistent with next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el-GR">
                <a:latin typeface="Arial" charset="0"/>
                <a:cs typeface="Arial" charset="0"/>
              </a:rPr>
              <a:t>Δ</a:t>
            </a:r>
            <a:r>
              <a:rPr lang="en-US">
                <a:latin typeface="Arial" charset="0"/>
                <a:cs typeface="Arial" charset="0"/>
              </a:rPr>
              <a:t> Trick</a:t>
            </a:r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Replace </a:t>
            </a:r>
            <a:r>
              <a:rPr lang="en-US" b="1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b="1" dirty="0" err="1">
                <a:latin typeface="Arial" charset="0"/>
              </a:rPr>
              <a:t>x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so 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becomes [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| </a:t>
            </a:r>
            <a:r>
              <a:rPr lang="en-US" b="1" dirty="0">
                <a:latin typeface="Arial" charset="0"/>
              </a:rPr>
              <a:t>I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dirty="0">
                <a:latin typeface="Arial" charset="0"/>
              </a:rPr>
              <a:t>]</a:t>
            </a:r>
          </a:p>
          <a:p>
            <a:r>
              <a:rPr lang="en-US" dirty="0">
                <a:latin typeface="Arial" charset="0"/>
              </a:rPr>
              <a:t>Replace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our bounds with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= max(0,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dirty="0">
                <a:latin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x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ja-JP" altLang="en-US" b="1" dirty="0">
                <a:latin typeface="Arial" charset="0"/>
                <a:cs typeface="Arial" charset="0"/>
              </a:rPr>
              <a:t>’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,…,u</a:t>
            </a:r>
            <a:r>
              <a:rPr lang="en-US" baseline="-25000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, y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, …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) * 1/Z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 Z=sqrt(1 + D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), for D=sqrt(d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+…+d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Mistake bound is (</a:t>
            </a:r>
            <a:r>
              <a:rPr lang="en-US" dirty="0">
                <a:latin typeface="Arial" charset="0"/>
              </a:rPr>
              <a:t>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</a:rPr>
              <a:t>)Z</a:t>
            </a:r>
            <a:r>
              <a:rPr lang="en-US" baseline="30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/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baseline="30000" dirty="0">
                <a:latin typeface="Arial" charset="0"/>
                <a:cs typeface="Arial" charset="0"/>
              </a:rPr>
              <a:t>2 </a:t>
            </a:r>
          </a:p>
          <a:p>
            <a:r>
              <a:rPr lang="en-US" dirty="0">
                <a:latin typeface="Arial" charset="0"/>
              </a:rPr>
              <a:t>Let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sqrt(RD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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k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&lt;= </a:t>
            </a:r>
            <a:r>
              <a:rPr lang="en-US" dirty="0">
                <a:latin typeface="Arial" charset="0"/>
                <a:cs typeface="Arial" charset="0"/>
              </a:rPr>
              <a:t>((R + D)/</a:t>
            </a:r>
            <a:r>
              <a:rPr lang="el-GR" dirty="0">
                <a:latin typeface="Arial" charset="0"/>
                <a:cs typeface="Arial" charset="0"/>
              </a:rPr>
              <a:t> γ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endParaRPr lang="en-US" baseline="30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have shown that </a:t>
            </a:r>
          </a:p>
          <a:p>
            <a:pPr lvl="1"/>
            <a:r>
              <a:rPr lang="en-US" sz="2400" i="1" dirty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: exists a </a:t>
            </a:r>
            <a:r>
              <a:rPr lang="en-US" sz="2400" b="1" dirty="0" err="1">
                <a:latin typeface="Arial" charset="0"/>
              </a:rPr>
              <a:t>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unit norm that has margin </a:t>
            </a:r>
            <a:r>
              <a:rPr lang="el-GR" sz="2400" dirty="0">
                <a:latin typeface="Arial" charset="0"/>
                <a:cs typeface="Arial" charset="0"/>
              </a:rPr>
              <a:t>γ</a:t>
            </a:r>
            <a:r>
              <a:rPr lang="en-US" sz="2400" dirty="0">
                <a:latin typeface="Arial" charset="0"/>
                <a:cs typeface="Arial" charset="0"/>
              </a:rPr>
              <a:t> on examples in the </a:t>
            </a:r>
            <a:r>
              <a:rPr lang="en-US" sz="2400" dirty="0" err="1">
                <a:latin typeface="Arial" charset="0"/>
                <a:cs typeface="Arial" charset="0"/>
              </a:rPr>
              <a:t>seq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),(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cs typeface="Arial" charset="0"/>
              </a:rPr>
              <a:t>: the </a:t>
            </a:r>
            <a:r>
              <a:rPr lang="en-US" sz="2400" dirty="0" err="1">
                <a:latin typeface="Arial" charset="0"/>
                <a:cs typeface="Arial" charset="0"/>
              </a:rPr>
              <a:t>perceptron</a:t>
            </a:r>
            <a:r>
              <a:rPr lang="en-US" sz="2400" dirty="0">
                <a:latin typeface="Arial" charset="0"/>
                <a:cs typeface="Arial" charset="0"/>
              </a:rPr>
              <a:t> algorithm makes &lt; R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/</a:t>
            </a:r>
            <a:r>
              <a:rPr lang="el-GR" sz="2400" dirty="0">
                <a:latin typeface="Arial" charset="0"/>
                <a:cs typeface="Arial" charset="0"/>
              </a:rPr>
              <a:t> γ</a:t>
            </a:r>
            <a:r>
              <a:rPr lang="en-US" sz="2400" baseline="30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</a:rPr>
              <a:t>mistakes on the sequence (where R &gt;= ||</a:t>
            </a:r>
            <a:r>
              <a:rPr lang="en-US" sz="2400" b="1" dirty="0">
                <a:latin typeface="Arial" charset="0"/>
              </a:rPr>
              <a:t>x</a:t>
            </a:r>
            <a:r>
              <a:rPr lang="en-US" sz="2400" baseline="-25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||)</a:t>
            </a:r>
          </a:p>
          <a:p>
            <a:pPr lvl="1"/>
            <a:r>
              <a:rPr lang="en-US" sz="2400" i="1" dirty="0">
                <a:latin typeface="Arial" charset="0"/>
              </a:rPr>
              <a:t>Independent</a:t>
            </a:r>
            <a:r>
              <a:rPr lang="en-US" sz="2400" dirty="0">
                <a:latin typeface="Arial" charset="0"/>
              </a:rPr>
              <a:t> of dimension of the data or classifier (!)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know what happens if the </a:t>
            </a:r>
            <a:r>
              <a:rPr lang="en-US" sz="2800" dirty="0" smtClean="0">
                <a:latin typeface="Arial" charset="0"/>
              </a:rPr>
              <a:t>data’s </a:t>
            </a:r>
            <a:r>
              <a:rPr lang="en-US" sz="2800" dirty="0">
                <a:latin typeface="Arial" charset="0"/>
              </a:rPr>
              <a:t>not separable</a:t>
            </a:r>
          </a:p>
          <a:p>
            <a:pPr lvl="1"/>
            <a:r>
              <a:rPr lang="en-US" sz="2400" dirty="0">
                <a:latin typeface="Arial" charset="0"/>
              </a:rPr>
              <a:t>Unless I explain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l-GR" sz="2400" dirty="0">
                <a:latin typeface="Arial" charset="0"/>
                <a:cs typeface="Arial" charset="0"/>
              </a:rPr>
              <a:t>Δ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</a:rPr>
              <a:t>trick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you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 </a:t>
            </a:r>
            <a:r>
              <a:rPr lang="en-US" sz="2800" dirty="0">
                <a:latin typeface="Arial" charset="0"/>
              </a:rPr>
              <a:t>know what classifier to use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after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3206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dirty="0" err="1" smtClean="0"/>
              <a:t>nk</a:t>
            </a:r>
            <a:r>
              <a:rPr lang="en-US" dirty="0" smtClean="0"/>
              <a:t>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7965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931173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7250" y="5662083"/>
            <a:ext cx="528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So: averaged </a:t>
            </a:r>
            <a:r>
              <a:rPr lang="en-US" dirty="0" err="1" smtClean="0"/>
              <a:t>perceptron</a:t>
            </a:r>
            <a:r>
              <a:rPr lang="en-US" dirty="0" smtClean="0"/>
              <a:t> is better from point of view of accuracy (stability, …) but much more expensive computationally.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dirty="0" err="1" smtClean="0"/>
              <a:t>nk</a:t>
            </a:r>
            <a:r>
              <a:rPr lang="en-US" dirty="0" smtClean="0"/>
              <a:t>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7965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931173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7250" y="5662083"/>
            <a:ext cx="528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non-averaged </a:t>
            </a:r>
            <a:r>
              <a:rPr lang="en-US" dirty="0" err="1" smtClean="0"/>
              <a:t>perceptron</a:t>
            </a:r>
            <a:r>
              <a:rPr lang="en-US" dirty="0" smtClean="0"/>
              <a:t> is also hard to parallelize…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smtClean="0"/>
              <a:t>Perceptron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averaging helps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what about parallel </a:t>
            </a:r>
            <a:r>
              <a:rPr lang="en-US" sz="2195" dirty="0" err="1" smtClean="0"/>
              <a:t>perceptrons</a:t>
            </a:r>
            <a:r>
              <a:rPr lang="en-US" sz="2195" dirty="0" smtClean="0"/>
              <a:t>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vk/va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6 at 10.28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" y="492732"/>
            <a:ext cx="8255000" cy="2169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7416" y="2661865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NAACL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375" t="9249" r="36250"/>
          <a:stretch/>
        </p:blipFill>
        <p:spPr>
          <a:xfrm>
            <a:off x="894291" y="3275698"/>
            <a:ext cx="1746250" cy="169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16" y="3275698"/>
            <a:ext cx="1123039" cy="1497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902" y="3275698"/>
            <a:ext cx="1638231" cy="193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this paper is on </a:t>
            </a:r>
            <a:r>
              <a:rPr lang="en-US" i="1" dirty="0" smtClean="0"/>
              <a:t>structured</a:t>
            </a:r>
            <a:r>
              <a:rPr lang="en-US" dirty="0" smtClean="0"/>
              <a:t>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…but everything they say formally applies to the standard </a:t>
            </a:r>
            <a:r>
              <a:rPr lang="en-US" dirty="0" err="1" smtClean="0"/>
              <a:t>perceptron</a:t>
            </a:r>
            <a:r>
              <a:rPr lang="en-US" dirty="0" smtClean="0"/>
              <a:t> as well</a:t>
            </a:r>
          </a:p>
          <a:p>
            <a:r>
              <a:rPr lang="en-US" dirty="0" smtClean="0"/>
              <a:t>Briefly: a structured </a:t>
            </a:r>
            <a:r>
              <a:rPr lang="en-US" dirty="0" err="1" smtClean="0"/>
              <a:t>perceptron</a:t>
            </a:r>
            <a:r>
              <a:rPr lang="en-US" dirty="0" smtClean="0"/>
              <a:t> uses a weight vector to </a:t>
            </a:r>
            <a:r>
              <a:rPr lang="en-US" i="1" dirty="0" smtClean="0"/>
              <a:t>rank </a:t>
            </a:r>
            <a:r>
              <a:rPr lang="en-US" dirty="0" smtClean="0"/>
              <a:t>possible structured predictions </a:t>
            </a:r>
            <a:r>
              <a:rPr lang="en-US" b="1" dirty="0" err="1" smtClean="0"/>
              <a:t>y</a:t>
            </a:r>
            <a:r>
              <a:rPr lang="en-US" b="1" dirty="0" smtClean="0"/>
              <a:t>’ </a:t>
            </a:r>
            <a:r>
              <a:rPr lang="en-US" dirty="0" smtClean="0"/>
              <a:t>using features </a:t>
            </a:r>
            <a:r>
              <a:rPr lang="en-US" b="1" dirty="0" err="1" smtClean="0"/>
              <a:t>f</a:t>
            </a:r>
            <a:r>
              <a:rPr lang="en-US" dirty="0" err="1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Instead of</a:t>
            </a:r>
            <a:r>
              <a:rPr lang="en-US" i="1" dirty="0" smtClean="0"/>
              <a:t> </a:t>
            </a:r>
            <a:r>
              <a:rPr lang="en-US" dirty="0" smtClean="0"/>
              <a:t>incrementing weight vector by </a:t>
            </a:r>
            <a:r>
              <a:rPr lang="en-US" i="1" dirty="0" err="1" smtClean="0"/>
              <a:t>y</a:t>
            </a:r>
            <a:r>
              <a:rPr lang="en-US" i="1" dirty="0" smtClean="0"/>
              <a:t> </a:t>
            </a:r>
            <a:r>
              <a:rPr lang="en-US" b="1" dirty="0" err="1" smtClean="0"/>
              <a:t>x</a:t>
            </a:r>
            <a:r>
              <a:rPr lang="en-US" b="1" dirty="0" smtClean="0"/>
              <a:t>, </a:t>
            </a:r>
            <a:r>
              <a:rPr lang="en-US" dirty="0" smtClean="0"/>
              <a:t>the weight vector is incremented by </a:t>
            </a:r>
            <a:r>
              <a:rPr lang="en-US" b="1" dirty="0" err="1" smtClean="0"/>
              <a:t>f(x,y)</a:t>
            </a:r>
            <a:r>
              <a:rPr lang="en-US" dirty="0" err="1" smtClean="0"/>
              <a:t>-</a:t>
            </a:r>
            <a:r>
              <a:rPr lang="en-US" b="1" dirty="0" err="1" smtClean="0"/>
              <a:t>f</a:t>
            </a:r>
            <a:r>
              <a:rPr lang="en-US" dirty="0" err="1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’)</a:t>
            </a:r>
            <a:r>
              <a:rPr lang="en-US" dirty="0" smtClean="0"/>
              <a:t> </a:t>
            </a:r>
          </a:p>
        </p:txBody>
      </p:sp>
      <p:pic>
        <p:nvPicPr>
          <p:cNvPr id="15" name="Content Placeholder 14" descr="Screen shot 2012-02-06 at 10.42.41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662" b="-30662"/>
          <a:stretch>
            <a:fillRect/>
          </a:stretch>
        </p:blipFill>
        <p:spPr/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57300"/>
            <a:ext cx="8017933" cy="16636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Simplest idea:</a:t>
            </a:r>
          </a:p>
          <a:p>
            <a:pPr lvl="1"/>
            <a:r>
              <a:rPr lang="en-US" dirty="0" smtClean="0"/>
              <a:t>Split data into S “shards”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independently</a:t>
            </a:r>
          </a:p>
          <a:p>
            <a:pPr lvl="2"/>
            <a:r>
              <a:rPr lang="en-US" dirty="0" smtClean="0"/>
              <a:t>weight vectors are </a:t>
            </a:r>
            <a:r>
              <a:rPr lang="en-US" b="1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 ,</a:t>
            </a:r>
            <a:r>
              <a:rPr lang="en-US" b="1" dirty="0" smtClean="0"/>
              <a:t> w</a:t>
            </a:r>
            <a:r>
              <a:rPr lang="en-US" baseline="30000" dirty="0" smtClean="0"/>
              <a:t>(2)</a:t>
            </a:r>
            <a:r>
              <a:rPr lang="en-US" dirty="0" smtClean="0"/>
              <a:t> , …</a:t>
            </a:r>
            <a:endParaRPr lang="en-US" baseline="30000" dirty="0" smtClean="0"/>
          </a:p>
          <a:p>
            <a:pPr lvl="1"/>
            <a:r>
              <a:rPr lang="en-US" dirty="0" smtClean="0"/>
              <a:t>Produce some weighted average of the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(i)</a:t>
            </a:r>
            <a:r>
              <a:rPr lang="en-US" dirty="0" err="1" smtClean="0"/>
              <a:t>‘s</a:t>
            </a:r>
            <a:r>
              <a:rPr lang="en-US" dirty="0" smtClean="0"/>
              <a:t>  as the final result</a:t>
            </a:r>
            <a:endParaRPr lang="en-US" dirty="0"/>
          </a:p>
        </p:txBody>
      </p:sp>
      <p:pic>
        <p:nvPicPr>
          <p:cNvPr id="5" name="Picture 4" descr="Screen shot 2012-02-06 at 10.2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3096259"/>
            <a:ext cx="5545666" cy="31055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1 at 11.1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2" y="0"/>
            <a:ext cx="6331670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790752" y="4116917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790752" y="1813983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90752" y="3539067"/>
            <a:ext cx="834665" cy="3175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790752" y="2650067"/>
            <a:ext cx="834665" cy="3175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08811" y="5120127"/>
            <a:ext cx="22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 by some sort of weighted averaging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57299"/>
            <a:ext cx="8494184" cy="28702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Simplest idea:</a:t>
            </a:r>
          </a:p>
          <a:p>
            <a:pPr lvl="1"/>
            <a:r>
              <a:rPr lang="en-US" dirty="0" smtClean="0"/>
              <a:t>Split data into S “shards”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independently</a:t>
            </a:r>
          </a:p>
          <a:p>
            <a:pPr lvl="2"/>
            <a:r>
              <a:rPr lang="en-US" dirty="0" smtClean="0"/>
              <a:t>weight vectors are </a:t>
            </a:r>
            <a:r>
              <a:rPr lang="en-US" b="1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 ,</a:t>
            </a:r>
            <a:r>
              <a:rPr lang="en-US" b="1" dirty="0" smtClean="0"/>
              <a:t> w</a:t>
            </a:r>
            <a:r>
              <a:rPr lang="en-US" baseline="30000" dirty="0" smtClean="0"/>
              <a:t>(2)</a:t>
            </a:r>
            <a:r>
              <a:rPr lang="en-US" dirty="0" smtClean="0"/>
              <a:t> , …</a:t>
            </a:r>
            <a:endParaRPr lang="en-US" baseline="30000" dirty="0" smtClean="0"/>
          </a:p>
          <a:p>
            <a:pPr lvl="1"/>
            <a:r>
              <a:rPr lang="en-US" dirty="0" smtClean="0"/>
              <a:t>Produce some weighted average of the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(i)</a:t>
            </a:r>
            <a:r>
              <a:rPr lang="en-US" dirty="0" err="1" smtClean="0"/>
              <a:t>‘s</a:t>
            </a:r>
            <a:r>
              <a:rPr lang="en-US" dirty="0" smtClean="0"/>
              <a:t>  as the final result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Theorem: this doesn’t always work.</a:t>
            </a:r>
          </a:p>
          <a:p>
            <a:r>
              <a:rPr lang="en-US" dirty="0" smtClean="0"/>
              <a:t>Proof:  by constructing an example  where you can converge on every shard, and still have the averaged vector </a:t>
            </a:r>
            <a:r>
              <a:rPr lang="en-US" i="1" dirty="0" smtClean="0"/>
              <a:t>not </a:t>
            </a:r>
            <a:r>
              <a:rPr lang="en-US" dirty="0" smtClean="0"/>
              <a:t>separate the full training set – no matter </a:t>
            </a:r>
            <a:r>
              <a:rPr lang="en-US" i="1" dirty="0" smtClean="0"/>
              <a:t>how</a:t>
            </a:r>
            <a:r>
              <a:rPr lang="en-US" dirty="0" smtClean="0"/>
              <a:t> you average the components.</a:t>
            </a:r>
            <a:endParaRPr lang="en-US" dirty="0"/>
          </a:p>
        </p:txBody>
      </p:sp>
      <p:pic>
        <p:nvPicPr>
          <p:cNvPr id="5" name="Picture 4" descr="Screen shot 2012-02-06 at 10.2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85" y="4127500"/>
            <a:ext cx="4535713" cy="253999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pic>
        <p:nvPicPr>
          <p:cNvPr id="7" name="Content Placeholder 6" descr="Screen shot 2012-02-06 at 10.37.1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98" b="-3298"/>
          <a:stretch>
            <a:fillRect/>
          </a:stretch>
        </p:blipFill>
        <p:spPr>
          <a:xfrm>
            <a:off x="764117" y="1746250"/>
            <a:ext cx="4038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4802717" y="1746250"/>
            <a:ext cx="388408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 do the simplest possible thing iteratively.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Split the data into shards</a:t>
            </a:r>
          </a:p>
          <a:p>
            <a:pPr>
              <a:buFont typeface="Arial"/>
              <a:buChar char="•"/>
            </a:pPr>
            <a:r>
              <a:rPr lang="en-US" dirty="0" smtClean="0"/>
              <a:t> Let </a:t>
            </a:r>
            <a:r>
              <a:rPr lang="en-US" b="1" dirty="0" err="1" smtClean="0"/>
              <a:t>w</a:t>
            </a:r>
            <a:r>
              <a:rPr lang="en-US" b="1" dirty="0" smtClean="0"/>
              <a:t> = 0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For </a:t>
            </a:r>
            <a:r>
              <a:rPr lang="en-US" dirty="0" err="1" smtClean="0"/>
              <a:t>n</a:t>
            </a:r>
            <a:r>
              <a:rPr lang="en-US" dirty="0" smtClean="0"/>
              <a:t>=1,…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with one pass</a:t>
            </a:r>
            <a:r>
              <a:rPr lang="en-US" b="1" dirty="0" smtClean="0"/>
              <a:t> </a:t>
            </a:r>
            <a:r>
              <a:rPr lang="en-US" i="1" dirty="0" smtClean="0"/>
              <a:t>starting with </a:t>
            </a:r>
            <a:r>
              <a:rPr lang="en-US" b="1" dirty="0" err="1" smtClean="0"/>
              <a:t>w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Average the weight vectors (somehow) and let </a:t>
            </a:r>
            <a:r>
              <a:rPr lang="en-US" b="1" dirty="0" err="1" smtClean="0"/>
              <a:t>w</a:t>
            </a:r>
            <a:r>
              <a:rPr lang="en-US" b="1" dirty="0" smtClean="0"/>
              <a:t> </a:t>
            </a:r>
            <a:r>
              <a:rPr lang="en-US" dirty="0" smtClean="0"/>
              <a:t>be that average 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Extra communication cost: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redistributing the weight vectors</a:t>
            </a:r>
          </a:p>
          <a:p>
            <a:pPr>
              <a:buFont typeface="Arial"/>
              <a:buChar char="•"/>
            </a:pPr>
            <a:r>
              <a:rPr lang="en-US" dirty="0" smtClean="0"/>
              <a:t> done less frequently than if fully synchronized, more frequently than if fully parallelized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401" y="2188085"/>
            <a:ext cx="7308849" cy="3560236"/>
            <a:chOff x="586318" y="1703869"/>
            <a:chExt cx="8324848" cy="4339588"/>
          </a:xfrm>
        </p:grpSpPr>
        <p:sp>
          <p:nvSpPr>
            <p:cNvPr id="5" name="Can 4"/>
            <p:cNvSpPr/>
            <p:nvPr/>
          </p:nvSpPr>
          <p:spPr>
            <a:xfrm>
              <a:off x="3334809" y="1703869"/>
              <a:ext cx="2741083" cy="893233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586318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1</a:t>
              </a:r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3479801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2</a:t>
              </a:r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6278033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3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5" idx="3"/>
              <a:endCxn id="10" idx="1"/>
            </p:cNvCxnSpPr>
            <p:nvPr/>
          </p:nvCxnSpPr>
          <p:spPr>
            <a:xfrm>
              <a:off x="4705351" y="2597102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3"/>
              <a:endCxn id="11" idx="1"/>
            </p:cNvCxnSpPr>
            <p:nvPr/>
          </p:nvCxnSpPr>
          <p:spPr>
            <a:xfrm>
              <a:off x="4705351" y="2597102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3"/>
              <a:endCxn id="8" idx="1"/>
            </p:cNvCxnSpPr>
            <p:nvPr/>
          </p:nvCxnSpPr>
          <p:spPr>
            <a:xfrm flipH="1">
              <a:off x="1811868" y="2597102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>
              <a:off x="586318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 -1 </a:t>
              </a:r>
              <a:endParaRPr lang="en-US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3479801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- 2</a:t>
              </a:r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6278033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w-3</a:t>
              </a:r>
              <a:endParaRPr lang="en-US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647826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541309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7339541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rot="10800000">
              <a:off x="1964268" y="4988937"/>
              <a:ext cx="5691715" cy="275167"/>
              <a:chOff x="1964268" y="4423835"/>
              <a:chExt cx="5691715" cy="27516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857751" y="4423835"/>
                <a:ext cx="0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57751" y="4423835"/>
                <a:ext cx="2798232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964268" y="4423835"/>
                <a:ext cx="2893483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n 20"/>
            <p:cNvSpPr/>
            <p:nvPr/>
          </p:nvSpPr>
          <p:spPr>
            <a:xfrm>
              <a:off x="3536949" y="5297975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4061" y="1957352"/>
              <a:ext cx="230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Split into example subsets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8811" y="5120127"/>
              <a:ext cx="2220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Combine by some sort of weighted averaging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2500" y="3883988"/>
              <a:ext cx="2456071" cy="450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local </a:t>
              </a:r>
              <a:r>
                <a:rPr lang="en-US" dirty="0" err="1" smtClean="0"/>
                <a:t>vk’s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30" name="Bent Arrow 29"/>
          <p:cNvSpPr/>
          <p:nvPr/>
        </p:nvSpPr>
        <p:spPr>
          <a:xfrm rot="10800000">
            <a:off x="1058332" y="5858930"/>
            <a:ext cx="3495765" cy="829737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6200000">
            <a:off x="-1320315" y="4273001"/>
            <a:ext cx="3766698" cy="829736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370417" y="2053167"/>
            <a:ext cx="1714500" cy="751353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(previous)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>
            <a:off x="1227667" y="2804520"/>
            <a:ext cx="391583" cy="243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67588" y="2804561"/>
            <a:ext cx="1710337" cy="342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84917" y="2777044"/>
            <a:ext cx="3699558" cy="450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417" y="4423833"/>
            <a:ext cx="785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Corollary: </a:t>
            </a:r>
            <a:r>
              <a:rPr lang="en-US" dirty="0" smtClean="0"/>
              <a:t>if we weight the vectors uniformly, then the number of mistakes is still bounded.</a:t>
            </a:r>
          </a:p>
          <a:p>
            <a:endParaRPr lang="en-US" b="1" dirty="0"/>
          </a:p>
          <a:p>
            <a:r>
              <a:rPr lang="en-US" b="1" dirty="0" smtClean="0"/>
              <a:t>I.e., </a:t>
            </a:r>
            <a:r>
              <a:rPr lang="en-US" dirty="0" smtClean="0"/>
              <a:t>this is “enough communication” to guarantee convergence.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0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pic>
        <p:nvPicPr>
          <p:cNvPr id="5" name="Picture 4" descr="Screen Shot 2012-02-06 at 2.3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/>
          <a:stretch/>
        </p:blipFill>
        <p:spPr>
          <a:xfrm>
            <a:off x="3911047" y="3164416"/>
            <a:ext cx="3492747" cy="105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2675414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mixing…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917" y="4222749"/>
            <a:ext cx="43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we lose our speedup-from-parallelizing to slower convergence?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NER</a:t>
            </a:r>
            <a:endParaRPr lang="en-US" dirty="0"/>
          </a:p>
        </p:txBody>
      </p:sp>
      <p:pic>
        <p:nvPicPr>
          <p:cNvPr id="3" name="Picture 2" descr="Screen Shot 2012-02-06 at 2.2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98"/>
            <a:ext cx="9144000" cy="45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parsing </a:t>
            </a:r>
            <a:endParaRPr lang="en-US" dirty="0"/>
          </a:p>
        </p:txBody>
      </p:sp>
      <p:pic>
        <p:nvPicPr>
          <p:cNvPr id="4" name="Picture 3" descr="Screen Shot 2012-02-06 at 2.2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80"/>
            <a:ext cx="9144000" cy="44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2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theorem…</a:t>
            </a:r>
            <a:endParaRPr lang="en-US" dirty="0"/>
          </a:p>
        </p:txBody>
      </p:sp>
      <p:pic>
        <p:nvPicPr>
          <p:cNvPr id="10" name="Picture 9" descr="Screen shot 2012-02-06 at 10.58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2943225"/>
            <a:ext cx="3632200" cy="1016000"/>
          </a:xfrm>
          <a:prstGeom prst="rect">
            <a:avLst/>
          </a:prstGeom>
        </p:spPr>
      </p:pic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4963583" cy="2510538"/>
          </a:xfrm>
          <a:prstGeom prst="rect">
            <a:avLst/>
          </a:prstGeom>
        </p:spPr>
      </p:pic>
      <p:pic>
        <p:nvPicPr>
          <p:cNvPr id="8" name="Picture 7" descr="Screen shot 2012-02-06 at 10.58.1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67" y="4064000"/>
            <a:ext cx="59055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theorem…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5640484" cy="2852909"/>
          </a:xfrm>
          <a:prstGeom prst="rect">
            <a:avLst/>
          </a:prstGeom>
        </p:spPr>
      </p:pic>
      <p:pic>
        <p:nvPicPr>
          <p:cNvPr id="6" name="Picture 5" descr="Screen shot 2012-02-06 at 10.58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83" y="3873500"/>
            <a:ext cx="6464300" cy="2984500"/>
          </a:xfrm>
          <a:prstGeom prst="rect">
            <a:avLst/>
          </a:prstGeom>
        </p:spPr>
      </p:pic>
      <p:pic>
        <p:nvPicPr>
          <p:cNvPr id="10" name="Picture 9" descr="Screen shot 2012-02-06 at 10.58.0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483" y="2857500"/>
            <a:ext cx="3302433" cy="923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3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counts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75789" y="3883988"/>
            <a:ext cx="160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DFs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083" y="1545167"/>
            <a:ext cx="19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“extra” work in parallel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6 at 11.04.07 AM.png"/>
          <p:cNvPicPr>
            <a:picLocks noChangeAspect="1"/>
          </p:cNvPicPr>
          <p:nvPr/>
        </p:nvPicPr>
        <p:blipFill rotWithShape="1">
          <a:blip r:embed="rId2"/>
          <a:srcRect b="38029"/>
          <a:stretch/>
        </p:blipFill>
        <p:spPr>
          <a:xfrm>
            <a:off x="556154" y="0"/>
            <a:ext cx="6992871" cy="52705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6 at 11.07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747"/>
            <a:ext cx="7124700" cy="618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17" y="110081"/>
            <a:ext cx="213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IH1 inductive case: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97250" y="6106583"/>
            <a:ext cx="3894667" cy="3730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06167" y="3566584"/>
            <a:ext cx="48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γ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7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pic>
        <p:nvPicPr>
          <p:cNvPr id="5" name="Picture 4" descr="Screen Shot 2012-02-06 at 2.3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/>
          <a:stretch/>
        </p:blipFill>
        <p:spPr>
          <a:xfrm>
            <a:off x="3911047" y="3164416"/>
            <a:ext cx="3492747" cy="105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2675414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mixing…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917" y="4222749"/>
            <a:ext cx="43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we lose our speedup-from-parallelizing to slower convergence?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3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3" name="Picture 2" descr="Screen Shot 2012-02-06 at 2.3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28750"/>
            <a:ext cx="5945717" cy="3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4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2.3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6" y="1261944"/>
            <a:ext cx="6443133" cy="52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3" name="Picture 2" descr="Screen Shot 2012-02-06 at 2.3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6" y="1371599"/>
            <a:ext cx="7797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12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are…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Summary of course so far:</a:t>
            </a:r>
          </a:p>
          <a:p>
            <a:pPr lvl="1"/>
            <a:r>
              <a:rPr lang="en-US" dirty="0" smtClean="0"/>
              <a:t>Math tools: complexity, probability, on-line learning</a:t>
            </a:r>
          </a:p>
          <a:p>
            <a:pPr lvl="1"/>
            <a:r>
              <a:rPr lang="en-US" dirty="0" smtClean="0"/>
              <a:t>Algorithms: Naïve Bayes, </a:t>
            </a:r>
            <a:r>
              <a:rPr lang="en-US" dirty="0" err="1" smtClean="0"/>
              <a:t>Rocchio</a:t>
            </a:r>
            <a:r>
              <a:rPr lang="en-US" dirty="0" smtClean="0"/>
              <a:t>, Perceptron, Phrase-finding as BLRT/</a:t>
            </a:r>
            <a:r>
              <a:rPr lang="en-US" dirty="0" err="1" smtClean="0"/>
              <a:t>pointwise</a:t>
            </a:r>
            <a:r>
              <a:rPr lang="en-US" dirty="0" smtClean="0"/>
              <a:t> KL comparisons, …</a:t>
            </a:r>
          </a:p>
          <a:p>
            <a:pPr lvl="1"/>
            <a:r>
              <a:rPr lang="en-US" dirty="0" smtClean="0"/>
              <a:t>Design patterns: stream and sort, messages</a:t>
            </a:r>
          </a:p>
          <a:p>
            <a:pPr lvl="2"/>
            <a:r>
              <a:rPr lang="en-US" dirty="0" smtClean="0"/>
              <a:t>How to write scanning algorithms that scale linearly on large data (memory does not depend on input size)</a:t>
            </a:r>
          </a:p>
          <a:p>
            <a:pPr lvl="1"/>
            <a:r>
              <a:rPr lang="en-US" dirty="0" smtClean="0"/>
              <a:t>Beyond scanning: parallel algorithms for ML</a:t>
            </a:r>
          </a:p>
          <a:p>
            <a:pPr lvl="1"/>
            <a:r>
              <a:rPr lang="en-US" dirty="0" smtClean="0"/>
              <a:t>Formal issues involved in parallelizing</a:t>
            </a:r>
          </a:p>
          <a:p>
            <a:pPr lvl="2"/>
            <a:r>
              <a:rPr lang="en-US" dirty="0" smtClean="0"/>
              <a:t>Naïve Bayes, </a:t>
            </a:r>
            <a:r>
              <a:rPr lang="en-US" dirty="0" err="1" smtClean="0"/>
              <a:t>Rocchio</a:t>
            </a:r>
            <a:r>
              <a:rPr lang="en-US" dirty="0" smtClean="0"/>
              <a:t>, … easy?</a:t>
            </a:r>
          </a:p>
          <a:p>
            <a:pPr lvl="2"/>
            <a:r>
              <a:rPr lang="en-US" dirty="0" smtClean="0"/>
              <a:t>Conservative on-line methods (e.g., perceptron) … hard?</a:t>
            </a:r>
          </a:p>
          <a:p>
            <a:r>
              <a:rPr lang="en-US" dirty="0" smtClean="0"/>
              <a:t>Next: practical issues in parallelizing</a:t>
            </a:r>
          </a:p>
          <a:p>
            <a:pPr lvl="1"/>
            <a:r>
              <a:rPr lang="en-US" dirty="0" err="1" smtClean="0"/>
              <a:t>Alona’s</a:t>
            </a:r>
            <a:r>
              <a:rPr lang="en-US" dirty="0" smtClean="0"/>
              <a:t> lectures on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Coming up later:</a:t>
            </a:r>
          </a:p>
          <a:p>
            <a:pPr lvl="1"/>
            <a:r>
              <a:rPr lang="en-US" dirty="0" smtClean="0"/>
              <a:t>Other guest lectures on scalable ML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4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2581" y="534769"/>
            <a:ext cx="19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extra work in parallel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Naïve </a:t>
            </a:r>
            <a:r>
              <a:rPr lang="en-US" dirty="0" err="1" smtClean="0"/>
              <a:t>Bayes/Rocchio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thought </a:t>
            </a:r>
            <a:r>
              <a:rPr lang="en-US" dirty="0"/>
              <a:t>thought thought thought thought thought thought thought thought </a:t>
            </a:r>
            <a:r>
              <a:rPr lang="en-US" dirty="0" smtClean="0"/>
              <a:t>experiment: what if we duplicated some features in our dataset many times times 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times?</a:t>
            </a:r>
          </a:p>
          <a:p>
            <a:pPr lvl="1"/>
            <a:r>
              <a:rPr lang="en-US" dirty="0" smtClean="0"/>
              <a:t>e.g., Repeat all words that start with “t”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ten</a:t>
            </a:r>
            <a:r>
              <a:rPr lang="en-US" dirty="0"/>
              <a:t> ten  ten  ten  ten  ten  ten  ten  ten  ten </a:t>
            </a:r>
            <a:r>
              <a:rPr lang="en-US" dirty="0" smtClean="0"/>
              <a:t> 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times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Result: those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 by a factor of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Naïve </a:t>
            </a:r>
            <a:r>
              <a:rPr lang="en-US" dirty="0" err="1" smtClean="0"/>
              <a:t>Bayes/Rocchio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Result: with duplication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  <a:p>
            <a:pPr lvl="1"/>
            <a:r>
              <a:rPr lang="en-US" dirty="0" smtClean="0"/>
              <a:t>unless you can somehow notice are correct for interactions/dependencies between features</a:t>
            </a:r>
          </a:p>
          <a:p>
            <a:r>
              <a:rPr lang="en-US" dirty="0" smtClean="0"/>
              <a:t>Claim: naïve Bayes is fast </a:t>
            </a:r>
            <a:r>
              <a:rPr lang="en-US" b="1" i="1" dirty="0" smtClean="0"/>
              <a:t>because</a:t>
            </a:r>
            <a:r>
              <a:rPr lang="en-US" i="1" dirty="0" smtClean="0"/>
              <a:t> </a:t>
            </a:r>
            <a:r>
              <a:rPr lang="en-US" dirty="0" smtClean="0"/>
              <a:t>it’s naive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5276</Words>
  <Application>Microsoft Macintosh PowerPoint</Application>
  <PresentationFormat>On-screen Show (4:3)</PresentationFormat>
  <Paragraphs>724</Paragraphs>
  <Slides>68</Slides>
  <Notes>30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Some Other Efficient Learning Methods</vt:lpstr>
      <vt:lpstr>Announcements</vt:lpstr>
      <vt:lpstr>Review/outline</vt:lpstr>
      <vt:lpstr>Review/outline</vt:lpstr>
      <vt:lpstr>PowerPoint Presentation</vt:lpstr>
      <vt:lpstr>Parallel Rocchio</vt:lpstr>
      <vt:lpstr>Parallel Rocchio</vt:lpstr>
      <vt:lpstr>Limitations of Naïve Bayes/Rocchio</vt:lpstr>
      <vt:lpstr>Limitations of Naïve Bayes/Rocchio</vt:lpstr>
      <vt:lpstr>Naïve Bayes is fast because it’s naïve </vt:lpstr>
      <vt:lpstr>One simple way to look for interactions</vt:lpstr>
      <vt:lpstr>One simple way to look for interactions</vt:lpstr>
      <vt:lpstr>A “Conservative” Streaming Algorithm is Sensitive to Duplicated Features</vt:lpstr>
      <vt:lpstr>Parallel Rocchio</vt:lpstr>
      <vt:lpstr>Parallel Conservative Learning</vt:lpstr>
      <vt:lpstr>Parallel Conservative Learning</vt:lpstr>
      <vt:lpstr>Review/outline</vt:lpstr>
      <vt:lpstr>A “Conservative” Streaming Algorithm</vt:lpstr>
      <vt:lpstr>Theory: the prediction game</vt:lpstr>
      <vt:lpstr>Some possible algorithms for B</vt:lpstr>
      <vt:lpstr>Some possible algorithms for B</vt:lpstr>
      <vt:lpstr>Some possible algorithms for B</vt:lpstr>
      <vt:lpstr>Some possible algorithms for B</vt:lpstr>
      <vt:lpstr>More results</vt:lpstr>
      <vt:lpstr>More results</vt:lpstr>
      <vt:lpstr>More results</vt:lpstr>
      <vt:lpstr>More results</vt:lpstr>
      <vt:lpstr>More results</vt:lpstr>
      <vt:lpstr>The prediction game</vt:lpstr>
      <vt:lpstr>The perceptron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The Δ Trick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Complexity of averaged perceptron</vt:lpstr>
      <vt:lpstr>A hidden agenda</vt:lpstr>
      <vt:lpstr>Parallel Conservative Learning</vt:lpstr>
      <vt:lpstr>Parallelizing perceptrons</vt:lpstr>
      <vt:lpstr>PowerPoint Presentation</vt:lpstr>
      <vt:lpstr>Aside: this paper is on structured perceptrons</vt:lpstr>
      <vt:lpstr>Parallel Perceptrons</vt:lpstr>
      <vt:lpstr>Parallelizing perceptrons</vt:lpstr>
      <vt:lpstr>Parallel Perceptrons</vt:lpstr>
      <vt:lpstr>Parallel Perceptrons – take 2</vt:lpstr>
      <vt:lpstr>Parallelizing perceptrons – take 2</vt:lpstr>
      <vt:lpstr>A theorem</vt:lpstr>
      <vt:lpstr>What we know and don’t know</vt:lpstr>
      <vt:lpstr>Results on NER</vt:lpstr>
      <vt:lpstr>Results on parsing </vt:lpstr>
      <vt:lpstr>The theorem…</vt:lpstr>
      <vt:lpstr>The theorem…</vt:lpstr>
      <vt:lpstr>PowerPoint Presentation</vt:lpstr>
      <vt:lpstr>PowerPoint Presentation</vt:lpstr>
      <vt:lpstr>Review/outline</vt:lpstr>
      <vt:lpstr>What we know and don’t know</vt:lpstr>
      <vt:lpstr>What we know and don’t know</vt:lpstr>
      <vt:lpstr>What we know and don’t know</vt:lpstr>
      <vt:lpstr>What we know and don’t know</vt:lpstr>
      <vt:lpstr>Review/outline</vt:lpstr>
      <vt:lpstr>Where we are… 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642</cp:revision>
  <dcterms:created xsi:type="dcterms:W3CDTF">2012-02-06T14:42:23Z</dcterms:created>
  <dcterms:modified xsi:type="dcterms:W3CDTF">2012-02-07T15:04:34Z</dcterms:modified>
</cp:coreProperties>
</file>