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ppt/embeddings/oleObject6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7.bin" ContentType="application/vnd.openxmlformats-officedocument.oleObject"/>
  <Override PartName="/ppt/embeddings/Microsoft_Equation1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5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21" r:id="rId2"/>
    <p:sldId id="523" r:id="rId3"/>
    <p:sldId id="524" r:id="rId4"/>
    <p:sldId id="525" r:id="rId5"/>
    <p:sldId id="526" r:id="rId6"/>
    <p:sldId id="527" r:id="rId7"/>
    <p:sldId id="532" r:id="rId8"/>
    <p:sldId id="533" r:id="rId9"/>
    <p:sldId id="535" r:id="rId10"/>
    <p:sldId id="536" r:id="rId11"/>
    <p:sldId id="541" r:id="rId12"/>
    <p:sldId id="542" r:id="rId13"/>
    <p:sldId id="544" r:id="rId14"/>
    <p:sldId id="545" r:id="rId15"/>
    <p:sldId id="546" r:id="rId16"/>
    <p:sldId id="516" r:id="rId17"/>
    <p:sldId id="569" r:id="rId18"/>
    <p:sldId id="570" r:id="rId19"/>
    <p:sldId id="549" r:id="rId20"/>
    <p:sldId id="548" r:id="rId21"/>
    <p:sldId id="514" r:id="rId22"/>
    <p:sldId id="566" r:id="rId23"/>
    <p:sldId id="567" r:id="rId24"/>
    <p:sldId id="471" r:id="rId25"/>
    <p:sldId id="472" r:id="rId26"/>
    <p:sldId id="473" r:id="rId27"/>
    <p:sldId id="474" r:id="rId28"/>
    <p:sldId id="477" r:id="rId29"/>
    <p:sldId id="478" r:id="rId30"/>
    <p:sldId id="475" r:id="rId31"/>
    <p:sldId id="550" r:id="rId32"/>
    <p:sldId id="479" r:id="rId33"/>
    <p:sldId id="480" r:id="rId34"/>
    <p:sldId id="482" r:id="rId35"/>
    <p:sldId id="481" r:id="rId36"/>
    <p:sldId id="483" r:id="rId37"/>
    <p:sldId id="484" r:id="rId38"/>
    <p:sldId id="485" r:id="rId39"/>
    <p:sldId id="518" r:id="rId40"/>
    <p:sldId id="519" r:id="rId41"/>
    <p:sldId id="520" r:id="rId42"/>
    <p:sldId id="551" r:id="rId43"/>
    <p:sldId id="486" r:id="rId44"/>
    <p:sldId id="487" r:id="rId45"/>
    <p:sldId id="488" r:id="rId46"/>
    <p:sldId id="571" r:id="rId47"/>
    <p:sldId id="504" r:id="rId48"/>
    <p:sldId id="505" r:id="rId49"/>
    <p:sldId id="506" r:id="rId50"/>
    <p:sldId id="552" r:id="rId51"/>
    <p:sldId id="507" r:id="rId52"/>
    <p:sldId id="509" r:id="rId53"/>
    <p:sldId id="522" r:id="rId54"/>
    <p:sldId id="508" r:id="rId55"/>
    <p:sldId id="513" r:id="rId56"/>
    <p:sldId id="553" r:id="rId57"/>
    <p:sldId id="521" r:id="rId58"/>
    <p:sldId id="555" r:id="rId59"/>
    <p:sldId id="556" r:id="rId60"/>
    <p:sldId id="554" r:id="rId61"/>
    <p:sldId id="510" r:id="rId62"/>
    <p:sldId id="489" r:id="rId63"/>
    <p:sldId id="490" r:id="rId64"/>
    <p:sldId id="492" r:id="rId65"/>
    <p:sldId id="493" r:id="rId66"/>
    <p:sldId id="494" r:id="rId67"/>
    <p:sldId id="495" r:id="rId68"/>
    <p:sldId id="496" r:id="rId69"/>
    <p:sldId id="497" r:id="rId70"/>
    <p:sldId id="498" r:id="rId71"/>
    <p:sldId id="502" r:id="rId72"/>
    <p:sldId id="557" r:id="rId73"/>
    <p:sldId id="558" r:id="rId74"/>
    <p:sldId id="560" r:id="rId75"/>
    <p:sldId id="562" r:id="rId76"/>
    <p:sldId id="563" r:id="rId77"/>
    <p:sldId id="564" r:id="rId78"/>
    <p:sldId id="565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95258" autoAdjust="0"/>
  </p:normalViewPr>
  <p:slideViewPr>
    <p:cSldViewPr snapToGrid="0" snapToObjects="1">
      <p:cViewPr>
        <p:scale>
          <a:sx n="120" d="100"/>
          <a:sy n="120" d="100"/>
        </p:scale>
        <p:origin x="-22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Relationship Id="rId2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Relationship Id="rId3" Type="http://schemas.openxmlformats.org/officeDocument/2006/relationships/hyperlink" Target="http://singhal.info/rocboost.pdf" TargetMode="Externa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8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Sebastiani’s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3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Boosting and Rocchio Applied to Text Filtering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Robert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Schapire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Singer,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Singhal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ACM SIGIR'98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pages 215-223, 1998.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7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the Poor</a:t>
            </a:r>
            <a:r>
              <a:rPr lang="en-US" b="1" i="1" dirty="0" smtClean="0">
                <a:hlinkClick r:id="rId4"/>
              </a:rPr>
              <a:t> 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62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A28AB6-8E98-614A-9974-521D17EEB993}" type="slidenum">
              <a:rPr lang="en-US"/>
              <a:pPr eaLnBrk="1" hangingPunct="1"/>
              <a:t>63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10988-1D0B-E043-82A9-4DF29339E82E}" type="slidenum">
              <a:rPr lang="en-US"/>
              <a:pPr eaLnBrk="1" hangingPunct="1"/>
              <a:t>64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055988-C9B9-9244-81C8-9175A85A3377}" type="slidenum">
              <a:rPr lang="en-US"/>
              <a:pPr eaLnBrk="1" hangingPunct="1"/>
              <a:t>65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66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70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2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9.png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More Efficient Learning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Using Large-vocabulary Naïve </a:t>
            </a:r>
            <a:r>
              <a:rPr lang="en-US" sz="3200" dirty="0" err="1" smtClean="0"/>
              <a:t>Bayes</a:t>
            </a:r>
            <a:r>
              <a:rPr lang="en-US" sz="3200" dirty="0" smtClean="0"/>
              <a:t> -1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Initialize a </a:t>
            </a:r>
            <a:r>
              <a:rPr lang="en-US" sz="2400" dirty="0" err="1" smtClean="0"/>
              <a:t>HashSet</a:t>
            </a:r>
            <a:r>
              <a:rPr lang="en-US" sz="2400" dirty="0" smtClean="0"/>
              <a:t> NEEDED and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 to NEEDED</a:t>
            </a:r>
          </a:p>
          <a:p>
            <a:r>
              <a:rPr lang="en-US" sz="2400" dirty="0" smtClean="0"/>
              <a:t>For each </a:t>
            </a:r>
            <a:r>
              <a:rPr lang="en-US" sz="2400" i="1" dirty="0" smtClean="0"/>
              <a:t>event, C(event) </a:t>
            </a:r>
            <a:r>
              <a:rPr lang="en-US" sz="2400" dirty="0" smtClean="0"/>
              <a:t>in the summed counters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i="1" dirty="0" smtClean="0"/>
              <a:t>event </a:t>
            </a:r>
            <a:r>
              <a:rPr lang="en-US" sz="2400" dirty="0" smtClean="0"/>
              <a:t>involves a NEEDED term </a:t>
            </a:r>
            <a:r>
              <a:rPr lang="en-US" sz="2400" i="1" dirty="0" smtClean="0"/>
              <a:t>x </a:t>
            </a:r>
            <a:r>
              <a:rPr lang="en-US" sz="2400" dirty="0" smtClean="0"/>
              <a:t>read it into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  <a:endParaRPr lang="en-US" sz="2400" dirty="0" smtClean="0"/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….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7432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770437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8925" y="1096962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[For assignment]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38925" y="2373868"/>
            <a:ext cx="25050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O</a:t>
            </a:r>
            <a:r>
              <a:rPr lang="en-US" i="1" dirty="0" smtClean="0"/>
              <a:t>(|V|)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38925" y="3417927"/>
            <a:ext cx="25050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), size of test</a:t>
            </a:r>
          </a:p>
          <a:p>
            <a:r>
              <a:rPr lang="en-US" dirty="0" smtClean="0"/>
              <a:t>Memory</a:t>
            </a:r>
            <a:r>
              <a:rPr lang="en-US" i="1" dirty="0" smtClean="0"/>
              <a:t>: </a:t>
            </a:r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05676" y="4733925"/>
            <a:ext cx="18383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Memory:  same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05676" y="5668744"/>
            <a:ext cx="18383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Memory:  same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Using naïve </a:t>
            </a:r>
            <a:r>
              <a:rPr lang="en-US" sz="2800" dirty="0" err="1" smtClean="0"/>
              <a:t>Bayes</a:t>
            </a:r>
            <a:r>
              <a:rPr lang="en-US" sz="2800" dirty="0" smtClean="0"/>
              <a:t> - 2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4335781" y="4254500"/>
            <a:ext cx="2108199" cy="883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5600" y="4025364"/>
            <a:ext cx="183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records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17881" y="623645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18480" y="586712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>
            <a:off x="7635379" y="6051788"/>
            <a:ext cx="543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Using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- 2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3520" y="1263750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11481" y="1910081"/>
          <a:ext cx="2448559" cy="180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9"/>
                <a:gridCol w="1472790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aardvark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C[</a:t>
                      </a:r>
                      <a:r>
                        <a:rPr lang="en-US" sz="1200" dirty="0" err="1" smtClean="0"/>
                        <a:t>w^Y</a:t>
                      </a:r>
                      <a:r>
                        <a:rPr lang="en-US" sz="1200" dirty="0" smtClean="0"/>
                        <a:t>=sports]=2</a:t>
                      </a:r>
                      <a:endParaRPr lang="en-US" sz="12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zynga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1363981" y="4447540"/>
            <a:ext cx="2108199" cy="883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5240" y="4680427"/>
            <a:ext cx="220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63800" y="4218404"/>
            <a:ext cx="183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records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36169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Using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- 2</a:t>
            </a:r>
            <a:endParaRPr lang="en-US" sz="24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25501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191" y="1181100"/>
            <a:ext cx="460629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dirty="0" err="1" smtClean="0"/>
              <a:t>somethingImpossible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key,val</a:t>
            </a:r>
            <a:r>
              <a:rPr lang="en-US" dirty="0" smtClean="0"/>
              <a:t>) in input: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define Answer</a:t>
            </a:r>
            <a:r>
              <a:rPr lang="en-US" i="1" dirty="0" smtClean="0"/>
              <a:t>(</a:t>
            </a:r>
            <a:r>
              <a:rPr lang="en-US" i="1" dirty="0" err="1" smtClean="0"/>
              <a:t>record,request</a:t>
            </a:r>
            <a:r>
              <a:rPr lang="en-US" i="1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find </a:t>
            </a:r>
            <a:r>
              <a:rPr lang="en-US" i="1" dirty="0" smtClean="0"/>
              <a:t>id</a:t>
            </a:r>
            <a:r>
              <a:rPr lang="en-US" dirty="0" smtClean="0"/>
              <a:t> where “</a:t>
            </a:r>
            <a:r>
              <a:rPr lang="en-US" i="1" dirty="0" smtClean="0"/>
              <a:t>request = </a:t>
            </a:r>
            <a:r>
              <a:rPr lang="en-US" dirty="0" smtClean="0"/>
              <a:t>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print “</a:t>
            </a:r>
            <a:r>
              <a:rPr lang="en-US" i="1" dirty="0" smtClean="0"/>
              <a:t>id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request </a:t>
            </a:r>
            <a:r>
              <a:rPr lang="en-US" dirty="0" smtClean="0"/>
              <a:t>is </a:t>
            </a:r>
            <a:r>
              <a:rPr lang="en-US" i="1" dirty="0" smtClean="0"/>
              <a:t>record”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909560" y="6140768"/>
            <a:ext cx="518160" cy="3998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191" y="4663440"/>
            <a:ext cx="460629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Using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- 2</a:t>
            </a:r>
            <a:endParaRPr lang="en-US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94640" y="1181100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1696719" y="5577007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72720" y="6221889"/>
            <a:ext cx="25501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870199" y="6206649"/>
            <a:ext cx="1356362" cy="39981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06192" y="1524000"/>
            <a:ext cx="460629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6192" y="31394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14" name="Down Arrow 13"/>
          <p:cNvSpPr/>
          <p:nvPr/>
        </p:nvSpPr>
        <p:spPr>
          <a:xfrm>
            <a:off x="4572000" y="5447764"/>
            <a:ext cx="375920" cy="65756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26561" y="6206649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6431280" y="6206649"/>
            <a:ext cx="1239520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04482" y="6289992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03200" y="1672167"/>
          <a:ext cx="84734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7132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found aardvark </a:t>
                      </a:r>
                      <a:r>
                        <a:rPr lang="en-US" i="1" dirty="0" err="1" smtClean="0"/>
                        <a:t>zynga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err="1" smtClean="0"/>
                        <a:t>farmville</a:t>
                      </a:r>
                      <a:r>
                        <a:rPr lang="en-US" i="1" dirty="0" smtClean="0"/>
                        <a:t> 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aardvark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found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=sports]=1027,C[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</a:t>
                      </a:r>
                      <a:r>
                        <a:rPr lang="en-US" sz="1800" dirty="0" err="1" smtClean="0"/>
                        <a:t>worldNews</a:t>
                      </a:r>
                      <a:r>
                        <a:rPr lang="en-US" sz="1800" dirty="0" smtClean="0"/>
                        <a:t>]=564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id2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2,1 </a:t>
                      </a:r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2,2</a:t>
                      </a:r>
                      <a:r>
                        <a:rPr lang="en-US" i="1" dirty="0" smtClean="0"/>
                        <a:t> w</a:t>
                      </a:r>
                      <a:r>
                        <a:rPr lang="en-US" i="1" baseline="-25000" dirty="0" smtClean="0"/>
                        <a:t>2,3</a:t>
                      </a:r>
                      <a:r>
                        <a:rPr lang="en-US" i="1" dirty="0" smtClean="0"/>
                        <a:t> ….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2,1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83840" y="1302835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ended up with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naïve </a:t>
            </a:r>
            <a:r>
              <a:rPr lang="en-US" sz="3200" dirty="0" err="1" smtClean="0"/>
              <a:t>Bayes</a:t>
            </a:r>
            <a:r>
              <a:rPr lang="en-US" sz="3200" dirty="0" smtClean="0"/>
              <a:t> - 2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Groundhog Day!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you parallelize Naïve Bayes?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Trivial solution 1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Split the data up into multiple subsets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Count and total each subset independently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Add up the counts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should be the same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214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19412" y="4026972"/>
            <a:ext cx="104933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5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Groundhog Day!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you parallelize Naïve Bayes?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Trivial solution 1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Split the data up into multiple subsets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Count and total each subset independently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Add up the counts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should be the same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is unusual for streaming learning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Why?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Groundhog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Groundhog Day!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you parallelize Naïve Bayes?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Trivial solution 1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Split the data up into multiple subsets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Count and total each subset independently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Add up the counts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should be the same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is unusual for streaming learning algorithms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Today</a:t>
            </a:r>
            <a:r>
              <a:rPr lang="en-US" sz="2400" dirty="0" smtClean="0"/>
              <a:t>: another </a:t>
            </a:r>
            <a:r>
              <a:rPr lang="en-US" sz="2400" dirty="0" smtClean="0"/>
              <a:t>algorithm that is similarly fast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…and some theory about streaming algorithms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…and a streaming algorithm that is not so fast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/>
              <a:t>Relevance Feedback in Information </a:t>
            </a:r>
            <a:r>
              <a:rPr lang="en-US" sz="2000" u="sng" dirty="0" smtClean="0"/>
              <a:t>Retrieval</a:t>
            </a:r>
            <a:r>
              <a:rPr lang="en-US" sz="2000" u="sng" dirty="0"/>
              <a:t>, </a:t>
            </a:r>
            <a:r>
              <a:rPr lang="en-US" sz="2000" dirty="0"/>
              <a:t>SMART Retrieval System </a:t>
            </a:r>
            <a:r>
              <a:rPr lang="en-US" sz="2000" dirty="0" smtClean="0"/>
              <a:t>Experiments </a:t>
            </a:r>
            <a:r>
              <a:rPr lang="en-US" sz="2000" dirty="0"/>
              <a:t>in Automatic Document Processing, </a:t>
            </a:r>
            <a:r>
              <a:rPr lang="en-US" sz="2000" dirty="0" smtClean="0"/>
              <a:t>1971, Prentice </a:t>
            </a:r>
            <a:r>
              <a:rPr lang="en-US" sz="2000" dirty="0"/>
              <a:t>Hall Inc</a:t>
            </a:r>
            <a:r>
              <a:rPr lang="en-US" sz="2000" b="1" dirty="0"/>
              <a:t>.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4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Groundhog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C(“</a:t>
            </a:r>
            <a:r>
              <a:rPr lang="en-US" sz="2000" i="1" dirty="0" smtClean="0"/>
              <a:t>Y=y ^ X=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”) ++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Rocchio’s</a:t>
            </a:r>
            <a:r>
              <a:rPr lang="en-US" dirty="0" smtClean="0"/>
              <a:t> algorithm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513064"/>
              </p:ext>
            </p:extLst>
          </p:nvPr>
        </p:nvGraphicFramePr>
        <p:xfrm>
          <a:off x="660400" y="1391180"/>
          <a:ext cx="7532688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02" name="Equation" r:id="rId3" imgW="3581400" imgH="2273300" progId="Equation.3">
                  <p:embed/>
                </p:oleObj>
              </mc:Choice>
              <mc:Fallback>
                <p:oleObj name="Equation" r:id="rId3" imgW="3581400" imgH="22733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391180"/>
                        <a:ext cx="7532688" cy="478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60400" y="3735917"/>
            <a:ext cx="6112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95583" y="496797"/>
            <a:ext cx="14922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Many variants of these formulae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5582" y="1972113"/>
            <a:ext cx="179916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…as long as </a:t>
            </a:r>
            <a:r>
              <a:rPr lang="en-US" i="1" dirty="0" smtClean="0"/>
              <a:t>u(</a:t>
            </a:r>
            <a:r>
              <a:rPr lang="en-US" i="1" dirty="0" err="1" smtClean="0"/>
              <a:t>w,d</a:t>
            </a:r>
            <a:r>
              <a:rPr lang="en-US" i="1" dirty="0" smtClean="0"/>
              <a:t>)=0</a:t>
            </a:r>
            <a:r>
              <a:rPr lang="en-US" dirty="0" smtClean="0"/>
              <a:t> for words not in </a:t>
            </a:r>
            <a:r>
              <a:rPr lang="en-US" i="1" dirty="0" smtClean="0"/>
              <a:t>d!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65333" y="3631937"/>
            <a:ext cx="279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Store only non-zeros in </a:t>
            </a:r>
            <a:r>
              <a:rPr lang="en-US" b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d)</a:t>
            </a:r>
            <a:r>
              <a:rPr lang="en-US" dirty="0" smtClean="0"/>
              <a:t>, so size is O(|</a:t>
            </a:r>
            <a:r>
              <a:rPr lang="en-US" i="1" dirty="0" smtClean="0"/>
              <a:t>d</a:t>
            </a:r>
            <a:r>
              <a:rPr lang="en-US" dirty="0" smtClean="0"/>
              <a:t>| 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7833" y="5234255"/>
            <a:ext cx="31115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But size of </a:t>
            </a:r>
            <a:r>
              <a:rPr lang="en-US" b="1" dirty="0" smtClean="0"/>
              <a:t>u</a:t>
            </a:r>
            <a:r>
              <a:rPr lang="en-US" dirty="0" smtClean="0"/>
              <a:t>(</a:t>
            </a:r>
            <a:r>
              <a:rPr lang="en-US" i="1" dirty="0"/>
              <a:t>y</a:t>
            </a:r>
            <a:r>
              <a:rPr lang="en-US" i="1" dirty="0" smtClean="0"/>
              <a:t>)</a:t>
            </a:r>
            <a:r>
              <a:rPr lang="en-US" dirty="0" smtClean="0"/>
              <a:t> is O(|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V</a:t>
            </a:r>
            <a:r>
              <a:rPr lang="en-US" dirty="0" smtClean="0"/>
              <a:t>|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1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Rocchio’s</a:t>
            </a:r>
            <a:r>
              <a:rPr lang="en-US" dirty="0" smtClean="0"/>
              <a:t> algorithm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37722"/>
              </p:ext>
            </p:extLst>
          </p:nvPr>
        </p:nvGraphicFramePr>
        <p:xfrm>
          <a:off x="77788" y="1423988"/>
          <a:ext cx="8669337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9" name="Equation" r:id="rId4" imgW="4127500" imgH="2235200" progId="Equation.3">
                  <p:embed/>
                </p:oleObj>
              </mc:Choice>
              <mc:Fallback>
                <p:oleObj name="Equation" r:id="rId4" imgW="4127500" imgH="22352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1423988"/>
                        <a:ext cx="8669337" cy="469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60400" y="4677833"/>
            <a:ext cx="6112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7168" y="292100"/>
            <a:ext cx="2810932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Given a table mapping </a:t>
            </a:r>
            <a:r>
              <a:rPr lang="en-US" sz="2400" i="1" dirty="0" smtClean="0"/>
              <a:t>w</a:t>
            </a:r>
            <a:r>
              <a:rPr lang="en-US" sz="2400" dirty="0" smtClean="0"/>
              <a:t> to </a:t>
            </a:r>
            <a:r>
              <a:rPr lang="en-US" sz="2400" i="1" dirty="0" smtClean="0"/>
              <a:t>DF(w)</a:t>
            </a:r>
            <a:r>
              <a:rPr lang="en-US" sz="2400" dirty="0" smtClean="0"/>
              <a:t>, we can compute </a:t>
            </a:r>
            <a:r>
              <a:rPr lang="en-US" sz="2400" b="1" dirty="0" smtClean="0"/>
              <a:t>v</a:t>
            </a:r>
            <a:r>
              <a:rPr lang="en-US" sz="2400" dirty="0" smtClean="0"/>
              <a:t>(</a:t>
            </a:r>
            <a:r>
              <a:rPr lang="en-US" sz="2400" i="1" dirty="0" smtClean="0"/>
              <a:t>d</a:t>
            </a:r>
            <a:r>
              <a:rPr lang="en-US" sz="2400" dirty="0" smtClean="0"/>
              <a:t>) from the words in </a:t>
            </a:r>
            <a:r>
              <a:rPr lang="en-US" sz="2400" i="1" dirty="0" smtClean="0"/>
              <a:t>d…</a:t>
            </a:r>
            <a:r>
              <a:rPr lang="en-US" sz="2400" dirty="0" smtClean="0"/>
              <a:t>and the rest of the learning algorithm is just adding…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5514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Rocchio</a:t>
            </a:r>
            <a:r>
              <a:rPr lang="en-US" dirty="0" smtClean="0"/>
              <a:t> v Bayes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327533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y1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y2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y3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y4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y5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^Y=sports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2</a:t>
            </a:r>
            <a:r>
              <a:rPr lang="en-US" i="1" dirty="0" smtClean="0"/>
              <a:t>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counts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3520" y="4389794"/>
            <a:ext cx="8818880" cy="2585324"/>
            <a:chOff x="223520" y="4389794"/>
            <a:chExt cx="8818880" cy="2585324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y1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y2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y3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y4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^Y=sports]=5245, 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^Y=..],C[X=w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^…]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2,1</a:t>
              </a:r>
              <a:r>
                <a:rPr lang="en-US" i="1" dirty="0" smtClean="0"/>
                <a:t>^Y=….]=1054,…, C[X=w</a:t>
              </a:r>
              <a:r>
                <a:rPr lang="en-US" i="1" baseline="-25000" dirty="0" smtClean="0"/>
                <a:t>2,k2</a:t>
              </a:r>
              <a:r>
                <a:rPr lang="en-US" i="1" dirty="0" smtClean="0"/>
                <a:t>^…]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3,1</a:t>
              </a:r>
              <a:r>
                <a:rPr lang="en-US" i="1" dirty="0" smtClean="0"/>
                <a:t>^Y=….]=…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 rot="3408453">
            <a:off x="3280833" y="3672417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866544">
            <a:off x="4598407" y="3683342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87857" y="3884084"/>
            <a:ext cx="389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Naïve Bayes test process?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48833" y="1524000"/>
            <a:ext cx="305647" cy="2360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937" y="660400"/>
            <a:ext cx="313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a similar process but for labeled documents…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9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Rocchio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 </a:t>
            </a:r>
            <a:r>
              <a:rPr lang="en-US" i="1" dirty="0" smtClean="0"/>
              <a:t>y1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y2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y3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y4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y5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aardvark</a:t>
            </a:r>
          </a:p>
          <a:p>
            <a:r>
              <a:rPr lang="en-US" i="1" dirty="0" smtClean="0"/>
              <a:t>agent</a:t>
            </a:r>
          </a:p>
          <a:p>
            <a:r>
              <a:rPr lang="en-US" i="1" dirty="0" smtClean="0"/>
              <a:t>…</a:t>
            </a:r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12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Rocchio</a:t>
            </a:r>
            <a:r>
              <a:rPr lang="en-US" dirty="0" smtClean="0"/>
              <a:t>: DF counts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3520" y="4389794"/>
            <a:ext cx="8818880" cy="2585324"/>
            <a:chOff x="223520" y="4389794"/>
            <a:chExt cx="8818880" cy="2585324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y1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y2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y3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y4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v</a:t>
              </a:r>
              <a:r>
                <a:rPr lang="en-US" b="1" i="1" dirty="0" smtClean="0"/>
                <a:t>(</a:t>
              </a:r>
              <a:r>
                <a:rPr lang="en-US" i="1" dirty="0"/>
                <a:t>w</a:t>
              </a:r>
              <a:r>
                <a:rPr lang="en-US" i="1" baseline="-25000" dirty="0"/>
                <a:t>1,1</a:t>
              </a:r>
              <a:r>
                <a:rPr lang="en-US" b="1" i="1" dirty="0" smtClean="0"/>
                <a:t>,</a:t>
              </a:r>
              <a:r>
                <a:rPr lang="en-US" i="1" dirty="0" smtClean="0"/>
                <a:t>id1), v</a:t>
              </a:r>
              <a:r>
                <a:rPr lang="en-US" b="1" i="1" dirty="0" smtClean="0"/>
                <a:t>(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b="1" i="1" dirty="0" smtClean="0"/>
                <a:t>,</a:t>
              </a:r>
              <a:r>
                <a:rPr lang="en-US" i="1" dirty="0"/>
                <a:t>id1)</a:t>
              </a:r>
              <a:r>
                <a:rPr lang="en-US" i="1" dirty="0" smtClean="0"/>
                <a:t>…</a:t>
              </a:r>
              <a:r>
                <a:rPr lang="en-US" i="1" dirty="0"/>
                <a:t>v</a:t>
              </a:r>
              <a:r>
                <a:rPr lang="en-US" b="1" i="1" dirty="0"/>
                <a:t>(</a:t>
              </a:r>
              <a:r>
                <a:rPr lang="en-US" i="1" dirty="0"/>
                <a:t>w</a:t>
              </a:r>
              <a:r>
                <a:rPr lang="en-US" i="1" baseline="-25000" dirty="0"/>
                <a:t>1</a:t>
              </a:r>
              <a:r>
                <a:rPr lang="en-US" i="1" baseline="-25000" dirty="0" smtClean="0"/>
                <a:t>,k1</a:t>
              </a:r>
              <a:r>
                <a:rPr lang="en-US" b="1" i="1" dirty="0" smtClean="0"/>
                <a:t>,</a:t>
              </a:r>
              <a:r>
                <a:rPr lang="en-US" i="1" dirty="0" smtClean="0"/>
                <a:t>id1)</a:t>
              </a:r>
            </a:p>
            <a:p>
              <a:endParaRPr lang="en-US" b="1" i="1" dirty="0" smtClean="0"/>
            </a:p>
            <a:p>
              <a:r>
                <a:rPr lang="en-US" i="1" dirty="0" smtClean="0"/>
                <a:t> </a:t>
              </a:r>
              <a:r>
                <a:rPr lang="en-US" b="1" i="1" dirty="0"/>
                <a:t>v</a:t>
              </a:r>
              <a:r>
                <a:rPr lang="en-US" i="1" dirty="0"/>
                <a:t>(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2,1</a:t>
              </a:r>
              <a:r>
                <a:rPr lang="en-US" b="1" i="1" dirty="0"/>
                <a:t>,</a:t>
              </a:r>
              <a:r>
                <a:rPr lang="en-US" i="1" dirty="0" smtClean="0"/>
                <a:t>id2)</a:t>
              </a:r>
              <a:r>
                <a:rPr lang="en-US" i="1" dirty="0"/>
                <a:t>, v</a:t>
              </a:r>
              <a:r>
                <a:rPr lang="en-US" b="1" i="1" dirty="0"/>
                <a:t>(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b="1" i="1" dirty="0"/>
                <a:t>,</a:t>
              </a:r>
              <a:r>
                <a:rPr lang="en-US" i="1" dirty="0" smtClean="0"/>
                <a:t>id2)</a:t>
              </a:r>
              <a:r>
                <a:rPr lang="en-US" i="1" dirty="0"/>
                <a:t>…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 rot="3408453">
            <a:off x="3280833" y="3672417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866544">
            <a:off x="4598407" y="3683342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5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Rocchio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 </a:t>
            </a:r>
            <a:r>
              <a:rPr lang="en-US" i="1" dirty="0" smtClean="0"/>
              <a:t>y1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y2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y3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y4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y5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aardvark</a:t>
            </a:r>
          </a:p>
          <a:p>
            <a:r>
              <a:rPr lang="en-US" i="1" dirty="0" smtClean="0"/>
              <a:t>agent</a:t>
            </a:r>
          </a:p>
          <a:p>
            <a:r>
              <a:rPr lang="en-US" i="1" dirty="0" smtClean="0"/>
              <a:t>…</a:t>
            </a:r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12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Rocchio</a:t>
            </a:r>
            <a:r>
              <a:rPr lang="en-US" dirty="0" smtClean="0"/>
              <a:t>: DF counts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3520" y="4389794"/>
            <a:ext cx="8818880" cy="2585324"/>
            <a:chOff x="223520" y="4389794"/>
            <a:chExt cx="8818880" cy="2585324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y1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y2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y3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y4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</a:t>
              </a:r>
              <a:r>
                <a:rPr lang="en-US" b="1" i="1" dirty="0" smtClean="0"/>
                <a:t>(</a:t>
              </a:r>
              <a:r>
                <a:rPr lang="en-US" i="1" dirty="0" smtClean="0"/>
                <a:t>id</a:t>
              </a:r>
              <a:r>
                <a:rPr lang="en-US" i="1" baseline="-25000" dirty="0" smtClean="0"/>
                <a:t>1 </a:t>
              </a:r>
              <a:r>
                <a:rPr lang="en-US" i="1" dirty="0" smtClean="0"/>
                <a:t>)</a:t>
              </a:r>
              <a:endParaRPr lang="en-US" i="1" dirty="0"/>
            </a:p>
            <a:p>
              <a:endParaRPr lang="en-US" b="1" i="1" dirty="0" smtClean="0"/>
            </a:p>
            <a:p>
              <a:r>
                <a:rPr lang="en-US" b="1" dirty="0"/>
                <a:t>v</a:t>
              </a:r>
              <a:r>
                <a:rPr lang="en-US" b="1" i="1" dirty="0"/>
                <a:t>(</a:t>
              </a:r>
              <a:r>
                <a:rPr lang="en-US" i="1" dirty="0" smtClean="0"/>
                <a:t>id</a:t>
              </a:r>
              <a:r>
                <a:rPr lang="en-US" i="1" baseline="-25000" dirty="0" smtClean="0"/>
                <a:t>2 </a:t>
              </a:r>
              <a:r>
                <a:rPr lang="en-US" i="1" dirty="0" smtClean="0"/>
                <a:t>)</a:t>
              </a:r>
            </a:p>
            <a:p>
              <a:endParaRPr lang="en-US" i="1" dirty="0"/>
            </a:p>
            <a:p>
              <a:r>
                <a:rPr lang="en-US" i="1" dirty="0" smtClean="0"/>
                <a:t>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 rot="3408453">
            <a:off x="3280833" y="3672417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866544">
            <a:off x="4598407" y="3683342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345792"/>
              </p:ext>
            </p:extLst>
          </p:nvPr>
        </p:nvGraphicFramePr>
        <p:xfrm>
          <a:off x="4411392" y="1086380"/>
          <a:ext cx="4732608" cy="224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5" name="Equation" r:id="rId4" imgW="3238500" imgH="1536700" progId="Equation.3">
                  <p:embed/>
                </p:oleObj>
              </mc:Choice>
              <mc:Fallback>
                <p:oleObj name="Equation" r:id="rId4" imgW="3238500" imgH="15367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392" y="1086380"/>
                        <a:ext cx="4732608" cy="2247370"/>
                      </a:xfrm>
                      <a:prstGeom prst="rect">
                        <a:avLst/>
                      </a:prstGeom>
                      <a:solidFill>
                        <a:srgbClr val="E6E0E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94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Rocchio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 </a:t>
            </a:r>
            <a:r>
              <a:rPr lang="en-US" i="1" dirty="0" smtClean="0"/>
              <a:t>y1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y2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y3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y4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y5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aardvark</a:t>
            </a:r>
          </a:p>
          <a:p>
            <a:r>
              <a:rPr lang="en-US" i="1" dirty="0" smtClean="0"/>
              <a:t>agent</a:t>
            </a:r>
          </a:p>
          <a:p>
            <a:r>
              <a:rPr lang="en-US" i="1" dirty="0" smtClean="0"/>
              <a:t>…</a:t>
            </a:r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12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Rocchio</a:t>
            </a:r>
            <a:r>
              <a:rPr lang="en-US" dirty="0" smtClean="0"/>
              <a:t>: DF counts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3520" y="4389794"/>
            <a:ext cx="8818880" cy="2585324"/>
            <a:chOff x="223520" y="4389794"/>
            <a:chExt cx="8818880" cy="2585324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y1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y2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y3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y4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</a:t>
              </a:r>
              <a:r>
                <a:rPr lang="en-US" b="1" i="1" dirty="0" smtClean="0"/>
                <a:t>(</a:t>
              </a:r>
              <a:r>
                <a:rPr lang="en-US" i="1" dirty="0" smtClean="0"/>
                <a:t>id</a:t>
              </a:r>
              <a:r>
                <a:rPr lang="en-US" i="1" baseline="-25000" dirty="0" smtClean="0"/>
                <a:t>1 </a:t>
              </a:r>
              <a:r>
                <a:rPr lang="en-US" i="1" dirty="0" smtClean="0"/>
                <a:t>)</a:t>
              </a:r>
              <a:endParaRPr lang="en-US" i="1" dirty="0"/>
            </a:p>
            <a:p>
              <a:endParaRPr lang="en-US" b="1" i="1" dirty="0" smtClean="0"/>
            </a:p>
            <a:p>
              <a:r>
                <a:rPr lang="en-US" b="1" dirty="0"/>
                <a:t>v</a:t>
              </a:r>
              <a:r>
                <a:rPr lang="en-US" b="1" i="1" dirty="0"/>
                <a:t>(</a:t>
              </a:r>
              <a:r>
                <a:rPr lang="en-US" i="1" dirty="0" smtClean="0"/>
                <a:t>id</a:t>
              </a:r>
              <a:r>
                <a:rPr lang="en-US" i="1" baseline="-25000" dirty="0" smtClean="0"/>
                <a:t>2 </a:t>
              </a:r>
              <a:r>
                <a:rPr lang="en-US" i="1" dirty="0" smtClean="0"/>
                <a:t>)</a:t>
              </a:r>
            </a:p>
            <a:p>
              <a:endParaRPr lang="en-US" i="1" dirty="0"/>
            </a:p>
            <a:p>
              <a:r>
                <a:rPr lang="en-US" i="1" dirty="0" smtClean="0"/>
                <a:t>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 rot="3408453">
            <a:off x="3280833" y="3672417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866544">
            <a:off x="4598407" y="3683342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7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C(“</a:t>
            </a:r>
            <a:r>
              <a:rPr lang="en-US" sz="2000" i="1" dirty="0" smtClean="0"/>
              <a:t>Y=y ^ X=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”) ++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Rocchio</a:t>
            </a:r>
            <a:r>
              <a:rPr lang="en-US" dirty="0" smtClean="0"/>
              <a:t>….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3520" y="2283777"/>
            <a:ext cx="8818880" cy="2585324"/>
            <a:chOff x="223520" y="4389794"/>
            <a:chExt cx="8818880" cy="2585324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y1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y2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y3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y4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v(</a:t>
              </a:r>
              <a:r>
                <a:rPr lang="en-US" i="1" dirty="0"/>
                <a:t>w</a:t>
              </a:r>
              <a:r>
                <a:rPr lang="en-US" i="1" baseline="-25000" dirty="0"/>
                <a:t>1,1 </a:t>
              </a:r>
              <a:r>
                <a:rPr lang="en-US" i="1" dirty="0"/>
                <a:t>w</a:t>
              </a:r>
              <a:r>
                <a:rPr lang="en-US" i="1" baseline="-25000" dirty="0"/>
                <a:t>1,2</a:t>
              </a:r>
              <a:r>
                <a:rPr lang="en-US" i="1" dirty="0"/>
                <a:t> w</a:t>
              </a:r>
              <a:r>
                <a:rPr lang="en-US" i="1" baseline="-25000" dirty="0"/>
                <a:t>1,3</a:t>
              </a:r>
              <a:r>
                <a:rPr lang="en-US" i="1" dirty="0"/>
                <a:t> …. w</a:t>
              </a:r>
              <a:r>
                <a:rPr lang="en-US" i="1" baseline="-25000" dirty="0"/>
                <a:t>1,</a:t>
              </a:r>
              <a:r>
                <a:rPr lang="en-US" i="1" baseline="-25000" dirty="0" smtClean="0"/>
                <a:t>k1</a:t>
              </a:r>
              <a:r>
                <a:rPr lang="en-US" i="1" dirty="0" smtClean="0"/>
                <a:t> ), </a:t>
              </a:r>
              <a:r>
                <a:rPr lang="en-US" dirty="0" smtClean="0"/>
                <a:t>the document vector for </a:t>
              </a:r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endParaRPr lang="en-US" i="1" baseline="-25000" dirty="0"/>
            </a:p>
            <a:p>
              <a:endParaRPr lang="en-US" b="1" i="1" dirty="0" smtClean="0"/>
            </a:p>
            <a:p>
              <a:r>
                <a:rPr lang="en-US" b="1" i="1" dirty="0"/>
                <a:t>v(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</a:t>
              </a:r>
              <a:r>
                <a:rPr lang="en-US" i="1" dirty="0"/>
                <a:t>…</a:t>
              </a:r>
              <a:r>
                <a:rPr lang="en-US" i="1" dirty="0" smtClean="0"/>
                <a:t>.)= v(</a:t>
              </a:r>
              <a:r>
                <a:rPr lang="en-US" i="1" dirty="0"/>
                <a:t>w</a:t>
              </a:r>
              <a:r>
                <a:rPr lang="en-US" i="1" baseline="-25000" dirty="0"/>
                <a:t>2,1 </a:t>
              </a:r>
              <a:r>
                <a:rPr lang="en-US" i="1" dirty="0"/>
                <a:t>,d), </a:t>
              </a:r>
              <a:r>
                <a:rPr lang="en-US" i="1" dirty="0" smtClean="0"/>
                <a:t>v(</a:t>
              </a:r>
              <a:r>
                <a:rPr lang="en-US" i="1" dirty="0"/>
                <a:t>w</a:t>
              </a:r>
              <a:r>
                <a:rPr lang="en-US" i="1" baseline="-25000" dirty="0"/>
                <a:t>2,2 </a:t>
              </a:r>
              <a:r>
                <a:rPr lang="en-US" i="1" dirty="0"/>
                <a:t>,d), </a:t>
              </a:r>
              <a:r>
                <a:rPr lang="en-US" i="1" dirty="0" smtClean="0"/>
                <a:t>…</a:t>
              </a:r>
            </a:p>
            <a:p>
              <a:r>
                <a:rPr lang="en-US" i="1" dirty="0" smtClean="0"/>
                <a:t> </a:t>
              </a:r>
            </a:p>
            <a:p>
              <a:r>
                <a:rPr lang="en-US" i="1" dirty="0" smtClean="0"/>
                <a:t>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 rot="3408453">
            <a:off x="3280833" y="1566400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866544">
            <a:off x="4598407" y="1577325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7583" y="4530005"/>
            <a:ext cx="746125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each (</a:t>
            </a:r>
            <a:r>
              <a:rPr lang="en-US" sz="2000" i="1" dirty="0" smtClean="0"/>
              <a:t>y,</a:t>
            </a:r>
            <a:r>
              <a:rPr lang="en-US" sz="2000" b="1" dirty="0" smtClean="0"/>
              <a:t> v)</a:t>
            </a:r>
            <a:r>
              <a:rPr lang="en-US" sz="2000" dirty="0" smtClean="0"/>
              <a:t>, go through the non-zero values in </a:t>
            </a:r>
            <a:r>
              <a:rPr lang="en-US" sz="2000" b="1" dirty="0" smtClean="0"/>
              <a:t>v …</a:t>
            </a:r>
            <a:r>
              <a:rPr lang="en-US" sz="2000" dirty="0" smtClean="0"/>
              <a:t>one for each </a:t>
            </a:r>
            <a:r>
              <a:rPr lang="en-US" sz="2000" i="1" dirty="0" smtClean="0"/>
              <a:t>w</a:t>
            </a:r>
            <a:r>
              <a:rPr lang="en-US" sz="2000" b="1" i="1" dirty="0"/>
              <a:t> </a:t>
            </a:r>
            <a:r>
              <a:rPr lang="en-US" sz="2000" dirty="0" smtClean="0"/>
              <a:t>in the document </a:t>
            </a:r>
            <a:r>
              <a:rPr lang="en-US" sz="2000" i="1" dirty="0" smtClean="0"/>
              <a:t>d</a:t>
            </a:r>
            <a:r>
              <a:rPr lang="en-US" sz="2000" dirty="0" smtClean="0"/>
              <a:t>…and increment a counter for that dimension of </a:t>
            </a:r>
            <a:r>
              <a:rPr lang="en-US" sz="2000" b="1" dirty="0" smtClean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y</a:t>
            </a:r>
            <a:r>
              <a:rPr lang="en-US" sz="2000" dirty="0" smtClean="0"/>
              <a:t>) </a:t>
            </a:r>
            <a:endParaRPr lang="en-US" sz="2000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395693"/>
              </p:ext>
            </p:extLst>
          </p:nvPr>
        </p:nvGraphicFramePr>
        <p:xfrm>
          <a:off x="962025" y="292100"/>
          <a:ext cx="72580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9" name="Equation" r:id="rId4" imgW="3848100" imgH="698500" progId="Equation.3">
                  <p:embed/>
                </p:oleObj>
              </mc:Choice>
              <mc:Fallback>
                <p:oleObj name="Equation" r:id="rId4" imgW="3848100" imgH="6985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92100"/>
                        <a:ext cx="7258050" cy="1333500"/>
                      </a:xfrm>
                      <a:prstGeom prst="rect">
                        <a:avLst/>
                      </a:prstGeom>
                      <a:solidFill>
                        <a:srgbClr val="E6E0E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09384" y="5789083"/>
            <a:ext cx="737741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Message</a:t>
            </a:r>
            <a:r>
              <a:rPr lang="en-US" sz="2000" i="1" dirty="0" smtClean="0"/>
              <a:t>: </a:t>
            </a:r>
            <a:r>
              <a:rPr lang="en-US" sz="2000" dirty="0" smtClean="0"/>
              <a:t>increment</a:t>
            </a:r>
            <a:r>
              <a:rPr lang="en-US" sz="2000" dirty="0"/>
              <a:t> </a:t>
            </a:r>
            <a:r>
              <a:rPr lang="en-US" sz="2000" b="1" dirty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y1</a:t>
            </a:r>
            <a:r>
              <a:rPr lang="en-US" sz="2000" dirty="0" smtClean="0"/>
              <a:t>)’s weight for 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1,1</a:t>
            </a:r>
            <a:r>
              <a:rPr lang="en-US" sz="2000" i="1" dirty="0" smtClean="0"/>
              <a:t> </a:t>
            </a:r>
            <a:r>
              <a:rPr lang="en-US" sz="2000" dirty="0" smtClean="0"/>
              <a:t>by α</a:t>
            </a:r>
            <a:r>
              <a:rPr lang="en-US" sz="2000" i="1" dirty="0"/>
              <a:t>v(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1,1 </a:t>
            </a:r>
            <a:r>
              <a:rPr lang="en-US" sz="2000" i="1" dirty="0"/>
              <a:t>,d</a:t>
            </a:r>
            <a:r>
              <a:rPr lang="en-US" sz="2000" i="1" dirty="0" smtClean="0"/>
              <a:t>) </a:t>
            </a:r>
            <a:r>
              <a:rPr lang="en-US" sz="2000" dirty="0" smtClean="0"/>
              <a:t>/|C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|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09384" y="6296914"/>
            <a:ext cx="728428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Message</a:t>
            </a:r>
            <a:r>
              <a:rPr lang="en-US" sz="2000" i="1" dirty="0" smtClean="0"/>
              <a:t>: </a:t>
            </a:r>
            <a:r>
              <a:rPr lang="en-US" sz="2000" dirty="0" smtClean="0"/>
              <a:t>increment</a:t>
            </a:r>
            <a:r>
              <a:rPr lang="en-US" sz="2000" dirty="0"/>
              <a:t> </a:t>
            </a:r>
            <a:r>
              <a:rPr lang="en-US" sz="2000" b="1" dirty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y1</a:t>
            </a:r>
            <a:r>
              <a:rPr lang="en-US" sz="2000" dirty="0" smtClean="0"/>
              <a:t>)’s weight for 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1,2</a:t>
            </a:r>
            <a:r>
              <a:rPr lang="en-US" sz="2000" i="1" dirty="0" smtClean="0"/>
              <a:t> </a:t>
            </a:r>
            <a:r>
              <a:rPr lang="en-US" sz="2000" dirty="0" smtClean="0"/>
              <a:t>by α</a:t>
            </a:r>
            <a:r>
              <a:rPr lang="en-US" sz="2000" i="1" dirty="0"/>
              <a:t>v(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1,2 </a:t>
            </a:r>
            <a:r>
              <a:rPr lang="en-US" sz="2000" i="1" dirty="0"/>
              <a:t>,d</a:t>
            </a:r>
            <a:r>
              <a:rPr lang="en-US" sz="2000" i="1" dirty="0" smtClean="0"/>
              <a:t>) </a:t>
            </a:r>
            <a:r>
              <a:rPr lang="en-US" sz="2000" dirty="0" smtClean="0"/>
              <a:t>/|C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|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5448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Rocchio</a:t>
            </a:r>
            <a:r>
              <a:rPr lang="en-US" dirty="0" smtClean="0"/>
              <a:t> at Test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 </a:t>
            </a:r>
            <a:r>
              <a:rPr lang="en-US" i="1" dirty="0" smtClean="0"/>
              <a:t>y1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y2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y3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y4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y5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134958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aardvark</a:t>
            </a:r>
          </a:p>
          <a:p>
            <a:r>
              <a:rPr lang="en-US" i="1" dirty="0" smtClean="0"/>
              <a:t>agent</a:t>
            </a:r>
          </a:p>
          <a:p>
            <a:r>
              <a:rPr lang="en-US" i="1" dirty="0" smtClean="0"/>
              <a:t>…</a:t>
            </a:r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53667" y="1717040"/>
            <a:ext cx="295825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v(y1,w)=0.0012</a:t>
            </a:r>
          </a:p>
          <a:p>
            <a:pPr algn="r"/>
            <a:r>
              <a:rPr lang="en-US" i="1" dirty="0" smtClean="0"/>
              <a:t>v(y1,w)=0.013, v(y2,w)=…</a:t>
            </a:r>
          </a:p>
          <a:p>
            <a:pPr algn="r"/>
            <a:r>
              <a:rPr lang="en-US" i="1" dirty="0" smtClean="0"/>
              <a:t>....</a:t>
            </a:r>
          </a:p>
          <a:p>
            <a:pPr algn="r"/>
            <a:r>
              <a:rPr lang="en-US" i="1" dirty="0" smtClean="0"/>
              <a:t>…</a:t>
            </a:r>
          </a:p>
          <a:p>
            <a:pPr algn="r"/>
            <a:endParaRPr lang="en-US" i="1" dirty="0" smtClean="0"/>
          </a:p>
          <a:p>
            <a:pPr algn="r"/>
            <a:endParaRPr lang="en-US" i="1" dirty="0" smtClean="0"/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Rocchio</a:t>
            </a:r>
            <a:r>
              <a:rPr lang="en-US" dirty="0" smtClean="0"/>
              <a:t>: DF counts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223520" y="4389794"/>
            <a:ext cx="8818880" cy="2585324"/>
            <a:chOff x="223520" y="4389794"/>
            <a:chExt cx="8818880" cy="2585324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y1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y2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y3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y4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</a:t>
              </a:r>
              <a:r>
                <a:rPr lang="en-US" b="1" i="1" dirty="0" smtClean="0"/>
                <a:t>(</a:t>
              </a:r>
              <a:r>
                <a:rPr lang="en-US" i="1" dirty="0" smtClean="0"/>
                <a:t>id</a:t>
              </a:r>
              <a:r>
                <a:rPr lang="en-US" i="1" baseline="-25000" dirty="0" smtClean="0"/>
                <a:t>1 </a:t>
              </a:r>
              <a:r>
                <a:rPr lang="en-US" i="1" dirty="0" smtClean="0"/>
                <a:t>), v(w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,y1),v(w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,y1),….,v(w</a:t>
              </a:r>
              <a:r>
                <a:rPr lang="en-US" i="1" baseline="-25000" dirty="0" smtClean="0"/>
                <a:t>1,k1</a:t>
              </a:r>
              <a:r>
                <a:rPr lang="en-US" i="1" dirty="0" smtClean="0"/>
                <a:t>,yk),…,v(w</a:t>
              </a:r>
              <a:r>
                <a:rPr lang="en-US" i="1" baseline="-25000" dirty="0" smtClean="0"/>
                <a:t>1,k1</a:t>
              </a:r>
              <a:r>
                <a:rPr lang="en-US" i="1" dirty="0" smtClean="0"/>
                <a:t>,yk)</a:t>
              </a:r>
            </a:p>
            <a:p>
              <a:endParaRPr lang="en-US" b="1" i="1" dirty="0" smtClean="0"/>
            </a:p>
            <a:p>
              <a:r>
                <a:rPr lang="en-US" b="1" dirty="0"/>
                <a:t>v</a:t>
              </a:r>
              <a:r>
                <a:rPr lang="en-US" b="1" i="1" dirty="0"/>
                <a:t>(</a:t>
              </a:r>
              <a:r>
                <a:rPr lang="en-US" i="1" dirty="0" smtClean="0"/>
                <a:t>id</a:t>
              </a:r>
              <a:r>
                <a:rPr lang="en-US" i="1" baseline="-25000" dirty="0" smtClean="0"/>
                <a:t>2 </a:t>
              </a:r>
              <a:r>
                <a:rPr lang="en-US" i="1" dirty="0" smtClean="0"/>
                <a:t>),  v(w</a:t>
              </a:r>
              <a:r>
                <a:rPr lang="en-US" i="1" baseline="-25000" dirty="0" smtClean="0"/>
                <a:t>2,1</a:t>
              </a:r>
              <a:r>
                <a:rPr lang="en-US" i="1" dirty="0" smtClean="0"/>
                <a:t>,y1),v(w</a:t>
              </a:r>
              <a:r>
                <a:rPr lang="en-US" i="1" baseline="-25000" dirty="0" smtClean="0"/>
                <a:t>2,1</a:t>
              </a:r>
              <a:r>
                <a:rPr lang="en-US" i="1" dirty="0" smtClean="0"/>
                <a:t>,y1),….</a:t>
              </a:r>
            </a:p>
            <a:p>
              <a:endParaRPr lang="en-US" i="1" dirty="0"/>
            </a:p>
            <a:p>
              <a:r>
                <a:rPr lang="en-US" i="1" dirty="0" smtClean="0"/>
                <a:t>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 rot="3408453">
            <a:off x="3280833" y="3672417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866544">
            <a:off x="4598407" y="3683342"/>
            <a:ext cx="751417" cy="46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1938" name="Object 2"/>
          <p:cNvGraphicFramePr>
            <a:graphicFrameLocks noChangeAspect="1"/>
          </p:cNvGraphicFramePr>
          <p:nvPr/>
        </p:nvGraphicFramePr>
        <p:xfrm>
          <a:off x="1458913" y="327025"/>
          <a:ext cx="62293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44" name="Equation" r:id="rId4" imgW="3302000" imgH="355600" progId="Equation.3">
                  <p:embed/>
                </p:oleObj>
              </mc:Choice>
              <mc:Fallback>
                <p:oleObj name="Equation" r:id="rId4" imgW="33020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27025"/>
                        <a:ext cx="6229350" cy="679450"/>
                      </a:xfrm>
                      <a:prstGeom prst="rect">
                        <a:avLst/>
                      </a:prstGeom>
                      <a:solidFill>
                        <a:srgbClr val="E6E0E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27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94717" cy="4781550"/>
          </a:xfrm>
        </p:spPr>
        <p:txBody>
          <a:bodyPr>
            <a:normAutofit/>
          </a:bodyPr>
          <a:lstStyle/>
          <a:p>
            <a:r>
              <a:rPr lang="en-US" dirty="0" smtClean="0"/>
              <a:t>Compute DF</a:t>
            </a:r>
          </a:p>
          <a:p>
            <a:pPr lvl="1"/>
            <a:r>
              <a:rPr lang="en-US" dirty="0" smtClean="0"/>
              <a:t>one scan thru docs</a:t>
            </a:r>
          </a:p>
          <a:p>
            <a:r>
              <a:rPr lang="en-US" dirty="0" smtClean="0"/>
              <a:t>Compute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for each document</a:t>
            </a:r>
          </a:p>
          <a:p>
            <a:pPr lvl="1"/>
            <a:r>
              <a:rPr lang="en-US" dirty="0" smtClean="0"/>
              <a:t>output size O(n)</a:t>
            </a:r>
          </a:p>
          <a:p>
            <a:endParaRPr lang="en-US" dirty="0"/>
          </a:p>
          <a:p>
            <a:r>
              <a:rPr lang="en-US" dirty="0" smtClean="0"/>
              <a:t>Add up vectors to get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Classification ~= disk NB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time: O(n), n=corpus size</a:t>
            </a:r>
          </a:p>
          <a:p>
            <a:pPr lvl="1"/>
            <a:r>
              <a:rPr lang="en-US" dirty="0" smtClean="0"/>
              <a:t>like NB event-counts</a:t>
            </a:r>
          </a:p>
          <a:p>
            <a:r>
              <a:rPr lang="en-US" dirty="0" smtClean="0"/>
              <a:t>time: O(n)</a:t>
            </a:r>
          </a:p>
          <a:p>
            <a:pPr lvl="1"/>
            <a:r>
              <a:rPr lang="en-US" sz="2000" dirty="0" smtClean="0"/>
              <a:t>one scan, if DF fits in memory</a:t>
            </a:r>
          </a:p>
          <a:p>
            <a:pPr lvl="1"/>
            <a:r>
              <a:rPr lang="en-US" sz="2000" dirty="0" smtClean="0"/>
              <a:t>like first part of NB test procedure otherwise</a:t>
            </a:r>
          </a:p>
          <a:p>
            <a:r>
              <a:rPr lang="en-US" dirty="0" smtClean="0"/>
              <a:t>time: O(n)</a:t>
            </a:r>
          </a:p>
          <a:p>
            <a:pPr lvl="1"/>
            <a:r>
              <a:rPr lang="en-US" sz="2000" dirty="0" smtClean="0"/>
              <a:t>one scan if </a:t>
            </a:r>
            <a:r>
              <a:rPr lang="en-US" sz="2000" b="1" dirty="0" smtClean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y</a:t>
            </a:r>
            <a:r>
              <a:rPr lang="en-US" sz="2000" dirty="0" smtClean="0"/>
              <a:t>)’s fit in memory</a:t>
            </a:r>
          </a:p>
          <a:p>
            <a:pPr lvl="1"/>
            <a:r>
              <a:rPr lang="en-US" sz="2000" dirty="0" smtClean="0"/>
              <a:t>like NB training otherwise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997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</a:t>
            </a:r>
            <a:r>
              <a:rPr lang="en-US" dirty="0" smtClean="0"/>
              <a:t> results…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8417" y="1333500"/>
            <a:ext cx="79375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Joacchim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98, “A Probabilistic Analysis of the </a:t>
            </a:r>
            <a:r>
              <a:rPr lang="en-US" dirty="0" err="1" smtClean="0"/>
              <a:t>Rocchio</a:t>
            </a:r>
            <a:r>
              <a:rPr lang="en-US" dirty="0" smtClean="0"/>
              <a:t> Algorithm…”	</a:t>
            </a:r>
            <a:endParaRPr lang="en-US" dirty="0"/>
          </a:p>
        </p:txBody>
      </p:sp>
      <p:pic>
        <p:nvPicPr>
          <p:cNvPr id="7" name="Picture 6" descr="Screen Shot 2012-02-01 at 10.5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17" y="2153948"/>
            <a:ext cx="5632667" cy="271438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4159250" y="4868333"/>
            <a:ext cx="476250" cy="8466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3333" y="5883299"/>
            <a:ext cx="33443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Variant TF and IDF formulas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6470650" y="4868333"/>
            <a:ext cx="476250" cy="8466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39317" y="5847317"/>
            <a:ext cx="33443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Rocchio’s</a:t>
            </a:r>
            <a:r>
              <a:rPr lang="en-US" dirty="0" smtClean="0"/>
              <a:t> method </a:t>
            </a:r>
            <a:r>
              <a:rPr lang="en-US" sz="1600" dirty="0" smtClean="0"/>
              <a:t>(w/ linear TF)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788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1 at 11.12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82" y="0"/>
            <a:ext cx="6331670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7790752" y="4116917"/>
            <a:ext cx="834665" cy="3175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790752" y="1813983"/>
            <a:ext cx="834665" cy="3175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790752" y="6206067"/>
            <a:ext cx="834665" cy="3175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5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</a:t>
            </a:r>
            <a:r>
              <a:rPr lang="en-US" dirty="0" smtClean="0"/>
              <a:t> results…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083" y="1333500"/>
            <a:ext cx="823383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Schapire</a:t>
            </a:r>
            <a:r>
              <a:rPr lang="en-US" sz="1600" dirty="0" smtClean="0"/>
              <a:t>, Singer, </a:t>
            </a:r>
            <a:r>
              <a:rPr lang="en-US" sz="1600" dirty="0" err="1" smtClean="0"/>
              <a:t>Singhal</a:t>
            </a:r>
            <a:r>
              <a:rPr lang="en-US" sz="1600" dirty="0" smtClean="0"/>
              <a:t>, “Boosting and </a:t>
            </a:r>
            <a:r>
              <a:rPr lang="en-US" sz="1600" dirty="0" err="1" smtClean="0"/>
              <a:t>Rocchio</a:t>
            </a:r>
            <a:r>
              <a:rPr lang="en-US" sz="1600" dirty="0" smtClean="0"/>
              <a:t> Applied to Text Filtering”, </a:t>
            </a:r>
            <a:r>
              <a:rPr lang="en-US" sz="1600" dirty="0"/>
              <a:t>SIGIR </a:t>
            </a:r>
            <a:r>
              <a:rPr lang="en-US" sz="1600" dirty="0" smtClean="0"/>
              <a:t>98</a:t>
            </a:r>
            <a:endParaRPr lang="en-US" sz="1600" dirty="0"/>
          </a:p>
        </p:txBody>
      </p:sp>
      <p:pic>
        <p:nvPicPr>
          <p:cNvPr id="3" name="Picture 2" descr="Screen Shot 2012-02-01 at 11.0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588"/>
            <a:ext cx="9144000" cy="2973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090583"/>
            <a:ext cx="802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Reuters 21578 – all classes (not just the frequent ones)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4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hidden agenda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648700" cy="481753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of machine learning is good grasp of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Part of ML is a good grasp of what hacks tend to work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are not always the 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Especially in big-data situations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Catalog of useful tricks so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Brute-force estimation of a joint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Naive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Stream-and-sort, request-and-answer patterns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BLRT and KL-divergence (and when to use them)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TF-IDF weighting – especially IDF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it’s often useful even when we don’t understand why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8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</a:t>
            </a:r>
            <a:r>
              <a:rPr lang="en-US" dirty="0" err="1" smtClean="0"/>
              <a:t>Rocchio</a:t>
            </a:r>
            <a:r>
              <a:rPr lang="en-US" dirty="0" smtClean="0"/>
              <a:t> observation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02833"/>
            <a:ext cx="77660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Rennie</a:t>
            </a:r>
            <a:r>
              <a:rPr lang="en-US" dirty="0"/>
              <a:t> </a:t>
            </a:r>
            <a:r>
              <a:rPr lang="en-US" dirty="0" smtClean="0"/>
              <a:t>et al, ICML 2003, “Tackling the Poor Assumptions of Naïve Bayes Text Classifiers”</a:t>
            </a:r>
            <a:endParaRPr lang="en-US" dirty="0"/>
          </a:p>
        </p:txBody>
      </p:sp>
      <p:pic>
        <p:nvPicPr>
          <p:cNvPr id="6" name="Picture 5" descr="Screen Shot 2012-02-01 at 11.27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592916"/>
            <a:ext cx="7696200" cy="22860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5683250" y="4878916"/>
            <a:ext cx="571500" cy="75141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7834" y="5720834"/>
            <a:ext cx="282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+ cascade of hacks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9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</a:t>
            </a:r>
            <a:r>
              <a:rPr lang="en-US" dirty="0" err="1" smtClean="0"/>
              <a:t>Rocchio</a:t>
            </a:r>
            <a:r>
              <a:rPr lang="en-US" dirty="0" smtClean="0"/>
              <a:t> observation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02833"/>
            <a:ext cx="77660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Rennie</a:t>
            </a:r>
            <a:r>
              <a:rPr lang="en-US" dirty="0"/>
              <a:t> </a:t>
            </a:r>
            <a:r>
              <a:rPr lang="en-US" dirty="0" smtClean="0"/>
              <a:t>et al, ICML 2003, “Tackling the Poor Assumptions of Naïve Bayes Text Classifiers”</a:t>
            </a:r>
            <a:endParaRPr lang="en-US" dirty="0"/>
          </a:p>
        </p:txBody>
      </p:sp>
      <p:pic>
        <p:nvPicPr>
          <p:cNvPr id="3" name="Picture 2" descr="Screen Shot 2012-02-01 at 11.27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7"/>
          <a:stretch/>
        </p:blipFill>
        <p:spPr>
          <a:xfrm>
            <a:off x="-1" y="2476500"/>
            <a:ext cx="5639699" cy="4381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9698" y="2920999"/>
            <a:ext cx="3047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“In tests, we found the length normalization to be most useful, followed by the log transform…these transforms were also applied to the input of SVM”.</a:t>
            </a:r>
          </a:p>
        </p:txBody>
      </p:sp>
    </p:spTree>
    <p:extLst>
      <p:ext uri="{BB962C8B-B14F-4D97-AF65-F5344CB8AC3E}">
        <p14:creationId xmlns:p14="http://schemas.microsoft.com/office/powerpoint/2010/main" val="423258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One? more </a:t>
            </a:r>
            <a:r>
              <a:rPr lang="en-US" dirty="0" err="1" smtClean="0"/>
              <a:t>Rocchio</a:t>
            </a:r>
            <a:r>
              <a:rPr lang="en-US" dirty="0" smtClean="0"/>
              <a:t> observation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3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counts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75789" y="3883988"/>
            <a:ext cx="160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DFs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the sorted messages and compute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1"/>
          <p:cNvGrpSpPr/>
          <p:nvPr/>
        </p:nvGrpSpPr>
        <p:grpSpPr>
          <a:xfrm>
            <a:off x="3400425" y="2743201"/>
            <a:ext cx="5286375" cy="1619248"/>
            <a:chOff x="3400425" y="2743201"/>
            <a:chExt cx="5286375" cy="1619248"/>
          </a:xfrm>
        </p:grpSpPr>
        <p:sp>
          <p:nvSpPr>
            <p:cNvPr id="15" name="TextBox 14"/>
            <p:cNvSpPr txBox="1"/>
            <p:nvPr/>
          </p:nvSpPr>
          <p:spPr>
            <a:xfrm>
              <a:off x="5305425" y="2876550"/>
              <a:ext cx="3381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Think of these as “messages” to another component to increment the counters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>
              <a:off x="3781427" y="2743201"/>
              <a:ext cx="1523999" cy="2952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3400425" y="3257551"/>
              <a:ext cx="1905000" cy="66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714876" y="3799878"/>
              <a:ext cx="742953" cy="562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47687" y="6088618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One?? more </a:t>
            </a:r>
            <a:r>
              <a:rPr lang="en-US" dirty="0" err="1" smtClean="0"/>
              <a:t>Rocchio</a:t>
            </a:r>
            <a:r>
              <a:rPr lang="en-US" dirty="0" smtClean="0"/>
              <a:t> observation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4967821"/>
            <a:ext cx="229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O(1) more </a:t>
            </a:r>
            <a:r>
              <a:rPr lang="en-US" dirty="0" err="1" smtClean="0"/>
              <a:t>Rocchio</a:t>
            </a:r>
            <a:r>
              <a:rPr lang="en-US" dirty="0" smtClean="0"/>
              <a:t> observation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457200" y="3820083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4967821"/>
            <a:ext cx="229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4" name="Can 33"/>
          <p:cNvSpPr/>
          <p:nvPr/>
        </p:nvSpPr>
        <p:spPr>
          <a:xfrm>
            <a:off x="3404134" y="3817219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35" name="Can 34"/>
          <p:cNvSpPr/>
          <p:nvPr/>
        </p:nvSpPr>
        <p:spPr>
          <a:xfrm>
            <a:off x="7769225" y="3841250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6500" y="5820833"/>
            <a:ext cx="7122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have shared access to the DFs, but only shared </a:t>
            </a:r>
            <a:r>
              <a:rPr lang="en-US" i="1" dirty="0" smtClean="0"/>
              <a:t>read</a:t>
            </a:r>
            <a:r>
              <a:rPr lang="en-US" dirty="0" smtClean="0"/>
              <a:t> access – we don’t need to share </a:t>
            </a:r>
            <a:r>
              <a:rPr lang="en-US" i="1" dirty="0" smtClean="0"/>
              <a:t>write </a:t>
            </a:r>
            <a:r>
              <a:rPr lang="en-US" dirty="0" smtClean="0"/>
              <a:t>access.  So we only need to copy the information across the different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Groundhog Day!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you parallelize Naïve Bayes?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Trivial solution 1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Split the data up into multiple subsets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Count and total each subset independently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Add up the counts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should be the same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is unusual for streaming learning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Why?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fast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/>
              <a:t>Thought experiment: what if we duplicated some features in our dataset many times?</a:t>
            </a:r>
          </a:p>
          <a:p>
            <a:pPr lvl="1"/>
            <a:r>
              <a:rPr lang="en-US" dirty="0" smtClean="0"/>
              <a:t>e.g., Repeat all words that start with “t” 10 times.</a:t>
            </a:r>
          </a:p>
        </p:txBody>
      </p:sp>
    </p:spTree>
    <p:extLst>
      <p:ext uri="{BB962C8B-B14F-4D97-AF65-F5344CB8AC3E}">
        <p14:creationId xmlns:p14="http://schemas.microsoft.com/office/powerpoint/2010/main" val="198409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fast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/>
              <a:t>Thought thought </a:t>
            </a:r>
            <a:r>
              <a:rPr lang="en-US" dirty="0"/>
              <a:t>thought thought thought thought thought thought thought thought </a:t>
            </a:r>
            <a:r>
              <a:rPr lang="en-US" dirty="0" smtClean="0"/>
              <a:t>experiment: what if we duplicated some features in our dataset many times times 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times?</a:t>
            </a:r>
          </a:p>
          <a:p>
            <a:pPr lvl="1"/>
            <a:r>
              <a:rPr lang="en-US" dirty="0" smtClean="0"/>
              <a:t>e.g., Repeat all words that start with “t”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ten</a:t>
            </a:r>
            <a:r>
              <a:rPr lang="en-US" dirty="0"/>
              <a:t> ten  ten  ten  ten  ten  ten  ten  ten  ten </a:t>
            </a:r>
            <a:r>
              <a:rPr lang="en-US" dirty="0" smtClean="0"/>
              <a:t> 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times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Result: some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01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fast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Result: some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</a:t>
            </a:r>
          </a:p>
          <a:p>
            <a:pPr lvl="1"/>
            <a:r>
              <a:rPr lang="en-US" dirty="0" smtClean="0"/>
              <a:t>unless you can somehow notice are correct for interactions/dependencies between features</a:t>
            </a:r>
          </a:p>
          <a:p>
            <a:r>
              <a:rPr lang="en-US" dirty="0" smtClean="0"/>
              <a:t>Claim: naïve Bayes is fast </a:t>
            </a:r>
            <a:r>
              <a:rPr lang="en-US" b="1" i="1" dirty="0" smtClean="0"/>
              <a:t>because</a:t>
            </a:r>
            <a:r>
              <a:rPr lang="en-US" i="1" dirty="0" smtClean="0"/>
              <a:t> </a:t>
            </a:r>
            <a:r>
              <a:rPr lang="en-US" dirty="0" smtClean="0"/>
              <a:t>it’s naive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Can we make this interesting? </a:t>
            </a:r>
            <a:r>
              <a:rPr lang="en-US" sz="2800" dirty="0" smtClean="0">
                <a:solidFill>
                  <a:srgbClr val="FF0000"/>
                </a:solidFill>
              </a:rPr>
              <a:t>Yes!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Key ideas:</a:t>
            </a:r>
          </a:p>
          <a:p>
            <a:pPr lvl="1"/>
            <a:r>
              <a:rPr lang="en-US" sz="2400" dirty="0" smtClean="0"/>
              <a:t>Pick the class variable Y</a:t>
            </a:r>
          </a:p>
          <a:p>
            <a:pPr lvl="1"/>
            <a:r>
              <a:rPr lang="en-US" sz="2400" dirty="0" smtClean="0"/>
              <a:t>Instead of estimating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,Y</a:t>
            </a:r>
            <a:r>
              <a:rPr lang="en-US" sz="2400" dirty="0" smtClean="0"/>
              <a:t>) =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)*…*P(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)*Pr(Y), estimate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|Y</a:t>
            </a:r>
            <a:r>
              <a:rPr lang="en-US" sz="2400" dirty="0" smtClean="0"/>
              <a:t>) =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|Y)*…*P(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|Y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Or, assume </a:t>
            </a:r>
            <a:r>
              <a:rPr lang="en-US" sz="2400" dirty="0" err="1" smtClean="0"/>
              <a:t>P(Xi|Y</a:t>
            </a:r>
            <a:r>
              <a:rPr lang="en-US" sz="2400" dirty="0" smtClean="0"/>
              <a:t>)=Pr(Xi|X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,…,X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,…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,Y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Or, that Xi is conditionally independent of every </a:t>
            </a:r>
            <a:r>
              <a:rPr lang="en-US" sz="2400" dirty="0" err="1" smtClean="0"/>
              <a:t>Xj</a:t>
            </a:r>
            <a:r>
              <a:rPr lang="en-US" sz="2400" dirty="0" smtClean="0"/>
              <a:t>, </a:t>
            </a:r>
            <a:r>
              <a:rPr lang="en-US" sz="2400" dirty="0" err="1" smtClean="0"/>
              <a:t>j</a:t>
            </a:r>
            <a:r>
              <a:rPr lang="en-US" sz="2400" dirty="0" smtClean="0"/>
              <a:t>!=I, given Y.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How to estimate?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6413" y="5265738"/>
          <a:ext cx="74437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5265738"/>
                        <a:ext cx="744378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47085" y="6171684"/>
            <a:ext cx="218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MLE</a:t>
            </a:r>
            <a:endParaRPr lang="en-US" dirty="0"/>
          </a:p>
        </p:txBody>
      </p:sp>
      <p:graphicFrame>
        <p:nvGraphicFramePr>
          <p:cNvPr id="330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99433"/>
              </p:ext>
            </p:extLst>
          </p:nvPr>
        </p:nvGraphicFramePr>
        <p:xfrm>
          <a:off x="782638" y="5568950"/>
          <a:ext cx="53514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844720" imgH="419040" progId="Equation.3">
                  <p:embed/>
                </p:oleObj>
              </mc:Choice>
              <mc:Fallback>
                <p:oleObj name="Equation" r:id="rId4" imgW="2844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5568950"/>
                        <a:ext cx="535146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4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632376"/>
              </p:ext>
            </p:extLst>
          </p:nvPr>
        </p:nvGraphicFramePr>
        <p:xfrm>
          <a:off x="420688" y="2401888"/>
          <a:ext cx="85502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5" name="Equation" r:id="rId3" imgW="4533900" imgH="1765300" progId="Equation.3">
                  <p:embed/>
                </p:oleObj>
              </mc:Choice>
              <mc:Fallback>
                <p:oleObj name="Equation" r:id="rId3" imgW="4533900" imgH="1765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401888"/>
                        <a:ext cx="85502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29833"/>
            <a:ext cx="1849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64998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6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55849"/>
              </p:ext>
            </p:extLst>
          </p:nvPr>
        </p:nvGraphicFramePr>
        <p:xfrm>
          <a:off x="5534025" y="5321300"/>
          <a:ext cx="3098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7" name="Equation" r:id="rId7" imgW="1485900" imgH="203200" progId="Equation.3">
                  <p:embed/>
                </p:oleObj>
              </mc:Choice>
              <mc:Fallback>
                <p:oleObj name="Equation" r:id="rId7" imgW="14859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5321300"/>
                        <a:ext cx="3098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9523361">
            <a:off x="1891102" y="5865812"/>
            <a:ext cx="836083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293" y="4723150"/>
            <a:ext cx="17674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sparse vector of TF values for each word in the document…plus a “bias” term for 	</a:t>
            </a:r>
            <a:r>
              <a:rPr lang="en-US" i="1" dirty="0" smtClean="0"/>
              <a:t>f(y)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6733" y="5837496"/>
            <a:ext cx="39200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 .. plus </a:t>
            </a:r>
            <a:r>
              <a:rPr lang="en-US" i="1" dirty="0" smtClean="0"/>
              <a:t>f(y) </a:t>
            </a:r>
            <a:r>
              <a:rPr lang="en-US" dirty="0" smtClean="0"/>
              <a:t>to match bias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3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6573"/>
              </p:ext>
            </p:extLst>
          </p:nvPr>
        </p:nvGraphicFramePr>
        <p:xfrm>
          <a:off x="420688" y="2401888"/>
          <a:ext cx="85502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3" name="Equation" r:id="rId3" imgW="4533900" imgH="1765300" progId="Equation.3">
                  <p:embed/>
                </p:oleObj>
              </mc:Choice>
              <mc:Fallback>
                <p:oleObj name="Equation" r:id="rId3" imgW="4533900" imgH="17653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401888"/>
                        <a:ext cx="85502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29833"/>
            <a:ext cx="1849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19295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4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2750" y="1513417"/>
            <a:ext cx="5852583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</a:t>
            </a:r>
            <a:r>
              <a:rPr lang="en-US" sz="2000" dirty="0" err="1" smtClean="0"/>
              <a:t>thu</a:t>
            </a:r>
            <a:r>
              <a:rPr lang="en-US" sz="2000" dirty="0" smtClean="0"/>
              <a:t>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,~y</a:t>
            </a:r>
            <a:r>
              <a:rPr lang="en-US" sz="2000" i="1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98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44082" y="4466167"/>
            <a:ext cx="7056819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</a:t>
            </a:r>
            <a:r>
              <a:rPr lang="en-US" sz="2000" b="1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can be sensitive to duplication by stopping updates when we get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pPr lvl="1"/>
            <a:r>
              <a:rPr lang="en-US" sz="2000" dirty="0" smtClean="0"/>
              <a:t>We’re collecting together messages about the same counter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1096962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8" name="Right Arrow 17"/>
          <p:cNvSpPr/>
          <p:nvPr/>
        </p:nvSpPr>
        <p:spPr>
          <a:xfrm rot="18701125">
            <a:off x="5268540" y="4201873"/>
            <a:ext cx="888931" cy="438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85668" y="1096962"/>
            <a:ext cx="402166" cy="3103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979663"/>
              </p:ext>
            </p:extLst>
          </p:nvPr>
        </p:nvGraphicFramePr>
        <p:xfrm>
          <a:off x="731838" y="2401888"/>
          <a:ext cx="7926387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5" name="Equation" r:id="rId3" imgW="4191000" imgH="1765300" progId="Equation.3">
                  <p:embed/>
                </p:oleObj>
              </mc:Choice>
              <mc:Fallback>
                <p:oleObj name="Equation" r:id="rId3" imgW="4191000" imgH="176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401888"/>
                        <a:ext cx="7926387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629833"/>
            <a:ext cx="17653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 – two class version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09289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6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7083" y="1513417"/>
            <a:ext cx="648388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thru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decrease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i="1" dirty="0"/>
          </a:p>
          <a:p>
            <a:r>
              <a:rPr lang="en-US" sz="2000" dirty="0" smtClean="0"/>
              <a:t>We do this regardless of whether it seems to help or not on the data….if there are duplications, the weights will become arbitrarily large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20333" y="4836583"/>
            <a:ext cx="648388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g(</a:t>
            </a:r>
            <a:r>
              <a:rPr lang="en-US" sz="2000" dirty="0" err="1" smtClean="0"/>
              <a:t>x,y</a:t>
            </a:r>
            <a:r>
              <a:rPr lang="en-US" sz="2000" dirty="0" smtClean="0"/>
              <a:t>)-g(</a:t>
            </a:r>
            <a:r>
              <a:rPr lang="en-US" sz="2000" dirty="0" err="1" smtClean="0"/>
              <a:t>x,~y</a:t>
            </a:r>
            <a:r>
              <a:rPr lang="en-US" sz="2000" dirty="0" smtClean="0"/>
              <a:t>)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the prediction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199"/>
            <a:ext cx="8229600" cy="5120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Player A: </a:t>
            </a:r>
          </a:p>
          <a:p>
            <a:pPr lvl="1"/>
            <a:r>
              <a:rPr lang="en-US" dirty="0" smtClean="0"/>
              <a:t>picks a “target concept” c </a:t>
            </a:r>
          </a:p>
          <a:p>
            <a:pPr lvl="2"/>
            <a:r>
              <a:rPr lang="en-US" dirty="0" smtClean="0"/>
              <a:t>for now - from a finite set of possibilities C (e.g., all decision trees of size </a:t>
            </a:r>
            <a:r>
              <a:rPr lang="en-US" i="1" dirty="0" smtClean="0"/>
              <a:t>m)</a:t>
            </a:r>
            <a:endParaRPr lang="en-US" dirty="0" smtClean="0"/>
          </a:p>
          <a:p>
            <a:pPr lvl="1"/>
            <a:r>
              <a:rPr lang="en-US" dirty="0" smtClean="0"/>
              <a:t> for t=1,….,</a:t>
            </a:r>
          </a:p>
          <a:p>
            <a:pPr lvl="2"/>
            <a:r>
              <a:rPr lang="en-US" dirty="0" smtClean="0"/>
              <a:t>Player A picks </a:t>
            </a:r>
            <a:r>
              <a:rPr lang="en-US" b="1" dirty="0" smtClean="0"/>
              <a:t>x</a:t>
            </a:r>
            <a:r>
              <a:rPr lang="en-US" dirty="0" smtClean="0"/>
              <a:t>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and sends it to B</a:t>
            </a:r>
          </a:p>
          <a:p>
            <a:pPr lvl="3"/>
            <a:r>
              <a:rPr lang="en-US" dirty="0" smtClean="0"/>
              <a:t>For now, from a finite set of possibilities (e.g., all binary vectors of length </a:t>
            </a:r>
            <a:r>
              <a:rPr lang="en-US" i="1" dirty="0" smtClean="0"/>
              <a:t>n)</a:t>
            </a:r>
            <a:endParaRPr lang="en-US" dirty="0" smtClean="0"/>
          </a:p>
          <a:p>
            <a:pPr lvl="2"/>
            <a:r>
              <a:rPr lang="en-US" dirty="0" smtClean="0"/>
              <a:t>B predicts a label, </a:t>
            </a:r>
            <a:r>
              <a:rPr lang="en-US" sz="3300" dirty="0" smtClean="0"/>
              <a:t>ŷ</a:t>
            </a:r>
            <a:r>
              <a:rPr lang="en-US" dirty="0" smtClean="0"/>
              <a:t>, and sends it to A</a:t>
            </a:r>
          </a:p>
          <a:p>
            <a:pPr lvl="2"/>
            <a:r>
              <a:rPr lang="en-US" dirty="0" smtClean="0"/>
              <a:t>A sends B the true label </a:t>
            </a:r>
            <a:r>
              <a:rPr lang="en-US" i="1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c(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record if B made a </a:t>
            </a:r>
            <a:r>
              <a:rPr lang="en-US" i="1" dirty="0" smtClean="0"/>
              <a:t>mistake </a:t>
            </a:r>
            <a:r>
              <a:rPr lang="en-US" dirty="0" smtClean="0"/>
              <a:t>or not</a:t>
            </a:r>
          </a:p>
          <a:p>
            <a:pPr lvl="1"/>
            <a:r>
              <a:rPr lang="en-US" dirty="0" smtClean="0"/>
              <a:t>We care about the </a:t>
            </a:r>
            <a:r>
              <a:rPr lang="en-US" i="1" dirty="0" smtClean="0"/>
              <a:t>worst case</a:t>
            </a:r>
            <a:r>
              <a:rPr lang="en-US" dirty="0" smtClean="0"/>
              <a:t> number of mistakes B will make over </a:t>
            </a:r>
            <a:r>
              <a:rPr lang="en-US" i="1" dirty="0" smtClean="0"/>
              <a:t>all possible</a:t>
            </a:r>
            <a:r>
              <a:rPr lang="en-US" dirty="0" smtClean="0"/>
              <a:t> concept &amp; training sequences of any length</a:t>
            </a:r>
          </a:p>
          <a:p>
            <a:pPr lvl="2"/>
            <a:r>
              <a:rPr lang="en-US" dirty="0" smtClean="0"/>
              <a:t>The “Mistake bound” for B, M</a:t>
            </a:r>
            <a:r>
              <a:rPr lang="en-US" baseline="-25000" dirty="0" smtClean="0"/>
              <a:t>B</a:t>
            </a:r>
            <a:r>
              <a:rPr lang="en-US" dirty="0" smtClean="0"/>
              <a:t>(C),  is this bound</a:t>
            </a:r>
          </a:p>
        </p:txBody>
      </p:sp>
    </p:spTree>
    <p:extLst>
      <p:ext uri="{BB962C8B-B14F-4D97-AF65-F5344CB8AC3E}">
        <p14:creationId xmlns:p14="http://schemas.microsoft.com/office/powerpoint/2010/main" val="5568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56600" cy="1716617"/>
          </a:xfrm>
        </p:spPr>
        <p:txBody>
          <a:bodyPr>
            <a:normAutofit/>
          </a:bodyPr>
          <a:lstStyle/>
          <a:p>
            <a:r>
              <a:rPr lang="en-US" dirty="0" smtClean="0"/>
              <a:t>The “optimal algorithm”</a:t>
            </a:r>
          </a:p>
          <a:p>
            <a:pPr lvl="1"/>
            <a:r>
              <a:rPr lang="en-US" dirty="0" smtClean="0"/>
              <a:t>Build a min-max game tree for the prediction game and use perfect 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7" y="3460751"/>
            <a:ext cx="4366684" cy="2908452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6" name="TextBox 5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2"/>
              <a:endCxn id="9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  <a:endCxn id="10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2"/>
              <a:endCxn id="11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66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6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560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56600" cy="1716617"/>
          </a:xfrm>
        </p:spPr>
        <p:txBody>
          <a:bodyPr>
            <a:normAutofit/>
          </a:bodyPr>
          <a:lstStyle/>
          <a:p>
            <a:r>
              <a:rPr lang="en-US" dirty="0" smtClean="0"/>
              <a:t>The “optimal algorithm”</a:t>
            </a:r>
          </a:p>
          <a:p>
            <a:pPr lvl="1"/>
            <a:r>
              <a:rPr lang="en-US" dirty="0" smtClean="0"/>
              <a:t>Build a min-max game tree for the prediction game and use perfect 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6" name="TextBox 5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2"/>
              <a:endCxn id="9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  <a:endCxn id="10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2"/>
              <a:endCxn id="11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66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6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5083" y="3194546"/>
            <a:ext cx="4042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B only makes a mistake on each </a:t>
            </a:r>
            <a:r>
              <a:rPr lang="en-US" sz="2400" b="1" dirty="0" smtClean="0"/>
              <a:t>x </a:t>
            </a:r>
            <a:r>
              <a:rPr lang="en-US" sz="2400" dirty="0" smtClean="0"/>
              <a:t>a finite number of times k (say k=1).</a:t>
            </a:r>
          </a:p>
          <a:p>
            <a:endParaRPr lang="en-US" sz="2400" dirty="0" smtClean="0"/>
          </a:p>
          <a:p>
            <a:r>
              <a:rPr lang="en-US" sz="2400" dirty="0" smtClean="0"/>
              <a:t>After each mistake, the set of possible concepts will decrease…so the tree will have bounded size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“Halving algorithm”</a:t>
            </a:r>
          </a:p>
          <a:p>
            <a:pPr lvl="1"/>
            <a:r>
              <a:rPr lang="en-US" dirty="0" smtClean="0"/>
              <a:t>Remember all the previous examples </a:t>
            </a:r>
          </a:p>
          <a:p>
            <a:pPr lvl="1"/>
            <a:r>
              <a:rPr lang="en-US" dirty="0" smtClean="0"/>
              <a:t>To predict, cycle through all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in the “version space” of consistent concepts in </a:t>
            </a:r>
            <a:r>
              <a:rPr lang="en-US" i="1" dirty="0" err="1" smtClean="0"/>
              <a:t>c</a:t>
            </a:r>
            <a:r>
              <a:rPr lang="en-US" i="1" dirty="0" smtClean="0"/>
              <a:t>,</a:t>
            </a:r>
            <a:r>
              <a:rPr lang="en-US" b="1" i="1" dirty="0" smtClean="0"/>
              <a:t> </a:t>
            </a:r>
            <a:r>
              <a:rPr lang="en-US" dirty="0" smtClean="0"/>
              <a:t>and record which predict 1 and which predict 0</a:t>
            </a:r>
          </a:p>
          <a:p>
            <a:pPr lvl="1"/>
            <a:r>
              <a:rPr lang="en-US" dirty="0" smtClean="0"/>
              <a:t>Predict according to the </a:t>
            </a:r>
            <a:r>
              <a:rPr lang="en-US" b="1" dirty="0" smtClean="0"/>
              <a:t>majority vote</a:t>
            </a:r>
          </a:p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With every mistake, the size of the version space is decreased in size by at </a:t>
            </a:r>
            <a:r>
              <a:rPr lang="en-US" b="1" dirty="0" smtClean="0"/>
              <a:t>least half </a:t>
            </a:r>
          </a:p>
          <a:p>
            <a:pPr lvl="1"/>
            <a:r>
              <a:rPr lang="en-US" dirty="0" smtClean="0"/>
              <a:t>So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halving</a:t>
            </a:r>
            <a:r>
              <a:rPr lang="en-US" dirty="0" err="1" smtClean="0"/>
              <a:t>(C</a:t>
            </a:r>
            <a:r>
              <a:rPr lang="en-US" dirty="0" smtClean="0"/>
              <a:t>)  &lt;= log</a:t>
            </a:r>
            <a:r>
              <a:rPr lang="en-US" baseline="-25000" dirty="0" smtClean="0"/>
              <a:t>2</a:t>
            </a:r>
            <a:r>
              <a:rPr lang="en-US" dirty="0" smtClean="0"/>
              <a:t>(|C|)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654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02194"/>
            <a:ext cx="4067170" cy="5353566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The “Halving algorithm”</a:t>
            </a:r>
          </a:p>
          <a:p>
            <a:pPr lvl="1"/>
            <a:r>
              <a:rPr lang="en-US" sz="4200" dirty="0" smtClean="0"/>
              <a:t>Remember all the previous examples </a:t>
            </a:r>
          </a:p>
          <a:p>
            <a:pPr lvl="1"/>
            <a:r>
              <a:rPr lang="en-US" sz="4200" dirty="0" smtClean="0"/>
              <a:t>To predict, cycle through all </a:t>
            </a:r>
            <a:r>
              <a:rPr lang="en-US" sz="4200" i="1" dirty="0" err="1" smtClean="0"/>
              <a:t>c</a:t>
            </a:r>
            <a:r>
              <a:rPr lang="en-US" sz="4200" i="1" dirty="0" smtClean="0"/>
              <a:t> </a:t>
            </a:r>
            <a:r>
              <a:rPr lang="en-US" sz="4200" dirty="0" smtClean="0"/>
              <a:t>in the “version space” of consistent concepts in </a:t>
            </a:r>
            <a:r>
              <a:rPr lang="en-US" sz="4200" i="1" dirty="0" err="1" smtClean="0"/>
              <a:t>c</a:t>
            </a:r>
            <a:r>
              <a:rPr lang="en-US" sz="4200" i="1" dirty="0" smtClean="0"/>
              <a:t>,</a:t>
            </a:r>
            <a:r>
              <a:rPr lang="en-US" sz="4200" b="1" i="1" dirty="0" smtClean="0"/>
              <a:t> </a:t>
            </a:r>
            <a:r>
              <a:rPr lang="en-US" sz="4200" dirty="0" smtClean="0"/>
              <a:t>and record which predict 1 and which predict 0</a:t>
            </a:r>
          </a:p>
          <a:p>
            <a:pPr lvl="1"/>
            <a:r>
              <a:rPr lang="en-US" sz="4200" dirty="0" smtClean="0"/>
              <a:t>Predict according to the </a:t>
            </a:r>
            <a:r>
              <a:rPr lang="en-US" sz="4200" b="1" dirty="0" smtClean="0"/>
              <a:t>majority vote</a:t>
            </a:r>
          </a:p>
          <a:p>
            <a:r>
              <a:rPr lang="en-US" sz="4200" dirty="0" smtClean="0"/>
              <a:t>Analysis:</a:t>
            </a:r>
          </a:p>
          <a:p>
            <a:pPr lvl="1"/>
            <a:r>
              <a:rPr lang="en-US" sz="4200" dirty="0" smtClean="0"/>
              <a:t>With every mistake, the size of the version space is decreased in size by at </a:t>
            </a:r>
            <a:r>
              <a:rPr lang="en-US" sz="4200" b="1" dirty="0" smtClean="0"/>
              <a:t>least half </a:t>
            </a:r>
          </a:p>
          <a:p>
            <a:pPr lvl="1"/>
            <a:r>
              <a:rPr lang="en-US" sz="4200" dirty="0" smtClean="0"/>
              <a:t>So </a:t>
            </a:r>
            <a:r>
              <a:rPr lang="en-US" sz="4200" dirty="0" err="1" smtClean="0"/>
              <a:t>M</a:t>
            </a:r>
            <a:r>
              <a:rPr lang="en-US" sz="4200" baseline="-25000" dirty="0" err="1" smtClean="0"/>
              <a:t>halving</a:t>
            </a:r>
            <a:r>
              <a:rPr lang="en-US" sz="4200" dirty="0" err="1" smtClean="0"/>
              <a:t>(C</a:t>
            </a:r>
            <a:r>
              <a:rPr lang="en-US" sz="4200" dirty="0" smtClean="0"/>
              <a:t>)  &lt;= log</a:t>
            </a:r>
            <a:r>
              <a:rPr lang="en-US" sz="4200" baseline="-25000" dirty="0" smtClean="0"/>
              <a:t>2</a:t>
            </a:r>
            <a:r>
              <a:rPr lang="en-US" sz="4200" dirty="0" smtClean="0"/>
              <a:t>(|C|)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770153" y="3155951"/>
            <a:ext cx="67733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0303" y="3943351"/>
            <a:ext cx="6773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0037" y="3943351"/>
            <a:ext cx="6773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9406" y="3961317"/>
            <a:ext cx="6773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49140" y="3961317"/>
            <a:ext cx="6773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0736" y="4667251"/>
            <a:ext cx="112183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ŷ</a:t>
            </a:r>
            <a:r>
              <a:rPr lang="en-US" dirty="0" smtClean="0"/>
              <a:t>(01)=0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7371" y="4667251"/>
            <a:ext cx="112183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ŷ</a:t>
            </a:r>
            <a:r>
              <a:rPr lang="en-US" dirty="0" smtClean="0"/>
              <a:t>(01)=1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85803" y="5295846"/>
            <a:ext cx="9482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59205" y="5324395"/>
            <a:ext cx="85936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5" name="Straight Connector 14"/>
          <p:cNvCxnSpPr>
            <a:stCxn id="6" idx="2"/>
            <a:endCxn id="7" idx="0"/>
          </p:cNvCxnSpPr>
          <p:nvPr/>
        </p:nvCxnSpPr>
        <p:spPr>
          <a:xfrm flipH="1">
            <a:off x="5768970" y="3525283"/>
            <a:ext cx="1339850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8" idx="0"/>
          </p:cNvCxnSpPr>
          <p:nvPr/>
        </p:nvCxnSpPr>
        <p:spPr>
          <a:xfrm flipH="1">
            <a:off x="6598704" y="3525283"/>
            <a:ext cx="510116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2"/>
            <a:endCxn id="9" idx="0"/>
          </p:cNvCxnSpPr>
          <p:nvPr/>
        </p:nvCxnSpPr>
        <p:spPr>
          <a:xfrm>
            <a:off x="7108820" y="3525283"/>
            <a:ext cx="349253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10" idx="0"/>
          </p:cNvCxnSpPr>
          <p:nvPr/>
        </p:nvCxnSpPr>
        <p:spPr>
          <a:xfrm>
            <a:off x="7108820" y="3525283"/>
            <a:ext cx="1178987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  <a:endCxn id="11" idx="0"/>
          </p:cNvCxnSpPr>
          <p:nvPr/>
        </p:nvCxnSpPr>
        <p:spPr>
          <a:xfrm flipH="1">
            <a:off x="6071653" y="4312683"/>
            <a:ext cx="527051" cy="354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  <a:endCxn id="12" idx="0"/>
          </p:cNvCxnSpPr>
          <p:nvPr/>
        </p:nvCxnSpPr>
        <p:spPr>
          <a:xfrm>
            <a:off x="6598704" y="4312683"/>
            <a:ext cx="899584" cy="354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2"/>
            <a:endCxn id="13" idx="0"/>
          </p:cNvCxnSpPr>
          <p:nvPr/>
        </p:nvCxnSpPr>
        <p:spPr>
          <a:xfrm flipH="1">
            <a:off x="5459937" y="5036583"/>
            <a:ext cx="611716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</p:cNvCxnSpPr>
          <p:nvPr/>
        </p:nvCxnSpPr>
        <p:spPr>
          <a:xfrm>
            <a:off x="6071653" y="5036583"/>
            <a:ext cx="560917" cy="37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80320" y="5059351"/>
            <a:ext cx="237065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17385" y="5059351"/>
            <a:ext cx="618069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050742" y="4337569"/>
            <a:ext cx="237065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287807" y="4337569"/>
            <a:ext cx="618069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235570" y="4312683"/>
            <a:ext cx="469899" cy="284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05468" y="4312683"/>
            <a:ext cx="228602" cy="25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20486" y="4337569"/>
            <a:ext cx="177804" cy="1518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98287" y="4337569"/>
            <a:ext cx="298453" cy="1518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03554" y="6059500"/>
            <a:ext cx="196850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{c in </a:t>
            </a:r>
            <a:r>
              <a:rPr lang="en-US" dirty="0" err="1" smtClean="0"/>
              <a:t>C:c</a:t>
            </a:r>
            <a:r>
              <a:rPr lang="en-US" dirty="0" smtClean="0"/>
              <a:t>(01)=1}</a:t>
            </a:r>
            <a:endParaRPr lang="en-US" dirty="0"/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>
          <a:xfrm flipH="1">
            <a:off x="6473821" y="6428832"/>
            <a:ext cx="1813986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2"/>
          </p:cNvCxnSpPr>
          <p:nvPr/>
        </p:nvCxnSpPr>
        <p:spPr>
          <a:xfrm flipH="1">
            <a:off x="7303555" y="6428832"/>
            <a:ext cx="984252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2"/>
          </p:cNvCxnSpPr>
          <p:nvPr/>
        </p:nvCxnSpPr>
        <p:spPr>
          <a:xfrm flipH="1">
            <a:off x="8162925" y="6428832"/>
            <a:ext cx="124882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2"/>
          </p:cNvCxnSpPr>
          <p:nvPr/>
        </p:nvCxnSpPr>
        <p:spPr>
          <a:xfrm>
            <a:off x="8287807" y="6428832"/>
            <a:ext cx="704850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1" idx="0"/>
          </p:cNvCxnSpPr>
          <p:nvPr/>
        </p:nvCxnSpPr>
        <p:spPr>
          <a:xfrm flipH="1">
            <a:off x="8287807" y="5706020"/>
            <a:ext cx="201083" cy="353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73671" y="5665178"/>
            <a:ext cx="237066" cy="399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46570" y="6089134"/>
            <a:ext cx="200871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{c in C: c(01)=0}</a:t>
            </a:r>
            <a:endParaRPr lang="en-US" dirty="0"/>
          </a:p>
        </p:txBody>
      </p:sp>
      <p:cxnSp>
        <p:nvCxnSpPr>
          <p:cNvPr id="39" name="Straight Connector 38"/>
          <p:cNvCxnSpPr>
            <a:stCxn id="38" idx="2"/>
          </p:cNvCxnSpPr>
          <p:nvPr/>
        </p:nvCxnSpPr>
        <p:spPr>
          <a:xfrm flipH="1">
            <a:off x="3836451" y="6458466"/>
            <a:ext cx="1514478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8" idx="2"/>
          </p:cNvCxnSpPr>
          <p:nvPr/>
        </p:nvCxnSpPr>
        <p:spPr>
          <a:xfrm flipH="1">
            <a:off x="4666185" y="6458466"/>
            <a:ext cx="684744" cy="41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2"/>
          </p:cNvCxnSpPr>
          <p:nvPr/>
        </p:nvCxnSpPr>
        <p:spPr>
          <a:xfrm>
            <a:off x="5350929" y="6458466"/>
            <a:ext cx="174625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2"/>
          </p:cNvCxnSpPr>
          <p:nvPr/>
        </p:nvCxnSpPr>
        <p:spPr>
          <a:xfrm>
            <a:off x="5350929" y="6458466"/>
            <a:ext cx="1004358" cy="436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40468" y="5408083"/>
            <a:ext cx="85936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1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02 at 9.50.42 AM.png"/>
          <p:cNvPicPr>
            <a:picLocks noChangeAspect="1"/>
          </p:cNvPicPr>
          <p:nvPr/>
        </p:nvPicPr>
        <p:blipFill>
          <a:blip r:embed="rId3"/>
          <a:srcRect t="4550" r="2317" b="8626"/>
          <a:stretch>
            <a:fillRect/>
          </a:stretch>
        </p:blipFill>
        <p:spPr>
          <a:xfrm>
            <a:off x="567874" y="2656417"/>
            <a:ext cx="8099876" cy="24235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0"/>
            <a:ext cx="8496300" cy="1259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 err="1" smtClean="0"/>
              <a:t>VCdim</a:t>
            </a:r>
            <a:r>
              <a:rPr lang="en-US" sz="2800" i="1" dirty="0" smtClean="0"/>
              <a:t> is closely related to </a:t>
            </a:r>
            <a:r>
              <a:rPr lang="en-US" sz="2800" i="1" dirty="0" err="1" smtClean="0"/>
              <a:t>pac-learnability</a:t>
            </a:r>
            <a:r>
              <a:rPr lang="en-US" sz="2800" i="1" dirty="0" smtClean="0"/>
              <a:t> of concepts in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7" name="TextBox 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7" idx="2"/>
              <a:endCxn id="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1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2"/>
              <a:endCxn id="11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12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32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39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/>
              <a:t>M</a:t>
            </a:r>
            <a:r>
              <a:rPr lang="en-US" sz="2800" baseline="-25000" smtClean="0"/>
              <a:t>opt</a:t>
            </a:r>
            <a:r>
              <a:rPr lang="en-US" sz="2800" smtClean="0"/>
              <a:t>(</a:t>
            </a:r>
            <a:r>
              <a:rPr lang="en-US" sz="2800" dirty="0" err="1" smtClean="0"/>
              <a:t>C</a:t>
            </a:r>
            <a:r>
              <a:rPr lang="en-US" sz="2800" dirty="0" smtClean="0"/>
              <a:t>)&gt;=VC(C)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game tree has depth &gt;= VC(C)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7" name="TextBox 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7" idx="2"/>
              <a:endCxn id="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1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2"/>
              <a:endCxn id="11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12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32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39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325973" y="3686102"/>
            <a:ext cx="4811177" cy="165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Corollary: for finite 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VC(C)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log2(|C|)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400" y="5341383"/>
            <a:ext cx="406801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Proof: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halving</a:t>
            </a:r>
            <a:r>
              <a:rPr lang="en-US" sz="2400" dirty="0" err="1" smtClean="0"/>
              <a:t>(C</a:t>
            </a:r>
            <a:r>
              <a:rPr lang="en-US" sz="2400" dirty="0" smtClean="0"/>
              <a:t>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			             &lt;=log2(|C|)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2450" y="1895475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0" y="1457325"/>
            <a:ext cx="52133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event,delta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OutputPreviousKey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PreviousKey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PreviousKey,sumForPreviousKey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3171825" y="3486150"/>
            <a:ext cx="180975" cy="7715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450" y="5736134"/>
            <a:ext cx="77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Accumulating the event counts requires</a:t>
            </a:r>
            <a:r>
              <a:rPr lang="en-US" i="1" dirty="0" smtClean="0"/>
              <a:t> constant</a:t>
            </a:r>
            <a:r>
              <a:rPr lang="en-US" dirty="0" smtClean="0"/>
              <a:t> storage … as long as the input is sorted.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6575" y="1453634"/>
            <a:ext cx="2041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5" y="125730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Scan-and-add: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65920" y="1918448"/>
            <a:ext cx="402166" cy="3103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it can be that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M</a:t>
            </a:r>
            <a:r>
              <a:rPr lang="en-US" sz="2800" baseline="-25000" dirty="0" err="1" smtClean="0"/>
              <a:t>opt</a:t>
            </a:r>
            <a:r>
              <a:rPr lang="en-US" sz="2800" dirty="0" err="1" smtClean="0"/>
              <a:t>(C</a:t>
            </a:r>
            <a:r>
              <a:rPr lang="en-US" sz="2800" dirty="0" smtClean="0"/>
              <a:t>) &gt;&gt; 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C = set of one-dimensional threshold functions.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847167" y="5302250"/>
            <a:ext cx="4080933" cy="158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43627" y="4889500"/>
            <a:ext cx="32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16943" y="4857234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1650" y="4889500"/>
            <a:ext cx="2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?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prediction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practical algorithms where we can compute the mistake bound?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voted perceptron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8124" r="38921" b="44438"/>
          <a:stretch>
            <a:fillRect/>
          </a:stretch>
        </p:blipFill>
        <p:spPr bwMode="auto">
          <a:xfrm>
            <a:off x="457200" y="3276600"/>
            <a:ext cx="754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457200" y="4940300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7" y="1309688"/>
            <a:ext cx="2263775" cy="512762"/>
            <a:chOff x="3762" y="893"/>
            <a:chExt cx="1426" cy="323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"/>
          <p:cNvGrpSpPr>
            <a:grpSpLocks/>
          </p:cNvGrpSpPr>
          <p:nvPr/>
        </p:nvGrpSpPr>
        <p:grpSpPr bwMode="auto">
          <a:xfrm>
            <a:off x="914400" y="141823"/>
            <a:ext cx="3200400" cy="3200400"/>
            <a:chOff x="48" y="48"/>
            <a:chExt cx="2016" cy="2016"/>
          </a:xfrm>
        </p:grpSpPr>
        <p:sp>
          <p:nvSpPr>
            <p:cNvPr id="7191" name="Oval 13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92" name="Picture 17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Line 20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9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1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9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22"/>
            <p:cNvSpPr txBox="1">
              <a:spLocks noChangeArrowheads="1"/>
            </p:cNvSpPr>
            <p:nvPr/>
          </p:nvSpPr>
          <p:spPr bwMode="auto">
            <a:xfrm>
              <a:off x="1536" y="33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u</a:t>
              </a:r>
            </a:p>
          </p:txBody>
        </p:sp>
        <p:sp>
          <p:nvSpPr>
            <p:cNvPr id="7199" name="Line 23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24"/>
            <p:cNvSpPr txBox="1">
              <a:spLocks noChangeArrowheads="1"/>
            </p:cNvSpPr>
            <p:nvPr/>
          </p:nvSpPr>
          <p:spPr bwMode="auto">
            <a:xfrm>
              <a:off x="432" y="1555"/>
              <a:ext cx="2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-u</a:t>
              </a:r>
            </a:p>
          </p:txBody>
        </p:sp>
        <p:sp>
          <p:nvSpPr>
            <p:cNvPr id="7201" name="AutoShape 25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27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1" name="Group 29"/>
          <p:cNvGrpSpPr>
            <a:grpSpLocks/>
          </p:cNvGrpSpPr>
          <p:nvPr/>
        </p:nvGrpSpPr>
        <p:grpSpPr bwMode="auto">
          <a:xfrm>
            <a:off x="4495800" y="141823"/>
            <a:ext cx="3200400" cy="3200400"/>
            <a:chOff x="48" y="48"/>
            <a:chExt cx="2016" cy="2016"/>
          </a:xfrm>
        </p:grpSpPr>
        <p:sp>
          <p:nvSpPr>
            <p:cNvPr id="7179" name="Oval 30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0" name="Picture 31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Line 32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33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34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5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36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37"/>
            <p:cNvSpPr txBox="1">
              <a:spLocks noChangeArrowheads="1"/>
            </p:cNvSpPr>
            <p:nvPr/>
          </p:nvSpPr>
          <p:spPr bwMode="auto">
            <a:xfrm>
              <a:off x="1536" y="336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 b="1"/>
                <a:t>u</a:t>
              </a:r>
            </a:p>
          </p:txBody>
        </p:sp>
        <p:sp>
          <p:nvSpPr>
            <p:cNvPr id="7187" name="Line 38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39"/>
            <p:cNvSpPr txBox="1">
              <a:spLocks noChangeArrowheads="1"/>
            </p:cNvSpPr>
            <p:nvPr/>
          </p:nvSpPr>
          <p:spPr bwMode="auto">
            <a:xfrm>
              <a:off x="432" y="1555"/>
              <a:ext cx="2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</a:t>
              </a:r>
              <a:r>
                <a:rPr lang="en-US" sz="1200" b="1"/>
                <a:t>u</a:t>
              </a:r>
            </a:p>
          </p:txBody>
        </p:sp>
        <p:sp>
          <p:nvSpPr>
            <p:cNvPr id="7189" name="AutoShape 40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41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2" name="Group 65"/>
          <p:cNvGrpSpPr>
            <a:grpSpLocks/>
          </p:cNvGrpSpPr>
          <p:nvPr/>
        </p:nvGrpSpPr>
        <p:grpSpPr bwMode="auto">
          <a:xfrm>
            <a:off x="5715000" y="294223"/>
            <a:ext cx="1235075" cy="2895600"/>
            <a:chOff x="3072" y="144"/>
            <a:chExt cx="778" cy="1824"/>
          </a:xfrm>
        </p:grpSpPr>
        <p:sp>
          <p:nvSpPr>
            <p:cNvPr id="7175" name="Text Box 42"/>
            <p:cNvSpPr txBox="1">
              <a:spLocks noChangeArrowheads="1"/>
            </p:cNvSpPr>
            <p:nvPr/>
          </p:nvSpPr>
          <p:spPr bwMode="auto">
            <a:xfrm>
              <a:off x="3648" y="1104"/>
              <a:ext cx="2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>
                  <a:solidFill>
                    <a:srgbClr val="006600"/>
                  </a:solidFill>
                </a:rPr>
                <a:t>+</a:t>
              </a:r>
              <a:r>
                <a:rPr lang="en-US" sz="700" b="1" i="1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7176" name="Line 43"/>
            <p:cNvSpPr>
              <a:spLocks noChangeShapeType="1"/>
            </p:cNvSpPr>
            <p:nvPr/>
          </p:nvSpPr>
          <p:spPr bwMode="auto">
            <a:xfrm>
              <a:off x="3312" y="1056"/>
              <a:ext cx="384" cy="9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44"/>
            <p:cNvSpPr txBox="1">
              <a:spLocks noChangeArrowheads="1"/>
            </p:cNvSpPr>
            <p:nvPr/>
          </p:nvSpPr>
          <p:spPr bwMode="auto">
            <a:xfrm>
              <a:off x="3504" y="110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7178" name="Line 64"/>
            <p:cNvSpPr>
              <a:spLocks noChangeShapeType="1"/>
            </p:cNvSpPr>
            <p:nvPr/>
          </p:nvSpPr>
          <p:spPr bwMode="auto">
            <a:xfrm rot="-5400000">
              <a:off x="2400" y="816"/>
              <a:ext cx="1824" cy="48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129"/>
          <p:cNvSpPr txBox="1">
            <a:spLocks noChangeArrowheads="1"/>
          </p:cNvSpPr>
          <p:nvPr/>
        </p:nvSpPr>
        <p:spPr bwMode="auto">
          <a:xfrm>
            <a:off x="838200" y="65623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(1) </a:t>
            </a:r>
            <a:r>
              <a:rPr lang="en-US" sz="1200"/>
              <a:t>A target </a:t>
            </a:r>
            <a:r>
              <a:rPr lang="en-US" sz="1200" b="1"/>
              <a:t>u</a:t>
            </a:r>
            <a:endParaRPr lang="en-US"/>
          </a:p>
        </p:txBody>
      </p:sp>
      <p:sp>
        <p:nvSpPr>
          <p:cNvPr id="7174" name="Text Box 133"/>
          <p:cNvSpPr txBox="1">
            <a:spLocks noChangeArrowheads="1"/>
          </p:cNvSpPr>
          <p:nvPr/>
        </p:nvSpPr>
        <p:spPr bwMode="auto">
          <a:xfrm>
            <a:off x="6477000" y="112428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/>
              <a:t>(2) </a:t>
            </a:r>
            <a:r>
              <a:rPr lang="en-US" sz="1200" dirty="0"/>
              <a:t>The guess </a:t>
            </a:r>
            <a:r>
              <a:rPr lang="en-US" sz="1200" b="1" dirty="0"/>
              <a:t>v</a:t>
            </a:r>
            <a:r>
              <a:rPr lang="en-US" sz="1200" b="1" baseline="-25000" dirty="0"/>
              <a:t>1 </a:t>
            </a:r>
            <a:r>
              <a:rPr lang="en-US" sz="1200" dirty="0"/>
              <a:t>after one positive example.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16002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4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819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6002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rot="16200000">
            <a:off x="25146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5146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25146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4478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276600" y="39624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14478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524000" y="58975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45" name="AutoShape 43"/>
          <p:cNvSpPr>
            <a:spLocks/>
          </p:cNvSpPr>
          <p:nvPr/>
        </p:nvSpPr>
        <p:spPr bwMode="auto">
          <a:xfrm rot="2320195">
            <a:off x="36591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6576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51816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6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633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1816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rot="16200000">
            <a:off x="60960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0960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60960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292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858000" y="39624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50292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105400" y="58975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57" name="AutoShape 55"/>
          <p:cNvSpPr>
            <a:spLocks/>
          </p:cNvSpPr>
          <p:nvPr/>
        </p:nvSpPr>
        <p:spPr bwMode="auto">
          <a:xfrm rot="2320195">
            <a:off x="72405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72390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5146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28194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09800" y="41910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2362200" y="4343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2971800" y="44958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1676400" y="3962400"/>
            <a:ext cx="1752600" cy="2438400"/>
            <a:chOff x="528" y="2544"/>
            <a:chExt cx="1104" cy="1536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6629400" y="518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60960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64008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6096000" y="57150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6096000" y="51054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208712" y="45259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6096000" y="45720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553200" y="4572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1066800" y="32766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4648200" y="32766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192837" y="6477000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6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9261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9255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3486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812800" y="3746500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AutoShape 48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&gt;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397659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2" grpId="0" animBg="1"/>
      <p:bldP spid="34863" grpId="0" animBg="1"/>
      <p:bldP spid="34864" grpId="0" animBg="1"/>
      <p:bldP spid="3486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10264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 flipV="1">
            <a:off x="2935288" y="1676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10283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10272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6516688" y="17526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10281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1028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23581"/>
          <a:stretch>
            <a:fillRect/>
          </a:stretch>
        </p:blipFill>
        <p:spPr bwMode="auto">
          <a:xfrm>
            <a:off x="639763" y="3581400"/>
            <a:ext cx="740092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319088" y="5113338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6607702" y="413068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2459" y="5681132"/>
            <a:ext cx="349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6800850" y="3820318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6947431" y="3316818"/>
            <a:ext cx="63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7227357" y="2414059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800850" y="4229100"/>
          <a:ext cx="1344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6" name="Equation" r:id="rId9" imgW="495000" imgH="495000" progId="Equation.3">
                  <p:embed/>
                </p:oleObj>
              </mc:Choice>
              <mc:Fallback>
                <p:oleObj name="Equation" r:id="rId9" imgW="49500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229100"/>
                        <a:ext cx="1344613" cy="892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97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We have shown that </a:t>
            </a:r>
          </a:p>
          <a:p>
            <a:pPr lvl="1"/>
            <a:r>
              <a:rPr lang="en-US" sz="2000" i="1" dirty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: exists a </a:t>
            </a:r>
            <a:r>
              <a:rPr lang="en-US" sz="2000" b="1" dirty="0" err="1">
                <a:latin typeface="Arial" charset="0"/>
              </a:rPr>
              <a:t>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with unit norm that has margin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r>
              <a:rPr lang="en-US" sz="2000" dirty="0">
                <a:latin typeface="Arial" charset="0"/>
                <a:cs typeface="Arial" charset="0"/>
              </a:rPr>
              <a:t> on examples in the </a:t>
            </a:r>
            <a:r>
              <a:rPr lang="en-US" sz="2000" dirty="0" err="1">
                <a:latin typeface="Arial" charset="0"/>
                <a:cs typeface="Arial" charset="0"/>
              </a:rPr>
              <a:t>seq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),(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000" i="1" dirty="0">
                <a:latin typeface="Arial" charset="0"/>
                <a:cs typeface="Arial" charset="0"/>
              </a:rPr>
              <a:t>Then </a:t>
            </a:r>
            <a:r>
              <a:rPr lang="en-US" sz="2000" dirty="0">
                <a:latin typeface="Arial" charset="0"/>
                <a:cs typeface="Arial" charset="0"/>
              </a:rPr>
              <a:t>: the </a:t>
            </a:r>
            <a:r>
              <a:rPr lang="en-US" sz="2000" dirty="0" err="1">
                <a:latin typeface="Arial" charset="0"/>
                <a:cs typeface="Arial" charset="0"/>
              </a:rPr>
              <a:t>perceptron</a:t>
            </a:r>
            <a:r>
              <a:rPr lang="en-US" sz="2000" dirty="0">
                <a:latin typeface="Arial" charset="0"/>
                <a:cs typeface="Arial" charset="0"/>
              </a:rPr>
              <a:t> algorithm makes &lt; R</a:t>
            </a:r>
            <a:r>
              <a:rPr lang="en-US" sz="2000" baseline="30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l-GR" sz="2000" dirty="0">
                <a:latin typeface="Arial" charset="0"/>
                <a:cs typeface="Arial" charset="0"/>
              </a:rPr>
              <a:t> γ</a:t>
            </a:r>
            <a:r>
              <a:rPr lang="en-US" sz="2000" baseline="30000" dirty="0">
                <a:latin typeface="Arial" charset="0"/>
                <a:cs typeface="Arial" charset="0"/>
              </a:rPr>
              <a:t>2 </a:t>
            </a:r>
            <a:r>
              <a:rPr lang="en-US" sz="2000" dirty="0">
                <a:latin typeface="Arial" charset="0"/>
              </a:rPr>
              <a:t>mistakes on the sequence (where R &gt;= ||</a:t>
            </a:r>
            <a:r>
              <a:rPr lang="en-US" sz="2000" b="1" dirty="0">
                <a:latin typeface="Arial" charset="0"/>
              </a:rPr>
              <a:t>x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||)</a:t>
            </a:r>
          </a:p>
          <a:p>
            <a:pPr lvl="1"/>
            <a:r>
              <a:rPr lang="en-US" sz="2000" i="1" dirty="0">
                <a:latin typeface="Arial" charset="0"/>
              </a:rPr>
              <a:t>Independent</a:t>
            </a:r>
            <a:r>
              <a:rPr lang="en-US" sz="2000" dirty="0">
                <a:latin typeface="Arial" charset="0"/>
              </a:rPr>
              <a:t> of dimension of the data or classifier (!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1"/>
            <a:r>
              <a:rPr lang="en-US" sz="2000" dirty="0" smtClean="0">
                <a:latin typeface="Arial" charset="0"/>
              </a:rPr>
              <a:t>This doesn’t follow from M(C)&lt;=</a:t>
            </a:r>
            <a:r>
              <a:rPr lang="en-US" sz="2000" dirty="0" err="1" smtClean="0">
                <a:latin typeface="Arial" charset="0"/>
              </a:rPr>
              <a:t>VCDim(C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if this algorithm could be better</a:t>
            </a:r>
          </a:p>
          <a:p>
            <a:pPr lvl="1"/>
            <a:r>
              <a:rPr lang="en-US" sz="2000" dirty="0">
                <a:latin typeface="Arial" charset="0"/>
              </a:rPr>
              <a:t>There are many variants that rely on similar analysis (ROMMA, Passive-Aggressive, MIRA, …)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know what happens if the </a:t>
            </a:r>
            <a:r>
              <a:rPr lang="en-US" sz="2400" dirty="0" smtClean="0">
                <a:latin typeface="Arial" charset="0"/>
              </a:rPr>
              <a:t>data’s </a:t>
            </a:r>
            <a:r>
              <a:rPr lang="en-US" sz="2400" dirty="0">
                <a:latin typeface="Arial" charset="0"/>
              </a:rPr>
              <a:t>not separable</a:t>
            </a:r>
          </a:p>
          <a:p>
            <a:pPr lvl="1"/>
            <a:r>
              <a:rPr lang="en-US" sz="2000" dirty="0">
                <a:latin typeface="Arial" charset="0"/>
              </a:rPr>
              <a:t>Unless I explain the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</a:rPr>
              <a:t>trick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sz="2000" dirty="0">
                <a:latin typeface="Arial" charset="0"/>
              </a:rPr>
              <a:t> to you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what classifier to </a:t>
            </a:r>
            <a:r>
              <a:rPr lang="en-US" sz="2400" dirty="0" smtClean="0">
                <a:latin typeface="Arial" charset="0"/>
              </a:rPr>
              <a:t>use “after” training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</a:t>
            </a:r>
            <a:r>
              <a:rPr lang="el-GR">
                <a:latin typeface="Arial" charset="0"/>
                <a:cs typeface="Arial" charset="0"/>
              </a:rPr>
              <a:t>Δ</a:t>
            </a:r>
            <a:r>
              <a:rPr lang="en-US">
                <a:latin typeface="Arial" charset="0"/>
                <a:cs typeface="Arial" charset="0"/>
              </a:rPr>
              <a:t> Trick</a:t>
            </a:r>
            <a:endParaRPr lang="en-US">
              <a:latin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Replace </a:t>
            </a:r>
            <a:r>
              <a:rPr lang="en-US" b="1" dirty="0">
                <a:latin typeface="Arial" charset="0"/>
              </a:rPr>
              <a:t>x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with </a:t>
            </a:r>
            <a:r>
              <a:rPr lang="en-US" b="1" dirty="0" err="1">
                <a:latin typeface="Arial" charset="0"/>
              </a:rPr>
              <a:t>x</a:t>
            </a:r>
            <a:r>
              <a:rPr lang="ja-JP" altLang="en-US" b="1" dirty="0">
                <a:latin typeface="Arial" charset="0"/>
              </a:rPr>
              <a:t>’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so 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becomes [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| </a:t>
            </a:r>
            <a:r>
              <a:rPr lang="en-US" b="1" dirty="0">
                <a:latin typeface="Arial" charset="0"/>
              </a:rPr>
              <a:t>I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dirty="0">
                <a:latin typeface="Arial" charset="0"/>
              </a:rPr>
              <a:t>]</a:t>
            </a:r>
          </a:p>
          <a:p>
            <a:r>
              <a:rPr lang="en-US" dirty="0">
                <a:latin typeface="Arial" charset="0"/>
              </a:rPr>
              <a:t>Replace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in our bounds with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= max(0,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dirty="0">
                <a:latin typeface="Arial" charset="0"/>
                <a:cs typeface="Arial" charset="0"/>
              </a:rPr>
              <a:t> -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x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ja-JP" altLang="en-US" b="1" dirty="0">
                <a:latin typeface="Arial" charset="0"/>
                <a:cs typeface="Arial" charset="0"/>
              </a:rPr>
              <a:t>’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= </a:t>
            </a:r>
            <a:r>
              <a:rPr lang="en-US" b="1" dirty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</a:rPr>
              <a:t>u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,…,u</a:t>
            </a:r>
            <a:r>
              <a:rPr lang="en-US" baseline="-25000" dirty="0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, y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, …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) * 1/Z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So Z=sqrt(1 + D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), for D=sqrt(d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+…+d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Mistake bound is (</a:t>
            </a:r>
            <a:r>
              <a:rPr lang="en-US" dirty="0">
                <a:latin typeface="Arial" charset="0"/>
              </a:rPr>
              <a:t>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</a:rPr>
              <a:t>)Z</a:t>
            </a:r>
            <a:r>
              <a:rPr lang="en-US" baseline="30000" dirty="0">
                <a:latin typeface="Arial" charset="0"/>
              </a:rPr>
              <a:t>2 </a:t>
            </a:r>
            <a:r>
              <a:rPr lang="en-US" dirty="0">
                <a:latin typeface="Arial" charset="0"/>
              </a:rPr>
              <a:t>/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baseline="30000" dirty="0">
                <a:latin typeface="Arial" charset="0"/>
                <a:cs typeface="Arial" charset="0"/>
              </a:rPr>
              <a:t>2 </a:t>
            </a:r>
          </a:p>
          <a:p>
            <a:r>
              <a:rPr lang="en-US" dirty="0">
                <a:latin typeface="Arial" charset="0"/>
              </a:rPr>
              <a:t>Let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cs typeface="Arial" charset="0"/>
              </a:rPr>
              <a:t>sqrt(RD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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k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&lt;= </a:t>
            </a:r>
            <a:r>
              <a:rPr lang="en-US" dirty="0">
                <a:latin typeface="Arial" charset="0"/>
                <a:cs typeface="Arial" charset="0"/>
              </a:rPr>
              <a:t>((R + D)/</a:t>
            </a:r>
            <a:r>
              <a:rPr lang="el-GR" dirty="0">
                <a:latin typeface="Arial" charset="0"/>
                <a:cs typeface="Arial" charset="0"/>
              </a:rPr>
              <a:t> γ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endParaRPr lang="en-US" baseline="30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9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We have shown that </a:t>
            </a:r>
          </a:p>
          <a:p>
            <a:pPr lvl="1"/>
            <a:r>
              <a:rPr lang="en-US" sz="2400" i="1" dirty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: exists a </a:t>
            </a:r>
            <a:r>
              <a:rPr lang="en-US" sz="2400" b="1" dirty="0" err="1">
                <a:latin typeface="Arial" charset="0"/>
              </a:rPr>
              <a:t>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with unit norm that has margin </a:t>
            </a:r>
            <a:r>
              <a:rPr lang="el-GR" sz="2400" dirty="0">
                <a:latin typeface="Arial" charset="0"/>
                <a:cs typeface="Arial" charset="0"/>
              </a:rPr>
              <a:t>γ</a:t>
            </a:r>
            <a:r>
              <a:rPr lang="en-US" sz="2400" dirty="0">
                <a:latin typeface="Arial" charset="0"/>
                <a:cs typeface="Arial" charset="0"/>
              </a:rPr>
              <a:t> on examples in the </a:t>
            </a:r>
            <a:r>
              <a:rPr lang="en-US" sz="2400" dirty="0" err="1">
                <a:latin typeface="Arial" charset="0"/>
                <a:cs typeface="Arial" charset="0"/>
              </a:rPr>
              <a:t>seq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),(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400" i="1" dirty="0">
                <a:latin typeface="Arial" charset="0"/>
                <a:cs typeface="Arial" charset="0"/>
              </a:rPr>
              <a:t>Then </a:t>
            </a:r>
            <a:r>
              <a:rPr lang="en-US" sz="2400" dirty="0">
                <a:latin typeface="Arial" charset="0"/>
                <a:cs typeface="Arial" charset="0"/>
              </a:rPr>
              <a:t>: the </a:t>
            </a:r>
            <a:r>
              <a:rPr lang="en-US" sz="2400" dirty="0" err="1">
                <a:latin typeface="Arial" charset="0"/>
                <a:cs typeface="Arial" charset="0"/>
              </a:rPr>
              <a:t>perceptron</a:t>
            </a:r>
            <a:r>
              <a:rPr lang="en-US" sz="2400" dirty="0">
                <a:latin typeface="Arial" charset="0"/>
                <a:cs typeface="Arial" charset="0"/>
              </a:rPr>
              <a:t> algorithm makes &lt; R</a:t>
            </a:r>
            <a:r>
              <a:rPr lang="en-US" sz="2400" baseline="30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/</a:t>
            </a:r>
            <a:r>
              <a:rPr lang="el-GR" sz="2400" dirty="0">
                <a:latin typeface="Arial" charset="0"/>
                <a:cs typeface="Arial" charset="0"/>
              </a:rPr>
              <a:t> γ</a:t>
            </a:r>
            <a:r>
              <a:rPr lang="en-US" sz="2400" baseline="30000" dirty="0">
                <a:latin typeface="Arial" charset="0"/>
                <a:cs typeface="Arial" charset="0"/>
              </a:rPr>
              <a:t>2 </a:t>
            </a:r>
            <a:r>
              <a:rPr lang="en-US" sz="2400" dirty="0">
                <a:latin typeface="Arial" charset="0"/>
              </a:rPr>
              <a:t>mistakes on the sequence (where R &gt;= ||</a:t>
            </a:r>
            <a:r>
              <a:rPr lang="en-US" sz="2400" b="1" dirty="0">
                <a:latin typeface="Arial" charset="0"/>
              </a:rPr>
              <a:t>x</a:t>
            </a:r>
            <a:r>
              <a:rPr lang="en-US" sz="2400" baseline="-25000" dirty="0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||)</a:t>
            </a:r>
          </a:p>
          <a:p>
            <a:pPr lvl="1"/>
            <a:r>
              <a:rPr lang="en-US" sz="2400" i="1" dirty="0">
                <a:latin typeface="Arial" charset="0"/>
              </a:rPr>
              <a:t>Independent</a:t>
            </a:r>
            <a:r>
              <a:rPr lang="en-US" sz="2400" dirty="0">
                <a:latin typeface="Arial" charset="0"/>
              </a:rPr>
              <a:t> of dimension of the data or classifier (!)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know what happens if the </a:t>
            </a:r>
            <a:r>
              <a:rPr lang="en-US" sz="2800" dirty="0" smtClean="0">
                <a:latin typeface="Arial" charset="0"/>
              </a:rPr>
              <a:t>data’s </a:t>
            </a:r>
            <a:r>
              <a:rPr lang="en-US" sz="2800" dirty="0">
                <a:latin typeface="Arial" charset="0"/>
              </a:rPr>
              <a:t>not separable</a:t>
            </a:r>
          </a:p>
          <a:p>
            <a:pPr lvl="1"/>
            <a:r>
              <a:rPr lang="en-US" sz="2400" dirty="0">
                <a:latin typeface="Arial" charset="0"/>
              </a:rPr>
              <a:t>Unless I explain the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l-GR" sz="2400" dirty="0">
                <a:latin typeface="Arial" charset="0"/>
                <a:cs typeface="Arial" charset="0"/>
              </a:rPr>
              <a:t>Δ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</a:rPr>
              <a:t>trick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to you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 </a:t>
            </a:r>
            <a:r>
              <a:rPr lang="en-US" sz="2800" dirty="0">
                <a:latin typeface="Arial" charset="0"/>
              </a:rPr>
              <a:t>know what classifier to use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after</a:t>
            </a:r>
            <a:r>
              <a:rPr lang="ja-JP" altLang="en-US" sz="2800" dirty="0">
                <a:latin typeface="Arial" charset="0"/>
              </a:rPr>
              <a:t>”</a:t>
            </a:r>
            <a:r>
              <a:rPr lang="en-US" sz="2800" dirty="0">
                <a:latin typeface="Arial" charset="0"/>
              </a:rPr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232063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7815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2959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339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2959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339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054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35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09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009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Message-routing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On-line to batch learning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8489" r="26526" b="42174"/>
          <a:stretch>
            <a:fillRect/>
          </a:stretch>
        </p:blipFill>
        <p:spPr bwMode="auto">
          <a:xfrm>
            <a:off x="280988" y="2165350"/>
            <a:ext cx="80311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5450" y="2998788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Pick a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at random according to m</a:t>
            </a:r>
            <a:r>
              <a:rPr lang="en-US" sz="2000" baseline="-25000"/>
              <a:t>k</a:t>
            </a:r>
            <a:r>
              <a:rPr lang="en-US" sz="2000"/>
              <a:t>/m, the fraction of examples it was used for.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Predict using the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you just picked.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(Actually, use some sort of deterministic approximation to this).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41713" r="22458" b="42165"/>
          <a:stretch>
            <a:fillRect/>
          </a:stretch>
        </p:blipFill>
        <p:spPr bwMode="auto">
          <a:xfrm>
            <a:off x="0" y="0"/>
            <a:ext cx="88820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22929" r="42060" b="45777"/>
          <a:stretch/>
        </p:blipFill>
        <p:spPr bwMode="auto">
          <a:xfrm>
            <a:off x="215900" y="0"/>
            <a:ext cx="7118350" cy="58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8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</a:t>
            </a:r>
            <a:r>
              <a:rPr lang="en-US" dirty="0" smtClean="0"/>
              <a:t>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mk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9892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603100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188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Synchronize with messages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  <p:grpSp>
        <p:nvGrpSpPr>
          <p:cNvPr id="6" name="Group 31"/>
          <p:cNvGrpSpPr/>
          <p:nvPr/>
        </p:nvGrpSpPr>
        <p:grpSpPr>
          <a:xfrm>
            <a:off x="1097497" y="2254265"/>
            <a:ext cx="6242043" cy="1706018"/>
            <a:chOff x="1097498" y="1807649"/>
            <a:chExt cx="6242043" cy="170601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an 33"/>
          <p:cNvSpPr/>
          <p:nvPr/>
        </p:nvSpPr>
        <p:spPr>
          <a:xfrm>
            <a:off x="528110" y="1703869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30" name="Multiply 29"/>
          <p:cNvSpPr/>
          <p:nvPr/>
        </p:nvSpPr>
        <p:spPr>
          <a:xfrm>
            <a:off x="586318" y="1524000"/>
            <a:ext cx="896411" cy="107310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Groundhog Day!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you parallelize Naïve Bayes?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Trivial solution 1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Split the data up into multiple subsets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Count and total each subset independently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Add up the counts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should be the same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is unusual for streaming learning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Why?  </a:t>
            </a:r>
            <a:r>
              <a:rPr lang="en-US" sz="2400" b="1" dirty="0" smtClean="0"/>
              <a:t>no interaction between feature weight </a:t>
            </a:r>
            <a:r>
              <a:rPr lang="en-US" sz="2400" b="1" dirty="0" smtClean="0"/>
              <a:t>updates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perceptron that’s not the case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hidden agenda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648700" cy="52302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of machine learning is good grasp of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Part of ML is a good grasp of what hacks tend to work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are not always the 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Especially in big-data situations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Catalog of useful tricks so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Brute-force estimation of a joint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Naive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Stream-and-sort, request-and-answer patterns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BLRT and KL-divergence (and when to use them)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TF-IDF weighting – especially IDF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it’s often useful even when we don’t understand why</a:t>
            </a:r>
          </a:p>
          <a:p>
            <a:pPr lvl="1">
              <a:lnSpc>
                <a:spcPct val="90000"/>
              </a:lnSpc>
            </a:pPr>
            <a:r>
              <a:rPr lang="en-US" sz="2595" dirty="0" err="1" smtClean="0"/>
              <a:t>Perceptron</a:t>
            </a:r>
            <a:r>
              <a:rPr lang="en-US" sz="2595" dirty="0" smtClean="0"/>
              <a:t>/mistake bound model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often leads to fast, competitive, easy-to-implement methods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parallel versions are non-trivial to implement/understand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8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19412" y="4026972"/>
            <a:ext cx="104933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BUFFER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Large-vocabulary Naïve </a:t>
            </a:r>
            <a:r>
              <a:rPr lang="en-US" sz="3200" dirty="0" err="1" smtClean="0"/>
              <a:t>Bayes</a:t>
            </a:r>
            <a:r>
              <a:rPr lang="en-US" sz="3200" dirty="0" smtClean="0"/>
              <a:t> - 1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</a:t>
            </a:r>
            <a:r>
              <a:rPr lang="en-US" dirty="0" smtClean="0"/>
              <a:t>min</a:t>
            </a:r>
            <a:r>
              <a:rPr lang="en-US" i="1" dirty="0" smtClean="0"/>
              <a:t> </a:t>
            </a:r>
            <a:r>
              <a:rPr lang="en-US" i="1" dirty="0" smtClean="0"/>
              <a:t>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</a:t>
            </a:r>
            <a:r>
              <a:rPr lang="en-US" i="1" dirty="0" smtClean="0"/>
              <a:t>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362075" y="4262437"/>
          <a:ext cx="6921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2" name="Equation" r:id="rId3" imgW="3670200" imgH="482400" progId="Equation.3">
                  <p:embed/>
                </p:oleObj>
              </mc:Choice>
              <mc:Fallback>
                <p:oleObj name="Equation" r:id="rId3" imgW="36702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262437"/>
                        <a:ext cx="69215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</TotalTime>
  <Words>7234</Words>
  <Application>Microsoft Macintosh PowerPoint</Application>
  <PresentationFormat>On-screen Show (4:3)</PresentationFormat>
  <Paragraphs>1174</Paragraphs>
  <Slides>78</Slides>
  <Notes>43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Office Theme</vt:lpstr>
      <vt:lpstr>Equation</vt:lpstr>
      <vt:lpstr>Microsoft Equation</vt:lpstr>
      <vt:lpstr>Some More Efficient Learning Methods</vt:lpstr>
      <vt:lpstr>Groundhog Day!</vt:lpstr>
      <vt:lpstr>Large-vocabulary Naïve Bayes</vt:lpstr>
      <vt:lpstr>Large-vocabulary Naïve Bayes</vt:lpstr>
      <vt:lpstr>Large-vocabulary Naïve Bayes</vt:lpstr>
      <vt:lpstr>Large-vocabulary Naïve Bayes</vt:lpstr>
      <vt:lpstr>Distributed Counting  Stream and Sort Counting</vt:lpstr>
      <vt:lpstr>Distributed Counting  Stream and Sort Counting</vt:lpstr>
      <vt:lpstr>Using Large-vocabulary Naïve Bayes - 1</vt:lpstr>
      <vt:lpstr>Using Large-vocabulary Naïve Bayes -1</vt:lpstr>
      <vt:lpstr>Using naïve Bayes - 2</vt:lpstr>
      <vt:lpstr>Using naïve Bayes - 2</vt:lpstr>
      <vt:lpstr>Using naïve Bayes - 2</vt:lpstr>
      <vt:lpstr>Using naïve Bayes - 2</vt:lpstr>
      <vt:lpstr>Using naïve Bayes - 2</vt:lpstr>
      <vt:lpstr>Review/outline</vt:lpstr>
      <vt:lpstr>Stream and Sort Counting  Distributed Counting</vt:lpstr>
      <vt:lpstr>Stream and Sort Counting  Distributed Counting</vt:lpstr>
      <vt:lpstr>Review/outline</vt:lpstr>
      <vt:lpstr>Review/outline</vt:lpstr>
      <vt:lpstr>Rocchio’s algorithm</vt:lpstr>
      <vt:lpstr>Groundhog Day!</vt:lpstr>
      <vt:lpstr>Large-vocabulary Naïve Bayes</vt:lpstr>
      <vt:lpstr>Rocchio’s algorithm</vt:lpstr>
      <vt:lpstr>Rocchio’s algorithm</vt:lpstr>
      <vt:lpstr>Rocchio v Bayes</vt:lpstr>
      <vt:lpstr>Rocchio….</vt:lpstr>
      <vt:lpstr>Rocchio….</vt:lpstr>
      <vt:lpstr>Rocchio….</vt:lpstr>
      <vt:lpstr>Rocchio….</vt:lpstr>
      <vt:lpstr>Rocchio at Test Time</vt:lpstr>
      <vt:lpstr>Rocchio Summary</vt:lpstr>
      <vt:lpstr>Rocchio results…</vt:lpstr>
      <vt:lpstr>PowerPoint Presentation</vt:lpstr>
      <vt:lpstr>Rocchio results…</vt:lpstr>
      <vt:lpstr>A hidden agenda</vt:lpstr>
      <vt:lpstr>One more Rocchio observation</vt:lpstr>
      <vt:lpstr>One more Rocchio observation</vt:lpstr>
      <vt:lpstr>One? more Rocchio observation</vt:lpstr>
      <vt:lpstr>One?? more Rocchio observation</vt:lpstr>
      <vt:lpstr>O(1) more Rocchio observation</vt:lpstr>
      <vt:lpstr>Review/outline</vt:lpstr>
      <vt:lpstr>Two fast algorithms</vt:lpstr>
      <vt:lpstr>Two fast algorithms</vt:lpstr>
      <vt:lpstr>Two fast algorithms</vt:lpstr>
      <vt:lpstr>Can we make this interesting? Yes!</vt:lpstr>
      <vt:lpstr>One simple way to look for interactions</vt:lpstr>
      <vt:lpstr>One simple way to look for interactions</vt:lpstr>
      <vt:lpstr>One simple way to look for interactions</vt:lpstr>
      <vt:lpstr>One simple way to look for interactions</vt:lpstr>
      <vt:lpstr>Theory: the prediction game</vt:lpstr>
      <vt:lpstr>Some possible algorithms for B</vt:lpstr>
      <vt:lpstr>Some possible algorithms for B</vt:lpstr>
      <vt:lpstr>Some possible algorithms for B</vt:lpstr>
      <vt:lpstr>Some possible algorithms for B</vt:lpstr>
      <vt:lpstr>More results</vt:lpstr>
      <vt:lpstr>More results</vt:lpstr>
      <vt:lpstr>More results</vt:lpstr>
      <vt:lpstr>More results</vt:lpstr>
      <vt:lpstr>More results</vt:lpstr>
      <vt:lpstr>The prediction game</vt:lpstr>
      <vt:lpstr>The voted perceptron</vt:lpstr>
      <vt:lpstr>PowerPoint Presentation</vt:lpstr>
      <vt:lpstr>PowerPoint Presentation</vt:lpstr>
      <vt:lpstr>PowerPoint Presentation</vt:lpstr>
      <vt:lpstr>PowerPoint Presentation</vt:lpstr>
      <vt:lpstr>Summary</vt:lpstr>
      <vt:lpstr>The Δ Trick</vt:lpstr>
      <vt:lpstr>Summary</vt:lpstr>
      <vt:lpstr>On-line to batch learning</vt:lpstr>
      <vt:lpstr>PowerPoint Presentation</vt:lpstr>
      <vt:lpstr>Complexity of perceptron learning</vt:lpstr>
      <vt:lpstr>Complexity of averaged perceptron</vt:lpstr>
      <vt:lpstr>Parallelizing perceptrons</vt:lpstr>
      <vt:lpstr>Parallelizing perceptrons</vt:lpstr>
      <vt:lpstr>Parallelizing perceptrons</vt:lpstr>
      <vt:lpstr>Review/outline</vt:lpstr>
      <vt:lpstr>A hidden agenda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610</cp:revision>
  <dcterms:created xsi:type="dcterms:W3CDTF">2012-02-02T15:44:05Z</dcterms:created>
  <dcterms:modified xsi:type="dcterms:W3CDTF">2012-02-02T18:13:53Z</dcterms:modified>
</cp:coreProperties>
</file>