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321" r:id="rId2"/>
    <p:sldId id="429" r:id="rId3"/>
    <p:sldId id="322" r:id="rId4"/>
    <p:sldId id="403" r:id="rId5"/>
    <p:sldId id="401" r:id="rId6"/>
    <p:sldId id="402" r:id="rId7"/>
    <p:sldId id="342" r:id="rId8"/>
    <p:sldId id="407" r:id="rId9"/>
    <p:sldId id="405" r:id="rId10"/>
    <p:sldId id="457" r:id="rId11"/>
    <p:sldId id="406" r:id="rId12"/>
    <p:sldId id="409" r:id="rId13"/>
    <p:sldId id="410" r:id="rId14"/>
    <p:sldId id="411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27" r:id="rId30"/>
    <p:sldId id="428" r:id="rId31"/>
    <p:sldId id="430" r:id="rId32"/>
    <p:sldId id="432" r:id="rId33"/>
    <p:sldId id="431" r:id="rId34"/>
    <p:sldId id="433" r:id="rId35"/>
    <p:sldId id="434" r:id="rId36"/>
    <p:sldId id="435" r:id="rId37"/>
    <p:sldId id="436" r:id="rId38"/>
    <p:sldId id="438" r:id="rId39"/>
    <p:sldId id="437" r:id="rId40"/>
    <p:sldId id="439" r:id="rId41"/>
    <p:sldId id="440" r:id="rId42"/>
    <p:sldId id="441" r:id="rId43"/>
    <p:sldId id="442" r:id="rId44"/>
    <p:sldId id="443" r:id="rId45"/>
    <p:sldId id="444" r:id="rId46"/>
    <p:sldId id="445" r:id="rId47"/>
    <p:sldId id="446" r:id="rId48"/>
    <p:sldId id="449" r:id="rId49"/>
    <p:sldId id="447" r:id="rId50"/>
    <p:sldId id="450" r:id="rId51"/>
    <p:sldId id="451" r:id="rId52"/>
    <p:sldId id="452" r:id="rId53"/>
    <p:sldId id="453" r:id="rId54"/>
    <p:sldId id="454" r:id="rId55"/>
    <p:sldId id="455" r:id="rId56"/>
    <p:sldId id="456" r:id="rId57"/>
    <p:sldId id="458" r:id="rId58"/>
    <p:sldId id="459" r:id="rId59"/>
    <p:sldId id="461" r:id="rId60"/>
    <p:sldId id="460" r:id="rId61"/>
    <p:sldId id="462" r:id="rId62"/>
    <p:sldId id="464" r:id="rId63"/>
    <p:sldId id="466" r:id="rId64"/>
    <p:sldId id="467" r:id="rId65"/>
    <p:sldId id="468" r:id="rId66"/>
    <p:sldId id="469" r:id="rId67"/>
    <p:sldId id="470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22199" autoAdjust="0"/>
    <p:restoredTop sz="88433" autoAdjust="0"/>
  </p:normalViewPr>
  <p:slideViewPr>
    <p:cSldViewPr snapToGrid="0" snapToObjects="1">
      <p:cViewPr>
        <p:scale>
          <a:sx n="120" d="100"/>
          <a:sy n="120" d="100"/>
        </p:scale>
        <p:origin x="-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handoutMaster" Target="handoutMasters/handout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FD442-55EA-6342-B53E-4833801FAB2B}" type="datetimeFigureOut">
              <a:rPr lang="en-US" smtClean="0"/>
              <a:t>1/31/12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9FD7F-5DC7-7B4C-BA97-09EE9819B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18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1/31/12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8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pointwise</a:t>
            </a:r>
            <a:r>
              <a:rPr lang="en-US" baseline="0" dirty="0" smtClean="0"/>
              <a:t> KL combined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78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150x – commercial</a:t>
            </a:r>
            <a:r>
              <a:rPr lang="en-US" baseline="0" dirty="0" smtClean="0"/>
              <a:t> flight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 brisk walk</a:t>
            </a:r>
          </a:p>
          <a:p>
            <a:r>
              <a:rPr lang="en-US" baseline="0" dirty="0" smtClean="0"/>
              <a:t>100,000x – 5 hr flights would take 57 years</a:t>
            </a:r>
          </a:p>
          <a:p>
            <a:r>
              <a:rPr lang="en-US" baseline="0" dirty="0" smtClean="0"/>
              <a:t>100,000x – 500 miles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about 8 meters</a:t>
            </a:r>
          </a:p>
          <a:p>
            <a:r>
              <a:rPr lang="en-US" baseline="0" dirty="0" smtClean="0"/>
              <a:t>15,000,000x – here to </a:t>
            </a:r>
            <a:r>
              <a:rPr lang="en-US" baseline="0" dirty="0" err="1" smtClean="0"/>
              <a:t>beijing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100 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53CB7-5714-4514-A7F8-65275F89277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4E72-BB8C-4643-8036-F914D928C77D}" type="datetime1">
              <a:rPr lang="en-US" smtClean="0"/>
              <a:t>1/31/12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55A1-8CDA-C446-8D19-96B46A181364}" type="datetime1">
              <a:rPr lang="en-US" smtClean="0"/>
              <a:t>1/31/12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00B8-0850-2D47-A3DF-A2A2FECFB66F}" type="datetime1">
              <a:rPr lang="en-US" smtClean="0"/>
              <a:t>1/31/12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with a 1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EC15F7A7-E32B-364C-8C79-32157FBE7F81}" type="datetime1">
              <a:rPr lang="en-US" smtClean="0"/>
              <a:t>1/31/12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DF6F-4406-8A48-852C-2F82CC7CFB2A}" type="datetime1">
              <a:rPr lang="en-US" smtClean="0"/>
              <a:t>1/31/12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4EDE-255E-8F4C-BA2A-FEC2178B0AD7}" type="datetime1">
              <a:rPr lang="en-US" smtClean="0"/>
              <a:t>1/31/12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2575-8129-AD47-86D7-AC82F2DC32C4}" type="datetime1">
              <a:rPr lang="en-US" smtClean="0"/>
              <a:t>1/31/12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EF22-B0D3-0C4E-BEF9-B303AB3D13E2}" type="datetime1">
              <a:rPr lang="en-US" smtClean="0"/>
              <a:t>1/31/12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AE77-7813-434F-A5F7-7DDCD7DA3507}" type="datetime1">
              <a:rPr lang="en-US" smtClean="0"/>
              <a:t>1/31/12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5CE6-90DE-044F-B798-25256D6AE7BC}" type="datetime1">
              <a:rPr lang="en-US" smtClean="0"/>
              <a:t>1/31/12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9C1E-8AAB-AA48-9496-BA6107E42596}" type="datetime1">
              <a:rPr lang="en-US" smtClean="0"/>
              <a:t>1/31/12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D4E87-6CC2-E943-B741-3FE799E5BAB4}" type="datetime1">
              <a:rPr lang="en-US" smtClean="0"/>
              <a:t>1/31/12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Phrase Finding; </a:t>
            </a:r>
            <a:br>
              <a:rPr lang="en-US" dirty="0" smtClean="0"/>
            </a:br>
            <a:r>
              <a:rPr lang="en-US" dirty="0" smtClean="0"/>
              <a:t>Stream-and-Sort </a:t>
            </a:r>
            <a:r>
              <a:rPr lang="en-US" dirty="0" err="1" smtClean="0"/>
              <a:t>vs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“Request-and-Answer”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W. Cohen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Large-vocabulary Naïve </a:t>
            </a:r>
            <a:r>
              <a:rPr lang="en-US" sz="3200" dirty="0" err="1" smtClean="0"/>
              <a:t>Bayes</a:t>
            </a:r>
            <a:r>
              <a:rPr lang="en-US" sz="3200" dirty="0" smtClean="0"/>
              <a:t> is Expensive to Use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197850" cy="50577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</a:p>
          <a:p>
            <a:r>
              <a:rPr lang="en-US" sz="2400" dirty="0" smtClean="0"/>
              <a:t>Sort the event-counter update “messages”</a:t>
            </a:r>
          </a:p>
          <a:p>
            <a:r>
              <a:rPr lang="en-US" sz="2400" dirty="0" smtClean="0"/>
              <a:t>Scan and add the sorted messages and output the final counter values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</a:p>
          <a:p>
            <a:pPr lvl="1"/>
            <a:r>
              <a:rPr lang="en-US" sz="2400" dirty="0" smtClean="0"/>
              <a:t>For each </a:t>
            </a:r>
            <a:r>
              <a:rPr lang="en-US" sz="2400" i="1" dirty="0" smtClean="0"/>
              <a:t>y’ </a:t>
            </a:r>
            <a:r>
              <a:rPr lang="en-US" sz="2400" dirty="0" smtClean="0"/>
              <a:t>in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dom</a:t>
            </a:r>
            <a:r>
              <a:rPr lang="en-US" sz="2400" i="1" dirty="0" smtClean="0"/>
              <a:t>(Y):</a:t>
            </a:r>
          </a:p>
          <a:p>
            <a:pPr lvl="2"/>
            <a:r>
              <a:rPr lang="en-US" sz="2000" dirty="0" smtClean="0"/>
              <a:t>Compute log Pr</a:t>
            </a:r>
            <a:r>
              <a:rPr lang="en-US" sz="2000" i="1" dirty="0" smtClean="0"/>
              <a:t>(y’,x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,….,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d</a:t>
            </a:r>
            <a:r>
              <a:rPr lang="en-US" sz="2000" i="1" dirty="0" smtClean="0"/>
              <a:t>) = </a:t>
            </a:r>
          </a:p>
          <a:p>
            <a:pPr lvl="2"/>
            <a:endParaRPr lang="en-US" sz="1600" i="1" dirty="0" smtClean="0"/>
          </a:p>
          <a:p>
            <a:pPr lvl="2"/>
            <a:endParaRPr lang="en-US" sz="1600" i="1" dirty="0" smtClean="0"/>
          </a:p>
          <a:p>
            <a:pPr lvl="2"/>
            <a:endParaRPr lang="en-US" sz="1600" dirty="0" smtClean="0"/>
          </a:p>
          <a:p>
            <a:pPr lvl="1"/>
            <a:endParaRPr lang="en-US" sz="1800" dirty="0" smtClean="0"/>
          </a:p>
          <a:p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931160" y="2541627"/>
            <a:ext cx="443166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Model size:  max</a:t>
            </a:r>
            <a:r>
              <a:rPr lang="en-US" i="1" dirty="0" smtClean="0"/>
              <a:t> O(n), O(|V||</a:t>
            </a:r>
            <a:r>
              <a:rPr lang="en-US" i="1" dirty="0" err="1" smtClean="0"/>
              <a:t>dom</a:t>
            </a:r>
            <a:r>
              <a:rPr lang="en-US" i="1" dirty="0" smtClean="0"/>
              <a:t>(Y)|)</a:t>
            </a:r>
            <a:endParaRPr lang="en-US" i="1" dirty="0"/>
          </a:p>
        </p:txBody>
      </p:sp>
      <p:graphicFrame>
        <p:nvGraphicFramePr>
          <p:cNvPr id="315394" name="Object 2"/>
          <p:cNvGraphicFramePr>
            <a:graphicFrameLocks noChangeAspect="1"/>
          </p:cNvGraphicFramePr>
          <p:nvPr/>
        </p:nvGraphicFramePr>
        <p:xfrm>
          <a:off x="1417638" y="4243388"/>
          <a:ext cx="6802437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63" name="Equation" r:id="rId3" imgW="3606800" imgH="495300" progId="Equation.3">
                  <p:embed/>
                </p:oleObj>
              </mc:Choice>
              <mc:Fallback>
                <p:oleObj name="Equation" r:id="rId3" imgW="3606800" imgH="495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4243388"/>
                        <a:ext cx="6802437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79400" y="2910959"/>
            <a:ext cx="8455025" cy="26421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workaround I suggested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197850" cy="505777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</a:p>
          <a:p>
            <a:r>
              <a:rPr lang="en-US" sz="2400" dirty="0" smtClean="0"/>
              <a:t>Sort the event-counter update “messages”</a:t>
            </a:r>
          </a:p>
          <a:p>
            <a:r>
              <a:rPr lang="en-US" sz="2400" dirty="0" smtClean="0"/>
              <a:t>Scan and add the sorted messages and output the final counter values</a:t>
            </a:r>
          </a:p>
          <a:p>
            <a:r>
              <a:rPr lang="en-US" sz="2400" dirty="0" smtClean="0"/>
              <a:t>Initialize a </a:t>
            </a:r>
            <a:r>
              <a:rPr lang="en-US" sz="2400" dirty="0" err="1" smtClean="0"/>
              <a:t>HashSet</a:t>
            </a:r>
            <a:r>
              <a:rPr lang="en-US" sz="2400" dirty="0" smtClean="0"/>
              <a:t> NEEDED and a </a:t>
            </a:r>
            <a:r>
              <a:rPr lang="en-US" sz="2400" dirty="0" err="1" smtClean="0"/>
              <a:t>hashtable</a:t>
            </a:r>
            <a:r>
              <a:rPr lang="en-US" sz="2400" dirty="0" smtClean="0"/>
              <a:t> C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</a:p>
          <a:p>
            <a:pPr lvl="1"/>
            <a:r>
              <a:rPr lang="en-US" sz="2400" dirty="0" smtClean="0"/>
              <a:t>Add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dirty="0" smtClean="0"/>
              <a:t> to NEEDED</a:t>
            </a:r>
          </a:p>
          <a:p>
            <a:r>
              <a:rPr lang="en-US" sz="2400" dirty="0" smtClean="0"/>
              <a:t>For each </a:t>
            </a:r>
            <a:r>
              <a:rPr lang="en-US" sz="2400" i="1" dirty="0" smtClean="0"/>
              <a:t>event, C(event) </a:t>
            </a:r>
            <a:r>
              <a:rPr lang="en-US" sz="2400" dirty="0" smtClean="0"/>
              <a:t>in the summed counters</a:t>
            </a:r>
          </a:p>
          <a:p>
            <a:pPr lvl="1"/>
            <a:r>
              <a:rPr lang="en-US" sz="2400" dirty="0" smtClean="0"/>
              <a:t>If </a:t>
            </a:r>
            <a:r>
              <a:rPr lang="en-US" sz="2400" i="1" dirty="0" smtClean="0"/>
              <a:t>event </a:t>
            </a:r>
            <a:r>
              <a:rPr lang="en-US" sz="2400" dirty="0" smtClean="0"/>
              <a:t>involves a NEEDED term </a:t>
            </a:r>
            <a:r>
              <a:rPr lang="en-US" sz="2400" i="1" dirty="0" smtClean="0"/>
              <a:t>x </a:t>
            </a:r>
            <a:r>
              <a:rPr lang="en-US" sz="2400" dirty="0" smtClean="0"/>
              <a:t>read it into C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  <a:endParaRPr lang="en-US" sz="2400" dirty="0" smtClean="0"/>
          </a:p>
          <a:p>
            <a:pPr lvl="1"/>
            <a:r>
              <a:rPr lang="en-US" sz="2400" dirty="0" smtClean="0"/>
              <a:t>For each </a:t>
            </a:r>
            <a:r>
              <a:rPr lang="en-US" sz="2400" i="1" dirty="0" smtClean="0"/>
              <a:t>y’ </a:t>
            </a:r>
            <a:r>
              <a:rPr lang="en-US" sz="2400" dirty="0" smtClean="0"/>
              <a:t>in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dom</a:t>
            </a:r>
            <a:r>
              <a:rPr lang="en-US" sz="2400" i="1" dirty="0" smtClean="0"/>
              <a:t>(Y):</a:t>
            </a:r>
          </a:p>
          <a:p>
            <a:pPr lvl="2"/>
            <a:r>
              <a:rPr lang="en-US" sz="2000" dirty="0" smtClean="0"/>
              <a:t>Compute log Pr</a:t>
            </a:r>
            <a:r>
              <a:rPr lang="en-US" sz="2000" i="1" dirty="0" smtClean="0"/>
              <a:t>(y’,x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,….,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d</a:t>
            </a:r>
            <a:r>
              <a:rPr lang="en-US" sz="2000" i="1" dirty="0" smtClean="0"/>
              <a:t>) = ….</a:t>
            </a:r>
          </a:p>
          <a:p>
            <a:pPr lvl="2"/>
            <a:endParaRPr lang="en-US" sz="1600" i="1" dirty="0" smtClean="0"/>
          </a:p>
          <a:p>
            <a:pPr lvl="2"/>
            <a:endParaRPr lang="en-US" sz="1600" i="1" dirty="0" smtClean="0"/>
          </a:p>
          <a:p>
            <a:pPr lvl="2"/>
            <a:endParaRPr lang="en-US" sz="1600" dirty="0" smtClean="0"/>
          </a:p>
          <a:p>
            <a:pPr lvl="1"/>
            <a:endParaRPr lang="en-US" sz="1800" dirty="0" smtClean="0"/>
          </a:p>
          <a:p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274320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4770437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better?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3920" y="1717040"/>
            <a:ext cx="28448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r>
              <a:rPr lang="en-US" i="1" dirty="0" smtClean="0"/>
              <a:t>  w</a:t>
            </a:r>
            <a:r>
              <a:rPr lang="en-US" i="1" baseline="-25000" dirty="0" smtClean="0"/>
              <a:t>1,1 </a:t>
            </a:r>
            <a:r>
              <a:rPr lang="en-US" i="1" dirty="0" smtClean="0"/>
              <a:t>w</a:t>
            </a:r>
            <a:r>
              <a:rPr lang="en-US" i="1" baseline="-25000" dirty="0" smtClean="0"/>
              <a:t>1,2</a:t>
            </a:r>
            <a:r>
              <a:rPr lang="en-US" i="1" dirty="0" smtClean="0"/>
              <a:t> w</a:t>
            </a:r>
            <a:r>
              <a:rPr lang="en-US" i="1" baseline="-25000" dirty="0" smtClean="0"/>
              <a:t>1,3</a:t>
            </a:r>
            <a:r>
              <a:rPr lang="en-US" i="1" dirty="0" smtClean="0"/>
              <a:t> …. w</a:t>
            </a:r>
            <a:r>
              <a:rPr lang="en-US" i="1" baseline="-25000" dirty="0" smtClean="0"/>
              <a:t>1,k1</a:t>
            </a:r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 w</a:t>
            </a:r>
            <a:r>
              <a:rPr lang="en-US" i="1" baseline="-25000" dirty="0" smtClean="0"/>
              <a:t>2,1 </a:t>
            </a:r>
            <a:r>
              <a:rPr lang="en-US" i="1" dirty="0" smtClean="0"/>
              <a:t>w</a:t>
            </a:r>
            <a:r>
              <a:rPr lang="en-US" i="1" baseline="-25000" dirty="0" smtClean="0"/>
              <a:t>2,2</a:t>
            </a:r>
            <a:r>
              <a:rPr lang="en-US" i="1" dirty="0" smtClean="0"/>
              <a:t> w</a:t>
            </a:r>
            <a:r>
              <a:rPr lang="en-US" i="1" baseline="-25000" dirty="0" smtClean="0"/>
              <a:t>2,3</a:t>
            </a:r>
            <a:r>
              <a:rPr lang="en-US" i="1" dirty="0" smtClean="0"/>
              <a:t>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 w</a:t>
            </a:r>
            <a:r>
              <a:rPr lang="en-US" i="1" baseline="-25000" dirty="0" smtClean="0"/>
              <a:t>3,1 </a:t>
            </a:r>
            <a:r>
              <a:rPr lang="en-US" i="1" dirty="0" smtClean="0"/>
              <a:t>w</a:t>
            </a:r>
            <a:r>
              <a:rPr lang="en-US" i="1" baseline="-25000" dirty="0" smtClean="0"/>
              <a:t>3,2</a:t>
            </a:r>
            <a:r>
              <a:rPr lang="en-US" i="1" dirty="0" smtClean="0"/>
              <a:t> 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 w</a:t>
            </a:r>
            <a:r>
              <a:rPr lang="en-US" i="1" baseline="-25000" dirty="0" smtClean="0"/>
              <a:t>4,1 </a:t>
            </a:r>
            <a:r>
              <a:rPr lang="en-US" i="1" dirty="0" smtClean="0"/>
              <a:t>w</a:t>
            </a:r>
            <a:r>
              <a:rPr lang="en-US" i="1" baseline="-25000" dirty="0" smtClean="0"/>
              <a:t>4,2</a:t>
            </a:r>
            <a:r>
              <a:rPr lang="en-US" i="1" dirty="0" smtClean="0"/>
              <a:t>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 w</a:t>
            </a:r>
            <a:r>
              <a:rPr lang="en-US" i="1" baseline="-25000" dirty="0" smtClean="0"/>
              <a:t>5,1 </a:t>
            </a:r>
            <a:r>
              <a:rPr lang="en-US" i="1" dirty="0" smtClean="0"/>
              <a:t>w</a:t>
            </a:r>
            <a:r>
              <a:rPr lang="en-US" i="1" baseline="-25000" dirty="0" smtClean="0"/>
              <a:t>5,2</a:t>
            </a:r>
            <a:r>
              <a:rPr lang="en-US" i="1" dirty="0" smtClean="0"/>
              <a:t> ….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704080" y="1717040"/>
            <a:ext cx="250952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X=w</a:t>
            </a:r>
            <a:r>
              <a:rPr lang="en-US" i="1" baseline="-25000" dirty="0" smtClean="0"/>
              <a:t>1</a:t>
            </a:r>
            <a:r>
              <a:rPr lang="en-US" i="1" dirty="0" smtClean="0"/>
              <a:t>^Y=sports</a:t>
            </a:r>
          </a:p>
          <a:p>
            <a:r>
              <a:rPr lang="en-US" i="1" dirty="0" smtClean="0"/>
              <a:t>X=w</a:t>
            </a:r>
            <a:r>
              <a:rPr lang="en-US" i="1" baseline="-25000" dirty="0" smtClean="0"/>
              <a:t>1</a:t>
            </a:r>
            <a:r>
              <a:rPr lang="en-US" i="1" dirty="0" smtClean="0"/>
              <a:t>^Y=</a:t>
            </a:r>
            <a:r>
              <a:rPr lang="en-US" i="1" dirty="0" err="1" smtClean="0"/>
              <a:t>worldNews</a:t>
            </a:r>
            <a:endParaRPr lang="en-US" i="1" dirty="0" smtClean="0"/>
          </a:p>
          <a:p>
            <a:r>
              <a:rPr lang="en-US" i="1" dirty="0" smtClean="0"/>
              <a:t>X=..</a:t>
            </a:r>
          </a:p>
          <a:p>
            <a:r>
              <a:rPr lang="en-US" i="1" dirty="0" smtClean="0"/>
              <a:t>X=w</a:t>
            </a:r>
            <a:r>
              <a:rPr lang="en-US" i="1" baseline="-25000" dirty="0" smtClean="0"/>
              <a:t>2</a:t>
            </a:r>
            <a:r>
              <a:rPr lang="en-US" i="1" dirty="0" smtClean="0"/>
              <a:t>^Y=…</a:t>
            </a:r>
          </a:p>
          <a:p>
            <a:r>
              <a:rPr lang="en-US" i="1" dirty="0" smtClean="0"/>
              <a:t>X=…</a:t>
            </a:r>
          </a:p>
          <a:p>
            <a:r>
              <a:rPr lang="en-US" i="1" dirty="0" smtClean="0"/>
              <a:t>…</a:t>
            </a:r>
          </a:p>
          <a:p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213600" y="1717040"/>
            <a:ext cx="80264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5245</a:t>
            </a:r>
          </a:p>
          <a:p>
            <a:pPr algn="r"/>
            <a:r>
              <a:rPr lang="en-US" i="1" dirty="0" smtClean="0"/>
              <a:t>1054</a:t>
            </a:r>
          </a:p>
          <a:p>
            <a:pPr algn="r"/>
            <a:r>
              <a:rPr lang="en-US" i="1" dirty="0" smtClean="0"/>
              <a:t>2120</a:t>
            </a:r>
          </a:p>
          <a:p>
            <a:pPr algn="r"/>
            <a:r>
              <a:rPr lang="en-US" i="1" dirty="0" smtClean="0"/>
              <a:t>37</a:t>
            </a:r>
          </a:p>
          <a:p>
            <a:pPr algn="r"/>
            <a:r>
              <a:rPr lang="en-US" i="1" dirty="0" smtClean="0"/>
              <a:t>3</a:t>
            </a:r>
          </a:p>
          <a:p>
            <a:pPr algn="r"/>
            <a:r>
              <a:rPr lang="en-US" i="1" dirty="0" smtClean="0"/>
              <a:t>…</a:t>
            </a:r>
          </a:p>
          <a:p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54480" y="1288534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74640" y="1256268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 counts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3520" y="4020462"/>
            <a:ext cx="8818880" cy="2954656"/>
            <a:chOff x="223520" y="4020462"/>
            <a:chExt cx="8818880" cy="2954656"/>
          </a:xfrm>
        </p:grpSpPr>
        <p:sp>
          <p:nvSpPr>
            <p:cNvPr id="11" name="TextBox 10"/>
            <p:cNvSpPr txBox="1"/>
            <p:nvPr/>
          </p:nvSpPr>
          <p:spPr>
            <a:xfrm>
              <a:off x="223520" y="4389794"/>
              <a:ext cx="2915920" cy="2585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1</a:t>
              </a:r>
              <a:r>
                <a:rPr lang="en-US" i="1" dirty="0" smtClean="0"/>
                <a:t>  w</a:t>
              </a:r>
              <a:r>
                <a:rPr lang="en-US" i="1" baseline="-25000" dirty="0" smtClean="0"/>
                <a:t>1,1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1,2</a:t>
              </a:r>
              <a:r>
                <a:rPr lang="en-US" i="1" dirty="0" smtClean="0"/>
                <a:t> w</a:t>
              </a:r>
              <a:r>
                <a:rPr lang="en-US" i="1" baseline="-25000" dirty="0" smtClean="0"/>
                <a:t>1,3</a:t>
              </a:r>
              <a:r>
                <a:rPr lang="en-US" i="1" dirty="0" smtClean="0"/>
                <a:t> …. w</a:t>
              </a:r>
              <a:r>
                <a:rPr lang="en-US" i="1" baseline="-25000" dirty="0" smtClean="0"/>
                <a:t>1,k1</a:t>
              </a:r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2</a:t>
              </a:r>
              <a:r>
                <a:rPr lang="en-US" i="1" dirty="0" smtClean="0"/>
                <a:t>  w</a:t>
              </a:r>
              <a:r>
                <a:rPr lang="en-US" i="1" baseline="-25000" dirty="0" smtClean="0"/>
                <a:t>2,1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2,2</a:t>
              </a:r>
              <a:r>
                <a:rPr lang="en-US" i="1" dirty="0" smtClean="0"/>
                <a:t> w</a:t>
              </a:r>
              <a:r>
                <a:rPr lang="en-US" i="1" baseline="-25000" dirty="0" smtClean="0"/>
                <a:t>2,3</a:t>
              </a:r>
              <a:r>
                <a:rPr lang="en-US" i="1" dirty="0" smtClean="0"/>
                <a:t> …. 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3</a:t>
              </a:r>
              <a:r>
                <a:rPr lang="en-US" i="1" dirty="0" smtClean="0"/>
                <a:t>  w</a:t>
              </a:r>
              <a:r>
                <a:rPr lang="en-US" i="1" baseline="-25000" dirty="0" smtClean="0"/>
                <a:t>3,1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3,2</a:t>
              </a:r>
              <a:r>
                <a:rPr lang="en-US" i="1" dirty="0" smtClean="0"/>
                <a:t>  …. 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4</a:t>
              </a:r>
              <a:r>
                <a:rPr lang="en-US" i="1" dirty="0" smtClean="0"/>
                <a:t>  w</a:t>
              </a:r>
              <a:r>
                <a:rPr lang="en-US" i="1" baseline="-25000" dirty="0" smtClean="0"/>
                <a:t>4,1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4,2</a:t>
              </a:r>
              <a:r>
                <a:rPr lang="en-US" i="1" dirty="0" smtClean="0"/>
                <a:t> …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endParaRPr lang="en-US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39440" y="4389795"/>
              <a:ext cx="5872480" cy="2585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C[X=w</a:t>
              </a:r>
              <a:r>
                <a:rPr lang="en-US" i="1" baseline="-25000" dirty="0" smtClean="0"/>
                <a:t>1,1</a:t>
              </a:r>
              <a:r>
                <a:rPr lang="en-US" i="1" dirty="0" smtClean="0"/>
                <a:t>^Y=sports]=5245, C[X=w</a:t>
              </a:r>
              <a:r>
                <a:rPr lang="en-US" i="1" baseline="-25000" dirty="0" smtClean="0"/>
                <a:t>1,1</a:t>
              </a:r>
              <a:r>
                <a:rPr lang="en-US" i="1" dirty="0" smtClean="0"/>
                <a:t>^Y=..],C[X=w</a:t>
              </a:r>
              <a:r>
                <a:rPr lang="en-US" i="1" baseline="-25000" dirty="0" smtClean="0"/>
                <a:t>1,2</a:t>
              </a:r>
              <a:r>
                <a:rPr lang="en-US" i="1" dirty="0" smtClean="0"/>
                <a:t>^…]</a:t>
              </a:r>
            </a:p>
            <a:p>
              <a:endParaRPr lang="en-US" i="1" dirty="0" smtClean="0"/>
            </a:p>
            <a:p>
              <a:r>
                <a:rPr lang="en-US" i="1" dirty="0" smtClean="0"/>
                <a:t>C[X=w</a:t>
              </a:r>
              <a:r>
                <a:rPr lang="en-US" i="1" baseline="-25000" dirty="0" smtClean="0"/>
                <a:t>2,1</a:t>
              </a:r>
              <a:r>
                <a:rPr lang="en-US" i="1" dirty="0" smtClean="0"/>
                <a:t>^Y=….]=1054,…, C[X=w</a:t>
              </a:r>
              <a:r>
                <a:rPr lang="en-US" i="1" baseline="-25000" dirty="0" smtClean="0"/>
                <a:t>2,k2</a:t>
              </a:r>
              <a:r>
                <a:rPr lang="en-US" i="1" dirty="0" smtClean="0"/>
                <a:t>^…]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r>
                <a:rPr lang="en-US" i="1" dirty="0" smtClean="0"/>
                <a:t>C[X=w</a:t>
              </a:r>
              <a:r>
                <a:rPr lang="en-US" i="1" baseline="-25000" dirty="0" smtClean="0"/>
                <a:t>3,1</a:t>
              </a:r>
              <a:r>
                <a:rPr lang="en-US" i="1" dirty="0" smtClean="0"/>
                <a:t>^Y=….]=…</a:t>
              </a:r>
              <a:endParaRPr lang="en-US" i="1" baseline="-25000" dirty="0" smtClean="0"/>
            </a:p>
            <a:p>
              <a:endParaRPr lang="en-US" dirty="0" smtClean="0"/>
            </a:p>
            <a:p>
              <a:r>
                <a:rPr lang="en-US" dirty="0" smtClean="0"/>
                <a:t>…</a:t>
              </a:r>
            </a:p>
            <a:p>
              <a:endParaRPr lang="en-US" i="1" dirty="0" smtClean="0"/>
            </a:p>
            <a:p>
              <a:endParaRPr lang="en-US" i="1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23520" y="485648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3680" y="537464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33680" y="587248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4000" y="647192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139440" y="4020462"/>
              <a:ext cx="2174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What we’d like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better?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04080" y="1717040"/>
            <a:ext cx="250952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X=w</a:t>
            </a:r>
            <a:r>
              <a:rPr lang="en-US" i="1" baseline="-25000" dirty="0" smtClean="0"/>
              <a:t>1</a:t>
            </a:r>
            <a:r>
              <a:rPr lang="en-US" i="1" dirty="0" smtClean="0"/>
              <a:t>^Y=sports</a:t>
            </a:r>
          </a:p>
          <a:p>
            <a:r>
              <a:rPr lang="en-US" i="1" dirty="0" smtClean="0"/>
              <a:t>X=w</a:t>
            </a:r>
            <a:r>
              <a:rPr lang="en-US" i="1" baseline="-25000" dirty="0" smtClean="0"/>
              <a:t>1</a:t>
            </a:r>
            <a:r>
              <a:rPr lang="en-US" i="1" dirty="0" smtClean="0"/>
              <a:t>^Y=</a:t>
            </a:r>
            <a:r>
              <a:rPr lang="en-US" i="1" dirty="0" err="1" smtClean="0"/>
              <a:t>worldNews</a:t>
            </a:r>
            <a:endParaRPr lang="en-US" i="1" dirty="0" smtClean="0"/>
          </a:p>
          <a:p>
            <a:r>
              <a:rPr lang="en-US" i="1" dirty="0" smtClean="0"/>
              <a:t>X=..</a:t>
            </a:r>
          </a:p>
          <a:p>
            <a:r>
              <a:rPr lang="en-US" i="1" dirty="0" smtClean="0"/>
              <a:t>X=w</a:t>
            </a:r>
            <a:r>
              <a:rPr lang="en-US" i="1" baseline="-25000" dirty="0" smtClean="0"/>
              <a:t>2</a:t>
            </a:r>
            <a:r>
              <a:rPr lang="en-US" i="1" dirty="0" smtClean="0"/>
              <a:t>^Y=…</a:t>
            </a:r>
          </a:p>
          <a:p>
            <a:r>
              <a:rPr lang="en-US" i="1" dirty="0" smtClean="0"/>
              <a:t>X=…</a:t>
            </a:r>
          </a:p>
          <a:p>
            <a:r>
              <a:rPr lang="en-US" i="1" dirty="0" smtClean="0"/>
              <a:t>…</a:t>
            </a:r>
          </a:p>
          <a:p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213600" y="1717040"/>
            <a:ext cx="80264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5245</a:t>
            </a:r>
          </a:p>
          <a:p>
            <a:pPr algn="r"/>
            <a:r>
              <a:rPr lang="en-US" i="1" dirty="0" smtClean="0"/>
              <a:t>1054</a:t>
            </a:r>
          </a:p>
          <a:p>
            <a:pPr algn="r"/>
            <a:r>
              <a:rPr lang="en-US" i="1" dirty="0" smtClean="0"/>
              <a:t>2120</a:t>
            </a:r>
          </a:p>
          <a:p>
            <a:pPr algn="r"/>
            <a:r>
              <a:rPr lang="en-US" i="1" dirty="0" smtClean="0"/>
              <a:t>37</a:t>
            </a:r>
          </a:p>
          <a:p>
            <a:pPr algn="r"/>
            <a:r>
              <a:rPr lang="en-US" i="1" dirty="0" smtClean="0"/>
              <a:t>3</a:t>
            </a:r>
          </a:p>
          <a:p>
            <a:pPr algn="r"/>
            <a:r>
              <a:rPr lang="en-US" i="1" dirty="0" smtClean="0"/>
              <a:t>…</a:t>
            </a:r>
          </a:p>
          <a:p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374640" y="1256268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 counts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524000" y="4460240"/>
          <a:ext cx="6898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646"/>
                <a:gridCol w="51049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r>
                        <a:rPr lang="en-US" baseline="0" dirty="0" smtClean="0"/>
                        <a:t> associated with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=sports]=1027,C[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</a:t>
                      </a:r>
                      <a:r>
                        <a:rPr lang="en-US" sz="1600" dirty="0" err="1" smtClean="0"/>
                        <a:t>worldNews</a:t>
                      </a:r>
                      <a:r>
                        <a:rPr lang="en-US" sz="1600" dirty="0" smtClean="0"/>
                        <a:t>]=564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=sports]=21,C[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worldNews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]=4464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Down Arrow 19"/>
          <p:cNvSpPr/>
          <p:nvPr/>
        </p:nvSpPr>
        <p:spPr>
          <a:xfrm>
            <a:off x="6085840" y="3748365"/>
            <a:ext cx="365760" cy="7118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4640" y="1997948"/>
            <a:ext cx="409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1</a:t>
            </a:r>
            <a:r>
              <a:rPr lang="en-US" dirty="0" smtClean="0"/>
              <a:t>: group counters by word </a:t>
            </a:r>
            <a:r>
              <a:rPr lang="en-US" i="1" dirty="0" smtClean="0"/>
              <a:t>w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4640" y="2367280"/>
            <a:ext cx="40944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How: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 </a:t>
            </a:r>
            <a:r>
              <a:rPr lang="en-US" dirty="0" smtClean="0"/>
              <a:t>Stream and sort: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/>
              <a:t> </a:t>
            </a:r>
            <a:r>
              <a:rPr lang="en-US" dirty="0" smtClean="0"/>
              <a:t>for each C[X=</a:t>
            </a:r>
            <a:r>
              <a:rPr lang="en-US" dirty="0" err="1" smtClean="0"/>
              <a:t>w^Y</a:t>
            </a:r>
            <a:r>
              <a:rPr lang="en-US" dirty="0" smtClean="0"/>
              <a:t>=y]=n</a:t>
            </a:r>
          </a:p>
          <a:p>
            <a:pPr lvl="2">
              <a:buFont typeface="Arial" pitchFamily="34" charset="0"/>
              <a:buChar char="•"/>
            </a:pPr>
            <a:r>
              <a:rPr lang="en-US" i="1" dirty="0" smtClean="0"/>
              <a:t> </a:t>
            </a:r>
            <a:r>
              <a:rPr lang="en-US" sz="2000" dirty="0" smtClean="0"/>
              <a:t>print “w  C[Y=y]=n”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sort and build a </a:t>
            </a:r>
            <a:r>
              <a:rPr lang="en-US" i="1" dirty="0" smtClean="0"/>
              <a:t>list</a:t>
            </a:r>
            <a:r>
              <a:rPr lang="en-US" dirty="0" smtClean="0"/>
              <a:t> of values associated with each key </a:t>
            </a:r>
            <a:r>
              <a:rPr lang="en-US" i="1" dirty="0" smtClean="0"/>
              <a:t>w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If these records were in a key-value DB we would know what to do….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83920" y="1717040"/>
            <a:ext cx="28448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r>
              <a:rPr lang="en-US" i="1" dirty="0" smtClean="0"/>
              <a:t>  w</a:t>
            </a:r>
            <a:r>
              <a:rPr lang="en-US" i="1" baseline="-25000" dirty="0" smtClean="0"/>
              <a:t>1,1 </a:t>
            </a:r>
            <a:r>
              <a:rPr lang="en-US" i="1" dirty="0" smtClean="0"/>
              <a:t>w</a:t>
            </a:r>
            <a:r>
              <a:rPr lang="en-US" i="1" baseline="-25000" dirty="0" smtClean="0"/>
              <a:t>1,2</a:t>
            </a:r>
            <a:r>
              <a:rPr lang="en-US" i="1" dirty="0" smtClean="0"/>
              <a:t> w</a:t>
            </a:r>
            <a:r>
              <a:rPr lang="en-US" i="1" baseline="-25000" dirty="0" smtClean="0"/>
              <a:t>1,3</a:t>
            </a:r>
            <a:r>
              <a:rPr lang="en-US" i="1" dirty="0" smtClean="0"/>
              <a:t> …. w</a:t>
            </a:r>
            <a:r>
              <a:rPr lang="en-US" i="1" baseline="-25000" dirty="0" smtClean="0"/>
              <a:t>1,k1</a:t>
            </a:r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 w</a:t>
            </a:r>
            <a:r>
              <a:rPr lang="en-US" i="1" baseline="-25000" dirty="0" smtClean="0"/>
              <a:t>2,1 </a:t>
            </a:r>
            <a:r>
              <a:rPr lang="en-US" i="1" dirty="0" smtClean="0"/>
              <a:t>w</a:t>
            </a:r>
            <a:r>
              <a:rPr lang="en-US" i="1" baseline="-25000" dirty="0" smtClean="0"/>
              <a:t>2,2</a:t>
            </a:r>
            <a:r>
              <a:rPr lang="en-US" i="1" dirty="0" smtClean="0"/>
              <a:t> w</a:t>
            </a:r>
            <a:r>
              <a:rPr lang="en-US" i="1" baseline="-25000" dirty="0" smtClean="0"/>
              <a:t>2,3</a:t>
            </a:r>
            <a:r>
              <a:rPr lang="en-US" i="1" dirty="0" smtClean="0"/>
              <a:t>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 w</a:t>
            </a:r>
            <a:r>
              <a:rPr lang="en-US" i="1" baseline="-25000" dirty="0" smtClean="0"/>
              <a:t>3,1 </a:t>
            </a:r>
            <a:r>
              <a:rPr lang="en-US" i="1" dirty="0" smtClean="0"/>
              <a:t>w</a:t>
            </a:r>
            <a:r>
              <a:rPr lang="en-US" i="1" baseline="-25000" dirty="0" smtClean="0"/>
              <a:t>3,2</a:t>
            </a:r>
            <a:r>
              <a:rPr lang="en-US" i="1" dirty="0" smtClean="0"/>
              <a:t> 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 w</a:t>
            </a:r>
            <a:r>
              <a:rPr lang="en-US" i="1" baseline="-25000" dirty="0" smtClean="0"/>
              <a:t>4,1 </a:t>
            </a:r>
            <a:r>
              <a:rPr lang="en-US" i="1" dirty="0" smtClean="0"/>
              <a:t>w</a:t>
            </a:r>
            <a:r>
              <a:rPr lang="en-US" i="1" baseline="-25000" dirty="0" smtClean="0"/>
              <a:t>4,2</a:t>
            </a:r>
            <a:r>
              <a:rPr lang="en-US" i="1" dirty="0" smtClean="0"/>
              <a:t>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 w</a:t>
            </a:r>
            <a:r>
              <a:rPr lang="en-US" i="1" baseline="-25000" dirty="0" smtClean="0"/>
              <a:t>5,1 </a:t>
            </a:r>
            <a:r>
              <a:rPr lang="en-US" i="1" dirty="0" smtClean="0"/>
              <a:t>w</a:t>
            </a:r>
            <a:r>
              <a:rPr lang="en-US" i="1" baseline="-25000" dirty="0" smtClean="0"/>
              <a:t>5,2</a:t>
            </a:r>
            <a:r>
              <a:rPr lang="en-US" i="1" dirty="0" smtClean="0"/>
              <a:t> ….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54480" y="1288534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97680" y="1256268"/>
            <a:ext cx="484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 of all event counts for each word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099560" y="1717040"/>
          <a:ext cx="6898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646"/>
                <a:gridCol w="51049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r>
                        <a:rPr lang="en-US" baseline="0" dirty="0" smtClean="0"/>
                        <a:t> associated with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=sports]=1027,C[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</a:t>
                      </a:r>
                      <a:r>
                        <a:rPr lang="en-US" sz="1600" dirty="0" err="1" smtClean="0"/>
                        <a:t>worldNews</a:t>
                      </a:r>
                      <a:r>
                        <a:rPr lang="en-US" sz="1600" dirty="0" smtClean="0"/>
                        <a:t>]=564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=sports]=21,C[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worldNews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]=4464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Down Arrow 19"/>
          <p:cNvSpPr/>
          <p:nvPr/>
        </p:nvSpPr>
        <p:spPr>
          <a:xfrm>
            <a:off x="1940560" y="3942080"/>
            <a:ext cx="599440" cy="7518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166959" y="3942080"/>
            <a:ext cx="48289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2: stream through and for each test case</a:t>
            </a:r>
          </a:p>
          <a:p>
            <a:endParaRPr lang="en-US" i="1" dirty="0" smtClean="0"/>
          </a:p>
          <a:p>
            <a:r>
              <a:rPr lang="en-US" i="1" dirty="0" err="1" smtClean="0"/>
              <a:t>id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 w</a:t>
            </a:r>
            <a:r>
              <a:rPr lang="en-US" i="1" baseline="-25000" dirty="0" smtClean="0"/>
              <a:t>i,1 </a:t>
            </a:r>
            <a:r>
              <a:rPr lang="en-US" i="1" dirty="0" smtClean="0"/>
              <a:t>w</a:t>
            </a:r>
            <a:r>
              <a:rPr lang="en-US" i="1" baseline="-25000" dirty="0" smtClean="0"/>
              <a:t>i,2</a:t>
            </a:r>
            <a:r>
              <a:rPr lang="en-US" i="1" dirty="0" smtClean="0"/>
              <a:t> w</a:t>
            </a:r>
            <a:r>
              <a:rPr lang="en-US" i="1" baseline="-25000" dirty="0" smtClean="0"/>
              <a:t>i,3</a:t>
            </a:r>
            <a:r>
              <a:rPr lang="en-US" i="1" dirty="0" smtClean="0"/>
              <a:t> ….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i,ki</a:t>
            </a:r>
            <a:endParaRPr lang="en-US" i="1" baseline="-25000" dirty="0" smtClean="0"/>
          </a:p>
          <a:p>
            <a:endParaRPr lang="en-US" dirty="0" smtClean="0"/>
          </a:p>
          <a:p>
            <a:r>
              <a:rPr lang="en-US" dirty="0" smtClean="0"/>
              <a:t>request the event counters needed to classify </a:t>
            </a:r>
            <a:r>
              <a:rPr lang="en-US" i="1" dirty="0" err="1" smtClean="0"/>
              <a:t>id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 </a:t>
            </a:r>
            <a:r>
              <a:rPr lang="en-US" dirty="0" smtClean="0"/>
              <a:t>from the event-count DB, then classify using the answers</a:t>
            </a:r>
          </a:p>
          <a:p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883920" y="4866640"/>
            <a:ext cx="1947759" cy="1554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Classification logic</a:t>
            </a:r>
            <a:endParaRPr lang="en-US" dirty="0"/>
          </a:p>
        </p:txBody>
      </p:sp>
      <p:cxnSp>
        <p:nvCxnSpPr>
          <p:cNvPr id="24" name="Elbow Connector 23"/>
          <p:cNvCxnSpPr/>
          <p:nvPr/>
        </p:nvCxnSpPr>
        <p:spPr>
          <a:xfrm>
            <a:off x="2831679" y="6116320"/>
            <a:ext cx="5560481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7284383" y="4856143"/>
            <a:ext cx="221555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7350820" y="5085139"/>
            <a:ext cx="267196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2831680" y="6421120"/>
            <a:ext cx="585432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Is there a stream-and-sort analog of this request-and-answer pattern?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83920" y="1717040"/>
            <a:ext cx="28448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r>
              <a:rPr lang="en-US" i="1" dirty="0" smtClean="0"/>
              <a:t>  w</a:t>
            </a:r>
            <a:r>
              <a:rPr lang="en-US" i="1" baseline="-25000" dirty="0" smtClean="0"/>
              <a:t>1,1 </a:t>
            </a:r>
            <a:r>
              <a:rPr lang="en-US" i="1" dirty="0" smtClean="0"/>
              <a:t>w</a:t>
            </a:r>
            <a:r>
              <a:rPr lang="en-US" i="1" baseline="-25000" dirty="0" smtClean="0"/>
              <a:t>1,2</a:t>
            </a:r>
            <a:r>
              <a:rPr lang="en-US" i="1" dirty="0" smtClean="0"/>
              <a:t> w</a:t>
            </a:r>
            <a:r>
              <a:rPr lang="en-US" i="1" baseline="-25000" dirty="0" smtClean="0"/>
              <a:t>1,3</a:t>
            </a:r>
            <a:r>
              <a:rPr lang="en-US" i="1" dirty="0" smtClean="0"/>
              <a:t> …. w</a:t>
            </a:r>
            <a:r>
              <a:rPr lang="en-US" i="1" baseline="-25000" dirty="0" smtClean="0"/>
              <a:t>1,k1</a:t>
            </a:r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 w</a:t>
            </a:r>
            <a:r>
              <a:rPr lang="en-US" i="1" baseline="-25000" dirty="0" smtClean="0"/>
              <a:t>2,1 </a:t>
            </a:r>
            <a:r>
              <a:rPr lang="en-US" i="1" dirty="0" smtClean="0"/>
              <a:t>w</a:t>
            </a:r>
            <a:r>
              <a:rPr lang="en-US" i="1" baseline="-25000" dirty="0" smtClean="0"/>
              <a:t>2,2</a:t>
            </a:r>
            <a:r>
              <a:rPr lang="en-US" i="1" dirty="0" smtClean="0"/>
              <a:t> w</a:t>
            </a:r>
            <a:r>
              <a:rPr lang="en-US" i="1" baseline="-25000" dirty="0" smtClean="0"/>
              <a:t>2,3</a:t>
            </a:r>
            <a:r>
              <a:rPr lang="en-US" i="1" dirty="0" smtClean="0"/>
              <a:t>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 w</a:t>
            </a:r>
            <a:r>
              <a:rPr lang="en-US" i="1" baseline="-25000" dirty="0" smtClean="0"/>
              <a:t>3,1 </a:t>
            </a:r>
            <a:r>
              <a:rPr lang="en-US" i="1" dirty="0" smtClean="0"/>
              <a:t>w</a:t>
            </a:r>
            <a:r>
              <a:rPr lang="en-US" i="1" baseline="-25000" dirty="0" smtClean="0"/>
              <a:t>3,2</a:t>
            </a:r>
            <a:r>
              <a:rPr lang="en-US" i="1" dirty="0" smtClean="0"/>
              <a:t> 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 w</a:t>
            </a:r>
            <a:r>
              <a:rPr lang="en-US" i="1" baseline="-25000" dirty="0" smtClean="0"/>
              <a:t>4,1 </a:t>
            </a:r>
            <a:r>
              <a:rPr lang="en-US" i="1" dirty="0" smtClean="0"/>
              <a:t>w</a:t>
            </a:r>
            <a:r>
              <a:rPr lang="en-US" i="1" baseline="-25000" dirty="0" smtClean="0"/>
              <a:t>4,2</a:t>
            </a:r>
            <a:r>
              <a:rPr lang="en-US" i="1" dirty="0" smtClean="0"/>
              <a:t>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 w</a:t>
            </a:r>
            <a:r>
              <a:rPr lang="en-US" i="1" baseline="-25000" dirty="0" smtClean="0"/>
              <a:t>5,1 </a:t>
            </a:r>
            <a:r>
              <a:rPr lang="en-US" i="1" dirty="0" smtClean="0"/>
              <a:t>w</a:t>
            </a:r>
            <a:r>
              <a:rPr lang="en-US" i="1" baseline="-25000" dirty="0" smtClean="0"/>
              <a:t>5,2</a:t>
            </a:r>
            <a:r>
              <a:rPr lang="en-US" i="1" dirty="0" smtClean="0"/>
              <a:t> ….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54480" y="1288534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97680" y="1256268"/>
            <a:ext cx="484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 of all event counts for each word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099560" y="1717040"/>
          <a:ext cx="6898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646"/>
                <a:gridCol w="51049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r>
                        <a:rPr lang="en-US" baseline="0" dirty="0" smtClean="0"/>
                        <a:t> associated with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=sports]=1027,C[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</a:t>
                      </a:r>
                      <a:r>
                        <a:rPr lang="en-US" sz="1600" dirty="0" err="1" smtClean="0"/>
                        <a:t>worldNews</a:t>
                      </a:r>
                      <a:r>
                        <a:rPr lang="en-US" sz="1600" dirty="0" smtClean="0"/>
                        <a:t>]=564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=sports]=21,C[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worldNews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]=4464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Down Arrow 19"/>
          <p:cNvSpPr/>
          <p:nvPr/>
        </p:nvSpPr>
        <p:spPr>
          <a:xfrm>
            <a:off x="1940560" y="3942080"/>
            <a:ext cx="599440" cy="7518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166959" y="3942080"/>
            <a:ext cx="48289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2: stream through and for each test case</a:t>
            </a:r>
          </a:p>
          <a:p>
            <a:endParaRPr lang="en-US" i="1" dirty="0" smtClean="0"/>
          </a:p>
          <a:p>
            <a:r>
              <a:rPr lang="en-US" i="1" dirty="0" err="1" smtClean="0"/>
              <a:t>id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 w</a:t>
            </a:r>
            <a:r>
              <a:rPr lang="en-US" i="1" baseline="-25000" dirty="0" smtClean="0"/>
              <a:t>i,1 </a:t>
            </a:r>
            <a:r>
              <a:rPr lang="en-US" i="1" dirty="0" smtClean="0"/>
              <a:t>w</a:t>
            </a:r>
            <a:r>
              <a:rPr lang="en-US" i="1" baseline="-25000" dirty="0" smtClean="0"/>
              <a:t>i,2</a:t>
            </a:r>
            <a:r>
              <a:rPr lang="en-US" i="1" dirty="0" smtClean="0"/>
              <a:t> w</a:t>
            </a:r>
            <a:r>
              <a:rPr lang="en-US" i="1" baseline="-25000" dirty="0" smtClean="0"/>
              <a:t>i,3</a:t>
            </a:r>
            <a:r>
              <a:rPr lang="en-US" i="1" dirty="0" smtClean="0"/>
              <a:t> ….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i,ki</a:t>
            </a:r>
            <a:endParaRPr lang="en-US" i="1" baseline="-25000" dirty="0" smtClean="0"/>
          </a:p>
          <a:p>
            <a:endParaRPr lang="en-US" dirty="0" smtClean="0"/>
          </a:p>
          <a:p>
            <a:r>
              <a:rPr lang="en-US" b="1" dirty="0" smtClean="0"/>
              <a:t>request</a:t>
            </a:r>
            <a:r>
              <a:rPr lang="en-US" dirty="0" smtClean="0"/>
              <a:t> the event counters needed to classify </a:t>
            </a:r>
            <a:r>
              <a:rPr lang="en-US" i="1" dirty="0" err="1" smtClean="0"/>
              <a:t>id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 </a:t>
            </a:r>
            <a:r>
              <a:rPr lang="en-US" dirty="0" smtClean="0"/>
              <a:t>from the event-count DB, then classify using the </a:t>
            </a:r>
            <a:r>
              <a:rPr lang="en-US" b="1" dirty="0" smtClean="0"/>
              <a:t>answers</a:t>
            </a:r>
          </a:p>
          <a:p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883920" y="4866640"/>
            <a:ext cx="1947759" cy="1554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Classification logic</a:t>
            </a:r>
            <a:endParaRPr lang="en-US" dirty="0"/>
          </a:p>
        </p:txBody>
      </p:sp>
      <p:cxnSp>
        <p:nvCxnSpPr>
          <p:cNvPr id="24" name="Elbow Connector 23"/>
          <p:cNvCxnSpPr/>
          <p:nvPr/>
        </p:nvCxnSpPr>
        <p:spPr>
          <a:xfrm>
            <a:off x="2831679" y="6116320"/>
            <a:ext cx="5560481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7284383" y="4856143"/>
            <a:ext cx="221555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7350820" y="5085139"/>
            <a:ext cx="267196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2831680" y="6421120"/>
            <a:ext cx="585432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ym typeface="Wingdings" pitchFamily="2" charset="2"/>
              </a:rPr>
              <a:t>Recall: Stream and Sort Counting: sort messages so the recipient can stream through them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631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9850" y="3367385"/>
            <a:ext cx="15049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“C[</a:t>
            </a:r>
            <a:r>
              <a:rPr lang="en-US" i="1" dirty="0" smtClean="0"/>
              <a:t>x] +=D”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4850" y="5549384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A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2556391" y="3653909"/>
            <a:ext cx="3848100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76950" y="1685925"/>
            <a:ext cx="17145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C[x1] += D1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C[x1] += D2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>
            <a:off x="6810375" y="274826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076950" y="3397250"/>
            <a:ext cx="1885950" cy="12128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 to combine counter updates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83882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324600" y="5549384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C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655582" y="2106612"/>
            <a:ext cx="1183243" cy="922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70752" y="5957887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B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Is there a stream-and-sort analog of this request-and-answer pattern?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83920" y="1717040"/>
            <a:ext cx="28448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r>
              <a:rPr lang="en-US" i="1" dirty="0" smtClean="0"/>
              <a:t>  w</a:t>
            </a:r>
            <a:r>
              <a:rPr lang="en-US" i="1" baseline="-25000" dirty="0" smtClean="0"/>
              <a:t>1,1 </a:t>
            </a:r>
            <a:r>
              <a:rPr lang="en-US" i="1" dirty="0" smtClean="0"/>
              <a:t>w</a:t>
            </a:r>
            <a:r>
              <a:rPr lang="en-US" i="1" baseline="-25000" dirty="0" smtClean="0"/>
              <a:t>1,2</a:t>
            </a:r>
            <a:r>
              <a:rPr lang="en-US" i="1" dirty="0" smtClean="0"/>
              <a:t> w</a:t>
            </a:r>
            <a:r>
              <a:rPr lang="en-US" i="1" baseline="-25000" dirty="0" smtClean="0"/>
              <a:t>1,3</a:t>
            </a:r>
            <a:r>
              <a:rPr lang="en-US" i="1" dirty="0" smtClean="0"/>
              <a:t> …. w</a:t>
            </a:r>
            <a:r>
              <a:rPr lang="en-US" i="1" baseline="-25000" dirty="0" smtClean="0"/>
              <a:t>1,k1</a:t>
            </a:r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 w</a:t>
            </a:r>
            <a:r>
              <a:rPr lang="en-US" i="1" baseline="-25000" dirty="0" smtClean="0"/>
              <a:t>2,1 </a:t>
            </a:r>
            <a:r>
              <a:rPr lang="en-US" i="1" dirty="0" smtClean="0"/>
              <a:t>w</a:t>
            </a:r>
            <a:r>
              <a:rPr lang="en-US" i="1" baseline="-25000" dirty="0" smtClean="0"/>
              <a:t>2,2</a:t>
            </a:r>
            <a:r>
              <a:rPr lang="en-US" i="1" dirty="0" smtClean="0"/>
              <a:t> w</a:t>
            </a:r>
            <a:r>
              <a:rPr lang="en-US" i="1" baseline="-25000" dirty="0" smtClean="0"/>
              <a:t>2,3</a:t>
            </a:r>
            <a:r>
              <a:rPr lang="en-US" i="1" dirty="0" smtClean="0"/>
              <a:t>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 w</a:t>
            </a:r>
            <a:r>
              <a:rPr lang="en-US" i="1" baseline="-25000" dirty="0" smtClean="0"/>
              <a:t>3,1 </a:t>
            </a:r>
            <a:r>
              <a:rPr lang="en-US" i="1" dirty="0" smtClean="0"/>
              <a:t>w</a:t>
            </a:r>
            <a:r>
              <a:rPr lang="en-US" i="1" baseline="-25000" dirty="0" smtClean="0"/>
              <a:t>3,2</a:t>
            </a:r>
            <a:r>
              <a:rPr lang="en-US" i="1" dirty="0" smtClean="0"/>
              <a:t> 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 w</a:t>
            </a:r>
            <a:r>
              <a:rPr lang="en-US" i="1" baseline="-25000" dirty="0" smtClean="0"/>
              <a:t>4,1 </a:t>
            </a:r>
            <a:r>
              <a:rPr lang="en-US" i="1" dirty="0" smtClean="0"/>
              <a:t>w</a:t>
            </a:r>
            <a:r>
              <a:rPr lang="en-US" i="1" baseline="-25000" dirty="0" smtClean="0"/>
              <a:t>4,2</a:t>
            </a:r>
            <a:r>
              <a:rPr lang="en-US" i="1" dirty="0" smtClean="0"/>
              <a:t>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 w</a:t>
            </a:r>
            <a:r>
              <a:rPr lang="en-US" i="1" baseline="-25000" dirty="0" smtClean="0"/>
              <a:t>5,1 </a:t>
            </a:r>
            <a:r>
              <a:rPr lang="en-US" i="1" dirty="0" smtClean="0"/>
              <a:t>w</a:t>
            </a:r>
            <a:r>
              <a:rPr lang="en-US" i="1" baseline="-25000" dirty="0" smtClean="0"/>
              <a:t>5,2</a:t>
            </a:r>
            <a:r>
              <a:rPr lang="en-US" i="1" dirty="0" smtClean="0"/>
              <a:t> ….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54480" y="1288534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97680" y="1256268"/>
            <a:ext cx="484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 of all event counts for each word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099560" y="1717040"/>
          <a:ext cx="6898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646"/>
                <a:gridCol w="51049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r>
                        <a:rPr lang="en-US" baseline="0" dirty="0" smtClean="0"/>
                        <a:t> associated with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=sports]=1027,C[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</a:t>
                      </a:r>
                      <a:r>
                        <a:rPr lang="en-US" sz="1600" dirty="0" err="1" smtClean="0"/>
                        <a:t>worldNews</a:t>
                      </a:r>
                      <a:r>
                        <a:rPr lang="en-US" sz="1600" dirty="0" smtClean="0"/>
                        <a:t>]=564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=sports]=21,C[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worldNews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]=4464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Down Arrow 19"/>
          <p:cNvSpPr/>
          <p:nvPr/>
        </p:nvSpPr>
        <p:spPr>
          <a:xfrm>
            <a:off x="1940560" y="3942080"/>
            <a:ext cx="599440" cy="7518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83920" y="4866640"/>
            <a:ext cx="1947759" cy="1554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Classification logic</a:t>
            </a:r>
            <a:endParaRPr lang="en-US" dirty="0"/>
          </a:p>
        </p:txBody>
      </p:sp>
      <p:cxnSp>
        <p:nvCxnSpPr>
          <p:cNvPr id="24" name="Elbow Connector 23"/>
          <p:cNvCxnSpPr/>
          <p:nvPr/>
        </p:nvCxnSpPr>
        <p:spPr>
          <a:xfrm>
            <a:off x="2831679" y="6116320"/>
            <a:ext cx="2786801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4495464" y="4932343"/>
            <a:ext cx="236795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29280" y="4487387"/>
            <a:ext cx="248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r>
              <a:rPr lang="en-US" baseline="-25000" dirty="0" smtClean="0"/>
              <a:t>1,1</a:t>
            </a:r>
            <a:r>
              <a:rPr lang="en-US" dirty="0" smtClean="0"/>
              <a:t> counters to id</a:t>
            </a:r>
            <a:r>
              <a:rPr lang="en-US" baseline="-25000" dirty="0" smtClean="0"/>
              <a:t>1</a:t>
            </a:r>
          </a:p>
          <a:p>
            <a:r>
              <a:rPr lang="en-US" dirty="0" smtClean="0"/>
              <a:t>W</a:t>
            </a:r>
            <a:r>
              <a:rPr lang="en-US" baseline="-25000" dirty="0" smtClean="0"/>
              <a:t>1,2</a:t>
            </a:r>
            <a:r>
              <a:rPr lang="en-US" dirty="0" smtClean="0"/>
              <a:t> counters to id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…</a:t>
            </a:r>
          </a:p>
          <a:p>
            <a:r>
              <a:rPr lang="en-US" dirty="0" err="1" smtClean="0"/>
              <a:t>W</a:t>
            </a:r>
            <a:r>
              <a:rPr lang="en-US" baseline="-25000" dirty="0" err="1" smtClean="0"/>
              <a:t>i,j</a:t>
            </a:r>
            <a:r>
              <a:rPr lang="en-US" dirty="0" smtClean="0"/>
              <a:t> counters to </a:t>
            </a:r>
            <a:r>
              <a:rPr lang="en-US" dirty="0" err="1" smtClean="0"/>
              <a:t>id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r>
              <a:rPr lang="en-US" baseline="-25000" dirty="0" smtClean="0"/>
              <a:t>…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Is there a stream-and-sort analog of this request-and-answer pattern?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83920" y="1717040"/>
            <a:ext cx="28448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r>
              <a:rPr lang="en-US" i="1" dirty="0" smtClean="0"/>
              <a:t>  found an </a:t>
            </a:r>
            <a:r>
              <a:rPr lang="en-US" i="1" dirty="0" err="1" smtClean="0"/>
              <a:t>aarvark</a:t>
            </a:r>
            <a:r>
              <a:rPr lang="en-US" i="1" dirty="0" smtClean="0"/>
              <a:t> in </a:t>
            </a:r>
            <a:r>
              <a:rPr lang="en-US" i="1" dirty="0" err="1" smtClean="0"/>
              <a:t>zynga’s</a:t>
            </a:r>
            <a:r>
              <a:rPr lang="en-US" i="1" dirty="0" smtClean="0"/>
              <a:t> </a:t>
            </a:r>
            <a:r>
              <a:rPr lang="en-US" i="1" dirty="0" err="1" smtClean="0"/>
              <a:t>farmville</a:t>
            </a:r>
            <a:r>
              <a:rPr lang="en-US" i="1" dirty="0" smtClean="0"/>
              <a:t> today!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 ….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54480" y="1288534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97680" y="1256268"/>
            <a:ext cx="484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 of all event counts for each word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099560" y="1717040"/>
          <a:ext cx="6898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646"/>
                <a:gridCol w="51049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r>
                        <a:rPr lang="en-US" baseline="0" dirty="0" smtClean="0"/>
                        <a:t> associated with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=sports]=1027,C[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</a:t>
                      </a:r>
                      <a:r>
                        <a:rPr lang="en-US" sz="1600" dirty="0" err="1" smtClean="0"/>
                        <a:t>worldNews</a:t>
                      </a:r>
                      <a:r>
                        <a:rPr lang="en-US" sz="1600" dirty="0" smtClean="0"/>
                        <a:t>]=564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=sports]=21,C[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worldNews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]=4464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Down Arrow 19"/>
          <p:cNvSpPr/>
          <p:nvPr/>
        </p:nvSpPr>
        <p:spPr>
          <a:xfrm>
            <a:off x="1940560" y="3942080"/>
            <a:ext cx="599440" cy="7518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83920" y="4866640"/>
            <a:ext cx="1947759" cy="1554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Classification logic</a:t>
            </a:r>
            <a:endParaRPr lang="en-US" dirty="0"/>
          </a:p>
        </p:txBody>
      </p:sp>
      <p:cxnSp>
        <p:nvCxnSpPr>
          <p:cNvPr id="24" name="Elbow Connector 23"/>
          <p:cNvCxnSpPr/>
          <p:nvPr/>
        </p:nvCxnSpPr>
        <p:spPr>
          <a:xfrm>
            <a:off x="2831679" y="6116320"/>
            <a:ext cx="2786801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4495464" y="4932343"/>
            <a:ext cx="236795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56560" y="4487387"/>
            <a:ext cx="2204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found	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</a:p>
          <a:p>
            <a:r>
              <a:rPr lang="en-US" i="1" dirty="0" smtClean="0"/>
              <a:t>aardvark</a:t>
            </a:r>
            <a:r>
              <a:rPr lang="en-US" dirty="0" smtClean="0"/>
              <a:t> 	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dirty="0" smtClean="0"/>
              <a:t>id</a:t>
            </a:r>
            <a:r>
              <a:rPr lang="en-US" baseline="-25000" dirty="0" smtClean="0"/>
              <a:t>1</a:t>
            </a:r>
            <a:endParaRPr lang="en-US" baseline="-25000" dirty="0" smtClean="0"/>
          </a:p>
          <a:p>
            <a:r>
              <a:rPr lang="en-US" dirty="0" smtClean="0"/>
              <a:t>…</a:t>
            </a:r>
          </a:p>
          <a:p>
            <a:r>
              <a:rPr lang="en-US" i="1" dirty="0" smtClean="0"/>
              <a:t>today</a:t>
            </a:r>
            <a:r>
              <a:rPr lang="en-US" dirty="0" smtClean="0"/>
              <a:t> 	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dirty="0" smtClean="0"/>
              <a:t>id</a:t>
            </a:r>
            <a:r>
              <a:rPr lang="en-US" baseline="-25000" dirty="0"/>
              <a:t>1</a:t>
            </a:r>
            <a:endParaRPr lang="en-US" baseline="-25000" dirty="0" smtClean="0"/>
          </a:p>
          <a:p>
            <a:r>
              <a:rPr lang="en-US" baseline="-25000" dirty="0" smtClean="0"/>
              <a:t>…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Is there a stream-and-sort analog of this request-and-answer pattern?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83920" y="1717040"/>
            <a:ext cx="28448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r>
              <a:rPr lang="en-US" i="1" dirty="0" smtClean="0"/>
              <a:t>  found an </a:t>
            </a:r>
            <a:r>
              <a:rPr lang="en-US" i="1" dirty="0" err="1" smtClean="0"/>
              <a:t>aarvark</a:t>
            </a:r>
            <a:r>
              <a:rPr lang="en-US" i="1" dirty="0" smtClean="0"/>
              <a:t> in </a:t>
            </a:r>
            <a:r>
              <a:rPr lang="en-US" i="1" dirty="0" err="1" smtClean="0"/>
              <a:t>zynga’s</a:t>
            </a:r>
            <a:r>
              <a:rPr lang="en-US" i="1" dirty="0" smtClean="0"/>
              <a:t> </a:t>
            </a:r>
            <a:r>
              <a:rPr lang="en-US" i="1" dirty="0" err="1" smtClean="0"/>
              <a:t>farmville</a:t>
            </a:r>
            <a:r>
              <a:rPr lang="en-US" i="1" dirty="0" smtClean="0"/>
              <a:t> today!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 ….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54480" y="1288534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97680" y="1256268"/>
            <a:ext cx="484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 of all event counts for each word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099560" y="1717040"/>
          <a:ext cx="6898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646"/>
                <a:gridCol w="51049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r>
                        <a:rPr lang="en-US" baseline="0" dirty="0" smtClean="0"/>
                        <a:t> associated with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=sports]=1027,C[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</a:t>
                      </a:r>
                      <a:r>
                        <a:rPr lang="en-US" sz="1600" dirty="0" err="1" smtClean="0"/>
                        <a:t>worldNews</a:t>
                      </a:r>
                      <a:r>
                        <a:rPr lang="en-US" sz="1600" dirty="0" smtClean="0"/>
                        <a:t>]=564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=sports]=21,C[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worldNews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]=4464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Down Arrow 19"/>
          <p:cNvSpPr/>
          <p:nvPr/>
        </p:nvSpPr>
        <p:spPr>
          <a:xfrm>
            <a:off x="1940560" y="3942080"/>
            <a:ext cx="599440" cy="7518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83920" y="4866640"/>
            <a:ext cx="1947759" cy="1554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Classification logic</a:t>
            </a:r>
            <a:endParaRPr lang="en-US" dirty="0"/>
          </a:p>
        </p:txBody>
      </p:sp>
      <p:cxnSp>
        <p:nvCxnSpPr>
          <p:cNvPr id="24" name="Elbow Connector 23"/>
          <p:cNvCxnSpPr/>
          <p:nvPr/>
        </p:nvCxnSpPr>
        <p:spPr>
          <a:xfrm>
            <a:off x="2831679" y="6116320"/>
            <a:ext cx="2786801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4495464" y="4932343"/>
            <a:ext cx="2367955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56560" y="4487387"/>
            <a:ext cx="2204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found	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</a:p>
          <a:p>
            <a:r>
              <a:rPr lang="en-US" i="1" dirty="0" smtClean="0"/>
              <a:t>aardvark</a:t>
            </a:r>
            <a:r>
              <a:rPr lang="en-US" dirty="0" smtClean="0"/>
              <a:t> 	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i="1" baseline="-25000" dirty="0"/>
              <a:t>1</a:t>
            </a:r>
            <a:endParaRPr lang="en-US" i="1" baseline="-25000" dirty="0" smtClean="0"/>
          </a:p>
          <a:p>
            <a:r>
              <a:rPr lang="en-US" dirty="0" smtClean="0"/>
              <a:t>…</a:t>
            </a:r>
          </a:p>
          <a:p>
            <a:r>
              <a:rPr lang="en-US" i="1" dirty="0" smtClean="0"/>
              <a:t>today</a:t>
            </a:r>
            <a:r>
              <a:rPr lang="en-US" dirty="0" smtClean="0"/>
              <a:t> 	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i="1" baseline="-25000" dirty="0"/>
              <a:t>1</a:t>
            </a:r>
            <a:endParaRPr lang="en-US" i="1" baseline="-25000" dirty="0" smtClean="0"/>
          </a:p>
          <a:p>
            <a:r>
              <a:rPr lang="en-US" baseline="-25000" dirty="0" smtClean="0"/>
              <a:t>…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811520" y="4118055"/>
            <a:ext cx="30988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~ is the last </a:t>
            </a:r>
            <a:r>
              <a:rPr lang="en-US" dirty="0" err="1" smtClean="0"/>
              <a:t>ascii</a:t>
            </a:r>
            <a:r>
              <a:rPr lang="en-US" dirty="0" smtClean="0"/>
              <a:t> character</a:t>
            </a:r>
          </a:p>
          <a:p>
            <a:endParaRPr lang="en-US" dirty="0" smtClean="0"/>
          </a:p>
          <a:p>
            <a:r>
              <a:rPr lang="en-US" dirty="0" smtClean="0"/>
              <a:t>% export LC_COLLATE=C</a:t>
            </a:r>
          </a:p>
          <a:p>
            <a:endParaRPr lang="en-US" dirty="0" smtClean="0"/>
          </a:p>
          <a:p>
            <a:r>
              <a:rPr lang="en-US" dirty="0" smtClean="0"/>
              <a:t>means that it will sort </a:t>
            </a:r>
            <a:r>
              <a:rPr lang="en-US" i="1" dirty="0" smtClean="0"/>
              <a:t>after </a:t>
            </a:r>
            <a:r>
              <a:rPr lang="en-US" dirty="0" smtClean="0"/>
              <a:t>anything else with </a:t>
            </a:r>
            <a:r>
              <a:rPr lang="en-US" dirty="0" err="1" smtClean="0"/>
              <a:t>unix</a:t>
            </a:r>
            <a:r>
              <a:rPr lang="en-US" dirty="0" smtClean="0"/>
              <a:t> sort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more on stream-and-sort and naïve </a:t>
            </a:r>
            <a:r>
              <a:rPr lang="en-US" dirty="0" err="1" smtClean="0"/>
              <a:t>Bayes</a:t>
            </a:r>
            <a:endParaRPr lang="en-US" dirty="0" smtClean="0"/>
          </a:p>
          <a:p>
            <a:r>
              <a:rPr lang="en-US" dirty="0" smtClean="0"/>
              <a:t>Another problem: “meaningful” phrase finding</a:t>
            </a:r>
          </a:p>
          <a:p>
            <a:r>
              <a:rPr lang="en-US" dirty="0" smtClean="0"/>
              <a:t>Implementing phrase finding efficiently</a:t>
            </a:r>
          </a:p>
          <a:p>
            <a:r>
              <a:rPr lang="en-US" dirty="0" smtClean="0"/>
              <a:t>Some other phrase-related problems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Is there a stream-and-sort analog of this request-and-answer pattern?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83920" y="1717040"/>
            <a:ext cx="28448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r>
              <a:rPr lang="en-US" i="1" dirty="0" smtClean="0"/>
              <a:t>  found an aardvark in </a:t>
            </a:r>
            <a:r>
              <a:rPr lang="en-US" i="1" dirty="0" err="1" smtClean="0"/>
              <a:t>zynga’s</a:t>
            </a:r>
            <a:r>
              <a:rPr lang="en-US" i="1" dirty="0" smtClean="0"/>
              <a:t> </a:t>
            </a:r>
            <a:r>
              <a:rPr lang="en-US" i="1" dirty="0" err="1" smtClean="0"/>
              <a:t>farmville</a:t>
            </a:r>
            <a:r>
              <a:rPr lang="en-US" i="1" dirty="0" smtClean="0"/>
              <a:t> today!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 ….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554480" y="1288534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97680" y="1256268"/>
            <a:ext cx="484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 of all event counts for each word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099560" y="1717040"/>
          <a:ext cx="6898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646"/>
                <a:gridCol w="51049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r>
                        <a:rPr lang="en-US" baseline="0" dirty="0" smtClean="0"/>
                        <a:t> associated with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=sports]=1027,C[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</a:t>
                      </a:r>
                      <a:r>
                        <a:rPr lang="en-US" sz="1600" dirty="0" err="1" smtClean="0"/>
                        <a:t>worldNews</a:t>
                      </a:r>
                      <a:r>
                        <a:rPr lang="en-US" sz="1600" dirty="0" smtClean="0"/>
                        <a:t>]=564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=sports]=21,C[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worldNews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]=4464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Down Arrow 19"/>
          <p:cNvSpPr/>
          <p:nvPr/>
        </p:nvSpPr>
        <p:spPr>
          <a:xfrm>
            <a:off x="1940560" y="3942080"/>
            <a:ext cx="599440" cy="7518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83920" y="4866640"/>
            <a:ext cx="1947759" cy="1554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Classification logic</a:t>
            </a:r>
            <a:endParaRPr lang="en-US" dirty="0"/>
          </a:p>
        </p:txBody>
      </p:sp>
      <p:cxnSp>
        <p:nvCxnSpPr>
          <p:cNvPr id="24" name="Elbow Connector 23"/>
          <p:cNvCxnSpPr/>
          <p:nvPr/>
        </p:nvCxnSpPr>
        <p:spPr>
          <a:xfrm>
            <a:off x="2831679" y="6116320"/>
            <a:ext cx="2786801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4335781" y="4254500"/>
            <a:ext cx="2108199" cy="8839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56560" y="4487387"/>
            <a:ext cx="2204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found	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</a:p>
          <a:p>
            <a:r>
              <a:rPr lang="en-US" i="1" dirty="0" smtClean="0"/>
              <a:t>aardvark</a:t>
            </a:r>
            <a:r>
              <a:rPr lang="en-US" dirty="0" smtClean="0"/>
              <a:t> 	~</a:t>
            </a:r>
            <a:r>
              <a:rPr lang="en-US" dirty="0" err="1" smtClean="0"/>
              <a:t>ctr</a:t>
            </a:r>
            <a:r>
              <a:rPr lang="en-US" dirty="0" smtClean="0"/>
              <a:t> to id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…</a:t>
            </a:r>
          </a:p>
          <a:p>
            <a:r>
              <a:rPr lang="en-US" i="1" dirty="0" smtClean="0"/>
              <a:t>today</a:t>
            </a:r>
            <a:r>
              <a:rPr lang="en-US" dirty="0" smtClean="0"/>
              <a:t> 	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dirty="0" err="1" smtClean="0"/>
              <a:t>id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r>
              <a:rPr lang="en-US" baseline="-25000" dirty="0" smtClean="0"/>
              <a:t>…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435600" y="4025364"/>
            <a:ext cx="1834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Counter records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17881" y="623645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18480" y="5867122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and sort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8" idx="3"/>
          </p:cNvCxnSpPr>
          <p:nvPr/>
        </p:nvCxnSpPr>
        <p:spPr>
          <a:xfrm>
            <a:off x="7635379" y="6051788"/>
            <a:ext cx="54342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/>
              <a:t>A stream-and-sort analog of the request-and-answer pattern…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3520" y="1263750"/>
            <a:ext cx="280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Record of all event counts for each word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11481" y="1910081"/>
          <a:ext cx="2448559" cy="180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769"/>
                <a:gridCol w="1472790"/>
              </a:tblGrid>
              <a:tr h="319474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aardvark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C[</a:t>
                      </a:r>
                      <a:r>
                        <a:rPr lang="en-US" sz="1200" dirty="0" err="1" smtClean="0"/>
                        <a:t>w^Y</a:t>
                      </a:r>
                      <a:r>
                        <a:rPr lang="en-US" sz="1200" dirty="0" smtClean="0"/>
                        <a:t>=sports]=2</a:t>
                      </a:r>
                      <a:endParaRPr lang="en-US" sz="1200" dirty="0"/>
                    </a:p>
                  </a:txBody>
                  <a:tcPr/>
                </a:tc>
              </a:tr>
              <a:tr h="2726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zynga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4" name="Elbow Connector 23"/>
          <p:cNvCxnSpPr/>
          <p:nvPr/>
        </p:nvCxnSpPr>
        <p:spPr>
          <a:xfrm>
            <a:off x="-140121" y="6309360"/>
            <a:ext cx="2786801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1363981" y="4447540"/>
            <a:ext cx="2108199" cy="8839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15240" y="4680427"/>
            <a:ext cx="2204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found	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</a:p>
          <a:p>
            <a:r>
              <a:rPr lang="en-US" i="1" dirty="0" smtClean="0"/>
              <a:t>aardvark</a:t>
            </a:r>
            <a:r>
              <a:rPr lang="en-US" dirty="0" smtClean="0"/>
              <a:t> 	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endParaRPr lang="en-US" i="1" baseline="-25000" dirty="0" smtClean="0"/>
          </a:p>
          <a:p>
            <a:r>
              <a:rPr lang="en-US" dirty="0" smtClean="0"/>
              <a:t>…</a:t>
            </a:r>
          </a:p>
          <a:p>
            <a:r>
              <a:rPr lang="en-US" i="1" dirty="0" smtClean="0"/>
              <a:t>today</a:t>
            </a:r>
            <a:r>
              <a:rPr lang="en-US" dirty="0" smtClean="0"/>
              <a:t> 	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i="1" baseline="-25000" dirty="0"/>
              <a:t>1</a:t>
            </a:r>
            <a:endParaRPr lang="en-US" i="1" baseline="-25000" dirty="0" smtClean="0"/>
          </a:p>
          <a:p>
            <a:r>
              <a:rPr lang="en-US" baseline="-25000" dirty="0" smtClean="0"/>
              <a:t>…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463800" y="4218404"/>
            <a:ext cx="1834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Counter records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6081" y="642949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46680" y="6060162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and sort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8" idx="3"/>
          </p:cNvCxnSpPr>
          <p:nvPr/>
        </p:nvCxnSpPr>
        <p:spPr>
          <a:xfrm flipV="1">
            <a:off x="4663579" y="3515360"/>
            <a:ext cx="548502" cy="2729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334001" y="1019373"/>
          <a:ext cx="3291839" cy="409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822"/>
                <a:gridCol w="1980017"/>
              </a:tblGrid>
              <a:tr h="319474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  <a:tr h="2726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=sports]=…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id9854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id34742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C[…]</a:t>
                      </a:r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Down Arrow 26"/>
          <p:cNvSpPr/>
          <p:nvPr/>
        </p:nvSpPr>
        <p:spPr>
          <a:xfrm>
            <a:off x="6736080" y="5415280"/>
            <a:ext cx="467360" cy="52831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212081" y="6060162"/>
            <a:ext cx="3616959" cy="5844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Request-handling logic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/>
              <a:t>A stream-and-sort analog of the request-and-answer pattern…</a:t>
            </a:r>
            <a:endParaRPr lang="en-US" sz="2400" dirty="0"/>
          </a:p>
        </p:txBody>
      </p:sp>
      <p:cxnSp>
        <p:nvCxnSpPr>
          <p:cNvPr id="24" name="Elbow Connector 23"/>
          <p:cNvCxnSpPr/>
          <p:nvPr/>
        </p:nvCxnSpPr>
        <p:spPr>
          <a:xfrm>
            <a:off x="-140121" y="6309360"/>
            <a:ext cx="2786801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6081" y="642949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46680" y="6060162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and sort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8" idx="3"/>
          </p:cNvCxnSpPr>
          <p:nvPr/>
        </p:nvCxnSpPr>
        <p:spPr>
          <a:xfrm flipV="1">
            <a:off x="4663579" y="3515360"/>
            <a:ext cx="548502" cy="2729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334001" y="1019373"/>
          <a:ext cx="3291839" cy="409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822"/>
                <a:gridCol w="1980017"/>
              </a:tblGrid>
              <a:tr h="319474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  <a:tr h="2726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=sports]=…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id9854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id34742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C[…]</a:t>
                      </a:r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Down Arrow 26"/>
          <p:cNvSpPr/>
          <p:nvPr/>
        </p:nvSpPr>
        <p:spPr>
          <a:xfrm>
            <a:off x="6736080" y="5415280"/>
            <a:ext cx="467360" cy="52831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212081" y="6060162"/>
            <a:ext cx="3616959" cy="5844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Request-handling logic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0191" y="1181100"/>
            <a:ext cx="4606290" cy="31393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previousKey</a:t>
            </a:r>
            <a:r>
              <a:rPr lang="en-US" dirty="0" smtClean="0"/>
              <a:t> = </a:t>
            </a:r>
            <a:r>
              <a:rPr lang="en-US" dirty="0" err="1" smtClean="0"/>
              <a:t>somethingImpossible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err="1" smtClean="0"/>
              <a:t>key,val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smtClean="0"/>
              <a:t>key</a:t>
            </a:r>
            <a:r>
              <a:rPr lang="en-US" dirty="0" smtClean="0"/>
              <a:t>==</a:t>
            </a:r>
            <a:r>
              <a:rPr lang="en-US" dirty="0" err="1" smtClean="0"/>
              <a:t>previousKey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Answer(</a:t>
            </a:r>
            <a:r>
              <a:rPr lang="en-US" dirty="0" err="1" smtClean="0"/>
              <a:t>recordForPrevKey,</a:t>
            </a:r>
            <a:r>
              <a:rPr lang="en-US" i="1" dirty="0" err="1" smtClean="0"/>
              <a:t>val</a:t>
            </a:r>
            <a:r>
              <a:rPr lang="en-US" i="1" dirty="0" smtClean="0"/>
              <a:t>)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previousKey</a:t>
            </a:r>
            <a:r>
              <a:rPr lang="en-US" dirty="0" smtClean="0"/>
              <a:t> = </a:t>
            </a:r>
            <a:r>
              <a:rPr lang="en-US" i="1" dirty="0" smtClean="0"/>
              <a:t>key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recordForPrevKey</a:t>
            </a:r>
            <a:r>
              <a:rPr lang="en-US" dirty="0" smtClean="0"/>
              <a:t> = </a:t>
            </a:r>
            <a:r>
              <a:rPr lang="en-US" i="1" dirty="0" err="1" smtClean="0"/>
              <a:t>val</a:t>
            </a:r>
            <a:endParaRPr lang="en-US" i="1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define Answer</a:t>
            </a:r>
            <a:r>
              <a:rPr lang="en-US" i="1" dirty="0" smtClean="0"/>
              <a:t>(</a:t>
            </a:r>
            <a:r>
              <a:rPr lang="en-US" i="1" dirty="0" err="1" smtClean="0"/>
              <a:t>record,request</a:t>
            </a:r>
            <a:r>
              <a:rPr lang="en-US" i="1" dirty="0" smtClean="0"/>
              <a:t>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find </a:t>
            </a:r>
            <a:r>
              <a:rPr lang="en-US" i="1" dirty="0" smtClean="0"/>
              <a:t>id</a:t>
            </a:r>
            <a:r>
              <a:rPr lang="en-US" dirty="0" smtClean="0"/>
              <a:t> where “</a:t>
            </a:r>
            <a:r>
              <a:rPr lang="en-US" i="1" dirty="0" smtClean="0"/>
              <a:t>request = </a:t>
            </a:r>
            <a:r>
              <a:rPr lang="en-US" dirty="0" smtClean="0"/>
              <a:t>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dirty="0" smtClean="0"/>
              <a:t>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print “</a:t>
            </a:r>
            <a:r>
              <a:rPr lang="en-US" i="1" dirty="0" smtClean="0"/>
              <a:t>id ~</a:t>
            </a:r>
            <a:r>
              <a:rPr lang="en-US" dirty="0" err="1" smtClean="0"/>
              <a:t>ctr</a:t>
            </a:r>
            <a:r>
              <a:rPr lang="en-US" dirty="0" smtClean="0"/>
              <a:t> for </a:t>
            </a:r>
            <a:r>
              <a:rPr lang="en-US" i="1" dirty="0" smtClean="0"/>
              <a:t>request </a:t>
            </a:r>
            <a:r>
              <a:rPr lang="en-US" dirty="0" smtClean="0"/>
              <a:t>is </a:t>
            </a:r>
            <a:r>
              <a:rPr lang="en-US" i="1" dirty="0" smtClean="0"/>
              <a:t>record”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/>
              <a:t>A stream-and-sort analog of the request-and-answer pattern…</a:t>
            </a:r>
            <a:endParaRPr lang="en-US" sz="2400" dirty="0"/>
          </a:p>
        </p:txBody>
      </p:sp>
      <p:cxnSp>
        <p:nvCxnSpPr>
          <p:cNvPr id="24" name="Elbow Connector 23"/>
          <p:cNvCxnSpPr/>
          <p:nvPr/>
        </p:nvCxnSpPr>
        <p:spPr>
          <a:xfrm>
            <a:off x="-140121" y="6309360"/>
            <a:ext cx="2786801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6081" y="6429494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46680" y="6060162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and sort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8" idx="3"/>
          </p:cNvCxnSpPr>
          <p:nvPr/>
        </p:nvCxnSpPr>
        <p:spPr>
          <a:xfrm flipV="1">
            <a:off x="4663579" y="3515360"/>
            <a:ext cx="548502" cy="2729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334001" y="1019373"/>
          <a:ext cx="3291839" cy="409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822"/>
                <a:gridCol w="1980017"/>
              </a:tblGrid>
              <a:tr h="319474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  <a:tr h="2726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=sports]=…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id9854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id34742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C[…]</a:t>
                      </a:r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Down Arrow 26"/>
          <p:cNvSpPr/>
          <p:nvPr/>
        </p:nvSpPr>
        <p:spPr>
          <a:xfrm>
            <a:off x="6736080" y="5415280"/>
            <a:ext cx="467360" cy="52831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212081" y="6060162"/>
            <a:ext cx="2550159" cy="5844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Request-handling logic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0191" y="1181100"/>
            <a:ext cx="4606290" cy="31393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previousKey</a:t>
            </a:r>
            <a:r>
              <a:rPr lang="en-US" dirty="0" smtClean="0"/>
              <a:t> = </a:t>
            </a:r>
            <a:r>
              <a:rPr lang="en-US" dirty="0" err="1" smtClean="0"/>
              <a:t>somethingImpossible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(</a:t>
            </a:r>
            <a:r>
              <a:rPr lang="en-US" i="1" dirty="0" err="1" smtClean="0"/>
              <a:t>key,val</a:t>
            </a:r>
            <a:r>
              <a:rPr lang="en-US" dirty="0" smtClean="0"/>
              <a:t>) in input: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If </a:t>
            </a:r>
            <a:r>
              <a:rPr lang="en-US" i="1" dirty="0" smtClean="0"/>
              <a:t>key</a:t>
            </a:r>
            <a:r>
              <a:rPr lang="en-US" dirty="0" smtClean="0"/>
              <a:t>==</a:t>
            </a:r>
            <a:r>
              <a:rPr lang="en-US" dirty="0" err="1" smtClean="0"/>
              <a:t>previousKey</a:t>
            </a:r>
            <a:r>
              <a:rPr lang="en-US" dirty="0" smtClean="0"/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Answer(</a:t>
            </a:r>
            <a:r>
              <a:rPr lang="en-US" dirty="0" err="1" smtClean="0"/>
              <a:t>recordForPrevKey,</a:t>
            </a:r>
            <a:r>
              <a:rPr lang="en-US" i="1" dirty="0" err="1" smtClean="0"/>
              <a:t>val</a:t>
            </a:r>
            <a:r>
              <a:rPr lang="en-US" i="1" dirty="0" smtClean="0"/>
              <a:t>)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Else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previousKey</a:t>
            </a:r>
            <a:r>
              <a:rPr lang="en-US" dirty="0" smtClean="0"/>
              <a:t> = </a:t>
            </a:r>
            <a:r>
              <a:rPr lang="en-US" i="1" dirty="0" smtClean="0"/>
              <a:t>key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recordForPrevKey</a:t>
            </a:r>
            <a:r>
              <a:rPr lang="en-US" dirty="0" smtClean="0"/>
              <a:t> = </a:t>
            </a:r>
            <a:r>
              <a:rPr lang="en-US" i="1" dirty="0" err="1" smtClean="0"/>
              <a:t>val</a:t>
            </a:r>
            <a:endParaRPr lang="en-US" i="1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define Answer</a:t>
            </a:r>
            <a:r>
              <a:rPr lang="en-US" i="1" dirty="0" smtClean="0"/>
              <a:t>(</a:t>
            </a:r>
            <a:r>
              <a:rPr lang="en-US" i="1" dirty="0" err="1" smtClean="0"/>
              <a:t>record,request</a:t>
            </a:r>
            <a:r>
              <a:rPr lang="en-US" i="1" dirty="0" smtClean="0"/>
              <a:t>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find </a:t>
            </a:r>
            <a:r>
              <a:rPr lang="en-US" i="1" dirty="0" smtClean="0"/>
              <a:t>id</a:t>
            </a:r>
            <a:r>
              <a:rPr lang="en-US" dirty="0" smtClean="0"/>
              <a:t> where “</a:t>
            </a:r>
            <a:r>
              <a:rPr lang="en-US" i="1" dirty="0" smtClean="0"/>
              <a:t>request = </a:t>
            </a:r>
            <a:r>
              <a:rPr lang="en-US" dirty="0" smtClean="0"/>
              <a:t>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dirty="0" smtClean="0"/>
              <a:t>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print “</a:t>
            </a:r>
            <a:r>
              <a:rPr lang="en-US" i="1" dirty="0" smtClean="0"/>
              <a:t>id ~</a:t>
            </a:r>
            <a:r>
              <a:rPr lang="en-US" dirty="0" err="1" smtClean="0"/>
              <a:t>ctr</a:t>
            </a:r>
            <a:r>
              <a:rPr lang="en-US" dirty="0" smtClean="0"/>
              <a:t> for </a:t>
            </a:r>
            <a:r>
              <a:rPr lang="en-US" i="1" dirty="0" smtClean="0"/>
              <a:t>request </a:t>
            </a:r>
            <a:r>
              <a:rPr lang="en-US" dirty="0" smtClean="0"/>
              <a:t>is </a:t>
            </a:r>
            <a:r>
              <a:rPr lang="en-US" i="1" dirty="0" smtClean="0"/>
              <a:t>record”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7909560" y="6140768"/>
            <a:ext cx="518160" cy="39981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0191" y="4663440"/>
            <a:ext cx="460629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Output:</a:t>
            </a:r>
          </a:p>
          <a:p>
            <a:r>
              <a:rPr lang="en-US" i="1" dirty="0" smtClean="0"/>
              <a:t>id1</a:t>
            </a:r>
            <a:r>
              <a:rPr lang="en-US" dirty="0" smtClean="0"/>
              <a:t> ~</a:t>
            </a:r>
            <a:r>
              <a:rPr lang="en-US" dirty="0" err="1" smtClean="0"/>
              <a:t>ctr</a:t>
            </a:r>
            <a:r>
              <a:rPr lang="en-US" dirty="0" smtClean="0"/>
              <a:t> for </a:t>
            </a:r>
            <a:r>
              <a:rPr lang="en-US" i="1" dirty="0" smtClean="0"/>
              <a:t>aardvark </a:t>
            </a:r>
            <a:r>
              <a:rPr lang="en-US" dirty="0" smtClean="0"/>
              <a:t>is C[</a:t>
            </a:r>
            <a:r>
              <a:rPr lang="en-US" dirty="0" err="1" smtClean="0"/>
              <a:t>w^Y</a:t>
            </a:r>
            <a:r>
              <a:rPr lang="en-US" dirty="0" smtClean="0"/>
              <a:t>=sports]=2</a:t>
            </a:r>
          </a:p>
          <a:p>
            <a:r>
              <a:rPr lang="en-US" dirty="0" smtClean="0"/>
              <a:t>…</a:t>
            </a:r>
          </a:p>
          <a:p>
            <a:r>
              <a:rPr lang="en-US" i="1" dirty="0" smtClean="0"/>
              <a:t>id1 </a:t>
            </a:r>
            <a:r>
              <a:rPr lang="en-US" dirty="0" smtClean="0"/>
              <a:t> ~</a:t>
            </a:r>
            <a:r>
              <a:rPr lang="en-US" dirty="0" err="1" smtClean="0"/>
              <a:t>ctr</a:t>
            </a:r>
            <a:r>
              <a:rPr lang="en-US" dirty="0" smtClean="0"/>
              <a:t> for </a:t>
            </a:r>
            <a:r>
              <a:rPr lang="en-US" i="1" dirty="0" err="1" smtClean="0"/>
              <a:t>zynga</a:t>
            </a:r>
            <a:r>
              <a:rPr lang="en-US" i="1" dirty="0" smtClean="0"/>
              <a:t> </a:t>
            </a:r>
            <a:r>
              <a:rPr lang="en-US" dirty="0" smtClean="0"/>
              <a:t>is ….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/>
              <a:t>A stream-and-sort analog of the request-and-answer pattern…</a:t>
            </a:r>
            <a:endParaRPr lang="en-US" sz="24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94640" y="1181100"/>
          <a:ext cx="3291839" cy="409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822"/>
                <a:gridCol w="1980017"/>
              </a:tblGrid>
              <a:tr h="319474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  <a:tr h="2726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=sports]=…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id9854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id34742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C[…]</a:t>
                      </a:r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Down Arrow 26"/>
          <p:cNvSpPr/>
          <p:nvPr/>
        </p:nvSpPr>
        <p:spPr>
          <a:xfrm>
            <a:off x="1696719" y="5577007"/>
            <a:ext cx="467360" cy="52831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72720" y="6221889"/>
            <a:ext cx="2550159" cy="5844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Request-handling logic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870199" y="6206649"/>
            <a:ext cx="1356362" cy="39981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06192" y="1524000"/>
            <a:ext cx="460629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Output:</a:t>
            </a:r>
          </a:p>
          <a:p>
            <a:r>
              <a:rPr lang="en-US" i="1" dirty="0" smtClean="0"/>
              <a:t>id1</a:t>
            </a:r>
            <a:r>
              <a:rPr lang="en-US" dirty="0" smtClean="0"/>
              <a:t> ~</a:t>
            </a:r>
            <a:r>
              <a:rPr lang="en-US" dirty="0" err="1" smtClean="0"/>
              <a:t>ctr</a:t>
            </a:r>
            <a:r>
              <a:rPr lang="en-US" dirty="0" smtClean="0"/>
              <a:t> for </a:t>
            </a:r>
            <a:r>
              <a:rPr lang="en-US" i="1" dirty="0" smtClean="0"/>
              <a:t>aardvark </a:t>
            </a:r>
            <a:r>
              <a:rPr lang="en-US" dirty="0" smtClean="0"/>
              <a:t>is C[</a:t>
            </a:r>
            <a:r>
              <a:rPr lang="en-US" dirty="0" err="1" smtClean="0"/>
              <a:t>w^Y</a:t>
            </a:r>
            <a:r>
              <a:rPr lang="en-US" dirty="0" smtClean="0"/>
              <a:t>=sports]=2</a:t>
            </a:r>
          </a:p>
          <a:p>
            <a:r>
              <a:rPr lang="en-US" dirty="0" smtClean="0"/>
              <a:t>…</a:t>
            </a:r>
          </a:p>
          <a:p>
            <a:r>
              <a:rPr lang="en-US" i="1" dirty="0" smtClean="0"/>
              <a:t>id1 </a:t>
            </a:r>
            <a:r>
              <a:rPr lang="en-US" dirty="0" smtClean="0"/>
              <a:t> ~</a:t>
            </a:r>
            <a:r>
              <a:rPr lang="en-US" dirty="0" err="1" smtClean="0"/>
              <a:t>ctr</a:t>
            </a:r>
            <a:r>
              <a:rPr lang="en-US" dirty="0" smtClean="0"/>
              <a:t> for </a:t>
            </a:r>
            <a:r>
              <a:rPr lang="en-US" i="1" dirty="0" err="1" smtClean="0"/>
              <a:t>zynga</a:t>
            </a:r>
            <a:r>
              <a:rPr lang="en-US" i="1" dirty="0" smtClean="0"/>
              <a:t> </a:t>
            </a:r>
            <a:r>
              <a:rPr lang="en-US" dirty="0" smtClean="0"/>
              <a:t>is ….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06192" y="3139440"/>
            <a:ext cx="28448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r>
              <a:rPr lang="en-US" i="1" dirty="0" smtClean="0"/>
              <a:t>  found an aardvark in </a:t>
            </a:r>
            <a:r>
              <a:rPr lang="en-US" i="1" dirty="0" err="1" smtClean="0"/>
              <a:t>zynga’s</a:t>
            </a:r>
            <a:r>
              <a:rPr lang="en-US" i="1" dirty="0" smtClean="0"/>
              <a:t> </a:t>
            </a:r>
            <a:r>
              <a:rPr lang="en-US" i="1" dirty="0" err="1" smtClean="0"/>
              <a:t>farmville</a:t>
            </a:r>
            <a:r>
              <a:rPr lang="en-US" i="1" dirty="0" smtClean="0"/>
              <a:t> today!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 ….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14" name="Down Arrow 13"/>
          <p:cNvSpPr/>
          <p:nvPr/>
        </p:nvSpPr>
        <p:spPr>
          <a:xfrm>
            <a:off x="4572000" y="5447764"/>
            <a:ext cx="375920" cy="65756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226561" y="6206649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Combine and sort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6431280" y="6206649"/>
            <a:ext cx="1239520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904482" y="6289992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????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"/>
          <p:cNvGrpSpPr/>
          <p:nvPr/>
        </p:nvGrpSpPr>
        <p:grpSpPr>
          <a:xfrm>
            <a:off x="0" y="582692"/>
            <a:ext cx="8818880" cy="2585324"/>
            <a:chOff x="223520" y="4389794"/>
            <a:chExt cx="8818880" cy="2585324"/>
          </a:xfrm>
        </p:grpSpPr>
        <p:sp>
          <p:nvSpPr>
            <p:cNvPr id="11" name="TextBox 10"/>
            <p:cNvSpPr txBox="1"/>
            <p:nvPr/>
          </p:nvSpPr>
          <p:spPr>
            <a:xfrm>
              <a:off x="223520" y="4389794"/>
              <a:ext cx="2915920" cy="2585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1</a:t>
              </a:r>
              <a:r>
                <a:rPr lang="en-US" i="1" dirty="0" smtClean="0"/>
                <a:t>  w</a:t>
              </a:r>
              <a:r>
                <a:rPr lang="en-US" i="1" baseline="-25000" dirty="0" smtClean="0"/>
                <a:t>1,1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1,2</a:t>
              </a:r>
              <a:r>
                <a:rPr lang="en-US" i="1" dirty="0" smtClean="0"/>
                <a:t> w</a:t>
              </a:r>
              <a:r>
                <a:rPr lang="en-US" i="1" baseline="-25000" dirty="0" smtClean="0"/>
                <a:t>1,3</a:t>
              </a:r>
              <a:r>
                <a:rPr lang="en-US" i="1" dirty="0" smtClean="0"/>
                <a:t> …. w</a:t>
              </a:r>
              <a:r>
                <a:rPr lang="en-US" i="1" baseline="-25000" dirty="0" smtClean="0"/>
                <a:t>1,k1</a:t>
              </a:r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2</a:t>
              </a:r>
              <a:r>
                <a:rPr lang="en-US" i="1" dirty="0" smtClean="0"/>
                <a:t>  w</a:t>
              </a:r>
              <a:r>
                <a:rPr lang="en-US" i="1" baseline="-25000" dirty="0" smtClean="0"/>
                <a:t>2,1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2,2</a:t>
              </a:r>
              <a:r>
                <a:rPr lang="en-US" i="1" dirty="0" smtClean="0"/>
                <a:t> w</a:t>
              </a:r>
              <a:r>
                <a:rPr lang="en-US" i="1" baseline="-25000" dirty="0" smtClean="0"/>
                <a:t>2,3</a:t>
              </a:r>
              <a:r>
                <a:rPr lang="en-US" i="1" dirty="0" smtClean="0"/>
                <a:t> …. 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3</a:t>
              </a:r>
              <a:r>
                <a:rPr lang="en-US" i="1" dirty="0" smtClean="0"/>
                <a:t>  w</a:t>
              </a:r>
              <a:r>
                <a:rPr lang="en-US" i="1" baseline="-25000" dirty="0" smtClean="0"/>
                <a:t>3,1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3,2</a:t>
              </a:r>
              <a:r>
                <a:rPr lang="en-US" i="1" dirty="0" smtClean="0"/>
                <a:t>  …. 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r>
                <a:rPr lang="en-US" i="1" dirty="0" smtClean="0"/>
                <a:t>id</a:t>
              </a:r>
              <a:r>
                <a:rPr lang="en-US" i="1" baseline="-25000" dirty="0" smtClean="0"/>
                <a:t>4</a:t>
              </a:r>
              <a:r>
                <a:rPr lang="en-US" i="1" dirty="0" smtClean="0"/>
                <a:t>  w</a:t>
              </a:r>
              <a:r>
                <a:rPr lang="en-US" i="1" baseline="-25000" dirty="0" smtClean="0"/>
                <a:t>4,1 </a:t>
              </a:r>
              <a:r>
                <a:rPr lang="en-US" i="1" dirty="0" smtClean="0"/>
                <a:t>w</a:t>
              </a:r>
              <a:r>
                <a:rPr lang="en-US" i="1" baseline="-25000" dirty="0" smtClean="0"/>
                <a:t>4,2</a:t>
              </a:r>
              <a:r>
                <a:rPr lang="en-US" i="1" dirty="0" smtClean="0"/>
                <a:t> …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endParaRPr lang="en-US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39440" y="4389795"/>
              <a:ext cx="5872480" cy="2585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C[X=w</a:t>
              </a:r>
              <a:r>
                <a:rPr lang="en-US" i="1" baseline="-25000" dirty="0" smtClean="0"/>
                <a:t>1,1</a:t>
              </a:r>
              <a:r>
                <a:rPr lang="en-US" i="1" dirty="0" smtClean="0"/>
                <a:t>^Y=sports]=5245, C[X=w</a:t>
              </a:r>
              <a:r>
                <a:rPr lang="en-US" i="1" baseline="-25000" dirty="0" smtClean="0"/>
                <a:t>1,1</a:t>
              </a:r>
              <a:r>
                <a:rPr lang="en-US" i="1" dirty="0" smtClean="0"/>
                <a:t>^Y=..],C[X=w</a:t>
              </a:r>
              <a:r>
                <a:rPr lang="en-US" i="1" baseline="-25000" dirty="0" smtClean="0"/>
                <a:t>1,2</a:t>
              </a:r>
              <a:r>
                <a:rPr lang="en-US" i="1" dirty="0" smtClean="0"/>
                <a:t>^…]</a:t>
              </a:r>
            </a:p>
            <a:p>
              <a:endParaRPr lang="en-US" i="1" dirty="0" smtClean="0"/>
            </a:p>
            <a:p>
              <a:r>
                <a:rPr lang="en-US" i="1" dirty="0" smtClean="0"/>
                <a:t>C[X=w</a:t>
              </a:r>
              <a:r>
                <a:rPr lang="en-US" i="1" baseline="-25000" dirty="0" smtClean="0"/>
                <a:t>2,1</a:t>
              </a:r>
              <a:r>
                <a:rPr lang="en-US" i="1" dirty="0" smtClean="0"/>
                <a:t>^Y=….]=1054,…, C[X=w</a:t>
              </a:r>
              <a:r>
                <a:rPr lang="en-US" i="1" baseline="-25000" dirty="0" smtClean="0"/>
                <a:t>2,k2</a:t>
              </a:r>
              <a:r>
                <a:rPr lang="en-US" i="1" dirty="0" smtClean="0"/>
                <a:t>^…]</a:t>
              </a:r>
              <a:endParaRPr lang="en-US" i="1" baseline="-25000" dirty="0" smtClean="0"/>
            </a:p>
            <a:p>
              <a:endParaRPr lang="en-US" i="1" dirty="0" smtClean="0"/>
            </a:p>
            <a:p>
              <a:r>
                <a:rPr lang="en-US" i="1" dirty="0" smtClean="0"/>
                <a:t>C[X=w</a:t>
              </a:r>
              <a:r>
                <a:rPr lang="en-US" i="1" baseline="-25000" dirty="0" smtClean="0"/>
                <a:t>3,1</a:t>
              </a:r>
              <a:r>
                <a:rPr lang="en-US" i="1" dirty="0" smtClean="0"/>
                <a:t>^Y=….]=…</a:t>
              </a:r>
              <a:endParaRPr lang="en-US" i="1" baseline="-25000" dirty="0" smtClean="0"/>
            </a:p>
            <a:p>
              <a:endParaRPr lang="en-US" dirty="0" smtClean="0"/>
            </a:p>
            <a:p>
              <a:r>
                <a:rPr lang="en-US" dirty="0" smtClean="0"/>
                <a:t>…</a:t>
              </a:r>
            </a:p>
            <a:p>
              <a:endParaRPr lang="en-US" i="1" dirty="0" smtClean="0"/>
            </a:p>
            <a:p>
              <a:endParaRPr lang="en-US" i="1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23520" y="485648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3680" y="537464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33680" y="587248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4000" y="6471920"/>
              <a:ext cx="87884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203200" y="3718560"/>
          <a:ext cx="84734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120"/>
                <a:gridCol w="71323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id1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found aardvark </a:t>
                      </a:r>
                      <a:r>
                        <a:rPr lang="en-US" i="1" dirty="0" err="1" smtClean="0"/>
                        <a:t>zynga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dirty="0" err="1" smtClean="0"/>
                        <a:t>farmville</a:t>
                      </a:r>
                      <a:r>
                        <a:rPr lang="en-US" i="1" dirty="0" smtClean="0"/>
                        <a:t> today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</a:t>
                      </a:r>
                      <a:r>
                        <a:rPr lang="en-US" dirty="0" err="1" smtClean="0"/>
                        <a:t>ctr</a:t>
                      </a:r>
                      <a:r>
                        <a:rPr lang="en-US" dirty="0" smtClean="0"/>
                        <a:t> for </a:t>
                      </a:r>
                      <a:r>
                        <a:rPr lang="en-US" i="1" dirty="0" smtClean="0"/>
                        <a:t>aardvark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0" dirty="0" smtClean="0"/>
                        <a:t>is</a:t>
                      </a:r>
                      <a:r>
                        <a:rPr lang="en-US" i="1" baseline="-25000" dirty="0" smtClean="0"/>
                        <a:t> </a:t>
                      </a:r>
                      <a:r>
                        <a:rPr lang="en-US" sz="1800" dirty="0" smtClean="0"/>
                        <a:t>C[</a:t>
                      </a:r>
                      <a:r>
                        <a:rPr lang="en-US" sz="1800" dirty="0" err="1" smtClean="0"/>
                        <a:t>w^Y</a:t>
                      </a:r>
                      <a:r>
                        <a:rPr lang="en-US" sz="1800" dirty="0" smtClean="0"/>
                        <a:t>=sports]=2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</a:t>
                      </a:r>
                      <a:r>
                        <a:rPr lang="en-US" dirty="0" err="1" smtClean="0"/>
                        <a:t>ctr</a:t>
                      </a:r>
                      <a:r>
                        <a:rPr lang="en-US" dirty="0" smtClean="0"/>
                        <a:t> for </a:t>
                      </a:r>
                      <a:r>
                        <a:rPr lang="en-US" i="1" dirty="0" smtClean="0"/>
                        <a:t>found </a:t>
                      </a:r>
                      <a:r>
                        <a:rPr lang="en-US" i="0" dirty="0" smtClean="0"/>
                        <a:t>is</a:t>
                      </a:r>
                      <a:r>
                        <a:rPr lang="en-US" i="1" baseline="-25000" dirty="0" smtClean="0"/>
                        <a:t> </a:t>
                      </a:r>
                      <a:r>
                        <a:rPr lang="en-US" sz="1800" dirty="0" smtClean="0"/>
                        <a:t>C[</a:t>
                      </a:r>
                      <a:r>
                        <a:rPr lang="en-US" sz="1800" dirty="0" err="1" smtClean="0"/>
                        <a:t>w^Y</a:t>
                      </a:r>
                      <a:r>
                        <a:rPr lang="en-US" sz="1800" dirty="0" smtClean="0"/>
                        <a:t>=sports]=1027,C[</a:t>
                      </a:r>
                      <a:r>
                        <a:rPr lang="en-US" sz="1800" dirty="0" err="1" smtClean="0"/>
                        <a:t>w^Y</a:t>
                      </a:r>
                      <a:r>
                        <a:rPr lang="en-US" sz="1800" dirty="0" smtClean="0"/>
                        <a:t>=</a:t>
                      </a:r>
                      <a:r>
                        <a:rPr lang="en-US" sz="1800" dirty="0" err="1" smtClean="0"/>
                        <a:t>worldNews</a:t>
                      </a:r>
                      <a:r>
                        <a:rPr lang="en-US" sz="1800" dirty="0" smtClean="0"/>
                        <a:t>]=564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id2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w</a:t>
                      </a:r>
                      <a:r>
                        <a:rPr lang="en-US" i="1" baseline="-25000" dirty="0" smtClean="0"/>
                        <a:t>2,1 </a:t>
                      </a:r>
                      <a:r>
                        <a:rPr lang="en-US" i="1" dirty="0" smtClean="0"/>
                        <a:t>w</a:t>
                      </a:r>
                      <a:r>
                        <a:rPr lang="en-US" i="1" baseline="-25000" dirty="0" smtClean="0"/>
                        <a:t>2,2</a:t>
                      </a:r>
                      <a:r>
                        <a:rPr lang="en-US" i="1" dirty="0" smtClean="0"/>
                        <a:t> w</a:t>
                      </a:r>
                      <a:r>
                        <a:rPr lang="en-US" i="1" baseline="-25000" dirty="0" smtClean="0"/>
                        <a:t>2,3</a:t>
                      </a:r>
                      <a:r>
                        <a:rPr lang="en-US" i="1" dirty="0" smtClean="0"/>
                        <a:t> ….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</a:t>
                      </a:r>
                      <a:r>
                        <a:rPr lang="en-US" dirty="0" err="1" smtClean="0"/>
                        <a:t>ctr</a:t>
                      </a:r>
                      <a:r>
                        <a:rPr lang="en-US" dirty="0" smtClean="0"/>
                        <a:t> for </a:t>
                      </a:r>
                      <a:r>
                        <a:rPr lang="en-US" i="1" dirty="0" smtClean="0"/>
                        <a:t>w</a:t>
                      </a:r>
                      <a:r>
                        <a:rPr lang="en-US" i="1" baseline="-25000" dirty="0" smtClean="0"/>
                        <a:t>2,1 </a:t>
                      </a:r>
                      <a:r>
                        <a:rPr lang="en-US" i="0" dirty="0" smtClean="0"/>
                        <a:t>is</a:t>
                      </a:r>
                      <a:r>
                        <a:rPr lang="en-US" i="1" baseline="-25000" dirty="0" smtClean="0"/>
                        <a:t> </a:t>
                      </a:r>
                      <a:r>
                        <a:rPr lang="en-US" sz="1800" dirty="0" smtClean="0"/>
                        <a:t>…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915920" y="213360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we’d wanted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783840" y="3349228"/>
            <a:ext cx="313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we ended up with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7914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java </a:t>
            </a:r>
            <a:r>
              <a:rPr lang="en-US" sz="2000" dirty="0" err="1" smtClean="0"/>
              <a:t>CountForNB</a:t>
            </a:r>
            <a:r>
              <a:rPr lang="en-US" sz="2000" dirty="0" smtClean="0"/>
              <a:t> train.dat … &gt; eventCounts.dat</a:t>
            </a:r>
          </a:p>
          <a:p>
            <a:r>
              <a:rPr lang="en-US" sz="2000" dirty="0" smtClean="0"/>
              <a:t>java </a:t>
            </a:r>
            <a:r>
              <a:rPr lang="en-US" sz="2000" dirty="0" err="1" smtClean="0"/>
              <a:t>CountsByWord</a:t>
            </a:r>
            <a:r>
              <a:rPr lang="en-US" sz="2000" dirty="0" smtClean="0"/>
              <a:t> eventCounts.dat | sort </a:t>
            </a:r>
          </a:p>
          <a:p>
            <a:r>
              <a:rPr lang="en-US" sz="2000" dirty="0" smtClean="0"/>
              <a:t>| java </a:t>
            </a:r>
            <a:r>
              <a:rPr lang="en-US" sz="2000" dirty="0" err="1" smtClean="0"/>
              <a:t>CollectRecords</a:t>
            </a:r>
            <a:r>
              <a:rPr lang="en-US" sz="2000" dirty="0" smtClean="0"/>
              <a:t>   &gt; </a:t>
            </a:r>
            <a:r>
              <a:rPr lang="en-US" sz="2000" dirty="0" err="1" smtClean="0"/>
              <a:t>words.dat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java </a:t>
            </a:r>
            <a:r>
              <a:rPr lang="en-US" sz="2000" dirty="0" err="1" smtClean="0"/>
              <a:t>requestWordCounts</a:t>
            </a:r>
            <a:r>
              <a:rPr lang="en-US" sz="2000" dirty="0" smtClean="0"/>
              <a:t>  test.dat</a:t>
            </a:r>
          </a:p>
          <a:p>
            <a:r>
              <a:rPr lang="en-US" sz="2000" dirty="0" smtClean="0"/>
              <a:t>| tee </a:t>
            </a:r>
            <a:r>
              <a:rPr lang="en-US" sz="2000" dirty="0" err="1" smtClean="0"/>
              <a:t>words.dat</a:t>
            </a:r>
            <a:r>
              <a:rPr lang="en-US" sz="2000" dirty="0" smtClean="0"/>
              <a:t> | sort | java </a:t>
            </a:r>
            <a:r>
              <a:rPr lang="en-US" sz="2000" dirty="0" err="1" smtClean="0"/>
              <a:t>answerWordCountRequests</a:t>
            </a:r>
            <a:endParaRPr lang="en-US" sz="2000" dirty="0" smtClean="0"/>
          </a:p>
          <a:p>
            <a:r>
              <a:rPr lang="en-US" sz="2000" dirty="0" smtClean="0"/>
              <a:t>| tee test.dat| sort | </a:t>
            </a:r>
            <a:r>
              <a:rPr lang="en-US" sz="2000" dirty="0" err="1" smtClean="0"/>
              <a:t>testNBUsingRequests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1840" y="4186595"/>
            <a:ext cx="28448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r>
              <a:rPr lang="en-US" i="1" dirty="0" smtClean="0"/>
              <a:t>  w</a:t>
            </a:r>
            <a:r>
              <a:rPr lang="en-US" i="1" baseline="-25000" dirty="0" smtClean="0"/>
              <a:t>1,1 </a:t>
            </a:r>
            <a:r>
              <a:rPr lang="en-US" i="1" dirty="0" smtClean="0"/>
              <a:t>w</a:t>
            </a:r>
            <a:r>
              <a:rPr lang="en-US" i="1" baseline="-25000" dirty="0" smtClean="0"/>
              <a:t>1,2</a:t>
            </a:r>
            <a:r>
              <a:rPr lang="en-US" i="1" dirty="0" smtClean="0"/>
              <a:t> w</a:t>
            </a:r>
            <a:r>
              <a:rPr lang="en-US" i="1" baseline="-25000" dirty="0" smtClean="0"/>
              <a:t>1,3</a:t>
            </a:r>
            <a:r>
              <a:rPr lang="en-US" i="1" dirty="0" smtClean="0"/>
              <a:t> …. w</a:t>
            </a:r>
            <a:r>
              <a:rPr lang="en-US" i="1" baseline="-25000" dirty="0" smtClean="0"/>
              <a:t>1,k1</a:t>
            </a:r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 w</a:t>
            </a:r>
            <a:r>
              <a:rPr lang="en-US" i="1" baseline="-25000" dirty="0" smtClean="0"/>
              <a:t>2,1 </a:t>
            </a:r>
            <a:r>
              <a:rPr lang="en-US" i="1" dirty="0" smtClean="0"/>
              <a:t>w</a:t>
            </a:r>
            <a:r>
              <a:rPr lang="en-US" i="1" baseline="-25000" dirty="0" smtClean="0"/>
              <a:t>2,2</a:t>
            </a:r>
            <a:r>
              <a:rPr lang="en-US" i="1" dirty="0" smtClean="0"/>
              <a:t> w</a:t>
            </a:r>
            <a:r>
              <a:rPr lang="en-US" i="1" baseline="-25000" dirty="0" smtClean="0"/>
              <a:t>2,3</a:t>
            </a:r>
            <a:r>
              <a:rPr lang="en-US" i="1" dirty="0" smtClean="0"/>
              <a:t>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 w</a:t>
            </a:r>
            <a:r>
              <a:rPr lang="en-US" i="1" baseline="-25000" dirty="0" smtClean="0"/>
              <a:t>3,1 </a:t>
            </a:r>
            <a:r>
              <a:rPr lang="en-US" i="1" dirty="0" smtClean="0"/>
              <a:t>w</a:t>
            </a:r>
            <a:r>
              <a:rPr lang="en-US" i="1" baseline="-25000" dirty="0" smtClean="0"/>
              <a:t>3,2</a:t>
            </a:r>
            <a:r>
              <a:rPr lang="en-US" i="1" dirty="0" smtClean="0"/>
              <a:t>  …. 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 w</a:t>
            </a:r>
            <a:r>
              <a:rPr lang="en-US" i="1" baseline="-25000" dirty="0" smtClean="0"/>
              <a:t>4,1 </a:t>
            </a:r>
            <a:r>
              <a:rPr lang="en-US" i="1" dirty="0" smtClean="0"/>
              <a:t>w</a:t>
            </a:r>
            <a:r>
              <a:rPr lang="en-US" i="1" baseline="-25000" dirty="0" smtClean="0"/>
              <a:t>4,2</a:t>
            </a:r>
            <a:r>
              <a:rPr lang="en-US" i="1" dirty="0" smtClean="0"/>
              <a:t>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 w</a:t>
            </a:r>
            <a:r>
              <a:rPr lang="en-US" i="1" baseline="-25000" dirty="0" smtClean="0"/>
              <a:t>5,1 </a:t>
            </a:r>
            <a:r>
              <a:rPr lang="en-US" i="1" dirty="0" smtClean="0"/>
              <a:t>w</a:t>
            </a:r>
            <a:r>
              <a:rPr lang="en-US" i="1" baseline="-25000" dirty="0" smtClean="0"/>
              <a:t>5,2</a:t>
            </a:r>
            <a:r>
              <a:rPr lang="en-US" i="1" dirty="0" smtClean="0"/>
              <a:t> ….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186595"/>
            <a:ext cx="250952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X=w1^Y=sports</a:t>
            </a:r>
          </a:p>
          <a:p>
            <a:r>
              <a:rPr lang="en-US" i="1" dirty="0" smtClean="0"/>
              <a:t>X=w1^Y=</a:t>
            </a:r>
            <a:r>
              <a:rPr lang="en-US" i="1" dirty="0" err="1" smtClean="0"/>
              <a:t>worldNews</a:t>
            </a:r>
            <a:endParaRPr lang="en-US" i="1" dirty="0" smtClean="0"/>
          </a:p>
          <a:p>
            <a:r>
              <a:rPr lang="en-US" i="1" dirty="0" smtClean="0"/>
              <a:t>X=..</a:t>
            </a:r>
          </a:p>
          <a:p>
            <a:r>
              <a:rPr lang="en-US" i="1" dirty="0" smtClean="0"/>
              <a:t>X=w2^Y=…</a:t>
            </a:r>
          </a:p>
          <a:p>
            <a:r>
              <a:rPr lang="en-US" i="1" dirty="0" smtClean="0"/>
              <a:t>X=…</a:t>
            </a:r>
          </a:p>
          <a:p>
            <a:r>
              <a:rPr lang="en-US" i="1" dirty="0" smtClean="0"/>
              <a:t>…</a:t>
            </a:r>
          </a:p>
          <a:p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081520" y="4186595"/>
            <a:ext cx="80264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5245</a:t>
            </a:r>
          </a:p>
          <a:p>
            <a:pPr algn="r"/>
            <a:r>
              <a:rPr lang="en-US" i="1" dirty="0" smtClean="0"/>
              <a:t>1054</a:t>
            </a:r>
          </a:p>
          <a:p>
            <a:pPr algn="r"/>
            <a:r>
              <a:rPr lang="en-US" i="1" dirty="0" smtClean="0"/>
              <a:t>2120</a:t>
            </a:r>
          </a:p>
          <a:p>
            <a:pPr algn="r"/>
            <a:r>
              <a:rPr lang="en-US" i="1" dirty="0" smtClean="0"/>
              <a:t>37</a:t>
            </a:r>
          </a:p>
          <a:p>
            <a:pPr algn="r"/>
            <a:r>
              <a:rPr lang="en-US" i="1" dirty="0" smtClean="0"/>
              <a:t>3</a:t>
            </a:r>
          </a:p>
          <a:p>
            <a:pPr algn="r"/>
            <a:r>
              <a:rPr lang="en-US" i="1" dirty="0" smtClean="0"/>
              <a:t>…</a:t>
            </a:r>
          </a:p>
          <a:p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391920" y="3838694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train.dat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26977" y="3806428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counts.dat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7914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java </a:t>
            </a:r>
            <a:r>
              <a:rPr lang="en-US" sz="2000" dirty="0" err="1" smtClean="0"/>
              <a:t>CountForNB</a:t>
            </a:r>
            <a:r>
              <a:rPr lang="en-US" sz="2000" dirty="0" smtClean="0"/>
              <a:t> train.dat … &gt; eventCounts.dat</a:t>
            </a:r>
          </a:p>
          <a:p>
            <a:r>
              <a:rPr lang="en-US" sz="2000" dirty="0" smtClean="0"/>
              <a:t>java </a:t>
            </a:r>
            <a:r>
              <a:rPr lang="en-US" sz="2000" dirty="0" err="1" smtClean="0"/>
              <a:t>CountsByWord</a:t>
            </a:r>
            <a:r>
              <a:rPr lang="en-US" sz="2000" dirty="0" smtClean="0"/>
              <a:t> eventCounts.dat | sort </a:t>
            </a:r>
          </a:p>
          <a:p>
            <a:r>
              <a:rPr lang="en-US" sz="2000" dirty="0" smtClean="0"/>
              <a:t>| java </a:t>
            </a:r>
            <a:r>
              <a:rPr lang="en-US" sz="2000" dirty="0" err="1" smtClean="0"/>
              <a:t>CollectRecords</a:t>
            </a:r>
            <a:r>
              <a:rPr lang="en-US" sz="2000" dirty="0" smtClean="0"/>
              <a:t>   &gt; words.dat</a:t>
            </a:r>
          </a:p>
          <a:p>
            <a:endParaRPr lang="en-US" sz="2000" dirty="0" smtClean="0"/>
          </a:p>
          <a:p>
            <a:r>
              <a:rPr lang="en-US" sz="2000" dirty="0" smtClean="0"/>
              <a:t>java </a:t>
            </a:r>
            <a:r>
              <a:rPr lang="en-US" sz="2000" dirty="0" err="1" smtClean="0"/>
              <a:t>requestWordCounts</a:t>
            </a:r>
            <a:r>
              <a:rPr lang="en-US" sz="2000" dirty="0" smtClean="0"/>
              <a:t>  test.dat</a:t>
            </a:r>
          </a:p>
          <a:p>
            <a:r>
              <a:rPr lang="en-US" sz="2000" dirty="0" smtClean="0"/>
              <a:t>| tee words.dat | sort | java </a:t>
            </a:r>
            <a:r>
              <a:rPr lang="en-US" sz="2000" dirty="0" err="1" smtClean="0"/>
              <a:t>answerWordCountRequests</a:t>
            </a:r>
            <a:endParaRPr lang="en-US" sz="2000" dirty="0" smtClean="0"/>
          </a:p>
          <a:p>
            <a:r>
              <a:rPr lang="en-US" sz="2000" dirty="0" smtClean="0"/>
              <a:t>| tee test.dat| sort | </a:t>
            </a:r>
            <a:r>
              <a:rPr lang="en-US" sz="2000" dirty="0" err="1" smtClean="0"/>
              <a:t>testNBUsingRequests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98720" y="402336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words.dat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042160" y="4460240"/>
          <a:ext cx="68986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646"/>
                <a:gridCol w="51049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r>
                        <a:rPr lang="en-US" baseline="0" dirty="0" smtClean="0"/>
                        <a:t> associated with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=sports]=1027,C[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</a:t>
                      </a:r>
                      <a:r>
                        <a:rPr lang="en-US" sz="1600" dirty="0" err="1" smtClean="0"/>
                        <a:t>worldNews</a:t>
                      </a:r>
                      <a:r>
                        <a:rPr lang="en-US" sz="1600" dirty="0" smtClean="0"/>
                        <a:t>]=564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=sports]=21,C[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w^Y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worldNews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]=4464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7914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java </a:t>
            </a:r>
            <a:r>
              <a:rPr lang="en-US" sz="2000" dirty="0" err="1" smtClean="0"/>
              <a:t>CountForNB</a:t>
            </a:r>
            <a:r>
              <a:rPr lang="en-US" sz="2000" dirty="0" smtClean="0"/>
              <a:t> train.dat … &gt; eventCounts.dat</a:t>
            </a:r>
          </a:p>
          <a:p>
            <a:r>
              <a:rPr lang="en-US" sz="2000" dirty="0" smtClean="0"/>
              <a:t>java </a:t>
            </a:r>
            <a:r>
              <a:rPr lang="en-US" sz="2000" dirty="0" err="1" smtClean="0"/>
              <a:t>CountsByWord</a:t>
            </a:r>
            <a:r>
              <a:rPr lang="en-US" sz="2000" dirty="0" smtClean="0"/>
              <a:t> eventCounts.dat | sort </a:t>
            </a:r>
          </a:p>
          <a:p>
            <a:r>
              <a:rPr lang="en-US" sz="2000" dirty="0" smtClean="0"/>
              <a:t>| java </a:t>
            </a:r>
            <a:r>
              <a:rPr lang="en-US" sz="2000" dirty="0" err="1" smtClean="0"/>
              <a:t>CollectRecords</a:t>
            </a:r>
            <a:r>
              <a:rPr lang="en-US" sz="2000" dirty="0" smtClean="0"/>
              <a:t>   &gt; words.dat</a:t>
            </a:r>
          </a:p>
          <a:p>
            <a:endParaRPr lang="en-US" sz="2000" dirty="0" smtClean="0"/>
          </a:p>
          <a:p>
            <a:r>
              <a:rPr lang="en-US" sz="2000" dirty="0" smtClean="0"/>
              <a:t>java </a:t>
            </a:r>
            <a:r>
              <a:rPr lang="en-US" sz="2000" dirty="0" err="1" smtClean="0"/>
              <a:t>requestWordCounts</a:t>
            </a:r>
            <a:r>
              <a:rPr lang="en-US" sz="2000" dirty="0" smtClean="0"/>
              <a:t>  test.dat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 smtClean="0"/>
              <a:t>| tee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words.dat</a:t>
            </a:r>
            <a:r>
              <a:rPr lang="en-US" sz="2000" dirty="0" smtClean="0"/>
              <a:t> | sort | java </a:t>
            </a:r>
            <a:r>
              <a:rPr lang="en-US" sz="2000" dirty="0" err="1" smtClean="0"/>
              <a:t>answerWordCountRequests</a:t>
            </a:r>
            <a:endParaRPr lang="en-US" sz="2000" dirty="0" smtClean="0"/>
          </a:p>
          <a:p>
            <a:r>
              <a:rPr lang="en-US" sz="2000" dirty="0" smtClean="0"/>
              <a:t>| tee test.dat| sort | </a:t>
            </a:r>
            <a:r>
              <a:rPr lang="en-US" sz="2000" dirty="0" err="1" smtClean="0"/>
              <a:t>testNBUsingRequests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70200" y="4198839"/>
          <a:ext cx="2448559" cy="180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769"/>
                <a:gridCol w="1472790"/>
              </a:tblGrid>
              <a:tr h="319474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aardvark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C[</a:t>
                      </a:r>
                      <a:r>
                        <a:rPr lang="en-US" sz="1200" dirty="0" err="1" smtClean="0"/>
                        <a:t>w^Y</a:t>
                      </a:r>
                      <a:r>
                        <a:rPr lang="en-US" sz="1200" dirty="0" smtClean="0"/>
                        <a:t>=sports]=2</a:t>
                      </a:r>
                      <a:endParaRPr lang="en-US" sz="1200" dirty="0"/>
                    </a:p>
                  </a:txBody>
                  <a:tcPr/>
                </a:tc>
              </a:tr>
              <a:tr h="2726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…</a:t>
                      </a:r>
                      <a:endParaRPr lang="en-US" sz="12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zynga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4198839"/>
            <a:ext cx="220472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found	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</a:p>
          <a:p>
            <a:r>
              <a:rPr lang="en-US" i="1" dirty="0" smtClean="0"/>
              <a:t>aardvark</a:t>
            </a:r>
            <a:r>
              <a:rPr lang="en-US" dirty="0" smtClean="0"/>
              <a:t> 	~</a:t>
            </a:r>
            <a:r>
              <a:rPr lang="en-US" dirty="0" err="1" smtClean="0"/>
              <a:t>ctr</a:t>
            </a:r>
            <a:r>
              <a:rPr lang="en-US" dirty="0" smtClean="0"/>
              <a:t> to id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…</a:t>
            </a:r>
          </a:p>
          <a:p>
            <a:r>
              <a:rPr lang="en-US" i="1" dirty="0" smtClean="0"/>
              <a:t>today</a:t>
            </a:r>
            <a:r>
              <a:rPr lang="en-US" dirty="0" smtClean="0"/>
              <a:t> 	~</a:t>
            </a:r>
            <a:r>
              <a:rPr lang="en-US" dirty="0" err="1" smtClean="0"/>
              <a:t>ctr</a:t>
            </a:r>
            <a:r>
              <a:rPr lang="en-US" dirty="0" smtClean="0"/>
              <a:t> to </a:t>
            </a:r>
            <a:r>
              <a:rPr lang="en-US" dirty="0" err="1" smtClean="0"/>
              <a:t>id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r>
              <a:rPr lang="en-US" baseline="-25000" dirty="0" smtClean="0"/>
              <a:t>…</a:t>
            </a:r>
            <a:endParaRPr lang="en-US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618481" y="4198839"/>
          <a:ext cx="3291839" cy="40978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11822"/>
                <a:gridCol w="1980017"/>
              </a:tblGrid>
              <a:tr h="319474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=sports]=2</a:t>
                      </a:r>
                      <a:endParaRPr lang="en-US" sz="1600" dirty="0"/>
                    </a:p>
                  </a:txBody>
                  <a:tcPr/>
                </a:tc>
              </a:tr>
              <a:tr h="43448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aardvark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  <a:tr h="27262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C[</a:t>
                      </a:r>
                      <a:r>
                        <a:rPr lang="en-US" sz="1600" dirty="0" err="1" smtClean="0"/>
                        <a:t>w^Y</a:t>
                      </a:r>
                      <a:r>
                        <a:rPr lang="en-US" sz="1600" dirty="0" smtClean="0"/>
                        <a:t>=sports]=…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id9854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id345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id34742</a:t>
                      </a:r>
                      <a:endParaRPr lang="en-US" sz="1600" dirty="0"/>
                    </a:p>
                  </a:txBody>
                  <a:tcPr/>
                </a:tc>
              </a:tr>
              <a:tr h="27441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C[…]</a:t>
                      </a:r>
                      <a:endParaRPr lang="en-US" sz="1600" dirty="0"/>
                    </a:p>
                  </a:txBody>
                  <a:tcPr/>
                </a:tc>
              </a:tr>
              <a:tr h="42573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zynga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~</a:t>
                      </a:r>
                      <a:r>
                        <a:rPr lang="en-US" sz="1600" dirty="0" err="1" smtClean="0"/>
                        <a:t>ctr</a:t>
                      </a:r>
                      <a:r>
                        <a:rPr lang="en-US" sz="1600" baseline="0" dirty="0" smtClean="0"/>
                        <a:t> to id1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23734" y="2744986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output looks like this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37576" y="3124438"/>
            <a:ext cx="1672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input looks like this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3829507"/>
            <a:ext cx="122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words.dat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/>
      <p:bldP spid="12" grpId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7914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java </a:t>
            </a:r>
            <a:r>
              <a:rPr lang="en-US" sz="2000" dirty="0" err="1" smtClean="0"/>
              <a:t>CountForNB</a:t>
            </a:r>
            <a:r>
              <a:rPr lang="en-US" sz="2000" dirty="0" smtClean="0"/>
              <a:t> train.dat … &gt; eventCounts.dat</a:t>
            </a:r>
          </a:p>
          <a:p>
            <a:r>
              <a:rPr lang="en-US" sz="2000" dirty="0" smtClean="0"/>
              <a:t>java </a:t>
            </a:r>
            <a:r>
              <a:rPr lang="en-US" sz="2000" dirty="0" err="1" smtClean="0"/>
              <a:t>CountsByWord</a:t>
            </a:r>
            <a:r>
              <a:rPr lang="en-US" sz="2000" dirty="0" smtClean="0"/>
              <a:t> eventCounts.dat | sort </a:t>
            </a:r>
          </a:p>
          <a:p>
            <a:r>
              <a:rPr lang="en-US" sz="2000" dirty="0" smtClean="0"/>
              <a:t>| java </a:t>
            </a:r>
            <a:r>
              <a:rPr lang="en-US" sz="2000" dirty="0" err="1" smtClean="0"/>
              <a:t>CollectRecords</a:t>
            </a:r>
            <a:r>
              <a:rPr lang="en-US" sz="2000" dirty="0" smtClean="0"/>
              <a:t>   &gt; words.dat</a:t>
            </a:r>
          </a:p>
          <a:p>
            <a:endParaRPr lang="en-US" sz="2000" dirty="0" smtClean="0"/>
          </a:p>
          <a:p>
            <a:r>
              <a:rPr lang="en-US" sz="2000" dirty="0" smtClean="0"/>
              <a:t>java </a:t>
            </a:r>
            <a:r>
              <a:rPr lang="en-US" sz="2000" dirty="0" err="1" smtClean="0"/>
              <a:t>requestWordCounts</a:t>
            </a:r>
            <a:r>
              <a:rPr lang="en-US" sz="2000" dirty="0" smtClean="0"/>
              <a:t>  test.dat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 smtClean="0"/>
              <a:t>| tees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words.dat</a:t>
            </a:r>
            <a:r>
              <a:rPr lang="en-US" sz="2000" dirty="0" smtClean="0"/>
              <a:t> | sort | java </a:t>
            </a:r>
            <a:r>
              <a:rPr lang="en-US" sz="2000" dirty="0" err="1" smtClean="0"/>
              <a:t>answerWordCountRequests</a:t>
            </a:r>
            <a:endParaRPr lang="en-US" sz="2000" dirty="0" smtClean="0"/>
          </a:p>
          <a:p>
            <a:r>
              <a:rPr lang="en-US" sz="2000" dirty="0" smtClean="0"/>
              <a:t>| tee </a:t>
            </a:r>
            <a:r>
              <a:rPr lang="en-US" sz="2000" b="1" dirty="0" smtClean="0">
                <a:solidFill>
                  <a:srgbClr val="FF0000"/>
                </a:solidFill>
              </a:rPr>
              <a:t>test.dat</a:t>
            </a:r>
            <a:r>
              <a:rPr lang="en-US" sz="2000" dirty="0" smtClean="0"/>
              <a:t>| sort | </a:t>
            </a:r>
            <a:r>
              <a:rPr lang="en-US" sz="2000" dirty="0" err="1" smtClean="0"/>
              <a:t>testNBUsingRequests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980716"/>
            <a:ext cx="460629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Output:</a:t>
            </a:r>
          </a:p>
          <a:p>
            <a:r>
              <a:rPr lang="en-US" i="1" dirty="0" smtClean="0"/>
              <a:t>id1</a:t>
            </a:r>
            <a:r>
              <a:rPr lang="en-US" dirty="0" smtClean="0"/>
              <a:t> ~</a:t>
            </a:r>
            <a:r>
              <a:rPr lang="en-US" dirty="0" err="1" smtClean="0"/>
              <a:t>ctr</a:t>
            </a:r>
            <a:r>
              <a:rPr lang="en-US" dirty="0" smtClean="0"/>
              <a:t> for </a:t>
            </a:r>
            <a:r>
              <a:rPr lang="en-US" i="1" dirty="0" smtClean="0"/>
              <a:t>aardvark </a:t>
            </a:r>
            <a:r>
              <a:rPr lang="en-US" dirty="0" smtClean="0"/>
              <a:t>is C[</a:t>
            </a:r>
            <a:r>
              <a:rPr lang="en-US" dirty="0" err="1" smtClean="0"/>
              <a:t>w^Y</a:t>
            </a:r>
            <a:r>
              <a:rPr lang="en-US" dirty="0" smtClean="0"/>
              <a:t>=sports]=2</a:t>
            </a:r>
          </a:p>
          <a:p>
            <a:r>
              <a:rPr lang="en-US" dirty="0" smtClean="0"/>
              <a:t>…</a:t>
            </a:r>
          </a:p>
          <a:p>
            <a:r>
              <a:rPr lang="en-US" i="1" dirty="0" smtClean="0"/>
              <a:t>id1 </a:t>
            </a:r>
            <a:r>
              <a:rPr lang="en-US" dirty="0" smtClean="0"/>
              <a:t> ~</a:t>
            </a:r>
            <a:r>
              <a:rPr lang="en-US" dirty="0" err="1" smtClean="0"/>
              <a:t>ctr</a:t>
            </a:r>
            <a:r>
              <a:rPr lang="en-US" dirty="0" smtClean="0"/>
              <a:t> for </a:t>
            </a:r>
            <a:r>
              <a:rPr lang="en-US" i="1" dirty="0" err="1" smtClean="0"/>
              <a:t>zynga</a:t>
            </a:r>
            <a:r>
              <a:rPr lang="en-US" i="1" dirty="0" smtClean="0"/>
              <a:t> </a:t>
            </a:r>
            <a:r>
              <a:rPr lang="en-US" dirty="0" smtClean="0"/>
              <a:t>is ….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66690" y="4303882"/>
            <a:ext cx="284480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id</a:t>
            </a:r>
            <a:r>
              <a:rPr lang="en-US" i="1" baseline="-25000" dirty="0" smtClean="0"/>
              <a:t>1</a:t>
            </a:r>
            <a:r>
              <a:rPr lang="en-US" i="1" dirty="0" smtClean="0"/>
              <a:t>  found an aardvark in </a:t>
            </a:r>
            <a:r>
              <a:rPr lang="en-US" i="1" dirty="0" err="1" smtClean="0"/>
              <a:t>zynga’s</a:t>
            </a:r>
            <a:r>
              <a:rPr lang="en-US" i="1" dirty="0" smtClean="0"/>
              <a:t> </a:t>
            </a:r>
            <a:r>
              <a:rPr lang="en-US" i="1" dirty="0" err="1" smtClean="0"/>
              <a:t>farmville</a:t>
            </a:r>
            <a:r>
              <a:rPr lang="en-US" i="1" dirty="0" smtClean="0"/>
              <a:t> today!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2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3</a:t>
            </a:r>
            <a:r>
              <a:rPr lang="en-US" i="1" dirty="0" smtClean="0"/>
              <a:t>  ….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4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id</a:t>
            </a:r>
            <a:r>
              <a:rPr lang="en-US" i="1" baseline="-25000" dirty="0" smtClean="0"/>
              <a:t>5</a:t>
            </a:r>
            <a:r>
              <a:rPr lang="en-US" i="1" dirty="0" smtClean="0"/>
              <a:t>  …</a:t>
            </a:r>
            <a:endParaRPr lang="en-US" i="1" baseline="-25000" dirty="0" smtClean="0"/>
          </a:p>
          <a:p>
            <a:r>
              <a:rPr lang="en-US" i="1" dirty="0" smtClean="0"/>
              <a:t>..</a:t>
            </a:r>
          </a:p>
          <a:p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486650" y="2692400"/>
            <a:ext cx="124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Output looks like this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7600" y="3985062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test.dat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Last Week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Time is linear in size of data (one scan!)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We need to count C( </a:t>
            </a:r>
            <a:r>
              <a:rPr lang="en-US" sz="2400" i="1" dirty="0" smtClean="0"/>
              <a:t>X=word ^ Y=label)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r>
              <a:rPr lang="en-US" sz="2400" dirty="0" smtClean="0"/>
              <a:t> with large vocabulary and small memory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General technique:  “Stream and sort”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Very little seeking (only in merges in merge sort)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Memory-efficient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Counting, indexing, accumulating word “contexts”, …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Next week: stream and sort </a:t>
            </a:r>
            <a:r>
              <a:rPr lang="en-US" sz="2400" dirty="0" smtClean="0">
                <a:sym typeface="Wingdings" pitchFamily="2" charset="2"/>
              </a:rPr>
              <a:t> map-reduce and </a:t>
            </a:r>
            <a:r>
              <a:rPr lang="en-US" sz="2400" dirty="0" err="1" smtClean="0">
                <a:sym typeface="Wingdings" pitchFamily="2" charset="2"/>
              </a:rPr>
              <a:t>Hadoop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1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51280"/>
            <a:ext cx="7914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java </a:t>
            </a:r>
            <a:r>
              <a:rPr lang="en-US" sz="2000" dirty="0" err="1" smtClean="0"/>
              <a:t>CountForNB</a:t>
            </a:r>
            <a:r>
              <a:rPr lang="en-US" sz="2000" dirty="0" smtClean="0"/>
              <a:t> train.dat … &gt; eventCounts.dat</a:t>
            </a:r>
          </a:p>
          <a:p>
            <a:r>
              <a:rPr lang="en-US" sz="2000" dirty="0" smtClean="0"/>
              <a:t>java </a:t>
            </a:r>
            <a:r>
              <a:rPr lang="en-US" sz="2000" dirty="0" err="1" smtClean="0"/>
              <a:t>CountsByWord</a:t>
            </a:r>
            <a:r>
              <a:rPr lang="en-US" sz="2000" dirty="0" smtClean="0"/>
              <a:t> eventCounts.dat | sort </a:t>
            </a:r>
          </a:p>
          <a:p>
            <a:r>
              <a:rPr lang="en-US" sz="2000" dirty="0" smtClean="0"/>
              <a:t>| java </a:t>
            </a:r>
            <a:r>
              <a:rPr lang="en-US" sz="2000" dirty="0" err="1" smtClean="0"/>
              <a:t>CollectRecords</a:t>
            </a:r>
            <a:r>
              <a:rPr lang="en-US" sz="2000" dirty="0" smtClean="0"/>
              <a:t>   &gt; words.dat</a:t>
            </a:r>
          </a:p>
          <a:p>
            <a:endParaRPr lang="en-US" sz="2000" dirty="0" smtClean="0"/>
          </a:p>
          <a:p>
            <a:r>
              <a:rPr lang="en-US" sz="2000" dirty="0" smtClean="0"/>
              <a:t>java </a:t>
            </a:r>
            <a:r>
              <a:rPr lang="en-US" sz="2000" dirty="0" err="1" smtClean="0"/>
              <a:t>requestWordCounts</a:t>
            </a:r>
            <a:r>
              <a:rPr lang="en-US" sz="2000" dirty="0" smtClean="0"/>
              <a:t>  test.dat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 smtClean="0"/>
              <a:t>| tees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words.dat</a:t>
            </a:r>
            <a:r>
              <a:rPr lang="en-US" sz="2000" dirty="0" smtClean="0"/>
              <a:t> | sort | java </a:t>
            </a:r>
            <a:r>
              <a:rPr lang="en-US" sz="2000" dirty="0" err="1" smtClean="0"/>
              <a:t>answerWordCountRequests</a:t>
            </a:r>
            <a:endParaRPr lang="en-US" sz="2000" dirty="0" smtClean="0"/>
          </a:p>
          <a:p>
            <a:r>
              <a:rPr lang="en-US" sz="2000" dirty="0" smtClean="0"/>
              <a:t>| tee </a:t>
            </a:r>
            <a:r>
              <a:rPr lang="en-US" sz="2000" b="1" dirty="0" smtClean="0">
                <a:solidFill>
                  <a:srgbClr val="FF0000"/>
                </a:solidFill>
              </a:rPr>
              <a:t>test.dat</a:t>
            </a:r>
            <a:r>
              <a:rPr lang="en-US" sz="2000" dirty="0" smtClean="0"/>
              <a:t>| sort | </a:t>
            </a:r>
            <a:r>
              <a:rPr lang="en-US" sz="2000" dirty="0" err="1" smtClean="0"/>
              <a:t>testNBUsingRequests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76570" y="3281680"/>
            <a:ext cx="231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Input looks like this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3360" y="3770769"/>
          <a:ext cx="847344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1120"/>
                <a:gridCol w="71323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id1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found aardvark </a:t>
                      </a:r>
                      <a:r>
                        <a:rPr lang="en-US" dirty="0" err="1" smtClean="0"/>
                        <a:t>zynga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farmville</a:t>
                      </a:r>
                      <a:r>
                        <a:rPr lang="en-US" dirty="0" smtClean="0"/>
                        <a:t> today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</a:t>
                      </a:r>
                      <a:r>
                        <a:rPr lang="en-US" dirty="0" err="1" smtClean="0"/>
                        <a:t>ctr</a:t>
                      </a:r>
                      <a:r>
                        <a:rPr lang="en-US" dirty="0" smtClean="0"/>
                        <a:t> for aardvark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is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sz="1800" dirty="0" smtClean="0"/>
                        <a:t>C[</a:t>
                      </a:r>
                      <a:r>
                        <a:rPr lang="en-US" sz="1800" dirty="0" err="1" smtClean="0"/>
                        <a:t>w^Y</a:t>
                      </a:r>
                      <a:r>
                        <a:rPr lang="en-US" sz="1800" dirty="0" smtClean="0"/>
                        <a:t>=sports]=2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</a:t>
                      </a:r>
                      <a:r>
                        <a:rPr lang="en-US" dirty="0" err="1" smtClean="0"/>
                        <a:t>ctr</a:t>
                      </a:r>
                      <a:r>
                        <a:rPr lang="en-US" dirty="0" smtClean="0"/>
                        <a:t> for found is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sz="1800" dirty="0" smtClean="0"/>
                        <a:t>C[</a:t>
                      </a:r>
                      <a:r>
                        <a:rPr lang="en-US" sz="1800" dirty="0" err="1" smtClean="0"/>
                        <a:t>w^Y</a:t>
                      </a:r>
                      <a:r>
                        <a:rPr lang="en-US" sz="1800" dirty="0" smtClean="0"/>
                        <a:t>=sports]=1027,C[</a:t>
                      </a:r>
                      <a:r>
                        <a:rPr lang="en-US" sz="1800" dirty="0" err="1" smtClean="0"/>
                        <a:t>w^Y</a:t>
                      </a:r>
                      <a:r>
                        <a:rPr lang="en-US" sz="1800" dirty="0" smtClean="0"/>
                        <a:t>=</a:t>
                      </a:r>
                      <a:r>
                        <a:rPr lang="en-US" sz="1800" dirty="0" err="1" smtClean="0"/>
                        <a:t>worldNews</a:t>
                      </a:r>
                      <a:r>
                        <a:rPr lang="en-US" sz="1800" dirty="0" smtClean="0"/>
                        <a:t>]=564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2,1 </a:t>
                      </a: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2,2</a:t>
                      </a:r>
                      <a:r>
                        <a:rPr lang="en-US" dirty="0" smtClean="0"/>
                        <a:t> w</a:t>
                      </a:r>
                      <a:r>
                        <a:rPr lang="en-US" baseline="-25000" dirty="0" smtClean="0"/>
                        <a:t>2,3</a:t>
                      </a:r>
                      <a:r>
                        <a:rPr lang="en-US" dirty="0" smtClean="0"/>
                        <a:t> ….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</a:t>
                      </a:r>
                      <a:r>
                        <a:rPr lang="en-US" dirty="0" err="1" smtClean="0"/>
                        <a:t>ctr</a:t>
                      </a:r>
                      <a:r>
                        <a:rPr lang="en-US" dirty="0" smtClean="0"/>
                        <a:t> for w</a:t>
                      </a:r>
                      <a:r>
                        <a:rPr lang="en-US" baseline="-25000" dirty="0" smtClean="0"/>
                        <a:t>2,1 </a:t>
                      </a:r>
                      <a:r>
                        <a:rPr lang="en-US" dirty="0" smtClean="0"/>
                        <a:t>is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sz="1800" dirty="0" smtClean="0"/>
                        <a:t>…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more on stream-and-sort and naïve </a:t>
            </a:r>
            <a:r>
              <a:rPr lang="en-US" dirty="0" err="1" smtClean="0"/>
              <a:t>Bayes</a:t>
            </a:r>
            <a:endParaRPr lang="en-US" dirty="0" smtClean="0"/>
          </a:p>
          <a:p>
            <a:r>
              <a:rPr lang="en-US" b="1" dirty="0" smtClean="0"/>
              <a:t>Another problem: “meaningful” phrase finding</a:t>
            </a:r>
          </a:p>
          <a:p>
            <a:r>
              <a:rPr lang="en-US" dirty="0" smtClean="0"/>
              <a:t>Implementing phrase finding efficiently</a:t>
            </a:r>
          </a:p>
          <a:p>
            <a:r>
              <a:rPr lang="en-US" dirty="0" smtClean="0"/>
              <a:t>Some other phrase-related problems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18" name="Picture 2"/>
          <p:cNvPicPr>
            <a:picLocks noChangeAspect="1" noChangeArrowheads="1"/>
          </p:cNvPicPr>
          <p:nvPr/>
        </p:nvPicPr>
        <p:blipFill>
          <a:blip r:embed="rId2"/>
          <a:srcRect l="21104" t="39542" r="18854" b="19580"/>
          <a:stretch>
            <a:fillRect/>
          </a:stretch>
        </p:blipFill>
        <p:spPr bwMode="auto">
          <a:xfrm>
            <a:off x="0" y="57150"/>
            <a:ext cx="8858249" cy="328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3219" name="Picture 3"/>
          <p:cNvPicPr>
            <a:picLocks noChangeAspect="1" noChangeArrowheads="1"/>
          </p:cNvPicPr>
          <p:nvPr/>
        </p:nvPicPr>
        <p:blipFill>
          <a:blip r:embed="rId3"/>
          <a:srcRect l="30312" t="26695" r="56459" b="54776"/>
          <a:stretch>
            <a:fillRect/>
          </a:stretch>
        </p:blipFill>
        <p:spPr bwMode="auto">
          <a:xfrm>
            <a:off x="1171575" y="3733800"/>
            <a:ext cx="24193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3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4450" y="405765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3221" name="Picture 5"/>
          <p:cNvPicPr>
            <a:picLocks noChangeAspect="1" noChangeArrowheads="1"/>
          </p:cNvPicPr>
          <p:nvPr/>
        </p:nvPicPr>
        <p:blipFill>
          <a:blip r:embed="rId5"/>
          <a:srcRect l="45988" t="7870" r="30555" b="62500"/>
          <a:stretch>
            <a:fillRect/>
          </a:stretch>
        </p:blipFill>
        <p:spPr bwMode="auto">
          <a:xfrm>
            <a:off x="5391150" y="340995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18" name="Picture 2"/>
          <p:cNvPicPr>
            <a:picLocks noChangeAspect="1" noChangeArrowheads="1"/>
          </p:cNvPicPr>
          <p:nvPr/>
        </p:nvPicPr>
        <p:blipFill>
          <a:blip r:embed="rId2"/>
          <a:srcRect l="21104" t="39542" r="18854" b="19580"/>
          <a:stretch>
            <a:fillRect/>
          </a:stretch>
        </p:blipFill>
        <p:spPr bwMode="auto">
          <a:xfrm>
            <a:off x="0" y="57150"/>
            <a:ext cx="8858249" cy="328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3219" name="Picture 3"/>
          <p:cNvPicPr>
            <a:picLocks noChangeAspect="1" noChangeArrowheads="1"/>
          </p:cNvPicPr>
          <p:nvPr/>
        </p:nvPicPr>
        <p:blipFill>
          <a:blip r:embed="rId3"/>
          <a:srcRect l="30312" t="26695" r="56459" b="54776"/>
          <a:stretch>
            <a:fillRect/>
          </a:stretch>
        </p:blipFill>
        <p:spPr bwMode="auto">
          <a:xfrm>
            <a:off x="1171575" y="3733800"/>
            <a:ext cx="24193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3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0" y="3733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3221" name="Picture 5"/>
          <p:cNvPicPr>
            <a:picLocks noChangeAspect="1" noChangeArrowheads="1"/>
          </p:cNvPicPr>
          <p:nvPr/>
        </p:nvPicPr>
        <p:blipFill rotWithShape="1">
          <a:blip r:embed="rId5"/>
          <a:srcRect l="18518" t="11111" r="18930"/>
          <a:stretch/>
        </p:blipFill>
        <p:spPr bwMode="auto">
          <a:xfrm>
            <a:off x="4114800" y="3200400"/>
            <a:ext cx="3860800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30200" y="6260068"/>
            <a:ext cx="326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ACL Workshop 2003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2"/>
          <p:cNvPicPr>
            <a:picLocks noChangeAspect="1" noChangeArrowheads="1"/>
          </p:cNvPicPr>
          <p:nvPr/>
        </p:nvPicPr>
        <p:blipFill>
          <a:blip r:embed="rId2"/>
          <a:srcRect l="51667" t="25024" r="7604" b="10029"/>
          <a:stretch>
            <a:fillRect/>
          </a:stretch>
        </p:blipFill>
        <p:spPr bwMode="auto">
          <a:xfrm>
            <a:off x="590550" y="0"/>
            <a:ext cx="788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phrase-finding?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lots of phrases</a:t>
            </a:r>
          </a:p>
          <a:p>
            <a:r>
              <a:rPr lang="en-US" dirty="0" smtClean="0"/>
              <a:t>There’s not supervised data</a:t>
            </a:r>
          </a:p>
          <a:p>
            <a:r>
              <a:rPr lang="en-US" dirty="0" smtClean="0"/>
              <a:t>It’s hard to articulate</a:t>
            </a:r>
          </a:p>
          <a:p>
            <a:pPr lvl="1"/>
            <a:r>
              <a:rPr lang="en-US" dirty="0" smtClean="0"/>
              <a:t>What makes a phrase a phrase, </a:t>
            </a:r>
            <a:r>
              <a:rPr lang="en-US" i="1" dirty="0" err="1" smtClean="0"/>
              <a:t>vs</a:t>
            </a:r>
            <a:r>
              <a:rPr lang="en-US" i="1" dirty="0" smtClean="0"/>
              <a:t> </a:t>
            </a:r>
            <a:r>
              <a:rPr lang="en-US" dirty="0" smtClean="0"/>
              <a:t>just an n-gram?</a:t>
            </a:r>
          </a:p>
          <a:p>
            <a:pPr lvl="2"/>
            <a:r>
              <a:rPr lang="en-US" dirty="0" smtClean="0"/>
              <a:t>a phrase is independently meaningful (“test drive”, “red meat”) or not (“are interesting”, “are lots”)</a:t>
            </a:r>
          </a:p>
          <a:p>
            <a:pPr lvl="1"/>
            <a:r>
              <a:rPr lang="en-US" dirty="0" smtClean="0"/>
              <a:t>What makes a phrase interesting?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breakdown: what makes a good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Two properties:</a:t>
            </a:r>
          </a:p>
          <a:p>
            <a:pPr lvl="1"/>
            <a:r>
              <a:rPr lang="en-US" sz="2600" dirty="0" err="1" smtClean="0"/>
              <a:t>Phraseness</a:t>
            </a:r>
            <a:r>
              <a:rPr lang="en-US" sz="2600" dirty="0" smtClean="0"/>
              <a:t>: “the degree to which a given word sequence is considered to be a phrase”</a:t>
            </a:r>
          </a:p>
          <a:p>
            <a:pPr lvl="2"/>
            <a:r>
              <a:rPr lang="en-US" sz="2600" dirty="0" smtClean="0"/>
              <a:t>Statistics: how often words co-occur together </a:t>
            </a:r>
            <a:r>
              <a:rPr lang="en-US" sz="2600" dirty="0" err="1" smtClean="0"/>
              <a:t>vs</a:t>
            </a:r>
            <a:r>
              <a:rPr lang="en-US" sz="2600" dirty="0" smtClean="0"/>
              <a:t> separately</a:t>
            </a:r>
          </a:p>
          <a:p>
            <a:pPr lvl="1"/>
            <a:r>
              <a:rPr lang="en-US" sz="2600" dirty="0" err="1" smtClean="0"/>
              <a:t>Informativeness</a:t>
            </a:r>
            <a:r>
              <a:rPr lang="en-US" sz="2600" dirty="0" smtClean="0"/>
              <a:t>: “how well a phrase captures or illustrates the key ideas in a set of documents” – something novel and important </a:t>
            </a:r>
            <a:r>
              <a:rPr lang="en-US" sz="2600" b="1" dirty="0" smtClean="0"/>
              <a:t>relative to a domain</a:t>
            </a:r>
          </a:p>
          <a:p>
            <a:pPr lvl="2"/>
            <a:r>
              <a:rPr lang="en-US" sz="2600" dirty="0" smtClean="0"/>
              <a:t>Background corpus and foreground </a:t>
            </a:r>
            <a:r>
              <a:rPr lang="en-US" dirty="0" smtClean="0"/>
              <a:t>corpus; how often phrases occur in each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“Phraseness”</a:t>
            </a:r>
            <a:r>
              <a:rPr lang="en-US" baseline="-25000" dirty="0" smtClean="0"/>
              <a:t>1</a:t>
            </a:r>
            <a:r>
              <a:rPr lang="en-US" dirty="0" smtClean="0"/>
              <a:t> – based on BLRT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36745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Binomial Ratio Likelihood Test (BLRT):</a:t>
            </a:r>
          </a:p>
          <a:p>
            <a:pPr lvl="1"/>
            <a:r>
              <a:rPr lang="en-US" dirty="0" smtClean="0"/>
              <a:t>Draw samples: </a:t>
            </a:r>
          </a:p>
          <a:p>
            <a:pPr lvl="2"/>
            <a:r>
              <a:rPr lang="en-US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 draws, k</a:t>
            </a:r>
            <a:r>
              <a:rPr lang="en-US" baseline="-25000" dirty="0" smtClean="0"/>
              <a:t>1</a:t>
            </a:r>
            <a:r>
              <a:rPr lang="en-US" dirty="0" smtClean="0"/>
              <a:t> successes</a:t>
            </a:r>
          </a:p>
          <a:p>
            <a:pPr lvl="2"/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draws, k</a:t>
            </a:r>
            <a:r>
              <a:rPr lang="en-US" baseline="-25000" dirty="0" smtClean="0"/>
              <a:t>2</a:t>
            </a:r>
            <a:r>
              <a:rPr lang="en-US" dirty="0" smtClean="0"/>
              <a:t> successes </a:t>
            </a:r>
            <a:endParaRPr lang="en-US" dirty="0"/>
          </a:p>
          <a:p>
            <a:pPr lvl="2"/>
            <a:r>
              <a:rPr lang="en-US" dirty="0" smtClean="0"/>
              <a:t>Are they from one binominal (i.e., k</a:t>
            </a:r>
            <a:r>
              <a:rPr lang="en-US" baseline="-25000" dirty="0" smtClean="0"/>
              <a:t>1</a:t>
            </a:r>
            <a:r>
              <a:rPr lang="en-US" dirty="0" smtClean="0"/>
              <a:t>/n</a:t>
            </a:r>
            <a:r>
              <a:rPr lang="en-US" baseline="-25000" dirty="0" smtClean="0"/>
              <a:t>1</a:t>
            </a:r>
            <a:r>
              <a:rPr lang="en-US" dirty="0" smtClean="0"/>
              <a:t> and k</a:t>
            </a:r>
            <a:r>
              <a:rPr lang="en-US" baseline="-25000" dirty="0" smtClean="0"/>
              <a:t>2</a:t>
            </a:r>
            <a:r>
              <a:rPr lang="en-US" dirty="0" smtClean="0"/>
              <a:t>/n</a:t>
            </a:r>
            <a:r>
              <a:rPr lang="en-US" baseline="-25000" dirty="0" smtClean="0"/>
              <a:t>2</a:t>
            </a:r>
            <a:r>
              <a:rPr lang="en-US" dirty="0" smtClean="0"/>
              <a:t> were different due to chance) or from two distinct binomials?</a:t>
            </a:r>
          </a:p>
          <a:p>
            <a:pPr lvl="1"/>
            <a:r>
              <a:rPr lang="en-US" dirty="0" smtClean="0"/>
              <a:t>Define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i="1" dirty="0" smtClean="0"/>
              <a:t>=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 </a:t>
            </a:r>
            <a:r>
              <a:rPr lang="en-US" i="1" dirty="0" smtClean="0"/>
              <a:t>/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, p=(k</a:t>
            </a:r>
            <a:r>
              <a:rPr lang="en-US" i="1" baseline="-25000" dirty="0" smtClean="0"/>
              <a:t>1</a:t>
            </a:r>
            <a:r>
              <a:rPr lang="en-US" i="1" dirty="0" smtClean="0"/>
              <a:t>+k</a:t>
            </a:r>
            <a:r>
              <a:rPr lang="en-US" i="1" baseline="30000" dirty="0" smtClean="0"/>
              <a:t>2</a:t>
            </a:r>
            <a:r>
              <a:rPr lang="en-US" i="1" dirty="0" smtClean="0"/>
              <a:t>)/(n</a:t>
            </a:r>
            <a:r>
              <a:rPr lang="en-US" i="1" baseline="-25000" dirty="0" smtClean="0"/>
              <a:t>1</a:t>
            </a:r>
            <a:r>
              <a:rPr lang="en-US" i="1" dirty="0" smtClean="0"/>
              <a:t>+n</a:t>
            </a:r>
            <a:r>
              <a:rPr lang="en-US" i="1" baseline="-25000" dirty="0" smtClean="0"/>
              <a:t>2</a:t>
            </a:r>
            <a:r>
              <a:rPr lang="en-US" i="1" dirty="0" smtClean="0"/>
              <a:t>),</a:t>
            </a:r>
          </a:p>
          <a:p>
            <a:pPr lvl="2"/>
            <a:r>
              <a:rPr lang="en-US" i="1" dirty="0" smtClean="0"/>
              <a:t>L(</a:t>
            </a:r>
            <a:r>
              <a:rPr lang="en-US" i="1" dirty="0" err="1" smtClean="0"/>
              <a:t>p,k,n</a:t>
            </a:r>
            <a:r>
              <a:rPr lang="en-US" i="1" dirty="0" smtClean="0"/>
              <a:t>) = </a:t>
            </a:r>
            <a:r>
              <a:rPr lang="en-US" i="1" dirty="0" err="1" smtClean="0"/>
              <a:t>p</a:t>
            </a:r>
            <a:r>
              <a:rPr lang="en-US" i="1" baseline="30000" dirty="0" err="1" smtClean="0"/>
              <a:t>k</a:t>
            </a:r>
            <a:r>
              <a:rPr lang="en-US" i="1" dirty="0" smtClean="0"/>
              <a:t>(1-p)</a:t>
            </a:r>
            <a:r>
              <a:rPr lang="en-US" i="1" baseline="30000" dirty="0" smtClean="0"/>
              <a:t>n-k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338003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507937"/>
              </p:ext>
            </p:extLst>
          </p:nvPr>
        </p:nvGraphicFramePr>
        <p:xfrm>
          <a:off x="1131204" y="5057645"/>
          <a:ext cx="6995892" cy="114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5" imgW="2717800" imgH="444500" progId="Equation.3">
                  <p:embed/>
                </p:oleObj>
              </mc:Choice>
              <mc:Fallback>
                <p:oleObj name="Equation" r:id="rId5" imgW="2717800" imgH="4445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204" y="5057645"/>
                        <a:ext cx="6995892" cy="114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“Phraseness”</a:t>
            </a:r>
            <a:r>
              <a:rPr lang="en-US" baseline="-25000" dirty="0" smtClean="0"/>
              <a:t>1</a:t>
            </a:r>
            <a:r>
              <a:rPr lang="en-US" dirty="0" smtClean="0"/>
              <a:t> – based on BLRT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367453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Binomial Ratio Likelihood Test (BLRT):</a:t>
            </a:r>
          </a:p>
          <a:p>
            <a:pPr lvl="1"/>
            <a:r>
              <a:rPr lang="en-US" dirty="0" smtClean="0"/>
              <a:t>Draw samples: </a:t>
            </a:r>
          </a:p>
          <a:p>
            <a:pPr lvl="2"/>
            <a:r>
              <a:rPr lang="en-US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 draws, k</a:t>
            </a:r>
            <a:r>
              <a:rPr lang="en-US" baseline="-25000" dirty="0" smtClean="0"/>
              <a:t>1</a:t>
            </a:r>
            <a:r>
              <a:rPr lang="en-US" dirty="0" smtClean="0"/>
              <a:t> successes</a:t>
            </a:r>
          </a:p>
          <a:p>
            <a:pPr lvl="2"/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draws, k</a:t>
            </a:r>
            <a:r>
              <a:rPr lang="en-US" baseline="-25000" dirty="0" smtClean="0"/>
              <a:t>2</a:t>
            </a:r>
            <a:r>
              <a:rPr lang="en-US" dirty="0" smtClean="0"/>
              <a:t> successes </a:t>
            </a:r>
            <a:endParaRPr lang="en-US" dirty="0"/>
          </a:p>
          <a:p>
            <a:pPr lvl="2"/>
            <a:r>
              <a:rPr lang="en-US" dirty="0" smtClean="0"/>
              <a:t>Are they from one binominal (i.e., k</a:t>
            </a:r>
            <a:r>
              <a:rPr lang="en-US" baseline="-25000" dirty="0" smtClean="0"/>
              <a:t>1</a:t>
            </a:r>
            <a:r>
              <a:rPr lang="en-US" dirty="0" smtClean="0"/>
              <a:t>/n</a:t>
            </a:r>
            <a:r>
              <a:rPr lang="en-US" baseline="-25000" dirty="0" smtClean="0"/>
              <a:t>1</a:t>
            </a:r>
            <a:r>
              <a:rPr lang="en-US" dirty="0" smtClean="0"/>
              <a:t> and k</a:t>
            </a:r>
            <a:r>
              <a:rPr lang="en-US" baseline="-25000" dirty="0" smtClean="0"/>
              <a:t>2</a:t>
            </a:r>
            <a:r>
              <a:rPr lang="en-US" dirty="0" smtClean="0"/>
              <a:t>/n</a:t>
            </a:r>
            <a:r>
              <a:rPr lang="en-US" baseline="-25000" dirty="0" smtClean="0"/>
              <a:t>2</a:t>
            </a:r>
            <a:r>
              <a:rPr lang="en-US" dirty="0" smtClean="0"/>
              <a:t> were different due to chance) or from two distinct binomials?</a:t>
            </a:r>
          </a:p>
          <a:p>
            <a:pPr lvl="1"/>
            <a:r>
              <a:rPr lang="en-US" dirty="0" smtClean="0"/>
              <a:t>Define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i="1" dirty="0" smtClean="0"/>
              <a:t>=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/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, p=(k</a:t>
            </a:r>
            <a:r>
              <a:rPr lang="en-US" i="1" baseline="-25000" dirty="0" smtClean="0"/>
              <a:t>1</a:t>
            </a:r>
            <a:r>
              <a:rPr lang="en-US" i="1" dirty="0" smtClean="0"/>
              <a:t>+k</a:t>
            </a:r>
            <a:r>
              <a:rPr lang="en-US" i="1" baseline="30000" dirty="0" smtClean="0"/>
              <a:t>2</a:t>
            </a:r>
            <a:r>
              <a:rPr lang="en-US" i="1" dirty="0" smtClean="0"/>
              <a:t>)/(n</a:t>
            </a:r>
            <a:r>
              <a:rPr lang="en-US" i="1" baseline="-25000" dirty="0" smtClean="0"/>
              <a:t>1</a:t>
            </a:r>
            <a:r>
              <a:rPr lang="en-US" i="1" dirty="0" smtClean="0"/>
              <a:t>+n</a:t>
            </a:r>
            <a:r>
              <a:rPr lang="en-US" i="1" baseline="-25000" dirty="0" smtClean="0"/>
              <a:t>2</a:t>
            </a:r>
            <a:r>
              <a:rPr lang="en-US" i="1" dirty="0" smtClean="0"/>
              <a:t>),</a:t>
            </a:r>
          </a:p>
          <a:p>
            <a:pPr lvl="2"/>
            <a:r>
              <a:rPr lang="en-US" i="1" dirty="0" smtClean="0"/>
              <a:t>L(</a:t>
            </a:r>
            <a:r>
              <a:rPr lang="en-US" i="1" dirty="0" err="1" smtClean="0"/>
              <a:t>p,k,n</a:t>
            </a:r>
            <a:r>
              <a:rPr lang="en-US" i="1" dirty="0" smtClean="0"/>
              <a:t>) = </a:t>
            </a:r>
            <a:r>
              <a:rPr lang="en-US" i="1" dirty="0" err="1" smtClean="0"/>
              <a:t>p</a:t>
            </a:r>
            <a:r>
              <a:rPr lang="en-US" i="1" baseline="30000" dirty="0" err="1" smtClean="0"/>
              <a:t>k</a:t>
            </a:r>
            <a:r>
              <a:rPr lang="en-US" i="1" dirty="0" smtClean="0"/>
              <a:t>(1-p)</a:t>
            </a:r>
            <a:r>
              <a:rPr lang="en-US" i="1" baseline="30000" dirty="0" smtClean="0"/>
              <a:t>n-k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649084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96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973544"/>
              </p:ext>
            </p:extLst>
          </p:nvPr>
        </p:nvGraphicFramePr>
        <p:xfrm>
          <a:off x="739775" y="5057775"/>
          <a:ext cx="7778750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97" name="Equation" r:id="rId5" imgW="3022600" imgH="444500" progId="Equation.3">
                  <p:embed/>
                </p:oleObj>
              </mc:Choice>
              <mc:Fallback>
                <p:oleObj name="Equation" r:id="rId5" imgW="3022600" imgH="4445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5057775"/>
                        <a:ext cx="7778750" cy="1144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926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“Phraseness”</a:t>
            </a:r>
            <a:r>
              <a:rPr lang="en-US" baseline="-25000" dirty="0" smtClean="0"/>
              <a:t>1</a:t>
            </a:r>
            <a:r>
              <a:rPr lang="en-US" dirty="0" smtClean="0"/>
              <a:t> – based on BLRT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1579033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Define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i="1" dirty="0" smtClean="0"/>
              <a:t>=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 </a:t>
            </a:r>
            <a:r>
              <a:rPr lang="en-US" i="1" dirty="0" smtClean="0"/>
              <a:t>/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, p=(k</a:t>
            </a:r>
            <a:r>
              <a:rPr lang="en-US" i="1" baseline="-25000" dirty="0" smtClean="0"/>
              <a:t>1</a:t>
            </a:r>
            <a:r>
              <a:rPr lang="en-US" i="1" dirty="0" smtClean="0"/>
              <a:t>+k</a:t>
            </a:r>
            <a:r>
              <a:rPr lang="en-US" i="1" baseline="30000" dirty="0" smtClean="0"/>
              <a:t>2</a:t>
            </a:r>
            <a:r>
              <a:rPr lang="en-US" i="1" dirty="0" smtClean="0"/>
              <a:t>)/(n</a:t>
            </a:r>
            <a:r>
              <a:rPr lang="en-US" i="1" baseline="-25000" dirty="0" smtClean="0"/>
              <a:t>1</a:t>
            </a:r>
            <a:r>
              <a:rPr lang="en-US" i="1" dirty="0" smtClean="0"/>
              <a:t>+n</a:t>
            </a:r>
            <a:r>
              <a:rPr lang="en-US" i="1" baseline="-25000" dirty="0" smtClean="0"/>
              <a:t>2</a:t>
            </a:r>
            <a:r>
              <a:rPr lang="en-US" i="1" dirty="0" smtClean="0"/>
              <a:t>),</a:t>
            </a:r>
          </a:p>
          <a:p>
            <a:pPr lvl="2"/>
            <a:r>
              <a:rPr lang="en-US" i="1" dirty="0" smtClean="0"/>
              <a:t>L(</a:t>
            </a:r>
            <a:r>
              <a:rPr lang="en-US" i="1" dirty="0" err="1" smtClean="0"/>
              <a:t>p,k,n</a:t>
            </a:r>
            <a:r>
              <a:rPr lang="en-US" i="1" dirty="0" smtClean="0"/>
              <a:t>) = </a:t>
            </a:r>
            <a:r>
              <a:rPr lang="en-US" i="1" dirty="0" err="1" smtClean="0"/>
              <a:t>p</a:t>
            </a:r>
            <a:r>
              <a:rPr lang="en-US" i="1" baseline="30000" dirty="0" err="1" smtClean="0"/>
              <a:t>k</a:t>
            </a:r>
            <a:r>
              <a:rPr lang="en-US" i="1" dirty="0" smtClean="0"/>
              <a:t>(1-p)</a:t>
            </a:r>
            <a:r>
              <a:rPr lang="en-US" i="1" baseline="30000" dirty="0" smtClean="0"/>
              <a:t>n-k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649084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4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241774"/>
              </p:ext>
            </p:extLst>
          </p:nvPr>
        </p:nvGraphicFramePr>
        <p:xfrm>
          <a:off x="901700" y="2774950"/>
          <a:ext cx="72263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5" name="Equation" r:id="rId5" imgW="2806700" imgH="444500" progId="Equation.3">
                  <p:embed/>
                </p:oleObj>
              </mc:Choice>
              <mc:Fallback>
                <p:oleObj name="Equation" r:id="rId5" imgW="2806700" imgH="4445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2774950"/>
                        <a:ext cx="72263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937817"/>
              </p:ext>
            </p:extLst>
          </p:nvPr>
        </p:nvGraphicFramePr>
        <p:xfrm>
          <a:off x="1185334" y="4021667"/>
          <a:ext cx="6963832" cy="1875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646"/>
                <a:gridCol w="1926270"/>
                <a:gridCol w="4370916"/>
              </a:tblGrid>
              <a:tr h="3920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C(W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=x</a:t>
                      </a:r>
                      <a:r>
                        <a:rPr lang="en-US" baseline="0" dirty="0" smtClean="0"/>
                        <a:t> ^ W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=y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often</a:t>
                      </a:r>
                      <a:r>
                        <a:rPr lang="en-US" baseline="0" dirty="0" smtClean="0"/>
                        <a:t> bigram </a:t>
                      </a:r>
                      <a:r>
                        <a:rPr lang="en-US" i="1" baseline="0" dirty="0" smtClean="0"/>
                        <a:t>x y </a:t>
                      </a:r>
                      <a:r>
                        <a:rPr lang="en-US" i="0" u="none" baseline="0" dirty="0" smtClean="0"/>
                        <a:t>occurs in corpus 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C(W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=x)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how often</a:t>
                      </a:r>
                      <a:r>
                        <a:rPr lang="en-US" baseline="0" dirty="0" smtClean="0"/>
                        <a:t> word </a:t>
                      </a:r>
                      <a:r>
                        <a:rPr lang="en-US" i="1" baseline="0" dirty="0" smtClean="0"/>
                        <a:t>x </a:t>
                      </a:r>
                      <a:r>
                        <a:rPr lang="en-US" i="0" u="none" baseline="0" dirty="0" smtClean="0"/>
                        <a:t>occurs in corpus 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C(W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≠x^W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=y)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how often</a:t>
                      </a:r>
                      <a:r>
                        <a:rPr lang="en-US" i="1" baseline="0" dirty="0" smtClean="0"/>
                        <a:t> y </a:t>
                      </a:r>
                      <a:r>
                        <a:rPr lang="en-US" i="0" u="none" baseline="0" dirty="0" smtClean="0"/>
                        <a:t>occurs in C after a non</a:t>
                      </a:r>
                      <a:r>
                        <a:rPr lang="en-US" i="1" u="none" baseline="0" dirty="0" smtClean="0"/>
                        <a:t>-x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C(W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≠x)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how</a:t>
                      </a:r>
                      <a:r>
                        <a:rPr lang="en-US" b="0" i="0" baseline="0" dirty="0" smtClean="0"/>
                        <a:t> often a non-</a:t>
                      </a:r>
                      <a:r>
                        <a:rPr lang="en-US" b="0" i="1" baseline="0" dirty="0" smtClean="0"/>
                        <a:t>x </a:t>
                      </a:r>
                      <a:r>
                        <a:rPr lang="en-US" b="0" i="0" baseline="0" dirty="0" smtClean="0"/>
                        <a:t>occurs in C</a:t>
                      </a:r>
                      <a:endParaRPr lang="en-US" b="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36167" y="1608667"/>
            <a:ext cx="3291416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Phrase </a:t>
            </a:r>
            <a:r>
              <a:rPr lang="en-US" sz="2000" i="1" dirty="0" smtClean="0"/>
              <a:t>x y</a:t>
            </a:r>
            <a:r>
              <a:rPr lang="en-US" sz="2000" dirty="0" smtClean="0"/>
              <a:t>: W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=</a:t>
            </a:r>
            <a:r>
              <a:rPr lang="en-US" sz="2000" i="1" dirty="0" smtClean="0"/>
              <a:t>x</a:t>
            </a:r>
            <a:r>
              <a:rPr lang="en-US" sz="2000" dirty="0" smtClean="0"/>
              <a:t> ^ W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</a:t>
            </a:r>
            <a:r>
              <a:rPr lang="en-US" sz="2000" i="1" dirty="0" smtClean="0"/>
              <a:t>y</a:t>
            </a:r>
          </a:p>
          <a:p>
            <a:endParaRPr lang="en-US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24681" y="6180667"/>
            <a:ext cx="807481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Does </a:t>
            </a:r>
            <a:r>
              <a:rPr lang="en-US" i="1" dirty="0" smtClean="0"/>
              <a:t>y </a:t>
            </a:r>
            <a:r>
              <a:rPr lang="en-US" dirty="0" smtClean="0"/>
              <a:t>occur at the same frequency after </a:t>
            </a:r>
            <a:r>
              <a:rPr lang="en-US" i="1" dirty="0" smtClean="0"/>
              <a:t>x </a:t>
            </a:r>
            <a:r>
              <a:rPr lang="en-US" dirty="0" smtClean="0"/>
              <a:t>as in other positions?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26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Numbers (Jeff Dean says) Everyone Should Know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20091" t="32867" r="17899" b="10011"/>
          <a:stretch>
            <a:fillRect/>
          </a:stretch>
        </p:blipFill>
        <p:spPr bwMode="auto">
          <a:xfrm>
            <a:off x="254000" y="1417638"/>
            <a:ext cx="7607300" cy="445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493000" y="2133600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10x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05700" y="2794000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15x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31100" y="5117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~= 100,000x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467600" y="4622800"/>
            <a:ext cx="45719" cy="863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861300" y="3987800"/>
            <a:ext cx="508000" cy="1188998"/>
          </a:xfrm>
          <a:prstGeom prst="rightBrac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9300" y="43550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40x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“Informativeness”</a:t>
            </a:r>
            <a:r>
              <a:rPr lang="en-US" baseline="-25000" dirty="0" smtClean="0"/>
              <a:t>1</a:t>
            </a:r>
            <a:r>
              <a:rPr lang="en-US" dirty="0" smtClean="0"/>
              <a:t> – based on BLRT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1579033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Define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i="1" dirty="0" smtClean="0"/>
              <a:t>=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 </a:t>
            </a:r>
            <a:r>
              <a:rPr lang="en-US" i="1" dirty="0" smtClean="0"/>
              <a:t>/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, p=(k</a:t>
            </a:r>
            <a:r>
              <a:rPr lang="en-US" i="1" baseline="-25000" dirty="0" smtClean="0"/>
              <a:t>1</a:t>
            </a:r>
            <a:r>
              <a:rPr lang="en-US" i="1" dirty="0" smtClean="0"/>
              <a:t>+k</a:t>
            </a:r>
            <a:r>
              <a:rPr lang="en-US" i="1" baseline="30000" dirty="0" smtClean="0"/>
              <a:t>2</a:t>
            </a:r>
            <a:r>
              <a:rPr lang="en-US" i="1" dirty="0" smtClean="0"/>
              <a:t>)/(n</a:t>
            </a:r>
            <a:r>
              <a:rPr lang="en-US" i="1" baseline="-25000" dirty="0" smtClean="0"/>
              <a:t>1</a:t>
            </a:r>
            <a:r>
              <a:rPr lang="en-US" i="1" dirty="0" smtClean="0"/>
              <a:t>+n</a:t>
            </a:r>
            <a:r>
              <a:rPr lang="en-US" i="1" baseline="-25000" dirty="0" smtClean="0"/>
              <a:t>2</a:t>
            </a:r>
            <a:r>
              <a:rPr lang="en-US" i="1" dirty="0" smtClean="0"/>
              <a:t>),</a:t>
            </a:r>
          </a:p>
          <a:p>
            <a:pPr lvl="2"/>
            <a:r>
              <a:rPr lang="en-US" i="1" dirty="0" smtClean="0"/>
              <a:t>L(</a:t>
            </a:r>
            <a:r>
              <a:rPr lang="en-US" i="1" dirty="0" err="1" smtClean="0"/>
              <a:t>p,k,n</a:t>
            </a:r>
            <a:r>
              <a:rPr lang="en-US" i="1" dirty="0" smtClean="0"/>
              <a:t>) = </a:t>
            </a:r>
            <a:r>
              <a:rPr lang="en-US" i="1" dirty="0" err="1" smtClean="0"/>
              <a:t>p</a:t>
            </a:r>
            <a:r>
              <a:rPr lang="en-US" i="1" baseline="30000" dirty="0" err="1" smtClean="0"/>
              <a:t>k</a:t>
            </a:r>
            <a:r>
              <a:rPr lang="en-US" i="1" dirty="0" smtClean="0"/>
              <a:t>(1-p)</a:t>
            </a:r>
            <a:r>
              <a:rPr lang="en-US" i="1" baseline="30000" dirty="0" smtClean="0"/>
              <a:t>n-k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907752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20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36167" y="1608667"/>
            <a:ext cx="3291416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Phrase </a:t>
            </a:r>
            <a:r>
              <a:rPr lang="en-US" sz="2000" i="1" dirty="0" smtClean="0"/>
              <a:t>x y</a:t>
            </a:r>
            <a:r>
              <a:rPr lang="en-US" sz="2000" dirty="0" smtClean="0"/>
              <a:t>: W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=</a:t>
            </a:r>
            <a:r>
              <a:rPr lang="en-US" sz="2000" i="1" dirty="0" smtClean="0"/>
              <a:t>x</a:t>
            </a:r>
            <a:r>
              <a:rPr lang="en-US" sz="2000" dirty="0" smtClean="0"/>
              <a:t> ^ W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</a:t>
            </a:r>
            <a:r>
              <a:rPr lang="en-US" sz="2000" i="1" dirty="0" smtClean="0"/>
              <a:t>y </a:t>
            </a:r>
            <a:r>
              <a:rPr lang="en-US" sz="2000" dirty="0" smtClean="0"/>
              <a:t>and two corpora, C and B</a:t>
            </a:r>
            <a:endParaRPr lang="en-US" sz="2000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227732"/>
              </p:ext>
            </p:extLst>
          </p:nvPr>
        </p:nvGraphicFramePr>
        <p:xfrm>
          <a:off x="1094315" y="4152901"/>
          <a:ext cx="7488767" cy="1875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898"/>
                <a:gridCol w="2071473"/>
                <a:gridCol w="4700396"/>
              </a:tblGrid>
              <a:tr h="3920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C(W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=x</a:t>
                      </a:r>
                      <a:r>
                        <a:rPr lang="en-US" baseline="0" dirty="0" smtClean="0"/>
                        <a:t> ^ W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=y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often</a:t>
                      </a:r>
                      <a:r>
                        <a:rPr lang="en-US" baseline="0" dirty="0" smtClean="0"/>
                        <a:t> bigram </a:t>
                      </a:r>
                      <a:r>
                        <a:rPr lang="en-US" i="1" baseline="0" dirty="0" smtClean="0"/>
                        <a:t>x y </a:t>
                      </a:r>
                      <a:r>
                        <a:rPr lang="en-US" i="0" u="none" baseline="0" dirty="0" smtClean="0"/>
                        <a:t>occurs in corpus 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C(W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=*</a:t>
                      </a:r>
                      <a:r>
                        <a:rPr lang="en-US" baseline="0" dirty="0" smtClean="0"/>
                        <a:t> ^ W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=*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how many</a:t>
                      </a:r>
                      <a:r>
                        <a:rPr lang="en-US" baseline="0" dirty="0" smtClean="0"/>
                        <a:t> bigrams </a:t>
                      </a:r>
                      <a:r>
                        <a:rPr lang="en-US" i="0" u="none" baseline="0" dirty="0" smtClean="0"/>
                        <a:t>in corpus 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B(W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baseline="0" dirty="0" smtClean="0"/>
                        <a:t>=x</a:t>
                      </a:r>
                      <a:r>
                        <a:rPr lang="en-US" dirty="0" smtClean="0"/>
                        <a:t>^W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=y)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how often</a:t>
                      </a:r>
                      <a:r>
                        <a:rPr lang="en-US" i="1" baseline="0" dirty="0" smtClean="0"/>
                        <a:t> x y </a:t>
                      </a:r>
                      <a:r>
                        <a:rPr lang="en-US" i="0" baseline="0" dirty="0" smtClean="0"/>
                        <a:t>occurs in </a:t>
                      </a:r>
                      <a:r>
                        <a:rPr lang="en-US" b="1" i="0" baseline="0" dirty="0" smtClean="0"/>
                        <a:t>background corpus</a:t>
                      </a:r>
                      <a:endParaRPr lang="en-U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B(W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=*</a:t>
                      </a:r>
                      <a:r>
                        <a:rPr lang="en-US" baseline="0" dirty="0" smtClean="0"/>
                        <a:t> ^ W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=*)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/>
                        <a:t>how</a:t>
                      </a:r>
                      <a:r>
                        <a:rPr lang="en-US" b="0" i="0" baseline="0" dirty="0" smtClean="0"/>
                        <a:t> </a:t>
                      </a:r>
                      <a:r>
                        <a:rPr lang="en-US" dirty="0" smtClean="0"/>
                        <a:t>many</a:t>
                      </a:r>
                      <a:r>
                        <a:rPr lang="en-US" baseline="0" dirty="0" smtClean="0"/>
                        <a:t> bigrams </a:t>
                      </a:r>
                      <a:r>
                        <a:rPr lang="en-US" i="0" u="none" baseline="0" dirty="0" smtClean="0"/>
                        <a:t>in background corpus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4681" y="6180667"/>
            <a:ext cx="807481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Does x </a:t>
            </a:r>
            <a:r>
              <a:rPr lang="en-US" i="1" dirty="0" smtClean="0"/>
              <a:t>y </a:t>
            </a:r>
            <a:r>
              <a:rPr lang="en-US" dirty="0" smtClean="0"/>
              <a:t>occur at the same frequency in both corpora?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627021"/>
              </p:ext>
            </p:extLst>
          </p:nvPr>
        </p:nvGraphicFramePr>
        <p:xfrm>
          <a:off x="935038" y="2774950"/>
          <a:ext cx="71596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21" name="Equation" r:id="rId5" imgW="2781300" imgH="444500" progId="Equation.3">
                  <p:embed/>
                </p:oleObj>
              </mc:Choice>
              <mc:Fallback>
                <p:oleObj name="Equation" r:id="rId5" imgW="2781300" imgH="4445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2774950"/>
                        <a:ext cx="71596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849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breakdown: what makes a good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“</a:t>
            </a:r>
            <a:r>
              <a:rPr lang="en-US" sz="2600" dirty="0" err="1" smtClean="0"/>
              <a:t>Phraseness</a:t>
            </a:r>
            <a:r>
              <a:rPr lang="en-US" sz="2600" dirty="0" smtClean="0"/>
              <a:t>” and “</a:t>
            </a:r>
            <a:r>
              <a:rPr lang="en-US" sz="2600" dirty="0" err="1" smtClean="0"/>
              <a:t>informativeness</a:t>
            </a:r>
            <a:r>
              <a:rPr lang="en-US" sz="2600" dirty="0" smtClean="0"/>
              <a:t>” are then combined with a tiny classifier, tuned on labeled data.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2-01-27 at 3.49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1" y="1991662"/>
            <a:ext cx="5513917" cy="1215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233333"/>
            <a:ext cx="7607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Background corpus: 20 newsgroups dataset (20k messages, 7.4M words)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Foreground corpus: </a:t>
            </a:r>
            <a:r>
              <a:rPr lang="en-US" sz="2400" dirty="0" err="1"/>
              <a:t>rec.arts.movies.current</a:t>
            </a:r>
            <a:r>
              <a:rPr lang="en-US" sz="2400" dirty="0"/>
              <a:t>-</a:t>
            </a:r>
            <a:r>
              <a:rPr lang="en-US" sz="2400" dirty="0" smtClean="0"/>
              <a:t>films June-Sep 2002 (4M words)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Results?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98133" y="3206750"/>
          <a:ext cx="4164994" cy="1026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31" name="Equation" r:id="rId4" imgW="1803400" imgH="444500" progId="Equation.3">
                  <p:embed/>
                </p:oleObj>
              </mc:Choice>
              <mc:Fallback>
                <p:oleObj name="Equation" r:id="rId4" imgW="18034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133" y="3206750"/>
                        <a:ext cx="4164994" cy="10265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028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1-27 at 3.55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"/>
            <a:ext cx="9144000" cy="568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3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breakdown: what makes a good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Two properties:</a:t>
            </a:r>
          </a:p>
          <a:p>
            <a:pPr lvl="1"/>
            <a:r>
              <a:rPr lang="en-US" sz="2600" dirty="0" err="1" smtClean="0"/>
              <a:t>Phraseness</a:t>
            </a:r>
            <a:r>
              <a:rPr lang="en-US" sz="2600" dirty="0" smtClean="0"/>
              <a:t>: “the degree to which a given word sequence is considered to be a phrase”</a:t>
            </a:r>
          </a:p>
          <a:p>
            <a:pPr lvl="2"/>
            <a:r>
              <a:rPr lang="en-US" sz="2600" dirty="0" smtClean="0"/>
              <a:t>Statistics: how often words co-occur together </a:t>
            </a:r>
            <a:r>
              <a:rPr lang="en-US" sz="2600" dirty="0" err="1" smtClean="0"/>
              <a:t>vs</a:t>
            </a:r>
            <a:r>
              <a:rPr lang="en-US" sz="2600" dirty="0" smtClean="0"/>
              <a:t> separately</a:t>
            </a:r>
          </a:p>
          <a:p>
            <a:pPr lvl="1"/>
            <a:r>
              <a:rPr lang="en-US" sz="2600" dirty="0" err="1" smtClean="0"/>
              <a:t>Informativeness</a:t>
            </a:r>
            <a:r>
              <a:rPr lang="en-US" sz="2600" dirty="0" smtClean="0"/>
              <a:t>: “how well a phrase captures or illustrates the key ideas in a set of documents” – something novel and important relative to a domain</a:t>
            </a:r>
          </a:p>
          <a:p>
            <a:pPr lvl="2"/>
            <a:r>
              <a:rPr lang="en-US" sz="2600" dirty="0" smtClean="0"/>
              <a:t>Background corpus and foreground </a:t>
            </a:r>
            <a:r>
              <a:rPr lang="en-US" dirty="0" smtClean="0"/>
              <a:t>corpus; how often phrases occur in each</a:t>
            </a:r>
          </a:p>
          <a:p>
            <a:pPr lvl="1"/>
            <a:r>
              <a:rPr lang="en-US" dirty="0" smtClean="0"/>
              <a:t>Another intuition: our goal is to compare distributions and see how </a:t>
            </a:r>
            <a:r>
              <a:rPr lang="en-US" b="1" dirty="0" smtClean="0"/>
              <a:t>different</a:t>
            </a:r>
            <a:r>
              <a:rPr lang="en-US" dirty="0" smtClean="0"/>
              <a:t> they are:</a:t>
            </a:r>
          </a:p>
          <a:p>
            <a:pPr lvl="2"/>
            <a:r>
              <a:rPr lang="en-US" dirty="0" err="1" smtClean="0"/>
              <a:t>Phraseness</a:t>
            </a:r>
            <a:r>
              <a:rPr lang="en-US" dirty="0" smtClean="0"/>
              <a:t>: estimate </a:t>
            </a:r>
            <a:r>
              <a:rPr lang="en-US" i="1" dirty="0" smtClean="0"/>
              <a:t>x y </a:t>
            </a:r>
            <a:r>
              <a:rPr lang="en-US" dirty="0" smtClean="0"/>
              <a:t>with bigram model or unigram model</a:t>
            </a:r>
          </a:p>
          <a:p>
            <a:pPr lvl="2"/>
            <a:r>
              <a:rPr lang="en-US" dirty="0" err="1" smtClean="0"/>
              <a:t>Informativeness</a:t>
            </a:r>
            <a:r>
              <a:rPr lang="en-US" dirty="0" smtClean="0"/>
              <a:t>: estimate with foreground </a:t>
            </a:r>
            <a:r>
              <a:rPr lang="en-US" dirty="0" err="1" smtClean="0"/>
              <a:t>vs</a:t>
            </a:r>
            <a:r>
              <a:rPr lang="en-US" dirty="0" smtClean="0"/>
              <a:t> background corpus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4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breakdown: what makes a good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2415117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 smtClean="0"/>
              <a:t>Another intuition: our goal is to compare distributions and see how </a:t>
            </a:r>
            <a:r>
              <a:rPr lang="en-US" b="1" dirty="0" smtClean="0"/>
              <a:t>different</a:t>
            </a:r>
            <a:r>
              <a:rPr lang="en-US" dirty="0" smtClean="0"/>
              <a:t> they are:</a:t>
            </a:r>
          </a:p>
          <a:p>
            <a:pPr lvl="2"/>
            <a:r>
              <a:rPr lang="en-US" dirty="0" err="1" smtClean="0"/>
              <a:t>Phraseness</a:t>
            </a:r>
            <a:r>
              <a:rPr lang="en-US" dirty="0" smtClean="0"/>
              <a:t>: estimate </a:t>
            </a:r>
            <a:r>
              <a:rPr lang="en-US" i="1" dirty="0" smtClean="0"/>
              <a:t>x y </a:t>
            </a:r>
            <a:r>
              <a:rPr lang="en-US" dirty="0" smtClean="0"/>
              <a:t>with bigram model or unigram model</a:t>
            </a:r>
          </a:p>
          <a:p>
            <a:pPr lvl="2"/>
            <a:r>
              <a:rPr lang="en-US" dirty="0" err="1" smtClean="0"/>
              <a:t>Informativeness</a:t>
            </a:r>
            <a:r>
              <a:rPr lang="en-US" dirty="0" smtClean="0"/>
              <a:t>: estimate with foreground </a:t>
            </a:r>
            <a:r>
              <a:rPr lang="en-US" dirty="0" err="1" smtClean="0"/>
              <a:t>vs</a:t>
            </a:r>
            <a:r>
              <a:rPr lang="en-US" dirty="0" smtClean="0"/>
              <a:t> background corpus</a:t>
            </a:r>
          </a:p>
          <a:p>
            <a:pPr lvl="1"/>
            <a:r>
              <a:rPr lang="en-US" dirty="0" smtClean="0"/>
              <a:t>To compare distributions, use KL-divergence</a:t>
            </a:r>
          </a:p>
          <a:p>
            <a:endParaRPr lang="en-US" dirty="0"/>
          </a:p>
        </p:txBody>
      </p:sp>
      <p:pic>
        <p:nvPicPr>
          <p:cNvPr id="4" name="Picture 3" descr="Screen Shot 2012-01-27 at 4.01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" y="3564467"/>
            <a:ext cx="4758025" cy="1005416"/>
          </a:xfrm>
          <a:prstGeom prst="rect">
            <a:avLst/>
          </a:prstGeom>
        </p:spPr>
      </p:pic>
      <p:pic>
        <p:nvPicPr>
          <p:cNvPr id="5" name="Picture 4" descr="Screen Shot 2012-01-27 at 4.01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6" y="5079997"/>
            <a:ext cx="4178354" cy="10583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9066" y="4577265"/>
            <a:ext cx="393276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Pointwise</a:t>
            </a:r>
            <a:r>
              <a:rPr lang="en-US" dirty="0" smtClean="0"/>
              <a:t> KL divergence”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8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breakdown: what makes a good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721783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 smtClean="0"/>
              <a:t>To compare distributions, use KL-divergence</a:t>
            </a:r>
          </a:p>
          <a:p>
            <a:endParaRPr lang="en-US" dirty="0"/>
          </a:p>
        </p:txBody>
      </p:sp>
      <p:pic>
        <p:nvPicPr>
          <p:cNvPr id="4" name="Picture 3" descr="Screen Shot 2012-01-27 at 4.01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" y="2182337"/>
            <a:ext cx="4758025" cy="1005416"/>
          </a:xfrm>
          <a:prstGeom prst="rect">
            <a:avLst/>
          </a:prstGeom>
        </p:spPr>
      </p:pic>
      <p:pic>
        <p:nvPicPr>
          <p:cNvPr id="5" name="Picture 4" descr="Screen Shot 2012-01-27 at 4.01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6" y="3697867"/>
            <a:ext cx="4178354" cy="1058333"/>
          </a:xfrm>
          <a:prstGeom prst="rect">
            <a:avLst/>
          </a:prstGeom>
        </p:spPr>
      </p:pic>
      <p:pic>
        <p:nvPicPr>
          <p:cNvPr id="6" name="Picture 5" descr="Screen Shot 2012-01-27 at 4.01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08" y="3672417"/>
            <a:ext cx="2514600" cy="749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9066" y="3195135"/>
            <a:ext cx="393276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Pointwise</a:t>
            </a:r>
            <a:r>
              <a:rPr lang="en-US" dirty="0" smtClean="0"/>
              <a:t> KL divergence”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40917" y="2182337"/>
            <a:ext cx="272838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Phraseness</a:t>
            </a:r>
            <a:r>
              <a:rPr lang="en-US" dirty="0" smtClean="0"/>
              <a:t>: difference between bigram and unigram language model in foreground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9066" y="4910667"/>
            <a:ext cx="3932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Bigram model:    P(x y)=P(x)P(</a:t>
            </a:r>
            <a:r>
              <a:rPr lang="en-US" dirty="0" err="1" smtClean="0"/>
              <a:t>y|x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Unigram model: P(x y)=P(x)P(y)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1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breakdown: what makes a good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721783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 smtClean="0"/>
              <a:t>To compare distributions, use KL-divergence</a:t>
            </a:r>
          </a:p>
          <a:p>
            <a:endParaRPr lang="en-US" dirty="0"/>
          </a:p>
        </p:txBody>
      </p:sp>
      <p:pic>
        <p:nvPicPr>
          <p:cNvPr id="4" name="Picture 3" descr="Screen Shot 2012-01-27 at 4.01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" y="2182337"/>
            <a:ext cx="4758025" cy="1005416"/>
          </a:xfrm>
          <a:prstGeom prst="rect">
            <a:avLst/>
          </a:prstGeom>
        </p:spPr>
      </p:pic>
      <p:pic>
        <p:nvPicPr>
          <p:cNvPr id="5" name="Picture 4" descr="Screen Shot 2012-01-27 at 4.01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6" y="3697867"/>
            <a:ext cx="4178354" cy="1058333"/>
          </a:xfrm>
          <a:prstGeom prst="rect">
            <a:avLst/>
          </a:prstGeom>
        </p:spPr>
      </p:pic>
      <p:pic>
        <p:nvPicPr>
          <p:cNvPr id="7" name="Picture 6" descr="Screen Shot 2012-01-27 at 4.02.0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3564467"/>
            <a:ext cx="3327400" cy="1308100"/>
          </a:xfrm>
          <a:prstGeom prst="rect">
            <a:avLst/>
          </a:prstGeom>
        </p:spPr>
      </p:pic>
      <p:pic>
        <p:nvPicPr>
          <p:cNvPr id="8" name="Picture 7" descr="Screen Shot 2012-01-27 at 4.02.1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5492747"/>
            <a:ext cx="3022600" cy="825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9066" y="3195135"/>
            <a:ext cx="393276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Pointwise</a:t>
            </a:r>
            <a:r>
              <a:rPr lang="en-US" dirty="0" smtClean="0"/>
              <a:t> KL divergence”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40917" y="2182337"/>
            <a:ext cx="303318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Informativeness</a:t>
            </a:r>
            <a:r>
              <a:rPr lang="en-US" dirty="0" smtClean="0"/>
              <a:t>: difference between foreground and background models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9066" y="4910667"/>
            <a:ext cx="3932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Bigram model:    P(x y)=P(x)P(</a:t>
            </a:r>
            <a:r>
              <a:rPr lang="en-US" dirty="0" err="1" smtClean="0"/>
              <a:t>y|x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Unigram model: P(x y)=P(x)P(y)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14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breakdown: what makes a good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721783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 smtClean="0"/>
              <a:t>To compare distributions, use KL-divergence</a:t>
            </a:r>
          </a:p>
          <a:p>
            <a:endParaRPr lang="en-US" dirty="0"/>
          </a:p>
        </p:txBody>
      </p:sp>
      <p:pic>
        <p:nvPicPr>
          <p:cNvPr id="4" name="Picture 3" descr="Screen Shot 2012-01-27 at 4.01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" y="2182337"/>
            <a:ext cx="4758025" cy="1005416"/>
          </a:xfrm>
          <a:prstGeom prst="rect">
            <a:avLst/>
          </a:prstGeom>
        </p:spPr>
      </p:pic>
      <p:pic>
        <p:nvPicPr>
          <p:cNvPr id="5" name="Picture 4" descr="Screen Shot 2012-01-27 at 4.01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6" y="3697867"/>
            <a:ext cx="4178354" cy="1058333"/>
          </a:xfrm>
          <a:prstGeom prst="rect">
            <a:avLst/>
          </a:prstGeom>
        </p:spPr>
      </p:pic>
      <p:pic>
        <p:nvPicPr>
          <p:cNvPr id="8" name="Picture 7" descr="Screen Shot 2012-01-27 at 4.02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008" y="3564467"/>
            <a:ext cx="3022600" cy="825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9066" y="3195135"/>
            <a:ext cx="393276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Pointwise</a:t>
            </a:r>
            <a:r>
              <a:rPr lang="en-US" dirty="0" smtClean="0"/>
              <a:t> KL divergence”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40917" y="2182337"/>
            <a:ext cx="303318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Combined: difference between foreground bigram model and background unigram model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1482" y="4944997"/>
            <a:ext cx="3932767" cy="92333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Bigram model:    P(x y)=P(x)P(</a:t>
            </a:r>
            <a:r>
              <a:rPr lang="en-US" dirty="0" err="1" smtClean="0"/>
              <a:t>y|x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Unigram model:  P(x y)=P(x)P(y)</a:t>
            </a:r>
            <a:endParaRPr lang="en-US" dirty="0"/>
          </a:p>
        </p:txBody>
      </p:sp>
      <p:pic>
        <p:nvPicPr>
          <p:cNvPr id="6" name="Picture 5" descr="Screen Shot 2012-01-27 at 4.13.20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4"/>
          <a:stretch/>
        </p:blipFill>
        <p:spPr>
          <a:xfrm>
            <a:off x="5016500" y="4389967"/>
            <a:ext cx="3746500" cy="174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9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breakdown: what makes a good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721783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 smtClean="0"/>
              <a:t>To compare distributions, use KL-divergence</a:t>
            </a:r>
          </a:p>
          <a:p>
            <a:endParaRPr lang="en-US" dirty="0"/>
          </a:p>
        </p:txBody>
      </p:sp>
      <p:pic>
        <p:nvPicPr>
          <p:cNvPr id="8" name="Picture 7" descr="Screen Shot 2012-01-27 at 4.02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008" y="3564467"/>
            <a:ext cx="3022600" cy="825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40917" y="2182337"/>
            <a:ext cx="303318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Combined: difference between foreground bigram model and background unigram model</a:t>
            </a:r>
            <a:endParaRPr lang="en-US" dirty="0"/>
          </a:p>
        </p:txBody>
      </p:sp>
      <p:pic>
        <p:nvPicPr>
          <p:cNvPr id="6" name="Picture 5" descr="Screen Shot 2012-01-27 at 4.13.2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4"/>
          <a:stretch/>
        </p:blipFill>
        <p:spPr>
          <a:xfrm>
            <a:off x="5016500" y="4389967"/>
            <a:ext cx="3746500" cy="17410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667" y="2076504"/>
            <a:ext cx="45508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Subtle advantages: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BLRT scores “more frequent in foreground” and “more frequent in background” symmetrically, </a:t>
            </a:r>
            <a:r>
              <a:rPr lang="en-US" sz="2000" dirty="0" err="1" smtClean="0"/>
              <a:t>pointwise</a:t>
            </a:r>
            <a:r>
              <a:rPr lang="en-US" sz="2000" dirty="0" smtClean="0"/>
              <a:t> KL does not.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Phrasiness</a:t>
            </a:r>
            <a:r>
              <a:rPr lang="en-US" sz="2000" dirty="0" smtClean="0"/>
              <a:t> and </a:t>
            </a:r>
            <a:r>
              <a:rPr lang="en-US" sz="2000" dirty="0" err="1" smtClean="0"/>
              <a:t>informativeness</a:t>
            </a:r>
            <a:r>
              <a:rPr lang="en-US" sz="2000" dirty="0" smtClean="0"/>
              <a:t> scores are more comparable – straightforward combination w/o a classifier is reasonable.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Language modeling is well-studied: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extensions to n-grams, smoothing methods, …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we can build on this work in a modular way</a:t>
            </a:r>
          </a:p>
        </p:txBody>
      </p:sp>
    </p:spTree>
    <p:extLst>
      <p:ext uri="{BB962C8B-B14F-4D97-AF65-F5344CB8AC3E}">
        <p14:creationId xmlns:p14="http://schemas.microsoft.com/office/powerpoint/2010/main" val="107673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01-27 at 4.15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517"/>
            <a:ext cx="9144000" cy="537756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Pointwise</a:t>
            </a:r>
            <a:r>
              <a:rPr lang="en-US" dirty="0" smtClean="0"/>
              <a:t> KL, combined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5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eft Brace 25"/>
          <p:cNvSpPr/>
          <p:nvPr/>
        </p:nvSpPr>
        <p:spPr>
          <a:xfrm>
            <a:off x="4781550" y="1181100"/>
            <a:ext cx="352425" cy="534138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Distributed Counting </a:t>
            </a:r>
            <a:r>
              <a:rPr lang="en-US" sz="2400" dirty="0" smtClean="0">
                <a:sym typeface="Wingdings" pitchFamily="2" charset="2"/>
              </a:rPr>
              <a:t> Stream and Sort Counting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295900" y="1411288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table1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631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9850" y="3367385"/>
            <a:ext cx="15049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“C[</a:t>
            </a:r>
            <a:r>
              <a:rPr lang="en-US" i="1" dirty="0" smtClean="0"/>
              <a:t>x] +=D”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133975" y="1238250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5295900" y="2754313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133975" y="2581275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5305425" y="4883150"/>
            <a:ext cx="1866900" cy="10175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Hash table2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143500" y="4710112"/>
            <a:ext cx="3657600" cy="1247775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00925" y="1685925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00925" y="2998053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286625" y="5193268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Machine K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91200" y="421163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 . .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4850" y="5549384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0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2556391" y="3653909"/>
            <a:ext cx="3848100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Message-routing logic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phrase-finding?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393911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Phrases are where the standard supervised “bag of words” representation starts to break.</a:t>
            </a:r>
          </a:p>
          <a:p>
            <a:r>
              <a:rPr lang="en-US" dirty="0" smtClean="0"/>
              <a:t>There’s not supervised data, so it’s hard to see what’s “right” and why</a:t>
            </a:r>
          </a:p>
          <a:p>
            <a:r>
              <a:rPr lang="en-US" dirty="0" smtClean="0"/>
              <a:t>It’s a nice example of using unsupervised signals to solve a task that could be formulated as supervised learning</a:t>
            </a:r>
          </a:p>
          <a:p>
            <a:r>
              <a:rPr lang="en-US" dirty="0" smtClean="0"/>
              <a:t>It’s a nice level of complexity, if you want to do it in a scalable way.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469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409517" cy="361103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Request-and-answer pattern</a:t>
            </a:r>
          </a:p>
          <a:p>
            <a:pPr lvl="1"/>
            <a:r>
              <a:rPr lang="en-US" dirty="0" smtClean="0"/>
              <a:t>Main data structure: tables of key-value pairs</a:t>
            </a:r>
          </a:p>
          <a:p>
            <a:pPr lvl="2"/>
            <a:r>
              <a:rPr lang="en-US" i="1" dirty="0" smtClean="0"/>
              <a:t>key</a:t>
            </a:r>
            <a:r>
              <a:rPr lang="en-US" dirty="0" smtClean="0"/>
              <a:t> is a phrase </a:t>
            </a:r>
            <a:r>
              <a:rPr lang="en-US" i="1" dirty="0" smtClean="0"/>
              <a:t>x y </a:t>
            </a:r>
          </a:p>
          <a:p>
            <a:pPr lvl="2"/>
            <a:r>
              <a:rPr lang="en-US" i="1" dirty="0" smtClean="0"/>
              <a:t>value</a:t>
            </a:r>
            <a:r>
              <a:rPr lang="en-US" dirty="0" smtClean="0"/>
              <a:t> is a mapping from a attribute names (like </a:t>
            </a:r>
            <a:r>
              <a:rPr lang="en-US" i="1" dirty="0" err="1" smtClean="0"/>
              <a:t>phraseness</a:t>
            </a:r>
            <a:r>
              <a:rPr lang="en-US" dirty="0" smtClean="0"/>
              <a:t>, </a:t>
            </a:r>
            <a:r>
              <a:rPr lang="en-US" i="1" dirty="0" err="1" smtClean="0"/>
              <a:t>freq</a:t>
            </a:r>
            <a:r>
              <a:rPr lang="en-US" i="1" dirty="0" smtClean="0"/>
              <a:t>-in-B, …</a:t>
            </a:r>
            <a:r>
              <a:rPr lang="en-US" dirty="0" smtClean="0"/>
              <a:t>) to numeric values.</a:t>
            </a:r>
          </a:p>
          <a:p>
            <a:pPr lvl="1"/>
            <a:r>
              <a:rPr lang="en-US" dirty="0" smtClean="0"/>
              <a:t>Keys and values are just strings</a:t>
            </a:r>
          </a:p>
          <a:p>
            <a:pPr lvl="1"/>
            <a:r>
              <a:rPr lang="en-US" dirty="0" smtClean="0"/>
              <a:t>We’ll operate mostly by sending messages to this data structure and getting results back, or else streaming thru the whole table</a:t>
            </a:r>
          </a:p>
          <a:p>
            <a:pPr lvl="1"/>
            <a:r>
              <a:rPr lang="en-US" dirty="0" smtClean="0"/>
              <a:t>For really big data: we’d also need tables where </a:t>
            </a:r>
            <a:r>
              <a:rPr lang="en-US" i="1" dirty="0" smtClean="0"/>
              <a:t>key </a:t>
            </a:r>
            <a:r>
              <a:rPr lang="en-US" dirty="0" smtClean="0"/>
              <a:t>is a word and</a:t>
            </a:r>
            <a:r>
              <a:rPr lang="en-US" i="1" dirty="0" smtClean="0"/>
              <a:t> </a:t>
            </a:r>
            <a:r>
              <a:rPr lang="en-US" i="1" dirty="0" err="1" smtClean="0"/>
              <a:t>val</a:t>
            </a:r>
            <a:r>
              <a:rPr lang="en-US" i="1" dirty="0" smtClean="0"/>
              <a:t> </a:t>
            </a:r>
            <a:r>
              <a:rPr lang="en-US" dirty="0" smtClean="0"/>
              <a:t>is set of attributes of the word </a:t>
            </a:r>
            <a:r>
              <a:rPr lang="en-US" i="1" dirty="0" smtClean="0"/>
              <a:t>(</a:t>
            </a:r>
            <a:r>
              <a:rPr lang="en-US" i="1" dirty="0" err="1" smtClean="0"/>
              <a:t>freq</a:t>
            </a:r>
            <a:r>
              <a:rPr lang="en-US" i="1" dirty="0" smtClean="0"/>
              <a:t>-in-B, </a:t>
            </a:r>
            <a:r>
              <a:rPr lang="en-US" i="1" dirty="0" err="1" smtClean="0"/>
              <a:t>freq</a:t>
            </a:r>
            <a:r>
              <a:rPr lang="en-US" i="1" dirty="0" smtClean="0"/>
              <a:t>-in-C, …)</a:t>
            </a:r>
          </a:p>
        </p:txBody>
      </p:sp>
      <p:pic>
        <p:nvPicPr>
          <p:cNvPr id="6" name="Picture 5" descr="Screen Shot 2012-01-27 at 5.27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8949"/>
            <a:ext cx="9144000" cy="131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and scoring phrases: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299"/>
            <a:ext cx="8648700" cy="4838701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 smtClean="0"/>
              <a:t>Stream through </a:t>
            </a:r>
            <a:r>
              <a:rPr lang="en-US" sz="3100" b="1" dirty="0" smtClean="0"/>
              <a:t>foreground </a:t>
            </a:r>
            <a:r>
              <a:rPr lang="en-US" sz="3100" dirty="0" smtClean="0"/>
              <a:t>corpus and count events “W</a:t>
            </a:r>
            <a:r>
              <a:rPr lang="en-US" sz="3100" baseline="-25000" dirty="0" smtClean="0"/>
              <a:t>1</a:t>
            </a:r>
            <a:r>
              <a:rPr lang="en-US" sz="3100" dirty="0" smtClean="0"/>
              <a:t>=</a:t>
            </a:r>
            <a:r>
              <a:rPr lang="en-US" sz="3100" i="1" dirty="0" smtClean="0"/>
              <a:t>x</a:t>
            </a:r>
            <a:r>
              <a:rPr lang="en-US" sz="3100" dirty="0" smtClean="0"/>
              <a:t> ^ W</a:t>
            </a:r>
            <a:r>
              <a:rPr lang="en-US" sz="3100" baseline="-25000" dirty="0" smtClean="0"/>
              <a:t>2</a:t>
            </a:r>
            <a:r>
              <a:rPr lang="en-US" sz="3100" dirty="0" smtClean="0"/>
              <a:t>=</a:t>
            </a:r>
            <a:r>
              <a:rPr lang="en-US" sz="3100" i="1" dirty="0" smtClean="0"/>
              <a:t>y</a:t>
            </a:r>
            <a:r>
              <a:rPr lang="en-US" sz="3100" dirty="0" smtClean="0"/>
              <a:t>” the same way we do in training naive Bayes: stream-and sort and accumulate deltas (a “sum-reduce”)</a:t>
            </a:r>
          </a:p>
          <a:p>
            <a:pPr lvl="1"/>
            <a:r>
              <a:rPr lang="en-US" sz="3100" dirty="0" smtClean="0"/>
              <a:t>Don’t bother generating boring phrases (e.g., crossing a sentence, contain a </a:t>
            </a:r>
            <a:r>
              <a:rPr lang="en-US" sz="3100" dirty="0" err="1" smtClean="0"/>
              <a:t>stopword</a:t>
            </a:r>
            <a:r>
              <a:rPr lang="en-US" sz="3100" dirty="0" smtClean="0"/>
              <a:t>, …)</a:t>
            </a:r>
          </a:p>
          <a:p>
            <a:r>
              <a:rPr lang="en-US" sz="3100" dirty="0"/>
              <a:t>T</a:t>
            </a:r>
            <a:r>
              <a:rPr lang="en-US" sz="3100" dirty="0" smtClean="0"/>
              <a:t>hen stream through the output and convert to </a:t>
            </a:r>
            <a:r>
              <a:rPr lang="en-US" sz="3100" i="1" dirty="0" smtClean="0"/>
              <a:t>phrase, attributes-of-phrase </a:t>
            </a:r>
            <a:r>
              <a:rPr lang="en-US" sz="3100" dirty="0" smtClean="0"/>
              <a:t>records with one attribute: </a:t>
            </a:r>
            <a:r>
              <a:rPr lang="en-US" sz="3100" i="1" dirty="0" err="1" smtClean="0"/>
              <a:t>freq</a:t>
            </a:r>
            <a:r>
              <a:rPr lang="en-US" sz="3100" i="1" dirty="0" smtClean="0"/>
              <a:t>-in-C=n</a:t>
            </a:r>
          </a:p>
          <a:p>
            <a:r>
              <a:rPr lang="en-US" sz="3100" dirty="0" smtClean="0"/>
              <a:t>Stream through </a:t>
            </a:r>
            <a:r>
              <a:rPr lang="en-US" sz="3100" dirty="0"/>
              <a:t>foreground corpus and count events “W</a:t>
            </a:r>
            <a:r>
              <a:rPr lang="en-US" sz="3100" baseline="-25000" dirty="0"/>
              <a:t>1</a:t>
            </a:r>
            <a:r>
              <a:rPr lang="en-US" sz="3100" dirty="0"/>
              <a:t>=</a:t>
            </a:r>
            <a:r>
              <a:rPr lang="en-US" sz="3100" i="1" dirty="0" smtClean="0"/>
              <a:t>x</a:t>
            </a:r>
            <a:r>
              <a:rPr lang="en-US" sz="3100" dirty="0" smtClean="0"/>
              <a:t>” in a (memory-based) </a:t>
            </a:r>
            <a:r>
              <a:rPr lang="en-US" sz="3100" dirty="0" err="1" smtClean="0"/>
              <a:t>hashtable</a:t>
            </a:r>
            <a:r>
              <a:rPr lang="en-US" sz="3100" dirty="0" smtClean="0"/>
              <a:t>….</a:t>
            </a:r>
          </a:p>
          <a:p>
            <a:r>
              <a:rPr lang="en-US" sz="3100" dirty="0" smtClean="0"/>
              <a:t>This is enough* to compute </a:t>
            </a:r>
            <a:r>
              <a:rPr lang="en-US" sz="3100" dirty="0" err="1" smtClean="0"/>
              <a:t>phrasiness</a:t>
            </a:r>
            <a:r>
              <a:rPr lang="en-US" sz="3100" dirty="0" smtClean="0"/>
              <a:t>:</a:t>
            </a:r>
          </a:p>
          <a:p>
            <a:endParaRPr lang="en-US" sz="3100" dirty="0" smtClean="0"/>
          </a:p>
          <a:p>
            <a:pPr lvl="1"/>
            <a:r>
              <a:rPr lang="en-US" sz="3100" dirty="0" err="1" smtClean="0"/>
              <a:t>ψ</a:t>
            </a:r>
            <a:r>
              <a:rPr lang="en-US" sz="3100" i="1" baseline="-25000" dirty="0" err="1" smtClean="0"/>
              <a:t>p</a:t>
            </a:r>
            <a:r>
              <a:rPr lang="en-US" sz="3100" dirty="0" smtClean="0"/>
              <a:t>(</a:t>
            </a:r>
            <a:r>
              <a:rPr lang="en-US" sz="3100" i="1" dirty="0" smtClean="0"/>
              <a:t>x y</a:t>
            </a:r>
            <a:r>
              <a:rPr lang="en-US" sz="3100" dirty="0" smtClean="0"/>
              <a:t>) = </a:t>
            </a:r>
            <a:r>
              <a:rPr lang="en-US" sz="3100" i="1" dirty="0" smtClean="0"/>
              <a:t>f</a:t>
            </a:r>
            <a:r>
              <a:rPr lang="en-US" sz="3100" dirty="0" smtClean="0"/>
              <a:t>( </a:t>
            </a:r>
            <a:r>
              <a:rPr lang="en-US" sz="3100" i="1" dirty="0" err="1" smtClean="0"/>
              <a:t>freq</a:t>
            </a:r>
            <a:r>
              <a:rPr lang="en-US" sz="3100" i="1" dirty="0" smtClean="0"/>
              <a:t>-in-C(x), </a:t>
            </a:r>
            <a:r>
              <a:rPr lang="en-US" sz="3100" i="1" dirty="0" err="1" smtClean="0"/>
              <a:t>freq</a:t>
            </a:r>
            <a:r>
              <a:rPr lang="en-US" sz="3100" i="1" dirty="0" smtClean="0"/>
              <a:t>-in-C(y), </a:t>
            </a:r>
            <a:r>
              <a:rPr lang="en-US" sz="3100" i="1" dirty="0" err="1" smtClean="0"/>
              <a:t>freq</a:t>
            </a:r>
            <a:r>
              <a:rPr lang="en-US" sz="3100" i="1" dirty="0" smtClean="0"/>
              <a:t>-in-C(x y))</a:t>
            </a:r>
          </a:p>
          <a:p>
            <a:pPr lvl="1"/>
            <a:endParaRPr lang="en-US" sz="3100" i="1" dirty="0" smtClean="0"/>
          </a:p>
          <a:p>
            <a:r>
              <a:rPr lang="en-US" sz="3100" i="1" dirty="0" smtClean="0"/>
              <a:t>…</a:t>
            </a:r>
            <a:r>
              <a:rPr lang="en-US" sz="3100" dirty="0" smtClean="0"/>
              <a:t>so you can do that with a scan through the phrase table that </a:t>
            </a:r>
            <a:r>
              <a:rPr lang="en-US" sz="3100" b="1" dirty="0" smtClean="0"/>
              <a:t>adds</a:t>
            </a:r>
            <a:r>
              <a:rPr lang="en-US" sz="3100" dirty="0" smtClean="0"/>
              <a:t> an extra attribute (holding word frequencies in memory).</a:t>
            </a:r>
            <a:endParaRPr lang="en-US" sz="3100" i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97417" y="6297084"/>
            <a:ext cx="786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actually you also need total # words and total #phrases….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8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and scoring phrases: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3007784"/>
          </a:xfrm>
        </p:spPr>
        <p:txBody>
          <a:bodyPr>
            <a:normAutofit fontScale="85000" lnSpcReduction="10000"/>
          </a:bodyPr>
          <a:lstStyle/>
          <a:p>
            <a:r>
              <a:rPr lang="en-US" sz="3100" dirty="0" smtClean="0"/>
              <a:t>Stream through </a:t>
            </a:r>
            <a:r>
              <a:rPr lang="en-US" sz="3100" b="1" dirty="0" smtClean="0"/>
              <a:t>background</a:t>
            </a:r>
            <a:r>
              <a:rPr lang="en-US" sz="3100" dirty="0" smtClean="0"/>
              <a:t> corpus and count events “W</a:t>
            </a:r>
            <a:r>
              <a:rPr lang="en-US" sz="3100" baseline="-25000" dirty="0" smtClean="0"/>
              <a:t>1</a:t>
            </a:r>
            <a:r>
              <a:rPr lang="en-US" sz="3100" dirty="0" smtClean="0"/>
              <a:t>=</a:t>
            </a:r>
            <a:r>
              <a:rPr lang="en-US" sz="3100" i="1" dirty="0" smtClean="0"/>
              <a:t>x</a:t>
            </a:r>
            <a:r>
              <a:rPr lang="en-US" sz="3100" dirty="0" smtClean="0"/>
              <a:t> ^ W</a:t>
            </a:r>
            <a:r>
              <a:rPr lang="en-US" sz="3100" baseline="-25000" dirty="0" smtClean="0"/>
              <a:t>2</a:t>
            </a:r>
            <a:r>
              <a:rPr lang="en-US" sz="3100" dirty="0" smtClean="0"/>
              <a:t>=</a:t>
            </a:r>
            <a:r>
              <a:rPr lang="en-US" sz="3100" i="1" dirty="0" smtClean="0"/>
              <a:t>y</a:t>
            </a:r>
            <a:r>
              <a:rPr lang="en-US" sz="3100" dirty="0" smtClean="0"/>
              <a:t>” and convert to </a:t>
            </a:r>
            <a:r>
              <a:rPr lang="en-US" sz="3100" i="1" dirty="0" smtClean="0"/>
              <a:t>phrase, attributes-of-phrase </a:t>
            </a:r>
            <a:r>
              <a:rPr lang="en-US" sz="3100" dirty="0" smtClean="0"/>
              <a:t>records with one attribute: </a:t>
            </a:r>
            <a:r>
              <a:rPr lang="en-US" sz="3100" i="1" dirty="0" err="1" smtClean="0"/>
              <a:t>freq</a:t>
            </a:r>
            <a:r>
              <a:rPr lang="en-US" sz="3100" i="1" dirty="0" smtClean="0"/>
              <a:t>-in-</a:t>
            </a:r>
            <a:r>
              <a:rPr lang="en-US" sz="3100" b="1" i="1" dirty="0" smtClean="0"/>
              <a:t>B</a:t>
            </a:r>
            <a:r>
              <a:rPr lang="en-US" sz="3100" i="1" dirty="0" smtClean="0"/>
              <a:t>=n</a:t>
            </a:r>
          </a:p>
          <a:p>
            <a:r>
              <a:rPr lang="en-US" sz="3100" dirty="0" smtClean="0"/>
              <a:t>Sort the two phrase-tables: </a:t>
            </a:r>
            <a:r>
              <a:rPr lang="en-US" sz="3100" i="1" dirty="0" err="1" smtClean="0"/>
              <a:t>freq</a:t>
            </a:r>
            <a:r>
              <a:rPr lang="en-US" sz="3100" i="1" dirty="0" smtClean="0"/>
              <a:t>-in-B</a:t>
            </a:r>
            <a:r>
              <a:rPr lang="en-US" sz="3100" dirty="0"/>
              <a:t> </a:t>
            </a:r>
            <a:r>
              <a:rPr lang="en-US" sz="3100" dirty="0" smtClean="0"/>
              <a:t>and </a:t>
            </a:r>
            <a:r>
              <a:rPr lang="en-US" sz="3100" i="1" dirty="0" err="1" smtClean="0"/>
              <a:t>freq</a:t>
            </a:r>
            <a:r>
              <a:rPr lang="en-US" sz="3100" i="1" dirty="0" smtClean="0"/>
              <a:t>-in-C</a:t>
            </a:r>
            <a:r>
              <a:rPr lang="en-US" sz="3100" dirty="0" smtClean="0"/>
              <a:t> and run the output through another “reducer” that</a:t>
            </a:r>
          </a:p>
          <a:p>
            <a:pPr lvl="1"/>
            <a:r>
              <a:rPr lang="en-US" b="1" dirty="0" smtClean="0"/>
              <a:t>appends </a:t>
            </a:r>
            <a:r>
              <a:rPr lang="en-US" dirty="0" smtClean="0"/>
              <a:t>together all the attributes associated with the same key, so we now have elements like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Screen Shot 2012-01-27 at 5.27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16"/>
          <a:stretch/>
        </p:blipFill>
        <p:spPr>
          <a:xfrm>
            <a:off x="867809" y="4265084"/>
            <a:ext cx="4561416" cy="1312937"/>
          </a:xfrm>
          <a:prstGeom prst="rect">
            <a:avLst/>
          </a:prstGeom>
        </p:spPr>
      </p:pic>
      <p:pic>
        <p:nvPicPr>
          <p:cNvPr id="7" name="Picture 6" descr="Screen Shot 2012-01-27 at 5.27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6"/>
          <a:stretch/>
        </p:blipFill>
        <p:spPr>
          <a:xfrm>
            <a:off x="5429225" y="4265084"/>
            <a:ext cx="2120900" cy="131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4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and scoring phrases: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536517" cy="1388533"/>
          </a:xfrm>
        </p:spPr>
        <p:txBody>
          <a:bodyPr>
            <a:normAutofit lnSpcReduction="10000"/>
          </a:bodyPr>
          <a:lstStyle/>
          <a:p>
            <a:r>
              <a:rPr lang="en-US" sz="3100" dirty="0" smtClean="0"/>
              <a:t>Scan the through the phrase table one more time and add the </a:t>
            </a:r>
            <a:r>
              <a:rPr lang="en-US" sz="3100" dirty="0" err="1" smtClean="0"/>
              <a:t>informativeness</a:t>
            </a:r>
            <a:r>
              <a:rPr lang="en-US" sz="3100" dirty="0" smtClean="0"/>
              <a:t> attribute and the overall quality attribute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Screen Shot 2012-01-27 at 5.27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6"/>
          <a:stretch/>
        </p:blipFill>
        <p:spPr>
          <a:xfrm>
            <a:off x="84642" y="2645834"/>
            <a:ext cx="9059358" cy="13129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6250" y="4116918"/>
            <a:ext cx="812800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Summary, assume word vocabulary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W</a:t>
            </a:r>
            <a:r>
              <a:rPr lang="en-US" sz="2000" dirty="0" smtClean="0"/>
              <a:t> is small: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Scan foreground corpus C for phrases: O(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 producing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phrase records – of course </a:t>
            </a:r>
            <a:r>
              <a:rPr lang="en-US" sz="2000" dirty="0" err="1"/>
              <a:t>m</a:t>
            </a:r>
            <a:r>
              <a:rPr lang="en-US" sz="2000" baseline="-25000" dirty="0" err="1"/>
              <a:t>C</a:t>
            </a:r>
            <a:r>
              <a:rPr lang="en-US" sz="2000" dirty="0"/>
              <a:t> </a:t>
            </a:r>
            <a:r>
              <a:rPr lang="en-US" sz="2000" dirty="0" smtClean="0"/>
              <a:t>&lt;&lt;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C</a:t>
            </a:r>
            <a:endParaRPr lang="en-US" sz="2000" baseline="-25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Compute </a:t>
            </a:r>
            <a:r>
              <a:rPr lang="en-US" sz="2000" dirty="0" err="1" smtClean="0"/>
              <a:t>phrasiness</a:t>
            </a:r>
            <a:r>
              <a:rPr lang="en-US" sz="2000" dirty="0" smtClean="0"/>
              <a:t>: O(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Scan background corpus B for phrases: O(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) producing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Sort together and combine records: O(m log m), m=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 +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C</a:t>
            </a:r>
            <a:endParaRPr lang="en-US" sz="2000" baseline="-25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Compute </a:t>
            </a:r>
            <a:r>
              <a:rPr lang="en-US" sz="2000" dirty="0" err="1" smtClean="0"/>
              <a:t>informativeness</a:t>
            </a:r>
            <a:r>
              <a:rPr lang="en-US" sz="2000" dirty="0" smtClean="0"/>
              <a:t> and combined quality: O(m)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392083" y="5037666"/>
            <a:ext cx="42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Assumes word counts fit in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68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Ramping it up – keeping word counts out of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Goal: records for </a:t>
            </a:r>
            <a:r>
              <a:rPr lang="en-US" i="1" dirty="0" err="1" smtClean="0"/>
              <a:t>xy</a:t>
            </a:r>
            <a:r>
              <a:rPr lang="en-US" i="1" dirty="0" smtClean="0"/>
              <a:t> </a:t>
            </a:r>
            <a:r>
              <a:rPr lang="en-US" dirty="0" smtClean="0"/>
              <a:t>with attributes </a:t>
            </a:r>
            <a:r>
              <a:rPr lang="en-US" i="1" dirty="0" err="1" smtClean="0"/>
              <a:t>freq</a:t>
            </a:r>
            <a:r>
              <a:rPr lang="en-US" i="1" dirty="0" smtClean="0"/>
              <a:t>-in-B, </a:t>
            </a:r>
            <a:r>
              <a:rPr lang="en-US" i="1" dirty="0" err="1" smtClean="0"/>
              <a:t>freq</a:t>
            </a:r>
            <a:r>
              <a:rPr lang="en-US" i="1" dirty="0" smtClean="0"/>
              <a:t>-in-C, </a:t>
            </a:r>
            <a:r>
              <a:rPr lang="en-US" i="1" dirty="0" err="1" smtClean="0"/>
              <a:t>freq</a:t>
            </a:r>
            <a:r>
              <a:rPr lang="en-US" i="1" dirty="0" smtClean="0"/>
              <a:t>-of-x-in-C, </a:t>
            </a:r>
            <a:r>
              <a:rPr lang="en-US" i="1" dirty="0" err="1"/>
              <a:t>freq</a:t>
            </a:r>
            <a:r>
              <a:rPr lang="en-US" i="1" dirty="0"/>
              <a:t>-of</a:t>
            </a:r>
            <a:r>
              <a:rPr lang="en-US" i="1" dirty="0" smtClean="0"/>
              <a:t>-y-</a:t>
            </a:r>
            <a:r>
              <a:rPr lang="en-US" i="1" dirty="0"/>
              <a:t>in-</a:t>
            </a:r>
            <a:r>
              <a:rPr lang="en-US" i="1" dirty="0" smtClean="0"/>
              <a:t>C, …</a:t>
            </a:r>
          </a:p>
          <a:p>
            <a:r>
              <a:rPr lang="en-US" dirty="0" smtClean="0"/>
              <a:t>Assume I have built built phrase tables and word tables….how do I incorporate the word attributes into the phrase records?</a:t>
            </a:r>
          </a:p>
          <a:p>
            <a:r>
              <a:rPr lang="en-US" dirty="0" smtClean="0"/>
              <a:t>For each phrase </a:t>
            </a:r>
            <a:r>
              <a:rPr lang="en-US" i="1" dirty="0" err="1" smtClean="0"/>
              <a:t>xy</a:t>
            </a:r>
            <a:r>
              <a:rPr lang="en-US" i="1" dirty="0" smtClean="0"/>
              <a:t>, </a:t>
            </a:r>
            <a:r>
              <a:rPr lang="en-US" dirty="0" smtClean="0"/>
              <a:t>request necessary word frequencies:</a:t>
            </a:r>
            <a:endParaRPr lang="en-US" i="1" dirty="0" smtClean="0"/>
          </a:p>
          <a:p>
            <a:pPr lvl="1"/>
            <a:r>
              <a:rPr lang="en-US" dirty="0" smtClean="0"/>
              <a:t>Print “</a:t>
            </a:r>
            <a:r>
              <a:rPr lang="en-US" i="1" dirty="0" smtClean="0"/>
              <a:t>x ~</a:t>
            </a:r>
            <a:r>
              <a:rPr lang="en-US" dirty="0" smtClean="0"/>
              <a:t>request=</a:t>
            </a:r>
            <a:r>
              <a:rPr lang="en-US" dirty="0" err="1" smtClean="0"/>
              <a:t>freq</a:t>
            </a:r>
            <a:r>
              <a:rPr lang="en-US" dirty="0" smtClean="0"/>
              <a:t>-in-</a:t>
            </a:r>
            <a:r>
              <a:rPr lang="en-US" dirty="0" err="1" smtClean="0"/>
              <a:t>C,from</a:t>
            </a:r>
            <a:r>
              <a:rPr lang="en-US" i="1" dirty="0" smtClean="0"/>
              <a:t>=</a:t>
            </a:r>
            <a:r>
              <a:rPr lang="en-US" i="1" dirty="0" err="1" smtClean="0"/>
              <a:t>xy</a:t>
            </a:r>
            <a:r>
              <a:rPr lang="en-US" i="1" dirty="0" smtClean="0"/>
              <a:t>”</a:t>
            </a:r>
          </a:p>
          <a:p>
            <a:pPr lvl="1"/>
            <a:r>
              <a:rPr lang="en-US" dirty="0"/>
              <a:t>Print </a:t>
            </a:r>
            <a:r>
              <a:rPr lang="en-US" dirty="0" smtClean="0"/>
              <a:t>“</a:t>
            </a:r>
            <a:r>
              <a:rPr lang="en-US" i="1" dirty="0" smtClean="0"/>
              <a:t>y </a:t>
            </a:r>
            <a:r>
              <a:rPr lang="en-US" i="1" dirty="0"/>
              <a:t>~</a:t>
            </a:r>
            <a:r>
              <a:rPr lang="en-US" dirty="0"/>
              <a:t>request=</a:t>
            </a:r>
            <a:r>
              <a:rPr lang="en-US" dirty="0" err="1"/>
              <a:t>freq</a:t>
            </a:r>
            <a:r>
              <a:rPr lang="en-US" dirty="0"/>
              <a:t>-in-</a:t>
            </a:r>
            <a:r>
              <a:rPr lang="en-US" dirty="0" err="1"/>
              <a:t>C,from</a:t>
            </a:r>
            <a:r>
              <a:rPr lang="en-US" i="1" dirty="0"/>
              <a:t>=</a:t>
            </a:r>
            <a:r>
              <a:rPr lang="en-US" i="1" dirty="0" err="1"/>
              <a:t>xy</a:t>
            </a:r>
            <a:r>
              <a:rPr lang="en-US" i="1" dirty="0" smtClean="0"/>
              <a:t>”</a:t>
            </a:r>
          </a:p>
          <a:p>
            <a:r>
              <a:rPr lang="en-US" dirty="0" smtClean="0"/>
              <a:t>Sort all the word requests in with the word tables</a:t>
            </a:r>
          </a:p>
          <a:p>
            <a:r>
              <a:rPr lang="en-US" dirty="0" smtClean="0"/>
              <a:t>Scan through the result and generate the answers: for each word </a:t>
            </a:r>
            <a:r>
              <a:rPr lang="en-US" i="1" dirty="0" smtClean="0"/>
              <a:t>w, a</a:t>
            </a:r>
            <a:r>
              <a:rPr lang="en-US" i="1" baseline="-25000" dirty="0" smtClean="0"/>
              <a:t>1</a:t>
            </a:r>
            <a:r>
              <a:rPr lang="en-US" i="1" dirty="0" smtClean="0"/>
              <a:t>=n</a:t>
            </a:r>
            <a:r>
              <a:rPr lang="en-US" i="1" baseline="-25000" dirty="0" smtClean="0"/>
              <a:t>1</a:t>
            </a:r>
            <a:r>
              <a:rPr lang="en-US" i="1" dirty="0" smtClean="0"/>
              <a:t>,a</a:t>
            </a:r>
            <a:r>
              <a:rPr lang="en-US" i="1" baseline="-25000" dirty="0" smtClean="0"/>
              <a:t>2</a:t>
            </a:r>
            <a:r>
              <a:rPr lang="en-US" i="1" dirty="0" smtClean="0"/>
              <a:t>=n</a:t>
            </a:r>
            <a:r>
              <a:rPr lang="en-US" i="1" baseline="-25000" dirty="0" smtClean="0"/>
              <a:t>2</a:t>
            </a:r>
            <a:r>
              <a:rPr lang="en-US" i="1" dirty="0" smtClean="0"/>
              <a:t>,….</a:t>
            </a:r>
          </a:p>
          <a:p>
            <a:pPr lvl="1"/>
            <a:r>
              <a:rPr lang="en-US" dirty="0" smtClean="0"/>
              <a:t>Print “</a:t>
            </a:r>
            <a:r>
              <a:rPr lang="en-US" i="1" dirty="0" err="1" smtClean="0"/>
              <a:t>xy</a:t>
            </a:r>
            <a:r>
              <a:rPr lang="en-US" i="1" dirty="0" smtClean="0"/>
              <a:t> </a:t>
            </a:r>
            <a:r>
              <a:rPr lang="en-US" dirty="0" smtClean="0"/>
              <a:t>~request=</a:t>
            </a:r>
            <a:r>
              <a:rPr lang="en-US" dirty="0" err="1" smtClean="0"/>
              <a:t>freq</a:t>
            </a:r>
            <a:r>
              <a:rPr lang="en-US" dirty="0" smtClean="0"/>
              <a:t>-in-</a:t>
            </a:r>
            <a:r>
              <a:rPr lang="en-US" dirty="0" err="1" smtClean="0"/>
              <a:t>C,from</a:t>
            </a:r>
            <a:r>
              <a:rPr lang="en-US" dirty="0" smtClean="0"/>
              <a:t>=</a:t>
            </a:r>
            <a:r>
              <a:rPr lang="en-US" i="1" dirty="0" smtClean="0"/>
              <a:t>w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Sort the answers in with the </a:t>
            </a:r>
            <a:r>
              <a:rPr lang="en-US" i="1" dirty="0" err="1" smtClean="0"/>
              <a:t>xy</a:t>
            </a:r>
            <a:r>
              <a:rPr lang="en-US" i="1" dirty="0" smtClean="0"/>
              <a:t> </a:t>
            </a:r>
            <a:r>
              <a:rPr lang="en-US" dirty="0" smtClean="0"/>
              <a:t>records</a:t>
            </a:r>
          </a:p>
          <a:p>
            <a:r>
              <a:rPr lang="en-US" dirty="0" smtClean="0"/>
              <a:t>Scan through and augment the </a:t>
            </a:r>
            <a:r>
              <a:rPr lang="en-US" i="1" dirty="0" err="1" smtClean="0"/>
              <a:t>xy</a:t>
            </a:r>
            <a:r>
              <a:rPr lang="en-US" i="1" dirty="0" smtClean="0"/>
              <a:t> </a:t>
            </a:r>
            <a:r>
              <a:rPr lang="en-US" dirty="0" smtClean="0"/>
              <a:t>records appropriately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and scoring phrases: 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" y="1439334"/>
            <a:ext cx="8985250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Summary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Scan foreground corpus C for phrases, words: O(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) </a:t>
            </a:r>
          </a:p>
          <a:p>
            <a:pPr lvl="1"/>
            <a:r>
              <a:rPr lang="en-US" sz="2400" dirty="0" smtClean="0"/>
              <a:t>producing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 phrase records,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 word records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Scan phrase records producing word-</a:t>
            </a:r>
            <a:r>
              <a:rPr lang="en-US" sz="2400" dirty="0" err="1" smtClean="0"/>
              <a:t>freq</a:t>
            </a:r>
            <a:r>
              <a:rPr lang="en-US" sz="2400" dirty="0" smtClean="0"/>
              <a:t> requests: O(</a:t>
            </a:r>
            <a:r>
              <a:rPr lang="en-US" sz="2400" dirty="0" err="1"/>
              <a:t>m</a:t>
            </a:r>
            <a:r>
              <a:rPr lang="en-US" sz="2400" baseline="-25000" dirty="0" err="1"/>
              <a:t>C</a:t>
            </a:r>
            <a:r>
              <a:rPr lang="en-US" sz="2400" dirty="0"/>
              <a:t> 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producing 2m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requests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Sort requests with word records: O((2m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+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 )log(2m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</a:t>
            </a:r>
            <a:r>
              <a:rPr lang="en-US" sz="2400" dirty="0"/>
              <a:t>+ </a:t>
            </a:r>
            <a:r>
              <a:rPr lang="en-US" sz="2400" dirty="0" err="1"/>
              <a:t>v</a:t>
            </a:r>
            <a:r>
              <a:rPr lang="en-US" sz="2400" baseline="-25000" dirty="0" err="1"/>
              <a:t>C</a:t>
            </a:r>
            <a:r>
              <a:rPr lang="en-US" sz="2400" dirty="0" smtClean="0"/>
              <a:t>))</a:t>
            </a:r>
          </a:p>
          <a:p>
            <a:r>
              <a:rPr lang="en-US" sz="2400" dirty="0"/>
              <a:t>	=</a:t>
            </a:r>
            <a:r>
              <a:rPr lang="en-US" sz="2400" dirty="0" smtClean="0"/>
              <a:t> O(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C</a:t>
            </a:r>
            <a:r>
              <a:rPr lang="en-US" sz="2400" dirty="0" err="1" smtClean="0"/>
              <a:t>log</a:t>
            </a:r>
            <a:r>
              <a:rPr lang="en-US" sz="2400" dirty="0" smtClean="0"/>
              <a:t>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) since 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 &lt;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C</a:t>
            </a:r>
            <a:endParaRPr lang="en-US" sz="2400" baseline="-25000" dirty="0" smtClean="0"/>
          </a:p>
          <a:p>
            <a:pPr marL="457200" indent="-457200">
              <a:buAutoNum type="arabicPeriod" startAt="4"/>
            </a:pPr>
            <a:r>
              <a:rPr lang="en-US" sz="2400" dirty="0" smtClean="0"/>
              <a:t>Scan through and answer requests: O(</a:t>
            </a:r>
            <a:r>
              <a:rPr lang="en-US" sz="2400" dirty="0" err="1"/>
              <a:t>m</a:t>
            </a:r>
            <a:r>
              <a:rPr lang="en-US" sz="2400" baseline="-25000" dirty="0" err="1"/>
              <a:t>C</a:t>
            </a:r>
            <a:r>
              <a:rPr lang="en-US" sz="2400" dirty="0" smtClean="0"/>
              <a:t>)</a:t>
            </a:r>
          </a:p>
          <a:p>
            <a:pPr marL="457200" indent="-457200">
              <a:buAutoNum type="arabicPeriod" startAt="4"/>
            </a:pPr>
            <a:r>
              <a:rPr lang="en-US" sz="2400" dirty="0" smtClean="0"/>
              <a:t>Sort answers with phrase records: O</a:t>
            </a:r>
            <a:r>
              <a:rPr lang="en-US" sz="2400" dirty="0"/>
              <a:t>(</a:t>
            </a:r>
            <a:r>
              <a:rPr lang="en-US" sz="2400" dirty="0" err="1"/>
              <a:t>m</a:t>
            </a:r>
            <a:r>
              <a:rPr lang="en-US" sz="2400" baseline="-25000" dirty="0" err="1"/>
              <a:t>C</a:t>
            </a:r>
            <a:r>
              <a:rPr lang="en-US" sz="2400" dirty="0" err="1"/>
              <a:t>log</a:t>
            </a:r>
            <a:r>
              <a:rPr lang="en-US" sz="2400" dirty="0"/>
              <a:t> </a:t>
            </a:r>
            <a:r>
              <a:rPr lang="en-US" sz="2400" dirty="0" err="1"/>
              <a:t>m</a:t>
            </a:r>
            <a:r>
              <a:rPr lang="en-US" sz="2400" baseline="-25000" dirty="0" err="1"/>
              <a:t>C</a:t>
            </a:r>
            <a:r>
              <a:rPr lang="en-US" sz="2400" dirty="0"/>
              <a:t>) </a:t>
            </a:r>
            <a:endParaRPr lang="en-US" sz="2400" dirty="0" smtClean="0"/>
          </a:p>
          <a:p>
            <a:pPr marL="457200" indent="-457200">
              <a:buAutoNum type="arabicPeriod" startAt="4"/>
            </a:pPr>
            <a:r>
              <a:rPr lang="en-US" sz="2400" dirty="0" smtClean="0"/>
              <a:t>Repeat 1-5 for background corpus: O(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 +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B</a:t>
            </a:r>
            <a:r>
              <a:rPr lang="en-US" sz="2400" dirty="0" err="1" smtClean="0"/>
              <a:t>logm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)</a:t>
            </a:r>
          </a:p>
          <a:p>
            <a:pPr marL="457200" indent="-457200">
              <a:buAutoNum type="arabicPeriod" startAt="4"/>
            </a:pPr>
            <a:r>
              <a:rPr lang="en-US" sz="2400" dirty="0" smtClean="0"/>
              <a:t>Combine the two phrase tables: O(m log m), m =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B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+</a:t>
            </a:r>
            <a:r>
              <a:rPr lang="en-US" sz="2400" baseline="-25000" dirty="0" smtClean="0"/>
              <a:t>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C</a:t>
            </a:r>
            <a:endParaRPr lang="en-US" sz="2400" baseline="-25000" dirty="0" smtClean="0"/>
          </a:p>
          <a:p>
            <a:pPr marL="457200" indent="-457200">
              <a:buAutoNum type="arabicPeriod" startAt="4"/>
            </a:pPr>
            <a:r>
              <a:rPr lang="en-US" sz="2400" dirty="0" smtClean="0"/>
              <a:t>Compute all the statistics: O(m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3766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cool work with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648700" cy="2976032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Turney</a:t>
            </a:r>
            <a:r>
              <a:rPr lang="en-US" dirty="0" smtClean="0"/>
              <a:t>: Thumbs up or thumbs down?: semantic orientation applied to unsupervised classification of </a:t>
            </a:r>
            <a:r>
              <a:rPr lang="en-US" dirty="0" err="1" smtClean="0"/>
              <a:t>reviews.ACL</a:t>
            </a:r>
            <a:r>
              <a:rPr lang="en-US" dirty="0" smtClean="0"/>
              <a:t> ‘02.</a:t>
            </a:r>
          </a:p>
          <a:p>
            <a:r>
              <a:rPr lang="en-US" dirty="0" smtClean="0"/>
              <a:t>Task: review classification (65-85% accurate, depending on domain)</a:t>
            </a:r>
          </a:p>
          <a:p>
            <a:pPr lvl="1"/>
            <a:r>
              <a:rPr lang="en-US" dirty="0" smtClean="0"/>
              <a:t>Identify candidate phrases (e.g., </a:t>
            </a:r>
            <a:r>
              <a:rPr lang="en-US" dirty="0" err="1" smtClean="0"/>
              <a:t>adj</a:t>
            </a:r>
            <a:r>
              <a:rPr lang="en-US" dirty="0" smtClean="0"/>
              <a:t>-noun bigrams, using POS tags)</a:t>
            </a:r>
          </a:p>
          <a:p>
            <a:pPr lvl="1"/>
            <a:r>
              <a:rPr lang="en-US" dirty="0" smtClean="0"/>
              <a:t>Figure out the </a:t>
            </a:r>
            <a:r>
              <a:rPr lang="en-US" b="1" dirty="0" smtClean="0"/>
              <a:t>semantic orientation </a:t>
            </a:r>
            <a:r>
              <a:rPr lang="en-US" dirty="0" smtClean="0"/>
              <a:t>of each phrase using “</a:t>
            </a:r>
            <a:r>
              <a:rPr lang="en-US" dirty="0" err="1" smtClean="0"/>
              <a:t>pointwise</a:t>
            </a:r>
            <a:r>
              <a:rPr lang="en-US" dirty="0" smtClean="0"/>
              <a:t> mutual information” and aggregate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66" y="4155970"/>
            <a:ext cx="5257800" cy="2609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5199" y="4629100"/>
            <a:ext cx="6252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SO(phrase</a:t>
            </a:r>
            <a:r>
              <a:rPr lang="en-US" dirty="0" smtClean="0"/>
              <a:t>) = </a:t>
            </a:r>
            <a:r>
              <a:rPr lang="en-US" dirty="0" err="1" smtClean="0"/>
              <a:t>PMI(phrase,'excellent</a:t>
            </a:r>
            <a:r>
              <a:rPr lang="en-US" dirty="0" smtClean="0"/>
              <a:t>') − </a:t>
            </a:r>
            <a:r>
              <a:rPr lang="en-US" dirty="0" err="1" smtClean="0"/>
              <a:t>PMI(phrase,'poor</a:t>
            </a:r>
            <a:r>
              <a:rPr lang="en-US" dirty="0" smtClean="0"/>
              <a:t>')</a:t>
            </a:r>
            <a:endParaRPr lang="en-US" dirty="0"/>
          </a:p>
        </p:txBody>
      </p:sp>
      <p:pic>
        <p:nvPicPr>
          <p:cNvPr id="7" name="Picture 6" descr="Screen Shot 2012-01-31 at 3.11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5499100"/>
            <a:ext cx="7708900" cy="74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1-31 at 10.55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67"/>
            <a:ext cx="4788398" cy="4339167"/>
          </a:xfrm>
          <a:prstGeom prst="rect">
            <a:avLst/>
          </a:prstGeom>
        </p:spPr>
      </p:pic>
      <p:pic>
        <p:nvPicPr>
          <p:cNvPr id="6" name="Picture 5" descr="Screen Shot 2012-01-31 at 10.55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35" y="0"/>
            <a:ext cx="4714263" cy="5757333"/>
          </a:xfrm>
          <a:prstGeom prst="rect">
            <a:avLst/>
          </a:prstGeom>
        </p:spPr>
      </p:pic>
      <p:pic>
        <p:nvPicPr>
          <p:cNvPr id="2" name="Picture 1" descr="Screen Shot 2012-01-31 at 3.11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16" y="5774267"/>
            <a:ext cx="77089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1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1-31 at 11.01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7333"/>
            <a:ext cx="9144000" cy="2340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2534" y="274638"/>
            <a:ext cx="8229600" cy="9064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“</a:t>
            </a:r>
            <a:r>
              <a:rPr lang="en-US" sz="3100" dirty="0"/>
              <a:t>Answering </a:t>
            </a:r>
            <a:r>
              <a:rPr lang="en-US" sz="3100" dirty="0" err="1"/>
              <a:t>Subcognitive</a:t>
            </a:r>
            <a:r>
              <a:rPr lang="en-US" sz="3100" dirty="0"/>
              <a:t> Turing Test Questions: A Reply to </a:t>
            </a:r>
            <a:r>
              <a:rPr lang="en-US" sz="3100" dirty="0" smtClean="0"/>
              <a:t>French” - </a:t>
            </a:r>
            <a:r>
              <a:rPr lang="en-US" sz="3100" dirty="0" err="1" smtClean="0"/>
              <a:t>Turney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Distributed Counting </a:t>
            </a:r>
            <a:r>
              <a:rPr lang="en-US" sz="2400" dirty="0" smtClean="0">
                <a:sym typeface="Wingdings" pitchFamily="2" charset="2"/>
              </a:rPr>
              <a:t> Stream and Sort Counting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85925"/>
            <a:ext cx="1714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example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1190625" y="302895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829050"/>
            <a:ext cx="1885950" cy="7810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Counting logic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09850" y="4210050"/>
            <a:ext cx="1631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9850" y="3367385"/>
            <a:ext cx="15049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“C[</a:t>
            </a:r>
            <a:r>
              <a:rPr lang="en-US" i="1" dirty="0" smtClean="0"/>
              <a:t>x] +=D”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1907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4850" y="5549384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A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2556391" y="3653909"/>
            <a:ext cx="3848100" cy="3502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76950" y="1685925"/>
            <a:ext cx="17145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C[x1] += D1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C[x1] += D2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….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>
            <a:off x="6810375" y="2748260"/>
            <a:ext cx="342900" cy="6191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076950" y="3397250"/>
            <a:ext cx="1885950" cy="121285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 to combine counter updates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838825" y="1238250"/>
            <a:ext cx="2257425" cy="4719637"/>
          </a:xfrm>
          <a:prstGeom prst="rect">
            <a:avLst/>
          </a:prstGeom>
          <a:noFill/>
          <a:ln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324600" y="5549384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C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655582" y="2106612"/>
            <a:ext cx="1183243" cy="922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70752" y="5957887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Machine 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19262" y="89972"/>
            <a:ext cx="479107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Communication is limited to one direction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from </a:t>
            </a:r>
            <a:r>
              <a:rPr lang="en-US" dirty="0" err="1" smtClean="0"/>
              <a:t>Turney</a:t>
            </a:r>
            <a:endParaRPr lang="en-US" dirty="0"/>
          </a:p>
        </p:txBody>
      </p:sp>
      <p:pic>
        <p:nvPicPr>
          <p:cNvPr id="3" name="Picture 2" descr="Screen Shot 2012-01-31 at 11.01.3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67"/>
          <a:stretch/>
        </p:blipFill>
        <p:spPr>
          <a:xfrm>
            <a:off x="0" y="383855"/>
            <a:ext cx="9144000" cy="1637562"/>
          </a:xfrm>
          <a:prstGeom prst="rect">
            <a:avLst/>
          </a:prstGeom>
        </p:spPr>
      </p:pic>
      <p:pic>
        <p:nvPicPr>
          <p:cNvPr id="4" name="Picture 3" descr="Screen Shot 2012-01-31 at 11.04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123017"/>
            <a:ext cx="8001000" cy="40775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6498" y="2709333"/>
            <a:ext cx="77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53325" y="3877733"/>
            <a:ext cx="127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7408" y="5183716"/>
            <a:ext cx="127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06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1-31 at 11.02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2" y="2808816"/>
            <a:ext cx="6896100" cy="2362200"/>
          </a:xfrm>
          <a:prstGeom prst="rect">
            <a:avLst/>
          </a:prstGeom>
        </p:spPr>
      </p:pic>
      <p:pic>
        <p:nvPicPr>
          <p:cNvPr id="6" name="Picture 5" descr="Screen Shot 2012-01-31 at 11.01.36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49378"/>
          <a:stretch/>
        </p:blipFill>
        <p:spPr>
          <a:xfrm>
            <a:off x="-1" y="507999"/>
            <a:ext cx="8805333" cy="172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1-31 at 11.02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2" y="2808816"/>
            <a:ext cx="6896100" cy="2362200"/>
          </a:xfrm>
          <a:prstGeom prst="rect">
            <a:avLst/>
          </a:prstGeom>
        </p:spPr>
      </p:pic>
      <p:pic>
        <p:nvPicPr>
          <p:cNvPr id="6" name="Picture 5" descr="Screen Shot 2012-01-31 at 11.01.36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78"/>
          <a:stretch/>
        </p:blipFill>
        <p:spPr>
          <a:xfrm>
            <a:off x="-338667" y="507999"/>
            <a:ext cx="9144000" cy="1722229"/>
          </a:xfrm>
          <a:prstGeom prst="rect">
            <a:avLst/>
          </a:prstGeom>
        </p:spPr>
      </p:pic>
      <p:pic>
        <p:nvPicPr>
          <p:cNvPr id="2" name="Picture 1" descr="Screen Shot 2012-01-31 at 11.10.3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50" y="2808816"/>
            <a:ext cx="6210300" cy="238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4675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1-31 at 11.02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2" y="2808816"/>
            <a:ext cx="6896100" cy="2362200"/>
          </a:xfrm>
          <a:prstGeom prst="rect">
            <a:avLst/>
          </a:prstGeom>
        </p:spPr>
      </p:pic>
      <p:pic>
        <p:nvPicPr>
          <p:cNvPr id="6" name="Picture 5" descr="Screen Shot 2012-01-31 at 11.01.36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78"/>
          <a:stretch/>
        </p:blipFill>
        <p:spPr>
          <a:xfrm>
            <a:off x="-338667" y="507999"/>
            <a:ext cx="9144000" cy="1722229"/>
          </a:xfrm>
          <a:prstGeom prst="rect">
            <a:avLst/>
          </a:prstGeom>
        </p:spPr>
      </p:pic>
      <p:pic>
        <p:nvPicPr>
          <p:cNvPr id="4" name="Picture 3" descr="Screen Shot 2012-01-31 at 11.12.40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6" r="1968"/>
          <a:stretch/>
        </p:blipFill>
        <p:spPr>
          <a:xfrm>
            <a:off x="412750" y="321395"/>
            <a:ext cx="8466666" cy="1908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Shot 2012-01-31 at 11.13.2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84" y="3003550"/>
            <a:ext cx="7950200" cy="345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615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1-31 at 11.02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2" y="2808816"/>
            <a:ext cx="6896100" cy="2362200"/>
          </a:xfrm>
          <a:prstGeom prst="rect">
            <a:avLst/>
          </a:prstGeom>
        </p:spPr>
      </p:pic>
      <p:pic>
        <p:nvPicPr>
          <p:cNvPr id="6" name="Picture 5" descr="Screen Shot 2012-01-31 at 11.01.36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78"/>
          <a:stretch/>
        </p:blipFill>
        <p:spPr>
          <a:xfrm>
            <a:off x="-338667" y="507999"/>
            <a:ext cx="9144000" cy="1722229"/>
          </a:xfrm>
          <a:prstGeom prst="rect">
            <a:avLst/>
          </a:prstGeom>
        </p:spPr>
      </p:pic>
      <p:pic>
        <p:nvPicPr>
          <p:cNvPr id="2" name="Picture 1" descr="Screen Shot 2012-01-31 at 11.14.34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/>
          <a:stretch/>
        </p:blipFill>
        <p:spPr>
          <a:xfrm>
            <a:off x="2995082" y="4182532"/>
            <a:ext cx="5958417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607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cool work with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648700" cy="520911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Locating Complex Named Entities in Web </a:t>
            </a:r>
            <a:r>
              <a:rPr lang="en-US" dirty="0" smtClean="0"/>
              <a:t>Text. Doug </a:t>
            </a:r>
            <a:r>
              <a:rPr lang="en-US" dirty="0"/>
              <a:t>Downey, Matthew </a:t>
            </a:r>
            <a:r>
              <a:rPr lang="en-US" dirty="0" err="1"/>
              <a:t>Broadhead</a:t>
            </a:r>
            <a:r>
              <a:rPr lang="en-US" dirty="0"/>
              <a:t>, and Oren </a:t>
            </a:r>
            <a:r>
              <a:rPr lang="en-US" dirty="0" err="1" smtClean="0"/>
              <a:t>Etzioni</a:t>
            </a:r>
            <a:r>
              <a:rPr lang="en-US" dirty="0" smtClean="0"/>
              <a:t>, IJCAI 2007. </a:t>
            </a:r>
            <a:endParaRPr lang="en-US" dirty="0"/>
          </a:p>
          <a:p>
            <a:r>
              <a:rPr lang="en-US" dirty="0" smtClean="0"/>
              <a:t>Task: identify complex named entities like “Proctor and Gamble”, “War of 1812”, “Dumb and Dumber”, “Secretary of State William Cohen”, …</a:t>
            </a:r>
          </a:p>
          <a:p>
            <a:r>
              <a:rPr lang="en-US" dirty="0" smtClean="0"/>
              <a:t>Formulation: decide whether to or not to merge nearby sequences of capitalized words </a:t>
            </a:r>
            <a:r>
              <a:rPr lang="en-US" i="1" dirty="0" err="1" smtClean="0"/>
              <a:t>axb</a:t>
            </a:r>
            <a:r>
              <a:rPr lang="en-US" i="1" dirty="0" smtClean="0"/>
              <a:t>, </a:t>
            </a:r>
            <a:r>
              <a:rPr lang="en-US" dirty="0" smtClean="0"/>
              <a:t>using variant of</a:t>
            </a:r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r>
              <a:rPr lang="en-US" i="1" dirty="0" smtClean="0"/>
              <a:t>	</a:t>
            </a:r>
            <a:r>
              <a:rPr lang="en-US" dirty="0" smtClean="0"/>
              <a:t>For k=1, </a:t>
            </a:r>
            <a:r>
              <a:rPr lang="en-US" dirty="0" err="1" smtClean="0"/>
              <a:t>ck</a:t>
            </a:r>
            <a:r>
              <a:rPr lang="en-US" dirty="0" smtClean="0"/>
              <a:t> is PM (w/o the log).  For k=2, </a:t>
            </a:r>
            <a:r>
              <a:rPr lang="en-US" dirty="0" err="1" smtClean="0"/>
              <a:t>ck</a:t>
            </a:r>
            <a:r>
              <a:rPr lang="en-US" dirty="0" smtClean="0"/>
              <a:t> is “Symmetric Conditional Probability”</a:t>
            </a:r>
            <a:endParaRPr lang="en-US" baseline="-25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Screen Shot 2012-01-31 at 11.40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6" y="3983565"/>
            <a:ext cx="4049653" cy="1134533"/>
          </a:xfrm>
          <a:prstGeom prst="rect">
            <a:avLst/>
          </a:prstGeom>
        </p:spPr>
      </p:pic>
      <p:pic>
        <p:nvPicPr>
          <p:cNvPr id="8" name="Picture 7" descr="Screen Shot 2012-01-31 at 11.43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66" y="4184650"/>
            <a:ext cx="4101514" cy="93344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159250" y="4445000"/>
            <a:ext cx="539750" cy="4550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2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765"/>
            <a:ext cx="8229600" cy="906462"/>
          </a:xfrm>
        </p:spPr>
        <p:txBody>
          <a:bodyPr/>
          <a:lstStyle/>
          <a:p>
            <a:r>
              <a:rPr lang="en-US" dirty="0" smtClean="0"/>
              <a:t>Downey et al results</a:t>
            </a:r>
            <a:endParaRPr lang="en-US" dirty="0"/>
          </a:p>
        </p:txBody>
      </p:sp>
      <p:pic>
        <p:nvPicPr>
          <p:cNvPr id="4" name="Picture 3" descr="Screen Shot 2012-01-31 at 11.46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172"/>
            <a:ext cx="9144000" cy="4164669"/>
          </a:xfrm>
          <a:prstGeom prst="rect">
            <a:avLst/>
          </a:prstGeom>
        </p:spPr>
      </p:pic>
      <p:pic>
        <p:nvPicPr>
          <p:cNvPr id="6" name="Picture 5" descr="Screen Shot 2012-01-31 at 11.55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833" y="5140714"/>
            <a:ext cx="5672667" cy="17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62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447886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Even more on stream-and-sort and naïve Bayes</a:t>
            </a:r>
          </a:p>
          <a:p>
            <a:pPr lvl="1"/>
            <a:r>
              <a:rPr lang="en-US" dirty="0" smtClean="0"/>
              <a:t>Request-answer pattern</a:t>
            </a:r>
          </a:p>
          <a:p>
            <a:r>
              <a:rPr lang="en-US" dirty="0" smtClean="0"/>
              <a:t>Another problem: “meaningful” phrase finding</a:t>
            </a:r>
          </a:p>
          <a:p>
            <a:pPr lvl="1"/>
            <a:r>
              <a:rPr lang="en-US" dirty="0" smtClean="0"/>
              <a:t>Statistics for identifying phrases (or more generally correlations and differences)</a:t>
            </a:r>
          </a:p>
          <a:p>
            <a:pPr lvl="1"/>
            <a:r>
              <a:rPr lang="en-US" dirty="0" smtClean="0"/>
              <a:t>Also </a:t>
            </a:r>
            <a:r>
              <a:rPr lang="en-US" smtClean="0"/>
              <a:t>using foreground </a:t>
            </a:r>
            <a:r>
              <a:rPr lang="en-US" dirty="0" smtClean="0"/>
              <a:t>and background corpora</a:t>
            </a:r>
          </a:p>
          <a:p>
            <a:r>
              <a:rPr lang="en-US" dirty="0" smtClean="0"/>
              <a:t>Implementing “phrase finding” efficiently</a:t>
            </a:r>
          </a:p>
          <a:p>
            <a:pPr lvl="1"/>
            <a:r>
              <a:rPr lang="en-US" dirty="0" smtClean="0"/>
              <a:t>Using request-answer</a:t>
            </a:r>
          </a:p>
          <a:p>
            <a:r>
              <a:rPr lang="en-US" dirty="0" smtClean="0"/>
              <a:t>Some other phrase-related problems</a:t>
            </a:r>
          </a:p>
          <a:p>
            <a:pPr lvl="1"/>
            <a:r>
              <a:rPr lang="en-US" dirty="0" smtClean="0"/>
              <a:t>Semantic orientation</a:t>
            </a:r>
          </a:p>
          <a:p>
            <a:pPr lvl="1"/>
            <a:r>
              <a:rPr lang="en-US" dirty="0" smtClean="0"/>
              <a:t>Complex named entity recognition</a:t>
            </a:r>
          </a:p>
        </p:txBody>
      </p:sp>
    </p:spTree>
    <p:extLst>
      <p:ext uri="{BB962C8B-B14F-4D97-AF65-F5344CB8AC3E}">
        <p14:creationId xmlns:p14="http://schemas.microsoft.com/office/powerpoint/2010/main" val="399470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/>
          <a:srcRect l="35714" t="29981" r="25476" b="15732"/>
          <a:stretch>
            <a:fillRect/>
          </a:stretch>
        </p:blipFill>
        <p:spPr bwMode="auto">
          <a:xfrm>
            <a:off x="1872344" y="1402080"/>
            <a:ext cx="6886274" cy="525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9400" y="2580640"/>
            <a:ext cx="1592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Micro:</a:t>
            </a:r>
          </a:p>
          <a:p>
            <a:r>
              <a:rPr lang="en-US" dirty="0" smtClean="0"/>
              <a:t>0.6G memory</a:t>
            </a:r>
          </a:p>
          <a:p>
            <a:r>
              <a:rPr lang="en-US" b="1" dirty="0" smtClean="0"/>
              <a:t>Standard</a:t>
            </a:r>
            <a:r>
              <a:rPr lang="en-US" dirty="0" smtClean="0"/>
              <a:t>:</a:t>
            </a:r>
          </a:p>
          <a:p>
            <a:r>
              <a:rPr lang="en-US" dirty="0" smtClean="0"/>
              <a:t>S: 1.7Gb</a:t>
            </a:r>
          </a:p>
          <a:p>
            <a:r>
              <a:rPr lang="en-US" dirty="0" smtClean="0"/>
              <a:t>L: 7.5Gb</a:t>
            </a:r>
          </a:p>
          <a:p>
            <a:r>
              <a:rPr lang="en-US" dirty="0" smtClean="0"/>
              <a:t>XL: 15Mb</a:t>
            </a:r>
          </a:p>
          <a:p>
            <a:r>
              <a:rPr lang="en-US" b="1" dirty="0" smtClean="0"/>
              <a:t>Hi Memory</a:t>
            </a:r>
            <a:r>
              <a:rPr lang="en-US" dirty="0" smtClean="0"/>
              <a:t>:</a:t>
            </a:r>
          </a:p>
          <a:p>
            <a:r>
              <a:rPr lang="en-US" dirty="0" smtClean="0"/>
              <a:t>XXL: 34.2</a:t>
            </a:r>
          </a:p>
          <a:p>
            <a:r>
              <a:rPr lang="en-US" dirty="0" smtClean="0"/>
              <a:t>XXXXL: 68.4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Last Week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Time is linear in size of data (one scan!)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We need to count C( </a:t>
            </a:r>
            <a:r>
              <a:rPr lang="en-US" sz="2400" i="1" dirty="0" smtClean="0"/>
              <a:t>X=word ^ Y=label)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How to implement Naïve </a:t>
            </a:r>
            <a:r>
              <a:rPr lang="en-US" sz="2400" dirty="0" err="1" smtClean="0"/>
              <a:t>Bayes</a:t>
            </a:r>
            <a:r>
              <a:rPr lang="en-US" sz="2400" dirty="0" smtClean="0"/>
              <a:t> with large vocabulary and small memory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General technique:  “Stream and sort”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Very little seeking (only in merges in merge sort)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Memory-efficient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Counting, indexing, accumulating word “contexts”, …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Next week: stream and sort </a:t>
            </a:r>
            <a:r>
              <a:rPr lang="en-US" sz="2400" dirty="0" smtClean="0">
                <a:sym typeface="Wingdings" pitchFamily="2" charset="2"/>
              </a:rPr>
              <a:t> map-reduce and </a:t>
            </a:r>
            <a:r>
              <a:rPr lang="en-US" sz="2400" dirty="0" err="1" smtClean="0">
                <a:sym typeface="Wingdings" pitchFamily="2" charset="2"/>
              </a:rPr>
              <a:t>Hadoop</a:t>
            </a:r>
            <a:endParaRPr lang="en-US" sz="2400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ym typeface="Wingdings" pitchFamily="2" charset="2"/>
              </a:rPr>
              <a:t>End of lecture: the </a:t>
            </a:r>
            <a:r>
              <a:rPr lang="en-US" sz="2400" i="1" dirty="0" smtClean="0">
                <a:sym typeface="Wingdings" pitchFamily="2" charset="2"/>
              </a:rPr>
              <a:t>tragic flaw </a:t>
            </a:r>
            <a:r>
              <a:rPr lang="en-US" sz="2400" dirty="0" smtClean="0">
                <a:sym typeface="Wingdings" pitchFamily="2" charset="2"/>
              </a:rPr>
              <a:t>in our implementation!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Large-vocabulary Naïve </a:t>
            </a:r>
            <a:r>
              <a:rPr lang="en-US" sz="3200" dirty="0" err="1" smtClean="0"/>
              <a:t>Bayes</a:t>
            </a:r>
            <a:r>
              <a:rPr lang="en-US" sz="3200" dirty="0" smtClean="0"/>
              <a:t> is Expensive to Use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197850" cy="50577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</a:p>
          <a:p>
            <a:r>
              <a:rPr lang="en-US" sz="2400" dirty="0" smtClean="0"/>
              <a:t>Sort the event-counter update “messages”</a:t>
            </a:r>
          </a:p>
          <a:p>
            <a:r>
              <a:rPr lang="en-US" sz="2400" dirty="0" smtClean="0"/>
              <a:t>Scan and add the sorted messages and output the final counter values</a:t>
            </a:r>
          </a:p>
          <a:p>
            <a:r>
              <a:rPr lang="en-US" sz="2400" dirty="0" smtClean="0"/>
              <a:t>For each example </a:t>
            </a:r>
            <a:r>
              <a:rPr lang="en-US" sz="2400" i="1" dirty="0" smtClean="0"/>
              <a:t>id, y, 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,….,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in </a:t>
            </a:r>
            <a:r>
              <a:rPr lang="en-US" sz="2400" i="1" dirty="0" smtClean="0"/>
              <a:t>test:</a:t>
            </a:r>
          </a:p>
          <a:p>
            <a:pPr lvl="1"/>
            <a:r>
              <a:rPr lang="en-US" sz="2400" dirty="0" smtClean="0"/>
              <a:t>For each </a:t>
            </a:r>
            <a:r>
              <a:rPr lang="en-US" sz="2400" i="1" dirty="0" smtClean="0"/>
              <a:t>y’ </a:t>
            </a:r>
            <a:r>
              <a:rPr lang="en-US" sz="2400" dirty="0" smtClean="0"/>
              <a:t>in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dom</a:t>
            </a:r>
            <a:r>
              <a:rPr lang="en-US" sz="2400" i="1" dirty="0" smtClean="0"/>
              <a:t>(Y):</a:t>
            </a:r>
          </a:p>
          <a:p>
            <a:pPr lvl="2"/>
            <a:r>
              <a:rPr lang="en-US" sz="2000" dirty="0" smtClean="0"/>
              <a:t>Compute log Pr</a:t>
            </a:r>
            <a:r>
              <a:rPr lang="en-US" sz="2000" i="1" dirty="0" smtClean="0"/>
              <a:t>(y’,x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,….,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d</a:t>
            </a:r>
            <a:r>
              <a:rPr lang="en-US" sz="2000" i="1" dirty="0" smtClean="0"/>
              <a:t>) = </a:t>
            </a:r>
          </a:p>
          <a:p>
            <a:pPr lvl="2"/>
            <a:endParaRPr lang="en-US" sz="1600" i="1" dirty="0" smtClean="0"/>
          </a:p>
          <a:p>
            <a:pPr lvl="2"/>
            <a:endParaRPr lang="en-US" sz="1600" i="1" dirty="0" smtClean="0"/>
          </a:p>
          <a:p>
            <a:pPr lvl="2"/>
            <a:endParaRPr lang="en-US" sz="1600" dirty="0" smtClean="0"/>
          </a:p>
          <a:p>
            <a:pPr lvl="1"/>
            <a:endParaRPr lang="en-US" sz="1800" dirty="0" smtClean="0"/>
          </a:p>
          <a:p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931160" y="2541627"/>
            <a:ext cx="443166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Model size:  max</a:t>
            </a:r>
            <a:r>
              <a:rPr lang="en-US" i="1" dirty="0" smtClean="0"/>
              <a:t> O(n), O(|V||</a:t>
            </a:r>
            <a:r>
              <a:rPr lang="en-US" i="1" dirty="0" err="1" smtClean="0"/>
              <a:t>dom</a:t>
            </a:r>
            <a:r>
              <a:rPr lang="en-US" i="1" dirty="0" smtClean="0"/>
              <a:t>(Y)|)</a:t>
            </a:r>
            <a:endParaRPr lang="en-US" i="1" dirty="0"/>
          </a:p>
        </p:txBody>
      </p:sp>
      <p:graphicFrame>
        <p:nvGraphicFramePr>
          <p:cNvPr id="315394" name="Object 2"/>
          <p:cNvGraphicFramePr>
            <a:graphicFrameLocks noChangeAspect="1"/>
          </p:cNvGraphicFramePr>
          <p:nvPr/>
        </p:nvGraphicFramePr>
        <p:xfrm>
          <a:off x="1362075" y="4262437"/>
          <a:ext cx="69215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39" name="Equation" r:id="rId3" imgW="3670200" imgH="482400" progId="Equation.3">
                  <p:embed/>
                </p:oleObj>
              </mc:Choice>
              <mc:Fallback>
                <p:oleObj name="Equation" r:id="rId3" imgW="3670200" imgH="4824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4262437"/>
                        <a:ext cx="6921500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79400" y="2910959"/>
            <a:ext cx="8455025" cy="26421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5414</TotalTime>
  <Words>5591</Words>
  <Application>Microsoft Macintosh PowerPoint</Application>
  <PresentationFormat>On-screen Show (4:3)</PresentationFormat>
  <Paragraphs>918</Paragraphs>
  <Slides>67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Office Theme</vt:lpstr>
      <vt:lpstr>Equation</vt:lpstr>
      <vt:lpstr>Phrase Finding;  Stream-and-Sort vs “Request-and-Answer”</vt:lpstr>
      <vt:lpstr>Outline</vt:lpstr>
      <vt:lpstr>Last Week</vt:lpstr>
      <vt:lpstr>Numbers (Jeff Dean says) Everyone Should Know </vt:lpstr>
      <vt:lpstr>Distributed Counting  Stream and Sort Counting</vt:lpstr>
      <vt:lpstr>Distributed Counting  Stream and Sort Counting</vt:lpstr>
      <vt:lpstr>PowerPoint Presentation</vt:lpstr>
      <vt:lpstr>Last Week</vt:lpstr>
      <vt:lpstr>Large-vocabulary Naïve Bayes is Expensive to Use</vt:lpstr>
      <vt:lpstr>Large-vocabulary Naïve Bayes is Expensive to Use</vt:lpstr>
      <vt:lpstr>The workaround I suggested</vt:lpstr>
      <vt:lpstr>Can we do better?</vt:lpstr>
      <vt:lpstr>Can we do better?</vt:lpstr>
      <vt:lpstr>If these records were in a key-value DB we would know what to do….</vt:lpstr>
      <vt:lpstr>Is there a stream-and-sort analog of this request-and-answer pattern?</vt:lpstr>
      <vt:lpstr>Recall: Stream and Sort Counting: sort messages so the recipient can stream through them</vt:lpstr>
      <vt:lpstr>Is there a stream-and-sort analog of this request-and-answer pattern?</vt:lpstr>
      <vt:lpstr>Is there a stream-and-sort analog of this request-and-answer pattern?</vt:lpstr>
      <vt:lpstr>Is there a stream-and-sort analog of this request-and-answer pattern?</vt:lpstr>
      <vt:lpstr>Is there a stream-and-sort analog of this request-and-answer pattern?</vt:lpstr>
      <vt:lpstr>A stream-and-sort analog of the request-and-answer pattern…</vt:lpstr>
      <vt:lpstr>A stream-and-sort analog of the request-and-answer pattern…</vt:lpstr>
      <vt:lpstr>A stream-and-sort analog of the request-and-answer pattern…</vt:lpstr>
      <vt:lpstr>A stream-and-sort analog of the request-and-answer pattern…</vt:lpstr>
      <vt:lpstr>PowerPoint Presentation</vt:lpstr>
      <vt:lpstr>Implementation summary</vt:lpstr>
      <vt:lpstr>Implementation summary</vt:lpstr>
      <vt:lpstr>Implementation summary</vt:lpstr>
      <vt:lpstr>Implementation summary</vt:lpstr>
      <vt:lpstr>Implementation summary</vt:lpstr>
      <vt:lpstr>Outline</vt:lpstr>
      <vt:lpstr>PowerPoint Presentation</vt:lpstr>
      <vt:lpstr>PowerPoint Presentation</vt:lpstr>
      <vt:lpstr>PowerPoint Presentation</vt:lpstr>
      <vt:lpstr>Why phrase-finding?</vt:lpstr>
      <vt:lpstr>The breakdown: what makes a good phrase</vt:lpstr>
      <vt:lpstr>“Phraseness”1 – based on BLRT</vt:lpstr>
      <vt:lpstr>“Phraseness”1 – based on BLRT</vt:lpstr>
      <vt:lpstr>“Phraseness”1 – based on BLRT</vt:lpstr>
      <vt:lpstr>“Informativeness”1 – based on BLRT</vt:lpstr>
      <vt:lpstr>The breakdown: what makes a good phrase</vt:lpstr>
      <vt:lpstr>PowerPoint Presentation</vt:lpstr>
      <vt:lpstr>The breakdown: what makes a good phrase</vt:lpstr>
      <vt:lpstr>The breakdown: what makes a good phrase</vt:lpstr>
      <vt:lpstr>The breakdown: what makes a good phrase</vt:lpstr>
      <vt:lpstr>The breakdown: what makes a good phrase</vt:lpstr>
      <vt:lpstr>The breakdown: what makes a good phrase</vt:lpstr>
      <vt:lpstr>The breakdown: what makes a good phrase</vt:lpstr>
      <vt:lpstr>Pointwise KL, combined</vt:lpstr>
      <vt:lpstr>Why phrase-finding?</vt:lpstr>
      <vt:lpstr>Implementation</vt:lpstr>
      <vt:lpstr>Generating and scoring phrases: 1</vt:lpstr>
      <vt:lpstr>Generating and scoring phrases: 2</vt:lpstr>
      <vt:lpstr>Generating and scoring phrases: 3</vt:lpstr>
      <vt:lpstr>Ramping it up – keeping word counts out of memory</vt:lpstr>
      <vt:lpstr>Generating and scoring phrases: 3</vt:lpstr>
      <vt:lpstr>More cool work with phrases</vt:lpstr>
      <vt:lpstr>PowerPoint Presentation</vt:lpstr>
      <vt:lpstr> “Answering Subcognitive Turing Test Questions: A Reply to French” - Turney </vt:lpstr>
      <vt:lpstr>More from Turney</vt:lpstr>
      <vt:lpstr>PowerPoint Presentation</vt:lpstr>
      <vt:lpstr>PowerPoint Presentation</vt:lpstr>
      <vt:lpstr>PowerPoint Presentation</vt:lpstr>
      <vt:lpstr>PowerPoint Presentation</vt:lpstr>
      <vt:lpstr>More cool work with phrases</vt:lpstr>
      <vt:lpstr>Downey et al results</vt:lpstr>
      <vt:lpstr>Outline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564</cp:revision>
  <dcterms:created xsi:type="dcterms:W3CDTF">2012-01-31T14:18:39Z</dcterms:created>
  <dcterms:modified xsi:type="dcterms:W3CDTF">2012-01-31T20:12:34Z</dcterms:modified>
</cp:coreProperties>
</file>