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321" r:id="rId2"/>
    <p:sldId id="322" r:id="rId3"/>
    <p:sldId id="380" r:id="rId4"/>
    <p:sldId id="338" r:id="rId5"/>
    <p:sldId id="342" r:id="rId6"/>
    <p:sldId id="343" r:id="rId7"/>
    <p:sldId id="344" r:id="rId8"/>
    <p:sldId id="345" r:id="rId9"/>
    <p:sldId id="346" r:id="rId10"/>
    <p:sldId id="347" r:id="rId11"/>
    <p:sldId id="367" r:id="rId12"/>
    <p:sldId id="368" r:id="rId13"/>
    <p:sldId id="396" r:id="rId14"/>
    <p:sldId id="369" r:id="rId15"/>
    <p:sldId id="348" r:id="rId16"/>
    <p:sldId id="376" r:id="rId17"/>
    <p:sldId id="370" r:id="rId18"/>
    <p:sldId id="371" r:id="rId19"/>
    <p:sldId id="373" r:id="rId20"/>
    <p:sldId id="374" r:id="rId21"/>
    <p:sldId id="375" r:id="rId22"/>
    <p:sldId id="379" r:id="rId23"/>
    <p:sldId id="377" r:id="rId24"/>
    <p:sldId id="349" r:id="rId25"/>
    <p:sldId id="352" r:id="rId26"/>
    <p:sldId id="350" r:id="rId27"/>
    <p:sldId id="401" r:id="rId28"/>
    <p:sldId id="357" r:id="rId29"/>
    <p:sldId id="358" r:id="rId30"/>
    <p:sldId id="359" r:id="rId31"/>
    <p:sldId id="361" r:id="rId32"/>
    <p:sldId id="402" r:id="rId33"/>
    <p:sldId id="404" r:id="rId34"/>
    <p:sldId id="405" r:id="rId35"/>
    <p:sldId id="406" r:id="rId36"/>
    <p:sldId id="360" r:id="rId37"/>
    <p:sldId id="381" r:id="rId38"/>
    <p:sldId id="355" r:id="rId39"/>
    <p:sldId id="382" r:id="rId40"/>
    <p:sldId id="384" r:id="rId41"/>
    <p:sldId id="385" r:id="rId42"/>
    <p:sldId id="387" r:id="rId43"/>
    <p:sldId id="397" r:id="rId44"/>
    <p:sldId id="398" r:id="rId45"/>
    <p:sldId id="399" r:id="rId46"/>
    <p:sldId id="388" r:id="rId47"/>
    <p:sldId id="390" r:id="rId48"/>
    <p:sldId id="391" r:id="rId49"/>
    <p:sldId id="363" r:id="rId50"/>
    <p:sldId id="392" r:id="rId51"/>
    <p:sldId id="394" r:id="rId52"/>
    <p:sldId id="395" r:id="rId53"/>
    <p:sldId id="393" r:id="rId54"/>
    <p:sldId id="365" r:id="rId55"/>
    <p:sldId id="364" r:id="rId56"/>
    <p:sldId id="366" r:id="rId57"/>
    <p:sldId id="400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7856" autoAdjust="0"/>
    <p:restoredTop sz="88433" autoAdjust="0"/>
  </p:normalViewPr>
  <p:slideViewPr>
    <p:cSldViewPr snapToGrid="0" snapToObjects="1">
      <p:cViewPr>
        <p:scale>
          <a:sx n="75" d="100"/>
          <a:sy n="75" d="100"/>
        </p:scale>
        <p:origin x="-1974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150x – commercial</a:t>
            </a:r>
            <a:r>
              <a:rPr lang="en-US" baseline="0" dirty="0" smtClean="0"/>
              <a:t> flight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brisk walk</a:t>
            </a:r>
          </a:p>
          <a:p>
            <a:r>
              <a:rPr lang="en-US" baseline="0" dirty="0" smtClean="0"/>
              <a:t>100,000x – 5 hr flights would take 57 years</a:t>
            </a:r>
          </a:p>
          <a:p>
            <a:r>
              <a:rPr lang="en-US" baseline="0" dirty="0" smtClean="0"/>
              <a:t>100,000x – 500 miles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about 8 meters</a:t>
            </a:r>
          </a:p>
          <a:p>
            <a:r>
              <a:rPr lang="en-US" baseline="0" dirty="0" smtClean="0"/>
              <a:t>15,000,000x – here to </a:t>
            </a:r>
            <a:r>
              <a:rPr lang="en-US" baseline="0" dirty="0" err="1" smtClean="0"/>
              <a:t>beijing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100 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150x – commercial</a:t>
            </a:r>
            <a:r>
              <a:rPr lang="en-US" baseline="0" dirty="0" smtClean="0"/>
              <a:t> flight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brisk walk</a:t>
            </a:r>
          </a:p>
          <a:p>
            <a:r>
              <a:rPr lang="en-US" baseline="0" dirty="0" smtClean="0"/>
              <a:t>100,000x – 5 hr flights would take 57 years</a:t>
            </a:r>
          </a:p>
          <a:p>
            <a:r>
              <a:rPr lang="en-US" baseline="0" dirty="0" smtClean="0"/>
              <a:t>100,000x – 500 miles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about 8 meters</a:t>
            </a:r>
          </a:p>
          <a:p>
            <a:r>
              <a:rPr lang="en-US" baseline="0" dirty="0" smtClean="0"/>
              <a:t>15,000,000x – here to </a:t>
            </a:r>
            <a:r>
              <a:rPr lang="en-US" baseline="0" dirty="0" err="1" smtClean="0"/>
              <a:t>beijing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100 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with a 1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youtube.com/watch?feature=player_detailpage&amp;v=_r0gV2hQYf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feature=player_detailpage&amp;v=XaqR3G_NVoo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 for Large Vocabularies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W. Cohen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Numbers (Jeff Dean says) Everyone Should Know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20091" t="32867" r="17899" b="10011"/>
          <a:stretch>
            <a:fillRect/>
          </a:stretch>
        </p:blipFill>
        <p:spPr bwMode="auto">
          <a:xfrm>
            <a:off x="254000" y="1417638"/>
            <a:ext cx="7607300" cy="445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493000" y="2133600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10x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05700" y="279400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15x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31100" y="5117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100,000x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467600" y="4622800"/>
            <a:ext cx="45719" cy="863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861300" y="3987800"/>
            <a:ext cx="508000" cy="1188998"/>
          </a:xfrm>
          <a:prstGeom prst="rightBrac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9300" y="43550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92100"/>
            <a:ext cx="8051799" cy="804862"/>
          </a:xfrm>
        </p:spPr>
        <p:txBody>
          <a:bodyPr>
            <a:normAutofit/>
          </a:bodyPr>
          <a:lstStyle/>
          <a:p>
            <a:r>
              <a:rPr lang="en-US" dirty="0" smtClean="0"/>
              <a:t>Using a database for Big 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often want to do random access on big data</a:t>
            </a:r>
          </a:p>
          <a:p>
            <a:pPr lvl="1"/>
            <a:r>
              <a:rPr lang="en-US" sz="2400" dirty="0" smtClean="0"/>
              <a:t>E.g., different versions of examples for q/a</a:t>
            </a:r>
          </a:p>
          <a:p>
            <a:pPr lvl="1"/>
            <a:r>
              <a:rPr lang="en-US" sz="2400" dirty="0" smtClean="0"/>
              <a:t>E.g., spot-checking parameter weights to see if they are sensible</a:t>
            </a:r>
          </a:p>
          <a:p>
            <a:r>
              <a:rPr lang="en-US" sz="2400" dirty="0" smtClean="0"/>
              <a:t>Simplest approach:</a:t>
            </a:r>
          </a:p>
          <a:p>
            <a:pPr lvl="1"/>
            <a:r>
              <a:rPr lang="en-US" sz="2400" dirty="0" smtClean="0"/>
              <a:t>Sort the data and use binary search </a:t>
            </a:r>
            <a:r>
              <a:rPr lang="en-US" sz="2400" dirty="0" smtClean="0">
                <a:sym typeface="Wingdings" pitchFamily="2" charset="2"/>
              </a:rPr>
              <a:t> O(log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n) seeks to find query row</a:t>
            </a:r>
            <a:endParaRPr lang="en-US" sz="24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Double Bracket 4"/>
          <p:cNvSpPr/>
          <p:nvPr/>
        </p:nvSpPr>
        <p:spPr>
          <a:xfrm>
            <a:off x="123825" y="292100"/>
            <a:ext cx="8804275" cy="6346825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4" y="292100"/>
            <a:ext cx="8118475" cy="804862"/>
          </a:xfrm>
        </p:spPr>
        <p:txBody>
          <a:bodyPr>
            <a:normAutofit/>
          </a:bodyPr>
          <a:lstStyle/>
          <a:p>
            <a:r>
              <a:rPr lang="en-US" dirty="0" smtClean="0"/>
              <a:t>Using a database for Big 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often want to do random access on big data</a:t>
            </a:r>
          </a:p>
          <a:p>
            <a:pPr lvl="1"/>
            <a:r>
              <a:rPr lang="en-US" sz="2400" dirty="0" smtClean="0"/>
              <a:t>E.g., different versions of examples for q/a</a:t>
            </a:r>
          </a:p>
          <a:p>
            <a:pPr lvl="1"/>
            <a:r>
              <a:rPr lang="en-US" sz="2400" dirty="0" smtClean="0"/>
              <a:t>E.g., spot-checking parameter weights to see if they are sensible</a:t>
            </a:r>
          </a:p>
          <a:p>
            <a:r>
              <a:rPr lang="en-US" sz="2400" dirty="0" smtClean="0"/>
              <a:t>Almost-as-simple idea based on fact that disk seek time ~= reading 1Mb</a:t>
            </a:r>
          </a:p>
          <a:p>
            <a:pPr lvl="1"/>
            <a:r>
              <a:rPr lang="en-US" sz="2400" dirty="0" smtClean="0"/>
              <a:t>Let K=rows/Mb (e.g., K=1000)</a:t>
            </a:r>
          </a:p>
          <a:p>
            <a:pPr lvl="1"/>
            <a:r>
              <a:rPr lang="en-US" sz="2400" dirty="0" smtClean="0"/>
              <a:t>Scan through data once and record the seek position of every K-</a:t>
            </a:r>
            <a:r>
              <a:rPr lang="en-US" sz="2400" dirty="0" err="1" smtClean="0"/>
              <a:t>th</a:t>
            </a:r>
            <a:r>
              <a:rPr lang="en-US" sz="2400" dirty="0" smtClean="0"/>
              <a:t> row in an index file (or memory)</a:t>
            </a:r>
          </a:p>
          <a:p>
            <a:pPr lvl="1"/>
            <a:r>
              <a:rPr lang="en-US" sz="2400" dirty="0" smtClean="0"/>
              <a:t>To find row </a:t>
            </a:r>
            <a:r>
              <a:rPr lang="en-US" sz="2400" i="1" dirty="0" smtClean="0"/>
              <a:t>r:</a:t>
            </a:r>
          </a:p>
          <a:p>
            <a:pPr lvl="2"/>
            <a:r>
              <a:rPr lang="en-US" sz="2000" dirty="0" smtClean="0"/>
              <a:t>Find the </a:t>
            </a:r>
            <a:r>
              <a:rPr lang="en-US" sz="2000" i="1" dirty="0" smtClean="0"/>
              <a:t>r’, </a:t>
            </a:r>
            <a:r>
              <a:rPr lang="en-US" sz="2000" dirty="0" smtClean="0"/>
              <a:t>last item in the index smaller than </a:t>
            </a:r>
            <a:r>
              <a:rPr lang="en-US" sz="2000" i="1" dirty="0" smtClean="0"/>
              <a:t>r</a:t>
            </a:r>
          </a:p>
          <a:p>
            <a:pPr lvl="2"/>
            <a:r>
              <a:rPr lang="en-US" sz="2000" dirty="0" smtClean="0"/>
              <a:t>Seek to </a:t>
            </a:r>
            <a:r>
              <a:rPr lang="en-US" sz="2000" i="1" dirty="0" smtClean="0"/>
              <a:t>r’ </a:t>
            </a:r>
            <a:r>
              <a:rPr lang="en-US" sz="2000" dirty="0" smtClean="0"/>
              <a:t>and read the next megabyte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00875" y="4858345"/>
            <a:ext cx="192722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Cheap since index is size n/1000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86500" y="6033184"/>
            <a:ext cx="24225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Cost is ~= 2 seeks</a:t>
            </a:r>
            <a:endParaRPr lang="en-US" dirty="0"/>
          </a:p>
        </p:txBody>
      </p:sp>
      <p:sp>
        <p:nvSpPr>
          <p:cNvPr id="8" name="Double Bracket 7"/>
          <p:cNvSpPr/>
          <p:nvPr/>
        </p:nvSpPr>
        <p:spPr>
          <a:xfrm>
            <a:off x="123825" y="292100"/>
            <a:ext cx="8804275" cy="6346825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261360" y="5872480"/>
            <a:ext cx="802640" cy="3251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997200" y="5547360"/>
            <a:ext cx="802640" cy="3251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indexed store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191760" y="1397000"/>
          <a:ext cx="373888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249"/>
                <a:gridCol w="9386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Y=sports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134,242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Y=</a:t>
                      </a:r>
                      <a:r>
                        <a:rPr lang="en-US" dirty="0" err="1" smtClean="0"/>
                        <a:t>sports^X</a:t>
                      </a:r>
                      <a:r>
                        <a:rPr lang="en-US" dirty="0" smtClean="0"/>
                        <a:t>=aardvark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Y=</a:t>
                      </a:r>
                      <a:r>
                        <a:rPr lang="en-US" dirty="0" err="1" smtClean="0"/>
                        <a:t>sports^X</a:t>
                      </a:r>
                      <a:r>
                        <a:rPr lang="en-US" dirty="0" smtClean="0"/>
                        <a:t>=</a:t>
                      </a:r>
                      <a:r>
                        <a:rPr lang="en-US" dirty="0" err="1" smtClean="0"/>
                        <a:t>aaron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7,212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Y=</a:t>
                      </a:r>
                      <a:r>
                        <a:rPr lang="en-US" dirty="0" err="1" smtClean="0"/>
                        <a:t>sports^X</a:t>
                      </a:r>
                      <a:r>
                        <a:rPr lang="en-US" dirty="0" smtClean="0"/>
                        <a:t>=</a:t>
                      </a:r>
                      <a:r>
                        <a:rPr lang="en-US" dirty="0" err="1" smtClean="0"/>
                        <a:t>bengals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5,432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Y=</a:t>
                      </a:r>
                      <a:r>
                        <a:rPr lang="en-US" dirty="0" err="1" smtClean="0"/>
                        <a:t>sports^X</a:t>
                      </a:r>
                      <a:r>
                        <a:rPr lang="en-US" dirty="0" smtClean="0"/>
                        <a:t>=</a:t>
                      </a:r>
                      <a:r>
                        <a:rPr lang="en-US" dirty="0" err="1" smtClean="0"/>
                        <a:t>zymurgist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Y=</a:t>
                      </a:r>
                      <a:r>
                        <a:rPr lang="en-US" dirty="0" err="1" smtClean="0"/>
                        <a:t>worldNews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345,007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Y=</a:t>
                      </a:r>
                      <a:r>
                        <a:rPr lang="en-US" dirty="0" err="1" smtClean="0"/>
                        <a:t>worldNews</a:t>
                      </a:r>
                      <a:r>
                        <a:rPr lang="en-US" dirty="0" smtClean="0"/>
                        <a:t>^…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eft Brace 4"/>
          <p:cNvSpPr/>
          <p:nvPr/>
        </p:nvSpPr>
        <p:spPr>
          <a:xfrm>
            <a:off x="4846320" y="1778000"/>
            <a:ext cx="172720" cy="148336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94480" y="2550160"/>
            <a:ext cx="75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1Mb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4846320" y="3322320"/>
            <a:ext cx="172720" cy="10058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94480" y="3564374"/>
            <a:ext cx="75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1Mb</a:t>
            </a:r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>
            <a:off x="4846320" y="4480560"/>
            <a:ext cx="172720" cy="10058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94480" y="4722614"/>
            <a:ext cx="75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1Mb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>
          <a:xfrm>
            <a:off x="4836160" y="5537200"/>
            <a:ext cx="182880" cy="5994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82880" y="2201672"/>
          <a:ext cx="3271520" cy="2310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0219"/>
                <a:gridCol w="821301"/>
              </a:tblGrid>
              <a:tr h="385064">
                <a:tc>
                  <a:txBody>
                    <a:bodyPr/>
                    <a:lstStyle/>
                    <a:p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Ptr</a:t>
                      </a:r>
                      <a:endParaRPr lang="en-US" dirty="0"/>
                    </a:p>
                  </a:txBody>
                  <a:tcPr/>
                </a:tc>
              </a:tr>
              <a:tr h="3850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Y=sports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</a:tr>
              <a:tr h="3850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Y=</a:t>
                      </a:r>
                      <a:r>
                        <a:rPr lang="en-US" sz="1600" dirty="0" err="1" smtClean="0"/>
                        <a:t>sports^X</a:t>
                      </a:r>
                      <a:r>
                        <a:rPr lang="en-US" sz="1600" dirty="0" smtClean="0"/>
                        <a:t>=</a:t>
                      </a:r>
                      <a:r>
                        <a:rPr lang="en-US" sz="1600" dirty="0" err="1" smtClean="0"/>
                        <a:t>bengals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10324523</a:t>
                      </a:r>
                      <a:endParaRPr lang="en-US" sz="1100" dirty="0"/>
                    </a:p>
                  </a:txBody>
                  <a:tcPr/>
                </a:tc>
              </a:tr>
              <a:tr h="3850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Y=</a:t>
                      </a:r>
                      <a:r>
                        <a:rPr lang="en-US" sz="1600" dirty="0" err="1" smtClean="0"/>
                        <a:t>sports^X</a:t>
                      </a:r>
                      <a:r>
                        <a:rPr lang="en-US" sz="1600" dirty="0" smtClean="0"/>
                        <a:t>=</a:t>
                      </a:r>
                      <a:r>
                        <a:rPr lang="en-US" sz="1600" dirty="0" err="1" smtClean="0"/>
                        <a:t>zymurgist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20434314</a:t>
                      </a:r>
                      <a:endParaRPr lang="en-US" sz="1100" dirty="0"/>
                    </a:p>
                  </a:txBody>
                  <a:tcPr/>
                </a:tc>
              </a:tr>
              <a:tr h="385064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30431411</a:t>
                      </a:r>
                      <a:endParaRPr lang="en-US" sz="1100" dirty="0"/>
                    </a:p>
                  </a:txBody>
                  <a:tcPr/>
                </a:tc>
              </a:tr>
              <a:tr h="385064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V="1">
            <a:off x="3068320" y="1778000"/>
            <a:ext cx="1564640" cy="955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36160" y="1778000"/>
            <a:ext cx="409448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454400" y="3119120"/>
            <a:ext cx="1381760" cy="142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97120" y="3261804"/>
            <a:ext cx="409448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190240" y="3564374"/>
            <a:ext cx="1645920" cy="5626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19040" y="4328160"/>
            <a:ext cx="409448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1" idx="2"/>
          </p:cNvCxnSpPr>
          <p:nvPr/>
        </p:nvCxnSpPr>
        <p:spPr>
          <a:xfrm>
            <a:off x="3068320" y="3933706"/>
            <a:ext cx="1950720" cy="1552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171440" y="5486400"/>
            <a:ext cx="3759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880" y="4722614"/>
            <a:ext cx="416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Accessing </a:t>
            </a:r>
            <a:r>
              <a:rPr lang="en-US" i="1" dirty="0" smtClean="0"/>
              <a:t>r: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Scan index to find last </a:t>
            </a:r>
            <a:r>
              <a:rPr lang="en-US" i="1" dirty="0" smtClean="0"/>
              <a:t>r’&lt;= r</a:t>
            </a:r>
          </a:p>
          <a:p>
            <a:r>
              <a:rPr lang="en-US" dirty="0" smtClean="0"/>
              <a:t>  (no disk access)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 </a:t>
            </a:r>
            <a:r>
              <a:rPr lang="en-US" dirty="0" smtClean="0"/>
              <a:t>Seek to </a:t>
            </a:r>
            <a:r>
              <a:rPr lang="en-US" i="1" dirty="0" err="1" smtClean="0"/>
              <a:t>r’</a:t>
            </a:r>
            <a:r>
              <a:rPr lang="en-US" dirty="0" err="1" smtClean="0"/>
              <a:t>s</a:t>
            </a:r>
            <a:r>
              <a:rPr lang="en-US" dirty="0" smtClean="0"/>
              <a:t> position in DB (10ms)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Read next 1Mb sequentially (10ms)</a:t>
            </a:r>
          </a:p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45200" y="102766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on disk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46748" y="1594922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Index in memory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  <p:bldP spid="5" grpId="0" animBg="1"/>
      <p:bldP spid="6" grpId="0"/>
      <p:bldP spid="7" grpId="0" animBg="1"/>
      <p:bldP spid="8" grpId="0"/>
      <p:bldP spid="11" grpId="0" animBg="1"/>
      <p:bldP spid="12" grpId="0"/>
      <p:bldP spid="15" grpId="0" animBg="1"/>
      <p:bldP spid="36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824" y="292100"/>
            <a:ext cx="8042275" cy="804862"/>
          </a:xfrm>
        </p:spPr>
        <p:txBody>
          <a:bodyPr>
            <a:normAutofit/>
          </a:bodyPr>
          <a:lstStyle/>
          <a:p>
            <a:r>
              <a:rPr lang="en-US" dirty="0" smtClean="0"/>
              <a:t>Using a database for Big 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Summary: we’ve gone from ~= 1 seek (best possible) to ~= 2 seeks---plus finding </a:t>
            </a:r>
            <a:r>
              <a:rPr lang="en-US" sz="2400" i="1" dirty="0" smtClean="0"/>
              <a:t>r’ </a:t>
            </a:r>
            <a:r>
              <a:rPr lang="en-US" sz="2400" dirty="0" smtClean="0"/>
              <a:t>in the index.</a:t>
            </a:r>
          </a:p>
          <a:p>
            <a:pPr lvl="1"/>
            <a:r>
              <a:rPr lang="en-US" sz="2400" dirty="0" smtClean="0"/>
              <a:t>If index is O(1Mb) then finding </a:t>
            </a:r>
            <a:r>
              <a:rPr lang="en-US" sz="2400" i="1" dirty="0" smtClean="0"/>
              <a:t>r’ </a:t>
            </a:r>
            <a:r>
              <a:rPr lang="en-US" sz="2400" dirty="0" smtClean="0"/>
              <a:t>is also like 1 seek</a:t>
            </a:r>
          </a:p>
          <a:p>
            <a:pPr lvl="1"/>
            <a:r>
              <a:rPr lang="en-US" sz="2400" dirty="0" smtClean="0"/>
              <a:t>So we’re paying about 3 seeks per random access in a </a:t>
            </a:r>
            <a:r>
              <a:rPr lang="en-US" sz="2400" dirty="0" err="1" smtClean="0"/>
              <a:t>Gb</a:t>
            </a:r>
            <a:endParaRPr lang="en-US" sz="2400" dirty="0" smtClean="0"/>
          </a:p>
          <a:p>
            <a:r>
              <a:rPr lang="en-US" sz="2400" dirty="0" smtClean="0"/>
              <a:t>What if the index is still large?</a:t>
            </a:r>
          </a:p>
          <a:p>
            <a:pPr lvl="1"/>
            <a:r>
              <a:rPr lang="en-US" sz="2400" dirty="0" smtClean="0"/>
              <a:t>Build (the same sort of index) for the index!</a:t>
            </a:r>
          </a:p>
          <a:p>
            <a:pPr lvl="1"/>
            <a:r>
              <a:rPr lang="en-US" sz="2400" dirty="0" smtClean="0"/>
              <a:t>Now we’re paying 4 seeks for each random access into a Tb</a:t>
            </a:r>
          </a:p>
          <a:p>
            <a:pPr lvl="1"/>
            <a:r>
              <a:rPr lang="en-US" sz="2400" dirty="0" smtClean="0"/>
              <a:t>….and repeat recursively if you need</a:t>
            </a:r>
          </a:p>
          <a:p>
            <a:r>
              <a:rPr lang="en-US" sz="2400" dirty="0" smtClean="0"/>
              <a:t>This is called a B-tree</a:t>
            </a:r>
          </a:p>
          <a:p>
            <a:pPr lvl="1"/>
            <a:r>
              <a:rPr lang="en-US" sz="2400" dirty="0" smtClean="0"/>
              <a:t>It only gets complicated when we want to delete and insert.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Double Bracket 7"/>
          <p:cNvSpPr/>
          <p:nvPr/>
        </p:nvSpPr>
        <p:spPr>
          <a:xfrm>
            <a:off x="123825" y="292100"/>
            <a:ext cx="8804275" cy="6346825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Assuming</a:t>
            </a:r>
            <a:r>
              <a:rPr lang="en-US" sz="2400" dirty="0" smtClean="0"/>
              <a:t> the event counters do </a:t>
            </a:r>
            <a:r>
              <a:rPr lang="en-US" sz="2400" i="1" dirty="0" smtClean="0"/>
              <a:t>not </a:t>
            </a:r>
            <a:r>
              <a:rPr lang="en-US" sz="2400" dirty="0" smtClean="0"/>
              <a:t>fit in memory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Possible approaches: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a database?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Counts are stored on disk, not in memory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…So, accessing a count might involve some seeks</a:t>
            </a:r>
          </a:p>
          <a:p>
            <a:pPr lvl="3">
              <a:lnSpc>
                <a:spcPct val="90000"/>
              </a:lnSpc>
            </a:pPr>
            <a:r>
              <a:rPr lang="en-US" sz="1600" dirty="0" smtClean="0"/>
              <a:t>Caveat: many DBs are good at caching frequently-used values, so seeks might be infrequent …..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72100" y="2270641"/>
            <a:ext cx="355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O(n*scan) </a:t>
            </a:r>
            <a:r>
              <a:rPr lang="en-US" dirty="0" smtClean="0">
                <a:sym typeface="Wingdings" pitchFamily="2" charset="2"/>
              </a:rPr>
              <a:t> O(n*scan*4*seek)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Assuming</a:t>
            </a:r>
            <a:r>
              <a:rPr lang="en-US" sz="2400" dirty="0" smtClean="0"/>
              <a:t> the event counters do </a:t>
            </a:r>
            <a:r>
              <a:rPr lang="en-US" sz="2400" i="1" dirty="0" smtClean="0"/>
              <a:t>not </a:t>
            </a:r>
            <a:r>
              <a:rPr lang="en-US" sz="2400" dirty="0" smtClean="0"/>
              <a:t>fit in memory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Possible approaches: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a </a:t>
            </a:r>
            <a:r>
              <a:rPr lang="en-US" sz="2400" b="1" dirty="0" smtClean="0">
                <a:solidFill>
                  <a:srgbClr val="0070C0"/>
                </a:solidFill>
              </a:rPr>
              <a:t>memory-based distributed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database?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Counts are stored on disk, not in memory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…So, accessing a count might involve some seeks</a:t>
            </a:r>
          </a:p>
          <a:p>
            <a:pPr lvl="3">
              <a:lnSpc>
                <a:spcPct val="90000"/>
              </a:lnSpc>
            </a:pPr>
            <a:r>
              <a:rPr lang="en-US" sz="1600" dirty="0" smtClean="0"/>
              <a:t>Caveat: many DBs are good at caching frequently-used values, so seeks might be infrequent …..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72100" y="2085975"/>
            <a:ext cx="355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O(n*scan) </a:t>
            </a:r>
            <a:r>
              <a:rPr lang="en-US" dirty="0" smtClean="0">
                <a:sym typeface="Wingdings" pitchFamily="2" charset="2"/>
              </a:rPr>
              <a:t> O(n*scan*???)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1123951" y="3000376"/>
            <a:ext cx="6657975" cy="904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067300" y="3192463"/>
            <a:ext cx="1866900" cy="203835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table, database, etc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22955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09900" y="3182719"/>
            <a:ext cx="17145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“increment C[</a:t>
            </a:r>
            <a:r>
              <a:rPr lang="en-US" i="1" dirty="0" smtClean="0"/>
              <a:t>x] </a:t>
            </a:r>
            <a:r>
              <a:rPr lang="en-US" dirty="0" smtClean="0"/>
              <a:t>by </a:t>
            </a:r>
            <a:r>
              <a:rPr lang="en-US" i="1" dirty="0" smtClean="0"/>
              <a:t>D”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067300" y="3192463"/>
            <a:ext cx="1866900" cy="203835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table, database, etc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22955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09900" y="3182719"/>
            <a:ext cx="17145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“increment C[</a:t>
            </a:r>
            <a:r>
              <a:rPr lang="en-US" i="1" dirty="0" smtClean="0"/>
              <a:t>x] </a:t>
            </a:r>
            <a:r>
              <a:rPr lang="en-US" dirty="0" smtClean="0"/>
              <a:t>by </a:t>
            </a:r>
            <a:r>
              <a:rPr lang="en-US" i="1" dirty="0" smtClean="0"/>
              <a:t>D”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81425" y="5419725"/>
            <a:ext cx="478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Hashtable</a:t>
            </a:r>
            <a:r>
              <a:rPr lang="en-US" dirty="0" smtClean="0"/>
              <a:t> issue: memory is too small</a:t>
            </a:r>
          </a:p>
          <a:p>
            <a:pPr algn="ctr"/>
            <a:r>
              <a:rPr lang="en-US" dirty="0" smtClean="0"/>
              <a:t>Database issue: seeks are slow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Counting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067300" y="1411288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table1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943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14650" y="3367385"/>
            <a:ext cx="15049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“increment C[</a:t>
            </a:r>
            <a:r>
              <a:rPr lang="en-US" i="1" dirty="0" smtClean="0"/>
              <a:t>x] </a:t>
            </a:r>
            <a:r>
              <a:rPr lang="en-US" dirty="0" smtClean="0"/>
              <a:t>by </a:t>
            </a:r>
            <a:r>
              <a:rPr lang="en-US" i="1" dirty="0" smtClean="0"/>
              <a:t>D”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05375" y="1238250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5067300" y="2754313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905375" y="2581275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5076825" y="4883150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914900" y="4710112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72325" y="1685925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72325" y="2998053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58025" y="5193268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K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562600" y="421163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39077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4850" y="5549384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295775" y="6153150"/>
            <a:ext cx="450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Now we have enough memory….</a:t>
            </a:r>
            <a:endParaRPr lang="en-US" dirty="0"/>
          </a:p>
        </p:txBody>
      </p:sp>
      <p:sp>
        <p:nvSpPr>
          <p:cNvPr id="26" name="Left Brace 25"/>
          <p:cNvSpPr/>
          <p:nvPr/>
        </p:nvSpPr>
        <p:spPr>
          <a:xfrm>
            <a:off x="4552950" y="1181100"/>
            <a:ext cx="352425" cy="534138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to date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Computational complexity: what and how to count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Memory </a:t>
            </a:r>
            <a:r>
              <a:rPr lang="en-US" sz="2400" i="1" dirty="0" err="1" smtClean="0"/>
              <a:t>vs</a:t>
            </a:r>
            <a:r>
              <a:rPr lang="en-US" sz="2400" i="1" dirty="0" smtClean="0"/>
              <a:t> </a:t>
            </a:r>
            <a:r>
              <a:rPr lang="en-US" sz="2400" dirty="0" smtClean="0"/>
              <a:t>disk access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Cost of scanning </a:t>
            </a:r>
            <a:r>
              <a:rPr lang="en-US" sz="2400" i="1" dirty="0" err="1" smtClean="0"/>
              <a:t>vs</a:t>
            </a:r>
            <a:r>
              <a:rPr lang="en-US" sz="2400" i="1" dirty="0" smtClean="0"/>
              <a:t> </a:t>
            </a:r>
            <a:r>
              <a:rPr lang="en-US" sz="2400" dirty="0" smtClean="0"/>
              <a:t>seeks for disk (and memory)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Probability review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Classification with a “density estimator”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Naïve </a:t>
            </a:r>
            <a:r>
              <a:rPr lang="en-US" sz="2400" dirty="0" err="1" smtClean="0"/>
              <a:t>Bayes</a:t>
            </a:r>
            <a:r>
              <a:rPr lang="en-US" sz="2400" dirty="0" smtClean="0"/>
              <a:t> as a density estimator/classifier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How to evaluate classifiers and density estimators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Time is linear in size of data (one scan!)</a:t>
            </a:r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Assuming</a:t>
            </a:r>
            <a:r>
              <a:rPr lang="en-US" sz="2400" dirty="0" smtClean="0"/>
              <a:t> the event counters fit in memory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We need to count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400" dirty="0" smtClean="0"/>
              <a:t>C(</a:t>
            </a:r>
            <a:r>
              <a:rPr lang="en-US" sz="2400" i="1" dirty="0" smtClean="0"/>
              <a:t>Y=label), </a:t>
            </a:r>
            <a:r>
              <a:rPr lang="en-US" sz="2400" dirty="0" smtClean="0"/>
              <a:t>C( </a:t>
            </a:r>
            <a:r>
              <a:rPr lang="en-US" sz="2400" i="1" dirty="0" smtClean="0"/>
              <a:t>X=word ^ Y=label), </a:t>
            </a:r>
            <a:r>
              <a:rPr lang="en-US" sz="2400" dirty="0" smtClean="0"/>
              <a:t>C(</a:t>
            </a:r>
            <a:r>
              <a:rPr lang="en-US" sz="2400" i="1" dirty="0" smtClean="0"/>
              <a:t>X=word)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eft Brace 25"/>
          <p:cNvSpPr/>
          <p:nvPr/>
        </p:nvSpPr>
        <p:spPr>
          <a:xfrm>
            <a:off x="4552950" y="1181100"/>
            <a:ext cx="352425" cy="534138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Counting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067300" y="1411288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table1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943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14650" y="3367385"/>
            <a:ext cx="15049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“increment C[</a:t>
            </a:r>
            <a:r>
              <a:rPr lang="en-US" i="1" dirty="0" smtClean="0"/>
              <a:t>x] </a:t>
            </a:r>
            <a:r>
              <a:rPr lang="en-US" dirty="0" smtClean="0"/>
              <a:t>by </a:t>
            </a:r>
            <a:r>
              <a:rPr lang="en-US" i="1" dirty="0" smtClean="0"/>
              <a:t>D”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05375" y="1238250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5067300" y="2754313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905375" y="2581275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5076825" y="4883150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914900" y="4710112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72325" y="1685925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72325" y="2998053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58025" y="5193268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K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562600" y="421163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39077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4850" y="5549384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765046" y="4386946"/>
            <a:ext cx="4169154" cy="25237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New issues: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Machines and memory cost $$!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Routing increment requests to right machine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i="1" dirty="0" smtClean="0"/>
              <a:t>Sending </a:t>
            </a:r>
            <a:r>
              <a:rPr lang="en-US" sz="2000" dirty="0" smtClean="0"/>
              <a:t>increment requests across the network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 </a:t>
            </a:r>
            <a:r>
              <a:rPr lang="en-US" sz="2000" b="1" dirty="0" smtClean="0"/>
              <a:t>Communication complexity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Numbers (Jeff Dean says) Everyone Should Know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20091" t="32867" r="17899" b="10011"/>
          <a:stretch>
            <a:fillRect/>
          </a:stretch>
        </p:blipFill>
        <p:spPr bwMode="auto">
          <a:xfrm>
            <a:off x="254000" y="1417638"/>
            <a:ext cx="7607300" cy="445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493000" y="2133600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10x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05700" y="279400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15x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31100" y="5117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100,000x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467600" y="4622800"/>
            <a:ext cx="45719" cy="863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861300" y="3987800"/>
            <a:ext cx="508000" cy="1188998"/>
          </a:xfrm>
          <a:prstGeom prst="rightBrac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9300" y="43550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Assuming</a:t>
            </a:r>
            <a:r>
              <a:rPr lang="en-US" sz="2400" dirty="0" smtClean="0"/>
              <a:t> the event counters do </a:t>
            </a:r>
            <a:r>
              <a:rPr lang="en-US" sz="2400" i="1" dirty="0" smtClean="0"/>
              <a:t>not </a:t>
            </a:r>
            <a:r>
              <a:rPr lang="en-US" sz="2400" dirty="0" smtClean="0"/>
              <a:t>fit in memory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Possible approaches: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a </a:t>
            </a:r>
            <a:r>
              <a:rPr lang="en-US" sz="2400" b="1" dirty="0" smtClean="0">
                <a:solidFill>
                  <a:srgbClr val="0070C0"/>
                </a:solidFill>
              </a:rPr>
              <a:t>memory-based distributed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database?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Extra cost: Communication costs: O(n) … but that’s “ok”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Extra complexity: routing requests correctly</a:t>
            </a:r>
          </a:p>
          <a:p>
            <a:pPr lvl="3">
              <a:lnSpc>
                <a:spcPct val="90000"/>
              </a:lnSpc>
            </a:pPr>
            <a:r>
              <a:rPr lang="en-US" sz="2000" dirty="0" smtClean="0"/>
              <a:t>Note: If the increment requests were ordered seeks would not be needed!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72100" y="2085975"/>
            <a:ext cx="355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O(n*scan) </a:t>
            </a:r>
            <a:r>
              <a:rPr lang="en-US" dirty="0" smtClean="0">
                <a:sym typeface="Wingdings" pitchFamily="2" charset="2"/>
              </a:rPr>
              <a:t> O(n*</a:t>
            </a:r>
            <a:r>
              <a:rPr lang="en-US" dirty="0" err="1" smtClean="0">
                <a:sym typeface="Wingdings" pitchFamily="2" charset="2"/>
              </a:rPr>
              <a:t>scan+n</a:t>
            </a:r>
            <a:r>
              <a:rPr lang="en-US" dirty="0" smtClean="0">
                <a:sym typeface="Wingdings" pitchFamily="2" charset="2"/>
              </a:rPr>
              <a:t>*send)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4314825"/>
            <a:ext cx="7877175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1) Distributing data in memory across machines is not </a:t>
            </a:r>
            <a:r>
              <a:rPr lang="en-US" sz="2400" i="1" dirty="0" smtClean="0"/>
              <a:t>as cheap</a:t>
            </a:r>
            <a:r>
              <a:rPr lang="en-US" sz="2400" dirty="0" smtClean="0"/>
              <a:t> as accessing memory locally because of </a:t>
            </a:r>
            <a:r>
              <a:rPr lang="en-US" sz="2400" b="1" dirty="0" smtClean="0"/>
              <a:t>communication costs.</a:t>
            </a:r>
          </a:p>
          <a:p>
            <a:r>
              <a:rPr lang="en-US" sz="2400" dirty="0" smtClean="0"/>
              <a:t>2) The problem we’re dealing with is not </a:t>
            </a:r>
            <a:r>
              <a:rPr lang="en-US" sz="2400" b="1" dirty="0" smtClean="0"/>
              <a:t>size.</a:t>
            </a:r>
            <a:r>
              <a:rPr lang="en-US" sz="2400" dirty="0" smtClean="0"/>
              <a:t>  It’s the interaction between </a:t>
            </a:r>
            <a:r>
              <a:rPr lang="en-US" sz="2400" b="1" dirty="0" smtClean="0"/>
              <a:t>size</a:t>
            </a:r>
            <a:r>
              <a:rPr lang="en-US" sz="2400" dirty="0" smtClean="0"/>
              <a:t> and </a:t>
            </a:r>
            <a:r>
              <a:rPr lang="en-US" sz="2400" b="1" dirty="0" smtClean="0"/>
              <a:t>locality: </a:t>
            </a:r>
            <a:r>
              <a:rPr lang="en-US" sz="2400" dirty="0" smtClean="0"/>
              <a:t>we have a large structure that’s being accessed in a </a:t>
            </a:r>
            <a:r>
              <a:rPr lang="en-US" sz="2400" b="1" dirty="0" smtClean="0"/>
              <a:t>non-local </a:t>
            </a:r>
            <a:r>
              <a:rPr lang="en-US" sz="2400" dirty="0" smtClean="0"/>
              <a:t>way.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Assuming</a:t>
            </a:r>
            <a:r>
              <a:rPr lang="en-US" sz="2400" dirty="0" smtClean="0"/>
              <a:t> the event counters do </a:t>
            </a:r>
            <a:r>
              <a:rPr lang="en-US" sz="2400" i="1" dirty="0" smtClean="0"/>
              <a:t>not </a:t>
            </a:r>
            <a:r>
              <a:rPr lang="en-US" sz="2400" dirty="0" smtClean="0"/>
              <a:t>fit in memory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Possible approaches: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a </a:t>
            </a:r>
            <a:r>
              <a:rPr lang="en-US" sz="2400" b="1" dirty="0" smtClean="0">
                <a:solidFill>
                  <a:srgbClr val="0070C0"/>
                </a:solidFill>
              </a:rPr>
              <a:t>memory-based distributed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database?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Extra cost: Communication costs: O(n) … but that’s “ok”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Extra complexity: routing requests correctly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Compress the counter hash table?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Use integers as keys instead of strings?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Use approximate counts?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Discard infrequent/unhelpful words?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Trade off time for space somehow?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Observation: if the counter updates were better-ordered we could avoid using disk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81100" y="5312410"/>
            <a:ext cx="4686300" cy="9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Brace 5"/>
          <p:cNvSpPr/>
          <p:nvPr/>
        </p:nvSpPr>
        <p:spPr>
          <a:xfrm>
            <a:off x="5991225" y="3712210"/>
            <a:ext cx="619125" cy="1295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10350" y="3807281"/>
            <a:ext cx="1857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Great ideas which we’ll discuss more later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72100" y="2085975"/>
            <a:ext cx="355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O(n*scan) </a:t>
            </a:r>
            <a:r>
              <a:rPr lang="en-US" dirty="0" smtClean="0">
                <a:sym typeface="Wingdings" pitchFamily="2" charset="2"/>
              </a:rPr>
              <a:t> O(n*</a:t>
            </a:r>
            <a:r>
              <a:rPr lang="en-US" dirty="0" err="1" smtClean="0">
                <a:sym typeface="Wingdings" pitchFamily="2" charset="2"/>
              </a:rPr>
              <a:t>scan+n</a:t>
            </a:r>
            <a:r>
              <a:rPr lang="en-US" dirty="0" smtClean="0">
                <a:sym typeface="Wingdings" pitchFamily="2" charset="2"/>
              </a:rPr>
              <a:t>*send)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6610350" y="2898987"/>
            <a:ext cx="2367703" cy="3298613"/>
          </a:xfrm>
          <a:custGeom>
            <a:avLst/>
            <a:gdLst>
              <a:gd name="connsiteX0" fmla="*/ 0 w 1825413"/>
              <a:gd name="connsiteY0" fmla="*/ 413173 h 3298613"/>
              <a:gd name="connsiteX1" fmla="*/ 1564640 w 1825413"/>
              <a:gd name="connsiteY1" fmla="*/ 413173 h 3298613"/>
              <a:gd name="connsiteX2" fmla="*/ 1564640 w 1825413"/>
              <a:gd name="connsiteY2" fmla="*/ 2892213 h 3298613"/>
              <a:gd name="connsiteX3" fmla="*/ 375920 w 1825413"/>
              <a:gd name="connsiteY3" fmla="*/ 2851573 h 329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5413" h="3298613">
                <a:moveTo>
                  <a:pt x="0" y="413173"/>
                </a:moveTo>
                <a:cubicBezTo>
                  <a:pt x="651933" y="206586"/>
                  <a:pt x="1303867" y="0"/>
                  <a:pt x="1564640" y="413173"/>
                </a:cubicBezTo>
                <a:cubicBezTo>
                  <a:pt x="1825413" y="826346"/>
                  <a:pt x="1762760" y="2485813"/>
                  <a:pt x="1564640" y="2892213"/>
                </a:cubicBezTo>
                <a:cubicBezTo>
                  <a:pt x="1366520" y="3298613"/>
                  <a:pt x="871220" y="3075093"/>
                  <a:pt x="375920" y="2851573"/>
                </a:cubicBezTo>
              </a:path>
            </a:pathLst>
          </a:custGeom>
          <a:ln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28574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One way trade off time for space:</a:t>
            </a:r>
          </a:p>
          <a:p>
            <a:pPr lvl="1"/>
            <a:r>
              <a:rPr lang="en-US" sz="2800" dirty="0" smtClean="0"/>
              <a:t>Assume you </a:t>
            </a:r>
            <a:r>
              <a:rPr lang="en-US" sz="2800" b="1" dirty="0" smtClean="0"/>
              <a:t>need</a:t>
            </a:r>
            <a:r>
              <a:rPr lang="en-US" sz="2800" dirty="0" smtClean="0"/>
              <a:t> </a:t>
            </a:r>
            <a:r>
              <a:rPr lang="en-US" sz="2800" i="1" dirty="0" smtClean="0"/>
              <a:t>K </a:t>
            </a:r>
            <a:r>
              <a:rPr lang="en-US" sz="2800" dirty="0" smtClean="0"/>
              <a:t>times as much memory as you actually </a:t>
            </a:r>
            <a:r>
              <a:rPr lang="en-US" sz="2800" b="1" dirty="0" smtClean="0"/>
              <a:t>have</a:t>
            </a:r>
          </a:p>
          <a:p>
            <a:pPr lvl="1"/>
            <a:r>
              <a:rPr lang="en-US" sz="2800" dirty="0" smtClean="0"/>
              <a:t>Method:</a:t>
            </a:r>
          </a:p>
          <a:p>
            <a:pPr lvl="2"/>
            <a:r>
              <a:rPr lang="en-US" sz="2400" dirty="0" smtClean="0"/>
              <a:t>Construct a hash function </a:t>
            </a:r>
            <a:r>
              <a:rPr lang="en-US" sz="2400" i="1" dirty="0" smtClean="0"/>
              <a:t>h(event)</a:t>
            </a:r>
            <a:endParaRPr lang="en-US" sz="2400" i="1" dirty="0" smtClean="0">
              <a:sym typeface="Wingdings" pitchFamily="2" charset="2"/>
            </a:endParaRPr>
          </a:p>
          <a:p>
            <a:pPr lvl="2"/>
            <a:r>
              <a:rPr lang="en-US" sz="2400" dirty="0" smtClean="0">
                <a:sym typeface="Wingdings" pitchFamily="2" charset="2"/>
              </a:rPr>
              <a:t>For </a:t>
            </a:r>
            <a:r>
              <a:rPr lang="en-US" sz="2400" i="1" dirty="0" err="1" smtClean="0">
                <a:sym typeface="Wingdings" pitchFamily="2" charset="2"/>
              </a:rPr>
              <a:t>i</a:t>
            </a:r>
            <a:r>
              <a:rPr lang="en-US" sz="2400" i="1" dirty="0" smtClean="0">
                <a:sym typeface="Wingdings" pitchFamily="2" charset="2"/>
              </a:rPr>
              <a:t>=0,…,K-1</a:t>
            </a:r>
            <a:r>
              <a:rPr lang="en-US" sz="2400" dirty="0" smtClean="0">
                <a:sym typeface="Wingdings" pitchFamily="2" charset="2"/>
              </a:rPr>
              <a:t>:</a:t>
            </a:r>
          </a:p>
          <a:p>
            <a:pPr lvl="3"/>
            <a:r>
              <a:rPr lang="en-US" sz="2000" dirty="0" smtClean="0">
                <a:sym typeface="Wingdings" pitchFamily="2" charset="2"/>
              </a:rPr>
              <a:t>Scan thru the </a:t>
            </a:r>
            <a:r>
              <a:rPr lang="en-US" sz="2000" i="1" dirty="0" smtClean="0">
                <a:sym typeface="Wingdings" pitchFamily="2" charset="2"/>
              </a:rPr>
              <a:t>train</a:t>
            </a:r>
            <a:r>
              <a:rPr lang="en-US" sz="2000" dirty="0" smtClean="0">
                <a:sym typeface="Wingdings" pitchFamily="2" charset="2"/>
              </a:rPr>
              <a:t> dataset</a:t>
            </a:r>
          </a:p>
          <a:p>
            <a:pPr lvl="3"/>
            <a:r>
              <a:rPr lang="en-US" sz="2000" dirty="0" smtClean="0">
                <a:sym typeface="Wingdings" pitchFamily="2" charset="2"/>
              </a:rPr>
              <a:t>Increment counters for </a:t>
            </a:r>
            <a:r>
              <a:rPr lang="en-US" sz="2000" i="1" dirty="0" smtClean="0">
                <a:sym typeface="Wingdings" pitchFamily="2" charset="2"/>
              </a:rPr>
              <a:t>event </a:t>
            </a:r>
            <a:r>
              <a:rPr lang="en-US" sz="2000" dirty="0" smtClean="0">
                <a:sym typeface="Wingdings" pitchFamily="2" charset="2"/>
              </a:rPr>
              <a:t>only if </a:t>
            </a:r>
            <a:r>
              <a:rPr lang="en-US" sz="2000" i="1" dirty="0" smtClean="0">
                <a:sym typeface="Wingdings" pitchFamily="2" charset="2"/>
              </a:rPr>
              <a:t>h(event) mod K == </a:t>
            </a:r>
            <a:r>
              <a:rPr lang="en-US" sz="2000" i="1" dirty="0" err="1" smtClean="0">
                <a:sym typeface="Wingdings" pitchFamily="2" charset="2"/>
              </a:rPr>
              <a:t>i</a:t>
            </a:r>
            <a:endParaRPr lang="en-US" sz="2000" i="1" dirty="0" smtClean="0">
              <a:sym typeface="Wingdings" pitchFamily="2" charset="2"/>
            </a:endParaRPr>
          </a:p>
          <a:p>
            <a:pPr lvl="3"/>
            <a:r>
              <a:rPr lang="en-US" sz="2000" dirty="0" smtClean="0">
                <a:sym typeface="Wingdings" pitchFamily="2" charset="2"/>
              </a:rPr>
              <a:t>Save this counter set to disk at the end of the scan</a:t>
            </a:r>
          </a:p>
          <a:p>
            <a:pPr lvl="2"/>
            <a:r>
              <a:rPr lang="en-US" sz="2400" dirty="0" smtClean="0"/>
              <a:t>After K scans you have a complete counter set</a:t>
            </a:r>
          </a:p>
          <a:p>
            <a:r>
              <a:rPr lang="en-US" sz="2400" dirty="0" smtClean="0"/>
              <a:t>Comment: </a:t>
            </a:r>
          </a:p>
          <a:p>
            <a:pPr lvl="1"/>
            <a:r>
              <a:rPr lang="en-US" sz="2400" dirty="0" smtClean="0"/>
              <a:t>this works for </a:t>
            </a:r>
            <a:r>
              <a:rPr lang="en-US" sz="2400" i="1" dirty="0" smtClean="0"/>
              <a:t>any</a:t>
            </a:r>
            <a:r>
              <a:rPr lang="en-US" sz="2400" dirty="0" smtClean="0"/>
              <a:t> counting task, not just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/>
            <a:r>
              <a:rPr lang="en-US" sz="2400" dirty="0" smtClean="0"/>
              <a:t>What we’re really doing here is organizing our “messages” to get more locality….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5086351" y="428624"/>
            <a:ext cx="3152775" cy="542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48450" y="971549"/>
            <a:ext cx="195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Counting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809625"/>
            <a:ext cx="43243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2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514350"/>
            <a:ext cx="3429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23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76600"/>
            <a:ext cx="42195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23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024313"/>
            <a:ext cx="3981450" cy="224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vocabulary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approach:</a:t>
            </a:r>
          </a:p>
          <a:p>
            <a:pPr lvl="1"/>
            <a:r>
              <a:rPr lang="en-US" dirty="0" smtClean="0"/>
              <a:t>Start with</a:t>
            </a:r>
          </a:p>
          <a:p>
            <a:pPr lvl="2"/>
            <a:r>
              <a:rPr lang="en-US" dirty="0" smtClean="0"/>
              <a:t>Q: “what can we do for large sets quickly”?</a:t>
            </a:r>
          </a:p>
          <a:p>
            <a:pPr lvl="2"/>
            <a:r>
              <a:rPr lang="en-US" dirty="0" smtClean="0"/>
              <a:t>A:  sorting</a:t>
            </a:r>
          </a:p>
          <a:p>
            <a:pPr lvl="3"/>
            <a:r>
              <a:rPr lang="en-US" dirty="0" smtClean="0"/>
              <a:t>It’s </a:t>
            </a:r>
            <a:r>
              <a:rPr lang="en-US" i="1" dirty="0" smtClean="0"/>
              <a:t>O(n log n), </a:t>
            </a:r>
            <a:r>
              <a:rPr lang="en-US" dirty="0" smtClean="0"/>
              <a:t>not much worse than linear</a:t>
            </a:r>
          </a:p>
          <a:p>
            <a:pPr lvl="3"/>
            <a:r>
              <a:rPr lang="en-US" dirty="0" smtClean="0"/>
              <a:t>You can do it for very large datasets using a </a:t>
            </a:r>
            <a:r>
              <a:rPr lang="en-US" i="1" dirty="0" smtClean="0"/>
              <a:t>merge sort</a:t>
            </a:r>
          </a:p>
          <a:p>
            <a:pPr lvl="4"/>
            <a:r>
              <a:rPr lang="en-US" dirty="0" smtClean="0"/>
              <a:t>sort </a:t>
            </a:r>
            <a:r>
              <a:rPr lang="en-US" i="1" dirty="0" smtClean="0"/>
              <a:t>k </a:t>
            </a:r>
            <a:r>
              <a:rPr lang="en-US" dirty="0" smtClean="0"/>
              <a:t>subsets that fit in memory, </a:t>
            </a:r>
          </a:p>
          <a:p>
            <a:pPr lvl="4"/>
            <a:r>
              <a:rPr lang="en-US" dirty="0" smtClean="0"/>
              <a:t>merge results, which can be done in linear time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14375" y="1762125"/>
            <a:ext cx="3429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3958" t="26170" r="42084" b="35626"/>
          <a:stretch>
            <a:fillRect/>
          </a:stretch>
        </p:blipFill>
        <p:spPr bwMode="auto">
          <a:xfrm>
            <a:off x="952499" y="704850"/>
            <a:ext cx="714184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52499" y="5715000"/>
            <a:ext cx="685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Alternative visualization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Create a </a:t>
            </a:r>
            <a:r>
              <a:rPr lang="en-US" sz="2400" dirty="0" err="1" smtClean="0"/>
              <a:t>hashtable</a:t>
            </a:r>
            <a:r>
              <a:rPr lang="en-US" sz="2400" dirty="0" smtClean="0"/>
              <a:t> C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train:</a:t>
            </a:r>
          </a:p>
          <a:p>
            <a:pPr lvl="1"/>
            <a:r>
              <a:rPr lang="en-US" sz="2400" dirty="0" smtClean="0"/>
              <a:t>C(“</a:t>
            </a:r>
            <a:r>
              <a:rPr lang="en-US" sz="2400" i="1" dirty="0" smtClean="0"/>
              <a:t>Y</a:t>
            </a:r>
            <a:r>
              <a:rPr lang="en-US" sz="2400" dirty="0" smtClean="0"/>
              <a:t>=ANY”) ++;   C(“</a:t>
            </a:r>
            <a:r>
              <a:rPr lang="en-US" sz="2400" i="1" dirty="0" smtClean="0"/>
              <a:t>Y=y”) ++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i="1" dirty="0" smtClean="0"/>
              <a:t>j </a:t>
            </a:r>
            <a:r>
              <a:rPr lang="en-US" sz="2400" dirty="0" smtClean="0"/>
              <a:t>in </a:t>
            </a:r>
            <a:r>
              <a:rPr lang="en-US" sz="2400" i="1" dirty="0" smtClean="0"/>
              <a:t>1..d</a:t>
            </a:r>
            <a:r>
              <a:rPr lang="en-US" sz="2400" dirty="0" smtClean="0"/>
              <a:t>:</a:t>
            </a:r>
          </a:p>
          <a:p>
            <a:pPr lvl="2"/>
            <a:r>
              <a:rPr lang="en-US" sz="2000" dirty="0" smtClean="0"/>
              <a:t>C(“</a:t>
            </a:r>
            <a:r>
              <a:rPr lang="en-US" sz="2000" i="1" dirty="0" smtClean="0"/>
              <a:t>Y=y ^ X=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j</a:t>
            </a:r>
            <a:r>
              <a:rPr lang="en-US" sz="2000" dirty="0" smtClean="0"/>
              <a:t>”) ++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Create a </a:t>
            </a:r>
            <a:r>
              <a:rPr lang="en-US" sz="2400" dirty="0" err="1" smtClean="0"/>
              <a:t>hashtable</a:t>
            </a:r>
            <a:r>
              <a:rPr lang="en-US" sz="2400" dirty="0" smtClean="0"/>
              <a:t> C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train:</a:t>
            </a:r>
          </a:p>
          <a:p>
            <a:pPr lvl="1"/>
            <a:r>
              <a:rPr lang="en-US" sz="2400" dirty="0" smtClean="0"/>
              <a:t>C(“</a:t>
            </a:r>
            <a:r>
              <a:rPr lang="en-US" sz="2400" i="1" dirty="0" smtClean="0"/>
              <a:t>Y</a:t>
            </a:r>
            <a:r>
              <a:rPr lang="en-US" sz="2400" dirty="0" smtClean="0"/>
              <a:t>=ANY”) ++;   C(“</a:t>
            </a:r>
            <a:r>
              <a:rPr lang="en-US" sz="2400" i="1" dirty="0" smtClean="0"/>
              <a:t>Y=y”) ++</a:t>
            </a:r>
          </a:p>
          <a:p>
            <a:pPr lvl="1"/>
            <a:r>
              <a:rPr lang="en-US" sz="2400" dirty="0" smtClean="0"/>
              <a:t>Print “Y=ANY += 1”</a:t>
            </a:r>
          </a:p>
          <a:p>
            <a:pPr lvl="1"/>
            <a:r>
              <a:rPr lang="en-US" sz="2400" dirty="0" smtClean="0"/>
              <a:t>Print “Y=</a:t>
            </a:r>
            <a:r>
              <a:rPr lang="en-US" sz="2400" i="1" dirty="0" smtClean="0"/>
              <a:t>y </a:t>
            </a:r>
            <a:r>
              <a:rPr lang="en-US" sz="2400" dirty="0" smtClean="0"/>
              <a:t>+= 1”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i="1" dirty="0" smtClean="0"/>
              <a:t>j </a:t>
            </a:r>
            <a:r>
              <a:rPr lang="en-US" sz="2400" dirty="0" smtClean="0"/>
              <a:t>in </a:t>
            </a:r>
            <a:r>
              <a:rPr lang="en-US" sz="2400" i="1" dirty="0" smtClean="0"/>
              <a:t>1..d</a:t>
            </a:r>
            <a:r>
              <a:rPr lang="en-US" sz="2400" dirty="0" smtClean="0"/>
              <a:t>:</a:t>
            </a:r>
          </a:p>
          <a:p>
            <a:pPr lvl="2"/>
            <a:r>
              <a:rPr lang="en-US" sz="2400" dirty="0" smtClean="0"/>
              <a:t>C(“</a:t>
            </a:r>
            <a:r>
              <a:rPr lang="en-US" sz="2400" i="1" dirty="0" smtClean="0"/>
              <a:t>Y=y ^ X=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”) ++</a:t>
            </a:r>
          </a:p>
          <a:p>
            <a:pPr lvl="2"/>
            <a:r>
              <a:rPr lang="en-US" sz="2400" dirty="0" smtClean="0"/>
              <a:t>Print  “</a:t>
            </a:r>
            <a:r>
              <a:rPr lang="en-US" sz="2400" i="1" dirty="0" smtClean="0"/>
              <a:t>Y=y ^ X=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+= 1”</a:t>
            </a:r>
          </a:p>
          <a:p>
            <a:r>
              <a:rPr lang="en-US" sz="2400" dirty="0" smtClean="0"/>
              <a:t>Sort the event-counter update “messages”</a:t>
            </a:r>
          </a:p>
          <a:p>
            <a:r>
              <a:rPr lang="en-US" sz="2400" dirty="0" smtClean="0"/>
              <a:t>Scan the sorted messages and compute and output the final counter values</a:t>
            </a:r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 rot="10800000" flipV="1">
            <a:off x="571501" y="1390649"/>
            <a:ext cx="3209925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838203" y="2295523"/>
            <a:ext cx="4619623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1190625" y="4038599"/>
            <a:ext cx="3209925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400425" y="2743201"/>
            <a:ext cx="5286375" cy="1619248"/>
            <a:chOff x="3400425" y="2743201"/>
            <a:chExt cx="5286375" cy="1619248"/>
          </a:xfrm>
        </p:grpSpPr>
        <p:sp>
          <p:nvSpPr>
            <p:cNvPr id="15" name="TextBox 14"/>
            <p:cNvSpPr txBox="1"/>
            <p:nvPr/>
          </p:nvSpPr>
          <p:spPr>
            <a:xfrm>
              <a:off x="5305425" y="2876550"/>
              <a:ext cx="33813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Think of these as “messages” to another component to increment the counters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10800000">
              <a:off x="3781427" y="2743201"/>
              <a:ext cx="1523999" cy="2952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800000">
              <a:off x="3400425" y="3257551"/>
              <a:ext cx="1905000" cy="666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 flipV="1">
              <a:off x="4714876" y="3799878"/>
              <a:ext cx="742953" cy="5625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547687" y="6088618"/>
            <a:ext cx="833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 pitchFamily="49" charset="0"/>
              </a:rPr>
              <a:t>java </a:t>
            </a:r>
            <a:r>
              <a:rPr lang="en-US" dirty="0" err="1" smtClean="0">
                <a:latin typeface="Courier" pitchFamily="49" charset="0"/>
              </a:rPr>
              <a:t>MyTrainer</a:t>
            </a:r>
            <a:r>
              <a:rPr lang="en-US" i="1" dirty="0" err="1" smtClean="0">
                <a:latin typeface="Courier" pitchFamily="49" charset="0"/>
              </a:rPr>
              <a:t>train</a:t>
            </a:r>
            <a:r>
              <a:rPr lang="en-US" i="1" dirty="0" smtClean="0">
                <a:latin typeface="Courier" pitchFamily="49" charset="0"/>
              </a:rPr>
              <a:t> </a:t>
            </a:r>
            <a:r>
              <a:rPr lang="en-US" dirty="0" smtClean="0">
                <a:latin typeface="Courier" pitchFamily="49" charset="0"/>
              </a:rPr>
              <a:t>| sort | java </a:t>
            </a:r>
            <a:r>
              <a:rPr lang="en-US" dirty="0" err="1" smtClean="0">
                <a:latin typeface="Courier" pitchFamily="49" charset="0"/>
              </a:rPr>
              <a:t>MyCountAdder</a:t>
            </a:r>
            <a:r>
              <a:rPr lang="en-US" dirty="0" smtClean="0">
                <a:latin typeface="Courier" pitchFamily="49" charset="0"/>
              </a:rPr>
              <a:t> &gt; </a:t>
            </a:r>
            <a:r>
              <a:rPr lang="en-US" i="1" dirty="0" smtClean="0">
                <a:latin typeface="Courier" pitchFamily="49" charset="0"/>
              </a:rPr>
              <a:t>model</a:t>
            </a:r>
            <a:r>
              <a:rPr lang="en-US" dirty="0" smtClean="0">
                <a:latin typeface="Courier" pitchFamily="49" charset="0"/>
              </a:rPr>
              <a:t> </a:t>
            </a:r>
            <a:endParaRPr lang="en-US" dirty="0">
              <a:latin typeface="Courier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47434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 with huge feature sets</a:t>
            </a:r>
          </a:p>
          <a:p>
            <a:pPr lvl="1"/>
            <a:r>
              <a:rPr lang="en-US" dirty="0" smtClean="0"/>
              <a:t>i.e. ones that don’t fit in memory</a:t>
            </a:r>
          </a:p>
          <a:p>
            <a:r>
              <a:rPr lang="en-US" dirty="0" smtClean="0"/>
              <a:t>Pros and cons of possible approaches</a:t>
            </a:r>
          </a:p>
          <a:p>
            <a:pPr lvl="1"/>
            <a:r>
              <a:rPr lang="en-US" dirty="0" smtClean="0"/>
              <a:t>Traditional “DB” (actually, key-value store)</a:t>
            </a:r>
          </a:p>
          <a:p>
            <a:pPr lvl="1"/>
            <a:r>
              <a:rPr lang="en-US" dirty="0" smtClean="0"/>
              <a:t>Memory-based distributed DB</a:t>
            </a:r>
          </a:p>
          <a:p>
            <a:pPr lvl="1"/>
            <a:r>
              <a:rPr lang="en-US" dirty="0" smtClean="0"/>
              <a:t>Stream-and-sort counting</a:t>
            </a:r>
          </a:p>
          <a:p>
            <a:r>
              <a:rPr lang="en-US" dirty="0" smtClean="0"/>
              <a:t>Optimizations</a:t>
            </a:r>
          </a:p>
          <a:p>
            <a:r>
              <a:rPr lang="en-US" dirty="0" smtClean="0"/>
              <a:t>Other tasks for stream-and-sort</a:t>
            </a:r>
          </a:p>
          <a:p>
            <a:r>
              <a:rPr lang="en-US" dirty="0" smtClean="0"/>
              <a:t>A detail about large-vocabulary Naïve </a:t>
            </a:r>
            <a:r>
              <a:rPr lang="en-US" dirty="0" err="1" smtClean="0"/>
              <a:t>Bayes</a:t>
            </a:r>
            <a:r>
              <a:rPr lang="en-US" dirty="0" smtClean="0"/>
              <a:t>…..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Create a </a:t>
            </a:r>
            <a:r>
              <a:rPr lang="en-US" sz="2400" dirty="0" err="1" smtClean="0"/>
              <a:t>hashtable</a:t>
            </a:r>
            <a:r>
              <a:rPr lang="en-US" sz="2400" dirty="0" smtClean="0"/>
              <a:t> C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train:</a:t>
            </a:r>
          </a:p>
          <a:p>
            <a:pPr lvl="1"/>
            <a:r>
              <a:rPr lang="en-US" sz="2400" dirty="0" smtClean="0"/>
              <a:t>C(“</a:t>
            </a:r>
            <a:r>
              <a:rPr lang="en-US" sz="2400" i="1" dirty="0" smtClean="0"/>
              <a:t>Y</a:t>
            </a:r>
            <a:r>
              <a:rPr lang="en-US" sz="2400" dirty="0" smtClean="0"/>
              <a:t>=ANY”) ++;   C(“</a:t>
            </a:r>
            <a:r>
              <a:rPr lang="en-US" sz="2400" i="1" dirty="0" smtClean="0"/>
              <a:t>Y=y”) ++</a:t>
            </a:r>
          </a:p>
          <a:p>
            <a:pPr lvl="1"/>
            <a:r>
              <a:rPr lang="en-US" sz="2400" dirty="0" smtClean="0"/>
              <a:t>Print “Y=ANY += 1”</a:t>
            </a:r>
          </a:p>
          <a:p>
            <a:pPr lvl="1"/>
            <a:r>
              <a:rPr lang="en-US" sz="2400" dirty="0" smtClean="0"/>
              <a:t>Print “Y=</a:t>
            </a:r>
            <a:r>
              <a:rPr lang="en-US" sz="2400" i="1" dirty="0" smtClean="0"/>
              <a:t>y </a:t>
            </a:r>
            <a:r>
              <a:rPr lang="en-US" sz="2400" dirty="0" smtClean="0"/>
              <a:t>+= 1”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i="1" dirty="0" smtClean="0"/>
              <a:t>j </a:t>
            </a:r>
            <a:r>
              <a:rPr lang="en-US" sz="2400" dirty="0" smtClean="0"/>
              <a:t>in </a:t>
            </a:r>
            <a:r>
              <a:rPr lang="en-US" sz="2400" i="1" dirty="0" smtClean="0"/>
              <a:t>1..d</a:t>
            </a:r>
            <a:r>
              <a:rPr lang="en-US" sz="2400" dirty="0" smtClean="0"/>
              <a:t>:</a:t>
            </a:r>
          </a:p>
          <a:p>
            <a:pPr lvl="2"/>
            <a:r>
              <a:rPr lang="en-US" sz="2400" dirty="0" smtClean="0"/>
              <a:t>C(“</a:t>
            </a:r>
            <a:r>
              <a:rPr lang="en-US" sz="2400" i="1" dirty="0" smtClean="0"/>
              <a:t>Y=y ^ X=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”) ++</a:t>
            </a:r>
          </a:p>
          <a:p>
            <a:pPr lvl="2"/>
            <a:r>
              <a:rPr lang="en-US" sz="2400" dirty="0" smtClean="0"/>
              <a:t>Print  “</a:t>
            </a:r>
            <a:r>
              <a:rPr lang="en-US" sz="2400" i="1" dirty="0" smtClean="0"/>
              <a:t>Y=y ^ X=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+= 1”</a:t>
            </a:r>
          </a:p>
          <a:p>
            <a:r>
              <a:rPr lang="en-US" sz="2400" dirty="0" smtClean="0"/>
              <a:t>Sort the event-counter update “messages”</a:t>
            </a:r>
          </a:p>
          <a:p>
            <a:pPr lvl="1"/>
            <a:r>
              <a:rPr lang="en-US" sz="2000" dirty="0" smtClean="0"/>
              <a:t>We’re collecting together messages about the same counter</a:t>
            </a:r>
          </a:p>
          <a:p>
            <a:r>
              <a:rPr lang="en-US" sz="2400" dirty="0" smtClean="0"/>
              <a:t>Scan and add the sorted messages and output the final counter values</a:t>
            </a:r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 rot="10800000" flipV="1">
            <a:off x="571501" y="1390649"/>
            <a:ext cx="3209925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838203" y="2295523"/>
            <a:ext cx="4619623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1190625" y="4038599"/>
            <a:ext cx="3209925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72200" y="1096962"/>
            <a:ext cx="2619375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Y=business			+=	1</a:t>
            </a:r>
          </a:p>
          <a:p>
            <a:r>
              <a:rPr lang="en-US" sz="1400" dirty="0" smtClean="0"/>
              <a:t>Y=business		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Y=business ^ X =</a:t>
            </a:r>
            <a:r>
              <a:rPr lang="en-US" sz="1400" dirty="0" err="1" smtClean="0"/>
              <a:t>aaa</a:t>
            </a:r>
            <a:r>
              <a:rPr lang="en-US" sz="1400" dirty="0" smtClean="0"/>
              <a:t>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Y=business ^ X=</a:t>
            </a:r>
            <a:r>
              <a:rPr lang="en-US" sz="1400" dirty="0" err="1" smtClean="0"/>
              <a:t>zynga</a:t>
            </a:r>
            <a:r>
              <a:rPr lang="en-US" sz="1400" dirty="0" smtClean="0"/>
              <a:t>	 +=	1</a:t>
            </a:r>
          </a:p>
          <a:p>
            <a:r>
              <a:rPr lang="en-US" sz="1400" dirty="0" smtClean="0"/>
              <a:t>Y=sports ^ X=hat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Y=sports ^ X=hoe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Y=sports			+=	1</a:t>
            </a:r>
          </a:p>
          <a:p>
            <a:r>
              <a:rPr lang="en-US" sz="1400" dirty="0" smtClean="0"/>
              <a:t>…</a:t>
            </a:r>
          </a:p>
        </p:txBody>
      </p:sp>
      <p:sp>
        <p:nvSpPr>
          <p:cNvPr id="18" name="Right Arrow 17"/>
          <p:cNvSpPr/>
          <p:nvPr/>
        </p:nvSpPr>
        <p:spPr>
          <a:xfrm rot="18701125">
            <a:off x="5268540" y="4201873"/>
            <a:ext cx="888931" cy="4381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2450" y="1895475"/>
            <a:ext cx="2619375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Y=business			+=	1</a:t>
            </a:r>
          </a:p>
          <a:p>
            <a:r>
              <a:rPr lang="en-US" sz="1400" dirty="0" smtClean="0"/>
              <a:t>Y=business		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Y=business ^ X =</a:t>
            </a:r>
            <a:r>
              <a:rPr lang="en-US" sz="1400" dirty="0" err="1" smtClean="0"/>
              <a:t>aaa</a:t>
            </a:r>
            <a:r>
              <a:rPr lang="en-US" sz="1400" dirty="0" smtClean="0"/>
              <a:t>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Y=business ^ X=</a:t>
            </a:r>
            <a:r>
              <a:rPr lang="en-US" sz="1400" dirty="0" err="1" smtClean="0"/>
              <a:t>zynga</a:t>
            </a:r>
            <a:r>
              <a:rPr lang="en-US" sz="1400" dirty="0" smtClean="0"/>
              <a:t>	 +=	1</a:t>
            </a:r>
          </a:p>
          <a:p>
            <a:r>
              <a:rPr lang="en-US" sz="1400" dirty="0" smtClean="0"/>
              <a:t>Y=sports ^ X=hat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Y=sports ^ X=hoe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Y=sports			+=	1</a:t>
            </a:r>
          </a:p>
          <a:p>
            <a:r>
              <a:rPr lang="en-US" sz="1400" dirty="0" smtClean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4750" y="1457325"/>
            <a:ext cx="5213350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previousKey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sumForPreviousKey</a:t>
            </a:r>
            <a:r>
              <a:rPr lang="en-US" dirty="0" smtClean="0"/>
              <a:t> = 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err="1" smtClean="0"/>
              <a:t>event,delta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smtClean="0"/>
              <a:t>event</a:t>
            </a:r>
            <a:r>
              <a:rPr lang="en-US" dirty="0" smtClean="0"/>
              <a:t>==</a:t>
            </a:r>
            <a:r>
              <a:rPr lang="en-US" dirty="0" err="1" smtClean="0"/>
              <a:t>previousKey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sumForPreviousKey</a:t>
            </a:r>
            <a:r>
              <a:rPr lang="en-US" dirty="0" smtClean="0"/>
              <a:t> += delta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OutputPreviousKey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previousKey</a:t>
            </a:r>
            <a:r>
              <a:rPr lang="en-US" dirty="0" smtClean="0"/>
              <a:t> = </a:t>
            </a:r>
            <a:r>
              <a:rPr lang="en-US" i="1" dirty="0" smtClean="0"/>
              <a:t>event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sumForPreviousKey</a:t>
            </a:r>
            <a:r>
              <a:rPr lang="en-US" dirty="0" smtClean="0"/>
              <a:t> = </a:t>
            </a:r>
            <a:r>
              <a:rPr lang="en-US" i="1" dirty="0" smtClean="0"/>
              <a:t>delta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OutputPreviousKey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OutputPreviousKey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PreviousKey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PreviousKey,sumForPreviousKey</a:t>
            </a:r>
            <a:endParaRPr lang="en-US" dirty="0"/>
          </a:p>
        </p:txBody>
      </p:sp>
      <p:sp>
        <p:nvSpPr>
          <p:cNvPr id="14" name="Right Brace 13"/>
          <p:cNvSpPr/>
          <p:nvPr/>
        </p:nvSpPr>
        <p:spPr>
          <a:xfrm>
            <a:off x="3171825" y="3486150"/>
            <a:ext cx="180975" cy="7715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2450" y="5736134"/>
            <a:ext cx="7791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Accumulating the event counts requires</a:t>
            </a:r>
            <a:r>
              <a:rPr lang="en-US" i="1" dirty="0" smtClean="0"/>
              <a:t> constant</a:t>
            </a:r>
            <a:r>
              <a:rPr lang="en-US" dirty="0" smtClean="0"/>
              <a:t> storage … as long as the input is sorted.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86575" y="1453634"/>
            <a:ext cx="20415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streaming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8625" y="1257300"/>
            <a:ext cx="292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Scan-and-add: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eft Brace 25"/>
          <p:cNvSpPr/>
          <p:nvPr/>
        </p:nvSpPr>
        <p:spPr>
          <a:xfrm>
            <a:off x="4781550" y="1181100"/>
            <a:ext cx="352425" cy="534138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Distributed Counting </a:t>
            </a:r>
            <a:r>
              <a:rPr lang="en-US" sz="2400" dirty="0" smtClean="0">
                <a:sym typeface="Wingdings" pitchFamily="2" charset="2"/>
              </a:rPr>
              <a:t> Stream and Sort Counting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295900" y="1411288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table1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631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9850" y="3367385"/>
            <a:ext cx="15049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“C[</a:t>
            </a:r>
            <a:r>
              <a:rPr lang="en-US" i="1" dirty="0" smtClean="0"/>
              <a:t>x] +=D”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133975" y="1238250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5295900" y="2754313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133975" y="2581275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5305425" y="4883150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143500" y="4710112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00925" y="1685925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00925" y="2998053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286625" y="5193268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K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91200" y="421163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4850" y="5549384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0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2556391" y="3653909"/>
            <a:ext cx="3848100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Message-routing logic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Distributed Counting </a:t>
            </a:r>
            <a:r>
              <a:rPr lang="en-US" sz="2400" dirty="0" smtClean="0">
                <a:sym typeface="Wingdings" pitchFamily="2" charset="2"/>
              </a:rPr>
              <a:t> Stream and Sort Counting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631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9850" y="3367385"/>
            <a:ext cx="15049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“C[</a:t>
            </a:r>
            <a:r>
              <a:rPr lang="en-US" i="1" dirty="0" smtClean="0"/>
              <a:t>x] +=D”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4850" y="5549384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A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2556391" y="3653909"/>
            <a:ext cx="3848100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76950" y="1685925"/>
            <a:ext cx="17145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C[x1] += D1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C[x1] += D2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>
            <a:off x="6810375" y="274826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076950" y="3397250"/>
            <a:ext cx="1885950" cy="12128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 to combine counter updates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83882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324600" y="5549384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C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655582" y="2106612"/>
            <a:ext cx="1183243" cy="922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70752" y="5957887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ym typeface="Wingdings" pitchFamily="2" charset="2"/>
              </a:rPr>
              <a:t>Stream and Sort Counting  Distributed Counting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631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9850" y="3367385"/>
            <a:ext cx="15049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“C[</a:t>
            </a:r>
            <a:r>
              <a:rPr lang="en-US" i="1" dirty="0" smtClean="0"/>
              <a:t>x] +=D”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6245" y="5549384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A1,…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2740541" y="3838059"/>
            <a:ext cx="3479800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76950" y="1685925"/>
            <a:ext cx="17145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C[x1] += D1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C[x1] += D2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>
            <a:off x="6810375" y="274826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076950" y="3397250"/>
            <a:ext cx="1885950" cy="12128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 to combine counter updates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83882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229733" y="5549384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C1,..,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817507" y="2106612"/>
            <a:ext cx="970518" cy="922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92229" y="573405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B1,…,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9075" y="6327219"/>
            <a:ext cx="303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Trivial to parallelize!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838825" y="6294953"/>
            <a:ext cx="2390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Easy to parallelize!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919412" y="1285815"/>
            <a:ext cx="2643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Standardized  message routing logic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Locality is good</a:t>
            </a:r>
          </a:p>
        </p:txBody>
      </p:sp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/>
          <a:srcRect l="35714" t="29981" r="25476" b="15732"/>
          <a:stretch>
            <a:fillRect/>
          </a:stretch>
        </p:blipFill>
        <p:spPr bwMode="auto">
          <a:xfrm>
            <a:off x="1872344" y="1295400"/>
            <a:ext cx="6959532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9400" y="2349500"/>
            <a:ext cx="1592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Micro:</a:t>
            </a:r>
          </a:p>
          <a:p>
            <a:r>
              <a:rPr lang="en-US" dirty="0" smtClean="0"/>
              <a:t>0.6G memory</a:t>
            </a:r>
          </a:p>
          <a:p>
            <a:r>
              <a:rPr lang="en-US" b="1" dirty="0" smtClean="0"/>
              <a:t>Standard</a:t>
            </a:r>
            <a:r>
              <a:rPr lang="en-US" dirty="0" smtClean="0"/>
              <a:t>:</a:t>
            </a:r>
          </a:p>
          <a:p>
            <a:r>
              <a:rPr lang="en-US" dirty="0" smtClean="0"/>
              <a:t>S: 1.7Gb</a:t>
            </a:r>
          </a:p>
          <a:p>
            <a:r>
              <a:rPr lang="en-US" dirty="0" smtClean="0"/>
              <a:t>L: 7.5Gb</a:t>
            </a:r>
          </a:p>
          <a:p>
            <a:r>
              <a:rPr lang="en-US" dirty="0" smtClean="0"/>
              <a:t>XL: 15Mb</a:t>
            </a:r>
          </a:p>
          <a:p>
            <a:r>
              <a:rPr lang="en-US" b="1" dirty="0" smtClean="0"/>
              <a:t>Hi Memory</a:t>
            </a:r>
            <a:r>
              <a:rPr lang="en-US" dirty="0" smtClean="0"/>
              <a:t>:</a:t>
            </a:r>
          </a:p>
          <a:p>
            <a:r>
              <a:rPr lang="en-US" dirty="0" smtClean="0"/>
              <a:t>XXL: 34.2</a:t>
            </a:r>
          </a:p>
          <a:p>
            <a:r>
              <a:rPr lang="en-US" dirty="0" smtClean="0"/>
              <a:t>XXXXL: 68.4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5721350" cy="50577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train:</a:t>
            </a:r>
          </a:p>
          <a:p>
            <a:pPr lvl="1"/>
            <a:r>
              <a:rPr lang="en-US" sz="2400" dirty="0" smtClean="0"/>
              <a:t>Print Y=ANY += 1</a:t>
            </a:r>
          </a:p>
          <a:p>
            <a:pPr lvl="1"/>
            <a:r>
              <a:rPr lang="en-US" sz="2400" dirty="0" smtClean="0"/>
              <a:t>Print Y=</a:t>
            </a:r>
            <a:r>
              <a:rPr lang="en-US" sz="2400" i="1" dirty="0" smtClean="0"/>
              <a:t>y </a:t>
            </a:r>
            <a:r>
              <a:rPr lang="en-US" sz="2400" dirty="0" smtClean="0"/>
              <a:t>+= 1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i="1" dirty="0" smtClean="0"/>
              <a:t>j </a:t>
            </a:r>
            <a:r>
              <a:rPr lang="en-US" sz="2400" dirty="0" smtClean="0"/>
              <a:t>in </a:t>
            </a:r>
            <a:r>
              <a:rPr lang="en-US" sz="2400" i="1" dirty="0" smtClean="0"/>
              <a:t>1..d</a:t>
            </a:r>
            <a:r>
              <a:rPr lang="en-US" sz="2400" dirty="0" smtClean="0"/>
              <a:t>:</a:t>
            </a:r>
          </a:p>
          <a:p>
            <a:pPr lvl="2"/>
            <a:r>
              <a:rPr lang="en-US" sz="2400" dirty="0" smtClean="0"/>
              <a:t>Print  </a:t>
            </a:r>
            <a:r>
              <a:rPr lang="en-US" sz="2400" i="1" dirty="0" smtClean="0"/>
              <a:t>Y=y ^ X=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+= 1</a:t>
            </a:r>
          </a:p>
          <a:p>
            <a:r>
              <a:rPr lang="en-US" sz="2400" dirty="0" smtClean="0"/>
              <a:t>Sort the event-counter update “messages”</a:t>
            </a:r>
          </a:p>
          <a:p>
            <a:r>
              <a:rPr lang="en-US" sz="2400" dirty="0" smtClean="0"/>
              <a:t>Scan and add the sorted messages and output the final counter values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877560" y="1960880"/>
            <a:ext cx="21640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Complexity: O(</a:t>
            </a:r>
            <a:r>
              <a:rPr lang="en-US" i="1" dirty="0" smtClean="0"/>
              <a:t>n), n=</a:t>
            </a:r>
            <a:r>
              <a:rPr lang="en-US" dirty="0" smtClean="0"/>
              <a:t>size of </a:t>
            </a:r>
            <a:r>
              <a:rPr lang="en-US" i="1" dirty="0" smtClean="0"/>
              <a:t>train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00750" y="4001184"/>
            <a:ext cx="21640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Complexity: O(</a:t>
            </a:r>
            <a:r>
              <a:rPr lang="en-US" i="1" dirty="0" err="1" smtClean="0"/>
              <a:t>nlogn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00750" y="4792444"/>
            <a:ext cx="21640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Complexity: O(</a:t>
            </a:r>
            <a:r>
              <a:rPr lang="en-US" i="1" dirty="0" smtClean="0"/>
              <a:t>n)</a:t>
            </a:r>
          </a:p>
          <a:p>
            <a:r>
              <a:rPr lang="en-US" i="1" dirty="0" smtClean="0"/>
              <a:t>O(|V||</a:t>
            </a:r>
            <a:r>
              <a:rPr lang="en-US" i="1" dirty="0" err="1" smtClean="0"/>
              <a:t>dom</a:t>
            </a:r>
            <a:r>
              <a:rPr lang="en-US" i="1" dirty="0" smtClean="0"/>
              <a:t>(Y)|)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77560" y="2759611"/>
            <a:ext cx="216408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(Assuming a constant number of labels apply to each document)</a:t>
            </a:r>
            <a:endParaRPr lang="en-US" sz="16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0050" y="5553075"/>
            <a:ext cx="833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 pitchFamily="49" charset="0"/>
              </a:rPr>
              <a:t>java </a:t>
            </a:r>
            <a:r>
              <a:rPr lang="en-US" dirty="0" err="1" smtClean="0">
                <a:latin typeface="Courier" pitchFamily="49" charset="0"/>
              </a:rPr>
              <a:t>MyTrainer</a:t>
            </a:r>
            <a:r>
              <a:rPr lang="en-US" i="1" dirty="0" err="1" smtClean="0">
                <a:latin typeface="Courier" pitchFamily="49" charset="0"/>
              </a:rPr>
              <a:t>train</a:t>
            </a:r>
            <a:r>
              <a:rPr lang="en-US" i="1" dirty="0" smtClean="0">
                <a:latin typeface="Courier" pitchFamily="49" charset="0"/>
              </a:rPr>
              <a:t> </a:t>
            </a:r>
            <a:r>
              <a:rPr lang="en-US" dirty="0" smtClean="0">
                <a:latin typeface="Courier" pitchFamily="49" charset="0"/>
              </a:rPr>
              <a:t>| sort | java </a:t>
            </a:r>
            <a:r>
              <a:rPr lang="en-US" dirty="0" err="1" smtClean="0">
                <a:latin typeface="Courier" pitchFamily="49" charset="0"/>
              </a:rPr>
              <a:t>MyCountAdder</a:t>
            </a:r>
            <a:r>
              <a:rPr lang="en-US" dirty="0" smtClean="0">
                <a:latin typeface="Courier" pitchFamily="49" charset="0"/>
              </a:rPr>
              <a:t> &gt; </a:t>
            </a:r>
            <a:r>
              <a:rPr lang="en-US" i="1" dirty="0" smtClean="0">
                <a:latin typeface="Courier" pitchFamily="49" charset="0"/>
              </a:rPr>
              <a:t>model</a:t>
            </a:r>
            <a:r>
              <a:rPr lang="en-US" dirty="0" smtClean="0">
                <a:latin typeface="Courier" pitchFamily="49" charset="0"/>
              </a:rPr>
              <a:t> </a:t>
            </a:r>
            <a:endParaRPr lang="en-US" dirty="0">
              <a:latin typeface="Courier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45585" y="6130409"/>
            <a:ext cx="443166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Model size:  max</a:t>
            </a:r>
            <a:r>
              <a:rPr lang="en-US" i="1" dirty="0" smtClean="0"/>
              <a:t> O(n), O(|V||</a:t>
            </a:r>
            <a:r>
              <a:rPr lang="en-US" i="1" dirty="0" err="1" smtClean="0"/>
              <a:t>dom</a:t>
            </a:r>
            <a:r>
              <a:rPr lang="en-US" i="1" dirty="0" smtClean="0"/>
              <a:t>(Y)|)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5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42195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 with huge feature sets</a:t>
            </a:r>
          </a:p>
          <a:p>
            <a:pPr lvl="1"/>
            <a:r>
              <a:rPr lang="en-US" dirty="0" smtClean="0"/>
              <a:t>i.e. ones that don’t fit in memory</a:t>
            </a:r>
          </a:p>
          <a:p>
            <a:r>
              <a:rPr lang="en-US" dirty="0" smtClean="0"/>
              <a:t>Pros and cons of possible approaches</a:t>
            </a:r>
          </a:p>
          <a:p>
            <a:pPr lvl="1"/>
            <a:r>
              <a:rPr lang="en-US" dirty="0" smtClean="0"/>
              <a:t>Traditional “DB” (actually, key-value store)</a:t>
            </a:r>
          </a:p>
          <a:p>
            <a:pPr lvl="1"/>
            <a:r>
              <a:rPr lang="en-US" dirty="0" smtClean="0"/>
              <a:t>Memory-based distributed DB</a:t>
            </a:r>
          </a:p>
          <a:p>
            <a:pPr lvl="1"/>
            <a:r>
              <a:rPr lang="en-US" dirty="0" smtClean="0"/>
              <a:t>Stream-and-sort counting</a:t>
            </a:r>
          </a:p>
          <a:p>
            <a:r>
              <a:rPr lang="en-US" dirty="0" smtClean="0"/>
              <a:t>Optimizations</a:t>
            </a:r>
          </a:p>
          <a:p>
            <a:r>
              <a:rPr lang="en-US" dirty="0" smtClean="0"/>
              <a:t>Other tasks for stream-and-sort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9400" y="1466294"/>
            <a:ext cx="880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 pitchFamily="49" charset="0"/>
              </a:rPr>
              <a:t>java </a:t>
            </a:r>
            <a:r>
              <a:rPr lang="en-US" sz="2000" dirty="0" err="1" smtClean="0">
                <a:latin typeface="Courier" pitchFamily="49" charset="0"/>
              </a:rPr>
              <a:t>MyTrainer</a:t>
            </a:r>
            <a:r>
              <a:rPr lang="en-US" sz="2000" i="1" dirty="0" err="1" smtClean="0">
                <a:latin typeface="Courier" pitchFamily="49" charset="0"/>
              </a:rPr>
              <a:t>train</a:t>
            </a:r>
            <a:r>
              <a:rPr lang="en-US" sz="2000" i="1" dirty="0" smtClean="0">
                <a:latin typeface="Courier" pitchFamily="49" charset="0"/>
              </a:rPr>
              <a:t> </a:t>
            </a:r>
            <a:r>
              <a:rPr lang="en-US" sz="2000" dirty="0" smtClean="0">
                <a:latin typeface="Courier" pitchFamily="49" charset="0"/>
              </a:rPr>
              <a:t>| sort | java </a:t>
            </a:r>
            <a:r>
              <a:rPr lang="en-US" sz="2000" dirty="0" err="1" smtClean="0">
                <a:latin typeface="Courier" pitchFamily="49" charset="0"/>
              </a:rPr>
              <a:t>MyCountAdder</a:t>
            </a:r>
            <a:r>
              <a:rPr lang="en-US" sz="2000" dirty="0" smtClean="0">
                <a:latin typeface="Courier" pitchFamily="49" charset="0"/>
              </a:rPr>
              <a:t> &gt; </a:t>
            </a:r>
            <a:r>
              <a:rPr lang="en-US" sz="2000" i="1" dirty="0" smtClean="0">
                <a:latin typeface="Courier" pitchFamily="49" charset="0"/>
              </a:rPr>
              <a:t>model</a:t>
            </a:r>
            <a:r>
              <a:rPr lang="en-US" sz="2000" dirty="0" smtClean="0">
                <a:latin typeface="Courier" pitchFamily="49" charset="0"/>
              </a:rPr>
              <a:t> </a:t>
            </a:r>
            <a:endParaRPr lang="en-US" sz="2000" dirty="0">
              <a:latin typeface="Courier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018804"/>
            <a:ext cx="191452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O(n)</a:t>
            </a:r>
          </a:p>
          <a:p>
            <a:r>
              <a:rPr lang="en-US" dirty="0" smtClean="0"/>
              <a:t>Input size=n</a:t>
            </a:r>
          </a:p>
          <a:p>
            <a:r>
              <a:rPr lang="en-US" dirty="0" smtClean="0"/>
              <a:t>Output size=n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43250" y="2018804"/>
            <a:ext cx="191452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dirty="0" err="1" smtClean="0"/>
              <a:t>nlogn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Input size=n</a:t>
            </a:r>
          </a:p>
          <a:p>
            <a:r>
              <a:rPr lang="en-US" dirty="0" smtClean="0"/>
              <a:t>Output size=n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9726" y="2018804"/>
            <a:ext cx="27432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O(n)</a:t>
            </a:r>
          </a:p>
          <a:p>
            <a:r>
              <a:rPr lang="en-US" dirty="0" smtClean="0"/>
              <a:t>Input size=n</a:t>
            </a:r>
          </a:p>
          <a:p>
            <a:r>
              <a:rPr lang="en-US" dirty="0" smtClean="0"/>
              <a:t>Output size=m</a:t>
            </a:r>
          </a:p>
          <a:p>
            <a:endParaRPr lang="en-US" dirty="0" smtClean="0"/>
          </a:p>
          <a:p>
            <a:r>
              <a:rPr lang="en-US" dirty="0" smtClean="0"/>
              <a:t>m&lt;&lt;n … say O(</a:t>
            </a:r>
            <a:r>
              <a:rPr lang="en-US" dirty="0" err="1" smtClean="0"/>
              <a:t>sqrt</a:t>
            </a:r>
            <a:r>
              <a:rPr lang="en-US" dirty="0" smtClean="0"/>
              <a:t>(n))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2990850" y="1772109"/>
            <a:ext cx="542925" cy="29051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14550" y="3496135"/>
            <a:ext cx="2600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 useful optimization: decrease the </a:t>
            </a:r>
            <a:r>
              <a:rPr lang="en-US" sz="2000" i="1" dirty="0" smtClean="0"/>
              <a:t>size </a:t>
            </a:r>
            <a:r>
              <a:rPr lang="en-US" sz="2000" dirty="0" smtClean="0"/>
              <a:t>of the input to the sort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419726" y="3762375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Reduces the size from O(n) to O(m)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5057775"/>
            <a:ext cx="6734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Compress the output by using simpler messages </a:t>
            </a:r>
          </a:p>
          <a:p>
            <a:pPr marL="800100" lvl="1" indent="-342900"/>
            <a:r>
              <a:rPr lang="en-US" dirty="0" smtClean="0"/>
              <a:t>(“C[</a:t>
            </a:r>
            <a:r>
              <a:rPr lang="en-US" i="1" dirty="0" smtClean="0"/>
              <a:t>event] += 1”) </a:t>
            </a:r>
            <a:r>
              <a:rPr lang="en-US" dirty="0" smtClean="0">
                <a:sym typeface="Wingdings" pitchFamily="2" charset="2"/>
              </a:rPr>
              <a:t> “</a:t>
            </a:r>
            <a:r>
              <a:rPr lang="en-US" i="1" dirty="0" smtClean="0">
                <a:sym typeface="Wingdings" pitchFamily="2" charset="2"/>
              </a:rPr>
              <a:t>event 1”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Compress the output </a:t>
            </a:r>
            <a:r>
              <a:rPr lang="en-US" dirty="0" smtClean="0">
                <a:sym typeface="Wingdings" pitchFamily="2" charset="2"/>
              </a:rPr>
              <a:t>more – e.g. </a:t>
            </a:r>
            <a:r>
              <a:rPr lang="en-US" dirty="0" err="1" smtClean="0">
                <a:sym typeface="Wingdings" pitchFamily="2" charset="2"/>
              </a:rPr>
              <a:t>stringinteger</a:t>
            </a:r>
            <a:r>
              <a:rPr lang="en-US" dirty="0" smtClean="0">
                <a:sym typeface="Wingdings" pitchFamily="2" charset="2"/>
              </a:rPr>
              <a:t> code</a:t>
            </a:r>
            <a:endParaRPr lang="en-US" dirty="0" smtClean="0">
              <a:sym typeface="Wingdings" pitchFamily="2" charset="2"/>
            </a:endParaRPr>
          </a:p>
          <a:p>
            <a:pPr marL="800100" lvl="1" indent="-342900"/>
            <a:r>
              <a:rPr lang="en-US" dirty="0" smtClean="0">
                <a:sym typeface="Wingdings" pitchFamily="2" charset="2"/>
              </a:rPr>
              <a:t>Tradeoff – ease of debugging </a:t>
            </a:r>
            <a:r>
              <a:rPr lang="en-US" dirty="0" err="1" smtClean="0">
                <a:sym typeface="Wingdings" pitchFamily="2" charset="2"/>
              </a:rPr>
              <a:t>vs</a:t>
            </a:r>
            <a:r>
              <a:rPr lang="en-US" dirty="0" smtClean="0">
                <a:sym typeface="Wingdings" pitchFamily="2" charset="2"/>
              </a:rPr>
              <a:t> efficiency – are messages meaningful or meaningful in context?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4130675" cy="517207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For each example </a:t>
            </a:r>
            <a:r>
              <a:rPr lang="en-US" sz="1800" i="1" dirty="0" smtClean="0"/>
              <a:t>id, y, x</a:t>
            </a:r>
            <a:r>
              <a:rPr lang="en-US" sz="1800" i="1" baseline="-25000" dirty="0" smtClean="0"/>
              <a:t>1</a:t>
            </a:r>
            <a:r>
              <a:rPr lang="en-US" sz="1800" i="1" dirty="0" smtClean="0"/>
              <a:t>,….,</a:t>
            </a:r>
            <a:r>
              <a:rPr lang="en-US" sz="1800" i="1" dirty="0" err="1" smtClean="0"/>
              <a:t>x</a:t>
            </a:r>
            <a:r>
              <a:rPr lang="en-US" sz="1800" i="1" baseline="-25000" dirty="0" err="1" smtClean="0"/>
              <a:t>d</a:t>
            </a:r>
            <a:r>
              <a:rPr lang="en-US" sz="1800" i="1" dirty="0" smtClean="0"/>
              <a:t> </a:t>
            </a:r>
            <a:r>
              <a:rPr lang="en-US" sz="1800" dirty="0" smtClean="0"/>
              <a:t>in </a:t>
            </a:r>
            <a:r>
              <a:rPr lang="en-US" sz="1800" i="1" dirty="0" smtClean="0"/>
              <a:t>train:</a:t>
            </a:r>
          </a:p>
          <a:p>
            <a:pPr lvl="1"/>
            <a:r>
              <a:rPr lang="en-US" sz="1800" dirty="0" smtClean="0"/>
              <a:t>Print “</a:t>
            </a:r>
            <a:r>
              <a:rPr lang="en-US" sz="1800" i="1" dirty="0" smtClean="0"/>
              <a:t>Y=ANY</a:t>
            </a:r>
            <a:r>
              <a:rPr lang="en-US" sz="1800" dirty="0" smtClean="0"/>
              <a:t> += 1”</a:t>
            </a:r>
          </a:p>
          <a:p>
            <a:pPr lvl="1"/>
            <a:r>
              <a:rPr lang="en-US" sz="1800" dirty="0" smtClean="0"/>
              <a:t>Print “</a:t>
            </a:r>
            <a:r>
              <a:rPr lang="en-US" sz="1800" i="1" dirty="0" smtClean="0"/>
              <a:t>Y=y </a:t>
            </a:r>
            <a:r>
              <a:rPr lang="en-US" sz="1800" dirty="0" smtClean="0"/>
              <a:t>+= 1”</a:t>
            </a:r>
          </a:p>
          <a:p>
            <a:pPr lvl="1"/>
            <a:r>
              <a:rPr lang="en-US" sz="1800" dirty="0" smtClean="0"/>
              <a:t>For </a:t>
            </a:r>
            <a:r>
              <a:rPr lang="en-US" sz="1800" i="1" dirty="0" smtClean="0"/>
              <a:t>j </a:t>
            </a:r>
            <a:r>
              <a:rPr lang="en-US" sz="1800" dirty="0" smtClean="0"/>
              <a:t>in </a:t>
            </a:r>
            <a:r>
              <a:rPr lang="en-US" sz="1800" i="1" dirty="0" smtClean="0"/>
              <a:t>1..d</a:t>
            </a:r>
            <a:r>
              <a:rPr lang="en-US" sz="1800" dirty="0" smtClean="0"/>
              <a:t>:</a:t>
            </a:r>
          </a:p>
          <a:p>
            <a:pPr lvl="2"/>
            <a:r>
              <a:rPr lang="en-US" sz="1800" dirty="0" smtClean="0"/>
              <a:t>Print  “</a:t>
            </a:r>
            <a:r>
              <a:rPr lang="en-US" sz="1800" i="1" dirty="0" smtClean="0"/>
              <a:t>Y=y ^ X=</a:t>
            </a:r>
            <a:r>
              <a:rPr lang="en-US" sz="1800" i="1" dirty="0" err="1" smtClean="0"/>
              <a:t>x</a:t>
            </a:r>
            <a:r>
              <a:rPr lang="en-US" sz="1800" i="1" baseline="-25000" dirty="0" err="1" smtClean="0"/>
              <a:t>j</a:t>
            </a:r>
            <a:r>
              <a:rPr lang="en-US" sz="1800" dirty="0" smtClean="0"/>
              <a:t> += 1”</a:t>
            </a:r>
          </a:p>
          <a:p>
            <a:r>
              <a:rPr lang="en-US" sz="1800" dirty="0" smtClean="0"/>
              <a:t>Sort the event-counter update “messages”</a:t>
            </a:r>
          </a:p>
          <a:p>
            <a:r>
              <a:rPr lang="en-US" sz="1800" dirty="0" smtClean="0"/>
              <a:t>Scan and add the sorted messages and output the final counter values</a:t>
            </a:r>
            <a:endParaRPr lang="en-US" sz="2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00050" y="6060043"/>
            <a:ext cx="833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 pitchFamily="49" charset="0"/>
              </a:rPr>
              <a:t>java </a:t>
            </a:r>
            <a:r>
              <a:rPr lang="en-US" dirty="0" err="1" smtClean="0">
                <a:latin typeface="Courier" pitchFamily="49" charset="0"/>
              </a:rPr>
              <a:t>MyTrainer</a:t>
            </a:r>
            <a:r>
              <a:rPr lang="en-US" i="1" dirty="0" err="1" smtClean="0">
                <a:latin typeface="Courier" pitchFamily="49" charset="0"/>
              </a:rPr>
              <a:t>train</a:t>
            </a:r>
            <a:r>
              <a:rPr lang="en-US" i="1" dirty="0" smtClean="0">
                <a:latin typeface="Courier" pitchFamily="49" charset="0"/>
              </a:rPr>
              <a:t> </a:t>
            </a:r>
            <a:r>
              <a:rPr lang="en-US" dirty="0" smtClean="0">
                <a:latin typeface="Courier" pitchFamily="49" charset="0"/>
              </a:rPr>
              <a:t>| sort | java </a:t>
            </a:r>
            <a:r>
              <a:rPr lang="en-US" dirty="0" err="1" smtClean="0">
                <a:latin typeface="Courier" pitchFamily="49" charset="0"/>
              </a:rPr>
              <a:t>MyCountAdder</a:t>
            </a:r>
            <a:r>
              <a:rPr lang="en-US" dirty="0" smtClean="0">
                <a:latin typeface="Courier" pitchFamily="49" charset="0"/>
              </a:rPr>
              <a:t> &gt; </a:t>
            </a:r>
            <a:r>
              <a:rPr lang="en-US" i="1" dirty="0" smtClean="0">
                <a:latin typeface="Courier" pitchFamily="49" charset="0"/>
              </a:rPr>
              <a:t>model</a:t>
            </a:r>
            <a:r>
              <a:rPr lang="en-US" dirty="0" smtClean="0">
                <a:latin typeface="Courier" pitchFamily="49" charset="0"/>
              </a:rPr>
              <a:t> </a:t>
            </a:r>
            <a:endParaRPr lang="en-US" dirty="0">
              <a:latin typeface="Courier" pitchFamily="49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03750" y="1409700"/>
            <a:ext cx="4130675" cy="5172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Initialize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hashtable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each example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id, y, x</a:t>
            </a:r>
            <a:r>
              <a:rPr kumimoji="0" lang="en-US" sz="18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,….,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18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train: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C[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Y=ANY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 += 1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 smtClean="0"/>
              <a:t>C[</a:t>
            </a:r>
            <a:r>
              <a:rPr lang="en-US" i="1" dirty="0" smtClean="0"/>
              <a:t>Y=y</a:t>
            </a:r>
            <a:r>
              <a:rPr lang="en-US" dirty="0" smtClean="0"/>
              <a:t>] += 1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1..d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C[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Y=y ^ X=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18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lang="en-US" dirty="0" smtClean="0"/>
              <a:t>]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+= 1</a:t>
            </a:r>
          </a:p>
          <a:p>
            <a:pPr marL="685800" lvl="1" indent="-228600">
              <a:spcBef>
                <a:spcPct val="20000"/>
              </a:spcBef>
              <a:buFont typeface="Arial"/>
              <a:buChar char="•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memory is getting full: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output all values from C </a:t>
            </a:r>
            <a:r>
              <a:rPr lang="en-US" dirty="0" smtClean="0"/>
              <a:t>as messages and re-initialize C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Sort the event-counter update “messages”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Scan and add the sorted messages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You have a </a:t>
            </a:r>
            <a:r>
              <a:rPr lang="en-US" i="1" dirty="0" smtClean="0"/>
              <a:t>train</a:t>
            </a:r>
            <a:r>
              <a:rPr lang="en-US" dirty="0" smtClean="0"/>
              <a:t> dataset and a </a:t>
            </a:r>
            <a:r>
              <a:rPr lang="en-US" i="1" dirty="0" smtClean="0"/>
              <a:t>test</a:t>
            </a:r>
            <a:r>
              <a:rPr lang="en-US" dirty="0" smtClean="0"/>
              <a:t> dataset</a:t>
            </a:r>
          </a:p>
          <a:p>
            <a:r>
              <a:rPr lang="en-US" dirty="0" smtClean="0"/>
              <a:t>Initialize an “event counter” (</a:t>
            </a:r>
            <a:r>
              <a:rPr lang="en-US" dirty="0" err="1" smtClean="0"/>
              <a:t>hashtable</a:t>
            </a:r>
            <a:r>
              <a:rPr lang="en-US" dirty="0" smtClean="0"/>
              <a:t>) C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train:</a:t>
            </a:r>
          </a:p>
          <a:p>
            <a:pPr lvl="1"/>
            <a:r>
              <a:rPr lang="en-US" dirty="0" smtClean="0"/>
              <a:t>C(“</a:t>
            </a:r>
            <a:r>
              <a:rPr lang="en-US" i="1" dirty="0" smtClean="0"/>
              <a:t>Y</a:t>
            </a:r>
            <a:r>
              <a:rPr lang="en-US" dirty="0" smtClean="0"/>
              <a:t>=ANY”) ++;   C(“</a:t>
            </a:r>
            <a:r>
              <a:rPr lang="en-US" i="1" dirty="0" smtClean="0"/>
              <a:t>Y=y”) ++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 smtClean="0"/>
              <a:t>j </a:t>
            </a:r>
            <a:r>
              <a:rPr lang="en-US" dirty="0" smtClean="0"/>
              <a:t>in </a:t>
            </a:r>
            <a:r>
              <a:rPr lang="en-US" i="1" dirty="0" smtClean="0"/>
              <a:t>1..d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C(“</a:t>
            </a:r>
            <a:r>
              <a:rPr lang="en-US" i="1" dirty="0" smtClean="0"/>
              <a:t>Y=y ^ X=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dirty="0" smtClean="0"/>
              <a:t>”) ++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test:</a:t>
            </a:r>
          </a:p>
          <a:p>
            <a:pPr lvl="1"/>
            <a:r>
              <a:rPr lang="en-US" dirty="0" smtClean="0"/>
              <a:t>For each </a:t>
            </a:r>
            <a:r>
              <a:rPr lang="en-US" i="1" dirty="0" smtClean="0"/>
              <a:t>y’ </a:t>
            </a:r>
            <a:r>
              <a:rPr lang="en-US" dirty="0" smtClean="0"/>
              <a:t>in</a:t>
            </a:r>
            <a:r>
              <a:rPr lang="en-US" i="1" dirty="0" smtClean="0"/>
              <a:t> </a:t>
            </a:r>
            <a:r>
              <a:rPr lang="en-US" i="1" dirty="0" err="1" smtClean="0"/>
              <a:t>dom</a:t>
            </a:r>
            <a:r>
              <a:rPr lang="en-US" i="1" dirty="0" smtClean="0"/>
              <a:t>(Y):</a:t>
            </a:r>
          </a:p>
          <a:p>
            <a:pPr lvl="2"/>
            <a:r>
              <a:rPr lang="en-US" dirty="0" smtClean="0"/>
              <a:t>Compute log Pr</a:t>
            </a:r>
            <a:r>
              <a:rPr lang="en-US" i="1" dirty="0" smtClean="0"/>
              <a:t>(y’,x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) = </a:t>
            </a:r>
          </a:p>
          <a:p>
            <a:pPr lvl="2"/>
            <a:endParaRPr lang="en-US" i="1" dirty="0" smtClean="0"/>
          </a:p>
          <a:p>
            <a:pPr lvl="2"/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Return the best </a:t>
            </a:r>
            <a:r>
              <a:rPr lang="en-US" i="1" dirty="0" smtClean="0"/>
              <a:t>y’</a:t>
            </a:r>
            <a:endParaRPr lang="en-US" dirty="0" smtClean="0"/>
          </a:p>
        </p:txBody>
      </p:sp>
      <p:graphicFrame>
        <p:nvGraphicFramePr>
          <p:cNvPr id="279555" name="Object 3"/>
          <p:cNvGraphicFramePr>
            <a:graphicFrameLocks noChangeAspect="1"/>
          </p:cNvGraphicFramePr>
          <p:nvPr/>
        </p:nvGraphicFramePr>
        <p:xfrm>
          <a:off x="552450" y="4718050"/>
          <a:ext cx="6921500" cy="911225"/>
        </p:xfrm>
        <a:graphic>
          <a:graphicData uri="http://schemas.openxmlformats.org/presentationml/2006/ole">
            <p:oleObj spid="_x0000_s288770" name="Equation" r:id="rId3" imgW="3670200" imgH="4824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12267" y="3198951"/>
            <a:ext cx="2431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where:</a:t>
            </a:r>
          </a:p>
          <a:p>
            <a:r>
              <a:rPr lang="en-US" i="1" dirty="0" err="1" smtClean="0"/>
              <a:t>q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= 1/|V|</a:t>
            </a:r>
          </a:p>
          <a:p>
            <a:r>
              <a:rPr lang="en-US" i="1" dirty="0" err="1" smtClean="0"/>
              <a:t>q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 = 1/|</a:t>
            </a:r>
            <a:r>
              <a:rPr lang="en-US" i="1" dirty="0" err="1" smtClean="0"/>
              <a:t>dom</a:t>
            </a:r>
            <a:r>
              <a:rPr lang="en-US" i="1" dirty="0" smtClean="0"/>
              <a:t>(Y)|</a:t>
            </a:r>
          </a:p>
          <a:p>
            <a:r>
              <a:rPr lang="en-US" i="1" dirty="0" smtClean="0"/>
              <a:t>m=1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391910" y="1960880"/>
            <a:ext cx="21640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Complexity: O(</a:t>
            </a:r>
            <a:r>
              <a:rPr lang="en-US" i="1" dirty="0" smtClean="0"/>
              <a:t>n), n=</a:t>
            </a:r>
            <a:r>
              <a:rPr lang="en-US" dirty="0" smtClean="0"/>
              <a:t>size of </a:t>
            </a:r>
            <a:r>
              <a:rPr lang="en-US" i="1" dirty="0" smtClean="0"/>
              <a:t>train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391910" y="5764629"/>
            <a:ext cx="216408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Complexity: O(|</a:t>
            </a:r>
            <a:r>
              <a:rPr lang="en-US" i="1" dirty="0" err="1" smtClean="0"/>
              <a:t>dom</a:t>
            </a:r>
            <a:r>
              <a:rPr lang="en-US" i="1" dirty="0" smtClean="0"/>
              <a:t>(Y)|*n’), n’=</a:t>
            </a:r>
            <a:r>
              <a:rPr lang="en-US" dirty="0" smtClean="0"/>
              <a:t>size of </a:t>
            </a:r>
            <a:r>
              <a:rPr lang="en-US" i="1" dirty="0" smtClean="0"/>
              <a:t>test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227137" y="0"/>
            <a:ext cx="54851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Assume </a:t>
            </a:r>
            <a:r>
              <a:rPr lang="en-US" dirty="0" err="1" smtClean="0"/>
              <a:t>hashtable</a:t>
            </a:r>
            <a:r>
              <a:rPr lang="en-US" dirty="0" smtClean="0"/>
              <a:t> holding all counts fits in memory</a:t>
            </a:r>
            <a:endParaRPr lang="en-US" i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7828280" y="1681480"/>
            <a:ext cx="528320" cy="30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72975" y="1195308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Sequential reads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72975" y="4399280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Sequential reads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7655392" y="5190420"/>
            <a:ext cx="996017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Coming up: classify Wikipedia pages</a:t>
            </a:r>
          </a:p>
          <a:p>
            <a:pPr lvl="1"/>
            <a:r>
              <a:rPr lang="en-US" dirty="0" smtClean="0"/>
              <a:t>Features:</a:t>
            </a:r>
          </a:p>
          <a:p>
            <a:pPr lvl="2"/>
            <a:r>
              <a:rPr lang="en-US" dirty="0" smtClean="0"/>
              <a:t>words on page: </a:t>
            </a:r>
            <a:r>
              <a:rPr lang="en-US" i="1" dirty="0" err="1" smtClean="0"/>
              <a:t>src</a:t>
            </a:r>
            <a:r>
              <a:rPr lang="en-US" i="1" dirty="0" smtClean="0"/>
              <a:t> w</a:t>
            </a:r>
            <a:r>
              <a:rPr lang="en-US" i="1" baseline="-25000" dirty="0" smtClean="0"/>
              <a:t>1</a:t>
            </a:r>
            <a:r>
              <a:rPr lang="en-US" i="1" dirty="0" smtClean="0"/>
              <a:t> w</a:t>
            </a:r>
            <a:r>
              <a:rPr lang="en-US" i="1" baseline="-25000" dirty="0" smtClean="0"/>
              <a:t>2</a:t>
            </a:r>
            <a:r>
              <a:rPr lang="en-US" i="1" dirty="0" smtClean="0"/>
              <a:t> ….</a:t>
            </a:r>
          </a:p>
          <a:p>
            <a:pPr lvl="2"/>
            <a:r>
              <a:rPr lang="en-US" dirty="0" err="1" smtClean="0"/>
              <a:t>outlinks</a:t>
            </a:r>
            <a:r>
              <a:rPr lang="en-US" dirty="0" smtClean="0"/>
              <a:t> from page:  </a:t>
            </a:r>
            <a:r>
              <a:rPr lang="en-US" i="1" dirty="0" err="1" smtClean="0"/>
              <a:t>src</a:t>
            </a:r>
            <a:r>
              <a:rPr lang="en-US" i="1" dirty="0" smtClean="0"/>
              <a:t> dst</a:t>
            </a:r>
            <a:r>
              <a:rPr lang="en-US" i="1" baseline="-25000" dirty="0" smtClean="0"/>
              <a:t>1</a:t>
            </a:r>
            <a:r>
              <a:rPr lang="en-US" i="1" dirty="0" smtClean="0"/>
              <a:t> dst</a:t>
            </a:r>
            <a:r>
              <a:rPr lang="en-US" i="1" baseline="-25000" dirty="0" smtClean="0"/>
              <a:t>2</a:t>
            </a:r>
            <a:r>
              <a:rPr lang="en-US" i="1" dirty="0" smtClean="0"/>
              <a:t> … </a:t>
            </a:r>
          </a:p>
          <a:p>
            <a:pPr lvl="2"/>
            <a:r>
              <a:rPr lang="en-US" dirty="0" smtClean="0"/>
              <a:t>how about </a:t>
            </a:r>
            <a:r>
              <a:rPr lang="en-US" b="1" dirty="0" err="1" smtClean="0"/>
              <a:t>inlinks</a:t>
            </a:r>
            <a:r>
              <a:rPr lang="en-US" dirty="0" smtClean="0"/>
              <a:t> to the page?</a:t>
            </a:r>
          </a:p>
          <a:p>
            <a:pPr lvl="3">
              <a:buNone/>
            </a:pPr>
            <a:endParaRPr lang="en-US" i="1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/>
            <a:r>
              <a:rPr lang="en-US" dirty="0" err="1" smtClean="0"/>
              <a:t>outlinks</a:t>
            </a:r>
            <a:r>
              <a:rPr lang="en-US" dirty="0" smtClean="0"/>
              <a:t> from page:  </a:t>
            </a:r>
            <a:r>
              <a:rPr lang="en-US" i="1" dirty="0" err="1" smtClean="0"/>
              <a:t>src</a:t>
            </a:r>
            <a:r>
              <a:rPr lang="en-US" i="1" dirty="0" smtClean="0"/>
              <a:t> dst</a:t>
            </a:r>
            <a:r>
              <a:rPr lang="en-US" i="1" baseline="-25000" dirty="0" smtClean="0"/>
              <a:t>1</a:t>
            </a:r>
            <a:r>
              <a:rPr lang="en-US" i="1" dirty="0" smtClean="0"/>
              <a:t> dst</a:t>
            </a:r>
            <a:r>
              <a:rPr lang="en-US" i="1" baseline="-25000" dirty="0" smtClean="0"/>
              <a:t>2</a:t>
            </a:r>
            <a:r>
              <a:rPr lang="en-US" i="1" dirty="0" smtClean="0"/>
              <a:t> … </a:t>
            </a:r>
          </a:p>
          <a:p>
            <a:pPr lvl="1"/>
            <a:r>
              <a:rPr lang="en-US" dirty="0" smtClean="0"/>
              <a:t>Algorithm:</a:t>
            </a:r>
          </a:p>
          <a:p>
            <a:pPr lvl="2"/>
            <a:r>
              <a:rPr lang="en-US" dirty="0" smtClean="0"/>
              <a:t>For each input line </a:t>
            </a:r>
            <a:r>
              <a:rPr lang="en-US" i="1" dirty="0" err="1" smtClean="0"/>
              <a:t>src</a:t>
            </a:r>
            <a:r>
              <a:rPr lang="en-US" i="1" dirty="0" smtClean="0"/>
              <a:t> dst</a:t>
            </a:r>
            <a:r>
              <a:rPr lang="en-US" i="1" baseline="-25000" dirty="0" smtClean="0"/>
              <a:t>1</a:t>
            </a:r>
            <a:r>
              <a:rPr lang="en-US" i="1" dirty="0" smtClean="0"/>
              <a:t> dst</a:t>
            </a:r>
            <a:r>
              <a:rPr lang="en-US" i="1" baseline="-25000" dirty="0" smtClean="0"/>
              <a:t>2</a:t>
            </a:r>
            <a:r>
              <a:rPr lang="en-US" i="1" dirty="0" smtClean="0"/>
              <a:t> … </a:t>
            </a:r>
            <a:r>
              <a:rPr lang="en-US" i="1" dirty="0" err="1" smtClean="0"/>
              <a:t>dst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</a:t>
            </a:r>
            <a:r>
              <a:rPr lang="en-US" dirty="0" smtClean="0"/>
              <a:t>print out</a:t>
            </a:r>
            <a:endParaRPr lang="en-US" i="1" dirty="0" smtClean="0"/>
          </a:p>
          <a:p>
            <a:pPr lvl="3"/>
            <a:r>
              <a:rPr lang="en-US" i="1" dirty="0" smtClean="0"/>
              <a:t>dst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 err="1" smtClean="0"/>
              <a:t>inlinks</a:t>
            </a:r>
            <a:r>
              <a:rPr lang="en-US" dirty="0" smtClean="0"/>
              <a:t>.= </a:t>
            </a:r>
            <a:r>
              <a:rPr lang="en-US" i="1" dirty="0" err="1" smtClean="0"/>
              <a:t>src</a:t>
            </a:r>
            <a:endParaRPr lang="en-US" i="1" dirty="0" smtClean="0"/>
          </a:p>
          <a:p>
            <a:pPr lvl="3"/>
            <a:r>
              <a:rPr lang="en-US" i="1" dirty="0" smtClean="0"/>
              <a:t>dst</a:t>
            </a:r>
            <a:r>
              <a:rPr lang="en-US" i="1" baseline="-25000" dirty="0" smtClean="0"/>
              <a:t>2 </a:t>
            </a:r>
            <a:r>
              <a:rPr lang="en-US" dirty="0" err="1" smtClean="0"/>
              <a:t>inlinks</a:t>
            </a:r>
            <a:r>
              <a:rPr lang="en-US" dirty="0" smtClean="0"/>
              <a:t>.= </a:t>
            </a:r>
            <a:r>
              <a:rPr lang="en-US" i="1" dirty="0" err="1" smtClean="0"/>
              <a:t>src</a:t>
            </a:r>
            <a:endParaRPr lang="en-US" i="1" dirty="0" smtClean="0"/>
          </a:p>
          <a:p>
            <a:pPr lvl="3"/>
            <a:r>
              <a:rPr lang="en-US" i="1" dirty="0" smtClean="0"/>
              <a:t>…</a:t>
            </a:r>
          </a:p>
          <a:p>
            <a:pPr lvl="3"/>
            <a:r>
              <a:rPr lang="en-US" i="1" dirty="0" err="1" smtClean="0"/>
              <a:t>dst</a:t>
            </a:r>
            <a:r>
              <a:rPr lang="en-US" i="1" baseline="-25000" dirty="0" err="1" smtClean="0"/>
              <a:t>n</a:t>
            </a:r>
            <a:r>
              <a:rPr lang="en-US" i="1" baseline="-25000" dirty="0" smtClean="0"/>
              <a:t> </a:t>
            </a:r>
            <a:r>
              <a:rPr lang="en-US" dirty="0" err="1" smtClean="0"/>
              <a:t>inlinks</a:t>
            </a:r>
            <a:r>
              <a:rPr lang="en-US" dirty="0" smtClean="0"/>
              <a:t>.= </a:t>
            </a:r>
            <a:r>
              <a:rPr lang="en-US" i="1" dirty="0" err="1" smtClean="0"/>
              <a:t>src</a:t>
            </a:r>
            <a:endParaRPr lang="en-US" i="1" dirty="0" smtClean="0"/>
          </a:p>
          <a:p>
            <a:pPr lvl="2"/>
            <a:r>
              <a:rPr lang="en-US" dirty="0" smtClean="0"/>
              <a:t>Sort this output</a:t>
            </a:r>
          </a:p>
          <a:p>
            <a:pPr lvl="2"/>
            <a:r>
              <a:rPr lang="en-US" dirty="0" smtClean="0"/>
              <a:t>Collect the messages and group to get</a:t>
            </a:r>
          </a:p>
          <a:p>
            <a:pPr lvl="3"/>
            <a:r>
              <a:rPr lang="en-US" i="1" dirty="0" err="1" smtClean="0"/>
              <a:t>dst</a:t>
            </a:r>
            <a:r>
              <a:rPr lang="en-US" b="1" dirty="0" smtClean="0"/>
              <a:t> </a:t>
            </a:r>
            <a:r>
              <a:rPr lang="en-US" i="1" dirty="0" smtClean="0"/>
              <a:t>src</a:t>
            </a:r>
            <a:r>
              <a:rPr lang="en-US" i="1" baseline="-25000" dirty="0" smtClean="0"/>
              <a:t>1</a:t>
            </a:r>
            <a:r>
              <a:rPr lang="en-US" i="1" dirty="0" smtClean="0"/>
              <a:t> src</a:t>
            </a:r>
            <a:r>
              <a:rPr lang="en-US" i="1" baseline="-25000" dirty="0" smtClean="0"/>
              <a:t>2</a:t>
            </a:r>
            <a:r>
              <a:rPr lang="en-US" i="1" dirty="0" smtClean="0"/>
              <a:t> … </a:t>
            </a:r>
            <a:r>
              <a:rPr lang="en-US" i="1" dirty="0" err="1" smtClean="0"/>
              <a:t>src</a:t>
            </a:r>
            <a:r>
              <a:rPr lang="en-US" i="1" baseline="-25000" dirty="0" err="1" smtClean="0"/>
              <a:t>n</a:t>
            </a:r>
            <a:endParaRPr lang="en-US" i="1" baseline="-25000" dirty="0" smtClean="0"/>
          </a:p>
          <a:p>
            <a:pPr lvl="3"/>
            <a:endParaRPr lang="en-US" i="1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026" y="1457325"/>
            <a:ext cx="3981450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smtClean="0"/>
              <a:t>event += delta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smtClean="0"/>
              <a:t>event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+= </a:t>
            </a:r>
            <a:r>
              <a:rPr lang="en-US" i="1" dirty="0" smtClean="0"/>
              <a:t>delta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smtClean="0"/>
              <a:t>event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</a:t>
            </a:r>
            <a:r>
              <a:rPr lang="en-US" i="1" dirty="0" smtClean="0"/>
              <a:t>delta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PrevKey,sumForPrevKey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29176" y="1457325"/>
            <a:ext cx="3981450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linksToPrevKey</a:t>
            </a:r>
            <a:r>
              <a:rPr lang="en-US" dirty="0" smtClean="0"/>
              <a:t> = [ ]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err="1" smtClean="0"/>
              <a:t>dst</a:t>
            </a:r>
            <a:r>
              <a:rPr lang="en-US" i="1" dirty="0" smtClean="0"/>
              <a:t> </a:t>
            </a:r>
            <a:r>
              <a:rPr lang="en-US" dirty="0" err="1" smtClean="0"/>
              <a:t>inlinks</a:t>
            </a:r>
            <a:r>
              <a:rPr lang="en-US" dirty="0" smtClean="0"/>
              <a:t>.= </a:t>
            </a:r>
            <a:r>
              <a:rPr lang="en-US" i="1" dirty="0" err="1" smtClean="0"/>
              <a:t>src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err="1" smtClean="0"/>
              <a:t>dst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linksPrevKey.append</a:t>
            </a:r>
            <a:r>
              <a:rPr lang="en-US" dirty="0" smtClean="0"/>
              <a:t>(</a:t>
            </a:r>
            <a:r>
              <a:rPr lang="en-US" i="1" dirty="0" err="1" smtClean="0"/>
              <a:t>src</a:t>
            </a:r>
            <a:r>
              <a:rPr lang="en-US" i="1" dirty="0" smtClean="0"/>
              <a:t>)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err="1" smtClean="0"/>
              <a:t>dst</a:t>
            </a:r>
            <a:endParaRPr lang="en-US" i="1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linksToPrevKey</a:t>
            </a:r>
            <a:r>
              <a:rPr lang="en-US" dirty="0" smtClean="0"/>
              <a:t>=[</a:t>
            </a:r>
            <a:r>
              <a:rPr lang="en-US" i="1" dirty="0" err="1" smtClean="0"/>
              <a:t>src</a:t>
            </a:r>
            <a:r>
              <a:rPr lang="en-US" dirty="0" smtClean="0"/>
              <a:t>]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</a:t>
            </a:r>
            <a:r>
              <a:rPr lang="en-US" dirty="0" smtClean="0"/>
              <a:t>, </a:t>
            </a:r>
            <a:r>
              <a:rPr lang="en-US" dirty="0" err="1" smtClean="0"/>
              <a:t>linksToPrevKey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if we run this same program on the words on a page?</a:t>
            </a:r>
          </a:p>
          <a:p>
            <a:pPr lvl="1"/>
            <a:r>
              <a:rPr lang="en-US" sz="2800" dirty="0" smtClean="0"/>
              <a:t>Features:</a:t>
            </a:r>
          </a:p>
          <a:p>
            <a:pPr lvl="2"/>
            <a:r>
              <a:rPr lang="en-US" sz="2400" dirty="0" smtClean="0"/>
              <a:t>words on page: </a:t>
            </a:r>
            <a:r>
              <a:rPr lang="en-US" sz="2400" i="1" dirty="0" err="1" smtClean="0"/>
              <a:t>src</a:t>
            </a:r>
            <a:r>
              <a:rPr lang="en-US" sz="2400" i="1" dirty="0" smtClean="0"/>
              <a:t> w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w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 ….</a:t>
            </a:r>
          </a:p>
          <a:p>
            <a:pPr lvl="2"/>
            <a:r>
              <a:rPr lang="en-US" sz="2400" dirty="0" err="1" smtClean="0"/>
              <a:t>outlinks</a:t>
            </a:r>
            <a:r>
              <a:rPr lang="en-US" sz="2400" dirty="0" smtClean="0"/>
              <a:t> from page:  </a:t>
            </a:r>
            <a:r>
              <a:rPr lang="en-US" sz="2400" i="1" dirty="0" err="1" smtClean="0"/>
              <a:t>src</a:t>
            </a:r>
            <a:r>
              <a:rPr lang="en-US" sz="2400" i="1" dirty="0" smtClean="0"/>
              <a:t> dst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dst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 … </a:t>
            </a:r>
          </a:p>
          <a:p>
            <a:pPr lvl="3">
              <a:buNone/>
            </a:pPr>
            <a:endParaRPr lang="en-US" i="1" dirty="0" smtClean="0"/>
          </a:p>
          <a:p>
            <a:pPr lvl="2"/>
            <a:endParaRPr lang="en-US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6248400" y="3129280"/>
            <a:ext cx="467360" cy="447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929120" y="2915920"/>
            <a:ext cx="16256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Out2In.java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6167120" y="3556000"/>
            <a:ext cx="416560" cy="10261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56480" y="4582160"/>
            <a:ext cx="295656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w</a:t>
            </a:r>
            <a:r>
              <a:rPr lang="en-US" i="1" baseline="-25000" dirty="0" smtClean="0"/>
              <a:t>1</a:t>
            </a:r>
            <a:r>
              <a:rPr lang="en-US" i="1" dirty="0" smtClean="0"/>
              <a:t> src</a:t>
            </a:r>
            <a:r>
              <a:rPr lang="en-US" i="1" baseline="-25000" dirty="0" smtClean="0"/>
              <a:t>1,1</a:t>
            </a:r>
            <a:r>
              <a:rPr lang="en-US" i="1" dirty="0" smtClean="0"/>
              <a:t> src</a:t>
            </a:r>
            <a:r>
              <a:rPr lang="en-US" i="1" baseline="-25000" dirty="0" smtClean="0"/>
              <a:t>1,2</a:t>
            </a:r>
            <a:r>
              <a:rPr lang="en-US" i="1" dirty="0" smtClean="0"/>
              <a:t> src</a:t>
            </a:r>
            <a:r>
              <a:rPr lang="en-US" i="1" baseline="-25000" dirty="0" smtClean="0"/>
              <a:t>1,3 </a:t>
            </a:r>
            <a:r>
              <a:rPr lang="en-US" i="1" dirty="0" smtClean="0"/>
              <a:t>….</a:t>
            </a:r>
          </a:p>
          <a:p>
            <a:r>
              <a:rPr lang="en-US" i="1" dirty="0" smtClean="0"/>
              <a:t>w</a:t>
            </a:r>
            <a:r>
              <a:rPr lang="en-US" i="1" baseline="-25000" dirty="0" smtClean="0"/>
              <a:t>2</a:t>
            </a:r>
            <a:r>
              <a:rPr lang="en-US" i="1" dirty="0" smtClean="0"/>
              <a:t> src</a:t>
            </a:r>
            <a:r>
              <a:rPr lang="en-US" i="1" baseline="-25000" dirty="0" smtClean="0"/>
              <a:t>2,1</a:t>
            </a:r>
            <a:r>
              <a:rPr lang="en-US" i="1" dirty="0" smtClean="0"/>
              <a:t> …</a:t>
            </a:r>
          </a:p>
          <a:p>
            <a:r>
              <a:rPr lang="en-US" i="1" dirty="0" smtClean="0"/>
              <a:t>…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255520" y="5228491"/>
            <a:ext cx="245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</a:t>
            </a:r>
            <a:r>
              <a:rPr lang="en-US" i="1" dirty="0" smtClean="0"/>
              <a:t>inverted index </a:t>
            </a:r>
            <a:r>
              <a:rPr lang="en-US" dirty="0" smtClean="0"/>
              <a:t>for the documents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82 1.11111E-6 C 0.00782 -0.02431 -0.01319 -0.04838 -0.03454 -0.05926 C -0.0559 -0.07014 -0.07743 -0.06783 -0.09895 -0.06528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-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301 C -0.00226 -0.02732 -0.02326 -0.05139 -0.04462 -0.06227 C -0.06597 -0.07315 -0.0875 -0.07084 -0.10903 -0.06829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-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/>
            <a:r>
              <a:rPr lang="en-US" dirty="0" err="1" smtClean="0"/>
              <a:t>outlinks</a:t>
            </a:r>
            <a:r>
              <a:rPr lang="en-US" dirty="0" smtClean="0"/>
              <a:t> from page:  </a:t>
            </a:r>
            <a:r>
              <a:rPr lang="en-US" i="1" dirty="0" err="1" smtClean="0"/>
              <a:t>src</a:t>
            </a:r>
            <a:r>
              <a:rPr lang="en-US" i="1" dirty="0" smtClean="0"/>
              <a:t> dst</a:t>
            </a:r>
            <a:r>
              <a:rPr lang="en-US" i="1" baseline="-25000" dirty="0" smtClean="0"/>
              <a:t>1</a:t>
            </a:r>
            <a:r>
              <a:rPr lang="en-US" i="1" dirty="0" smtClean="0"/>
              <a:t> dst</a:t>
            </a:r>
            <a:r>
              <a:rPr lang="en-US" i="1" baseline="-25000" dirty="0" smtClean="0"/>
              <a:t>2</a:t>
            </a:r>
            <a:r>
              <a:rPr lang="en-US" i="1" dirty="0" smtClean="0"/>
              <a:t> … </a:t>
            </a:r>
          </a:p>
          <a:p>
            <a:pPr lvl="1"/>
            <a:r>
              <a:rPr lang="en-US" dirty="0" smtClean="0"/>
              <a:t>Algorithm:</a:t>
            </a:r>
          </a:p>
          <a:p>
            <a:pPr lvl="2"/>
            <a:r>
              <a:rPr lang="en-US" dirty="0" smtClean="0"/>
              <a:t>For each input line </a:t>
            </a:r>
            <a:r>
              <a:rPr lang="en-US" i="1" dirty="0" err="1" smtClean="0"/>
              <a:t>src</a:t>
            </a:r>
            <a:r>
              <a:rPr lang="en-US" i="1" dirty="0" smtClean="0"/>
              <a:t> dst</a:t>
            </a:r>
            <a:r>
              <a:rPr lang="en-US" i="1" baseline="-25000" dirty="0" smtClean="0"/>
              <a:t>1</a:t>
            </a:r>
            <a:r>
              <a:rPr lang="en-US" i="1" dirty="0" smtClean="0"/>
              <a:t> dst</a:t>
            </a:r>
            <a:r>
              <a:rPr lang="en-US" i="1" baseline="-25000" dirty="0" smtClean="0"/>
              <a:t>2</a:t>
            </a:r>
            <a:r>
              <a:rPr lang="en-US" i="1" dirty="0" smtClean="0"/>
              <a:t> … </a:t>
            </a:r>
            <a:r>
              <a:rPr lang="en-US" i="1" dirty="0" err="1" smtClean="0"/>
              <a:t>dst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</a:t>
            </a:r>
            <a:r>
              <a:rPr lang="en-US" dirty="0" smtClean="0"/>
              <a:t>print out</a:t>
            </a:r>
            <a:endParaRPr lang="en-US" i="1" dirty="0" smtClean="0"/>
          </a:p>
          <a:p>
            <a:pPr lvl="3"/>
            <a:r>
              <a:rPr lang="en-US" i="1" dirty="0" smtClean="0"/>
              <a:t>dst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 err="1" smtClean="0"/>
              <a:t>inlinks</a:t>
            </a:r>
            <a:r>
              <a:rPr lang="en-US" dirty="0" smtClean="0"/>
              <a:t>.= </a:t>
            </a:r>
            <a:r>
              <a:rPr lang="en-US" i="1" dirty="0" err="1" smtClean="0"/>
              <a:t>src</a:t>
            </a:r>
            <a:endParaRPr lang="en-US" i="1" dirty="0" smtClean="0"/>
          </a:p>
          <a:p>
            <a:pPr lvl="3"/>
            <a:r>
              <a:rPr lang="en-US" i="1" dirty="0" smtClean="0"/>
              <a:t>dst</a:t>
            </a:r>
            <a:r>
              <a:rPr lang="en-US" i="1" baseline="-25000" dirty="0" smtClean="0"/>
              <a:t>2 </a:t>
            </a:r>
            <a:r>
              <a:rPr lang="en-US" dirty="0" err="1" smtClean="0"/>
              <a:t>inlinks</a:t>
            </a:r>
            <a:r>
              <a:rPr lang="en-US" dirty="0" smtClean="0"/>
              <a:t>.= </a:t>
            </a:r>
            <a:r>
              <a:rPr lang="en-US" i="1" dirty="0" err="1" smtClean="0"/>
              <a:t>src</a:t>
            </a:r>
            <a:endParaRPr lang="en-US" i="1" dirty="0" smtClean="0"/>
          </a:p>
          <a:p>
            <a:pPr lvl="3"/>
            <a:r>
              <a:rPr lang="en-US" i="1" dirty="0" smtClean="0"/>
              <a:t>…</a:t>
            </a:r>
          </a:p>
          <a:p>
            <a:pPr lvl="3"/>
            <a:r>
              <a:rPr lang="en-US" i="1" dirty="0" err="1" smtClean="0"/>
              <a:t>dst</a:t>
            </a:r>
            <a:r>
              <a:rPr lang="en-US" i="1" baseline="-25000" dirty="0" err="1" smtClean="0"/>
              <a:t>n</a:t>
            </a:r>
            <a:r>
              <a:rPr lang="en-US" i="1" baseline="-25000" dirty="0" smtClean="0"/>
              <a:t> </a:t>
            </a:r>
            <a:r>
              <a:rPr lang="en-US" dirty="0" err="1" smtClean="0"/>
              <a:t>inlinks</a:t>
            </a:r>
            <a:r>
              <a:rPr lang="en-US" dirty="0" smtClean="0"/>
              <a:t>.= </a:t>
            </a:r>
            <a:r>
              <a:rPr lang="en-US" i="1" dirty="0" err="1" smtClean="0"/>
              <a:t>src</a:t>
            </a:r>
            <a:endParaRPr lang="en-US" i="1" dirty="0" smtClean="0"/>
          </a:p>
          <a:p>
            <a:pPr lvl="2"/>
            <a:r>
              <a:rPr lang="en-US" dirty="0" smtClean="0"/>
              <a:t>Sort this output</a:t>
            </a:r>
          </a:p>
          <a:p>
            <a:pPr lvl="2"/>
            <a:r>
              <a:rPr lang="en-US" dirty="0" smtClean="0"/>
              <a:t>Collect the messages and group to get</a:t>
            </a:r>
          </a:p>
          <a:p>
            <a:pPr lvl="3"/>
            <a:r>
              <a:rPr lang="en-US" i="1" dirty="0" err="1" smtClean="0"/>
              <a:t>dst</a:t>
            </a:r>
            <a:r>
              <a:rPr lang="en-US" b="1" dirty="0" smtClean="0"/>
              <a:t> </a:t>
            </a:r>
            <a:r>
              <a:rPr lang="en-US" i="1" dirty="0" smtClean="0"/>
              <a:t>src</a:t>
            </a:r>
            <a:r>
              <a:rPr lang="en-US" i="1" baseline="-25000" dirty="0" smtClean="0"/>
              <a:t>1</a:t>
            </a:r>
            <a:r>
              <a:rPr lang="en-US" i="1" dirty="0" smtClean="0"/>
              <a:t> src</a:t>
            </a:r>
            <a:r>
              <a:rPr lang="en-US" i="1" baseline="-25000" dirty="0" smtClean="0"/>
              <a:t>2</a:t>
            </a:r>
            <a:r>
              <a:rPr lang="en-US" i="1" dirty="0" smtClean="0"/>
              <a:t> … </a:t>
            </a:r>
            <a:r>
              <a:rPr lang="en-US" i="1" dirty="0" err="1" smtClean="0"/>
              <a:t>src</a:t>
            </a:r>
            <a:r>
              <a:rPr lang="en-US" i="1" baseline="-25000" dirty="0" err="1" smtClean="0"/>
              <a:t>n</a:t>
            </a:r>
            <a:endParaRPr lang="en-US" i="1" baseline="-25000" dirty="0" smtClean="0"/>
          </a:p>
          <a:p>
            <a:pPr lvl="3"/>
            <a:endParaRPr lang="en-US" i="1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026" y="1457325"/>
            <a:ext cx="3981450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smtClean="0"/>
              <a:t>event += delta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smtClean="0"/>
              <a:t>event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+= </a:t>
            </a:r>
            <a:r>
              <a:rPr lang="en-US" i="1" dirty="0" smtClean="0"/>
              <a:t>delta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smtClean="0"/>
              <a:t>event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</a:t>
            </a:r>
            <a:r>
              <a:rPr lang="en-US" i="1" dirty="0" smtClean="0"/>
              <a:t>delta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PrevKey,sumForPrevKey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29176" y="1457325"/>
            <a:ext cx="3981450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linksToPrevKey</a:t>
            </a:r>
            <a:r>
              <a:rPr lang="en-US" dirty="0" smtClean="0"/>
              <a:t> = [ ]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err="1" smtClean="0"/>
              <a:t>dst</a:t>
            </a:r>
            <a:r>
              <a:rPr lang="en-US" i="1" dirty="0" smtClean="0"/>
              <a:t> </a:t>
            </a:r>
            <a:r>
              <a:rPr lang="en-US" dirty="0" err="1" smtClean="0"/>
              <a:t>inlinks</a:t>
            </a:r>
            <a:r>
              <a:rPr lang="en-US" dirty="0" smtClean="0"/>
              <a:t>.= </a:t>
            </a:r>
            <a:r>
              <a:rPr lang="en-US" i="1" dirty="0" err="1" smtClean="0"/>
              <a:t>src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err="1" smtClean="0"/>
              <a:t>dst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linksPrevKey.append</a:t>
            </a:r>
            <a:r>
              <a:rPr lang="en-US" dirty="0" smtClean="0"/>
              <a:t>(</a:t>
            </a:r>
            <a:r>
              <a:rPr lang="en-US" i="1" dirty="0" err="1" smtClean="0"/>
              <a:t>src</a:t>
            </a:r>
            <a:r>
              <a:rPr lang="en-US" i="1" dirty="0" smtClean="0"/>
              <a:t>)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err="1" smtClean="0"/>
              <a:t>dst</a:t>
            </a:r>
            <a:endParaRPr lang="en-US" i="1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linksToPrevKey</a:t>
            </a:r>
            <a:r>
              <a:rPr lang="en-US" dirty="0" smtClean="0"/>
              <a:t>=[</a:t>
            </a:r>
            <a:r>
              <a:rPr lang="en-US" i="1" dirty="0" err="1" smtClean="0"/>
              <a:t>src</a:t>
            </a:r>
            <a:r>
              <a:rPr lang="en-US" dirty="0" smtClean="0"/>
              <a:t>]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</a:t>
            </a:r>
            <a:r>
              <a:rPr lang="en-US" dirty="0" smtClean="0"/>
              <a:t>, </a:t>
            </a:r>
            <a:r>
              <a:rPr lang="en-US" dirty="0" err="1" smtClean="0"/>
              <a:t>linksToPrevKey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Later on: distributional clustering of words</a:t>
            </a:r>
          </a:p>
          <a:p>
            <a:pPr lvl="3">
              <a:buNone/>
            </a:pPr>
            <a:endParaRPr lang="en-US" i="1" dirty="0" smtClean="0"/>
          </a:p>
          <a:p>
            <a:pPr lvl="2"/>
            <a:endParaRPr lang="en-US" dirty="0" smtClean="0"/>
          </a:p>
        </p:txBody>
      </p:sp>
      <p:pic>
        <p:nvPicPr>
          <p:cNvPr id="346114" name="Picture 2"/>
          <p:cNvPicPr>
            <a:picLocks noChangeAspect="1" noChangeArrowheads="1"/>
          </p:cNvPicPr>
          <p:nvPr/>
        </p:nvPicPr>
        <p:blipFill>
          <a:blip r:embed="rId2"/>
          <a:srcRect l="50000" t="8150" r="23651" b="42875"/>
          <a:stretch>
            <a:fillRect/>
          </a:stretch>
        </p:blipFill>
        <p:spPr bwMode="auto">
          <a:xfrm>
            <a:off x="279400" y="1973943"/>
            <a:ext cx="4818743" cy="488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50000" t="55524" r="29891" b="8309"/>
          <a:stretch>
            <a:fillRect/>
          </a:stretch>
        </p:blipFill>
        <p:spPr bwMode="auto">
          <a:xfrm>
            <a:off x="5250543" y="2206172"/>
            <a:ext cx="3677557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864600" cy="50990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Later on: distributional clustering of words</a:t>
            </a:r>
          </a:p>
          <a:p>
            <a:pPr>
              <a:buNone/>
            </a:pPr>
            <a:r>
              <a:rPr lang="en-US" dirty="0" smtClean="0"/>
              <a:t>Algorithm: </a:t>
            </a:r>
          </a:p>
          <a:p>
            <a:r>
              <a:rPr lang="en-US" dirty="0" smtClean="0"/>
              <a:t>For each word </a:t>
            </a:r>
            <a:r>
              <a:rPr lang="en-US" i="1" dirty="0" smtClean="0"/>
              <a:t>w </a:t>
            </a:r>
            <a:r>
              <a:rPr lang="en-US" dirty="0" smtClean="0"/>
              <a:t>in a corpus print </a:t>
            </a:r>
            <a:r>
              <a:rPr lang="en-US" i="1" dirty="0" smtClean="0"/>
              <a:t>w </a:t>
            </a:r>
            <a:r>
              <a:rPr lang="en-US" dirty="0" smtClean="0"/>
              <a:t>and the words in a window around it</a:t>
            </a:r>
          </a:p>
          <a:p>
            <a:pPr lvl="1"/>
            <a:r>
              <a:rPr lang="en-US" dirty="0" smtClean="0"/>
              <a:t>Print “</a:t>
            </a:r>
            <a:r>
              <a:rPr lang="en-US" i="1" dirty="0" err="1" smtClean="0"/>
              <a:t>wi</a:t>
            </a:r>
            <a:r>
              <a:rPr lang="en-US" i="1" dirty="0" smtClean="0"/>
              <a:t> </a:t>
            </a:r>
            <a:r>
              <a:rPr lang="en-US" dirty="0" smtClean="0"/>
              <a:t>context .= </a:t>
            </a:r>
            <a:r>
              <a:rPr lang="en-US" i="1" dirty="0" smtClean="0"/>
              <a:t>(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-k</a:t>
            </a:r>
            <a:r>
              <a:rPr lang="en-US" i="1" dirty="0" smtClean="0"/>
              <a:t>,…,w</a:t>
            </a:r>
            <a:r>
              <a:rPr lang="en-US" i="1" baseline="-25000" dirty="0" smtClean="0"/>
              <a:t>i-1</a:t>
            </a:r>
            <a:r>
              <a:rPr lang="en-US" i="1" dirty="0" smtClean="0"/>
              <a:t>,w</a:t>
            </a:r>
            <a:r>
              <a:rPr lang="en-US" i="1" baseline="-25000" dirty="0" smtClean="0"/>
              <a:t>i+1</a:t>
            </a:r>
            <a:r>
              <a:rPr lang="en-US" i="1" dirty="0" smtClean="0"/>
              <a:t>,…,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i+k</a:t>
            </a:r>
            <a:r>
              <a:rPr lang="en-US" i="1" baseline="-25000" dirty="0" smtClean="0"/>
              <a:t> </a:t>
            </a:r>
            <a:r>
              <a:rPr lang="en-US" sz="2800" i="1" dirty="0" smtClean="0"/>
              <a:t>)”</a:t>
            </a:r>
          </a:p>
          <a:p>
            <a:r>
              <a:rPr lang="en-US" dirty="0" smtClean="0"/>
              <a:t>Sort the messages and collect all contexts for each </a:t>
            </a:r>
            <a:r>
              <a:rPr lang="en-US" i="1" dirty="0" smtClean="0"/>
              <a:t>w – </a:t>
            </a:r>
            <a:r>
              <a:rPr lang="en-US" dirty="0" smtClean="0"/>
              <a:t>thus creating an instance associated with </a:t>
            </a:r>
            <a:r>
              <a:rPr lang="en-US" i="1" dirty="0" smtClean="0"/>
              <a:t>w</a:t>
            </a:r>
          </a:p>
          <a:p>
            <a:r>
              <a:rPr lang="en-US" dirty="0" smtClean="0"/>
              <a:t>Cluster the dataset</a:t>
            </a:r>
          </a:p>
          <a:p>
            <a:pPr lvl="1"/>
            <a:r>
              <a:rPr lang="en-US" dirty="0" smtClean="0"/>
              <a:t>Or train a classifier and classify it</a:t>
            </a:r>
          </a:p>
          <a:p>
            <a:pPr lvl="1"/>
            <a:endParaRPr lang="en-US" i="1" baseline="-25000" dirty="0" smtClean="0"/>
          </a:p>
          <a:p>
            <a:pPr lvl="3">
              <a:buNone/>
            </a:pPr>
            <a:endParaRPr lang="en-US" i="1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026" y="1457325"/>
            <a:ext cx="3981450" cy="4247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smtClean="0"/>
              <a:t>event += delta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smtClean="0"/>
              <a:t>event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+= </a:t>
            </a:r>
            <a:r>
              <a:rPr lang="en-US" i="1" dirty="0" smtClean="0"/>
              <a:t>delta</a:t>
            </a:r>
          </a:p>
          <a:p>
            <a:pPr lvl="1"/>
            <a:r>
              <a:rPr lang="en-US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smtClean="0"/>
              <a:t>event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</a:t>
            </a:r>
            <a:r>
              <a:rPr lang="en-US" i="1" dirty="0" smtClean="0"/>
              <a:t>delta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PrevKey,sumForPrevKey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29176" y="1457325"/>
            <a:ext cx="4098924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ctxOfPrevKey</a:t>
            </a:r>
            <a:r>
              <a:rPr lang="en-US" dirty="0" smtClean="0"/>
              <a:t> = [ ]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smtClean="0"/>
              <a:t>w </a:t>
            </a:r>
            <a:r>
              <a:rPr lang="en-US" dirty="0" smtClean="0"/>
              <a:t>c.= </a:t>
            </a:r>
            <a:r>
              <a:rPr lang="en-US" i="1" dirty="0" smtClean="0"/>
              <a:t>w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,…,w</a:t>
            </a:r>
            <a:r>
              <a:rPr lang="en-US" i="1" baseline="-25000" dirty="0" smtClean="0"/>
              <a:t>k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err="1" smtClean="0"/>
              <a:t>dst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mtClean="0"/>
              <a:t>ctxOfPrevKey.append</a:t>
            </a:r>
            <a:r>
              <a:rPr lang="en-US" dirty="0" smtClean="0"/>
              <a:t>(</a:t>
            </a:r>
            <a:endParaRPr lang="en-US" i="1" dirty="0" smtClean="0"/>
          </a:p>
          <a:p>
            <a:pPr lvl="3"/>
            <a:r>
              <a:rPr lang="en-US" i="1" dirty="0" smtClean="0"/>
              <a:t>w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,…,w</a:t>
            </a:r>
            <a:r>
              <a:rPr lang="en-US" i="1" baseline="-25000" dirty="0" smtClean="0"/>
              <a:t>k </a:t>
            </a:r>
            <a:r>
              <a:rPr lang="en-US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smtClean="0"/>
              <a:t>w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ctxOfPrevKey</a:t>
            </a:r>
            <a:r>
              <a:rPr lang="en-US" dirty="0" smtClean="0"/>
              <a:t>=[</a:t>
            </a:r>
            <a:r>
              <a:rPr lang="en-US" i="1" dirty="0" smtClean="0"/>
              <a:t>w</a:t>
            </a:r>
            <a:r>
              <a:rPr lang="en-US" i="1" baseline="-25000" dirty="0" smtClean="0"/>
              <a:t>1</a:t>
            </a:r>
            <a:r>
              <a:rPr lang="en-US" i="1" dirty="0" smtClean="0"/>
              <a:t>,..,w</a:t>
            </a:r>
            <a:r>
              <a:rPr lang="en-US" i="1" baseline="-25000" dirty="0" smtClean="0"/>
              <a:t>k</a:t>
            </a:r>
            <a:r>
              <a:rPr lang="en-US" dirty="0" smtClean="0"/>
              <a:t>]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</a:t>
            </a:r>
            <a:r>
              <a:rPr lang="en-US" dirty="0" smtClean="0"/>
              <a:t>, </a:t>
            </a:r>
            <a:r>
              <a:rPr lang="en-US" dirty="0" err="1" smtClean="0"/>
              <a:t>ctxOfPrevKey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42799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Finding unambiguous geographical names</a:t>
            </a:r>
          </a:p>
          <a:p>
            <a:r>
              <a:rPr lang="en-US" dirty="0" smtClean="0"/>
              <a:t>GeoNames.org: for each place in its database, stores</a:t>
            </a:r>
          </a:p>
          <a:p>
            <a:pPr lvl="1"/>
            <a:r>
              <a:rPr lang="en-US" dirty="0" smtClean="0"/>
              <a:t>Several alternative names</a:t>
            </a:r>
          </a:p>
          <a:p>
            <a:pPr lvl="1"/>
            <a:r>
              <a:rPr lang="en-US" dirty="0" smtClean="0"/>
              <a:t>Latitude/Longitude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Lets you put places on a map (e.g., Google Maps)</a:t>
            </a:r>
          </a:p>
          <a:p>
            <a:r>
              <a:rPr lang="en-US" dirty="0" smtClean="0"/>
              <a:t>Problem: many names are ambiguous, especially if you allow an approximate match</a:t>
            </a:r>
          </a:p>
          <a:p>
            <a:pPr lvl="1"/>
            <a:r>
              <a:rPr lang="en-US" dirty="0" smtClean="0"/>
              <a:t>Paris, London, … even  Carnegie Mellon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Assuming</a:t>
            </a:r>
            <a:r>
              <a:rPr lang="en-US" sz="2400" dirty="0" smtClean="0"/>
              <a:t> the event counters do </a:t>
            </a:r>
            <a:r>
              <a:rPr lang="en-US" sz="2400" i="1" dirty="0" smtClean="0"/>
              <a:t>not </a:t>
            </a:r>
            <a:r>
              <a:rPr lang="en-US" sz="2400" dirty="0" smtClean="0"/>
              <a:t>fit in memory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Why?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/>
          <a:srcRect l="35714" t="29981" r="25476" b="15732"/>
          <a:stretch>
            <a:fillRect/>
          </a:stretch>
        </p:blipFill>
        <p:spPr bwMode="auto">
          <a:xfrm>
            <a:off x="1872344" y="2032000"/>
            <a:ext cx="6060454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9400" y="3086100"/>
            <a:ext cx="1592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Micro:</a:t>
            </a:r>
          </a:p>
          <a:p>
            <a:r>
              <a:rPr lang="en-US" dirty="0" smtClean="0"/>
              <a:t>0.6G memory</a:t>
            </a:r>
          </a:p>
          <a:p>
            <a:r>
              <a:rPr lang="en-US" b="1" dirty="0" smtClean="0"/>
              <a:t>Standard</a:t>
            </a:r>
            <a:r>
              <a:rPr lang="en-US" dirty="0" smtClean="0"/>
              <a:t>:</a:t>
            </a:r>
          </a:p>
          <a:p>
            <a:r>
              <a:rPr lang="en-US" dirty="0" smtClean="0"/>
              <a:t>S: 1.7Gb</a:t>
            </a:r>
          </a:p>
          <a:p>
            <a:r>
              <a:rPr lang="en-US" dirty="0" smtClean="0"/>
              <a:t>L: 7.5Gb</a:t>
            </a:r>
          </a:p>
          <a:p>
            <a:r>
              <a:rPr lang="en-US" dirty="0" smtClean="0"/>
              <a:t>XL: 15Mb</a:t>
            </a:r>
          </a:p>
          <a:p>
            <a:r>
              <a:rPr lang="en-US" b="1" dirty="0" smtClean="0"/>
              <a:t>Hi Memory</a:t>
            </a:r>
            <a:r>
              <a:rPr lang="en-US" dirty="0" smtClean="0"/>
              <a:t>:</a:t>
            </a:r>
          </a:p>
          <a:p>
            <a:r>
              <a:rPr lang="en-US" dirty="0" smtClean="0"/>
              <a:t>XXL: 34.2</a:t>
            </a:r>
          </a:p>
          <a:p>
            <a:r>
              <a:rPr lang="en-US" dirty="0" smtClean="0"/>
              <a:t>XXXXL: 68.4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6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>
            <a:off x="3048000" y="2362200"/>
            <a:ext cx="2854960" cy="1295400"/>
          </a:xfrm>
          <a:prstGeom prst="wedgeEllipseCallout">
            <a:avLst>
              <a:gd name="adj1" fmla="val -36269"/>
              <a:gd name="adj2" fmla="val 98249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Point Park (</a:t>
            </a:r>
            <a:r>
              <a:rPr lang="en-US" sz="1400" dirty="0" err="1">
                <a:solidFill>
                  <a:schemeClr val="tx1"/>
                </a:solidFill>
              </a:rPr>
              <a:t>College|University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096000" y="2438400"/>
            <a:ext cx="1600200" cy="1219200"/>
          </a:xfrm>
          <a:prstGeom prst="wedgeEllipseCallout">
            <a:avLst>
              <a:gd name="adj1" fmla="val 53979"/>
              <a:gd name="adj2" fmla="val 40736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Carnegie Mellon [University [School]]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18414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Finding almost unambiguous geographical names</a:t>
            </a:r>
          </a:p>
          <a:p>
            <a:r>
              <a:rPr lang="en-US" dirty="0" smtClean="0"/>
              <a:t>GeoNames.org: for each place in the database </a:t>
            </a:r>
          </a:p>
          <a:p>
            <a:pPr lvl="1"/>
            <a:r>
              <a:rPr lang="en-US" dirty="0" smtClean="0"/>
              <a:t>print all plausible soft-match substrings in each alternative name, paired with the lat/long, e.g.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Carnegie Mellon University at lat1,lon1 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Carnegie Mellon at lat1,lon1 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Mellon University at lat1,lon1</a:t>
            </a:r>
          </a:p>
          <a:p>
            <a:pPr lvl="2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Carnegie Mellon School at lat2,lon2</a:t>
            </a:r>
          </a:p>
          <a:p>
            <a:pPr lvl="2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Carnegie Mellon at lat2,lon2</a:t>
            </a:r>
          </a:p>
          <a:p>
            <a:pPr lvl="2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Mellon School at lat2,lon2</a:t>
            </a:r>
          </a:p>
          <a:p>
            <a:pPr lvl="2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Sort and collect… and filter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9400" y="1457325"/>
            <a:ext cx="3981450" cy="4247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smtClean="0"/>
              <a:t>event += delta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smtClean="0"/>
              <a:t>event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+= </a:t>
            </a:r>
            <a:r>
              <a:rPr lang="en-US" i="1" dirty="0" smtClean="0"/>
              <a:t>delta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smtClean="0"/>
              <a:t>event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</a:t>
            </a:r>
            <a:r>
              <a:rPr lang="en-US" i="1" dirty="0" smtClean="0"/>
              <a:t>delta</a:t>
            </a:r>
          </a:p>
          <a:p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PrevKey,sumForPrevKey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40556" y="1457325"/>
            <a:ext cx="4581524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locOfPrevKey</a:t>
            </a:r>
            <a:r>
              <a:rPr lang="en-US" dirty="0" smtClean="0"/>
              <a:t> = Gaussian()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smtClean="0"/>
              <a:t>place </a:t>
            </a:r>
            <a:r>
              <a:rPr lang="en-US" dirty="0" smtClean="0"/>
              <a:t>at </a:t>
            </a:r>
            <a:r>
              <a:rPr lang="en-US" i="1" dirty="0" err="1" smtClean="0"/>
              <a:t>lat,lon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err="1" smtClean="0"/>
              <a:t>dst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err="1" smtClean="0"/>
              <a:t>locOfPrevKey.observe</a:t>
            </a:r>
            <a:r>
              <a:rPr lang="en-US" dirty="0" smtClean="0"/>
              <a:t>(</a:t>
            </a:r>
            <a:r>
              <a:rPr lang="en-US" i="1" dirty="0" smtClean="0"/>
              <a:t>lat, </a:t>
            </a:r>
            <a:r>
              <a:rPr lang="en-US" i="1" dirty="0" err="1" smtClean="0"/>
              <a:t>lon</a:t>
            </a:r>
            <a:r>
              <a:rPr lang="en-US" i="1" dirty="0" smtClean="0"/>
              <a:t>)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smtClean="0"/>
              <a:t>place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locOfPrevKey</a:t>
            </a:r>
            <a:r>
              <a:rPr lang="en-US" dirty="0" smtClean="0"/>
              <a:t> = Gaussian()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locOfPrevKey.observe</a:t>
            </a:r>
            <a:r>
              <a:rPr lang="en-US" dirty="0" smtClean="0"/>
              <a:t>(</a:t>
            </a:r>
            <a:r>
              <a:rPr lang="en-US" i="1" dirty="0" smtClean="0"/>
              <a:t>lat, </a:t>
            </a:r>
            <a:r>
              <a:rPr lang="en-US" i="1" dirty="0" err="1" smtClean="0"/>
              <a:t>lon</a:t>
            </a:r>
            <a:r>
              <a:rPr lang="en-US" i="1" dirty="0" smtClean="0"/>
              <a:t>)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 and </a:t>
            </a:r>
            <a:r>
              <a:rPr lang="en-US" dirty="0" err="1" smtClean="0"/>
              <a:t>locOfPrevKey.stdDev</a:t>
            </a:r>
            <a:r>
              <a:rPr lang="en-US" dirty="0" smtClean="0"/>
              <a:t>() &lt; 1 mile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</a:t>
            </a:r>
            <a:r>
              <a:rPr lang="en-US" dirty="0" smtClean="0"/>
              <a:t>, locOfPrevKey.avg()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47434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 with huge feature sets</a:t>
            </a:r>
          </a:p>
          <a:p>
            <a:pPr lvl="1"/>
            <a:r>
              <a:rPr lang="en-US" dirty="0" smtClean="0"/>
              <a:t>i.e. ones that don’t fit in memory</a:t>
            </a:r>
          </a:p>
          <a:p>
            <a:r>
              <a:rPr lang="en-US" dirty="0" smtClean="0"/>
              <a:t>Pros and cons of possible approaches</a:t>
            </a:r>
          </a:p>
          <a:p>
            <a:pPr lvl="1"/>
            <a:r>
              <a:rPr lang="en-US" dirty="0" smtClean="0"/>
              <a:t>Traditional “DB” (actually, key-value store)</a:t>
            </a:r>
          </a:p>
          <a:p>
            <a:pPr lvl="1"/>
            <a:r>
              <a:rPr lang="en-US" dirty="0" smtClean="0"/>
              <a:t>Memory-based distributed DB</a:t>
            </a:r>
          </a:p>
          <a:p>
            <a:pPr lvl="1"/>
            <a:r>
              <a:rPr lang="en-US" dirty="0" smtClean="0"/>
              <a:t>Stream-and-sort counting</a:t>
            </a:r>
          </a:p>
          <a:p>
            <a:r>
              <a:rPr lang="en-US" dirty="0" smtClean="0"/>
              <a:t>Optimizations</a:t>
            </a:r>
          </a:p>
          <a:p>
            <a:r>
              <a:rPr lang="en-US" dirty="0" smtClean="0"/>
              <a:t>Other tasks for stream-and-sort</a:t>
            </a:r>
          </a:p>
          <a:p>
            <a:r>
              <a:rPr lang="en-US" dirty="0" smtClean="0"/>
              <a:t>A detail about large-vocabulary Naïve </a:t>
            </a:r>
            <a:r>
              <a:rPr lang="en-US" dirty="0" err="1" smtClean="0"/>
              <a:t>Bayes</a:t>
            </a:r>
            <a:r>
              <a:rPr lang="en-US" dirty="0" smtClean="0"/>
              <a:t>…..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You have a </a:t>
            </a:r>
            <a:r>
              <a:rPr lang="en-US" i="1" dirty="0" smtClean="0"/>
              <a:t>train</a:t>
            </a:r>
            <a:r>
              <a:rPr lang="en-US" dirty="0" smtClean="0"/>
              <a:t> dataset and a </a:t>
            </a:r>
            <a:r>
              <a:rPr lang="en-US" i="1" dirty="0" smtClean="0"/>
              <a:t>test</a:t>
            </a:r>
            <a:r>
              <a:rPr lang="en-US" dirty="0" smtClean="0"/>
              <a:t> dataset</a:t>
            </a:r>
          </a:p>
          <a:p>
            <a:r>
              <a:rPr lang="en-US" dirty="0" smtClean="0"/>
              <a:t>Initialize an “event counter” (</a:t>
            </a:r>
            <a:r>
              <a:rPr lang="en-US" dirty="0" err="1" smtClean="0"/>
              <a:t>hashtable</a:t>
            </a:r>
            <a:r>
              <a:rPr lang="en-US" dirty="0" smtClean="0"/>
              <a:t>) C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train:</a:t>
            </a:r>
          </a:p>
          <a:p>
            <a:pPr lvl="1"/>
            <a:r>
              <a:rPr lang="en-US" dirty="0" smtClean="0"/>
              <a:t>C(“</a:t>
            </a:r>
            <a:r>
              <a:rPr lang="en-US" i="1" dirty="0" smtClean="0"/>
              <a:t>Y</a:t>
            </a:r>
            <a:r>
              <a:rPr lang="en-US" dirty="0" smtClean="0"/>
              <a:t>=ANY”) ++;   C(“</a:t>
            </a:r>
            <a:r>
              <a:rPr lang="en-US" i="1" dirty="0" smtClean="0"/>
              <a:t>Y=y”) ++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 smtClean="0"/>
              <a:t>j </a:t>
            </a:r>
            <a:r>
              <a:rPr lang="en-US" dirty="0" smtClean="0"/>
              <a:t>in </a:t>
            </a:r>
            <a:r>
              <a:rPr lang="en-US" i="1" dirty="0" smtClean="0"/>
              <a:t>1..d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C(“</a:t>
            </a:r>
            <a:r>
              <a:rPr lang="en-US" i="1" dirty="0" smtClean="0"/>
              <a:t>Y=y ^ X=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dirty="0" smtClean="0"/>
              <a:t>”) ++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test:</a:t>
            </a:r>
          </a:p>
          <a:p>
            <a:pPr lvl="1"/>
            <a:r>
              <a:rPr lang="en-US" dirty="0" smtClean="0"/>
              <a:t>For each </a:t>
            </a:r>
            <a:r>
              <a:rPr lang="en-US" i="1" dirty="0" smtClean="0"/>
              <a:t>y’ </a:t>
            </a:r>
            <a:r>
              <a:rPr lang="en-US" dirty="0" smtClean="0"/>
              <a:t>in</a:t>
            </a:r>
            <a:r>
              <a:rPr lang="en-US" i="1" dirty="0" smtClean="0"/>
              <a:t> </a:t>
            </a:r>
            <a:r>
              <a:rPr lang="en-US" i="1" dirty="0" err="1" smtClean="0"/>
              <a:t>dom</a:t>
            </a:r>
            <a:r>
              <a:rPr lang="en-US" i="1" dirty="0" smtClean="0"/>
              <a:t>(Y):</a:t>
            </a:r>
          </a:p>
          <a:p>
            <a:pPr lvl="2"/>
            <a:r>
              <a:rPr lang="en-US" dirty="0" smtClean="0"/>
              <a:t>Compute log Pr</a:t>
            </a:r>
            <a:r>
              <a:rPr lang="en-US" i="1" dirty="0" smtClean="0"/>
              <a:t>(y’,x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) = </a:t>
            </a:r>
          </a:p>
          <a:p>
            <a:pPr lvl="2"/>
            <a:endParaRPr lang="en-US" i="1" dirty="0" smtClean="0"/>
          </a:p>
          <a:p>
            <a:pPr lvl="2"/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Return the best </a:t>
            </a:r>
            <a:r>
              <a:rPr lang="en-US" i="1" dirty="0" smtClean="0"/>
              <a:t>y’</a:t>
            </a:r>
            <a:endParaRPr lang="en-US" dirty="0" smtClean="0"/>
          </a:p>
        </p:txBody>
      </p:sp>
      <p:graphicFrame>
        <p:nvGraphicFramePr>
          <p:cNvPr id="279555" name="Object 3"/>
          <p:cNvGraphicFramePr>
            <a:graphicFrameLocks noChangeAspect="1"/>
          </p:cNvGraphicFramePr>
          <p:nvPr/>
        </p:nvGraphicFramePr>
        <p:xfrm>
          <a:off x="552450" y="4718050"/>
          <a:ext cx="6921500" cy="911225"/>
        </p:xfrm>
        <a:graphic>
          <a:graphicData uri="http://schemas.openxmlformats.org/presentationml/2006/ole">
            <p:oleObj spid="_x0000_s316418" name="Equation" r:id="rId3" imgW="3670200" imgH="4824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12267" y="3198951"/>
            <a:ext cx="2431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where:</a:t>
            </a:r>
          </a:p>
          <a:p>
            <a:r>
              <a:rPr lang="en-US" i="1" dirty="0" err="1" smtClean="0"/>
              <a:t>q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= 1/|V|</a:t>
            </a:r>
          </a:p>
          <a:p>
            <a:r>
              <a:rPr lang="en-US" i="1" dirty="0" err="1" smtClean="0"/>
              <a:t>q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 = 1/|</a:t>
            </a:r>
            <a:r>
              <a:rPr lang="en-US" i="1" dirty="0" err="1" smtClean="0"/>
              <a:t>dom</a:t>
            </a:r>
            <a:r>
              <a:rPr lang="en-US" i="1" dirty="0" smtClean="0"/>
              <a:t>(Y)|</a:t>
            </a:r>
          </a:p>
          <a:p>
            <a:r>
              <a:rPr lang="en-US" i="1" dirty="0" smtClean="0"/>
              <a:t>m=1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391910" y="1960880"/>
            <a:ext cx="21640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Complexity: O(</a:t>
            </a:r>
            <a:r>
              <a:rPr lang="en-US" i="1" dirty="0" smtClean="0"/>
              <a:t>n), n=</a:t>
            </a:r>
            <a:r>
              <a:rPr lang="en-US" dirty="0" smtClean="0"/>
              <a:t>size of </a:t>
            </a:r>
            <a:r>
              <a:rPr lang="en-US" i="1" dirty="0" smtClean="0"/>
              <a:t>train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391910" y="5764629"/>
            <a:ext cx="216408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Complexity: O(|</a:t>
            </a:r>
            <a:r>
              <a:rPr lang="en-US" i="1" dirty="0" err="1" smtClean="0"/>
              <a:t>dom</a:t>
            </a:r>
            <a:r>
              <a:rPr lang="en-US" i="1" dirty="0" smtClean="0"/>
              <a:t>(Y)|*n’), n’=</a:t>
            </a:r>
            <a:r>
              <a:rPr lang="en-US" dirty="0" smtClean="0"/>
              <a:t>size of </a:t>
            </a:r>
            <a:r>
              <a:rPr lang="en-US" i="1" dirty="0" smtClean="0"/>
              <a:t>test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227137" y="0"/>
            <a:ext cx="54851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Assume </a:t>
            </a:r>
            <a:r>
              <a:rPr lang="en-US" dirty="0" err="1" smtClean="0"/>
              <a:t>hashtable</a:t>
            </a:r>
            <a:r>
              <a:rPr lang="en-US" dirty="0" smtClean="0"/>
              <a:t> holding all counts fits in memory</a:t>
            </a:r>
            <a:endParaRPr lang="en-US" i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7828280" y="1681480"/>
            <a:ext cx="528320" cy="30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72975" y="1195308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Sequential reads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72975" y="4399280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Sequential reads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7655392" y="5190420"/>
            <a:ext cx="996017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/>
      <p:bldP spid="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Using</a:t>
            </a:r>
            <a:r>
              <a:rPr lang="en-US" dirty="0" smtClean="0"/>
              <a:t> 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197850" cy="50577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</a:p>
          <a:p>
            <a:r>
              <a:rPr lang="en-US" sz="2400" dirty="0" smtClean="0"/>
              <a:t>Sort the event-counter update “messages”</a:t>
            </a:r>
          </a:p>
          <a:p>
            <a:r>
              <a:rPr lang="en-US" sz="2400" dirty="0" smtClean="0"/>
              <a:t>Scan and add the sorted messages and output the final counter values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</a:p>
          <a:p>
            <a:pPr lvl="1"/>
            <a:r>
              <a:rPr lang="en-US" sz="2400" dirty="0" smtClean="0"/>
              <a:t>For each </a:t>
            </a:r>
            <a:r>
              <a:rPr lang="en-US" sz="2400" i="1" dirty="0" smtClean="0"/>
              <a:t>y’ </a:t>
            </a:r>
            <a:r>
              <a:rPr lang="en-US" sz="2400" dirty="0" smtClean="0"/>
              <a:t>in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dom</a:t>
            </a:r>
            <a:r>
              <a:rPr lang="en-US" sz="2400" i="1" dirty="0" smtClean="0"/>
              <a:t>(Y):</a:t>
            </a:r>
          </a:p>
          <a:p>
            <a:pPr lvl="2"/>
            <a:r>
              <a:rPr lang="en-US" sz="2000" dirty="0" smtClean="0"/>
              <a:t>Compute log Pr</a:t>
            </a:r>
            <a:r>
              <a:rPr lang="en-US" sz="2000" i="1" dirty="0" smtClean="0"/>
              <a:t>(y’,x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,….,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d</a:t>
            </a:r>
            <a:r>
              <a:rPr lang="en-US" sz="2000" i="1" dirty="0" smtClean="0"/>
              <a:t>) = </a:t>
            </a:r>
          </a:p>
          <a:p>
            <a:pPr lvl="2"/>
            <a:endParaRPr lang="en-US" sz="1600" i="1" dirty="0" smtClean="0"/>
          </a:p>
          <a:p>
            <a:pPr lvl="2"/>
            <a:endParaRPr lang="en-US" sz="1600" i="1" dirty="0" smtClean="0"/>
          </a:p>
          <a:p>
            <a:pPr lvl="2"/>
            <a:endParaRPr lang="en-US" sz="1600" dirty="0" smtClean="0"/>
          </a:p>
          <a:p>
            <a:pPr lvl="1"/>
            <a:endParaRPr lang="en-US" sz="1800" dirty="0" smtClean="0"/>
          </a:p>
          <a:p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931160" y="2541627"/>
            <a:ext cx="443166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Model size:  max</a:t>
            </a:r>
            <a:r>
              <a:rPr lang="en-US" i="1" dirty="0" smtClean="0"/>
              <a:t> O(n), O(|V||</a:t>
            </a:r>
            <a:r>
              <a:rPr lang="en-US" i="1" dirty="0" err="1" smtClean="0"/>
              <a:t>dom</a:t>
            </a:r>
            <a:r>
              <a:rPr lang="en-US" i="1" dirty="0" smtClean="0"/>
              <a:t>(Y)|)</a:t>
            </a:r>
            <a:endParaRPr lang="en-US" i="1" dirty="0"/>
          </a:p>
        </p:txBody>
      </p:sp>
      <p:graphicFrame>
        <p:nvGraphicFramePr>
          <p:cNvPr id="315394" name="Object 2"/>
          <p:cNvGraphicFramePr>
            <a:graphicFrameLocks noChangeAspect="1"/>
          </p:cNvGraphicFramePr>
          <p:nvPr/>
        </p:nvGraphicFramePr>
        <p:xfrm>
          <a:off x="1362075" y="4262437"/>
          <a:ext cx="6921500" cy="911225"/>
        </p:xfrm>
        <a:graphic>
          <a:graphicData uri="http://schemas.openxmlformats.org/presentationml/2006/ole">
            <p:oleObj spid="_x0000_s315394" name="Equation" r:id="rId3" imgW="3670200" imgH="482400" progId="Equation.3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279400" y="2910959"/>
            <a:ext cx="8455025" cy="26421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197850" cy="505777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</a:p>
          <a:p>
            <a:r>
              <a:rPr lang="en-US" sz="2400" dirty="0" smtClean="0"/>
              <a:t>Sort the event-counter update “messages”</a:t>
            </a:r>
          </a:p>
          <a:p>
            <a:r>
              <a:rPr lang="en-US" sz="2400" dirty="0" smtClean="0"/>
              <a:t>Scan and add the sorted messages and output the final counter values</a:t>
            </a:r>
          </a:p>
          <a:p>
            <a:r>
              <a:rPr lang="en-US" sz="2400" dirty="0" smtClean="0"/>
              <a:t>Initialize a </a:t>
            </a:r>
            <a:r>
              <a:rPr lang="en-US" sz="2400" dirty="0" err="1" smtClean="0"/>
              <a:t>HashSet</a:t>
            </a:r>
            <a:r>
              <a:rPr lang="en-US" sz="2400" dirty="0" smtClean="0"/>
              <a:t> NEEDED and a </a:t>
            </a:r>
            <a:r>
              <a:rPr lang="en-US" sz="2400" dirty="0" err="1" smtClean="0"/>
              <a:t>hashtable</a:t>
            </a:r>
            <a:r>
              <a:rPr lang="en-US" sz="2400" dirty="0" smtClean="0"/>
              <a:t> C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</a:p>
          <a:p>
            <a:pPr lvl="1"/>
            <a:r>
              <a:rPr lang="en-US" sz="2400" dirty="0" smtClean="0"/>
              <a:t>Add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dirty="0" smtClean="0"/>
              <a:t> to NEEDED</a:t>
            </a:r>
          </a:p>
          <a:p>
            <a:r>
              <a:rPr lang="en-US" sz="2400" dirty="0" smtClean="0"/>
              <a:t>For each </a:t>
            </a:r>
            <a:r>
              <a:rPr lang="en-US" sz="2400" i="1" dirty="0" smtClean="0"/>
              <a:t>event, C(event) </a:t>
            </a:r>
            <a:r>
              <a:rPr lang="en-US" sz="2400" dirty="0" smtClean="0"/>
              <a:t>in the summed counters</a:t>
            </a:r>
          </a:p>
          <a:p>
            <a:pPr lvl="1"/>
            <a:r>
              <a:rPr lang="en-US" sz="2400" dirty="0" smtClean="0"/>
              <a:t>If </a:t>
            </a:r>
            <a:r>
              <a:rPr lang="en-US" sz="2400" i="1" dirty="0" smtClean="0"/>
              <a:t>event </a:t>
            </a:r>
            <a:r>
              <a:rPr lang="en-US" sz="2400" dirty="0" smtClean="0"/>
              <a:t>involves a NEEDED term </a:t>
            </a:r>
            <a:r>
              <a:rPr lang="en-US" sz="2400" i="1" dirty="0" smtClean="0"/>
              <a:t>x </a:t>
            </a:r>
            <a:r>
              <a:rPr lang="en-US" sz="2400" dirty="0" smtClean="0"/>
              <a:t>read it into C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  <a:endParaRPr lang="en-US" sz="2400" dirty="0" smtClean="0"/>
          </a:p>
          <a:p>
            <a:pPr lvl="1"/>
            <a:r>
              <a:rPr lang="en-US" sz="2400" dirty="0" smtClean="0"/>
              <a:t>For each </a:t>
            </a:r>
            <a:r>
              <a:rPr lang="en-US" sz="2400" i="1" dirty="0" smtClean="0"/>
              <a:t>y’ </a:t>
            </a:r>
            <a:r>
              <a:rPr lang="en-US" sz="2400" dirty="0" smtClean="0"/>
              <a:t>in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dom</a:t>
            </a:r>
            <a:r>
              <a:rPr lang="en-US" sz="2400" i="1" dirty="0" smtClean="0"/>
              <a:t>(Y):</a:t>
            </a:r>
          </a:p>
          <a:p>
            <a:pPr lvl="2"/>
            <a:r>
              <a:rPr lang="en-US" sz="2000" dirty="0" smtClean="0"/>
              <a:t>Compute log Pr</a:t>
            </a:r>
            <a:r>
              <a:rPr lang="en-US" sz="2000" i="1" dirty="0" smtClean="0"/>
              <a:t>(y’,x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,….,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d</a:t>
            </a:r>
            <a:r>
              <a:rPr lang="en-US" sz="2000" i="1" dirty="0" smtClean="0"/>
              <a:t>) = ….</a:t>
            </a:r>
          </a:p>
          <a:p>
            <a:pPr lvl="2"/>
            <a:endParaRPr lang="en-US" sz="1600" i="1" dirty="0" smtClean="0"/>
          </a:p>
          <a:p>
            <a:pPr lvl="2"/>
            <a:endParaRPr lang="en-US" sz="1600" i="1" dirty="0" smtClean="0"/>
          </a:p>
          <a:p>
            <a:pPr lvl="2"/>
            <a:endParaRPr lang="en-US" sz="1600" dirty="0" smtClean="0"/>
          </a:p>
          <a:p>
            <a:pPr lvl="1"/>
            <a:endParaRPr lang="en-US" sz="1800" dirty="0" smtClean="0"/>
          </a:p>
          <a:p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274320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4770437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38925" y="1096962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[For assignment]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38925" y="2373868"/>
            <a:ext cx="250507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Model size: O</a:t>
            </a:r>
            <a:r>
              <a:rPr lang="en-US" i="1" dirty="0" smtClean="0"/>
              <a:t>(|V|)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38925" y="3417927"/>
            <a:ext cx="250507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Time: O</a:t>
            </a:r>
            <a:r>
              <a:rPr lang="en-US" i="1" dirty="0" smtClean="0"/>
              <a:t>(n</a:t>
            </a:r>
            <a:r>
              <a:rPr lang="en-US" i="1" baseline="-25000" dirty="0" smtClean="0"/>
              <a:t>2</a:t>
            </a:r>
            <a:r>
              <a:rPr lang="en-US" i="1" dirty="0" smtClean="0"/>
              <a:t>), size of test</a:t>
            </a:r>
          </a:p>
          <a:p>
            <a:r>
              <a:rPr lang="en-US" dirty="0" smtClean="0"/>
              <a:t>Memory</a:t>
            </a:r>
            <a:r>
              <a:rPr lang="en-US" i="1" dirty="0" smtClean="0"/>
              <a:t>: </a:t>
            </a:r>
            <a:r>
              <a:rPr lang="en-US" dirty="0" smtClean="0"/>
              <a:t>same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05676" y="4733925"/>
            <a:ext cx="18383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Time: O</a:t>
            </a:r>
            <a:r>
              <a:rPr lang="en-US" i="1" dirty="0" smtClean="0"/>
              <a:t>(n</a:t>
            </a:r>
            <a:r>
              <a:rPr lang="en-US" i="1" baseline="-25000" dirty="0" smtClean="0"/>
              <a:t>2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Memory:  same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05676" y="5668744"/>
            <a:ext cx="18383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Time: O</a:t>
            </a:r>
            <a:r>
              <a:rPr lang="en-US" i="1" dirty="0" smtClean="0"/>
              <a:t>(n</a:t>
            </a:r>
            <a:r>
              <a:rPr lang="en-US" i="1" baseline="-25000" dirty="0" smtClean="0"/>
              <a:t>2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Memory:  same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Large-Vocabulary Naïve </a:t>
            </a:r>
            <a:r>
              <a:rPr lang="en-US" sz="3200" dirty="0" err="1" smtClean="0"/>
              <a:t>Bayes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Learning/Counting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Using Counts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Assignment:</a:t>
            </a:r>
          </a:p>
          <a:p>
            <a:pPr lvl="1"/>
            <a:r>
              <a:rPr lang="en-US" b="1" dirty="0" smtClean="0"/>
              <a:t>Scan through counts to find those needed for test set</a:t>
            </a:r>
          </a:p>
          <a:p>
            <a:pPr lvl="1"/>
            <a:r>
              <a:rPr lang="en-US" b="1" dirty="0" smtClean="0"/>
              <a:t>Classify with counts in memory</a:t>
            </a:r>
          </a:p>
          <a:p>
            <a:r>
              <a:rPr lang="en-US" dirty="0" smtClean="0"/>
              <a:t>Put counts in a database</a:t>
            </a:r>
          </a:p>
          <a:p>
            <a:r>
              <a:rPr lang="en-US" dirty="0" smtClean="0"/>
              <a:t>Use partial counts and repeated scans of the test data?</a:t>
            </a:r>
          </a:p>
          <a:p>
            <a:r>
              <a:rPr lang="en-US" dirty="0" smtClean="0"/>
              <a:t>Re-organize the counts and test set so that you can classify in a stream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Counts on disk with a key-value store</a:t>
            </a:r>
          </a:p>
          <a:p>
            <a:r>
              <a:rPr lang="en-US" sz="2000" dirty="0" smtClean="0"/>
              <a:t>Counts as messages to a set of distributed processes</a:t>
            </a:r>
          </a:p>
          <a:p>
            <a:r>
              <a:rPr lang="en-US" sz="2000" dirty="0" smtClean="0"/>
              <a:t>Repeated scans to build up partial counts</a:t>
            </a:r>
          </a:p>
          <a:p>
            <a:r>
              <a:rPr lang="en-US" sz="2000" dirty="0" smtClean="0"/>
              <a:t>Counts as messages in a stream-and-sort system</a:t>
            </a:r>
          </a:p>
          <a:p>
            <a:r>
              <a:rPr lang="en-US" sz="2000" b="1" dirty="0" smtClean="0"/>
              <a:t>Assignment:  Counts as messages but buffered in memory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Assuming</a:t>
            </a:r>
            <a:r>
              <a:rPr lang="en-US" sz="2400" dirty="0" smtClean="0"/>
              <a:t> the event counters do </a:t>
            </a:r>
            <a:r>
              <a:rPr lang="en-US" sz="2400" i="1" dirty="0" smtClean="0"/>
              <a:t>not </a:t>
            </a:r>
            <a:r>
              <a:rPr lang="en-US" sz="2400" dirty="0" smtClean="0"/>
              <a:t>fit in memory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Why? 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Zipf’s</a:t>
            </a:r>
            <a:r>
              <a:rPr lang="en-US" sz="2400" dirty="0" smtClean="0"/>
              <a:t> law: many words that you see, you don’t see often.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My Documents\My Pictures\zipf-stats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06610"/>
            <a:ext cx="7534275" cy="508943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[Via Bruce Croft]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How to implement Naïve </a:t>
            </a:r>
            <a:r>
              <a:rPr lang="en-US" sz="2000" dirty="0" err="1" smtClean="0"/>
              <a:t>Bayes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u="sng" dirty="0" smtClean="0"/>
              <a:t>Assuming</a:t>
            </a:r>
            <a:r>
              <a:rPr lang="en-US" sz="2000" dirty="0" smtClean="0"/>
              <a:t> the event counters do </a:t>
            </a:r>
            <a:r>
              <a:rPr lang="en-US" sz="2000" i="1" dirty="0" smtClean="0"/>
              <a:t>not </a:t>
            </a:r>
            <a:r>
              <a:rPr lang="en-US" sz="2000" dirty="0" smtClean="0"/>
              <a:t>fit in memory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Why? </a:t>
            </a:r>
          </a:p>
          <a:p>
            <a:r>
              <a:rPr lang="en-US" sz="2000" dirty="0" smtClean="0"/>
              <a:t>Heaps’ Law: If </a:t>
            </a:r>
            <a:r>
              <a:rPr lang="en-US" sz="2000" i="1" dirty="0" smtClean="0"/>
              <a:t>V</a:t>
            </a:r>
            <a:r>
              <a:rPr lang="en-US" sz="2000" dirty="0" smtClean="0"/>
              <a:t> is the size of the vocabulary and the </a:t>
            </a:r>
            <a:r>
              <a:rPr lang="en-US" sz="2000" i="1" dirty="0" smtClean="0"/>
              <a:t>n </a:t>
            </a:r>
            <a:r>
              <a:rPr lang="en-US" sz="2000" dirty="0" smtClean="0"/>
              <a:t>is the length of the corpus in words: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Typical constants:</a:t>
            </a:r>
          </a:p>
          <a:p>
            <a:pPr lvl="1"/>
            <a:r>
              <a:rPr lang="en-US" sz="2000" i="1" dirty="0" smtClean="0"/>
              <a:t>K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 pitchFamily="18" charset="2"/>
              </a:rPr>
              <a:t></a:t>
            </a:r>
            <a:r>
              <a:rPr lang="en-US" sz="2000" dirty="0" smtClean="0"/>
              <a:t> 1/10</a:t>
            </a:r>
            <a:r>
              <a:rPr lang="en-US" sz="2000" dirty="0" smtClean="0">
                <a:sym typeface="Symbol" pitchFamily="18" charset="2"/>
              </a:rPr>
              <a:t>1/</a:t>
            </a:r>
            <a:r>
              <a:rPr lang="en-US" sz="2000" dirty="0" smtClean="0"/>
              <a:t>100</a:t>
            </a:r>
          </a:p>
          <a:p>
            <a:pPr lvl="1"/>
            <a:r>
              <a:rPr lang="en-US" sz="2000" dirty="0" smtClean="0">
                <a:sym typeface="Symbol" pitchFamily="18" charset="2"/>
              </a:rPr>
              <a:t>  </a:t>
            </a:r>
            <a:r>
              <a:rPr lang="en-US" sz="2000" dirty="0" smtClean="0"/>
              <a:t>0.4</a:t>
            </a:r>
            <a:r>
              <a:rPr lang="en-US" sz="2000" dirty="0" smtClean="0">
                <a:sym typeface="Symbol" pitchFamily="18" charset="2"/>
              </a:rPr>
              <a:t></a:t>
            </a:r>
            <a:r>
              <a:rPr lang="en-US" sz="2000" dirty="0" smtClean="0"/>
              <a:t>0.6   (approx. square-root)</a:t>
            </a:r>
          </a:p>
          <a:p>
            <a:r>
              <a:rPr lang="en-US" sz="2000" dirty="0" smtClean="0"/>
              <a:t>Why?</a:t>
            </a:r>
          </a:p>
          <a:p>
            <a:pPr lvl="1"/>
            <a:r>
              <a:rPr lang="en-US" sz="2000" dirty="0" smtClean="0"/>
              <a:t>Proper names, </a:t>
            </a:r>
            <a:r>
              <a:rPr lang="en-US" sz="2000" dirty="0" err="1" smtClean="0"/>
              <a:t>missspellings</a:t>
            </a:r>
            <a:r>
              <a:rPr lang="en-US" sz="2000" dirty="0" smtClean="0"/>
              <a:t>, neologisms, …</a:t>
            </a:r>
          </a:p>
          <a:p>
            <a:r>
              <a:rPr lang="en-US" sz="2000" dirty="0" smtClean="0"/>
              <a:t>Summary:</a:t>
            </a:r>
          </a:p>
          <a:p>
            <a:pPr lvl="1"/>
            <a:r>
              <a:rPr lang="en-US" sz="2000" dirty="0" smtClean="0"/>
              <a:t>For text classification for a corpus with O(n) words, expect to use O(</a:t>
            </a:r>
            <a:r>
              <a:rPr lang="en-US" sz="2000" dirty="0" err="1" smtClean="0"/>
              <a:t>sqrt</a:t>
            </a:r>
            <a:r>
              <a:rPr lang="en-US" sz="2000" dirty="0" smtClean="0"/>
              <a:t>(n)) storage for vocabulary.</a:t>
            </a:r>
          </a:p>
          <a:p>
            <a:pPr lvl="1"/>
            <a:r>
              <a:rPr lang="en-US" sz="2000" dirty="0" smtClean="0"/>
              <a:t>Scaling might be worse for other cases (e.g., hypertext, phrases, …)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graphicFrame>
        <p:nvGraphicFramePr>
          <p:cNvPr id="294914" name="Object 2"/>
          <p:cNvGraphicFramePr>
            <a:graphicFrameLocks noChangeAspect="1"/>
          </p:cNvGraphicFramePr>
          <p:nvPr/>
        </p:nvGraphicFramePr>
        <p:xfrm>
          <a:off x="2114550" y="2754904"/>
          <a:ext cx="5181600" cy="498283"/>
        </p:xfrm>
        <a:graphic>
          <a:graphicData uri="http://schemas.openxmlformats.org/presentationml/2006/ole">
            <p:oleObj spid="_x0000_s294914" name="Equation" r:id="rId4" imgW="23745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Assuming</a:t>
            </a:r>
            <a:r>
              <a:rPr lang="en-US" sz="2400" dirty="0" smtClean="0"/>
              <a:t> the event counters do </a:t>
            </a:r>
            <a:r>
              <a:rPr lang="en-US" sz="2400" i="1" dirty="0" smtClean="0"/>
              <a:t>not </a:t>
            </a:r>
            <a:r>
              <a:rPr lang="en-US" sz="2400" dirty="0" smtClean="0"/>
              <a:t>fit in memory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Possible approaches: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a database? (or at least a key-value store)</a:t>
            </a:r>
          </a:p>
          <a:p>
            <a:pPr lvl="2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5700" y="3442066"/>
            <a:ext cx="4686300" cy="312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4726</TotalTime>
  <Words>3978</Words>
  <Application>Microsoft Macintosh PowerPoint</Application>
  <PresentationFormat>On-screen Show (4:3)</PresentationFormat>
  <Paragraphs>793</Paragraphs>
  <Slides>57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Office Theme</vt:lpstr>
      <vt:lpstr>Equation</vt:lpstr>
      <vt:lpstr>Naïve Bayes for Large Vocabularies</vt:lpstr>
      <vt:lpstr>Summary to date</vt:lpstr>
      <vt:lpstr>Today</vt:lpstr>
      <vt:lpstr>Complexity of Naïve Bayes</vt:lpstr>
      <vt:lpstr>What’s next</vt:lpstr>
      <vt:lpstr>What’s next</vt:lpstr>
      <vt:lpstr>[Via Bruce Croft]</vt:lpstr>
      <vt:lpstr>What’s next</vt:lpstr>
      <vt:lpstr>What’s next</vt:lpstr>
      <vt:lpstr>Numbers (Jeff Dean says) Everyone Should Know </vt:lpstr>
      <vt:lpstr>Using a database for Big ML</vt:lpstr>
      <vt:lpstr>Using a database for Big ML</vt:lpstr>
      <vt:lpstr>A simple indexed store</vt:lpstr>
      <vt:lpstr>Using a database for Big ML</vt:lpstr>
      <vt:lpstr>What’s next</vt:lpstr>
      <vt:lpstr>What’s next</vt:lpstr>
      <vt:lpstr>Counting</vt:lpstr>
      <vt:lpstr>Counting</vt:lpstr>
      <vt:lpstr>Distributed Counting</vt:lpstr>
      <vt:lpstr>Distributed Counting</vt:lpstr>
      <vt:lpstr>Numbers (Jeff Dean says) Everyone Should Know </vt:lpstr>
      <vt:lpstr>What’s next</vt:lpstr>
      <vt:lpstr>What’s next</vt:lpstr>
      <vt:lpstr>Large-vocabulary Naïve Bayes</vt:lpstr>
      <vt:lpstr>Slide 25</vt:lpstr>
      <vt:lpstr>Large vocabulary counting</vt:lpstr>
      <vt:lpstr>Slide 27</vt:lpstr>
      <vt:lpstr>Large-vocabulary Naïve Bayes</vt:lpstr>
      <vt:lpstr>Large-vocabulary Naïve Bayes</vt:lpstr>
      <vt:lpstr>Large-vocabulary Naïve Bayes</vt:lpstr>
      <vt:lpstr>Large-vocabulary Naïve Bayes</vt:lpstr>
      <vt:lpstr>Distributed Counting  Stream and Sort Counting</vt:lpstr>
      <vt:lpstr>Distributed Counting  Stream and Sort Counting</vt:lpstr>
      <vt:lpstr>Stream and Sort Counting  Distributed Counting</vt:lpstr>
      <vt:lpstr>Locality is good</vt:lpstr>
      <vt:lpstr>Large-vocabulary Naïve Bayes</vt:lpstr>
      <vt:lpstr>Today</vt:lpstr>
      <vt:lpstr>Optimizations</vt:lpstr>
      <vt:lpstr>Optimization…</vt:lpstr>
      <vt:lpstr>Some other stream and sort tasks</vt:lpstr>
      <vt:lpstr>Some other stream and sort tasks</vt:lpstr>
      <vt:lpstr>Some other stream and sort tasks</vt:lpstr>
      <vt:lpstr>Some other stream and sort tasks</vt:lpstr>
      <vt:lpstr>Some other stream and sort tasks</vt:lpstr>
      <vt:lpstr>Some other stream and sort tasks</vt:lpstr>
      <vt:lpstr>Some other stream and sort tasks</vt:lpstr>
      <vt:lpstr>Some other stream and sort tasks</vt:lpstr>
      <vt:lpstr>Some other stream and sort tasks</vt:lpstr>
      <vt:lpstr>Some other stream and sort tasks</vt:lpstr>
      <vt:lpstr>Slide 50</vt:lpstr>
      <vt:lpstr>Some other stream and sort tasks</vt:lpstr>
      <vt:lpstr>Some other stream and sort tasks</vt:lpstr>
      <vt:lpstr>Today</vt:lpstr>
      <vt:lpstr>Complexity of Naïve Bayes</vt:lpstr>
      <vt:lpstr>Using Large-vocabulary Naïve Bayes</vt:lpstr>
      <vt:lpstr>Using Large-vocabulary Naïve Bayes</vt:lpstr>
      <vt:lpstr>Large-Vocabulary Naïve Bayes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W. Cohen</cp:lastModifiedBy>
  <cp:revision>492</cp:revision>
  <dcterms:created xsi:type="dcterms:W3CDTF">2012-01-03T16:05:59Z</dcterms:created>
  <dcterms:modified xsi:type="dcterms:W3CDTF">2012-01-26T16:59:41Z</dcterms:modified>
</cp:coreProperties>
</file>