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321" r:id="rId2"/>
    <p:sldId id="256" r:id="rId3"/>
    <p:sldId id="322" r:id="rId4"/>
    <p:sldId id="257" r:id="rId5"/>
    <p:sldId id="345" r:id="rId6"/>
    <p:sldId id="376" r:id="rId7"/>
    <p:sldId id="377" r:id="rId8"/>
    <p:sldId id="378" r:id="rId9"/>
    <p:sldId id="379" r:id="rId10"/>
    <p:sldId id="380" r:id="rId11"/>
    <p:sldId id="343" r:id="rId12"/>
    <p:sldId id="346" r:id="rId13"/>
    <p:sldId id="359" r:id="rId14"/>
    <p:sldId id="260" r:id="rId15"/>
    <p:sldId id="261" r:id="rId16"/>
    <p:sldId id="323" r:id="rId17"/>
    <p:sldId id="355" r:id="rId18"/>
    <p:sldId id="356" r:id="rId19"/>
    <p:sldId id="354" r:id="rId20"/>
    <p:sldId id="357" r:id="rId21"/>
    <p:sldId id="269" r:id="rId22"/>
    <p:sldId id="368" r:id="rId23"/>
    <p:sldId id="270" r:id="rId24"/>
    <p:sldId id="363" r:id="rId25"/>
    <p:sldId id="360" r:id="rId26"/>
    <p:sldId id="361" r:id="rId27"/>
    <p:sldId id="362" r:id="rId28"/>
    <p:sldId id="326" r:id="rId29"/>
    <p:sldId id="274" r:id="rId30"/>
    <p:sldId id="367" r:id="rId31"/>
    <p:sldId id="281" r:id="rId32"/>
    <p:sldId id="282" r:id="rId33"/>
    <p:sldId id="283" r:id="rId34"/>
    <p:sldId id="284" r:id="rId35"/>
    <p:sldId id="327" r:id="rId36"/>
    <p:sldId id="365" r:id="rId37"/>
    <p:sldId id="369" r:id="rId38"/>
    <p:sldId id="370" r:id="rId39"/>
    <p:sldId id="381" r:id="rId40"/>
    <p:sldId id="371" r:id="rId41"/>
    <p:sldId id="328" r:id="rId42"/>
    <p:sldId id="329" r:id="rId43"/>
    <p:sldId id="330" r:id="rId44"/>
    <p:sldId id="331" r:id="rId45"/>
    <p:sldId id="332" r:id="rId46"/>
    <p:sldId id="333" r:id="rId47"/>
    <p:sldId id="334" r:id="rId48"/>
    <p:sldId id="335" r:id="rId49"/>
    <p:sldId id="336" r:id="rId50"/>
    <p:sldId id="337" r:id="rId51"/>
    <p:sldId id="372" r:id="rId52"/>
    <p:sldId id="373" r:id="rId53"/>
    <p:sldId id="338" r:id="rId54"/>
    <p:sldId id="374" r:id="rId55"/>
    <p:sldId id="340" r:id="rId56"/>
    <p:sldId id="37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7856" autoAdjust="0"/>
    <p:restoredTop sz="88433" autoAdjust="0"/>
  </p:normalViewPr>
  <p:slideViewPr>
    <p:cSldViewPr snapToGrid="0" snapToObjects="1">
      <p:cViewPr varScale="1">
        <p:scale>
          <a:sx n="94" d="100"/>
          <a:sy n="94" d="100"/>
        </p:scale>
        <p:origin x="-21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C353CB7-5714-4514-A7F8-65275F892776}" type="slidenum">
              <a:rPr lang="en-US" smtClean="0"/>
              <a:pPr/>
              <a:t>3</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3BF8589C-7547-4196-B514-36172A11687D}" type="slidenum">
              <a:rPr lang="en-US" smtClean="0"/>
              <a:pPr/>
              <a:t>28</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35801-B62B-1347-8D7D-E1D9FD950611}"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 with a 1</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4FC35801-B62B-1347-8D7D-E1D9FD950611}" type="datetimeFigureOut">
              <a:rPr lang="en-US" smtClean="0"/>
              <a:pPr/>
              <a:t>1/24/2012</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35801-B62B-1347-8D7D-E1D9FD950611}"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FC35801-B62B-1347-8D7D-E1D9FD950611}"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FC35801-B62B-1347-8D7D-E1D9FD950611}"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C35801-B62B-1347-8D7D-E1D9FD950611}"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5801-B62B-1347-8D7D-E1D9FD950611}"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35801-B62B-1347-8D7D-E1D9FD950611}" type="datetimeFigureOut">
              <a:rPr lang="en-US" smtClean="0"/>
              <a:pPr/>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70C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cs.cmu.edu/~awm/tutorial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2" Type="http://schemas.openxmlformats.org/officeDocument/2006/relationships/hyperlink" Target="http://www.cs.cmu.edu/~awm/tutorials"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20.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7.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9.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1.xml.rels><?xml version="1.0" encoding="UTF-8" standalone="yes"?>
<Relationships xmlns="http://schemas.openxmlformats.org/package/2006/relationships"><Relationship Id="rId2" Type="http://schemas.openxmlformats.org/officeDocument/2006/relationships/hyperlink" Target="http://wcohen.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xkcd.com/ngram-charts/"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Naïve </a:t>
            </a:r>
            <a:r>
              <a:rPr lang="en-US" dirty="0" err="1" smtClean="0"/>
              <a:t>Bayes</a:t>
            </a:r>
            <a:endParaRPr lang="en-US" dirty="0"/>
          </a:p>
        </p:txBody>
      </p:sp>
      <p:sp>
        <p:nvSpPr>
          <p:cNvPr id="3" name="Subtitle 2"/>
          <p:cNvSpPr>
            <a:spLocks noGrp="1"/>
          </p:cNvSpPr>
          <p:nvPr>
            <p:ph type="subTitle" idx="1"/>
          </p:nvPr>
        </p:nvSpPr>
        <p:spPr/>
        <p:txBody>
          <a:bodyPr/>
          <a:lstStyle/>
          <a:p>
            <a:r>
              <a:rPr lang="en-US" dirty="0" smtClean="0"/>
              <a:t>William W. Cohen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of A Joint Distribution</a:t>
            </a:r>
            <a:endParaRPr lang="en-US" dirty="0"/>
          </a:p>
        </p:txBody>
      </p:sp>
      <p:graphicFrame>
        <p:nvGraphicFramePr>
          <p:cNvPr id="4" name="Table 3"/>
          <p:cNvGraphicFramePr>
            <a:graphicFrameLocks noGrp="1"/>
          </p:cNvGraphicFramePr>
          <p:nvPr/>
        </p:nvGraphicFramePr>
        <p:xfrm>
          <a:off x="1523996" y="1397000"/>
          <a:ext cx="6619878" cy="4450080"/>
        </p:xfrm>
        <a:graphic>
          <a:graphicData uri="http://schemas.openxmlformats.org/drawingml/2006/table">
            <a:tbl>
              <a:tblPr firstRow="1" bandRow="1">
                <a:tableStyleId>{5C22544A-7EE6-4342-B048-85BDC9FD1C3A}</a:tableStyleId>
              </a:tblPr>
              <a:tblGrid>
                <a:gridCol w="1103313"/>
                <a:gridCol w="1103313"/>
                <a:gridCol w="1103313"/>
                <a:gridCol w="1103313"/>
                <a:gridCol w="1103313"/>
                <a:gridCol w="1103313"/>
              </a:tblGrid>
              <a:tr h="370840">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r>
                        <a:rPr lang="en-US" dirty="0" smtClean="0"/>
                        <a:t>	</a:t>
                      </a:r>
                      <a:r>
                        <a:rPr lang="en-US" dirty="0" err="1" smtClean="0"/>
                        <a:t>p</a:t>
                      </a:r>
                      <a:endParaRPr lang="en-US" dirty="0"/>
                    </a:p>
                  </a:txBody>
                  <a:tcPr/>
                </a:tc>
              </a:tr>
              <a:tr h="370840">
                <a:tc>
                  <a:txBody>
                    <a:bodyPr/>
                    <a:lstStyle/>
                    <a:p>
                      <a:r>
                        <a:rPr lang="en-US" dirty="0" smtClean="0"/>
                        <a:t>is</a:t>
                      </a:r>
                      <a:endParaRPr lang="en-US" dirty="0"/>
                    </a:p>
                  </a:txBody>
                  <a:tcPr/>
                </a:tc>
                <a:tc>
                  <a:txBody>
                    <a:bodyPr/>
                    <a:lstStyle/>
                    <a:p>
                      <a:r>
                        <a:rPr lang="en-US" dirty="0" smtClean="0"/>
                        <a:t>the</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the</a:t>
                      </a:r>
                      <a:endParaRPr lang="en-US" dirty="0"/>
                    </a:p>
                  </a:txBody>
                  <a:tcPr/>
                </a:tc>
                <a:tc>
                  <a:txBody>
                    <a:bodyPr/>
                    <a:lstStyle/>
                    <a:p>
                      <a:r>
                        <a:rPr lang="en-US" dirty="0" smtClean="0"/>
                        <a:t>0.00036</a:t>
                      </a:r>
                      <a:endParaRPr lang="en-US" dirty="0"/>
                    </a:p>
                  </a:txBody>
                  <a:tcPr/>
                </a:tc>
              </a:tr>
              <a:tr h="370840">
                <a:tc>
                  <a:txBody>
                    <a:bodyPr/>
                    <a:lstStyle/>
                    <a:p>
                      <a:r>
                        <a:rPr lang="en-US" dirty="0" smtClean="0"/>
                        <a:t>is</a:t>
                      </a:r>
                      <a:endParaRPr lang="en-US" dirty="0"/>
                    </a:p>
                  </a:txBody>
                  <a:tcPr/>
                </a:tc>
                <a:tc>
                  <a:txBody>
                    <a:bodyPr/>
                    <a:lstStyle/>
                    <a:p>
                      <a:r>
                        <a:rPr lang="en-US" dirty="0" smtClean="0"/>
                        <a:t>the </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a</a:t>
                      </a:r>
                      <a:endParaRPr lang="en-US" dirty="0"/>
                    </a:p>
                  </a:txBody>
                  <a:tcPr/>
                </a:tc>
                <a:tc>
                  <a:txBody>
                    <a:bodyPr/>
                    <a:lstStyle/>
                    <a:p>
                      <a:r>
                        <a:rPr lang="en-US" dirty="0" smtClean="0"/>
                        <a:t>0.00034</a:t>
                      </a:r>
                      <a:endParaRPr lang="en-US" dirty="0"/>
                    </a:p>
                  </a:txBody>
                  <a:tcPr/>
                </a:tc>
              </a:tr>
              <a:tr h="370840">
                <a:tc>
                  <a:txBody>
                    <a:bodyPr/>
                    <a:lstStyle/>
                    <a:p>
                      <a:r>
                        <a:rPr lang="en-US" dirty="0" smtClean="0"/>
                        <a:t>.</a:t>
                      </a:r>
                      <a:endParaRPr lang="en-US" dirty="0"/>
                    </a:p>
                  </a:txBody>
                  <a:tcPr/>
                </a:tc>
                <a:tc>
                  <a:txBody>
                    <a:bodyPr/>
                    <a:lstStyle/>
                    <a:p>
                      <a:r>
                        <a:rPr lang="en-US" dirty="0" smtClean="0"/>
                        <a:t>The</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this</a:t>
                      </a:r>
                      <a:endParaRPr lang="en-US" dirty="0"/>
                    </a:p>
                  </a:txBody>
                  <a:tcPr/>
                </a:tc>
                <a:tc>
                  <a:txBody>
                    <a:bodyPr/>
                    <a:lstStyle/>
                    <a:p>
                      <a:r>
                        <a:rPr lang="en-US" dirty="0" smtClean="0"/>
                        <a:t>0.00034</a:t>
                      </a:r>
                      <a:endParaRPr lang="en-US" dirty="0"/>
                    </a:p>
                  </a:txBody>
                  <a:tcPr/>
                </a:tc>
              </a:tr>
              <a:tr h="370840">
                <a:tc>
                  <a:txBody>
                    <a:bodyPr/>
                    <a:lstStyle/>
                    <a:p>
                      <a:r>
                        <a:rPr lang="en-US" dirty="0" smtClean="0"/>
                        <a:t>to</a:t>
                      </a:r>
                      <a:endParaRPr lang="en-US" dirty="0"/>
                    </a:p>
                  </a:txBody>
                  <a:tcPr/>
                </a:tc>
                <a:tc>
                  <a:txBody>
                    <a:bodyPr/>
                    <a:lstStyle/>
                    <a:p>
                      <a:r>
                        <a:rPr lang="en-US" dirty="0" smtClean="0"/>
                        <a:t>this</a:t>
                      </a:r>
                      <a:endParaRPr lang="en-US" dirty="0"/>
                    </a:p>
                  </a:txBody>
                  <a:tcPr/>
                </a:tc>
                <a:tc>
                  <a:txBody>
                    <a:bodyPr/>
                    <a:lstStyle/>
                    <a:p>
                      <a:r>
                        <a:rPr lang="en-US" dirty="0" smtClean="0"/>
                        <a:t>effect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0.00034</a:t>
                      </a:r>
                      <a:endParaRPr lang="en-US" dirty="0"/>
                    </a:p>
                  </a:txBody>
                  <a:tcPr/>
                </a:tc>
              </a:tr>
              <a:tr h="370840">
                <a:tc>
                  <a:txBody>
                    <a:bodyPr/>
                    <a:lstStyle/>
                    <a:p>
                      <a:r>
                        <a:rPr lang="en-US" dirty="0" smtClean="0"/>
                        <a:t>be</a:t>
                      </a:r>
                      <a:endParaRPr lang="en-US" dirty="0"/>
                    </a:p>
                  </a:txBody>
                  <a:tcPr/>
                </a:tc>
                <a:tc>
                  <a:txBody>
                    <a:bodyPr/>
                    <a:lstStyle/>
                    <a:p>
                      <a:r>
                        <a:rPr lang="en-US" dirty="0" smtClean="0"/>
                        <a:t>the</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the</a:t>
                      </a:r>
                      <a:endParaRPr lang="en-US" dirty="0"/>
                    </a:p>
                  </a:txBody>
                  <a:tcPr/>
                </a:tc>
                <a:tc>
                  <a:txBody>
                    <a:bodyPr/>
                    <a:lstStyle/>
                    <a:p>
                      <a:r>
                        <a:rPr lang="en-US" dirty="0" smtClean="0"/>
                        <a:t>…</a:t>
                      </a:r>
                      <a:endParaRPr lang="en-US" dirty="0"/>
                    </a:p>
                  </a:txBody>
                  <a:tcPr/>
                </a:tc>
              </a:tr>
              <a:tr h="370840">
                <a:tc>
                  <a:txBody>
                    <a:bodyPr/>
                    <a:lstStyle/>
                    <a:p>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not</a:t>
                      </a:r>
                      <a:endParaRPr lang="en-US" dirty="0"/>
                    </a:p>
                  </a:txBody>
                  <a:tcPr/>
                </a:tc>
                <a:tc>
                  <a:txBody>
                    <a:bodyPr/>
                    <a:lstStyle/>
                    <a:p>
                      <a:r>
                        <a:rPr lang="en-US" dirty="0" smtClean="0"/>
                        <a:t>the</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any</a:t>
                      </a:r>
                      <a:endParaRPr lang="en-US" dirty="0"/>
                    </a:p>
                  </a:txBody>
                  <a:tcPr/>
                </a:tc>
                <a:tc>
                  <a:txBody>
                    <a:bodyPr/>
                    <a:lstStyle/>
                    <a:p>
                      <a:r>
                        <a:rPr lang="en-US" dirty="0" smtClean="0"/>
                        <a:t>0.00024</a:t>
                      </a:r>
                      <a:endParaRPr lang="en-US" dirty="0"/>
                    </a:p>
                  </a:txBody>
                  <a:tcPr/>
                </a:tc>
              </a:tr>
              <a:tr h="370840">
                <a:tc>
                  <a:txBody>
                    <a:bodyPr/>
                    <a:lstStyle/>
                    <a:p>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does</a:t>
                      </a:r>
                      <a:endParaRPr lang="en-US" dirty="0"/>
                    </a:p>
                  </a:txBody>
                  <a:tcPr/>
                </a:tc>
                <a:tc>
                  <a:txBody>
                    <a:bodyPr/>
                    <a:lstStyle/>
                    <a:p>
                      <a:r>
                        <a:rPr lang="en-US" dirty="0" smtClean="0"/>
                        <a:t>not</a:t>
                      </a:r>
                      <a:endParaRPr lang="en-US" dirty="0"/>
                    </a:p>
                  </a:txBody>
                  <a:tcPr/>
                </a:tc>
                <a:tc>
                  <a:txBody>
                    <a:bodyPr/>
                    <a:lstStyle/>
                    <a:p>
                      <a:r>
                        <a:rPr lang="en-US" dirty="0" smtClean="0"/>
                        <a:t>affect</a:t>
                      </a:r>
                      <a:endParaRPr lang="en-US" dirty="0"/>
                    </a:p>
                  </a:txBody>
                  <a:tcPr/>
                </a:tc>
                <a:tc>
                  <a:txBody>
                    <a:bodyPr/>
                    <a:lstStyle/>
                    <a:p>
                      <a:r>
                        <a:rPr lang="en-US" dirty="0" smtClean="0"/>
                        <a:t>the</a:t>
                      </a:r>
                      <a:endParaRPr lang="en-US" dirty="0"/>
                    </a:p>
                  </a:txBody>
                  <a:tcPr/>
                </a:tc>
                <a:tc>
                  <a:txBody>
                    <a:bodyPr/>
                    <a:lstStyle/>
                    <a:p>
                      <a:r>
                        <a:rPr lang="en-US" dirty="0" smtClean="0"/>
                        <a:t>general</a:t>
                      </a:r>
                      <a:endParaRPr lang="en-US" dirty="0"/>
                    </a:p>
                  </a:txBody>
                  <a:tcPr/>
                </a:tc>
                <a:tc>
                  <a:txBody>
                    <a:bodyPr/>
                    <a:lstStyle/>
                    <a:p>
                      <a:r>
                        <a:rPr lang="en-US" dirty="0" smtClean="0"/>
                        <a:t>0.00020</a:t>
                      </a:r>
                      <a:endParaRPr lang="en-US" dirty="0"/>
                    </a:p>
                  </a:txBody>
                  <a:tcPr/>
                </a:tc>
              </a:tr>
              <a:tr h="370840">
                <a:tc>
                  <a:txBody>
                    <a:bodyPr/>
                    <a:lstStyle/>
                    <a:p>
                      <a:r>
                        <a:rPr lang="en-US" dirty="0" smtClean="0"/>
                        <a:t>does</a:t>
                      </a:r>
                      <a:endParaRPr lang="en-US" dirty="0"/>
                    </a:p>
                  </a:txBody>
                  <a:tcPr/>
                </a:tc>
                <a:tc>
                  <a:txBody>
                    <a:bodyPr/>
                    <a:lstStyle/>
                    <a:p>
                      <a:r>
                        <a:rPr lang="en-US" dirty="0" smtClean="0"/>
                        <a:t>not</a:t>
                      </a:r>
                      <a:endParaRPr lang="en-US" dirty="0"/>
                    </a:p>
                  </a:txBody>
                  <a:tcPr/>
                </a:tc>
                <a:tc>
                  <a:txBody>
                    <a:bodyPr/>
                    <a:lstStyle/>
                    <a:p>
                      <a:r>
                        <a:rPr lang="en-US" dirty="0" smtClean="0"/>
                        <a:t>affect</a:t>
                      </a:r>
                      <a:endParaRPr lang="en-US" dirty="0"/>
                    </a:p>
                  </a:txBody>
                  <a:tcPr/>
                </a:tc>
                <a:tc>
                  <a:txBody>
                    <a:bodyPr/>
                    <a:lstStyle/>
                    <a:p>
                      <a:r>
                        <a:rPr lang="en-US" dirty="0" smtClean="0"/>
                        <a:t>the</a:t>
                      </a:r>
                      <a:endParaRPr lang="en-US" dirty="0"/>
                    </a:p>
                  </a:txBody>
                  <a:tcPr/>
                </a:tc>
                <a:tc>
                  <a:txBody>
                    <a:bodyPr/>
                    <a:lstStyle/>
                    <a:p>
                      <a:r>
                        <a:rPr lang="en-US" dirty="0" smtClean="0"/>
                        <a:t>question</a:t>
                      </a:r>
                      <a:endParaRPr lang="en-US" dirty="0"/>
                    </a:p>
                  </a:txBody>
                  <a:tcPr/>
                </a:tc>
                <a:tc>
                  <a:txBody>
                    <a:bodyPr/>
                    <a:lstStyle/>
                    <a:p>
                      <a:r>
                        <a:rPr lang="en-US" dirty="0" smtClean="0"/>
                        <a:t>0.00020</a:t>
                      </a:r>
                      <a:endParaRPr lang="en-US" dirty="0"/>
                    </a:p>
                  </a:txBody>
                  <a:tcPr/>
                </a:tc>
              </a:tr>
              <a:tr h="370840">
                <a:tc>
                  <a:txBody>
                    <a:bodyPr/>
                    <a:lstStyle/>
                    <a:p>
                      <a:r>
                        <a:rPr lang="en-US" dirty="0" smtClean="0"/>
                        <a:t>any</a:t>
                      </a:r>
                      <a:endParaRPr lang="en-US" dirty="0"/>
                    </a:p>
                  </a:txBody>
                  <a:tcPr/>
                </a:tc>
                <a:tc>
                  <a:txBody>
                    <a:bodyPr/>
                    <a:lstStyle/>
                    <a:p>
                      <a:r>
                        <a:rPr lang="en-US" dirty="0" smtClean="0"/>
                        <a:t>manner</a:t>
                      </a:r>
                      <a:endParaRPr lang="en-US" dirty="0"/>
                    </a:p>
                  </a:txBody>
                  <a:tcPr/>
                </a:tc>
                <a:tc>
                  <a:txBody>
                    <a:bodyPr/>
                    <a:lstStyle/>
                    <a:p>
                      <a:r>
                        <a:rPr lang="en-US" dirty="0" smtClean="0"/>
                        <a:t>affect</a:t>
                      </a:r>
                      <a:endParaRPr lang="en-US" dirty="0"/>
                    </a:p>
                  </a:txBody>
                  <a:tcPr/>
                </a:tc>
                <a:tc>
                  <a:txBody>
                    <a:bodyPr/>
                    <a:lstStyle/>
                    <a:p>
                      <a:r>
                        <a:rPr lang="en-US" dirty="0" smtClean="0"/>
                        <a:t>the</a:t>
                      </a:r>
                      <a:endParaRPr lang="en-US" dirty="0"/>
                    </a:p>
                  </a:txBody>
                  <a:tcPr/>
                </a:tc>
                <a:tc>
                  <a:txBody>
                    <a:bodyPr/>
                    <a:lstStyle/>
                    <a:p>
                      <a:r>
                        <a:rPr lang="en-US" dirty="0" smtClean="0"/>
                        <a:t>principle</a:t>
                      </a:r>
                      <a:endParaRPr lang="en-US" dirty="0"/>
                    </a:p>
                  </a:txBody>
                  <a:tcPr/>
                </a:tc>
                <a:tc>
                  <a:txBody>
                    <a:bodyPr/>
                    <a:lstStyle/>
                    <a:p>
                      <a:r>
                        <a:rPr lang="en-US" dirty="0" smtClean="0"/>
                        <a:t>0.00018</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2-01-03 at 12.00.44 PM.png"/>
          <p:cNvPicPr>
            <a:picLocks noChangeAspect="1"/>
          </p:cNvPicPr>
          <p:nvPr/>
        </p:nvPicPr>
        <p:blipFill>
          <a:blip r:embed="rId2"/>
          <a:stretch>
            <a:fillRect/>
          </a:stretch>
        </p:blipFill>
        <p:spPr>
          <a:xfrm>
            <a:off x="497494" y="1028700"/>
            <a:ext cx="4118648" cy="4279900"/>
          </a:xfrm>
          <a:prstGeom prst="rect">
            <a:avLst/>
          </a:prstGeom>
        </p:spPr>
      </p:pic>
      <p:pic>
        <p:nvPicPr>
          <p:cNvPr id="10" name="Picture 9" descr="Screen shot 2012-01-03 at 12.02.46 PM.png"/>
          <p:cNvPicPr>
            <a:picLocks noChangeAspect="1"/>
          </p:cNvPicPr>
          <p:nvPr/>
        </p:nvPicPr>
        <p:blipFill>
          <a:blip r:embed="rId3"/>
          <a:stretch>
            <a:fillRect/>
          </a:stretch>
        </p:blipFill>
        <p:spPr>
          <a:xfrm>
            <a:off x="4616142" y="1028700"/>
            <a:ext cx="4279900" cy="4486386"/>
          </a:xfrm>
          <a:prstGeom prst="rect">
            <a:avLst/>
          </a:prstGeom>
        </p:spPr>
      </p:pic>
      <p:sp>
        <p:nvSpPr>
          <p:cNvPr id="11" name="TextBox 10"/>
          <p:cNvSpPr txBox="1"/>
          <p:nvPr/>
        </p:nvSpPr>
        <p:spPr>
          <a:xfrm>
            <a:off x="152400" y="359286"/>
            <a:ext cx="9144000" cy="446276"/>
          </a:xfrm>
          <a:prstGeom prst="rect">
            <a:avLst/>
          </a:prstGeom>
          <a:noFill/>
        </p:spPr>
        <p:txBody>
          <a:bodyPr wrap="square" rtlCol="0">
            <a:spAutoFit/>
          </a:bodyPr>
          <a:lstStyle/>
          <a:p>
            <a:pPr algn="ctr"/>
            <a:r>
              <a:rPr lang="en-US" sz="2300" dirty="0" smtClean="0"/>
              <a:t>Big ML </a:t>
            </a:r>
            <a:r>
              <a:rPr lang="en-US" sz="2300" i="1" dirty="0" err="1" smtClean="0"/>
              <a:t>c</a:t>
            </a:r>
            <a:r>
              <a:rPr lang="en-US" sz="2300" i="1" dirty="0" smtClean="0"/>
              <a:t>. </a:t>
            </a:r>
            <a:r>
              <a:rPr lang="en-US" sz="2300" dirty="0" smtClean="0"/>
              <a:t>2001 (</a:t>
            </a:r>
            <a:r>
              <a:rPr lang="en-US" sz="2300" dirty="0" err="1" smtClean="0"/>
              <a:t>Banko</a:t>
            </a:r>
            <a:r>
              <a:rPr lang="en-US" sz="2300" dirty="0" smtClean="0"/>
              <a:t> &amp; Brill, “Scaling to Very Very Large…”, ACL 2001)</a:t>
            </a:r>
            <a:endParaRPr lang="en-US" sz="2300" dirty="0"/>
          </a:p>
        </p:txBody>
      </p:sp>
      <p:sp>
        <p:nvSpPr>
          <p:cNvPr id="5" name="TextBox 4"/>
          <p:cNvSpPr txBox="1"/>
          <p:nvPr/>
        </p:nvSpPr>
        <p:spPr>
          <a:xfrm>
            <a:off x="787400" y="5715000"/>
            <a:ext cx="7924800" cy="830997"/>
          </a:xfrm>
          <a:prstGeom prst="rect">
            <a:avLst/>
          </a:prstGeom>
          <a:noFill/>
        </p:spPr>
        <p:txBody>
          <a:bodyPr wrap="square" rtlCol="0">
            <a:spAutoFit/>
          </a:bodyPr>
          <a:lstStyle/>
          <a:p>
            <a:r>
              <a:rPr lang="en-US" sz="2400" dirty="0" smtClean="0"/>
              <a:t>Task: distinguish pairs of easily-confused words (“affect” </a:t>
            </a:r>
            <a:r>
              <a:rPr lang="en-US" sz="2400" dirty="0" err="1" smtClean="0"/>
              <a:t>vs</a:t>
            </a:r>
            <a:r>
              <a:rPr lang="en-US" sz="2400" dirty="0" smtClean="0"/>
              <a:t> “effect”) in context</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experiment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Starting point:  Google books 5-gram data</a:t>
            </a:r>
          </a:p>
          <a:p>
            <a:pPr lvl="1"/>
            <a:r>
              <a:rPr lang="en-US" dirty="0" smtClean="0"/>
              <a:t>All 5-grams that appear &gt;= 40 times in a corpus of 1M English books</a:t>
            </a:r>
          </a:p>
          <a:p>
            <a:pPr lvl="2"/>
            <a:r>
              <a:rPr lang="en-US" dirty="0" smtClean="0"/>
              <a:t>approx 80B words</a:t>
            </a:r>
          </a:p>
          <a:p>
            <a:pPr lvl="2"/>
            <a:r>
              <a:rPr lang="en-US" dirty="0" smtClean="0"/>
              <a:t>5-grams: 30Gb compressed, 250-300Gb uncompressed</a:t>
            </a:r>
          </a:p>
          <a:p>
            <a:pPr lvl="2"/>
            <a:r>
              <a:rPr lang="en-US" dirty="0" smtClean="0"/>
              <a:t>Each 5-gram contains frequency distribution over </a:t>
            </a:r>
            <a:r>
              <a:rPr lang="en-US" i="1" dirty="0" smtClean="0"/>
              <a:t>years</a:t>
            </a:r>
          </a:p>
          <a:p>
            <a:pPr lvl="1"/>
            <a:r>
              <a:rPr lang="en-US" dirty="0" smtClean="0"/>
              <a:t>Extract all 5-grams from books published before 2000 that contain ‘effect’ or ‘affect’ in middle position</a:t>
            </a:r>
          </a:p>
          <a:p>
            <a:pPr lvl="2"/>
            <a:r>
              <a:rPr lang="en-US" dirty="0" smtClean="0"/>
              <a:t>about 20 “disk hours”</a:t>
            </a:r>
          </a:p>
          <a:p>
            <a:pPr lvl="2"/>
            <a:r>
              <a:rPr lang="en-US" dirty="0" smtClean="0"/>
              <a:t>approx 100M occurrences</a:t>
            </a:r>
          </a:p>
          <a:p>
            <a:pPr lvl="2"/>
            <a:r>
              <a:rPr lang="en-US" dirty="0" smtClean="0"/>
              <a:t>approx 50k distinct </a:t>
            </a:r>
            <a:r>
              <a:rPr lang="en-US" dirty="0" err="1" smtClean="0"/>
              <a:t>n</a:t>
            </a:r>
            <a:r>
              <a:rPr lang="en-US" dirty="0" smtClean="0"/>
              <a:t>-grams --- </a:t>
            </a:r>
            <a:r>
              <a:rPr lang="en-US" i="1" dirty="0" smtClean="0"/>
              <a:t>not </a:t>
            </a:r>
            <a:r>
              <a:rPr lang="en-US" dirty="0" smtClean="0"/>
              <a:t>big</a:t>
            </a:r>
          </a:p>
          <a:p>
            <a:pPr lvl="1"/>
            <a:r>
              <a:rPr lang="en-US" dirty="0" smtClean="0"/>
              <a:t>Wrote code to compute </a:t>
            </a:r>
          </a:p>
          <a:p>
            <a:pPr lvl="2"/>
            <a:r>
              <a:rPr lang="en-US" dirty="0" err="1" smtClean="0"/>
              <a:t>Pr(A,B,C,D,E|C</a:t>
            </a:r>
            <a:r>
              <a:rPr lang="en-US" dirty="0" smtClean="0"/>
              <a:t>=affect or C=effect) </a:t>
            </a:r>
          </a:p>
          <a:p>
            <a:pPr lvl="2"/>
            <a:r>
              <a:rPr lang="en-US" dirty="0" err="1" smtClean="0"/>
              <a:t>Pr(any</a:t>
            </a:r>
            <a:r>
              <a:rPr lang="en-US" dirty="0" smtClean="0"/>
              <a:t> subset of A,…,</a:t>
            </a:r>
            <a:r>
              <a:rPr lang="en-US" dirty="0" err="1" smtClean="0"/>
              <a:t>E|any</a:t>
            </a:r>
            <a:r>
              <a:rPr lang="en-US" dirty="0" smtClean="0"/>
              <a:t> other </a:t>
            </a:r>
            <a:r>
              <a:rPr lang="en-US" dirty="0" err="1" smtClean="0"/>
              <a:t>subset,C</a:t>
            </a:r>
            <a:r>
              <a:rPr lang="en-US" dirty="0" smtClean="0"/>
              <a:t>=affect V effect</a:t>
            </a:r>
            <a:r>
              <a:rPr lang="en-US" i="1" dirty="0" smtClean="0"/>
              <a:t>)</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normAutofit/>
          </a:bodyPr>
          <a:lstStyle/>
          <a:p>
            <a:r>
              <a:rPr lang="en-US" sz="1800" dirty="0" err="1" smtClean="0"/>
              <a:t>My~Documents</a:t>
            </a:r>
            <a:r>
              <a:rPr lang="en-US" sz="1800" dirty="0" smtClean="0"/>
              <a:t>/docs/demo</a:t>
            </a:r>
          </a:p>
          <a:p>
            <a:endParaRPr lang="en-US" sz="1800" dirty="0" smtClean="0"/>
          </a:p>
          <a:p>
            <a:r>
              <a:rPr lang="en-US" sz="1800" dirty="0" smtClean="0"/>
              <a:t>_X is a variable to report, _ is a variable to marginalize out, anything else is a word</a:t>
            </a:r>
          </a:p>
          <a:p>
            <a:r>
              <a:rPr lang="en-US" sz="1800" dirty="0" smtClean="0"/>
              <a:t>Sample queries:</a:t>
            </a:r>
          </a:p>
          <a:p>
            <a:pPr lvl="1"/>
            <a:r>
              <a:rPr lang="en-US" sz="2000" dirty="0" smtClean="0">
                <a:latin typeface="Lucida Console" pitchFamily="49" charset="0"/>
              </a:rPr>
              <a:t>query.py </a:t>
            </a:r>
            <a:r>
              <a:rPr lang="en-US" sz="2000" i="1" dirty="0" err="1" smtClean="0">
                <a:latin typeface="Lucida Console" pitchFamily="49" charset="0"/>
              </a:rPr>
              <a:t>trainData</a:t>
            </a:r>
            <a:r>
              <a:rPr lang="en-US" sz="2000" i="1" dirty="0" smtClean="0">
                <a:latin typeface="Lucida Console" pitchFamily="49" charset="0"/>
              </a:rPr>
              <a:t> </a:t>
            </a:r>
            <a:r>
              <a:rPr lang="en-US" sz="2000" dirty="0" smtClean="0">
                <a:latin typeface="Lucida Console" pitchFamily="49" charset="0"/>
              </a:rPr>
              <a:t>has no _C on _E </a:t>
            </a:r>
          </a:p>
          <a:p>
            <a:pPr lvl="2"/>
            <a:r>
              <a:rPr lang="en-US" sz="2000" dirty="0" smtClean="0"/>
              <a:t>Pr(C,E|A=</a:t>
            </a:r>
            <a:r>
              <a:rPr lang="en-US" sz="2000" dirty="0" err="1" smtClean="0"/>
              <a:t>has,B</a:t>
            </a:r>
            <a:r>
              <a:rPr lang="en-US" sz="2000" dirty="0" smtClean="0"/>
              <a:t>=</a:t>
            </a:r>
            <a:r>
              <a:rPr lang="en-US" sz="2000" dirty="0" err="1" smtClean="0"/>
              <a:t>no,D</a:t>
            </a:r>
            <a:r>
              <a:rPr lang="en-US" sz="2000" dirty="0" smtClean="0"/>
              <a:t>=on)</a:t>
            </a:r>
          </a:p>
          <a:p>
            <a:pPr lvl="1"/>
            <a:r>
              <a:rPr lang="en-US" sz="2000" dirty="0" smtClean="0">
                <a:latin typeface="Lucida Console" pitchFamily="49" charset="0"/>
              </a:rPr>
              <a:t>query.py </a:t>
            </a:r>
            <a:r>
              <a:rPr lang="en-US" sz="2000" i="1" dirty="0" err="1" smtClean="0">
                <a:latin typeface="Lucida Console" pitchFamily="49" charset="0"/>
              </a:rPr>
              <a:t>trainData</a:t>
            </a:r>
            <a:r>
              <a:rPr lang="en-US" sz="2000" i="1" dirty="0" smtClean="0">
                <a:latin typeface="Lucida Console" pitchFamily="49" charset="0"/>
              </a:rPr>
              <a:t> </a:t>
            </a:r>
            <a:r>
              <a:rPr lang="en-US" sz="2000" dirty="0" smtClean="0">
                <a:latin typeface="Lucida Console" pitchFamily="49" charset="0"/>
              </a:rPr>
              <a:t>_ not _C _D  _E </a:t>
            </a:r>
          </a:p>
          <a:p>
            <a:pPr lvl="2"/>
            <a:r>
              <a:rPr lang="en-US" sz="2000" dirty="0" smtClean="0"/>
              <a:t>Pr(C,D,E|B=not)</a:t>
            </a:r>
          </a:p>
          <a:p>
            <a:pPr lvl="2"/>
            <a:endParaRPr lang="en-US" sz="1400" dirty="0" smtClean="0"/>
          </a:p>
          <a:p>
            <a:pPr lvl="1"/>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Copyright © Andrew W. Moore</a:t>
            </a:r>
          </a:p>
        </p:txBody>
      </p:sp>
      <p:sp>
        <p:nvSpPr>
          <p:cNvPr id="30723" name="Rectangle 2"/>
          <p:cNvSpPr>
            <a:spLocks noGrp="1" noChangeArrowheads="1"/>
          </p:cNvSpPr>
          <p:nvPr>
            <p:ph type="title"/>
          </p:nvPr>
        </p:nvSpPr>
        <p:spPr/>
        <p:txBody>
          <a:bodyPr/>
          <a:lstStyle/>
          <a:p>
            <a:pPr eaLnBrk="1" hangingPunct="1"/>
            <a:r>
              <a:rPr lang="en-US" smtClean="0"/>
              <a:t>Density Estimation</a:t>
            </a:r>
          </a:p>
        </p:txBody>
      </p:sp>
      <p:sp>
        <p:nvSpPr>
          <p:cNvPr id="30724" name="Rectangle 3"/>
          <p:cNvSpPr>
            <a:spLocks noGrp="1" noChangeArrowheads="1"/>
          </p:cNvSpPr>
          <p:nvPr>
            <p:ph type="body" idx="1"/>
          </p:nvPr>
        </p:nvSpPr>
        <p:spPr/>
        <p:txBody>
          <a:bodyPr/>
          <a:lstStyle/>
          <a:p>
            <a:pPr eaLnBrk="1" hangingPunct="1"/>
            <a:r>
              <a:rPr lang="en-US" dirty="0" smtClean="0"/>
              <a:t>Our Joint Distribution learner is our first example of something called </a:t>
            </a:r>
            <a:r>
              <a:rPr lang="en-US" u="sng" dirty="0" smtClean="0"/>
              <a:t>Density Estimation</a:t>
            </a:r>
          </a:p>
          <a:p>
            <a:pPr eaLnBrk="1" hangingPunct="1"/>
            <a:r>
              <a:rPr lang="en-US" dirty="0" smtClean="0"/>
              <a:t>A Density Estimator learns a mapping from a set of attributes values to a Probability</a:t>
            </a:r>
          </a:p>
        </p:txBody>
      </p:sp>
      <p:sp>
        <p:nvSpPr>
          <p:cNvPr id="30725" name="Rectangle 4"/>
          <p:cNvSpPr>
            <a:spLocks noChangeArrowheads="1"/>
          </p:cNvSpPr>
          <p:nvPr/>
        </p:nvSpPr>
        <p:spPr bwMode="auto">
          <a:xfrm>
            <a:off x="3646488" y="4600575"/>
            <a:ext cx="1249362" cy="704850"/>
          </a:xfrm>
          <a:prstGeom prst="rect">
            <a:avLst/>
          </a:prstGeom>
          <a:solidFill>
            <a:schemeClr val="accent2"/>
          </a:solidFill>
          <a:ln w="3175">
            <a:solidFill>
              <a:schemeClr val="tx1"/>
            </a:solidFill>
            <a:miter lim="800000"/>
            <a:headEnd/>
            <a:tailEnd/>
          </a:ln>
        </p:spPr>
        <p:txBody>
          <a:bodyPr wrap="none" anchor="ctr">
            <a:spAutoFit/>
          </a:bodyPr>
          <a:lstStyle/>
          <a:p>
            <a:r>
              <a:rPr lang="en-US"/>
              <a:t>Density</a:t>
            </a:r>
          </a:p>
          <a:p>
            <a:r>
              <a:rPr lang="en-US"/>
              <a:t>Estimator</a:t>
            </a:r>
          </a:p>
        </p:txBody>
      </p:sp>
      <p:sp>
        <p:nvSpPr>
          <p:cNvPr id="30726" name="Text Box 5"/>
          <p:cNvSpPr txBox="1">
            <a:spLocks noChangeArrowheads="1"/>
          </p:cNvSpPr>
          <p:nvPr/>
        </p:nvSpPr>
        <p:spPr bwMode="auto">
          <a:xfrm>
            <a:off x="6019800" y="4724400"/>
            <a:ext cx="1355725" cy="396875"/>
          </a:xfrm>
          <a:prstGeom prst="rect">
            <a:avLst/>
          </a:prstGeom>
          <a:noFill/>
          <a:ln w="3175">
            <a:noFill/>
            <a:miter lim="800000"/>
            <a:headEnd/>
            <a:tailEnd/>
          </a:ln>
        </p:spPr>
        <p:txBody>
          <a:bodyPr wrap="none">
            <a:spAutoFit/>
          </a:bodyPr>
          <a:lstStyle/>
          <a:p>
            <a:r>
              <a:rPr lang="en-US">
                <a:solidFill>
                  <a:schemeClr val="folHlink"/>
                </a:solidFill>
              </a:rPr>
              <a:t>Probability</a:t>
            </a:r>
          </a:p>
        </p:txBody>
      </p:sp>
      <p:sp>
        <p:nvSpPr>
          <p:cNvPr id="30727" name="Text Box 6"/>
          <p:cNvSpPr txBox="1">
            <a:spLocks noChangeArrowheads="1"/>
          </p:cNvSpPr>
          <p:nvPr/>
        </p:nvSpPr>
        <p:spPr bwMode="auto">
          <a:xfrm>
            <a:off x="914400" y="4572000"/>
            <a:ext cx="1271588" cy="701675"/>
          </a:xfrm>
          <a:prstGeom prst="rect">
            <a:avLst/>
          </a:prstGeom>
          <a:noFill/>
          <a:ln w="3175">
            <a:noFill/>
            <a:miter lim="800000"/>
            <a:headEnd/>
            <a:tailEnd/>
          </a:ln>
        </p:spPr>
        <p:txBody>
          <a:bodyPr wrap="none">
            <a:spAutoFit/>
          </a:bodyPr>
          <a:lstStyle/>
          <a:p>
            <a:r>
              <a:rPr lang="en-US">
                <a:solidFill>
                  <a:srgbClr val="048C0A"/>
                </a:solidFill>
              </a:rPr>
              <a:t>Input</a:t>
            </a:r>
          </a:p>
          <a:p>
            <a:r>
              <a:rPr lang="en-US">
                <a:solidFill>
                  <a:srgbClr val="048C0A"/>
                </a:solidFill>
              </a:rPr>
              <a:t>Attributes</a:t>
            </a:r>
          </a:p>
        </p:txBody>
      </p:sp>
      <p:sp>
        <p:nvSpPr>
          <p:cNvPr id="30728" name="Line 7"/>
          <p:cNvSpPr>
            <a:spLocks noChangeShapeType="1"/>
          </p:cNvSpPr>
          <p:nvPr/>
        </p:nvSpPr>
        <p:spPr bwMode="auto">
          <a:xfrm>
            <a:off x="2209800" y="4648200"/>
            <a:ext cx="1447800"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0729" name="Line 8"/>
          <p:cNvSpPr>
            <a:spLocks noChangeShapeType="1"/>
          </p:cNvSpPr>
          <p:nvPr/>
        </p:nvSpPr>
        <p:spPr bwMode="auto">
          <a:xfrm>
            <a:off x="2209800" y="4800600"/>
            <a:ext cx="1447800"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0730" name="Line 9"/>
          <p:cNvSpPr>
            <a:spLocks noChangeShapeType="1"/>
          </p:cNvSpPr>
          <p:nvPr/>
        </p:nvSpPr>
        <p:spPr bwMode="auto">
          <a:xfrm>
            <a:off x="2209800" y="4953000"/>
            <a:ext cx="1447800"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0731" name="Line 10"/>
          <p:cNvSpPr>
            <a:spLocks noChangeShapeType="1"/>
          </p:cNvSpPr>
          <p:nvPr/>
        </p:nvSpPr>
        <p:spPr bwMode="auto">
          <a:xfrm>
            <a:off x="2209800" y="5105400"/>
            <a:ext cx="1447800"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0732" name="Line 11"/>
          <p:cNvSpPr>
            <a:spLocks noChangeShapeType="1"/>
          </p:cNvSpPr>
          <p:nvPr/>
        </p:nvSpPr>
        <p:spPr bwMode="auto">
          <a:xfrm>
            <a:off x="2209800" y="5257800"/>
            <a:ext cx="1447800"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0733" name="Line 12"/>
          <p:cNvSpPr>
            <a:spLocks noChangeShapeType="1"/>
          </p:cNvSpPr>
          <p:nvPr/>
        </p:nvSpPr>
        <p:spPr bwMode="auto">
          <a:xfrm>
            <a:off x="4876800" y="4953000"/>
            <a:ext cx="1143000" cy="0"/>
          </a:xfrm>
          <a:prstGeom prst="line">
            <a:avLst/>
          </a:prstGeom>
          <a:noFill/>
          <a:ln w="3175">
            <a:solidFill>
              <a:schemeClr val="tx1"/>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Copyright © Andrew W. Moore</a:t>
            </a:r>
          </a:p>
        </p:txBody>
      </p:sp>
      <p:sp>
        <p:nvSpPr>
          <p:cNvPr id="31747" name="Rectangle 2"/>
          <p:cNvSpPr>
            <a:spLocks noGrp="1" noChangeArrowheads="1"/>
          </p:cNvSpPr>
          <p:nvPr>
            <p:ph type="title"/>
          </p:nvPr>
        </p:nvSpPr>
        <p:spPr/>
        <p:txBody>
          <a:bodyPr/>
          <a:lstStyle/>
          <a:p>
            <a:pPr eaLnBrk="1" hangingPunct="1"/>
            <a:r>
              <a:rPr lang="en-US" smtClean="0"/>
              <a:t>Density Estimation</a:t>
            </a:r>
          </a:p>
        </p:txBody>
      </p:sp>
      <p:sp>
        <p:nvSpPr>
          <p:cNvPr id="31748" name="Rectangle 3"/>
          <p:cNvSpPr>
            <a:spLocks noGrp="1" noChangeArrowheads="1"/>
          </p:cNvSpPr>
          <p:nvPr>
            <p:ph type="body" idx="1"/>
          </p:nvPr>
        </p:nvSpPr>
        <p:spPr>
          <a:xfrm>
            <a:off x="228600" y="1371600"/>
            <a:ext cx="8574088" cy="1143000"/>
          </a:xfrm>
        </p:spPr>
        <p:txBody>
          <a:bodyPr/>
          <a:lstStyle/>
          <a:p>
            <a:pPr eaLnBrk="1" hangingPunct="1"/>
            <a:r>
              <a:rPr lang="en-US" smtClean="0"/>
              <a:t>Compare it against the two other major kinds of models:</a:t>
            </a:r>
          </a:p>
        </p:txBody>
      </p:sp>
      <p:grpSp>
        <p:nvGrpSpPr>
          <p:cNvPr id="2" name="Group 13"/>
          <p:cNvGrpSpPr>
            <a:grpSpLocks/>
          </p:cNvGrpSpPr>
          <p:nvPr/>
        </p:nvGrpSpPr>
        <p:grpSpPr bwMode="auto">
          <a:xfrm>
            <a:off x="1066800" y="4552955"/>
            <a:ext cx="6561138" cy="923926"/>
            <a:chOff x="576" y="2868"/>
            <a:chExt cx="4133" cy="582"/>
          </a:xfrm>
        </p:grpSpPr>
        <p:sp>
          <p:nvSpPr>
            <p:cNvPr id="31770" name="Rectangle 4"/>
            <p:cNvSpPr>
              <a:spLocks noChangeArrowheads="1"/>
            </p:cNvSpPr>
            <p:nvPr/>
          </p:nvSpPr>
          <p:spPr bwMode="auto">
            <a:xfrm>
              <a:off x="2321" y="2868"/>
              <a:ext cx="751" cy="582"/>
            </a:xfrm>
            <a:prstGeom prst="rect">
              <a:avLst/>
            </a:prstGeom>
            <a:solidFill>
              <a:schemeClr val="accent2"/>
            </a:solidFill>
            <a:ln w="3175">
              <a:solidFill>
                <a:schemeClr val="tx1"/>
              </a:solidFill>
              <a:miter lim="800000"/>
              <a:headEnd/>
              <a:tailEnd/>
            </a:ln>
          </p:spPr>
          <p:txBody>
            <a:bodyPr wrap="square" anchor="ctr">
              <a:spAutoFit/>
            </a:bodyPr>
            <a:lstStyle/>
            <a:p>
              <a:endParaRPr lang="en-US" dirty="0" smtClean="0"/>
            </a:p>
            <a:p>
              <a:r>
                <a:rPr lang="en-US" dirty="0" err="1" smtClean="0"/>
                <a:t>Regressor</a:t>
              </a:r>
              <a:endParaRPr lang="en-US" dirty="0" smtClean="0"/>
            </a:p>
            <a:p>
              <a:endParaRPr lang="en-US" dirty="0"/>
            </a:p>
          </p:txBody>
        </p:sp>
        <p:sp>
          <p:nvSpPr>
            <p:cNvPr id="31771" name="Text Box 5"/>
            <p:cNvSpPr txBox="1">
              <a:spLocks noChangeArrowheads="1"/>
            </p:cNvSpPr>
            <p:nvPr/>
          </p:nvSpPr>
          <p:spPr bwMode="auto">
            <a:xfrm>
              <a:off x="3518" y="2976"/>
              <a:ext cx="1191" cy="407"/>
            </a:xfrm>
            <a:prstGeom prst="rect">
              <a:avLst/>
            </a:prstGeom>
            <a:noFill/>
            <a:ln w="3175">
              <a:noFill/>
              <a:miter lim="800000"/>
              <a:headEnd/>
              <a:tailEnd/>
            </a:ln>
          </p:spPr>
          <p:txBody>
            <a:bodyPr wrap="none">
              <a:spAutoFit/>
            </a:bodyPr>
            <a:lstStyle/>
            <a:p>
              <a:r>
                <a:rPr lang="en-US" dirty="0">
                  <a:solidFill>
                    <a:schemeClr val="folHlink"/>
                  </a:solidFill>
                </a:rPr>
                <a:t>Prediction of</a:t>
              </a:r>
            </a:p>
            <a:p>
              <a:r>
                <a:rPr lang="en-US" dirty="0">
                  <a:solidFill>
                    <a:schemeClr val="folHlink"/>
                  </a:solidFill>
                </a:rPr>
                <a:t>real-valued output</a:t>
              </a:r>
            </a:p>
          </p:txBody>
        </p:sp>
        <p:sp>
          <p:nvSpPr>
            <p:cNvPr id="31772" name="Text Box 6"/>
            <p:cNvSpPr txBox="1">
              <a:spLocks noChangeArrowheads="1"/>
            </p:cNvSpPr>
            <p:nvPr/>
          </p:nvSpPr>
          <p:spPr bwMode="auto">
            <a:xfrm>
              <a:off x="576" y="2880"/>
              <a:ext cx="801" cy="442"/>
            </a:xfrm>
            <a:prstGeom prst="rect">
              <a:avLst/>
            </a:prstGeom>
            <a:noFill/>
            <a:ln w="3175">
              <a:noFill/>
              <a:miter lim="800000"/>
              <a:headEnd/>
              <a:tailEnd/>
            </a:ln>
          </p:spPr>
          <p:txBody>
            <a:bodyPr wrap="none">
              <a:spAutoFit/>
            </a:bodyPr>
            <a:lstStyle/>
            <a:p>
              <a:r>
                <a:rPr lang="en-US">
                  <a:solidFill>
                    <a:srgbClr val="048C0A"/>
                  </a:solidFill>
                </a:rPr>
                <a:t>Input</a:t>
              </a:r>
            </a:p>
            <a:p>
              <a:r>
                <a:rPr lang="en-US">
                  <a:solidFill>
                    <a:srgbClr val="048C0A"/>
                  </a:solidFill>
                </a:rPr>
                <a:t>Attributes</a:t>
              </a:r>
            </a:p>
          </p:txBody>
        </p:sp>
        <p:sp>
          <p:nvSpPr>
            <p:cNvPr id="31773" name="Line 7"/>
            <p:cNvSpPr>
              <a:spLocks noChangeShapeType="1"/>
            </p:cNvSpPr>
            <p:nvPr/>
          </p:nvSpPr>
          <p:spPr bwMode="auto">
            <a:xfrm>
              <a:off x="1392" y="2928"/>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74" name="Line 8"/>
            <p:cNvSpPr>
              <a:spLocks noChangeShapeType="1"/>
            </p:cNvSpPr>
            <p:nvPr/>
          </p:nvSpPr>
          <p:spPr bwMode="auto">
            <a:xfrm>
              <a:off x="1392" y="3024"/>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75" name="Line 9"/>
            <p:cNvSpPr>
              <a:spLocks noChangeShapeType="1"/>
            </p:cNvSpPr>
            <p:nvPr/>
          </p:nvSpPr>
          <p:spPr bwMode="auto">
            <a:xfrm>
              <a:off x="1392" y="3120"/>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76" name="Line 10"/>
            <p:cNvSpPr>
              <a:spLocks noChangeShapeType="1"/>
            </p:cNvSpPr>
            <p:nvPr/>
          </p:nvSpPr>
          <p:spPr bwMode="auto">
            <a:xfrm>
              <a:off x="1392" y="3216"/>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77" name="Line 11"/>
            <p:cNvSpPr>
              <a:spLocks noChangeShapeType="1"/>
            </p:cNvSpPr>
            <p:nvPr/>
          </p:nvSpPr>
          <p:spPr bwMode="auto">
            <a:xfrm>
              <a:off x="1392" y="3312"/>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78" name="Line 12"/>
            <p:cNvSpPr>
              <a:spLocks noChangeShapeType="1"/>
            </p:cNvSpPr>
            <p:nvPr/>
          </p:nvSpPr>
          <p:spPr bwMode="auto">
            <a:xfrm>
              <a:off x="3072" y="3120"/>
              <a:ext cx="446" cy="0"/>
            </a:xfrm>
            <a:prstGeom prst="line">
              <a:avLst/>
            </a:prstGeom>
            <a:noFill/>
            <a:ln w="3175">
              <a:solidFill>
                <a:schemeClr val="tx1"/>
              </a:solidFill>
              <a:round/>
              <a:headEnd/>
              <a:tailEnd type="triangle" w="med" len="med"/>
            </a:ln>
          </p:spPr>
          <p:txBody>
            <a:bodyPr wrap="square" anchor="ctr">
              <a:spAutoFit/>
            </a:bodyPr>
            <a:lstStyle/>
            <a:p>
              <a:endParaRPr lang="en-US"/>
            </a:p>
          </p:txBody>
        </p:sp>
      </p:grpSp>
      <p:grpSp>
        <p:nvGrpSpPr>
          <p:cNvPr id="3" name="Group 14"/>
          <p:cNvGrpSpPr>
            <a:grpSpLocks/>
          </p:cNvGrpSpPr>
          <p:nvPr/>
        </p:nvGrpSpPr>
        <p:grpSpPr bwMode="auto">
          <a:xfrm>
            <a:off x="1066800" y="3505200"/>
            <a:ext cx="6461125" cy="733425"/>
            <a:chOff x="576" y="2880"/>
            <a:chExt cx="4070" cy="462"/>
          </a:xfrm>
        </p:grpSpPr>
        <p:sp>
          <p:nvSpPr>
            <p:cNvPr id="31761" name="Rectangle 15"/>
            <p:cNvSpPr>
              <a:spLocks noChangeArrowheads="1"/>
            </p:cNvSpPr>
            <p:nvPr/>
          </p:nvSpPr>
          <p:spPr bwMode="auto">
            <a:xfrm>
              <a:off x="2297" y="2898"/>
              <a:ext cx="787" cy="444"/>
            </a:xfrm>
            <a:prstGeom prst="rect">
              <a:avLst/>
            </a:prstGeom>
            <a:solidFill>
              <a:schemeClr val="accent2"/>
            </a:solidFill>
            <a:ln w="3175">
              <a:solidFill>
                <a:schemeClr val="tx1"/>
              </a:solidFill>
              <a:miter lim="800000"/>
              <a:headEnd/>
              <a:tailEnd/>
            </a:ln>
          </p:spPr>
          <p:txBody>
            <a:bodyPr wrap="none" anchor="ctr">
              <a:spAutoFit/>
            </a:bodyPr>
            <a:lstStyle/>
            <a:p>
              <a:r>
                <a:rPr lang="en-US"/>
                <a:t>Density</a:t>
              </a:r>
            </a:p>
            <a:p>
              <a:r>
                <a:rPr lang="en-US"/>
                <a:t>Estimator</a:t>
              </a:r>
            </a:p>
          </p:txBody>
        </p:sp>
        <p:sp>
          <p:nvSpPr>
            <p:cNvPr id="31762" name="Text Box 16"/>
            <p:cNvSpPr txBox="1">
              <a:spLocks noChangeArrowheads="1"/>
            </p:cNvSpPr>
            <p:nvPr/>
          </p:nvSpPr>
          <p:spPr bwMode="auto">
            <a:xfrm>
              <a:off x="3792" y="2976"/>
              <a:ext cx="854" cy="250"/>
            </a:xfrm>
            <a:prstGeom prst="rect">
              <a:avLst/>
            </a:prstGeom>
            <a:noFill/>
            <a:ln w="3175">
              <a:noFill/>
              <a:miter lim="800000"/>
              <a:headEnd/>
              <a:tailEnd/>
            </a:ln>
          </p:spPr>
          <p:txBody>
            <a:bodyPr wrap="none">
              <a:spAutoFit/>
            </a:bodyPr>
            <a:lstStyle/>
            <a:p>
              <a:r>
                <a:rPr lang="en-US">
                  <a:solidFill>
                    <a:schemeClr val="folHlink"/>
                  </a:solidFill>
                </a:rPr>
                <a:t>Probability</a:t>
              </a:r>
            </a:p>
          </p:txBody>
        </p:sp>
        <p:sp>
          <p:nvSpPr>
            <p:cNvPr id="31763" name="Text Box 17"/>
            <p:cNvSpPr txBox="1">
              <a:spLocks noChangeArrowheads="1"/>
            </p:cNvSpPr>
            <p:nvPr/>
          </p:nvSpPr>
          <p:spPr bwMode="auto">
            <a:xfrm>
              <a:off x="576" y="2880"/>
              <a:ext cx="801" cy="442"/>
            </a:xfrm>
            <a:prstGeom prst="rect">
              <a:avLst/>
            </a:prstGeom>
            <a:noFill/>
            <a:ln w="3175">
              <a:noFill/>
              <a:miter lim="800000"/>
              <a:headEnd/>
              <a:tailEnd/>
            </a:ln>
          </p:spPr>
          <p:txBody>
            <a:bodyPr wrap="none">
              <a:spAutoFit/>
            </a:bodyPr>
            <a:lstStyle/>
            <a:p>
              <a:r>
                <a:rPr lang="en-US">
                  <a:solidFill>
                    <a:srgbClr val="048C0A"/>
                  </a:solidFill>
                </a:rPr>
                <a:t>Input</a:t>
              </a:r>
            </a:p>
            <a:p>
              <a:r>
                <a:rPr lang="en-US">
                  <a:solidFill>
                    <a:srgbClr val="048C0A"/>
                  </a:solidFill>
                </a:rPr>
                <a:t>Attributes</a:t>
              </a:r>
            </a:p>
          </p:txBody>
        </p:sp>
        <p:sp>
          <p:nvSpPr>
            <p:cNvPr id="31764" name="Line 18"/>
            <p:cNvSpPr>
              <a:spLocks noChangeShapeType="1"/>
            </p:cNvSpPr>
            <p:nvPr/>
          </p:nvSpPr>
          <p:spPr bwMode="auto">
            <a:xfrm>
              <a:off x="1392" y="2928"/>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5" name="Line 19"/>
            <p:cNvSpPr>
              <a:spLocks noChangeShapeType="1"/>
            </p:cNvSpPr>
            <p:nvPr/>
          </p:nvSpPr>
          <p:spPr bwMode="auto">
            <a:xfrm>
              <a:off x="1392" y="3024"/>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6" name="Line 20"/>
            <p:cNvSpPr>
              <a:spLocks noChangeShapeType="1"/>
            </p:cNvSpPr>
            <p:nvPr/>
          </p:nvSpPr>
          <p:spPr bwMode="auto">
            <a:xfrm>
              <a:off x="1392" y="3120"/>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7" name="Line 21"/>
            <p:cNvSpPr>
              <a:spLocks noChangeShapeType="1"/>
            </p:cNvSpPr>
            <p:nvPr/>
          </p:nvSpPr>
          <p:spPr bwMode="auto">
            <a:xfrm>
              <a:off x="1392" y="3216"/>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8" name="Line 22"/>
            <p:cNvSpPr>
              <a:spLocks noChangeShapeType="1"/>
            </p:cNvSpPr>
            <p:nvPr/>
          </p:nvSpPr>
          <p:spPr bwMode="auto">
            <a:xfrm>
              <a:off x="1392" y="3312"/>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9" name="Line 23"/>
            <p:cNvSpPr>
              <a:spLocks noChangeShapeType="1"/>
            </p:cNvSpPr>
            <p:nvPr/>
          </p:nvSpPr>
          <p:spPr bwMode="auto">
            <a:xfrm>
              <a:off x="3072" y="3120"/>
              <a:ext cx="720" cy="0"/>
            </a:xfrm>
            <a:prstGeom prst="line">
              <a:avLst/>
            </a:prstGeom>
            <a:noFill/>
            <a:ln w="3175">
              <a:solidFill>
                <a:schemeClr val="tx1"/>
              </a:solidFill>
              <a:round/>
              <a:headEnd/>
              <a:tailEnd type="triangle" w="med" len="med"/>
            </a:ln>
          </p:spPr>
          <p:txBody>
            <a:bodyPr anchor="ctr">
              <a:spAutoFit/>
            </a:bodyPr>
            <a:lstStyle/>
            <a:p>
              <a:endParaRPr lang="en-US"/>
            </a:p>
          </p:txBody>
        </p:sp>
      </p:grpSp>
      <p:grpSp>
        <p:nvGrpSpPr>
          <p:cNvPr id="4" name="Group 24"/>
          <p:cNvGrpSpPr>
            <a:grpSpLocks/>
          </p:cNvGrpSpPr>
          <p:nvPr/>
        </p:nvGrpSpPr>
        <p:grpSpPr bwMode="auto">
          <a:xfrm>
            <a:off x="1066800" y="2368550"/>
            <a:ext cx="7337427" cy="923925"/>
            <a:chOff x="576" y="2836"/>
            <a:chExt cx="4622" cy="582"/>
          </a:xfrm>
        </p:grpSpPr>
        <p:sp>
          <p:nvSpPr>
            <p:cNvPr id="31752" name="Rectangle 25"/>
            <p:cNvSpPr>
              <a:spLocks noChangeArrowheads="1"/>
            </p:cNvSpPr>
            <p:nvPr/>
          </p:nvSpPr>
          <p:spPr bwMode="auto">
            <a:xfrm>
              <a:off x="2304" y="2836"/>
              <a:ext cx="768" cy="582"/>
            </a:xfrm>
            <a:prstGeom prst="rect">
              <a:avLst/>
            </a:prstGeom>
            <a:solidFill>
              <a:schemeClr val="accent2"/>
            </a:solidFill>
            <a:ln w="3175">
              <a:solidFill>
                <a:schemeClr val="tx1"/>
              </a:solidFill>
              <a:miter lim="800000"/>
              <a:headEnd/>
              <a:tailEnd/>
            </a:ln>
          </p:spPr>
          <p:txBody>
            <a:bodyPr wrap="square" anchor="ctr">
              <a:spAutoFit/>
            </a:bodyPr>
            <a:lstStyle/>
            <a:p>
              <a:endParaRPr lang="en-US" dirty="0" smtClean="0"/>
            </a:p>
            <a:p>
              <a:r>
                <a:rPr lang="en-US" dirty="0" smtClean="0"/>
                <a:t>Classifier</a:t>
              </a:r>
            </a:p>
            <a:p>
              <a:endParaRPr lang="en-US" dirty="0"/>
            </a:p>
          </p:txBody>
        </p:sp>
        <p:sp>
          <p:nvSpPr>
            <p:cNvPr id="31753" name="Text Box 26"/>
            <p:cNvSpPr txBox="1">
              <a:spLocks noChangeArrowheads="1"/>
            </p:cNvSpPr>
            <p:nvPr/>
          </p:nvSpPr>
          <p:spPr bwMode="auto">
            <a:xfrm>
              <a:off x="3529" y="2976"/>
              <a:ext cx="1669" cy="407"/>
            </a:xfrm>
            <a:prstGeom prst="rect">
              <a:avLst/>
            </a:prstGeom>
            <a:noFill/>
            <a:ln w="3175">
              <a:noFill/>
              <a:miter lim="800000"/>
              <a:headEnd/>
              <a:tailEnd/>
            </a:ln>
          </p:spPr>
          <p:txBody>
            <a:bodyPr wrap="none">
              <a:spAutoFit/>
            </a:bodyPr>
            <a:lstStyle/>
            <a:p>
              <a:r>
                <a:rPr lang="en-US" dirty="0">
                  <a:solidFill>
                    <a:schemeClr val="folHlink"/>
                  </a:solidFill>
                </a:rPr>
                <a:t>Prediction of</a:t>
              </a:r>
            </a:p>
            <a:p>
              <a:r>
                <a:rPr lang="en-US" u="sng" dirty="0">
                  <a:solidFill>
                    <a:schemeClr val="folHlink"/>
                  </a:solidFill>
                </a:rPr>
                <a:t>categorical</a:t>
              </a:r>
              <a:r>
                <a:rPr lang="en-US" dirty="0">
                  <a:solidFill>
                    <a:schemeClr val="folHlink"/>
                  </a:solidFill>
                </a:rPr>
                <a:t> </a:t>
              </a:r>
              <a:r>
                <a:rPr lang="en-US" dirty="0" smtClean="0">
                  <a:solidFill>
                    <a:schemeClr val="folHlink"/>
                  </a:solidFill>
                </a:rPr>
                <a:t>output or class</a:t>
              </a:r>
              <a:endParaRPr lang="en-US" dirty="0">
                <a:solidFill>
                  <a:schemeClr val="folHlink"/>
                </a:solidFill>
              </a:endParaRPr>
            </a:p>
          </p:txBody>
        </p:sp>
        <p:sp>
          <p:nvSpPr>
            <p:cNvPr id="31754" name="Text Box 27"/>
            <p:cNvSpPr txBox="1">
              <a:spLocks noChangeArrowheads="1"/>
            </p:cNvSpPr>
            <p:nvPr/>
          </p:nvSpPr>
          <p:spPr bwMode="auto">
            <a:xfrm>
              <a:off x="576" y="2880"/>
              <a:ext cx="801" cy="442"/>
            </a:xfrm>
            <a:prstGeom prst="rect">
              <a:avLst/>
            </a:prstGeom>
            <a:noFill/>
            <a:ln w="3175">
              <a:noFill/>
              <a:miter lim="800000"/>
              <a:headEnd/>
              <a:tailEnd/>
            </a:ln>
          </p:spPr>
          <p:txBody>
            <a:bodyPr wrap="none">
              <a:spAutoFit/>
            </a:bodyPr>
            <a:lstStyle/>
            <a:p>
              <a:r>
                <a:rPr lang="en-US">
                  <a:solidFill>
                    <a:srgbClr val="048C0A"/>
                  </a:solidFill>
                </a:rPr>
                <a:t>Input</a:t>
              </a:r>
            </a:p>
            <a:p>
              <a:r>
                <a:rPr lang="en-US">
                  <a:solidFill>
                    <a:srgbClr val="048C0A"/>
                  </a:solidFill>
                </a:rPr>
                <a:t>Attributes</a:t>
              </a:r>
            </a:p>
          </p:txBody>
        </p:sp>
        <p:sp>
          <p:nvSpPr>
            <p:cNvPr id="31755" name="Line 28"/>
            <p:cNvSpPr>
              <a:spLocks noChangeShapeType="1"/>
            </p:cNvSpPr>
            <p:nvPr/>
          </p:nvSpPr>
          <p:spPr bwMode="auto">
            <a:xfrm>
              <a:off x="1392" y="2928"/>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56" name="Line 29"/>
            <p:cNvSpPr>
              <a:spLocks noChangeShapeType="1"/>
            </p:cNvSpPr>
            <p:nvPr/>
          </p:nvSpPr>
          <p:spPr bwMode="auto">
            <a:xfrm>
              <a:off x="1392" y="3024"/>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57" name="Line 30"/>
            <p:cNvSpPr>
              <a:spLocks noChangeShapeType="1"/>
            </p:cNvSpPr>
            <p:nvPr/>
          </p:nvSpPr>
          <p:spPr bwMode="auto">
            <a:xfrm>
              <a:off x="1392" y="3120"/>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58" name="Line 31"/>
            <p:cNvSpPr>
              <a:spLocks noChangeShapeType="1"/>
            </p:cNvSpPr>
            <p:nvPr/>
          </p:nvSpPr>
          <p:spPr bwMode="auto">
            <a:xfrm>
              <a:off x="1392" y="3216"/>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59" name="Line 32"/>
            <p:cNvSpPr>
              <a:spLocks noChangeShapeType="1"/>
            </p:cNvSpPr>
            <p:nvPr/>
          </p:nvSpPr>
          <p:spPr bwMode="auto">
            <a:xfrm>
              <a:off x="1392" y="3312"/>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0" name="Line 33"/>
            <p:cNvSpPr>
              <a:spLocks noChangeShapeType="1"/>
            </p:cNvSpPr>
            <p:nvPr/>
          </p:nvSpPr>
          <p:spPr bwMode="auto">
            <a:xfrm>
              <a:off x="3072" y="3120"/>
              <a:ext cx="457" cy="0"/>
            </a:xfrm>
            <a:prstGeom prst="line">
              <a:avLst/>
            </a:prstGeom>
            <a:noFill/>
            <a:ln w="3175">
              <a:solidFill>
                <a:schemeClr val="tx1"/>
              </a:solidFill>
              <a:round/>
              <a:headEnd/>
              <a:tailEnd type="triangle" w="med" len="med"/>
            </a:ln>
          </p:spPr>
          <p:txBody>
            <a:bodyPr wrap="square" anchor="ctr">
              <a:spAutoFit/>
            </a:bodyPr>
            <a:lstStyle/>
            <a:p>
              <a:endParaRPr lang="en-US"/>
            </a:p>
          </p:txBody>
        </p:sp>
      </p:grpSp>
      <p:sp>
        <p:nvSpPr>
          <p:cNvPr id="35" name="TextBox 34"/>
          <p:cNvSpPr txBox="1"/>
          <p:nvPr/>
        </p:nvSpPr>
        <p:spPr>
          <a:xfrm>
            <a:off x="5962552" y="3212068"/>
            <a:ext cx="2840136" cy="369332"/>
          </a:xfrm>
          <a:prstGeom prst="rect">
            <a:avLst/>
          </a:prstGeom>
          <a:noFill/>
        </p:spPr>
        <p:txBody>
          <a:bodyPr wrap="none" rtlCol="0">
            <a:spAutoFit/>
          </a:bodyPr>
          <a:lstStyle/>
          <a:p>
            <a:r>
              <a:rPr lang="en-US" dirty="0" smtClean="0"/>
              <a:t>One of a few discrete values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xfrm>
            <a:off x="0" y="6445250"/>
            <a:ext cx="2133600" cy="365125"/>
          </a:xfrm>
          <a:noFill/>
        </p:spPr>
        <p:txBody>
          <a:bodyPr/>
          <a:lstStyle/>
          <a:p>
            <a:r>
              <a:rPr lang="en-US" smtClean="0"/>
              <a:t>Copyright © Andrew W. Moore</a:t>
            </a:r>
          </a:p>
        </p:txBody>
      </p:sp>
      <p:sp>
        <p:nvSpPr>
          <p:cNvPr id="31747" name="Rectangle 2"/>
          <p:cNvSpPr>
            <a:spLocks noGrp="1" noChangeArrowheads="1"/>
          </p:cNvSpPr>
          <p:nvPr>
            <p:ph type="title"/>
          </p:nvPr>
        </p:nvSpPr>
        <p:spPr/>
        <p:txBody>
          <a:bodyPr>
            <a:normAutofit fontScale="90000"/>
          </a:bodyPr>
          <a:lstStyle/>
          <a:p>
            <a:pPr eaLnBrk="1" hangingPunct="1"/>
            <a:r>
              <a:rPr lang="en-US" dirty="0" smtClean="0"/>
              <a:t>Density Estimation </a:t>
            </a:r>
            <a:r>
              <a:rPr lang="en-US" dirty="0" smtClean="0">
                <a:sym typeface="Wingdings" pitchFamily="2" charset="2"/>
              </a:rPr>
              <a:t> Classification</a:t>
            </a:r>
            <a:endParaRPr lang="en-US" dirty="0" smtClean="0"/>
          </a:p>
        </p:txBody>
      </p:sp>
      <p:grpSp>
        <p:nvGrpSpPr>
          <p:cNvPr id="3" name="Group 14"/>
          <p:cNvGrpSpPr>
            <a:grpSpLocks/>
          </p:cNvGrpSpPr>
          <p:nvPr/>
        </p:nvGrpSpPr>
        <p:grpSpPr bwMode="auto">
          <a:xfrm>
            <a:off x="904875" y="3409950"/>
            <a:ext cx="6056313" cy="828675"/>
            <a:chOff x="474" y="2820"/>
            <a:chExt cx="3815" cy="522"/>
          </a:xfrm>
        </p:grpSpPr>
        <p:sp>
          <p:nvSpPr>
            <p:cNvPr id="31761" name="Rectangle 15"/>
            <p:cNvSpPr>
              <a:spLocks noChangeArrowheads="1"/>
            </p:cNvSpPr>
            <p:nvPr/>
          </p:nvSpPr>
          <p:spPr bwMode="auto">
            <a:xfrm>
              <a:off x="2297" y="2898"/>
              <a:ext cx="787" cy="444"/>
            </a:xfrm>
            <a:prstGeom prst="rect">
              <a:avLst/>
            </a:prstGeom>
            <a:solidFill>
              <a:schemeClr val="accent2"/>
            </a:solidFill>
            <a:ln w="3175">
              <a:solidFill>
                <a:schemeClr val="tx1"/>
              </a:solidFill>
              <a:miter lim="800000"/>
              <a:headEnd/>
              <a:tailEnd/>
            </a:ln>
          </p:spPr>
          <p:txBody>
            <a:bodyPr wrap="none" anchor="ctr">
              <a:spAutoFit/>
            </a:bodyPr>
            <a:lstStyle/>
            <a:p>
              <a:r>
                <a:rPr lang="en-US"/>
                <a:t>Density</a:t>
              </a:r>
            </a:p>
            <a:p>
              <a:r>
                <a:rPr lang="en-US"/>
                <a:t>Estimator</a:t>
              </a:r>
            </a:p>
          </p:txBody>
        </p:sp>
        <p:sp>
          <p:nvSpPr>
            <p:cNvPr id="31762" name="Text Box 16"/>
            <p:cNvSpPr txBox="1">
              <a:spLocks noChangeArrowheads="1"/>
            </p:cNvSpPr>
            <p:nvPr/>
          </p:nvSpPr>
          <p:spPr bwMode="auto">
            <a:xfrm>
              <a:off x="3798" y="2995"/>
              <a:ext cx="491" cy="233"/>
            </a:xfrm>
            <a:prstGeom prst="rect">
              <a:avLst/>
            </a:prstGeom>
            <a:noFill/>
            <a:ln w="3175">
              <a:noFill/>
              <a:miter lim="800000"/>
              <a:headEnd/>
              <a:tailEnd/>
            </a:ln>
          </p:spPr>
          <p:txBody>
            <a:bodyPr wrap="none">
              <a:spAutoFit/>
            </a:bodyPr>
            <a:lstStyle/>
            <a:p>
              <a:r>
                <a:rPr lang="en-US" dirty="0" smtClean="0">
                  <a:solidFill>
                    <a:schemeClr val="folHlink"/>
                  </a:solidFill>
                </a:rPr>
                <a:t>P(</a:t>
              </a:r>
              <a:r>
                <a:rPr lang="en-US" b="1" dirty="0" err="1" smtClean="0">
                  <a:solidFill>
                    <a:schemeClr val="folHlink"/>
                  </a:solidFill>
                </a:rPr>
                <a:t>x</a:t>
              </a:r>
              <a:r>
                <a:rPr lang="en-US" dirty="0" err="1" smtClean="0">
                  <a:solidFill>
                    <a:schemeClr val="folHlink"/>
                  </a:solidFill>
                </a:rPr>
                <a:t>,y</a:t>
              </a:r>
              <a:r>
                <a:rPr lang="en-US" dirty="0" smtClean="0">
                  <a:solidFill>
                    <a:schemeClr val="folHlink"/>
                  </a:solidFill>
                </a:rPr>
                <a:t>)</a:t>
              </a:r>
              <a:endParaRPr lang="en-US" dirty="0">
                <a:solidFill>
                  <a:schemeClr val="folHlink"/>
                </a:solidFill>
              </a:endParaRPr>
            </a:p>
          </p:txBody>
        </p:sp>
        <p:sp>
          <p:nvSpPr>
            <p:cNvPr id="31763" name="Text Box 17"/>
            <p:cNvSpPr txBox="1">
              <a:spLocks noChangeArrowheads="1"/>
            </p:cNvSpPr>
            <p:nvPr/>
          </p:nvSpPr>
          <p:spPr bwMode="auto">
            <a:xfrm>
              <a:off x="474" y="2820"/>
              <a:ext cx="719" cy="407"/>
            </a:xfrm>
            <a:prstGeom prst="rect">
              <a:avLst/>
            </a:prstGeom>
            <a:noFill/>
            <a:ln w="3175">
              <a:noFill/>
              <a:miter lim="800000"/>
              <a:headEnd/>
              <a:tailEnd/>
            </a:ln>
          </p:spPr>
          <p:txBody>
            <a:bodyPr wrap="none">
              <a:spAutoFit/>
            </a:bodyPr>
            <a:lstStyle/>
            <a:p>
              <a:r>
                <a:rPr lang="en-US" dirty="0" smtClean="0">
                  <a:solidFill>
                    <a:srgbClr val="048C0A"/>
                  </a:solidFill>
                </a:rPr>
                <a:t>Input </a:t>
              </a:r>
            </a:p>
            <a:p>
              <a:r>
                <a:rPr lang="en-US" dirty="0" smtClean="0">
                  <a:solidFill>
                    <a:srgbClr val="048C0A"/>
                  </a:solidFill>
                </a:rPr>
                <a:t>Attributes</a:t>
              </a:r>
              <a:endParaRPr lang="en-US" dirty="0">
                <a:solidFill>
                  <a:srgbClr val="048C0A"/>
                </a:solidFill>
              </a:endParaRPr>
            </a:p>
          </p:txBody>
        </p:sp>
        <p:sp>
          <p:nvSpPr>
            <p:cNvPr id="31764" name="Line 18"/>
            <p:cNvSpPr>
              <a:spLocks noChangeShapeType="1"/>
            </p:cNvSpPr>
            <p:nvPr/>
          </p:nvSpPr>
          <p:spPr bwMode="auto">
            <a:xfrm>
              <a:off x="1392" y="2928"/>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5" name="Line 19"/>
            <p:cNvSpPr>
              <a:spLocks noChangeShapeType="1"/>
            </p:cNvSpPr>
            <p:nvPr/>
          </p:nvSpPr>
          <p:spPr bwMode="auto">
            <a:xfrm>
              <a:off x="1392" y="3024"/>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6" name="Line 20"/>
            <p:cNvSpPr>
              <a:spLocks noChangeShapeType="1"/>
            </p:cNvSpPr>
            <p:nvPr/>
          </p:nvSpPr>
          <p:spPr bwMode="auto">
            <a:xfrm>
              <a:off x="1392" y="3120"/>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7" name="Line 21"/>
            <p:cNvSpPr>
              <a:spLocks noChangeShapeType="1"/>
            </p:cNvSpPr>
            <p:nvPr/>
          </p:nvSpPr>
          <p:spPr bwMode="auto">
            <a:xfrm>
              <a:off x="1392" y="3216"/>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8" name="Line 22"/>
            <p:cNvSpPr>
              <a:spLocks noChangeShapeType="1"/>
            </p:cNvSpPr>
            <p:nvPr/>
          </p:nvSpPr>
          <p:spPr bwMode="auto">
            <a:xfrm>
              <a:off x="1392" y="3312"/>
              <a:ext cx="912" cy="0"/>
            </a:xfrm>
            <a:prstGeom prst="line">
              <a:avLst/>
            </a:prstGeom>
            <a:noFill/>
            <a:ln w="28575">
              <a:solidFill>
                <a:srgbClr val="7030A0"/>
              </a:solidFill>
              <a:round/>
              <a:headEnd/>
              <a:tailEnd type="triangle" w="med" len="med"/>
            </a:ln>
          </p:spPr>
          <p:txBody>
            <a:bodyPr wrap="none" anchor="ctr">
              <a:spAutoFit/>
            </a:bodyPr>
            <a:lstStyle/>
            <a:p>
              <a:endParaRPr lang="en-US"/>
            </a:p>
          </p:txBody>
        </p:sp>
        <p:sp>
          <p:nvSpPr>
            <p:cNvPr id="31769" name="Line 23"/>
            <p:cNvSpPr>
              <a:spLocks noChangeShapeType="1"/>
            </p:cNvSpPr>
            <p:nvPr/>
          </p:nvSpPr>
          <p:spPr bwMode="auto">
            <a:xfrm>
              <a:off x="3072" y="3120"/>
              <a:ext cx="720" cy="0"/>
            </a:xfrm>
            <a:prstGeom prst="line">
              <a:avLst/>
            </a:prstGeom>
            <a:noFill/>
            <a:ln w="3175">
              <a:solidFill>
                <a:schemeClr val="tx1"/>
              </a:solidFill>
              <a:round/>
              <a:headEnd/>
              <a:tailEnd type="triangle" w="med" len="med"/>
            </a:ln>
          </p:spPr>
          <p:txBody>
            <a:bodyPr anchor="ctr">
              <a:spAutoFit/>
            </a:bodyPr>
            <a:lstStyle/>
            <a:p>
              <a:endParaRPr lang="en-US"/>
            </a:p>
          </p:txBody>
        </p:sp>
      </p:grpSp>
      <p:grpSp>
        <p:nvGrpSpPr>
          <p:cNvPr id="4" name="Group 24"/>
          <p:cNvGrpSpPr>
            <a:grpSpLocks/>
          </p:cNvGrpSpPr>
          <p:nvPr/>
        </p:nvGrpSpPr>
        <p:grpSpPr bwMode="auto">
          <a:xfrm>
            <a:off x="1066800" y="1931670"/>
            <a:ext cx="6564313" cy="993775"/>
            <a:chOff x="576" y="2836"/>
            <a:chExt cx="4135" cy="626"/>
          </a:xfrm>
        </p:grpSpPr>
        <p:sp>
          <p:nvSpPr>
            <p:cNvPr id="31752" name="Rectangle 25"/>
            <p:cNvSpPr>
              <a:spLocks noChangeArrowheads="1"/>
            </p:cNvSpPr>
            <p:nvPr/>
          </p:nvSpPr>
          <p:spPr bwMode="auto">
            <a:xfrm>
              <a:off x="2304" y="2836"/>
              <a:ext cx="768" cy="582"/>
            </a:xfrm>
            <a:prstGeom prst="rect">
              <a:avLst/>
            </a:prstGeom>
            <a:solidFill>
              <a:schemeClr val="accent2"/>
            </a:solidFill>
            <a:ln w="3175">
              <a:solidFill>
                <a:schemeClr val="tx1"/>
              </a:solidFill>
              <a:miter lim="800000"/>
              <a:headEnd/>
              <a:tailEnd/>
            </a:ln>
          </p:spPr>
          <p:txBody>
            <a:bodyPr wrap="square" anchor="ctr">
              <a:spAutoFit/>
            </a:bodyPr>
            <a:lstStyle/>
            <a:p>
              <a:endParaRPr lang="en-US" dirty="0" smtClean="0"/>
            </a:p>
            <a:p>
              <a:r>
                <a:rPr lang="en-US" dirty="0" smtClean="0"/>
                <a:t>Classifier</a:t>
              </a:r>
            </a:p>
            <a:p>
              <a:endParaRPr lang="en-US" dirty="0"/>
            </a:p>
          </p:txBody>
        </p:sp>
        <p:sp>
          <p:nvSpPr>
            <p:cNvPr id="31753" name="Text Box 26"/>
            <p:cNvSpPr txBox="1">
              <a:spLocks noChangeArrowheads="1"/>
            </p:cNvSpPr>
            <p:nvPr/>
          </p:nvSpPr>
          <p:spPr bwMode="auto">
            <a:xfrm>
              <a:off x="3529" y="2976"/>
              <a:ext cx="1182" cy="407"/>
            </a:xfrm>
            <a:prstGeom prst="rect">
              <a:avLst/>
            </a:prstGeom>
            <a:noFill/>
            <a:ln w="3175">
              <a:noFill/>
              <a:miter lim="800000"/>
              <a:headEnd/>
              <a:tailEnd/>
            </a:ln>
          </p:spPr>
          <p:txBody>
            <a:bodyPr wrap="none">
              <a:spAutoFit/>
            </a:bodyPr>
            <a:lstStyle/>
            <a:p>
              <a:r>
                <a:rPr lang="en-US" dirty="0">
                  <a:solidFill>
                    <a:schemeClr val="folHlink"/>
                  </a:solidFill>
                </a:rPr>
                <a:t>Prediction of</a:t>
              </a:r>
            </a:p>
            <a:p>
              <a:r>
                <a:rPr lang="en-US" u="sng" dirty="0">
                  <a:solidFill>
                    <a:schemeClr val="folHlink"/>
                  </a:solidFill>
                </a:rPr>
                <a:t>categorical</a:t>
              </a:r>
              <a:r>
                <a:rPr lang="en-US" dirty="0">
                  <a:solidFill>
                    <a:schemeClr val="folHlink"/>
                  </a:solidFill>
                </a:rPr>
                <a:t> output</a:t>
              </a:r>
            </a:p>
          </p:txBody>
        </p:sp>
        <p:sp>
          <p:nvSpPr>
            <p:cNvPr id="31754" name="Text Box 27"/>
            <p:cNvSpPr txBox="1">
              <a:spLocks noChangeArrowheads="1"/>
            </p:cNvSpPr>
            <p:nvPr/>
          </p:nvSpPr>
          <p:spPr bwMode="auto">
            <a:xfrm>
              <a:off x="576" y="2880"/>
              <a:ext cx="772" cy="582"/>
            </a:xfrm>
            <a:prstGeom prst="rect">
              <a:avLst/>
            </a:prstGeom>
            <a:noFill/>
            <a:ln w="3175">
              <a:noFill/>
              <a:miter lim="800000"/>
              <a:headEnd/>
              <a:tailEnd/>
            </a:ln>
          </p:spPr>
          <p:txBody>
            <a:bodyPr wrap="none">
              <a:spAutoFit/>
            </a:bodyPr>
            <a:lstStyle/>
            <a:p>
              <a:r>
                <a:rPr lang="en-US" dirty="0">
                  <a:solidFill>
                    <a:srgbClr val="048C0A"/>
                  </a:solidFill>
                </a:rPr>
                <a:t>Input</a:t>
              </a:r>
            </a:p>
            <a:p>
              <a:r>
                <a:rPr lang="en-US" dirty="0" smtClean="0">
                  <a:solidFill>
                    <a:srgbClr val="048C0A"/>
                  </a:solidFill>
                </a:rPr>
                <a:t>Attributes</a:t>
              </a:r>
            </a:p>
            <a:p>
              <a:r>
                <a:rPr lang="en-US" b="1" dirty="0" smtClean="0">
                  <a:solidFill>
                    <a:srgbClr val="048C0A"/>
                  </a:solidFill>
                </a:rPr>
                <a:t>x</a:t>
              </a:r>
              <a:endParaRPr lang="en-US" b="1" dirty="0">
                <a:solidFill>
                  <a:srgbClr val="048C0A"/>
                </a:solidFill>
              </a:endParaRPr>
            </a:p>
          </p:txBody>
        </p:sp>
        <p:sp>
          <p:nvSpPr>
            <p:cNvPr id="31755" name="Line 28"/>
            <p:cNvSpPr>
              <a:spLocks noChangeShapeType="1"/>
            </p:cNvSpPr>
            <p:nvPr/>
          </p:nvSpPr>
          <p:spPr bwMode="auto">
            <a:xfrm>
              <a:off x="1392" y="2928"/>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56" name="Line 29"/>
            <p:cNvSpPr>
              <a:spLocks noChangeShapeType="1"/>
            </p:cNvSpPr>
            <p:nvPr/>
          </p:nvSpPr>
          <p:spPr bwMode="auto">
            <a:xfrm>
              <a:off x="1392" y="3024"/>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57" name="Line 30"/>
            <p:cNvSpPr>
              <a:spLocks noChangeShapeType="1"/>
            </p:cNvSpPr>
            <p:nvPr/>
          </p:nvSpPr>
          <p:spPr bwMode="auto">
            <a:xfrm>
              <a:off x="1392" y="3120"/>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58" name="Line 31"/>
            <p:cNvSpPr>
              <a:spLocks noChangeShapeType="1"/>
            </p:cNvSpPr>
            <p:nvPr/>
          </p:nvSpPr>
          <p:spPr bwMode="auto">
            <a:xfrm>
              <a:off x="1392" y="3216"/>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59" name="Line 32"/>
            <p:cNvSpPr>
              <a:spLocks noChangeShapeType="1"/>
            </p:cNvSpPr>
            <p:nvPr/>
          </p:nvSpPr>
          <p:spPr bwMode="auto">
            <a:xfrm>
              <a:off x="1392" y="3312"/>
              <a:ext cx="912" cy="0"/>
            </a:xfrm>
            <a:prstGeom prst="line">
              <a:avLst/>
            </a:prstGeom>
            <a:noFill/>
            <a:ln w="3175">
              <a:solidFill>
                <a:schemeClr val="tx1"/>
              </a:solidFill>
              <a:round/>
              <a:headEnd/>
              <a:tailEnd type="triangle" w="med" len="med"/>
            </a:ln>
          </p:spPr>
          <p:txBody>
            <a:bodyPr wrap="none" anchor="ctr">
              <a:spAutoFit/>
            </a:bodyPr>
            <a:lstStyle/>
            <a:p>
              <a:endParaRPr lang="en-US"/>
            </a:p>
          </p:txBody>
        </p:sp>
        <p:sp>
          <p:nvSpPr>
            <p:cNvPr id="31760" name="Line 33"/>
            <p:cNvSpPr>
              <a:spLocks noChangeShapeType="1"/>
            </p:cNvSpPr>
            <p:nvPr/>
          </p:nvSpPr>
          <p:spPr bwMode="auto">
            <a:xfrm>
              <a:off x="3072" y="3120"/>
              <a:ext cx="457" cy="0"/>
            </a:xfrm>
            <a:prstGeom prst="line">
              <a:avLst/>
            </a:prstGeom>
            <a:noFill/>
            <a:ln w="3175">
              <a:solidFill>
                <a:schemeClr val="tx1"/>
              </a:solidFill>
              <a:round/>
              <a:headEnd/>
              <a:tailEnd type="triangle" w="med" len="med"/>
            </a:ln>
          </p:spPr>
          <p:txBody>
            <a:bodyPr wrap="square" anchor="ctr">
              <a:spAutoFit/>
            </a:bodyPr>
            <a:lstStyle/>
            <a:p>
              <a:endParaRPr lang="en-US"/>
            </a:p>
          </p:txBody>
        </p:sp>
      </p:grpSp>
      <p:sp>
        <p:nvSpPr>
          <p:cNvPr id="35" name="TextBox 34"/>
          <p:cNvSpPr txBox="1"/>
          <p:nvPr/>
        </p:nvSpPr>
        <p:spPr>
          <a:xfrm>
            <a:off x="6572152" y="2775188"/>
            <a:ext cx="1967205" cy="369332"/>
          </a:xfrm>
          <a:prstGeom prst="rect">
            <a:avLst/>
          </a:prstGeom>
          <a:noFill/>
        </p:spPr>
        <p:txBody>
          <a:bodyPr wrap="none" rtlCol="0">
            <a:spAutoFit/>
          </a:bodyPr>
          <a:lstStyle/>
          <a:p>
            <a:r>
              <a:rPr lang="en-US" dirty="0" smtClean="0">
                <a:latin typeface="Arial" pitchFamily="34" charset="0"/>
                <a:cs typeface="Arial" pitchFamily="34" charset="0"/>
              </a:rPr>
              <a:t>One of y1, …., </a:t>
            </a:r>
            <a:r>
              <a:rPr lang="en-US" dirty="0" err="1" smtClean="0">
                <a:latin typeface="Arial" pitchFamily="34" charset="0"/>
                <a:cs typeface="Arial" pitchFamily="34" charset="0"/>
              </a:rPr>
              <a:t>yk</a:t>
            </a:r>
            <a:endParaRPr lang="en-US" dirty="0">
              <a:latin typeface="Arial" pitchFamily="34" charset="0"/>
              <a:cs typeface="Arial" pitchFamily="34" charset="0"/>
            </a:endParaRPr>
          </a:p>
        </p:txBody>
      </p:sp>
      <p:sp>
        <p:nvSpPr>
          <p:cNvPr id="36" name="Text Box 17"/>
          <p:cNvSpPr txBox="1">
            <a:spLocks noChangeArrowheads="1"/>
          </p:cNvSpPr>
          <p:nvPr/>
        </p:nvSpPr>
        <p:spPr bwMode="auto">
          <a:xfrm>
            <a:off x="1664806" y="4006334"/>
            <a:ext cx="673582" cy="369332"/>
          </a:xfrm>
          <a:prstGeom prst="rect">
            <a:avLst/>
          </a:prstGeom>
          <a:noFill/>
          <a:ln w="3175">
            <a:noFill/>
            <a:miter lim="800000"/>
            <a:headEnd/>
            <a:tailEnd/>
          </a:ln>
        </p:spPr>
        <p:txBody>
          <a:bodyPr wrap="none">
            <a:spAutoFit/>
          </a:bodyPr>
          <a:lstStyle/>
          <a:p>
            <a:r>
              <a:rPr lang="en-US" dirty="0" smtClean="0">
                <a:solidFill>
                  <a:srgbClr val="7030A0"/>
                </a:solidFill>
              </a:rPr>
              <a:t>Class</a:t>
            </a:r>
            <a:endParaRPr lang="en-US" dirty="0">
              <a:solidFill>
                <a:srgbClr val="7030A0"/>
              </a:solidFill>
            </a:endParaRPr>
          </a:p>
        </p:txBody>
      </p:sp>
      <p:sp>
        <p:nvSpPr>
          <p:cNvPr id="37" name="TextBox 36"/>
          <p:cNvSpPr txBox="1"/>
          <p:nvPr/>
        </p:nvSpPr>
        <p:spPr>
          <a:xfrm>
            <a:off x="762000" y="4612640"/>
            <a:ext cx="6939280" cy="923330"/>
          </a:xfrm>
          <a:prstGeom prst="rect">
            <a:avLst/>
          </a:prstGeom>
          <a:noFill/>
        </p:spPr>
        <p:txBody>
          <a:bodyPr wrap="square" rtlCol="0">
            <a:spAutoFit/>
          </a:bodyPr>
          <a:lstStyle/>
          <a:p>
            <a:r>
              <a:rPr lang="en-US" dirty="0" smtClean="0"/>
              <a:t>To classify </a:t>
            </a:r>
            <a:r>
              <a:rPr lang="en-US" b="1" dirty="0" smtClean="0"/>
              <a:t>x </a:t>
            </a:r>
          </a:p>
          <a:p>
            <a:pPr marL="342900" indent="-342900">
              <a:buAutoNum type="arabicPeriod"/>
            </a:pPr>
            <a:r>
              <a:rPr lang="en-US" dirty="0" smtClean="0"/>
              <a:t>Use your estimator to compute P(</a:t>
            </a:r>
            <a:r>
              <a:rPr lang="en-US" b="1" dirty="0" smtClean="0"/>
              <a:t>x,</a:t>
            </a:r>
            <a:r>
              <a:rPr lang="en-US" dirty="0" smtClean="0"/>
              <a:t>y1), …., P(</a:t>
            </a:r>
            <a:r>
              <a:rPr lang="en-US" b="1" dirty="0" err="1" smtClean="0"/>
              <a:t>x,</a:t>
            </a:r>
            <a:r>
              <a:rPr lang="en-US" dirty="0" err="1" smtClean="0"/>
              <a:t>yk</a:t>
            </a:r>
            <a:r>
              <a:rPr lang="en-US" dirty="0" smtClean="0"/>
              <a:t>)</a:t>
            </a:r>
          </a:p>
          <a:p>
            <a:pPr marL="342900" indent="-342900">
              <a:buAutoNum type="arabicPeriod"/>
            </a:pPr>
            <a:r>
              <a:rPr lang="en-US" dirty="0" smtClean="0"/>
              <a:t>Return the class y* with the highest predicted probability</a:t>
            </a:r>
            <a:endParaRPr lang="en-US" dirty="0"/>
          </a:p>
        </p:txBody>
      </p:sp>
      <p:sp>
        <p:nvSpPr>
          <p:cNvPr id="38" name="TextBox 37"/>
          <p:cNvSpPr txBox="1"/>
          <p:nvPr/>
        </p:nvSpPr>
        <p:spPr>
          <a:xfrm>
            <a:off x="487680" y="5720636"/>
            <a:ext cx="6939280" cy="369332"/>
          </a:xfrm>
          <a:prstGeom prst="rect">
            <a:avLst/>
          </a:prstGeom>
          <a:noFill/>
        </p:spPr>
        <p:txBody>
          <a:bodyPr wrap="square" rtlCol="0">
            <a:spAutoFit/>
          </a:bodyPr>
          <a:lstStyle/>
          <a:p>
            <a:r>
              <a:rPr lang="en-US" dirty="0" smtClean="0"/>
              <a:t>Ideally is correct with P(</a:t>
            </a:r>
            <a:r>
              <a:rPr lang="en-US" dirty="0" err="1" smtClean="0"/>
              <a:t>x,y</a:t>
            </a:r>
            <a:r>
              <a:rPr lang="en-US" dirty="0" smtClean="0"/>
              <a:t>*)  =  P(</a:t>
            </a:r>
            <a:r>
              <a:rPr lang="en-US" dirty="0" err="1" smtClean="0"/>
              <a:t>x,y</a:t>
            </a:r>
            <a:r>
              <a:rPr lang="en-US" b="1" dirty="0" smtClean="0"/>
              <a:t>*)/</a:t>
            </a:r>
            <a:r>
              <a:rPr lang="en-US" dirty="0" smtClean="0"/>
              <a:t>(P(</a:t>
            </a:r>
            <a:r>
              <a:rPr lang="en-US" b="1" dirty="0" smtClean="0"/>
              <a:t>x</a:t>
            </a:r>
            <a:r>
              <a:rPr lang="en-US" dirty="0" smtClean="0"/>
              <a:t>,y1) + …. + P(</a:t>
            </a:r>
            <a:r>
              <a:rPr lang="en-US" b="1" dirty="0" err="1" smtClean="0"/>
              <a:t>x</a:t>
            </a:r>
            <a:r>
              <a:rPr lang="en-US" dirty="0" err="1" smtClean="0"/>
              <a:t>,yk</a:t>
            </a:r>
            <a:r>
              <a:rPr lang="en-US" dirty="0" smtClean="0"/>
              <a:t>))</a:t>
            </a:r>
            <a:endParaRPr lang="en-US" dirty="0"/>
          </a:p>
        </p:txBody>
      </p:sp>
      <p:sp>
        <p:nvSpPr>
          <p:cNvPr id="39" name="TextBox 38"/>
          <p:cNvSpPr txBox="1"/>
          <p:nvPr/>
        </p:nvSpPr>
        <p:spPr>
          <a:xfrm>
            <a:off x="4334556" y="4744720"/>
            <a:ext cx="796244" cy="369332"/>
          </a:xfrm>
          <a:prstGeom prst="rect">
            <a:avLst/>
          </a:prstGeom>
          <a:noFill/>
        </p:spPr>
        <p:txBody>
          <a:bodyPr wrap="square" rtlCol="0">
            <a:spAutoFit/>
          </a:bodyPr>
          <a:lstStyle/>
          <a:p>
            <a:r>
              <a:rPr lang="en-US" dirty="0" smtClean="0"/>
              <a:t>^</a:t>
            </a:r>
            <a:endParaRPr lang="en-US" dirty="0"/>
          </a:p>
        </p:txBody>
      </p:sp>
      <p:sp>
        <p:nvSpPr>
          <p:cNvPr id="40" name="TextBox 39"/>
          <p:cNvSpPr txBox="1"/>
          <p:nvPr/>
        </p:nvSpPr>
        <p:spPr>
          <a:xfrm>
            <a:off x="5536490" y="4756666"/>
            <a:ext cx="1339804" cy="369332"/>
          </a:xfrm>
          <a:prstGeom prst="rect">
            <a:avLst/>
          </a:prstGeom>
          <a:noFill/>
        </p:spPr>
        <p:txBody>
          <a:bodyPr wrap="square" rtlCol="0">
            <a:spAutoFit/>
          </a:bodyPr>
          <a:lstStyle/>
          <a:p>
            <a:r>
              <a:rPr lang="en-US" dirty="0" smtClean="0"/>
              <a:t>^</a:t>
            </a:r>
            <a:endParaRPr lang="en-US" dirty="0"/>
          </a:p>
        </p:txBody>
      </p:sp>
      <p:sp>
        <p:nvSpPr>
          <p:cNvPr id="41" name="TextBox 40"/>
          <p:cNvSpPr txBox="1"/>
          <p:nvPr/>
        </p:nvSpPr>
        <p:spPr>
          <a:xfrm>
            <a:off x="2729276" y="5566450"/>
            <a:ext cx="796244" cy="369332"/>
          </a:xfrm>
          <a:prstGeom prst="rect">
            <a:avLst/>
          </a:prstGeom>
          <a:noFill/>
        </p:spPr>
        <p:txBody>
          <a:bodyPr wrap="square" rtlCol="0">
            <a:spAutoFit/>
          </a:bodyPr>
          <a:lstStyle/>
          <a:p>
            <a:r>
              <a:rPr lang="en-US" dirty="0" smtClean="0"/>
              <a:t>^</a:t>
            </a:r>
            <a:endParaRPr lang="en-US" dirty="0"/>
          </a:p>
        </p:txBody>
      </p:sp>
      <p:sp>
        <p:nvSpPr>
          <p:cNvPr id="42" name="TextBox 41"/>
          <p:cNvSpPr txBox="1"/>
          <p:nvPr/>
        </p:nvSpPr>
        <p:spPr>
          <a:xfrm>
            <a:off x="3765596" y="5566450"/>
            <a:ext cx="796244" cy="369332"/>
          </a:xfrm>
          <a:prstGeom prst="rect">
            <a:avLst/>
          </a:prstGeom>
          <a:noFill/>
        </p:spPr>
        <p:txBody>
          <a:bodyPr wrap="square" rtlCol="0">
            <a:spAutoFit/>
          </a:bodyPr>
          <a:lstStyle/>
          <a:p>
            <a:r>
              <a:rPr lang="en-US" dirty="0" smtClean="0"/>
              <a:t>^</a:t>
            </a:r>
            <a:endParaRPr lang="en-US" dirty="0"/>
          </a:p>
        </p:txBody>
      </p:sp>
      <p:sp>
        <p:nvSpPr>
          <p:cNvPr id="43" name="TextBox 42"/>
          <p:cNvSpPr txBox="1"/>
          <p:nvPr/>
        </p:nvSpPr>
        <p:spPr>
          <a:xfrm>
            <a:off x="4629196" y="5556290"/>
            <a:ext cx="796244" cy="369332"/>
          </a:xfrm>
          <a:prstGeom prst="rect">
            <a:avLst/>
          </a:prstGeom>
          <a:noFill/>
        </p:spPr>
        <p:txBody>
          <a:bodyPr wrap="square" rtlCol="0">
            <a:spAutoFit/>
          </a:bodyPr>
          <a:lstStyle/>
          <a:p>
            <a:r>
              <a:rPr lang="en-US" dirty="0" smtClean="0"/>
              <a:t>^</a:t>
            </a:r>
            <a:endParaRPr lang="en-US" dirty="0"/>
          </a:p>
        </p:txBody>
      </p:sp>
      <p:sp>
        <p:nvSpPr>
          <p:cNvPr id="44" name="TextBox 43"/>
          <p:cNvSpPr txBox="1"/>
          <p:nvPr/>
        </p:nvSpPr>
        <p:spPr>
          <a:xfrm>
            <a:off x="6061756" y="5556290"/>
            <a:ext cx="796244" cy="369332"/>
          </a:xfrm>
          <a:prstGeom prst="rect">
            <a:avLst/>
          </a:prstGeom>
          <a:noFill/>
        </p:spPr>
        <p:txBody>
          <a:bodyPr wrap="square" rtlCol="0">
            <a:spAutoFit/>
          </a:bodyPr>
          <a:lstStyle/>
          <a:p>
            <a:r>
              <a:rPr lang="en-US" dirty="0" smtClean="0"/>
              <a:t>^</a:t>
            </a:r>
            <a:endParaRPr lang="en-US" dirty="0"/>
          </a:p>
        </p:txBody>
      </p:sp>
      <p:sp>
        <p:nvSpPr>
          <p:cNvPr id="45" name="TextBox 44"/>
          <p:cNvSpPr txBox="1"/>
          <p:nvPr/>
        </p:nvSpPr>
        <p:spPr>
          <a:xfrm>
            <a:off x="6172200" y="3533775"/>
            <a:ext cx="1339804" cy="369332"/>
          </a:xfrm>
          <a:prstGeom prst="rect">
            <a:avLst/>
          </a:prstGeom>
          <a:noFill/>
        </p:spPr>
        <p:txBody>
          <a:bodyPr wrap="square" rtlCol="0">
            <a:spAutoFit/>
          </a:bodyPr>
          <a:lstStyle/>
          <a:p>
            <a:r>
              <a:rPr lang="en-US" dirty="0" smtClean="0"/>
              <a:t>^</a:t>
            </a:r>
            <a:endParaRPr lang="en-US" dirty="0"/>
          </a:p>
        </p:txBody>
      </p:sp>
      <p:grpSp>
        <p:nvGrpSpPr>
          <p:cNvPr id="48" name="Group 47"/>
          <p:cNvGrpSpPr/>
          <p:nvPr/>
        </p:nvGrpSpPr>
        <p:grpSpPr>
          <a:xfrm>
            <a:off x="7512004" y="4797306"/>
            <a:ext cx="1519873" cy="923330"/>
            <a:chOff x="7512004" y="4797306"/>
            <a:chExt cx="1519873" cy="923330"/>
          </a:xfrm>
        </p:grpSpPr>
        <p:sp>
          <p:nvSpPr>
            <p:cNvPr id="46" name="TextBox 45"/>
            <p:cNvSpPr txBox="1"/>
            <p:nvPr/>
          </p:nvSpPr>
          <p:spPr>
            <a:xfrm>
              <a:off x="7512004" y="4797306"/>
              <a:ext cx="1416096" cy="923330"/>
            </a:xfrm>
            <a:prstGeom prst="rect">
              <a:avLst/>
            </a:prstGeom>
            <a:noFill/>
          </p:spPr>
          <p:txBody>
            <a:bodyPr wrap="square" rtlCol="0">
              <a:spAutoFit/>
            </a:bodyPr>
            <a:lstStyle/>
            <a:p>
              <a:r>
                <a:rPr lang="en-US" dirty="0" smtClean="0"/>
                <a:t>Binary case: predict POS if P(</a:t>
              </a:r>
              <a:r>
                <a:rPr lang="en-US" b="1" dirty="0" smtClean="0"/>
                <a:t>x</a:t>
              </a:r>
              <a:r>
                <a:rPr lang="en-US" dirty="0" smtClean="0"/>
                <a:t>)&gt;0.5</a:t>
              </a:r>
              <a:endParaRPr lang="en-US" dirty="0"/>
            </a:p>
          </p:txBody>
        </p:sp>
        <p:sp>
          <p:nvSpPr>
            <p:cNvPr id="47" name="TextBox 46"/>
            <p:cNvSpPr txBox="1"/>
            <p:nvPr/>
          </p:nvSpPr>
          <p:spPr>
            <a:xfrm>
              <a:off x="7692073" y="5247918"/>
              <a:ext cx="1339804" cy="369332"/>
            </a:xfrm>
            <a:prstGeom prst="rect">
              <a:avLst/>
            </a:prstGeom>
            <a:noFill/>
          </p:spPr>
          <p:txBody>
            <a:bodyPr wrap="square" rtlCol="0">
              <a:spAutoFit/>
            </a:bodyPr>
            <a:lstStyle/>
            <a:p>
              <a:r>
                <a:rPr lang="en-US" dirty="0" smtClean="0"/>
                <a:t>^</a:t>
              </a:r>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Classification </a:t>
            </a:r>
            <a:r>
              <a:rPr lang="en-US" dirty="0" err="1" smtClean="0"/>
              <a:t>vs</a:t>
            </a:r>
            <a:r>
              <a:rPr lang="en-US" dirty="0" smtClean="0"/>
              <a:t> Density Estimation</a:t>
            </a:r>
            <a:endParaRPr lang="en-US" dirty="0"/>
          </a:p>
        </p:txBody>
      </p:sp>
      <p:sp>
        <p:nvSpPr>
          <p:cNvPr id="11" name="Text Placeholder 10"/>
          <p:cNvSpPr>
            <a:spLocks noGrp="1"/>
          </p:cNvSpPr>
          <p:nvPr>
            <p:ph type="body" idx="1"/>
          </p:nvPr>
        </p:nvSpPr>
        <p:spPr/>
        <p:txBody>
          <a:bodyPr/>
          <a:lstStyle/>
          <a:p>
            <a:r>
              <a:rPr lang="en-US" dirty="0" smtClean="0"/>
              <a:t>Classification</a:t>
            </a:r>
            <a:endParaRPr lang="en-US" dirty="0"/>
          </a:p>
        </p:txBody>
      </p:sp>
      <p:sp>
        <p:nvSpPr>
          <p:cNvPr id="13" name="Text Placeholder 12"/>
          <p:cNvSpPr>
            <a:spLocks noGrp="1"/>
          </p:cNvSpPr>
          <p:nvPr>
            <p:ph type="body" sz="quarter" idx="3"/>
          </p:nvPr>
        </p:nvSpPr>
        <p:spPr/>
        <p:txBody>
          <a:bodyPr/>
          <a:lstStyle/>
          <a:p>
            <a:endParaRPr lang="en-US"/>
          </a:p>
        </p:txBody>
      </p:sp>
      <p:sp>
        <p:nvSpPr>
          <p:cNvPr id="14" name="Content Placeholder 13"/>
          <p:cNvSpPr>
            <a:spLocks noGrp="1"/>
          </p:cNvSpPr>
          <p:nvPr>
            <p:ph sz="quarter" idx="4"/>
          </p:nvPr>
        </p:nvSpPr>
        <p:spPr/>
        <p:txBody>
          <a:bodyPr/>
          <a:lstStyle/>
          <a:p>
            <a:endParaRPr lang="en-US"/>
          </a:p>
        </p:txBody>
      </p:sp>
      <p:pic>
        <p:nvPicPr>
          <p:cNvPr id="294914" name="Picture 2"/>
          <p:cNvPicPr>
            <a:picLocks noChangeAspect="1" noChangeArrowheads="1"/>
          </p:cNvPicPr>
          <p:nvPr/>
        </p:nvPicPr>
        <p:blipFill>
          <a:blip r:embed="rId2"/>
          <a:srcRect l="4000" t="19524" r="5270" b="4508"/>
          <a:stretch>
            <a:fillRect/>
          </a:stretch>
        </p:blipFill>
        <p:spPr bwMode="auto">
          <a:xfrm>
            <a:off x="457201" y="1988458"/>
            <a:ext cx="5963166" cy="37446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Classification </a:t>
            </a:r>
            <a:r>
              <a:rPr lang="en-US" dirty="0" err="1" smtClean="0"/>
              <a:t>vs</a:t>
            </a:r>
            <a:r>
              <a:rPr lang="en-US" dirty="0" smtClean="0"/>
              <a:t> Density Estimation</a:t>
            </a:r>
            <a:endParaRPr lang="en-US" dirty="0"/>
          </a:p>
        </p:txBody>
      </p:sp>
      <p:sp>
        <p:nvSpPr>
          <p:cNvPr id="11" name="Text Placeholder 10"/>
          <p:cNvSpPr>
            <a:spLocks noGrp="1"/>
          </p:cNvSpPr>
          <p:nvPr>
            <p:ph type="body" idx="1"/>
          </p:nvPr>
        </p:nvSpPr>
        <p:spPr/>
        <p:txBody>
          <a:bodyPr/>
          <a:lstStyle/>
          <a:p>
            <a:r>
              <a:rPr lang="en-US" dirty="0" smtClean="0"/>
              <a:t>Classification</a:t>
            </a:r>
            <a:endParaRPr lang="en-US" dirty="0"/>
          </a:p>
        </p:txBody>
      </p:sp>
      <p:sp>
        <p:nvSpPr>
          <p:cNvPr id="13" name="Text Placeholder 12"/>
          <p:cNvSpPr>
            <a:spLocks noGrp="1"/>
          </p:cNvSpPr>
          <p:nvPr>
            <p:ph type="body" sz="quarter" idx="3"/>
          </p:nvPr>
        </p:nvSpPr>
        <p:spPr/>
        <p:txBody>
          <a:bodyPr/>
          <a:lstStyle/>
          <a:p>
            <a:r>
              <a:rPr lang="en-US" dirty="0" smtClean="0"/>
              <a:t>Density Estimation</a:t>
            </a:r>
            <a:endParaRPr lang="en-US" dirty="0"/>
          </a:p>
        </p:txBody>
      </p:sp>
      <p:pic>
        <p:nvPicPr>
          <p:cNvPr id="294914" name="Picture 2"/>
          <p:cNvPicPr>
            <a:picLocks noChangeAspect="1" noChangeArrowheads="1"/>
          </p:cNvPicPr>
          <p:nvPr/>
        </p:nvPicPr>
        <p:blipFill>
          <a:blip r:embed="rId2"/>
          <a:srcRect l="4000" t="19524" r="5270" b="4508"/>
          <a:stretch>
            <a:fillRect/>
          </a:stretch>
        </p:blipFill>
        <p:spPr bwMode="auto">
          <a:xfrm>
            <a:off x="457202" y="1988457"/>
            <a:ext cx="2658000" cy="1669142"/>
          </a:xfrm>
          <a:prstGeom prst="rect">
            <a:avLst/>
          </a:prstGeom>
          <a:noFill/>
          <a:ln w="9525">
            <a:noFill/>
            <a:miter lim="800000"/>
            <a:headEnd/>
            <a:tailEnd/>
          </a:ln>
          <a:effectLst/>
        </p:spPr>
      </p:pic>
      <p:pic>
        <p:nvPicPr>
          <p:cNvPr id="295938" name="Picture 2"/>
          <p:cNvPicPr>
            <a:picLocks noChangeAspect="1" noChangeArrowheads="1"/>
          </p:cNvPicPr>
          <p:nvPr/>
        </p:nvPicPr>
        <p:blipFill>
          <a:blip r:embed="rId3"/>
          <a:srcRect/>
          <a:stretch>
            <a:fillRect/>
          </a:stretch>
        </p:blipFill>
        <p:spPr bwMode="auto">
          <a:xfrm>
            <a:off x="3976914" y="2049840"/>
            <a:ext cx="4709886" cy="45176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a:t>
            </a:r>
            <a:r>
              <a:rPr lang="en-US" dirty="0" err="1" smtClean="0"/>
              <a:t>vs</a:t>
            </a:r>
            <a:r>
              <a:rPr lang="en-US" dirty="0" smtClean="0"/>
              <a:t> density estimation</a:t>
            </a:r>
            <a:endParaRPr lang="en-US" dirty="0"/>
          </a:p>
        </p:txBody>
      </p:sp>
      <p:pic>
        <p:nvPicPr>
          <p:cNvPr id="293890" name="Picture 2"/>
          <p:cNvPicPr>
            <a:picLocks noChangeAspect="1" noChangeArrowheads="1"/>
          </p:cNvPicPr>
          <p:nvPr/>
        </p:nvPicPr>
        <p:blipFill>
          <a:blip r:embed="rId2"/>
          <a:srcRect/>
          <a:stretch>
            <a:fillRect/>
          </a:stretch>
        </p:blipFill>
        <p:spPr bwMode="auto">
          <a:xfrm>
            <a:off x="1410244" y="1615440"/>
            <a:ext cx="6465211" cy="370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r>
              <a:rPr lang="en-US" smtClean="0"/>
              <a:t>Probabilistic and Bayesian Analytics</a:t>
            </a:r>
          </a:p>
        </p:txBody>
      </p:sp>
      <p:sp>
        <p:nvSpPr>
          <p:cNvPr id="26627" name="Rectangle 6"/>
          <p:cNvSpPr>
            <a:spLocks noGrp="1" noChangeArrowheads="1"/>
          </p:cNvSpPr>
          <p:nvPr>
            <p:ph type="subTitle" idx="1"/>
          </p:nvPr>
        </p:nvSpPr>
        <p:spPr>
          <a:xfrm>
            <a:off x="914400" y="3632200"/>
            <a:ext cx="7772400" cy="2743200"/>
          </a:xfrm>
          <a:noFill/>
        </p:spPr>
        <p:txBody>
          <a:bodyPr>
            <a:normAutofit/>
          </a:bodyPr>
          <a:lstStyle/>
          <a:p>
            <a:pPr eaLnBrk="1" hangingPunct="1"/>
            <a:r>
              <a:rPr lang="en-US" dirty="0" smtClean="0"/>
              <a:t>Andrew W. Moore</a:t>
            </a:r>
          </a:p>
          <a:p>
            <a:pPr eaLnBrk="1" hangingPunct="1"/>
            <a:r>
              <a:rPr lang="en-US" dirty="0" smtClean="0"/>
              <a:t>School of Computer Science</a:t>
            </a:r>
          </a:p>
          <a:p>
            <a:pPr eaLnBrk="1" hangingPunct="1"/>
            <a:r>
              <a:rPr lang="en-US" dirty="0" smtClean="0"/>
              <a:t>Carnegie Mellon University</a:t>
            </a:r>
          </a:p>
          <a:p>
            <a:pPr eaLnBrk="1" hangingPunct="1"/>
            <a:r>
              <a:rPr lang="en-US" sz="1600" b="0" dirty="0" smtClean="0"/>
              <a:t>www.cs.cmu.edu/~awm</a:t>
            </a:r>
          </a:p>
          <a:p>
            <a:pPr eaLnBrk="1" hangingPunct="1"/>
            <a:r>
              <a:rPr lang="en-US" sz="1600" b="0" dirty="0" smtClean="0"/>
              <a:t>awm@cs.cmu.edu</a:t>
            </a:r>
          </a:p>
          <a:p>
            <a:pPr eaLnBrk="1" hangingPunct="1"/>
            <a:r>
              <a:rPr lang="en-US" sz="1600" b="0" dirty="0" smtClean="0"/>
              <a:t>412-268-7599</a:t>
            </a:r>
          </a:p>
        </p:txBody>
      </p:sp>
      <p:sp>
        <p:nvSpPr>
          <p:cNvPr id="26628" name="Text Box 7"/>
          <p:cNvSpPr txBox="1">
            <a:spLocks noChangeArrowheads="1"/>
          </p:cNvSpPr>
          <p:nvPr/>
        </p:nvSpPr>
        <p:spPr bwMode="auto">
          <a:xfrm>
            <a:off x="96838" y="3505200"/>
            <a:ext cx="2514600" cy="2228850"/>
          </a:xfrm>
          <a:prstGeom prst="rect">
            <a:avLst/>
          </a:prstGeom>
          <a:noFill/>
          <a:ln w="3175">
            <a:solidFill>
              <a:schemeClr val="tx1"/>
            </a:solidFill>
            <a:miter lim="800000"/>
            <a:headEnd/>
            <a:tailEnd/>
          </a:ln>
        </p:spPr>
        <p:txBody>
          <a:bodyPr>
            <a:spAutoFit/>
          </a:bodyPr>
          <a:lstStyle/>
          <a:p>
            <a:pPr algn="l">
              <a:spcBef>
                <a:spcPct val="50000"/>
              </a:spcBef>
            </a:pPr>
            <a:r>
              <a:rPr lang="en-US" sz="1000"/>
              <a:t>Note to other teachers and users of these slides. Andrew would be delighted if you found this source material useful in giving your own lectures. Feel free to use these slides verbatim, or to modify them to fit your own needs. PowerPoint originals are available. If you make use of a significant portion of these slides in your own lecture, please include this message, or the following link to the source repository of Andrew’s tutorials: </a:t>
            </a:r>
            <a:r>
              <a:rPr lang="en-US" sz="1000">
                <a:hlinkClick r:id="rId2"/>
              </a:rPr>
              <a:t>http://www.cs.cmu.edu/~awm/tutorials</a:t>
            </a:r>
            <a:r>
              <a:rPr lang="en-US" sz="1000"/>
              <a:t> . Comments and corrections gratefully received. </a:t>
            </a:r>
          </a:p>
        </p:txBody>
      </p:sp>
      <p:sp>
        <p:nvSpPr>
          <p:cNvPr id="5" name="TextBox 4"/>
          <p:cNvSpPr txBox="1"/>
          <p:nvPr/>
        </p:nvSpPr>
        <p:spPr>
          <a:xfrm>
            <a:off x="685800" y="314960"/>
            <a:ext cx="4892040" cy="369332"/>
          </a:xfrm>
          <a:prstGeom prst="rect">
            <a:avLst/>
          </a:prstGeom>
          <a:noFill/>
        </p:spPr>
        <p:txBody>
          <a:bodyPr wrap="square" rtlCol="0">
            <a:spAutoFit/>
          </a:bodyPr>
          <a:lstStyle/>
          <a:p>
            <a:r>
              <a:rPr lang="en-US" dirty="0" smtClean="0"/>
              <a:t>Again filched from: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How do you evaluate?</a:t>
            </a:r>
            <a:endParaRPr lang="en-US" dirty="0"/>
          </a:p>
        </p:txBody>
      </p:sp>
      <p:sp>
        <p:nvSpPr>
          <p:cNvPr id="11" name="Text Placeholder 10"/>
          <p:cNvSpPr>
            <a:spLocks noGrp="1"/>
          </p:cNvSpPr>
          <p:nvPr>
            <p:ph type="body" idx="1"/>
          </p:nvPr>
        </p:nvSpPr>
        <p:spPr/>
        <p:txBody>
          <a:bodyPr/>
          <a:lstStyle/>
          <a:p>
            <a:r>
              <a:rPr lang="en-US" dirty="0" smtClean="0"/>
              <a:t>Classification</a:t>
            </a:r>
            <a:endParaRPr lang="en-US" dirty="0"/>
          </a:p>
        </p:txBody>
      </p:sp>
      <p:sp>
        <p:nvSpPr>
          <p:cNvPr id="8" name="Content Placeholder 7"/>
          <p:cNvSpPr>
            <a:spLocks noGrp="1"/>
          </p:cNvSpPr>
          <p:nvPr>
            <p:ph sz="half" idx="2"/>
          </p:nvPr>
        </p:nvSpPr>
        <p:spPr/>
        <p:txBody>
          <a:bodyPr/>
          <a:lstStyle/>
          <a:p>
            <a:r>
              <a:rPr lang="en-US" dirty="0" smtClean="0"/>
              <a:t>Estimate Pr(error)</a:t>
            </a:r>
          </a:p>
          <a:p>
            <a:r>
              <a:rPr lang="en-US" dirty="0" smtClean="0"/>
              <a:t>Given n test examples and k errors, error rate is Pr(error) ~= k/n.</a:t>
            </a:r>
          </a:p>
          <a:p>
            <a:endParaRPr lang="en-US" dirty="0"/>
          </a:p>
        </p:txBody>
      </p:sp>
      <p:sp>
        <p:nvSpPr>
          <p:cNvPr id="9" name="Text Placeholder 8"/>
          <p:cNvSpPr>
            <a:spLocks noGrp="1"/>
          </p:cNvSpPr>
          <p:nvPr>
            <p:ph type="body" sz="quarter" idx="3"/>
          </p:nvPr>
        </p:nvSpPr>
        <p:spPr/>
        <p:txBody>
          <a:bodyPr/>
          <a:lstStyle/>
          <a:p>
            <a:r>
              <a:rPr lang="en-US" dirty="0" smtClean="0"/>
              <a:t>Density Estimation</a:t>
            </a:r>
            <a:endParaRPr lang="en-US" dirty="0"/>
          </a:p>
        </p:txBody>
      </p:sp>
      <p:sp>
        <p:nvSpPr>
          <p:cNvPr id="12" name="Content Placeholder 11"/>
          <p:cNvSpPr>
            <a:spLocks noGrp="1"/>
          </p:cNvSpPr>
          <p:nvPr>
            <p:ph sz="quarter" idx="4"/>
          </p:nvPr>
        </p:nvSpPr>
        <p:spPr/>
        <p:txBody>
          <a:bodyPr/>
          <a:lstStyle/>
          <a:p>
            <a:r>
              <a:rPr lang="en-US" dirty="0" smtClean="0"/>
              <a:t>Given n test examples </a:t>
            </a:r>
            <a:r>
              <a:rPr lang="en-US" b="1" dirty="0" smtClean="0"/>
              <a:t>x</a:t>
            </a:r>
            <a:r>
              <a:rPr lang="en-US" b="1" baseline="-25000" dirty="0" smtClean="0"/>
              <a:t>1</a:t>
            </a:r>
            <a:r>
              <a:rPr lang="en-US" dirty="0" smtClean="0"/>
              <a:t>,y</a:t>
            </a:r>
            <a:r>
              <a:rPr lang="en-US" baseline="-25000" dirty="0" smtClean="0"/>
              <a:t>1</a:t>
            </a:r>
            <a:r>
              <a:rPr lang="en-US" dirty="0" smtClean="0"/>
              <a:t>, …, </a:t>
            </a:r>
            <a:r>
              <a:rPr lang="en-US" b="1" dirty="0" err="1" smtClean="0"/>
              <a:t>x</a:t>
            </a:r>
            <a:r>
              <a:rPr lang="en-US" b="1" baseline="-25000" dirty="0" err="1" smtClean="0"/>
              <a:t>n</a:t>
            </a:r>
            <a:r>
              <a:rPr lang="en-US" dirty="0" err="1" smtClean="0"/>
              <a:t>,y</a:t>
            </a:r>
            <a:r>
              <a:rPr lang="en-US" baseline="-25000" dirty="0" err="1" smtClean="0"/>
              <a:t>n</a:t>
            </a:r>
            <a:r>
              <a:rPr lang="en-US" dirty="0" smtClean="0"/>
              <a:t>, compute </a:t>
            </a:r>
          </a:p>
          <a:p>
            <a:endParaRPr lang="en-US" dirty="0" smtClean="0"/>
          </a:p>
        </p:txBody>
      </p:sp>
      <p:graphicFrame>
        <p:nvGraphicFramePr>
          <p:cNvPr id="15" name="Object 14"/>
          <p:cNvGraphicFramePr>
            <a:graphicFrameLocks noChangeAspect="1"/>
          </p:cNvGraphicFramePr>
          <p:nvPr/>
        </p:nvGraphicFramePr>
        <p:xfrm>
          <a:off x="4736716" y="2637518"/>
          <a:ext cx="3950084" cy="1163864"/>
        </p:xfrm>
        <a:graphic>
          <a:graphicData uri="http://schemas.openxmlformats.org/presentationml/2006/ole">
            <p:oleObj spid="_x0000_s296962" name="Equation" r:id="rId3" imgW="1422360" imgH="419040" progId="Equation.3">
              <p:embed/>
            </p:oleObj>
          </a:graphicData>
        </a:graphic>
      </p:graphicFrame>
      <p:sp>
        <p:nvSpPr>
          <p:cNvPr id="16" name="TextBox 15"/>
          <p:cNvSpPr txBox="1"/>
          <p:nvPr/>
        </p:nvSpPr>
        <p:spPr>
          <a:xfrm>
            <a:off x="2278743" y="4122057"/>
            <a:ext cx="6408058" cy="1815882"/>
          </a:xfrm>
          <a:prstGeom prst="rect">
            <a:avLst/>
          </a:prstGeom>
          <a:solidFill>
            <a:srgbClr val="FFFF00"/>
          </a:solidFill>
        </p:spPr>
        <p:txBody>
          <a:bodyPr wrap="square" rtlCol="0">
            <a:spAutoFit/>
          </a:bodyPr>
          <a:lstStyle/>
          <a:p>
            <a:r>
              <a:rPr lang="en-US" sz="2800" dirty="0" err="1" smtClean="0"/>
              <a:t>Avg</a:t>
            </a:r>
            <a:r>
              <a:rPr lang="en-US" sz="2800" dirty="0" smtClean="0"/>
              <a:t> # bits to encode the true labels using a code based on your density estimator.  (Optimal code will use -</a:t>
            </a:r>
            <a:r>
              <a:rPr lang="en-US" sz="2800" dirty="0" err="1" smtClean="0"/>
              <a:t>logP</a:t>
            </a:r>
            <a:r>
              <a:rPr lang="en-US" sz="2800" dirty="0" smtClean="0"/>
              <a:t>(Y=y) bits for event Y=y.)</a:t>
            </a:r>
            <a:endParaRPr lang="en-US" sz="2800" dirty="0"/>
          </a:p>
        </p:txBody>
      </p:sp>
      <p:cxnSp>
        <p:nvCxnSpPr>
          <p:cNvPr id="18" name="Straight Arrow Connector 17"/>
          <p:cNvCxnSpPr/>
          <p:nvPr/>
        </p:nvCxnSpPr>
        <p:spPr>
          <a:xfrm rot="5400000" flipH="1" flipV="1">
            <a:off x="5798457" y="3505200"/>
            <a:ext cx="696686" cy="5370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Copyright © Andrew W. Moore</a:t>
            </a:r>
          </a:p>
        </p:txBody>
      </p:sp>
      <p:sp>
        <p:nvSpPr>
          <p:cNvPr id="33795" name="Rectangle 2"/>
          <p:cNvSpPr>
            <a:spLocks noGrp="1" noChangeArrowheads="1"/>
          </p:cNvSpPr>
          <p:nvPr>
            <p:ph type="title"/>
          </p:nvPr>
        </p:nvSpPr>
        <p:spPr/>
        <p:txBody>
          <a:bodyPr/>
          <a:lstStyle/>
          <a:p>
            <a:pPr eaLnBrk="1" hangingPunct="1"/>
            <a:r>
              <a:rPr lang="en-US" smtClean="0"/>
              <a:t>Summary: The Good News</a:t>
            </a:r>
          </a:p>
        </p:txBody>
      </p:sp>
      <p:sp>
        <p:nvSpPr>
          <p:cNvPr id="33796" name="Rectangle 3"/>
          <p:cNvSpPr>
            <a:spLocks noGrp="1" noChangeArrowheads="1"/>
          </p:cNvSpPr>
          <p:nvPr>
            <p:ph type="body" idx="1"/>
          </p:nvPr>
        </p:nvSpPr>
        <p:spPr/>
        <p:txBody>
          <a:bodyPr>
            <a:normAutofit lnSpcReduction="10000"/>
          </a:bodyPr>
          <a:lstStyle/>
          <a:p>
            <a:pPr eaLnBrk="1" hangingPunct="1"/>
            <a:r>
              <a:rPr lang="en-US" smtClean="0"/>
              <a:t>We have a way to learn a Density Estimator from data.</a:t>
            </a:r>
          </a:p>
          <a:p>
            <a:pPr eaLnBrk="1" hangingPunct="1"/>
            <a:r>
              <a:rPr lang="en-US" smtClean="0"/>
              <a:t>Density estimators can do many good things…</a:t>
            </a:r>
          </a:p>
          <a:p>
            <a:pPr lvl="1" eaLnBrk="1" hangingPunct="1"/>
            <a:r>
              <a:rPr lang="en-US" smtClean="0"/>
              <a:t>Can sort the records by probability, and thus spot weird records (anomaly detection)</a:t>
            </a:r>
          </a:p>
          <a:p>
            <a:pPr lvl="1" eaLnBrk="1" hangingPunct="1"/>
            <a:r>
              <a:rPr lang="en-US" smtClean="0"/>
              <a:t>Can do inference: P(E1|E2)</a:t>
            </a:r>
          </a:p>
          <a:p>
            <a:pPr lvl="4" eaLnBrk="1" hangingPunct="1">
              <a:buFontTx/>
              <a:buNone/>
            </a:pPr>
            <a:r>
              <a:rPr lang="en-US" smtClean="0"/>
              <a:t>Automatic Doctor / Help Desk etc</a:t>
            </a:r>
          </a:p>
          <a:p>
            <a:pPr lvl="1" eaLnBrk="1" hangingPunct="1"/>
            <a:r>
              <a:rPr lang="en-US" smtClean="0"/>
              <a:t>Ingredient for Bayes Classifiers (see later)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Classifiers</a:t>
            </a:r>
            <a:endParaRPr lang="en-US" dirty="0"/>
          </a:p>
        </p:txBody>
      </p:sp>
      <p:sp>
        <p:nvSpPr>
          <p:cNvPr id="3" name="Content Placeholder 2"/>
          <p:cNvSpPr>
            <a:spLocks noGrp="1"/>
          </p:cNvSpPr>
          <p:nvPr>
            <p:ph idx="1"/>
          </p:nvPr>
        </p:nvSpPr>
        <p:spPr/>
        <p:txBody>
          <a:bodyPr>
            <a:normAutofit/>
          </a:bodyPr>
          <a:lstStyle/>
          <a:p>
            <a:r>
              <a:rPr lang="en-US" sz="2600" dirty="0" smtClean="0"/>
              <a:t>If we can do inference over Pr(X</a:t>
            </a:r>
            <a:r>
              <a:rPr lang="en-US" sz="2600" baseline="-25000" dirty="0" smtClean="0"/>
              <a:t>1</a:t>
            </a:r>
            <a:r>
              <a:rPr lang="en-US" sz="2600" dirty="0" smtClean="0"/>
              <a:t>…,</a:t>
            </a:r>
            <a:r>
              <a:rPr lang="en-US" sz="2600" dirty="0" err="1" smtClean="0"/>
              <a:t>X</a:t>
            </a:r>
            <a:r>
              <a:rPr lang="en-US" sz="2600" baseline="-25000" dirty="0" err="1" smtClean="0"/>
              <a:t>d</a:t>
            </a:r>
            <a:r>
              <a:rPr lang="en-US" sz="2600" dirty="0" err="1" smtClean="0"/>
              <a:t>,Y</a:t>
            </a:r>
            <a:r>
              <a:rPr lang="en-US" sz="2600" dirty="0" smtClean="0"/>
              <a:t>)…</a:t>
            </a:r>
          </a:p>
          <a:p>
            <a:r>
              <a:rPr lang="en-US" sz="2600" dirty="0" smtClean="0"/>
              <a:t>… in particular compute Pr(X</a:t>
            </a:r>
            <a:r>
              <a:rPr lang="en-US" sz="2600" baseline="-25000" dirty="0" smtClean="0"/>
              <a:t>1</a:t>
            </a:r>
            <a:r>
              <a:rPr lang="en-US" sz="2600" dirty="0" smtClean="0"/>
              <a:t>…</a:t>
            </a:r>
            <a:r>
              <a:rPr lang="en-US" sz="2600" dirty="0" err="1" smtClean="0"/>
              <a:t>X</a:t>
            </a:r>
            <a:r>
              <a:rPr lang="en-US" sz="2600" baseline="-25000" dirty="0" err="1" smtClean="0"/>
              <a:t>d</a:t>
            </a:r>
            <a:r>
              <a:rPr lang="en-US" sz="2600" dirty="0" err="1" smtClean="0"/>
              <a:t>|Y</a:t>
            </a:r>
            <a:r>
              <a:rPr lang="en-US" sz="2600" dirty="0" smtClean="0"/>
              <a:t>) and Pr(Y).</a:t>
            </a:r>
          </a:p>
          <a:p>
            <a:pPr lvl="1"/>
            <a:r>
              <a:rPr lang="en-US" sz="2600" dirty="0" smtClean="0"/>
              <a:t>And then we can use </a:t>
            </a:r>
            <a:r>
              <a:rPr lang="en-US" sz="2600" dirty="0" err="1" smtClean="0"/>
              <a:t>Bayes</a:t>
            </a:r>
            <a:r>
              <a:rPr lang="en-US" sz="2600" dirty="0" smtClean="0"/>
              <a:t>’ rule to compute</a:t>
            </a:r>
            <a:endParaRPr lang="en-US" sz="2600" dirty="0"/>
          </a:p>
        </p:txBody>
      </p:sp>
      <p:graphicFrame>
        <p:nvGraphicFramePr>
          <p:cNvPr id="4" name="Object 3"/>
          <p:cNvGraphicFramePr>
            <a:graphicFrameLocks noChangeAspect="1"/>
          </p:cNvGraphicFramePr>
          <p:nvPr/>
        </p:nvGraphicFramePr>
        <p:xfrm>
          <a:off x="2417763" y="2592388"/>
          <a:ext cx="4000500" cy="3484562"/>
        </p:xfrm>
        <a:graphic>
          <a:graphicData uri="http://schemas.openxmlformats.org/presentationml/2006/ole">
            <p:oleObj spid="_x0000_s327682" name="Equation" r:id="rId3" imgW="0" imgH="0" progId="Equation.3">
              <p:embed/>
            </p:oleObj>
          </a:graphicData>
        </a:graphic>
      </p:graphicFrame>
      <p:graphicFrame>
        <p:nvGraphicFramePr>
          <p:cNvPr id="327683" name="Object 3"/>
          <p:cNvGraphicFramePr>
            <a:graphicFrameLocks noChangeAspect="1"/>
          </p:cNvGraphicFramePr>
          <p:nvPr/>
        </p:nvGraphicFramePr>
        <p:xfrm>
          <a:off x="1849438" y="3213100"/>
          <a:ext cx="5237162" cy="881063"/>
        </p:xfrm>
        <a:graphic>
          <a:graphicData uri="http://schemas.openxmlformats.org/presentationml/2006/ole">
            <p:oleObj spid="_x0000_s327683" name="Equation" r:id="rId4" imgW="2565360" imgH="43164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Copyright © Andrew W. Moore</a:t>
            </a:r>
          </a:p>
        </p:txBody>
      </p:sp>
      <p:sp>
        <p:nvSpPr>
          <p:cNvPr id="34819" name="Rectangle 2"/>
          <p:cNvSpPr>
            <a:spLocks noGrp="1" noChangeArrowheads="1"/>
          </p:cNvSpPr>
          <p:nvPr>
            <p:ph type="title"/>
          </p:nvPr>
        </p:nvSpPr>
        <p:spPr/>
        <p:txBody>
          <a:bodyPr/>
          <a:lstStyle/>
          <a:p>
            <a:pPr eaLnBrk="1" hangingPunct="1"/>
            <a:r>
              <a:rPr lang="en-US" smtClean="0"/>
              <a:t>Summary: The Bad News</a:t>
            </a:r>
          </a:p>
        </p:txBody>
      </p:sp>
      <p:sp>
        <p:nvSpPr>
          <p:cNvPr id="34820" name="Rectangle 3"/>
          <p:cNvSpPr>
            <a:spLocks noGrp="1" noChangeArrowheads="1"/>
          </p:cNvSpPr>
          <p:nvPr>
            <p:ph type="body" idx="1"/>
          </p:nvPr>
        </p:nvSpPr>
        <p:spPr>
          <a:xfrm>
            <a:off x="279400" y="1257300"/>
            <a:ext cx="8648700" cy="1871980"/>
          </a:xfrm>
        </p:spPr>
        <p:txBody>
          <a:bodyPr/>
          <a:lstStyle/>
          <a:p>
            <a:pPr eaLnBrk="1" hangingPunct="1"/>
            <a:r>
              <a:rPr lang="en-US" dirty="0" smtClean="0"/>
              <a:t>Density estimation by directly learning the joint is trivial, mindless and dangerous </a:t>
            </a:r>
          </a:p>
        </p:txBody>
      </p:sp>
      <p:sp>
        <p:nvSpPr>
          <p:cNvPr id="5" name="TextBox 4"/>
          <p:cNvSpPr txBox="1"/>
          <p:nvPr/>
        </p:nvSpPr>
        <p:spPr>
          <a:xfrm>
            <a:off x="3972560" y="2600960"/>
            <a:ext cx="4460240" cy="369332"/>
          </a:xfrm>
          <a:prstGeom prst="rect">
            <a:avLst/>
          </a:prstGeom>
          <a:noFill/>
        </p:spPr>
        <p:txBody>
          <a:bodyPr wrap="square" rtlCol="0">
            <a:spAutoFit/>
          </a:bodyPr>
          <a:lstStyle/>
          <a:p>
            <a:r>
              <a:rPr lang="en-US" dirty="0" smtClean="0"/>
              <a:t>Andrew’s joke</a:t>
            </a:r>
            <a:endParaRPr lang="en-US" dirty="0"/>
          </a:p>
        </p:txBody>
      </p:sp>
      <p:sp>
        <p:nvSpPr>
          <p:cNvPr id="6" name="Rectangle 3"/>
          <p:cNvSpPr txBox="1">
            <a:spLocks noChangeArrowheads="1"/>
          </p:cNvSpPr>
          <p:nvPr/>
        </p:nvSpPr>
        <p:spPr>
          <a:xfrm>
            <a:off x="309880" y="3177540"/>
            <a:ext cx="8648700" cy="2308860"/>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Density estimation by directly learning the joint is hopeless unless you have some combination of</a:t>
            </a:r>
            <a:endParaRPr lang="en-US" sz="3200" baseline="0" dirty="0" smtClean="0"/>
          </a:p>
          <a:p>
            <a:pPr marL="800100" lvl="1" indent="-342900">
              <a:spcBef>
                <a:spcPct val="20000"/>
              </a:spcBef>
              <a:buFont typeface="Arial"/>
              <a:buChar char="•"/>
            </a:pPr>
            <a:r>
              <a:rPr kumimoji="0" lang="en-US" sz="3200" b="0" i="0" u="none" strike="noStrike" kern="1200" cap="none" spc="0" normalizeH="0" noProof="0" dirty="0" smtClean="0">
                <a:ln>
                  <a:noFill/>
                </a:ln>
                <a:solidFill>
                  <a:schemeClr val="tx1"/>
                </a:solidFill>
                <a:effectLst/>
                <a:uLnTx/>
                <a:uFillTx/>
                <a:latin typeface="+mn-lt"/>
                <a:ea typeface="+mn-ea"/>
                <a:cs typeface="+mn-cs"/>
              </a:rPr>
              <a:t>Very few attributes</a:t>
            </a:r>
          </a:p>
          <a:p>
            <a:pPr marL="800100" lvl="1" indent="-342900">
              <a:spcBef>
                <a:spcPct val="20000"/>
              </a:spcBef>
              <a:buFont typeface="Arial"/>
              <a:buChar char="•"/>
            </a:pPr>
            <a:r>
              <a:rPr lang="en-US" sz="3200" dirty="0" smtClean="0"/>
              <a:t>Attributes with low “</a:t>
            </a:r>
            <a:r>
              <a:rPr lang="en-US" sz="3200" dirty="0" err="1" smtClean="0"/>
              <a:t>arity</a:t>
            </a:r>
            <a:r>
              <a:rPr lang="en-US" sz="3200" dirty="0" smtClean="0"/>
              <a:t>”</a:t>
            </a:r>
          </a:p>
          <a:p>
            <a:pPr marL="800100" lvl="1" indent="-342900">
              <a:spcBef>
                <a:spcPct val="20000"/>
              </a:spcBef>
              <a:buFont typeface="Arial"/>
              <a:buChar char="•"/>
            </a:pPr>
            <a:r>
              <a:rPr kumimoji="0" lang="en-US" sz="3200" b="0" i="0" u="none" strike="noStrike" kern="1200" cap="none" spc="0" normalizeH="0" noProof="0" dirty="0" smtClean="0">
                <a:ln>
                  <a:noFill/>
                </a:ln>
                <a:solidFill>
                  <a:schemeClr val="tx1"/>
                </a:solidFill>
                <a:effectLst/>
                <a:uLnTx/>
                <a:uFillTx/>
                <a:latin typeface="+mn-lt"/>
                <a:ea typeface="+mn-ea"/>
                <a:cs typeface="+mn-cs"/>
              </a:rPr>
              <a:t>Lots and lots of data</a:t>
            </a:r>
          </a:p>
          <a:p>
            <a:pPr marL="342900" indent="-342900">
              <a:spcBef>
                <a:spcPct val="20000"/>
              </a:spcBef>
              <a:buFont typeface="Arial"/>
              <a:buChar char="•"/>
            </a:pPr>
            <a:r>
              <a:rPr lang="en-US" sz="3200" dirty="0" smtClean="0"/>
              <a:t>Otherwise you can’t estimate all the row frequencies</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demo</a:t>
            </a:r>
            <a:endParaRPr lang="en-US" dirty="0"/>
          </a:p>
        </p:txBody>
      </p:sp>
      <p:sp>
        <p:nvSpPr>
          <p:cNvPr id="3" name="Content Placeholder 2"/>
          <p:cNvSpPr>
            <a:spLocks noGrp="1"/>
          </p:cNvSpPr>
          <p:nvPr>
            <p:ph idx="1"/>
          </p:nvPr>
        </p:nvSpPr>
        <p:spPr/>
        <p:txBody>
          <a:bodyPr/>
          <a:lstStyle/>
          <a:p>
            <a:r>
              <a:rPr lang="en-US" sz="2400" dirty="0" smtClean="0"/>
              <a:t>Extracted all affect/effect 5-grams from the old (small) Reuters corpus</a:t>
            </a:r>
          </a:p>
          <a:p>
            <a:pPr lvl="1"/>
            <a:r>
              <a:rPr lang="en-US" sz="2400" dirty="0" smtClean="0"/>
              <a:t>about 20k documents</a:t>
            </a:r>
          </a:p>
          <a:p>
            <a:pPr lvl="1"/>
            <a:r>
              <a:rPr lang="en-US" sz="2400" dirty="0" smtClean="0"/>
              <a:t>about 723 n-grams, 661 distinct</a:t>
            </a:r>
          </a:p>
          <a:p>
            <a:pPr lvl="1"/>
            <a:r>
              <a:rPr lang="en-US" sz="2400" dirty="0" smtClean="0"/>
              <a:t>Financial news, not novels or textbooks</a:t>
            </a:r>
          </a:p>
          <a:p>
            <a:r>
              <a:rPr lang="en-US" sz="2400" dirty="0" smtClean="0"/>
              <a:t>Tried to predict center word with:</a:t>
            </a:r>
          </a:p>
          <a:p>
            <a:pPr lvl="1"/>
            <a:r>
              <a:rPr lang="en-US" sz="2400" dirty="0" smtClean="0"/>
              <a:t>Pr(C|A=</a:t>
            </a:r>
            <a:r>
              <a:rPr lang="en-US" sz="2400" dirty="0" err="1" smtClean="0"/>
              <a:t>a,B</a:t>
            </a:r>
            <a:r>
              <a:rPr lang="en-US" sz="2400" dirty="0" smtClean="0"/>
              <a:t>=</a:t>
            </a:r>
            <a:r>
              <a:rPr lang="en-US" sz="2400" dirty="0" err="1" smtClean="0"/>
              <a:t>b,D</a:t>
            </a:r>
            <a:r>
              <a:rPr lang="en-US" sz="2400" dirty="0" smtClean="0"/>
              <a:t>=</a:t>
            </a:r>
            <a:r>
              <a:rPr lang="en-US" sz="2400" dirty="0" err="1" smtClean="0"/>
              <a:t>d,E</a:t>
            </a:r>
            <a:r>
              <a:rPr lang="en-US" sz="2400" dirty="0" smtClean="0"/>
              <a:t>=e)</a:t>
            </a:r>
          </a:p>
          <a:p>
            <a:pPr lvl="1"/>
            <a:endParaRPr lang="en-US" sz="2400" dirty="0" smtClean="0"/>
          </a:p>
          <a:p>
            <a:pPr lvl="1"/>
            <a:r>
              <a:rPr lang="en-US" sz="2400" dirty="0" smtClean="0"/>
              <a:t>Of 723 combinations of </a:t>
            </a:r>
            <a:r>
              <a:rPr lang="en-US" sz="2400" dirty="0" err="1" smtClean="0"/>
              <a:t>a,b,d,e</a:t>
            </a:r>
            <a:r>
              <a:rPr lang="en-US" sz="2400" dirty="0" smtClean="0"/>
              <a:t>,  only 101 (about 14%) appear  in the n-gram corpus.</a:t>
            </a:r>
          </a:p>
          <a:p>
            <a:pPr lvl="1"/>
            <a:r>
              <a:rPr lang="en-US" sz="2400" dirty="0" smtClean="0"/>
              <a:t>Of those there is only one error.</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experiment</a:t>
            </a:r>
            <a:endParaRPr lang="en-US" dirty="0"/>
          </a:p>
        </p:txBody>
      </p:sp>
      <p:sp>
        <p:nvSpPr>
          <p:cNvPr id="3" name="Content Placeholder 2"/>
          <p:cNvSpPr>
            <a:spLocks noGrp="1"/>
          </p:cNvSpPr>
          <p:nvPr>
            <p:ph idx="1"/>
          </p:nvPr>
        </p:nvSpPr>
        <p:spPr/>
        <p:txBody>
          <a:bodyPr>
            <a:normAutofit/>
          </a:bodyPr>
          <a:lstStyle/>
          <a:p>
            <a:r>
              <a:rPr lang="en-US" sz="2400" dirty="0" smtClean="0"/>
              <a:t>Extracted all affect/effect 5-grams from the old (small) Reuters corpus</a:t>
            </a:r>
          </a:p>
          <a:p>
            <a:pPr lvl="1"/>
            <a:r>
              <a:rPr lang="en-US" sz="2400" dirty="0" smtClean="0"/>
              <a:t>about 20k documents</a:t>
            </a:r>
          </a:p>
          <a:p>
            <a:pPr lvl="1"/>
            <a:r>
              <a:rPr lang="en-US" sz="2400" dirty="0" smtClean="0"/>
              <a:t>about 723 n-grams, 661 distinct</a:t>
            </a:r>
          </a:p>
          <a:p>
            <a:pPr lvl="1"/>
            <a:r>
              <a:rPr lang="en-US" sz="2400" dirty="0" smtClean="0"/>
              <a:t>Financial news, not novels or textbooks</a:t>
            </a:r>
          </a:p>
          <a:p>
            <a:r>
              <a:rPr lang="en-US" sz="2400" dirty="0" smtClean="0"/>
              <a:t>Extension: tried to predict center word with:</a:t>
            </a:r>
          </a:p>
          <a:p>
            <a:pPr lvl="1"/>
            <a:r>
              <a:rPr lang="en-US" sz="2400" dirty="0" err="1" smtClean="0"/>
              <a:t>Pr(C|A</a:t>
            </a:r>
            <a:r>
              <a:rPr lang="en-US" sz="2400" dirty="0" smtClean="0"/>
              <a:t>=</a:t>
            </a:r>
            <a:r>
              <a:rPr lang="en-US" sz="2400" dirty="0" err="1" smtClean="0"/>
              <a:t>a,B</a:t>
            </a:r>
            <a:r>
              <a:rPr lang="en-US" sz="2400" dirty="0" smtClean="0"/>
              <a:t>=</a:t>
            </a:r>
            <a:r>
              <a:rPr lang="en-US" sz="2400" dirty="0" err="1" smtClean="0"/>
              <a:t>b,D</a:t>
            </a:r>
            <a:r>
              <a:rPr lang="en-US" sz="2400" dirty="0" smtClean="0"/>
              <a:t>=</a:t>
            </a:r>
            <a:r>
              <a:rPr lang="en-US" sz="2400" dirty="0" err="1" smtClean="0"/>
              <a:t>d,E</a:t>
            </a:r>
            <a:r>
              <a:rPr lang="en-US" sz="2400" dirty="0" smtClean="0"/>
              <a:t>=</a:t>
            </a:r>
            <a:r>
              <a:rPr lang="en-US" sz="2400" dirty="0" err="1" smtClean="0"/>
              <a:t>e</a:t>
            </a:r>
            <a:r>
              <a:rPr lang="en-US" sz="2400" dirty="0" smtClean="0"/>
              <a:t>)</a:t>
            </a:r>
          </a:p>
          <a:p>
            <a:pPr lvl="1"/>
            <a:r>
              <a:rPr lang="en-US" sz="2400" dirty="0" smtClean="0"/>
              <a:t>then P(C|A,B,D,C=effect V affect)</a:t>
            </a:r>
          </a:p>
          <a:p>
            <a:pPr lvl="1"/>
            <a:r>
              <a:rPr lang="en-US" sz="2400" dirty="0" smtClean="0"/>
              <a:t>then P(C|B,D, C=effect V affect)</a:t>
            </a:r>
          </a:p>
          <a:p>
            <a:pPr lvl="1"/>
            <a:r>
              <a:rPr lang="en-US" sz="2400" dirty="0" smtClean="0"/>
              <a:t>then P(C|B, C=effect V affect)</a:t>
            </a:r>
          </a:p>
          <a:p>
            <a:pPr lvl="1"/>
            <a:r>
              <a:rPr lang="en-US" sz="2400" dirty="0" smtClean="0"/>
              <a:t>then P(C, C=effect V affect)</a:t>
            </a:r>
          </a:p>
          <a:p>
            <a:pPr lvl="1"/>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sz="2800" dirty="0" smtClean="0"/>
              <a:t>“The cumulative _ of the” </a:t>
            </a:r>
            <a:r>
              <a:rPr lang="en-US" sz="2800" dirty="0" err="1" smtClean="0">
                <a:sym typeface="Wingdings"/>
              </a:rPr>
              <a:t></a:t>
            </a:r>
            <a:r>
              <a:rPr lang="en-US" sz="2800" dirty="0" smtClean="0">
                <a:sym typeface="Wingdings"/>
              </a:rPr>
              <a:t> effect (1.0)</a:t>
            </a:r>
          </a:p>
          <a:p>
            <a:r>
              <a:rPr lang="en-US" sz="2800" dirty="0" smtClean="0">
                <a:sym typeface="Wingdings"/>
              </a:rPr>
              <a:t>“Go into _ on January” </a:t>
            </a:r>
            <a:r>
              <a:rPr lang="en-US" sz="2800" dirty="0" err="1" smtClean="0">
                <a:sym typeface="Wingdings"/>
              </a:rPr>
              <a:t></a:t>
            </a:r>
            <a:r>
              <a:rPr lang="en-US" sz="2800" dirty="0" smtClean="0">
                <a:sym typeface="Wingdings"/>
              </a:rPr>
              <a:t> effect (1.0)</a:t>
            </a:r>
          </a:p>
          <a:p>
            <a:r>
              <a:rPr lang="en-US" sz="2800" dirty="0" smtClean="0">
                <a:sym typeface="Wingdings"/>
              </a:rPr>
              <a:t>“From cumulative _ of accounting” not present</a:t>
            </a:r>
          </a:p>
          <a:p>
            <a:pPr lvl="1"/>
            <a:r>
              <a:rPr lang="en-US" sz="2800" dirty="0" smtClean="0">
                <a:sym typeface="Wingdings"/>
              </a:rPr>
              <a:t>Nor is ““From cumulative _ of _”</a:t>
            </a:r>
          </a:p>
          <a:p>
            <a:pPr lvl="1"/>
            <a:r>
              <a:rPr lang="en-US" sz="2800" dirty="0" smtClean="0">
                <a:sym typeface="Wingdings"/>
              </a:rPr>
              <a:t>But “_ cumulative _ of _” </a:t>
            </a:r>
            <a:r>
              <a:rPr lang="en-US" sz="2800" dirty="0" err="1" smtClean="0">
                <a:sym typeface="Wingdings"/>
              </a:rPr>
              <a:t></a:t>
            </a:r>
            <a:r>
              <a:rPr lang="en-US" sz="2800" dirty="0" smtClean="0">
                <a:sym typeface="Wingdings"/>
              </a:rPr>
              <a:t> effect (1.0)</a:t>
            </a:r>
          </a:p>
          <a:p>
            <a:r>
              <a:rPr lang="en-US" sz="2800" dirty="0" smtClean="0">
                <a:sym typeface="Wingdings"/>
              </a:rPr>
              <a:t>“Would not _ Finance Minister” not present</a:t>
            </a:r>
          </a:p>
          <a:p>
            <a:pPr lvl="1"/>
            <a:r>
              <a:rPr lang="en-US" sz="2800" dirty="0" smtClean="0">
                <a:sym typeface="Wingdings"/>
              </a:rPr>
              <a:t>But “_ not _ _ _”  affect (0.9625)</a:t>
            </a:r>
          </a:p>
          <a:p>
            <a:pPr lvl="1"/>
            <a:endParaRPr lang="en-US" sz="2800" dirty="0" smtClean="0">
              <a:sym typeface="Wingdings"/>
            </a:endParaRPr>
          </a:p>
          <a:p>
            <a:pPr>
              <a:buNone/>
            </a:pPr>
            <a:endParaRPr lang="en-US" sz="2800" dirty="0" smtClean="0">
              <a:sym typeface="Wingdings"/>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endParaRPr lang="en-US" dirty="0"/>
          </a:p>
        </p:txBody>
      </p:sp>
      <p:graphicFrame>
        <p:nvGraphicFramePr>
          <p:cNvPr id="4" name="Table 3"/>
          <p:cNvGraphicFramePr>
            <a:graphicFrameLocks noGrp="1"/>
          </p:cNvGraphicFramePr>
          <p:nvPr/>
        </p:nvGraphicFramePr>
        <p:xfrm>
          <a:off x="1524000" y="1967154"/>
          <a:ext cx="6096000" cy="219456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r>
                        <a:rPr lang="en-US" dirty="0" smtClean="0"/>
                        <a:t>Pattern</a:t>
                      </a:r>
                      <a:endParaRPr lang="en-US" dirty="0"/>
                    </a:p>
                  </a:txBody>
                  <a:tcPr/>
                </a:tc>
                <a:tc>
                  <a:txBody>
                    <a:bodyPr/>
                    <a:lstStyle/>
                    <a:p>
                      <a:r>
                        <a:rPr lang="en-US" dirty="0" smtClean="0"/>
                        <a:t>Used</a:t>
                      </a:r>
                      <a:endParaRPr lang="en-US" dirty="0"/>
                    </a:p>
                  </a:txBody>
                  <a:tcPr/>
                </a:tc>
                <a:tc>
                  <a:txBody>
                    <a:bodyPr/>
                    <a:lstStyle/>
                    <a:p>
                      <a:r>
                        <a:rPr lang="en-US" dirty="0" smtClean="0"/>
                        <a:t>Errors</a:t>
                      </a:r>
                      <a:endParaRPr lang="en-US" dirty="0"/>
                    </a:p>
                  </a:txBody>
                  <a:tcPr/>
                </a:tc>
              </a:tr>
              <a:tr h="290531">
                <a:tc>
                  <a:txBody>
                    <a:bodyPr/>
                    <a:lstStyle/>
                    <a:p>
                      <a:r>
                        <a:rPr lang="en-US" dirty="0" smtClean="0"/>
                        <a:t>P(C|A,B,D,E)</a:t>
                      </a:r>
                      <a:endParaRPr lang="en-US" dirty="0"/>
                    </a:p>
                  </a:txBody>
                  <a:tcPr/>
                </a:tc>
                <a:tc>
                  <a:txBody>
                    <a:bodyPr/>
                    <a:lstStyle/>
                    <a:p>
                      <a:pPr algn="ctr"/>
                      <a:r>
                        <a:rPr lang="en-US" dirty="0" smtClean="0"/>
                        <a:t>101</a:t>
                      </a:r>
                      <a:endParaRPr lang="en-US" dirty="0"/>
                    </a:p>
                  </a:txBody>
                  <a:tcPr/>
                </a:tc>
                <a:tc>
                  <a:txBody>
                    <a:bodyPr/>
                    <a:lstStyle/>
                    <a:p>
                      <a:pPr algn="ctr"/>
                      <a:r>
                        <a:rPr lang="en-US" dirty="0" smtClean="0"/>
                        <a:t>1</a:t>
                      </a:r>
                      <a:endParaRPr lang="en-US" dirty="0"/>
                    </a:p>
                  </a:txBody>
                  <a:tcPr/>
                </a:tc>
              </a:tr>
              <a:tr h="290531">
                <a:tc>
                  <a:txBody>
                    <a:bodyPr/>
                    <a:lstStyle/>
                    <a:p>
                      <a:r>
                        <a:rPr lang="en-US" dirty="0" smtClean="0"/>
                        <a:t>P(C|A,B,D)</a:t>
                      </a:r>
                      <a:endParaRPr lang="en-US" dirty="0"/>
                    </a:p>
                  </a:txBody>
                  <a:tcPr/>
                </a:tc>
                <a:tc>
                  <a:txBody>
                    <a:bodyPr/>
                    <a:lstStyle/>
                    <a:p>
                      <a:pPr algn="ctr"/>
                      <a:r>
                        <a:rPr lang="en-US" dirty="0" smtClean="0"/>
                        <a:t>157</a:t>
                      </a:r>
                      <a:endParaRPr lang="en-US" dirty="0"/>
                    </a:p>
                  </a:txBody>
                  <a:tcPr/>
                </a:tc>
                <a:tc>
                  <a:txBody>
                    <a:bodyPr/>
                    <a:lstStyle/>
                    <a:p>
                      <a:pPr algn="ctr"/>
                      <a:r>
                        <a:rPr lang="en-US" dirty="0" smtClean="0"/>
                        <a:t>6</a:t>
                      </a:r>
                      <a:endParaRPr lang="en-US" dirty="0"/>
                    </a:p>
                  </a:txBody>
                  <a:tcPr/>
                </a:tc>
              </a:tr>
              <a:tr h="290531">
                <a:tc>
                  <a:txBody>
                    <a:bodyPr/>
                    <a:lstStyle/>
                    <a:p>
                      <a:r>
                        <a:rPr lang="en-US" dirty="0" smtClean="0"/>
                        <a:t>P(C|B,D)</a:t>
                      </a:r>
                      <a:endParaRPr lang="en-US" dirty="0"/>
                    </a:p>
                  </a:txBody>
                  <a:tcPr/>
                </a:tc>
                <a:tc>
                  <a:txBody>
                    <a:bodyPr/>
                    <a:lstStyle/>
                    <a:p>
                      <a:pPr algn="ctr"/>
                      <a:r>
                        <a:rPr lang="en-US" dirty="0" smtClean="0"/>
                        <a:t>163</a:t>
                      </a:r>
                      <a:endParaRPr lang="en-US" dirty="0"/>
                    </a:p>
                  </a:txBody>
                  <a:tcPr/>
                </a:tc>
                <a:tc>
                  <a:txBody>
                    <a:bodyPr/>
                    <a:lstStyle/>
                    <a:p>
                      <a:pPr algn="ctr"/>
                      <a:r>
                        <a:rPr lang="en-US" dirty="0" smtClean="0"/>
                        <a:t>13</a:t>
                      </a:r>
                    </a:p>
                  </a:txBody>
                  <a:tcPr/>
                </a:tc>
              </a:tr>
              <a:tr h="290531">
                <a:tc>
                  <a:txBody>
                    <a:bodyPr/>
                    <a:lstStyle/>
                    <a:p>
                      <a:r>
                        <a:rPr lang="en-US" dirty="0" smtClean="0"/>
                        <a:t>P(C|B)</a:t>
                      </a:r>
                      <a:endParaRPr lang="en-US" dirty="0"/>
                    </a:p>
                  </a:txBody>
                  <a:tcPr/>
                </a:tc>
                <a:tc>
                  <a:txBody>
                    <a:bodyPr/>
                    <a:lstStyle/>
                    <a:p>
                      <a:pPr algn="ctr"/>
                      <a:r>
                        <a:rPr lang="en-US" dirty="0" smtClean="0"/>
                        <a:t>244</a:t>
                      </a:r>
                      <a:endParaRPr lang="en-US" dirty="0"/>
                    </a:p>
                  </a:txBody>
                  <a:tcPr/>
                </a:tc>
                <a:tc>
                  <a:txBody>
                    <a:bodyPr/>
                    <a:lstStyle/>
                    <a:p>
                      <a:pPr algn="ctr"/>
                      <a:r>
                        <a:rPr lang="en-US" dirty="0" smtClean="0"/>
                        <a:t>78</a:t>
                      </a:r>
                    </a:p>
                  </a:txBody>
                  <a:tcPr/>
                </a:tc>
              </a:tr>
              <a:tr h="290531">
                <a:tc>
                  <a:txBody>
                    <a:bodyPr/>
                    <a:lstStyle/>
                    <a:p>
                      <a:r>
                        <a:rPr lang="en-US" dirty="0" smtClean="0"/>
                        <a:t>P(C)</a:t>
                      </a:r>
                      <a:endParaRPr lang="en-US" dirty="0"/>
                    </a:p>
                  </a:txBody>
                  <a:tcPr/>
                </a:tc>
                <a:tc>
                  <a:txBody>
                    <a:bodyPr/>
                    <a:lstStyle/>
                    <a:p>
                      <a:pPr algn="ctr"/>
                      <a:r>
                        <a:rPr lang="en-US" dirty="0" smtClean="0"/>
                        <a:t>58</a:t>
                      </a:r>
                      <a:endParaRPr lang="en-US" dirty="0"/>
                    </a:p>
                  </a:txBody>
                  <a:tcPr/>
                </a:tc>
                <a:tc>
                  <a:txBody>
                    <a:bodyPr/>
                    <a:lstStyle/>
                    <a:p>
                      <a:pPr algn="ctr"/>
                      <a:r>
                        <a:rPr lang="en-US" dirty="0" smtClean="0"/>
                        <a:t>31</a:t>
                      </a:r>
                    </a:p>
                  </a:txBody>
                  <a:tcPr/>
                </a:tc>
              </a:tr>
            </a:tbl>
          </a:graphicData>
        </a:graphic>
      </p:graphicFrame>
      <p:sp>
        <p:nvSpPr>
          <p:cNvPr id="5" name="TextBox 4"/>
          <p:cNvSpPr txBox="1"/>
          <p:nvPr/>
        </p:nvSpPr>
        <p:spPr>
          <a:xfrm>
            <a:off x="800100" y="4667250"/>
            <a:ext cx="7658100" cy="1200329"/>
          </a:xfrm>
          <a:prstGeom prst="rect">
            <a:avLst/>
          </a:prstGeom>
          <a:noFill/>
        </p:spPr>
        <p:txBody>
          <a:bodyPr wrap="square" rtlCol="0">
            <a:spAutoFit/>
          </a:bodyPr>
          <a:lstStyle/>
          <a:p>
            <a:pPr>
              <a:buFont typeface="Arial" pitchFamily="34" charset="0"/>
              <a:buChar char="•"/>
            </a:pPr>
            <a:r>
              <a:rPr lang="en-US" sz="2400" dirty="0" smtClean="0"/>
              <a:t> Is this good performance?</a:t>
            </a:r>
          </a:p>
          <a:p>
            <a:pPr>
              <a:buFont typeface="Arial" pitchFamily="34" charset="0"/>
              <a:buChar char="•"/>
            </a:pPr>
            <a:r>
              <a:rPr lang="en-US" sz="2400" dirty="0" smtClean="0"/>
              <a:t> Do other brute-force estimates of joint probabilities have the same problem?</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28600" y="228600"/>
            <a:ext cx="2829560" cy="1214120"/>
          </a:xfrm>
        </p:spPr>
        <p:txBody>
          <a:bodyPr/>
          <a:lstStyle/>
          <a:p>
            <a:pPr eaLnBrk="1" hangingPunct="1"/>
            <a:r>
              <a:rPr lang="en-US" dirty="0" smtClean="0"/>
              <a:t>Flashback</a:t>
            </a:r>
          </a:p>
        </p:txBody>
      </p:sp>
      <p:pic>
        <p:nvPicPr>
          <p:cNvPr id="20484" name="Picture 4" descr="joint"/>
          <p:cNvPicPr>
            <a:picLocks noChangeAspect="1" noChangeArrowheads="1"/>
          </p:cNvPicPr>
          <p:nvPr/>
        </p:nvPicPr>
        <p:blipFill>
          <a:blip r:embed="rId4"/>
          <a:srcRect/>
          <a:stretch>
            <a:fillRect/>
          </a:stretch>
        </p:blipFill>
        <p:spPr bwMode="auto">
          <a:xfrm>
            <a:off x="3352800" y="304800"/>
            <a:ext cx="5564188" cy="3033713"/>
          </a:xfrm>
          <a:prstGeom prst="rect">
            <a:avLst/>
          </a:prstGeom>
          <a:noFill/>
          <a:ln w="9525">
            <a:noFill/>
            <a:miter lim="800000"/>
            <a:headEnd/>
            <a:tailEnd/>
          </a:ln>
        </p:spPr>
      </p:pic>
      <p:graphicFrame>
        <p:nvGraphicFramePr>
          <p:cNvPr id="20482" name="Object 6"/>
          <p:cNvGraphicFramePr>
            <a:graphicFrameLocks noChangeAspect="1"/>
          </p:cNvGraphicFramePr>
          <p:nvPr/>
        </p:nvGraphicFramePr>
        <p:xfrm>
          <a:off x="4648200" y="3810000"/>
          <a:ext cx="3124200" cy="809625"/>
        </p:xfrm>
        <a:graphic>
          <a:graphicData uri="http://schemas.openxmlformats.org/presentationml/2006/ole">
            <p:oleObj spid="_x0000_s243714" name="Equation" r:id="rId5" imgW="1371600" imgH="355320" progId="Equation.3">
              <p:embed/>
            </p:oleObj>
          </a:graphicData>
        </a:graphic>
      </p:graphicFrame>
      <p:sp>
        <p:nvSpPr>
          <p:cNvPr id="6" name="TextBox 5"/>
          <p:cNvSpPr txBox="1"/>
          <p:nvPr/>
        </p:nvSpPr>
        <p:spPr>
          <a:xfrm>
            <a:off x="517525" y="5127625"/>
            <a:ext cx="8143875" cy="1323439"/>
          </a:xfrm>
          <a:prstGeom prst="rect">
            <a:avLst/>
          </a:prstGeom>
          <a:solidFill>
            <a:schemeClr val="accent1">
              <a:lumMod val="20000"/>
              <a:lumOff val="80000"/>
            </a:schemeClr>
          </a:solidFill>
        </p:spPr>
        <p:txBody>
          <a:bodyPr wrap="square" rtlCol="0">
            <a:spAutoFit/>
          </a:bodyPr>
          <a:lstStyle/>
          <a:p>
            <a:r>
              <a:rPr lang="en-US" sz="2000" b="1" dirty="0" smtClean="0"/>
              <a:t>Abstract</a:t>
            </a:r>
            <a:r>
              <a:rPr lang="en-US" sz="2000" dirty="0" smtClean="0"/>
              <a:t>:  Predict whether income exceeds $50K/yr based on census data. Also known as "Census Income" dataset.  [</a:t>
            </a:r>
            <a:r>
              <a:rPr lang="en-US" sz="2000" dirty="0" err="1" smtClean="0"/>
              <a:t>Kohavi</a:t>
            </a:r>
            <a:r>
              <a:rPr lang="en-US" sz="2000" dirty="0" smtClean="0"/>
              <a:t>, 1996]</a:t>
            </a:r>
          </a:p>
          <a:p>
            <a:r>
              <a:rPr lang="en-US" sz="2000" b="1" dirty="0" smtClean="0"/>
              <a:t>Number of Instances:  </a:t>
            </a:r>
            <a:r>
              <a:rPr lang="en-US" sz="2000" dirty="0" smtClean="0"/>
              <a:t>48,842 </a:t>
            </a:r>
          </a:p>
          <a:p>
            <a:r>
              <a:rPr lang="en-US" sz="2000" b="1" dirty="0" smtClean="0"/>
              <a:t>Number of Attributes:  </a:t>
            </a:r>
            <a:r>
              <a:rPr lang="en-US" sz="2000" dirty="0" smtClean="0"/>
              <a:t>14 (in UCI’s copy of dataset) + 1; 3 (here)</a:t>
            </a:r>
          </a:p>
        </p:txBody>
      </p:sp>
      <p:sp>
        <p:nvSpPr>
          <p:cNvPr id="7" name="TextBox 6"/>
          <p:cNvSpPr txBox="1"/>
          <p:nvPr/>
        </p:nvSpPr>
        <p:spPr>
          <a:xfrm>
            <a:off x="228600" y="1259841"/>
            <a:ext cx="2829560" cy="2585323"/>
          </a:xfrm>
          <a:prstGeom prst="rect">
            <a:avLst/>
          </a:prstGeom>
          <a:noFill/>
        </p:spPr>
        <p:txBody>
          <a:bodyPr wrap="square" rtlCol="0">
            <a:spAutoFit/>
          </a:bodyPr>
          <a:lstStyle/>
          <a:p>
            <a:r>
              <a:rPr lang="en-US" dirty="0" smtClean="0"/>
              <a:t>Size of table: </a:t>
            </a:r>
          </a:p>
          <a:p>
            <a:endParaRPr lang="en-US" dirty="0" smtClean="0"/>
          </a:p>
          <a:p>
            <a:r>
              <a:rPr lang="en-US" dirty="0" smtClean="0"/>
              <a:t>2</a:t>
            </a:r>
            <a:r>
              <a:rPr lang="en-US" baseline="30000" dirty="0" smtClean="0"/>
              <a:t>15</a:t>
            </a:r>
            <a:r>
              <a:rPr lang="en-US" dirty="0" smtClean="0"/>
              <a:t>=32768  (if all binary)  </a:t>
            </a:r>
            <a:r>
              <a:rPr lang="en-US" dirty="0" smtClean="0">
                <a:sym typeface="Wingdings" pitchFamily="2" charset="2"/>
              </a:rPr>
              <a:t> </a:t>
            </a:r>
            <a:r>
              <a:rPr lang="en-US" dirty="0" err="1" smtClean="0">
                <a:sym typeface="Wingdings" pitchFamily="2" charset="2"/>
              </a:rPr>
              <a:t>avg</a:t>
            </a:r>
            <a:r>
              <a:rPr lang="en-US" dirty="0" smtClean="0">
                <a:sym typeface="Wingdings" pitchFamily="2" charset="2"/>
              </a:rPr>
              <a:t> of 1.5 examples per row</a:t>
            </a:r>
          </a:p>
          <a:p>
            <a:endParaRPr lang="en-US" dirty="0" smtClean="0">
              <a:sym typeface="Wingdings" pitchFamily="2" charset="2"/>
            </a:endParaRPr>
          </a:p>
          <a:p>
            <a:r>
              <a:rPr lang="en-US" dirty="0" smtClean="0">
                <a:sym typeface="Wingdings" pitchFamily="2" charset="2"/>
              </a:rPr>
              <a:t>Actual </a:t>
            </a:r>
            <a:r>
              <a:rPr lang="en-US" i="1" dirty="0" smtClean="0">
                <a:sym typeface="Wingdings" pitchFamily="2" charset="2"/>
              </a:rPr>
              <a:t>m = </a:t>
            </a:r>
            <a:r>
              <a:rPr lang="en-US" dirty="0" smtClean="0"/>
              <a:t>1,974,927, 360 (if continuous attributes </a:t>
            </a:r>
            <a:r>
              <a:rPr lang="en-US" dirty="0" err="1" smtClean="0"/>
              <a:t>binarized</a:t>
            </a:r>
            <a:r>
              <a:rPr lang="en-US" dirty="0" smtClean="0"/>
              <a:t>)</a:t>
            </a:r>
          </a:p>
        </p:txBody>
      </p:sp>
      <p:cxnSp>
        <p:nvCxnSpPr>
          <p:cNvPr id="9" name="Straight Connector 8"/>
          <p:cNvCxnSpPr/>
          <p:nvPr/>
        </p:nvCxnSpPr>
        <p:spPr>
          <a:xfrm>
            <a:off x="3342640" y="6369784"/>
            <a:ext cx="233680" cy="158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p:cNvSpPr>
            <a:spLocks noGrp="1"/>
          </p:cNvSpPr>
          <p:nvPr>
            <p:ph type="ftr" sz="quarter" idx="10"/>
          </p:nvPr>
        </p:nvSpPr>
        <p:spPr>
          <a:noFill/>
        </p:spPr>
        <p:txBody>
          <a:bodyPr/>
          <a:lstStyle/>
          <a:p>
            <a:r>
              <a:rPr lang="en-US" smtClean="0"/>
              <a:t>Copyright © Andrew W. Moore</a:t>
            </a:r>
          </a:p>
        </p:txBody>
      </p:sp>
      <p:sp>
        <p:nvSpPr>
          <p:cNvPr id="37891" name="Rectangle 2"/>
          <p:cNvSpPr>
            <a:spLocks noGrp="1" noChangeArrowheads="1"/>
          </p:cNvSpPr>
          <p:nvPr>
            <p:ph type="title"/>
          </p:nvPr>
        </p:nvSpPr>
        <p:spPr/>
        <p:txBody>
          <a:bodyPr/>
          <a:lstStyle/>
          <a:p>
            <a:pPr eaLnBrk="1" hangingPunct="1"/>
            <a:r>
              <a:rPr lang="en-US" smtClean="0"/>
              <a:t>Naïve Density Estimation</a:t>
            </a:r>
          </a:p>
        </p:txBody>
      </p:sp>
      <p:sp>
        <p:nvSpPr>
          <p:cNvPr id="37892" name="Text Box 3"/>
          <p:cNvSpPr txBox="1">
            <a:spLocks noChangeArrowheads="1"/>
          </p:cNvSpPr>
          <p:nvPr/>
        </p:nvSpPr>
        <p:spPr bwMode="auto">
          <a:xfrm>
            <a:off x="152400" y="1676400"/>
            <a:ext cx="8686800" cy="4579938"/>
          </a:xfrm>
          <a:prstGeom prst="rect">
            <a:avLst/>
          </a:prstGeom>
          <a:noFill/>
          <a:ln w="3175">
            <a:noFill/>
            <a:miter lim="800000"/>
            <a:headEnd/>
            <a:tailEnd/>
          </a:ln>
        </p:spPr>
        <p:txBody>
          <a:bodyPr>
            <a:spAutoFit/>
          </a:bodyPr>
          <a:lstStyle/>
          <a:p>
            <a:pPr algn="l">
              <a:spcBef>
                <a:spcPct val="50000"/>
              </a:spcBef>
            </a:pPr>
            <a:r>
              <a:rPr lang="en-US" sz="2800" dirty="0"/>
              <a:t>The problem with the Joint Estimator is that it just mirrors the training data.</a:t>
            </a:r>
          </a:p>
          <a:p>
            <a:pPr algn="l">
              <a:spcBef>
                <a:spcPct val="50000"/>
              </a:spcBef>
            </a:pPr>
            <a:r>
              <a:rPr lang="en-US" sz="2800" dirty="0"/>
              <a:t>We need something which generalizes more usefully.</a:t>
            </a:r>
          </a:p>
          <a:p>
            <a:pPr algn="l">
              <a:spcBef>
                <a:spcPct val="50000"/>
              </a:spcBef>
            </a:pPr>
            <a:endParaRPr lang="en-US" sz="2800" dirty="0"/>
          </a:p>
          <a:p>
            <a:pPr algn="l">
              <a:spcBef>
                <a:spcPct val="50000"/>
              </a:spcBef>
            </a:pPr>
            <a:endParaRPr lang="en-US" sz="2800" dirty="0"/>
          </a:p>
          <a:p>
            <a:pPr algn="ctr">
              <a:spcBef>
                <a:spcPct val="50000"/>
              </a:spcBef>
            </a:pPr>
            <a:r>
              <a:rPr lang="en-US" sz="2800" dirty="0"/>
              <a:t>The </a:t>
            </a:r>
            <a:r>
              <a:rPr lang="en-US" sz="2800" dirty="0">
                <a:solidFill>
                  <a:schemeClr val="hlink"/>
                </a:solidFill>
              </a:rPr>
              <a:t>naïve model</a:t>
            </a:r>
            <a:r>
              <a:rPr lang="en-US" sz="2800" dirty="0"/>
              <a:t> generalizes strongly:</a:t>
            </a:r>
          </a:p>
          <a:p>
            <a:pPr algn="ctr">
              <a:spcBef>
                <a:spcPct val="50000"/>
              </a:spcBef>
            </a:pPr>
            <a:r>
              <a:rPr lang="en-US" sz="2800" dirty="0">
                <a:solidFill>
                  <a:schemeClr val="hlink"/>
                </a:solidFill>
              </a:rPr>
              <a:t>Assume that each attribute is distributed independently of any of the other attributes.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pPr eaLnBrk="1" hangingPunct="1"/>
            <a:r>
              <a:rPr lang="en-US" sz="2800" dirty="0" smtClean="0"/>
              <a:t>Last lecture: what we expect you to know</a:t>
            </a:r>
          </a:p>
        </p:txBody>
      </p:sp>
      <p:sp>
        <p:nvSpPr>
          <p:cNvPr id="457731"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sz="2400" dirty="0" smtClean="0"/>
              <a:t>Events </a:t>
            </a:r>
          </a:p>
          <a:p>
            <a:pPr lvl="1" eaLnBrk="1" hangingPunct="1">
              <a:lnSpc>
                <a:spcPct val="90000"/>
              </a:lnSpc>
            </a:pPr>
            <a:r>
              <a:rPr lang="en-US" sz="2000" dirty="0" smtClean="0"/>
              <a:t>discrete random variables, </a:t>
            </a:r>
            <a:r>
              <a:rPr lang="en-US" sz="2000" dirty="0" err="1" smtClean="0"/>
              <a:t>boolean</a:t>
            </a:r>
            <a:r>
              <a:rPr lang="en-US" sz="2000" dirty="0" smtClean="0"/>
              <a:t> random variables, multinomial random variables</a:t>
            </a:r>
          </a:p>
          <a:p>
            <a:pPr eaLnBrk="1" hangingPunct="1">
              <a:lnSpc>
                <a:spcPct val="90000"/>
              </a:lnSpc>
            </a:pPr>
            <a:r>
              <a:rPr lang="en-US" sz="2400" dirty="0" smtClean="0"/>
              <a:t>Axioms of probability</a:t>
            </a:r>
          </a:p>
          <a:p>
            <a:pPr lvl="1" eaLnBrk="1" hangingPunct="1">
              <a:lnSpc>
                <a:spcPct val="90000"/>
              </a:lnSpc>
            </a:pPr>
            <a:r>
              <a:rPr lang="en-US" sz="2000" dirty="0" smtClean="0"/>
              <a:t>What defines a reasonable theory of uncertainty</a:t>
            </a:r>
          </a:p>
          <a:p>
            <a:pPr eaLnBrk="1" hangingPunct="1">
              <a:lnSpc>
                <a:spcPct val="90000"/>
              </a:lnSpc>
            </a:pPr>
            <a:r>
              <a:rPr lang="en-US" sz="2400" dirty="0" smtClean="0"/>
              <a:t>Compound events (A ^ B)</a:t>
            </a:r>
          </a:p>
          <a:p>
            <a:pPr eaLnBrk="1" hangingPunct="1">
              <a:lnSpc>
                <a:spcPct val="90000"/>
              </a:lnSpc>
            </a:pPr>
            <a:r>
              <a:rPr lang="en-US" sz="2400" dirty="0" smtClean="0"/>
              <a:t>Independent events</a:t>
            </a:r>
          </a:p>
          <a:p>
            <a:pPr eaLnBrk="1" hangingPunct="1">
              <a:lnSpc>
                <a:spcPct val="90000"/>
              </a:lnSpc>
            </a:pPr>
            <a:r>
              <a:rPr lang="en-US" sz="2400" dirty="0" smtClean="0"/>
              <a:t>Conditional probabilities</a:t>
            </a:r>
          </a:p>
          <a:p>
            <a:pPr lvl="1">
              <a:lnSpc>
                <a:spcPct val="90000"/>
              </a:lnSpc>
            </a:pPr>
            <a:r>
              <a:rPr lang="en-US" sz="2400" dirty="0" err="1" smtClean="0"/>
              <a:t>Def’n</a:t>
            </a:r>
            <a:r>
              <a:rPr lang="en-US" sz="2400" dirty="0" smtClean="0"/>
              <a:t>, chain rule</a:t>
            </a:r>
          </a:p>
          <a:p>
            <a:pPr eaLnBrk="1" hangingPunct="1">
              <a:lnSpc>
                <a:spcPct val="90000"/>
              </a:lnSpc>
            </a:pPr>
            <a:r>
              <a:rPr lang="en-US" sz="2400" dirty="0" err="1" smtClean="0"/>
              <a:t>Bayes</a:t>
            </a:r>
            <a:r>
              <a:rPr lang="en-US" sz="2400" dirty="0" smtClean="0"/>
              <a:t> rule and beliefs</a:t>
            </a:r>
          </a:p>
          <a:p>
            <a:pPr eaLnBrk="1" hangingPunct="1">
              <a:lnSpc>
                <a:spcPct val="90000"/>
              </a:lnSpc>
            </a:pPr>
            <a:r>
              <a:rPr lang="en-US" sz="2400" dirty="0" smtClean="0"/>
              <a:t>Joint probability distributions</a:t>
            </a:r>
          </a:p>
          <a:p>
            <a:pPr eaLnBrk="1" hangingPunct="1">
              <a:lnSpc>
                <a:spcPct val="90000"/>
              </a:lnSpc>
            </a:pPr>
            <a:r>
              <a:rPr lang="en-US" sz="2400" dirty="0" smtClean="0"/>
              <a:t>Inference with the joint</a:t>
            </a:r>
          </a:p>
          <a:p>
            <a:pPr eaLnBrk="1" hangingPunct="1">
              <a:lnSpc>
                <a:spcPct val="90000"/>
              </a:lnSpc>
            </a:pPr>
            <a:r>
              <a:rPr lang="en-US" sz="2400" dirty="0" smtClean="0"/>
              <a:t>Estimating a joint with counts</a:t>
            </a:r>
          </a:p>
          <a:p>
            <a:pPr lvl="1">
              <a:lnSpc>
                <a:spcPct val="90000"/>
              </a:lnSpc>
            </a:pPr>
            <a:r>
              <a:rPr lang="en-US" sz="2400" dirty="0" smtClean="0"/>
              <a:t>Estimating using “imagined” data (</a:t>
            </a:r>
            <a:r>
              <a:rPr lang="en-US" sz="2400" dirty="0" err="1" smtClean="0"/>
              <a:t>Dirichlet</a:t>
            </a:r>
            <a:r>
              <a:rPr lang="en-US" sz="2400" dirty="0" smtClean="0"/>
              <a:t> prior)</a:t>
            </a:r>
          </a:p>
          <a:p>
            <a:pPr>
              <a:lnSpc>
                <a:spcPct val="90000"/>
              </a:lnSpc>
            </a:pPr>
            <a:r>
              <a:rPr lang="en-US" sz="2400" dirty="0" smtClean="0">
                <a:solidFill>
                  <a:schemeClr val="tx1">
                    <a:lumMod val="75000"/>
                    <a:lumOff val="25000"/>
                  </a:schemeClr>
                </a:solidFill>
              </a:rPr>
              <a:t>A “big data” example</a:t>
            </a:r>
          </a:p>
        </p:txBody>
      </p:sp>
      <p:sp>
        <p:nvSpPr>
          <p:cNvPr id="4" name="Rectangle 3"/>
          <p:cNvSpPr txBox="1">
            <a:spLocks noChangeArrowheads="1"/>
          </p:cNvSpPr>
          <p:nvPr/>
        </p:nvSpPr>
        <p:spPr>
          <a:xfrm>
            <a:off x="4795520" y="3545840"/>
            <a:ext cx="4132580" cy="1595120"/>
          </a:xfrm>
          <a:prstGeom prst="rect">
            <a:avLst/>
          </a:prstGeom>
          <a:solidFill>
            <a:schemeClr val="bg1">
              <a:lumMod val="85000"/>
            </a:schemeClr>
          </a:solidFill>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i="0" u="none" strike="noStrike" kern="1200" cap="none" spc="0" normalizeH="0" baseline="0" noProof="0" dirty="0" smtClean="0">
                <a:ln>
                  <a:noFill/>
                </a:ln>
                <a:solidFill>
                  <a:schemeClr val="tx1"/>
                </a:solidFill>
                <a:effectLst/>
                <a:uLnTx/>
                <a:uFillTx/>
                <a:latin typeface="+mn-lt"/>
                <a:ea typeface="+mn-ea"/>
                <a:cs typeface="+mn-cs"/>
              </a:rPr>
              <a:t>0 &lt;= P(A) &lt;= 1</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i="0" u="none" strike="noStrike" kern="1200" cap="none" spc="0" normalizeH="0" baseline="0" noProof="0" dirty="0" smtClean="0">
                <a:ln>
                  <a:noFill/>
                </a:ln>
                <a:solidFill>
                  <a:schemeClr val="tx1"/>
                </a:solidFill>
                <a:effectLst/>
                <a:uLnTx/>
                <a:uFillTx/>
                <a:latin typeface="+mn-lt"/>
                <a:ea typeface="+mn-ea"/>
                <a:cs typeface="+mn-cs"/>
              </a:rPr>
              <a:t>P(True) = 1</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i="0" u="none" strike="noStrike" kern="1200" cap="none" spc="0" normalizeH="0" baseline="0" noProof="0" dirty="0" smtClean="0">
                <a:ln>
                  <a:noFill/>
                </a:ln>
                <a:solidFill>
                  <a:schemeClr val="tx1"/>
                </a:solidFill>
                <a:effectLst/>
                <a:uLnTx/>
                <a:uFillTx/>
                <a:latin typeface="+mn-lt"/>
                <a:ea typeface="+mn-ea"/>
                <a:cs typeface="+mn-cs"/>
              </a:rPr>
              <a:t>P(False) = 0</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i="0" u="none" strike="noStrike" kern="1200" cap="none" spc="0" normalizeH="0" baseline="0" noProof="0" dirty="0" smtClean="0">
                <a:ln>
                  <a:noFill/>
                </a:ln>
                <a:solidFill>
                  <a:schemeClr val="tx1"/>
                </a:solidFill>
                <a:effectLst/>
                <a:uLnTx/>
                <a:uFillTx/>
                <a:latin typeface="+mn-lt"/>
                <a:ea typeface="+mn-ea"/>
                <a:cs typeface="+mn-cs"/>
              </a:rPr>
              <a:t>P(A or B) = P(A) + P(B) - P(A and B)</a:t>
            </a:r>
            <a:endParaRPr kumimoji="0" lang="en-US" sz="14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77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77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77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77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77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773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773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773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773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7731">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7731">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7731">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773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uiExpand="1"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Footer Placeholder 3"/>
          <p:cNvSpPr>
            <a:spLocks noGrp="1"/>
          </p:cNvSpPr>
          <p:nvPr>
            <p:ph type="ftr" sz="quarter" idx="10"/>
          </p:nvPr>
        </p:nvSpPr>
        <p:spPr>
          <a:noFill/>
        </p:spPr>
        <p:txBody>
          <a:bodyPr/>
          <a:lstStyle/>
          <a:p>
            <a:r>
              <a:rPr lang="en-US" smtClean="0"/>
              <a:t>Copyright © Andrew W. Moore</a:t>
            </a:r>
          </a:p>
        </p:txBody>
      </p:sp>
      <p:sp>
        <p:nvSpPr>
          <p:cNvPr id="8197" name="Rectangle 2"/>
          <p:cNvSpPr>
            <a:spLocks noGrp="1" noChangeArrowheads="1"/>
          </p:cNvSpPr>
          <p:nvPr>
            <p:ph type="title"/>
          </p:nvPr>
        </p:nvSpPr>
        <p:spPr/>
        <p:txBody>
          <a:bodyPr/>
          <a:lstStyle/>
          <a:p>
            <a:pPr eaLnBrk="1" hangingPunct="1"/>
            <a:r>
              <a:rPr lang="en-US" smtClean="0"/>
              <a:t>Independently Distributed Data</a:t>
            </a:r>
          </a:p>
        </p:txBody>
      </p:sp>
      <p:sp>
        <p:nvSpPr>
          <p:cNvPr id="8" name="Content Placeholder 7"/>
          <p:cNvSpPr>
            <a:spLocks noGrp="1"/>
          </p:cNvSpPr>
          <p:nvPr>
            <p:ph idx="1"/>
          </p:nvPr>
        </p:nvSpPr>
        <p:spPr/>
        <p:txBody>
          <a:bodyPr/>
          <a:lstStyle/>
          <a:p>
            <a:r>
              <a:rPr lang="en-US" dirty="0" smtClean="0"/>
              <a:t>Review: A and B are </a:t>
            </a:r>
            <a:r>
              <a:rPr lang="en-US" i="1" dirty="0" smtClean="0"/>
              <a:t>independent </a:t>
            </a:r>
            <a:r>
              <a:rPr lang="en-US" dirty="0" smtClean="0"/>
              <a:t>if </a:t>
            </a:r>
          </a:p>
          <a:p>
            <a:pPr lvl="1"/>
            <a:r>
              <a:rPr lang="en-US" dirty="0" err="1" smtClean="0"/>
              <a:t>Pr(A,B</a:t>
            </a:r>
            <a:r>
              <a:rPr lang="en-US" dirty="0" smtClean="0"/>
              <a:t>)=</a:t>
            </a:r>
            <a:r>
              <a:rPr lang="en-US" dirty="0" err="1" smtClean="0"/>
              <a:t>Pr(A)Pr(B</a:t>
            </a:r>
            <a:r>
              <a:rPr lang="en-US" dirty="0" smtClean="0"/>
              <a:t>)</a:t>
            </a:r>
          </a:p>
          <a:p>
            <a:pPr lvl="1"/>
            <a:r>
              <a:rPr lang="en-US" dirty="0" smtClean="0"/>
              <a:t>Sometimes written:</a:t>
            </a:r>
          </a:p>
          <a:p>
            <a:pPr lvl="1"/>
            <a:endParaRPr lang="en-US" dirty="0" smtClean="0"/>
          </a:p>
          <a:p>
            <a:r>
              <a:rPr lang="en-US" dirty="0" smtClean="0"/>
              <a:t>A and B are </a:t>
            </a:r>
            <a:r>
              <a:rPr lang="en-US" i="1" dirty="0" smtClean="0"/>
              <a:t>conditionally independent given C</a:t>
            </a:r>
            <a:r>
              <a:rPr lang="en-US" dirty="0" smtClean="0"/>
              <a:t> if </a:t>
            </a:r>
            <a:r>
              <a:rPr lang="en-US" dirty="0" err="1" smtClean="0"/>
              <a:t>Pr(A,B|C</a:t>
            </a:r>
            <a:r>
              <a:rPr lang="en-US" dirty="0" smtClean="0"/>
              <a:t>)=</a:t>
            </a:r>
            <a:r>
              <a:rPr lang="en-US" dirty="0" err="1" smtClean="0"/>
              <a:t>Pr(A|C</a:t>
            </a:r>
            <a:r>
              <a:rPr lang="en-US" dirty="0" smtClean="0"/>
              <a:t>)*</a:t>
            </a:r>
            <a:r>
              <a:rPr lang="en-US" dirty="0" err="1" smtClean="0"/>
              <a:t>Pr(B|C</a:t>
            </a:r>
            <a:r>
              <a:rPr lang="en-US" dirty="0" smtClean="0"/>
              <a:t>)</a:t>
            </a:r>
          </a:p>
          <a:p>
            <a:pPr lvl="1"/>
            <a:r>
              <a:rPr lang="en-US" dirty="0" smtClean="0"/>
              <a:t>Written</a:t>
            </a:r>
          </a:p>
        </p:txBody>
      </p:sp>
      <p:graphicFrame>
        <p:nvGraphicFramePr>
          <p:cNvPr id="299012" name="Object 4"/>
          <p:cNvGraphicFramePr>
            <a:graphicFrameLocks noChangeAspect="1"/>
          </p:cNvGraphicFramePr>
          <p:nvPr/>
        </p:nvGraphicFramePr>
        <p:xfrm>
          <a:off x="3254476" y="3039179"/>
          <a:ext cx="1406115" cy="555345"/>
        </p:xfrm>
        <a:graphic>
          <a:graphicData uri="http://schemas.openxmlformats.org/presentationml/2006/ole">
            <p:oleObj spid="_x0000_s299012" name="Equation" r:id="rId3" imgW="419040" imgH="164880" progId="Equation.3">
              <p:embed/>
            </p:oleObj>
          </a:graphicData>
        </a:graphic>
      </p:graphicFrame>
      <p:graphicFrame>
        <p:nvGraphicFramePr>
          <p:cNvPr id="299015" name="Object 4"/>
          <p:cNvGraphicFramePr>
            <a:graphicFrameLocks noChangeAspect="1"/>
          </p:cNvGraphicFramePr>
          <p:nvPr/>
        </p:nvGraphicFramePr>
        <p:xfrm>
          <a:off x="2862264" y="5157788"/>
          <a:ext cx="2115838" cy="568836"/>
        </p:xfrm>
        <a:graphic>
          <a:graphicData uri="http://schemas.openxmlformats.org/presentationml/2006/ole">
            <p:oleObj spid="_x0000_s299015" name="Equation" r:id="rId4" imgW="0" imgH="0" progId="Equation.3">
              <p:embed/>
            </p:oleObj>
          </a:graphicData>
        </a:graphic>
      </p:graphicFrame>
      <p:graphicFrame>
        <p:nvGraphicFramePr>
          <p:cNvPr id="299016" name="Object 4"/>
          <p:cNvGraphicFramePr>
            <a:graphicFrameLocks noChangeAspect="1"/>
          </p:cNvGraphicFramePr>
          <p:nvPr/>
        </p:nvGraphicFramePr>
        <p:xfrm>
          <a:off x="2935288" y="5232400"/>
          <a:ext cx="2046287" cy="684213"/>
        </p:xfrm>
        <a:graphic>
          <a:graphicData uri="http://schemas.openxmlformats.org/presentationml/2006/ole">
            <p:oleObj spid="_x0000_s299016" name="Equation" r:id="rId5" imgW="609480" imgH="20304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Copyright © Andrew W. Moore</a:t>
            </a:r>
          </a:p>
        </p:txBody>
      </p:sp>
      <p:sp>
        <p:nvSpPr>
          <p:cNvPr id="41987" name="Rectangle 2"/>
          <p:cNvSpPr>
            <a:spLocks noGrp="1" noChangeArrowheads="1"/>
          </p:cNvSpPr>
          <p:nvPr>
            <p:ph type="title"/>
          </p:nvPr>
        </p:nvSpPr>
        <p:spPr/>
        <p:txBody>
          <a:bodyPr/>
          <a:lstStyle/>
          <a:p>
            <a:pPr eaLnBrk="1" hangingPunct="1"/>
            <a:r>
              <a:rPr lang="en-US" smtClean="0"/>
              <a:t>Using the Naïve Distribution</a:t>
            </a:r>
          </a:p>
        </p:txBody>
      </p:sp>
      <p:sp>
        <p:nvSpPr>
          <p:cNvPr id="41988" name="Rectangle 3"/>
          <p:cNvSpPr>
            <a:spLocks noGrp="1" noChangeArrowheads="1"/>
          </p:cNvSpPr>
          <p:nvPr>
            <p:ph type="body" idx="1"/>
          </p:nvPr>
        </p:nvSpPr>
        <p:spPr/>
        <p:txBody>
          <a:bodyPr/>
          <a:lstStyle/>
          <a:p>
            <a:pPr eaLnBrk="1" hangingPunct="1"/>
            <a:r>
              <a:rPr lang="en-US" sz="2800" dirty="0" smtClean="0"/>
              <a:t>Once you have a Naïve Distribution you can easily compute any row of the joint distribution.</a:t>
            </a:r>
          </a:p>
          <a:p>
            <a:pPr eaLnBrk="1" hangingPunct="1"/>
            <a:r>
              <a:rPr lang="en-US" sz="2800" dirty="0" smtClean="0"/>
              <a:t>Suppose </a:t>
            </a:r>
            <a:r>
              <a:rPr lang="en-US" sz="2800" i="1" dirty="0" smtClean="0"/>
              <a:t>A, B, C </a:t>
            </a:r>
            <a:r>
              <a:rPr lang="en-US" sz="2800" dirty="0" smtClean="0"/>
              <a:t>and </a:t>
            </a:r>
            <a:r>
              <a:rPr lang="en-US" sz="2800" i="1" dirty="0" smtClean="0"/>
              <a:t>D</a:t>
            </a:r>
            <a:r>
              <a:rPr lang="en-US" sz="2800" dirty="0" smtClean="0"/>
              <a:t> are independently distributed. What is </a:t>
            </a:r>
            <a:r>
              <a:rPr lang="en-US" sz="2800" i="1" dirty="0" smtClean="0"/>
              <a:t>P(A ^ ~B ^ C ^ ~D)</a:t>
            </a:r>
            <a:r>
              <a:rPr lang="en-US" sz="2800" dirty="0" smtClean="0"/>
              <a:t>?</a:t>
            </a:r>
          </a:p>
          <a:p>
            <a:pPr eaLnBrk="1" hangingPunct="1"/>
            <a:endParaRPr lang="en-US"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Copyright © Andrew W. Moore</a:t>
            </a:r>
          </a:p>
        </p:txBody>
      </p:sp>
      <p:sp>
        <p:nvSpPr>
          <p:cNvPr id="43011" name="Rectangle 2"/>
          <p:cNvSpPr>
            <a:spLocks noGrp="1" noChangeArrowheads="1"/>
          </p:cNvSpPr>
          <p:nvPr>
            <p:ph type="title"/>
          </p:nvPr>
        </p:nvSpPr>
        <p:spPr/>
        <p:txBody>
          <a:bodyPr/>
          <a:lstStyle/>
          <a:p>
            <a:pPr eaLnBrk="1" hangingPunct="1"/>
            <a:r>
              <a:rPr lang="en-US" smtClean="0"/>
              <a:t>Using the Naïve Distribution</a:t>
            </a:r>
          </a:p>
        </p:txBody>
      </p:sp>
      <p:sp>
        <p:nvSpPr>
          <p:cNvPr id="43012" name="Rectangle 3"/>
          <p:cNvSpPr>
            <a:spLocks noGrp="1" noChangeArrowheads="1"/>
          </p:cNvSpPr>
          <p:nvPr>
            <p:ph type="body" idx="1"/>
          </p:nvPr>
        </p:nvSpPr>
        <p:spPr/>
        <p:txBody>
          <a:bodyPr/>
          <a:lstStyle/>
          <a:p>
            <a:pPr eaLnBrk="1" hangingPunct="1"/>
            <a:r>
              <a:rPr lang="en-US" sz="2800" smtClean="0"/>
              <a:t>Once you have a Naïve Distribution you can easily compute any row of the joint distribution.</a:t>
            </a:r>
          </a:p>
          <a:p>
            <a:pPr eaLnBrk="1" hangingPunct="1"/>
            <a:r>
              <a:rPr lang="en-US" sz="2800" smtClean="0"/>
              <a:t>Suppose A, B, C and D are independently distributed. What is </a:t>
            </a:r>
            <a:r>
              <a:rPr lang="en-US" sz="2800" smtClean="0">
                <a:solidFill>
                  <a:schemeClr val="hlink"/>
                </a:solidFill>
              </a:rPr>
              <a:t>P(A^~B^C^~D)</a:t>
            </a:r>
            <a:r>
              <a:rPr lang="en-US" sz="2800" smtClean="0"/>
              <a:t>?</a:t>
            </a:r>
          </a:p>
          <a:p>
            <a:pPr eaLnBrk="1" hangingPunct="1">
              <a:buFontTx/>
              <a:buNone/>
            </a:pPr>
            <a:r>
              <a:rPr lang="en-US" sz="2800" smtClean="0"/>
              <a:t>= P(A|~B^C^~D) P(~B^C^~D)</a:t>
            </a:r>
          </a:p>
          <a:p>
            <a:pPr eaLnBrk="1" hangingPunct="1">
              <a:buFontTx/>
              <a:buNone/>
            </a:pPr>
            <a:r>
              <a:rPr lang="en-US" sz="2800" smtClean="0"/>
              <a:t>= P(A) P(~B^C^~D)</a:t>
            </a:r>
          </a:p>
          <a:p>
            <a:pPr eaLnBrk="1" hangingPunct="1">
              <a:buFontTx/>
              <a:buNone/>
            </a:pPr>
            <a:r>
              <a:rPr lang="en-US" sz="2800" smtClean="0"/>
              <a:t>= P(A) P(~B|C^~D) P(C^~D)</a:t>
            </a:r>
          </a:p>
          <a:p>
            <a:pPr eaLnBrk="1" hangingPunct="1">
              <a:buFontTx/>
              <a:buNone/>
            </a:pPr>
            <a:r>
              <a:rPr lang="en-US" sz="2800" smtClean="0"/>
              <a:t>= P(A) P(~B) P(C^~D)</a:t>
            </a:r>
          </a:p>
          <a:p>
            <a:pPr eaLnBrk="1" hangingPunct="1">
              <a:buFontTx/>
              <a:buNone/>
            </a:pPr>
            <a:r>
              <a:rPr lang="en-US" sz="2800" smtClean="0"/>
              <a:t>= P(A) P(~B) P(C|~D) P(~D)</a:t>
            </a:r>
          </a:p>
          <a:p>
            <a:pPr eaLnBrk="1" hangingPunct="1">
              <a:buFontTx/>
              <a:buNone/>
            </a:pPr>
            <a:r>
              <a:rPr lang="en-US" sz="2800" smtClean="0"/>
              <a:t>= </a:t>
            </a:r>
            <a:r>
              <a:rPr lang="en-US" sz="2800" smtClean="0">
                <a:solidFill>
                  <a:schemeClr val="hlink"/>
                </a:solidFill>
              </a:rPr>
              <a:t>P(A) P(~B) P(C) P(~D)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0"/>
          </p:nvPr>
        </p:nvSpPr>
        <p:spPr>
          <a:noFill/>
        </p:spPr>
        <p:txBody>
          <a:bodyPr/>
          <a:lstStyle/>
          <a:p>
            <a:r>
              <a:rPr lang="en-US" smtClean="0"/>
              <a:t>Copyright © Andrew W. Moore</a:t>
            </a:r>
          </a:p>
        </p:txBody>
      </p:sp>
      <p:sp>
        <p:nvSpPr>
          <p:cNvPr id="11268" name="Rectangle 2"/>
          <p:cNvSpPr>
            <a:spLocks noGrp="1" noChangeArrowheads="1"/>
          </p:cNvSpPr>
          <p:nvPr>
            <p:ph type="title"/>
          </p:nvPr>
        </p:nvSpPr>
        <p:spPr/>
        <p:txBody>
          <a:bodyPr/>
          <a:lstStyle/>
          <a:p>
            <a:pPr eaLnBrk="1" hangingPunct="1"/>
            <a:r>
              <a:rPr lang="en-US" smtClean="0"/>
              <a:t>Naïve Distribution General Case</a:t>
            </a:r>
          </a:p>
        </p:txBody>
      </p:sp>
      <p:sp>
        <p:nvSpPr>
          <p:cNvPr id="11269" name="Rectangle 3"/>
          <p:cNvSpPr>
            <a:spLocks noGrp="1" noChangeArrowheads="1"/>
          </p:cNvSpPr>
          <p:nvPr>
            <p:ph type="body" idx="1"/>
          </p:nvPr>
        </p:nvSpPr>
        <p:spPr>
          <a:xfrm>
            <a:off x="228600" y="1371600"/>
            <a:ext cx="8574088" cy="1066800"/>
          </a:xfrm>
        </p:spPr>
        <p:txBody>
          <a:bodyPr/>
          <a:lstStyle/>
          <a:p>
            <a:pPr eaLnBrk="1" hangingPunct="1"/>
            <a:r>
              <a:rPr lang="en-US" sz="2800" dirty="0" smtClean="0"/>
              <a:t>Suppose X</a:t>
            </a:r>
            <a:r>
              <a:rPr lang="en-US" sz="2800" baseline="-25000" dirty="0" smtClean="0"/>
              <a:t>1</a:t>
            </a:r>
            <a:r>
              <a:rPr lang="en-US" sz="2800" dirty="0" smtClean="0"/>
              <a:t>,X</a:t>
            </a:r>
            <a:r>
              <a:rPr lang="en-US" sz="2800" baseline="-25000" dirty="0" smtClean="0"/>
              <a:t>2</a:t>
            </a:r>
            <a:r>
              <a:rPr lang="en-US" sz="2800" dirty="0" smtClean="0"/>
              <a:t>,…,</a:t>
            </a:r>
            <a:r>
              <a:rPr lang="en-US" sz="2800" dirty="0" err="1" smtClean="0"/>
              <a:t>X</a:t>
            </a:r>
            <a:r>
              <a:rPr lang="en-US" sz="2800" baseline="-25000" dirty="0" err="1" smtClean="0"/>
              <a:t>d</a:t>
            </a:r>
            <a:r>
              <a:rPr lang="en-US" sz="2800" dirty="0" smtClean="0"/>
              <a:t> are independently distributed.</a:t>
            </a:r>
          </a:p>
        </p:txBody>
      </p:sp>
      <p:graphicFrame>
        <p:nvGraphicFramePr>
          <p:cNvPr id="11266" name="Object 4"/>
          <p:cNvGraphicFramePr>
            <a:graphicFrameLocks noChangeAspect="1"/>
          </p:cNvGraphicFramePr>
          <p:nvPr/>
        </p:nvGraphicFramePr>
        <p:xfrm>
          <a:off x="622300" y="2257425"/>
          <a:ext cx="7564438" cy="1071563"/>
        </p:xfrm>
        <a:graphic>
          <a:graphicData uri="http://schemas.openxmlformats.org/presentationml/2006/ole">
            <p:oleObj spid="_x0000_s184322" name="Equation" r:id="rId3" imgW="0" imgH="0" progId="Equation.3">
              <p:embed/>
            </p:oleObj>
          </a:graphicData>
        </a:graphic>
      </p:graphicFrame>
      <p:sp>
        <p:nvSpPr>
          <p:cNvPr id="11270" name="Rectangle 5"/>
          <p:cNvSpPr>
            <a:spLocks noChangeArrowheads="1"/>
          </p:cNvSpPr>
          <p:nvPr/>
        </p:nvSpPr>
        <p:spPr bwMode="auto">
          <a:xfrm>
            <a:off x="304800" y="3352800"/>
            <a:ext cx="8574088" cy="2895600"/>
          </a:xfrm>
          <a:prstGeom prst="rect">
            <a:avLst/>
          </a:prstGeom>
          <a:noFill/>
          <a:ln w="9525">
            <a:noFill/>
            <a:miter lim="800000"/>
            <a:headEnd/>
            <a:tailEnd/>
          </a:ln>
        </p:spPr>
        <p:txBody>
          <a:bodyPr/>
          <a:lstStyle/>
          <a:p>
            <a:pPr marL="342900" indent="-342900" algn="l">
              <a:spcBef>
                <a:spcPct val="20000"/>
              </a:spcBef>
              <a:buClr>
                <a:schemeClr val="tx1"/>
              </a:buClr>
              <a:buFontTx/>
              <a:buChar char="•"/>
            </a:pPr>
            <a:r>
              <a:rPr lang="en-US" sz="2800" dirty="0"/>
              <a:t>So if we have a Naïve Distribution we can construct any row of the implied Joint Distribution on demand</a:t>
            </a:r>
            <a:r>
              <a:rPr lang="en-US" sz="2800" dirty="0" smtClean="0"/>
              <a:t>.</a:t>
            </a:r>
          </a:p>
          <a:p>
            <a:pPr marL="342900" indent="-342900" algn="l">
              <a:spcBef>
                <a:spcPct val="20000"/>
              </a:spcBef>
              <a:buClr>
                <a:schemeClr val="tx1"/>
              </a:buClr>
              <a:buFontTx/>
              <a:buChar char="•"/>
            </a:pPr>
            <a:endParaRPr lang="en-US" sz="2800" dirty="0" smtClean="0"/>
          </a:p>
          <a:p>
            <a:pPr marL="342900" indent="-342900" algn="l">
              <a:spcBef>
                <a:spcPct val="20000"/>
              </a:spcBef>
              <a:buClr>
                <a:schemeClr val="tx1"/>
              </a:buClr>
              <a:buFontTx/>
              <a:buChar char="•"/>
            </a:pPr>
            <a:r>
              <a:rPr lang="en-US" sz="2800" dirty="0" smtClean="0"/>
              <a:t>How do we learn this?</a:t>
            </a:r>
            <a:endParaRPr lang="en-US" sz="2800" dirty="0"/>
          </a:p>
        </p:txBody>
      </p:sp>
      <p:graphicFrame>
        <p:nvGraphicFramePr>
          <p:cNvPr id="7" name="Object 6"/>
          <p:cNvGraphicFramePr>
            <a:graphicFrameLocks noChangeAspect="1"/>
          </p:cNvGraphicFramePr>
          <p:nvPr/>
        </p:nvGraphicFramePr>
        <p:xfrm>
          <a:off x="1323094" y="2197100"/>
          <a:ext cx="6863644" cy="482600"/>
        </p:xfrm>
        <a:graphic>
          <a:graphicData uri="http://schemas.openxmlformats.org/presentationml/2006/ole">
            <p:oleObj spid="_x0000_s184323" name="Equation" r:id="rId4" imgW="3251160" imgH="22860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2"/>
          <p:cNvSpPr>
            <a:spLocks noGrp="1"/>
          </p:cNvSpPr>
          <p:nvPr>
            <p:ph type="ftr" sz="quarter" idx="10"/>
          </p:nvPr>
        </p:nvSpPr>
        <p:spPr>
          <a:noFill/>
        </p:spPr>
        <p:txBody>
          <a:bodyPr/>
          <a:lstStyle/>
          <a:p>
            <a:r>
              <a:rPr lang="en-US" smtClean="0"/>
              <a:t>Copyright © Andrew W. Moore</a:t>
            </a:r>
          </a:p>
        </p:txBody>
      </p:sp>
      <p:sp>
        <p:nvSpPr>
          <p:cNvPr id="12292" name="Rectangle 2"/>
          <p:cNvSpPr>
            <a:spLocks noGrp="1" noChangeArrowheads="1"/>
          </p:cNvSpPr>
          <p:nvPr>
            <p:ph type="title"/>
          </p:nvPr>
        </p:nvSpPr>
        <p:spPr/>
        <p:txBody>
          <a:bodyPr>
            <a:normAutofit fontScale="90000"/>
          </a:bodyPr>
          <a:lstStyle/>
          <a:p>
            <a:pPr eaLnBrk="1" hangingPunct="1"/>
            <a:r>
              <a:rPr lang="en-US" smtClean="0"/>
              <a:t>Learning a Naïve Density Estimator</a:t>
            </a:r>
          </a:p>
        </p:txBody>
      </p:sp>
      <p:sp>
        <p:nvSpPr>
          <p:cNvPr id="12293" name="Text Box 4"/>
          <p:cNvSpPr txBox="1">
            <a:spLocks noChangeArrowheads="1"/>
          </p:cNvSpPr>
          <p:nvPr/>
        </p:nvSpPr>
        <p:spPr bwMode="auto">
          <a:xfrm>
            <a:off x="762000" y="4191000"/>
            <a:ext cx="7391400" cy="641350"/>
          </a:xfrm>
          <a:prstGeom prst="rect">
            <a:avLst/>
          </a:prstGeom>
          <a:noFill/>
          <a:ln w="3175">
            <a:noFill/>
            <a:miter lim="800000"/>
            <a:headEnd/>
            <a:tailEnd/>
          </a:ln>
        </p:spPr>
        <p:txBody>
          <a:bodyPr>
            <a:spAutoFit/>
          </a:bodyPr>
          <a:lstStyle/>
          <a:p>
            <a:pPr algn="l">
              <a:spcBef>
                <a:spcPct val="50000"/>
              </a:spcBef>
            </a:pPr>
            <a:r>
              <a:rPr lang="en-US" sz="3600" dirty="0"/>
              <a:t>Another trivial learning algorithm!</a:t>
            </a:r>
          </a:p>
        </p:txBody>
      </p:sp>
      <p:sp>
        <p:nvSpPr>
          <p:cNvPr id="10" name="TextBox 9"/>
          <p:cNvSpPr txBox="1"/>
          <p:nvPr/>
        </p:nvSpPr>
        <p:spPr>
          <a:xfrm>
            <a:off x="6474933" y="1973199"/>
            <a:ext cx="2007116" cy="369332"/>
          </a:xfrm>
          <a:prstGeom prst="rect">
            <a:avLst/>
          </a:prstGeom>
          <a:noFill/>
        </p:spPr>
        <p:txBody>
          <a:bodyPr wrap="square" rtlCol="0">
            <a:spAutoFit/>
          </a:bodyPr>
          <a:lstStyle/>
          <a:p>
            <a:r>
              <a:rPr lang="en-US" dirty="0" smtClean="0"/>
              <a:t>MLE</a:t>
            </a:r>
            <a:endParaRPr lang="en-US" dirty="0"/>
          </a:p>
        </p:txBody>
      </p:sp>
      <p:sp>
        <p:nvSpPr>
          <p:cNvPr id="11" name="TextBox 10"/>
          <p:cNvSpPr txBox="1"/>
          <p:nvPr/>
        </p:nvSpPr>
        <p:spPr>
          <a:xfrm>
            <a:off x="6679684" y="3146137"/>
            <a:ext cx="2007116" cy="369332"/>
          </a:xfrm>
          <a:prstGeom prst="rect">
            <a:avLst/>
          </a:prstGeom>
          <a:noFill/>
        </p:spPr>
        <p:txBody>
          <a:bodyPr wrap="square" rtlCol="0">
            <a:spAutoFit/>
          </a:bodyPr>
          <a:lstStyle/>
          <a:p>
            <a:r>
              <a:rPr lang="en-US" dirty="0" err="1" smtClean="0"/>
              <a:t>Dirichlet</a:t>
            </a:r>
            <a:r>
              <a:rPr lang="en-US" dirty="0" smtClean="0"/>
              <a:t> (MAP)</a:t>
            </a:r>
            <a:endParaRPr lang="en-US" dirty="0"/>
          </a:p>
        </p:txBody>
      </p:sp>
      <p:graphicFrame>
        <p:nvGraphicFramePr>
          <p:cNvPr id="12" name="Object 11"/>
          <p:cNvGraphicFramePr>
            <a:graphicFrameLocks noChangeAspect="1"/>
          </p:cNvGraphicFramePr>
          <p:nvPr/>
        </p:nvGraphicFramePr>
        <p:xfrm>
          <a:off x="1728839" y="1850390"/>
          <a:ext cx="4108081" cy="740410"/>
        </p:xfrm>
        <a:graphic>
          <a:graphicData uri="http://schemas.openxmlformats.org/presentationml/2006/ole">
            <p:oleObj spid="_x0000_s185353" name="Equation" r:id="rId3" imgW="2184120" imgH="393480" progId="Equation.3">
              <p:embed/>
            </p:oleObj>
          </a:graphicData>
        </a:graphic>
      </p:graphicFrame>
      <p:graphicFrame>
        <p:nvGraphicFramePr>
          <p:cNvPr id="185354" name="Object 10"/>
          <p:cNvGraphicFramePr>
            <a:graphicFrameLocks noChangeAspect="1"/>
          </p:cNvGraphicFramePr>
          <p:nvPr/>
        </p:nvGraphicFramePr>
        <p:xfrm>
          <a:off x="1419225" y="2927350"/>
          <a:ext cx="4729163" cy="739775"/>
        </p:xfrm>
        <a:graphic>
          <a:graphicData uri="http://schemas.openxmlformats.org/presentationml/2006/ole">
            <p:oleObj spid="_x0000_s185354" name="Equation" r:id="rId4" imgW="251460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3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r>
              <a:rPr lang="en-US" smtClean="0"/>
              <a:t>Probabilistic and Bayesian Analytics</a:t>
            </a:r>
          </a:p>
        </p:txBody>
      </p:sp>
      <p:sp>
        <p:nvSpPr>
          <p:cNvPr id="26627" name="Rectangle 6"/>
          <p:cNvSpPr>
            <a:spLocks noGrp="1" noChangeArrowheads="1"/>
          </p:cNvSpPr>
          <p:nvPr>
            <p:ph type="subTitle" idx="1"/>
          </p:nvPr>
        </p:nvSpPr>
        <p:spPr>
          <a:xfrm>
            <a:off x="914400" y="3632200"/>
            <a:ext cx="7772400" cy="2743200"/>
          </a:xfrm>
          <a:noFill/>
        </p:spPr>
        <p:txBody>
          <a:bodyPr>
            <a:normAutofit/>
          </a:bodyPr>
          <a:lstStyle/>
          <a:p>
            <a:pPr eaLnBrk="1" hangingPunct="1"/>
            <a:r>
              <a:rPr lang="en-US" dirty="0" smtClean="0"/>
              <a:t>Andrew W. Moore</a:t>
            </a:r>
          </a:p>
          <a:p>
            <a:pPr eaLnBrk="1" hangingPunct="1"/>
            <a:r>
              <a:rPr lang="en-US" dirty="0" smtClean="0"/>
              <a:t>School of Computer Science</a:t>
            </a:r>
          </a:p>
          <a:p>
            <a:pPr eaLnBrk="1" hangingPunct="1"/>
            <a:r>
              <a:rPr lang="en-US" dirty="0" smtClean="0"/>
              <a:t>Carnegie Mellon University</a:t>
            </a:r>
          </a:p>
          <a:p>
            <a:pPr eaLnBrk="1" hangingPunct="1"/>
            <a:r>
              <a:rPr lang="en-US" sz="1600" b="0" dirty="0" smtClean="0"/>
              <a:t>www.cs.cmu.edu/~awm</a:t>
            </a:r>
          </a:p>
          <a:p>
            <a:pPr eaLnBrk="1" hangingPunct="1"/>
            <a:r>
              <a:rPr lang="en-US" sz="1600" b="0" dirty="0" smtClean="0"/>
              <a:t>awm@cs.cmu.edu</a:t>
            </a:r>
          </a:p>
          <a:p>
            <a:pPr eaLnBrk="1" hangingPunct="1"/>
            <a:r>
              <a:rPr lang="en-US" sz="1600" b="0" dirty="0" smtClean="0"/>
              <a:t>412-268-7599</a:t>
            </a:r>
          </a:p>
        </p:txBody>
      </p:sp>
      <p:sp>
        <p:nvSpPr>
          <p:cNvPr id="26628" name="Text Box 7"/>
          <p:cNvSpPr txBox="1">
            <a:spLocks noChangeArrowheads="1"/>
          </p:cNvSpPr>
          <p:nvPr/>
        </p:nvSpPr>
        <p:spPr bwMode="auto">
          <a:xfrm>
            <a:off x="96838" y="3505200"/>
            <a:ext cx="2514600" cy="2228850"/>
          </a:xfrm>
          <a:prstGeom prst="rect">
            <a:avLst/>
          </a:prstGeom>
          <a:noFill/>
          <a:ln w="3175">
            <a:solidFill>
              <a:schemeClr val="tx1"/>
            </a:solidFill>
            <a:miter lim="800000"/>
            <a:headEnd/>
            <a:tailEnd/>
          </a:ln>
        </p:spPr>
        <p:txBody>
          <a:bodyPr>
            <a:spAutoFit/>
          </a:bodyPr>
          <a:lstStyle/>
          <a:p>
            <a:pPr algn="l">
              <a:spcBef>
                <a:spcPct val="50000"/>
              </a:spcBef>
            </a:pPr>
            <a:r>
              <a:rPr lang="en-US" sz="1000"/>
              <a:t>Note to other teachers and users of these slides. Andrew would be delighted if you found this source material useful in giving your own lectures. Feel free to use these slides verbatim, or to modify them to fit your own needs. PowerPoint originals are available. If you make use of a significant portion of these slides in your own lecture, please include this message, or the following link to the source repository of Andrew’s tutorials: </a:t>
            </a:r>
            <a:r>
              <a:rPr lang="en-US" sz="1000">
                <a:hlinkClick r:id="rId2"/>
              </a:rPr>
              <a:t>http://www.cs.cmu.edu/~awm/tutorials</a:t>
            </a:r>
            <a:r>
              <a:rPr lang="en-US" sz="1000"/>
              <a:t> . Comments and corrections gratefully received. </a:t>
            </a:r>
          </a:p>
        </p:txBody>
      </p:sp>
      <p:sp>
        <p:nvSpPr>
          <p:cNvPr id="5" name="TextBox 4"/>
          <p:cNvSpPr txBox="1"/>
          <p:nvPr/>
        </p:nvSpPr>
        <p:spPr>
          <a:xfrm>
            <a:off x="685800" y="314960"/>
            <a:ext cx="4892040" cy="369332"/>
          </a:xfrm>
          <a:prstGeom prst="rect">
            <a:avLst/>
          </a:prstGeom>
          <a:noFill/>
        </p:spPr>
        <p:txBody>
          <a:bodyPr wrap="square" rtlCol="0">
            <a:spAutoFit/>
          </a:bodyPr>
          <a:lstStyle/>
          <a:p>
            <a:r>
              <a:rPr lang="en-US" dirty="0" smtClean="0"/>
              <a:t>Again filched from:</a:t>
            </a:r>
            <a:endParaRPr lang="en-US" dirty="0"/>
          </a:p>
        </p:txBody>
      </p:sp>
      <p:sp>
        <p:nvSpPr>
          <p:cNvPr id="6" name="&quot;No&quot; Symbol 5"/>
          <p:cNvSpPr/>
          <p:nvPr/>
        </p:nvSpPr>
        <p:spPr>
          <a:xfrm>
            <a:off x="2021840" y="1280160"/>
            <a:ext cx="5709920" cy="509524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Is this an interesting learning algorithm?</a:t>
            </a:r>
            <a:endParaRPr lang="en-US" sz="2800" dirty="0"/>
          </a:p>
        </p:txBody>
      </p:sp>
      <p:sp>
        <p:nvSpPr>
          <p:cNvPr id="3" name="Content Placeholder 2"/>
          <p:cNvSpPr>
            <a:spLocks noGrp="1"/>
          </p:cNvSpPr>
          <p:nvPr>
            <p:ph idx="1"/>
          </p:nvPr>
        </p:nvSpPr>
        <p:spPr/>
        <p:txBody>
          <a:bodyPr>
            <a:normAutofit/>
          </a:bodyPr>
          <a:lstStyle/>
          <a:p>
            <a:r>
              <a:rPr lang="en-US" sz="2400" dirty="0" smtClean="0"/>
              <a:t>For n-grams, what is P(C=</a:t>
            </a:r>
            <a:r>
              <a:rPr lang="en-US" sz="2400" dirty="0" err="1" smtClean="0"/>
              <a:t>effect|A</a:t>
            </a:r>
            <a:r>
              <a:rPr lang="en-US" sz="2400" dirty="0" smtClean="0"/>
              <a:t>=will)?</a:t>
            </a:r>
          </a:p>
          <a:p>
            <a:r>
              <a:rPr lang="en-US" sz="2400" dirty="0" smtClean="0"/>
              <a:t>In joint: P(C=</a:t>
            </a:r>
            <a:r>
              <a:rPr lang="en-US" sz="2400" dirty="0" err="1" smtClean="0"/>
              <a:t>effect|A</a:t>
            </a:r>
            <a:r>
              <a:rPr lang="en-US" sz="2400" dirty="0" smtClean="0"/>
              <a:t>=will) = 0.38</a:t>
            </a:r>
          </a:p>
          <a:p>
            <a:r>
              <a:rPr lang="en-US" sz="2400" dirty="0" smtClean="0"/>
              <a:t>In naïve: P(C=</a:t>
            </a:r>
            <a:r>
              <a:rPr lang="en-US" sz="2400" dirty="0" err="1" smtClean="0"/>
              <a:t>effect|A</a:t>
            </a:r>
            <a:r>
              <a:rPr lang="en-US" sz="2400" dirty="0" smtClean="0"/>
              <a:t>=will) = P(C=effect) = #[C=effect]/#</a:t>
            </a:r>
            <a:r>
              <a:rPr lang="en-US" sz="2400" dirty="0" err="1" smtClean="0"/>
              <a:t>totalNgrams</a:t>
            </a:r>
            <a:r>
              <a:rPr lang="en-US" sz="2400" dirty="0" smtClean="0"/>
              <a:t> = 0.94 (!)</a:t>
            </a:r>
          </a:p>
          <a:p>
            <a:endParaRPr lang="en-US" sz="2400" dirty="0" smtClean="0"/>
          </a:p>
          <a:p>
            <a:r>
              <a:rPr lang="en-US" sz="2400" dirty="0" smtClean="0"/>
              <a:t>What is P(C=</a:t>
            </a:r>
            <a:r>
              <a:rPr lang="en-US" sz="2400" dirty="0" err="1" smtClean="0"/>
              <a:t>effect|B</a:t>
            </a:r>
            <a:r>
              <a:rPr lang="en-US" sz="2400" dirty="0" smtClean="0"/>
              <a:t>=no)?</a:t>
            </a:r>
          </a:p>
          <a:p>
            <a:r>
              <a:rPr lang="en-US" sz="2400" dirty="0" smtClean="0"/>
              <a:t>In joint: P(C=</a:t>
            </a:r>
            <a:r>
              <a:rPr lang="en-US" sz="2400" dirty="0" err="1" smtClean="0"/>
              <a:t>effect|A</a:t>
            </a:r>
            <a:r>
              <a:rPr lang="en-US" sz="2400" dirty="0" smtClean="0"/>
              <a:t>=will) = 0.999</a:t>
            </a:r>
          </a:p>
          <a:p>
            <a:r>
              <a:rPr lang="en-US" sz="2400" dirty="0" smtClean="0"/>
              <a:t>In naïve: P(C=</a:t>
            </a:r>
            <a:r>
              <a:rPr lang="en-US" sz="2400" dirty="0" err="1" smtClean="0"/>
              <a:t>effect|B</a:t>
            </a:r>
            <a:r>
              <a:rPr lang="en-US" sz="2400" dirty="0" smtClean="0"/>
              <a:t>=no) = P(C=effect) = 0.94</a:t>
            </a:r>
          </a:p>
        </p:txBody>
      </p:sp>
      <p:grpSp>
        <p:nvGrpSpPr>
          <p:cNvPr id="9" name="Group 8"/>
          <p:cNvGrpSpPr/>
          <p:nvPr/>
        </p:nvGrpSpPr>
        <p:grpSpPr>
          <a:xfrm>
            <a:off x="1739900" y="1096962"/>
            <a:ext cx="3726180" cy="1301036"/>
            <a:chOff x="1739900" y="1096962"/>
            <a:chExt cx="3726180" cy="1301036"/>
          </a:xfrm>
        </p:grpSpPr>
        <p:sp>
          <p:nvSpPr>
            <p:cNvPr id="5" name="TextBox 4"/>
            <p:cNvSpPr txBox="1"/>
            <p:nvPr/>
          </p:nvSpPr>
          <p:spPr>
            <a:xfrm>
              <a:off x="3487420" y="1096962"/>
              <a:ext cx="617220" cy="369332"/>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1739900" y="1598374"/>
              <a:ext cx="617220" cy="369332"/>
            </a:xfrm>
            <a:prstGeom prst="rect">
              <a:avLst/>
            </a:prstGeom>
            <a:noFill/>
          </p:spPr>
          <p:txBody>
            <a:bodyPr wrap="square" rtlCol="0">
              <a:spAutoFit/>
            </a:bodyPr>
            <a:lstStyle/>
            <a:p>
              <a:r>
                <a:rPr lang="en-US" dirty="0" smtClean="0"/>
                <a:t>^</a:t>
              </a:r>
              <a:endParaRPr lang="en-US" dirty="0"/>
            </a:p>
          </p:txBody>
        </p:sp>
        <p:sp>
          <p:nvSpPr>
            <p:cNvPr id="7" name="TextBox 6"/>
            <p:cNvSpPr txBox="1"/>
            <p:nvPr/>
          </p:nvSpPr>
          <p:spPr>
            <a:xfrm>
              <a:off x="1861820" y="2028666"/>
              <a:ext cx="617220" cy="369332"/>
            </a:xfrm>
            <a:prstGeom prst="rect">
              <a:avLst/>
            </a:prstGeom>
            <a:noFill/>
          </p:spPr>
          <p:txBody>
            <a:bodyPr wrap="square" rtlCol="0">
              <a:spAutoFit/>
            </a:bodyPr>
            <a:lstStyle/>
            <a:p>
              <a:r>
                <a:rPr lang="en-US" dirty="0" smtClean="0"/>
                <a:t>^</a:t>
              </a:r>
              <a:endParaRPr lang="en-US" dirty="0"/>
            </a:p>
          </p:txBody>
        </p:sp>
        <p:sp>
          <p:nvSpPr>
            <p:cNvPr id="8" name="TextBox 7"/>
            <p:cNvSpPr txBox="1"/>
            <p:nvPr/>
          </p:nvSpPr>
          <p:spPr>
            <a:xfrm>
              <a:off x="4848860" y="1998186"/>
              <a:ext cx="617220" cy="369332"/>
            </a:xfrm>
            <a:prstGeom prst="rect">
              <a:avLst/>
            </a:prstGeom>
            <a:noFill/>
          </p:spPr>
          <p:txBody>
            <a:bodyPr wrap="square" rtlCol="0">
              <a:spAutoFit/>
            </a:bodyPr>
            <a:lstStyle/>
            <a:p>
              <a:r>
                <a:rPr lang="en-US" dirty="0" smtClean="0"/>
                <a:t>^</a:t>
              </a:r>
              <a:endParaRPr lang="en-US" dirty="0"/>
            </a:p>
          </p:txBody>
        </p:sp>
      </p:grpSp>
      <p:sp>
        <p:nvSpPr>
          <p:cNvPr id="11" name="TextBox 10"/>
          <p:cNvSpPr txBox="1"/>
          <p:nvPr/>
        </p:nvSpPr>
        <p:spPr>
          <a:xfrm>
            <a:off x="1675130" y="3220164"/>
            <a:ext cx="617220" cy="369332"/>
          </a:xfrm>
          <a:prstGeom prst="rect">
            <a:avLst/>
          </a:prstGeom>
          <a:noFill/>
        </p:spPr>
        <p:txBody>
          <a:bodyPr wrap="square" rtlCol="0">
            <a:spAutoFit/>
          </a:bodyPr>
          <a:lstStyle/>
          <a:p>
            <a:r>
              <a:rPr lang="en-US" dirty="0" smtClean="0"/>
              <a:t>^</a:t>
            </a:r>
            <a:endParaRPr lang="en-US" dirty="0"/>
          </a:p>
        </p:txBody>
      </p:sp>
      <p:sp>
        <p:nvSpPr>
          <p:cNvPr id="12" name="TextBox 11"/>
          <p:cNvSpPr txBox="1"/>
          <p:nvPr/>
        </p:nvSpPr>
        <p:spPr>
          <a:xfrm>
            <a:off x="1760220" y="3721576"/>
            <a:ext cx="617220" cy="369332"/>
          </a:xfrm>
          <a:prstGeom prst="rect">
            <a:avLst/>
          </a:prstGeom>
          <a:noFill/>
        </p:spPr>
        <p:txBody>
          <a:bodyPr wrap="square" rtlCol="0">
            <a:spAutoFit/>
          </a:bodyPr>
          <a:lstStyle/>
          <a:p>
            <a:r>
              <a:rPr lang="en-US" dirty="0" smtClean="0"/>
              <a:t>^</a:t>
            </a:r>
            <a:endParaRPr lang="en-US" dirty="0"/>
          </a:p>
        </p:txBody>
      </p:sp>
      <p:sp>
        <p:nvSpPr>
          <p:cNvPr id="13" name="TextBox 12"/>
          <p:cNvSpPr txBox="1"/>
          <p:nvPr/>
        </p:nvSpPr>
        <p:spPr>
          <a:xfrm>
            <a:off x="1882140" y="4151868"/>
            <a:ext cx="617220" cy="369332"/>
          </a:xfrm>
          <a:prstGeom prst="rect">
            <a:avLst/>
          </a:prstGeom>
          <a:noFill/>
        </p:spPr>
        <p:txBody>
          <a:bodyPr wrap="square" rtlCol="0">
            <a:spAutoFit/>
          </a:bodyPr>
          <a:lstStyle/>
          <a:p>
            <a:r>
              <a:rPr lang="en-US" dirty="0" smtClean="0"/>
              <a:t>^</a:t>
            </a:r>
            <a:endParaRPr lang="en-US" dirty="0"/>
          </a:p>
        </p:txBody>
      </p:sp>
      <p:sp>
        <p:nvSpPr>
          <p:cNvPr id="14" name="TextBox 13"/>
          <p:cNvSpPr txBox="1"/>
          <p:nvPr/>
        </p:nvSpPr>
        <p:spPr>
          <a:xfrm>
            <a:off x="4645660" y="4121388"/>
            <a:ext cx="617220" cy="369332"/>
          </a:xfrm>
          <a:prstGeom prst="rect">
            <a:avLst/>
          </a:prstGeom>
          <a:noFill/>
        </p:spPr>
        <p:txBody>
          <a:bodyPr wrap="square" rtlCol="0">
            <a:spAutoFit/>
          </a:bodyPr>
          <a:lstStyle/>
          <a:p>
            <a:r>
              <a:rPr lang="en-US" dirty="0" smtClean="0"/>
              <a:t>^</a:t>
            </a:r>
            <a:endParaRPr lang="en-US" dirty="0"/>
          </a:p>
        </p:txBody>
      </p:sp>
      <p:sp>
        <p:nvSpPr>
          <p:cNvPr id="15" name="TextBox 14"/>
          <p:cNvSpPr txBox="1"/>
          <p:nvPr/>
        </p:nvSpPr>
        <p:spPr>
          <a:xfrm>
            <a:off x="8138160" y="589280"/>
            <a:ext cx="1005840" cy="369332"/>
          </a:xfrm>
          <a:prstGeom prst="rect">
            <a:avLst/>
          </a:prstGeom>
          <a:noFill/>
        </p:spPr>
        <p:txBody>
          <a:bodyPr wrap="square" rtlCol="0">
            <a:spAutoFit/>
          </a:bodyPr>
          <a:lstStyle/>
          <a:p>
            <a:r>
              <a:rPr lang="en-US" b="1" dirty="0" smtClean="0">
                <a:solidFill>
                  <a:srgbClr val="FF0000"/>
                </a:solidFill>
              </a:rPr>
              <a:t>No</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Classifiers</a:t>
            </a:r>
            <a:endParaRPr lang="en-US" dirty="0"/>
          </a:p>
        </p:txBody>
      </p:sp>
      <p:sp>
        <p:nvSpPr>
          <p:cNvPr id="3" name="Content Placeholder 2"/>
          <p:cNvSpPr>
            <a:spLocks noGrp="1"/>
          </p:cNvSpPr>
          <p:nvPr>
            <p:ph idx="1"/>
          </p:nvPr>
        </p:nvSpPr>
        <p:spPr/>
        <p:txBody>
          <a:bodyPr>
            <a:normAutofit/>
          </a:bodyPr>
          <a:lstStyle/>
          <a:p>
            <a:r>
              <a:rPr lang="en-US" sz="2600" dirty="0" smtClean="0"/>
              <a:t>If we can do inference over </a:t>
            </a:r>
            <a:r>
              <a:rPr lang="en-US" sz="2600" dirty="0" err="1" smtClean="0"/>
              <a:t>Pr(X,Y</a:t>
            </a:r>
            <a:r>
              <a:rPr lang="en-US" sz="2600" dirty="0" smtClean="0"/>
              <a:t>)…</a:t>
            </a:r>
          </a:p>
          <a:p>
            <a:r>
              <a:rPr lang="en-US" sz="2600" dirty="0" smtClean="0"/>
              <a:t>… in particular compute </a:t>
            </a:r>
            <a:r>
              <a:rPr lang="en-US" sz="2600" dirty="0" err="1" smtClean="0"/>
              <a:t>Pr(X|Y</a:t>
            </a:r>
            <a:r>
              <a:rPr lang="en-US" sz="2600" dirty="0" smtClean="0"/>
              <a:t>) and </a:t>
            </a:r>
            <a:r>
              <a:rPr lang="en-US" sz="2600" dirty="0" err="1" smtClean="0"/>
              <a:t>Pr(Y</a:t>
            </a:r>
            <a:r>
              <a:rPr lang="en-US" sz="2600" dirty="0" smtClean="0"/>
              <a:t>).</a:t>
            </a:r>
          </a:p>
          <a:p>
            <a:pPr lvl="1"/>
            <a:r>
              <a:rPr lang="en-US" sz="2600" dirty="0" smtClean="0"/>
              <a:t>We can compute</a:t>
            </a:r>
            <a:endParaRPr lang="en-US" sz="2600" dirty="0"/>
          </a:p>
        </p:txBody>
      </p:sp>
      <p:graphicFrame>
        <p:nvGraphicFramePr>
          <p:cNvPr id="328707" name="Object 3"/>
          <p:cNvGraphicFramePr>
            <a:graphicFrameLocks noChangeAspect="1"/>
          </p:cNvGraphicFramePr>
          <p:nvPr/>
        </p:nvGraphicFramePr>
        <p:xfrm>
          <a:off x="1849438" y="3213100"/>
          <a:ext cx="5237162" cy="881063"/>
        </p:xfrm>
        <a:graphic>
          <a:graphicData uri="http://schemas.openxmlformats.org/presentationml/2006/ole">
            <p:oleObj spid="_x0000_s328707" name="Equation" r:id="rId3" imgW="2565360" imgH="43164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Can we make this interesting? </a:t>
            </a:r>
            <a:r>
              <a:rPr lang="en-US" sz="2800" dirty="0" smtClean="0">
                <a:solidFill>
                  <a:srgbClr val="FF0000"/>
                </a:solidFill>
              </a:rPr>
              <a:t>Yes!</a:t>
            </a:r>
            <a:endParaRPr lang="en-US" sz="2800"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Key ideas:</a:t>
            </a:r>
          </a:p>
          <a:p>
            <a:pPr lvl="1"/>
            <a:r>
              <a:rPr lang="en-US" sz="2400" dirty="0" smtClean="0"/>
              <a:t>Pick the class variable Y</a:t>
            </a:r>
          </a:p>
          <a:p>
            <a:pPr lvl="1"/>
            <a:r>
              <a:rPr lang="en-US" sz="2400" dirty="0" smtClean="0"/>
              <a:t>Instead of estimating P(X</a:t>
            </a:r>
            <a:r>
              <a:rPr lang="en-US" sz="2400" baseline="-25000" dirty="0" smtClean="0"/>
              <a:t>1</a:t>
            </a:r>
            <a:r>
              <a:rPr lang="en-US" sz="2400" dirty="0" smtClean="0"/>
              <a:t>,…,</a:t>
            </a:r>
            <a:r>
              <a:rPr lang="en-US" sz="2400" dirty="0" err="1" smtClean="0"/>
              <a:t>X</a:t>
            </a:r>
            <a:r>
              <a:rPr lang="en-US" sz="2400" baseline="-25000" dirty="0" err="1" smtClean="0"/>
              <a:t>n</a:t>
            </a:r>
            <a:r>
              <a:rPr lang="en-US" sz="2400" dirty="0" err="1" smtClean="0"/>
              <a:t>,Y</a:t>
            </a:r>
            <a:r>
              <a:rPr lang="en-US" sz="2400" dirty="0" smtClean="0"/>
              <a:t>) = P(X</a:t>
            </a:r>
            <a:r>
              <a:rPr lang="en-US" sz="2400" baseline="-25000" dirty="0" smtClean="0"/>
              <a:t>1</a:t>
            </a:r>
            <a:r>
              <a:rPr lang="en-US" sz="2400" dirty="0" smtClean="0"/>
              <a:t>)*…*</a:t>
            </a:r>
            <a:r>
              <a:rPr lang="en-US" sz="2400" dirty="0" err="1" smtClean="0"/>
              <a:t>P(X</a:t>
            </a:r>
            <a:r>
              <a:rPr lang="en-US" sz="2400" baseline="-25000" dirty="0" err="1" smtClean="0"/>
              <a:t>n</a:t>
            </a:r>
            <a:r>
              <a:rPr lang="en-US" sz="2400" dirty="0" smtClean="0"/>
              <a:t>)*Y, estimate P(X</a:t>
            </a:r>
            <a:r>
              <a:rPr lang="en-US" sz="2400" baseline="-25000" dirty="0" smtClean="0"/>
              <a:t>1</a:t>
            </a:r>
            <a:r>
              <a:rPr lang="en-US" sz="2400" dirty="0" smtClean="0"/>
              <a:t>,…,</a:t>
            </a:r>
            <a:r>
              <a:rPr lang="en-US" sz="2400" dirty="0" err="1" smtClean="0"/>
              <a:t>X</a:t>
            </a:r>
            <a:r>
              <a:rPr lang="en-US" sz="2400" baseline="-25000" dirty="0" err="1" smtClean="0"/>
              <a:t>n</a:t>
            </a:r>
            <a:r>
              <a:rPr lang="en-US" sz="2400" dirty="0" err="1" smtClean="0"/>
              <a:t>|Y</a:t>
            </a:r>
            <a:r>
              <a:rPr lang="en-US" sz="2400" dirty="0" smtClean="0"/>
              <a:t>) = P(X</a:t>
            </a:r>
            <a:r>
              <a:rPr lang="en-US" sz="2400" baseline="-25000" dirty="0" smtClean="0"/>
              <a:t>1</a:t>
            </a:r>
            <a:r>
              <a:rPr lang="en-US" sz="2400" dirty="0" smtClean="0"/>
              <a:t>|Y)*…*</a:t>
            </a:r>
            <a:r>
              <a:rPr lang="en-US" sz="2400" dirty="0" err="1" smtClean="0"/>
              <a:t>P(X</a:t>
            </a:r>
            <a:r>
              <a:rPr lang="en-US" sz="2400" baseline="-25000" dirty="0" err="1" smtClean="0"/>
              <a:t>n</a:t>
            </a:r>
            <a:r>
              <a:rPr lang="en-US" sz="2400" dirty="0" err="1" smtClean="0"/>
              <a:t>|Y</a:t>
            </a:r>
            <a:r>
              <a:rPr lang="en-US" sz="2400" dirty="0" smtClean="0"/>
              <a:t>)</a:t>
            </a:r>
          </a:p>
          <a:p>
            <a:pPr lvl="1"/>
            <a:r>
              <a:rPr lang="en-US" sz="2400" dirty="0" smtClean="0"/>
              <a:t>Or, assume </a:t>
            </a:r>
            <a:r>
              <a:rPr lang="en-US" sz="2400" dirty="0" err="1" smtClean="0"/>
              <a:t>P(X</a:t>
            </a:r>
            <a:r>
              <a:rPr lang="en-US" sz="2400" baseline="-25000" dirty="0" err="1" smtClean="0"/>
              <a:t>i</a:t>
            </a:r>
            <a:r>
              <a:rPr lang="en-US" sz="2400" dirty="0" err="1" smtClean="0"/>
              <a:t>|Y</a:t>
            </a:r>
            <a:r>
              <a:rPr lang="en-US" sz="2400" dirty="0" smtClean="0"/>
              <a:t>)=Pr(X</a:t>
            </a:r>
            <a:r>
              <a:rPr lang="en-US" sz="2400" baseline="-25000" dirty="0" smtClean="0"/>
              <a:t>i</a:t>
            </a:r>
            <a:r>
              <a:rPr lang="en-US" sz="2400" dirty="0" smtClean="0"/>
              <a:t>|X</a:t>
            </a:r>
            <a:r>
              <a:rPr lang="en-US" sz="2400" baseline="-25000" dirty="0" smtClean="0"/>
              <a:t>1</a:t>
            </a:r>
            <a:r>
              <a:rPr lang="en-US" sz="2400" dirty="0" smtClean="0"/>
              <a:t>,…,X</a:t>
            </a:r>
            <a:r>
              <a:rPr lang="en-US" sz="2400" baseline="-25000" dirty="0" smtClean="0"/>
              <a:t>i-1</a:t>
            </a:r>
            <a:r>
              <a:rPr lang="en-US" sz="2400" dirty="0" smtClean="0"/>
              <a:t>,X</a:t>
            </a:r>
            <a:r>
              <a:rPr lang="en-US" sz="2400" baseline="-25000" dirty="0" smtClean="0"/>
              <a:t>i+1</a:t>
            </a:r>
            <a:r>
              <a:rPr lang="en-US" sz="2400" dirty="0" smtClean="0"/>
              <a:t>,…</a:t>
            </a:r>
            <a:r>
              <a:rPr lang="en-US" sz="2400" dirty="0" err="1" smtClean="0"/>
              <a:t>X</a:t>
            </a:r>
            <a:r>
              <a:rPr lang="en-US" sz="2400" baseline="-25000" dirty="0" err="1" smtClean="0"/>
              <a:t>n</a:t>
            </a:r>
            <a:r>
              <a:rPr lang="en-US" sz="2400" dirty="0" err="1" smtClean="0"/>
              <a:t>,Y</a:t>
            </a:r>
            <a:r>
              <a:rPr lang="en-US" sz="2400" dirty="0" smtClean="0"/>
              <a:t>) </a:t>
            </a:r>
          </a:p>
          <a:p>
            <a:pPr lvl="1"/>
            <a:r>
              <a:rPr lang="en-US" sz="2400" dirty="0" smtClean="0"/>
              <a:t>Or, that X</a:t>
            </a:r>
            <a:r>
              <a:rPr lang="en-US" sz="2400" baseline="-25000" dirty="0" smtClean="0"/>
              <a:t>i</a:t>
            </a:r>
            <a:r>
              <a:rPr lang="en-US" sz="2400" dirty="0" smtClean="0"/>
              <a:t> is conditionally independent of every </a:t>
            </a:r>
            <a:r>
              <a:rPr lang="en-US" sz="2400" dirty="0" err="1" smtClean="0"/>
              <a:t>X</a:t>
            </a:r>
            <a:r>
              <a:rPr lang="en-US" sz="2400" baseline="-25000" dirty="0" err="1" smtClean="0"/>
              <a:t>j</a:t>
            </a:r>
            <a:r>
              <a:rPr lang="en-US" sz="2400" dirty="0" smtClean="0"/>
              <a:t>, j!=</a:t>
            </a:r>
            <a:r>
              <a:rPr lang="en-US" sz="2400" dirty="0" err="1" smtClean="0"/>
              <a:t>i</a:t>
            </a:r>
            <a:r>
              <a:rPr lang="en-US" sz="2400" dirty="0" smtClean="0"/>
              <a:t>, given Y.</a:t>
            </a:r>
          </a:p>
          <a:p>
            <a:pPr lvl="1"/>
            <a:endParaRPr lang="en-US" sz="2400" dirty="0" smtClean="0"/>
          </a:p>
          <a:p>
            <a:pPr lvl="1"/>
            <a:r>
              <a:rPr lang="en-US" sz="2400" dirty="0" smtClean="0"/>
              <a:t>How to estimate?</a:t>
            </a:r>
          </a:p>
        </p:txBody>
      </p:sp>
      <p:graphicFrame>
        <p:nvGraphicFramePr>
          <p:cNvPr id="5" name="Object 4"/>
          <p:cNvGraphicFramePr>
            <a:graphicFrameLocks noChangeAspect="1"/>
          </p:cNvGraphicFramePr>
          <p:nvPr/>
        </p:nvGraphicFramePr>
        <p:xfrm>
          <a:off x="1498958" y="5265928"/>
          <a:ext cx="6751661" cy="857793"/>
        </p:xfrm>
        <a:graphic>
          <a:graphicData uri="http://schemas.openxmlformats.org/presentationml/2006/ole">
            <p:oleObj spid="_x0000_s329730" name="Equation" r:id="rId3" imgW="0" imgH="0" progId="Equation.3">
              <p:embed/>
            </p:oleObj>
          </a:graphicData>
        </a:graphic>
      </p:graphicFrame>
      <p:sp>
        <p:nvSpPr>
          <p:cNvPr id="6" name="TextBox 5"/>
          <p:cNvSpPr txBox="1"/>
          <p:nvPr/>
        </p:nvSpPr>
        <p:spPr>
          <a:xfrm>
            <a:off x="7926406" y="5939055"/>
            <a:ext cx="1088605" cy="369332"/>
          </a:xfrm>
          <a:prstGeom prst="rect">
            <a:avLst/>
          </a:prstGeom>
          <a:noFill/>
        </p:spPr>
        <p:txBody>
          <a:bodyPr wrap="square" rtlCol="0">
            <a:spAutoFit/>
          </a:bodyPr>
          <a:lstStyle/>
          <a:p>
            <a:r>
              <a:rPr lang="en-US" dirty="0" smtClean="0"/>
              <a:t>MLE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Can we make this interesting? </a:t>
            </a:r>
            <a:r>
              <a:rPr lang="en-US" sz="2800" dirty="0" smtClean="0">
                <a:solidFill>
                  <a:srgbClr val="FF0000"/>
                </a:solidFill>
              </a:rPr>
              <a:t>Yes!</a:t>
            </a:r>
            <a:endParaRPr lang="en-US" sz="2800"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Key ideas:</a:t>
            </a:r>
          </a:p>
          <a:p>
            <a:pPr lvl="1"/>
            <a:r>
              <a:rPr lang="en-US" sz="2400" dirty="0" smtClean="0"/>
              <a:t>Pick the class variable Y</a:t>
            </a:r>
          </a:p>
          <a:p>
            <a:pPr lvl="1"/>
            <a:r>
              <a:rPr lang="en-US" sz="2400" dirty="0" smtClean="0"/>
              <a:t>Instead of estimating P(X</a:t>
            </a:r>
            <a:r>
              <a:rPr lang="en-US" sz="2400" baseline="-25000" dirty="0" smtClean="0"/>
              <a:t>1</a:t>
            </a:r>
            <a:r>
              <a:rPr lang="en-US" sz="2400" dirty="0" smtClean="0"/>
              <a:t>,…,</a:t>
            </a:r>
            <a:r>
              <a:rPr lang="en-US" sz="2400" dirty="0" err="1" smtClean="0"/>
              <a:t>X</a:t>
            </a:r>
            <a:r>
              <a:rPr lang="en-US" sz="2400" baseline="-25000" dirty="0" err="1" smtClean="0"/>
              <a:t>n</a:t>
            </a:r>
            <a:r>
              <a:rPr lang="en-US" sz="2400" dirty="0" err="1" smtClean="0"/>
              <a:t>,Y</a:t>
            </a:r>
            <a:r>
              <a:rPr lang="en-US" sz="2400" dirty="0" smtClean="0"/>
              <a:t>) = P(X</a:t>
            </a:r>
            <a:r>
              <a:rPr lang="en-US" sz="2400" baseline="-25000" dirty="0" smtClean="0"/>
              <a:t>1</a:t>
            </a:r>
            <a:r>
              <a:rPr lang="en-US" sz="2400" dirty="0" smtClean="0"/>
              <a:t>)*…*</a:t>
            </a:r>
            <a:r>
              <a:rPr lang="en-US" sz="2400" dirty="0" err="1" smtClean="0"/>
              <a:t>P(X</a:t>
            </a:r>
            <a:r>
              <a:rPr lang="en-US" sz="2400" baseline="-25000" dirty="0" err="1" smtClean="0"/>
              <a:t>n</a:t>
            </a:r>
            <a:r>
              <a:rPr lang="en-US" sz="2400" dirty="0" smtClean="0"/>
              <a:t>)*Y, estimate P(X</a:t>
            </a:r>
            <a:r>
              <a:rPr lang="en-US" sz="2400" baseline="-25000" dirty="0" smtClean="0"/>
              <a:t>1</a:t>
            </a:r>
            <a:r>
              <a:rPr lang="en-US" sz="2400" dirty="0" smtClean="0"/>
              <a:t>,…,</a:t>
            </a:r>
            <a:r>
              <a:rPr lang="en-US" sz="2400" dirty="0" err="1" smtClean="0"/>
              <a:t>X</a:t>
            </a:r>
            <a:r>
              <a:rPr lang="en-US" sz="2400" baseline="-25000" dirty="0" err="1" smtClean="0"/>
              <a:t>n</a:t>
            </a:r>
            <a:r>
              <a:rPr lang="en-US" sz="2400" dirty="0" err="1" smtClean="0"/>
              <a:t>|Y</a:t>
            </a:r>
            <a:r>
              <a:rPr lang="en-US" sz="2400" dirty="0" smtClean="0"/>
              <a:t>) = P(X</a:t>
            </a:r>
            <a:r>
              <a:rPr lang="en-US" sz="2400" baseline="-25000" dirty="0" smtClean="0"/>
              <a:t>1</a:t>
            </a:r>
            <a:r>
              <a:rPr lang="en-US" sz="2400" dirty="0" smtClean="0"/>
              <a:t>|Y)*…*</a:t>
            </a:r>
            <a:r>
              <a:rPr lang="en-US" sz="2400" dirty="0" err="1" smtClean="0"/>
              <a:t>P(X</a:t>
            </a:r>
            <a:r>
              <a:rPr lang="en-US" sz="2400" baseline="-25000" dirty="0" err="1" smtClean="0"/>
              <a:t>n</a:t>
            </a:r>
            <a:r>
              <a:rPr lang="en-US" sz="2400" dirty="0" err="1" smtClean="0"/>
              <a:t>|Y</a:t>
            </a:r>
            <a:r>
              <a:rPr lang="en-US" sz="2400" dirty="0" smtClean="0"/>
              <a:t>)</a:t>
            </a:r>
          </a:p>
          <a:p>
            <a:pPr lvl="1"/>
            <a:r>
              <a:rPr lang="en-US" sz="2400" dirty="0" smtClean="0"/>
              <a:t>Or, assume </a:t>
            </a:r>
            <a:r>
              <a:rPr lang="en-US" sz="2400" dirty="0" err="1" smtClean="0"/>
              <a:t>P(X</a:t>
            </a:r>
            <a:r>
              <a:rPr lang="en-US" sz="2400" baseline="-25000" dirty="0" err="1" smtClean="0"/>
              <a:t>i</a:t>
            </a:r>
            <a:r>
              <a:rPr lang="en-US" sz="2400" dirty="0" err="1" smtClean="0"/>
              <a:t>|Y</a:t>
            </a:r>
            <a:r>
              <a:rPr lang="en-US" sz="2400" dirty="0" smtClean="0"/>
              <a:t>)=Pr(X</a:t>
            </a:r>
            <a:r>
              <a:rPr lang="en-US" sz="2400" baseline="-25000" dirty="0" smtClean="0"/>
              <a:t>i</a:t>
            </a:r>
            <a:r>
              <a:rPr lang="en-US" sz="2400" dirty="0" smtClean="0"/>
              <a:t>|X</a:t>
            </a:r>
            <a:r>
              <a:rPr lang="en-US" sz="2400" baseline="-25000" dirty="0" smtClean="0"/>
              <a:t>1</a:t>
            </a:r>
            <a:r>
              <a:rPr lang="en-US" sz="2400" dirty="0" smtClean="0"/>
              <a:t>,…,X</a:t>
            </a:r>
            <a:r>
              <a:rPr lang="en-US" sz="2400" baseline="-25000" dirty="0" smtClean="0"/>
              <a:t>i-1</a:t>
            </a:r>
            <a:r>
              <a:rPr lang="en-US" sz="2400" dirty="0" smtClean="0"/>
              <a:t>,X</a:t>
            </a:r>
            <a:r>
              <a:rPr lang="en-US" sz="2400" baseline="-25000" dirty="0" smtClean="0"/>
              <a:t>i+1</a:t>
            </a:r>
            <a:r>
              <a:rPr lang="en-US" sz="2400" dirty="0" smtClean="0"/>
              <a:t>,…</a:t>
            </a:r>
            <a:r>
              <a:rPr lang="en-US" sz="2400" dirty="0" err="1" smtClean="0"/>
              <a:t>X</a:t>
            </a:r>
            <a:r>
              <a:rPr lang="en-US" sz="2400" baseline="-25000" dirty="0" err="1" smtClean="0"/>
              <a:t>n</a:t>
            </a:r>
            <a:r>
              <a:rPr lang="en-US" sz="2400" dirty="0" err="1" smtClean="0"/>
              <a:t>,Y</a:t>
            </a:r>
            <a:r>
              <a:rPr lang="en-US" sz="2400" dirty="0" smtClean="0"/>
              <a:t>) </a:t>
            </a:r>
          </a:p>
          <a:p>
            <a:pPr lvl="1"/>
            <a:r>
              <a:rPr lang="en-US" sz="2400" dirty="0" smtClean="0"/>
              <a:t>Or, that X</a:t>
            </a:r>
            <a:r>
              <a:rPr lang="en-US" sz="2400" baseline="-25000" dirty="0" smtClean="0"/>
              <a:t>i</a:t>
            </a:r>
            <a:r>
              <a:rPr lang="en-US" sz="2400" dirty="0" smtClean="0"/>
              <a:t> is conditionally independent of every </a:t>
            </a:r>
            <a:r>
              <a:rPr lang="en-US" sz="2400" dirty="0" err="1" smtClean="0"/>
              <a:t>X</a:t>
            </a:r>
            <a:r>
              <a:rPr lang="en-US" sz="2400" baseline="-25000" dirty="0" err="1" smtClean="0"/>
              <a:t>j</a:t>
            </a:r>
            <a:r>
              <a:rPr lang="en-US" sz="2400" dirty="0" smtClean="0"/>
              <a:t>, j!=</a:t>
            </a:r>
            <a:r>
              <a:rPr lang="en-US" sz="2400" dirty="0" err="1" smtClean="0"/>
              <a:t>i</a:t>
            </a:r>
            <a:r>
              <a:rPr lang="en-US" sz="2400" dirty="0" smtClean="0"/>
              <a:t>, given Y.</a:t>
            </a:r>
          </a:p>
          <a:p>
            <a:pPr lvl="1"/>
            <a:endParaRPr lang="en-US" sz="2400" dirty="0" smtClean="0"/>
          </a:p>
          <a:p>
            <a:pPr lvl="1"/>
            <a:r>
              <a:rPr lang="en-US" sz="2400" dirty="0" smtClean="0"/>
              <a:t>How to estimate?</a:t>
            </a:r>
          </a:p>
        </p:txBody>
      </p:sp>
      <p:graphicFrame>
        <p:nvGraphicFramePr>
          <p:cNvPr id="5" name="Object 4"/>
          <p:cNvGraphicFramePr>
            <a:graphicFrameLocks noChangeAspect="1"/>
          </p:cNvGraphicFramePr>
          <p:nvPr/>
        </p:nvGraphicFramePr>
        <p:xfrm>
          <a:off x="1498958" y="5265928"/>
          <a:ext cx="6751661" cy="857793"/>
        </p:xfrm>
        <a:graphic>
          <a:graphicData uri="http://schemas.openxmlformats.org/presentationml/2006/ole">
            <p:oleObj spid="_x0000_s349186" name="Equation" r:id="rId3" imgW="0" imgH="0" progId="Equation.3">
              <p:embed/>
            </p:oleObj>
          </a:graphicData>
        </a:graphic>
      </p:graphicFrame>
      <p:sp>
        <p:nvSpPr>
          <p:cNvPr id="6" name="TextBox 5"/>
          <p:cNvSpPr txBox="1"/>
          <p:nvPr/>
        </p:nvSpPr>
        <p:spPr>
          <a:xfrm>
            <a:off x="7926406" y="5939055"/>
            <a:ext cx="1088605" cy="369332"/>
          </a:xfrm>
          <a:prstGeom prst="rect">
            <a:avLst/>
          </a:prstGeom>
          <a:noFill/>
        </p:spPr>
        <p:txBody>
          <a:bodyPr wrap="square" rtlCol="0">
            <a:spAutoFit/>
          </a:bodyPr>
          <a:lstStyle/>
          <a:p>
            <a:r>
              <a:rPr lang="en-US" dirty="0" smtClean="0"/>
              <a:t>MLE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Copyright © Andrew W. Moore</a:t>
            </a:r>
          </a:p>
        </p:txBody>
      </p:sp>
      <p:pic>
        <p:nvPicPr>
          <p:cNvPr id="27651" name="Picture 2" descr="moses_with_tablets"/>
          <p:cNvPicPr>
            <a:picLocks noChangeAspect="1" noChangeArrowheads="1"/>
          </p:cNvPicPr>
          <p:nvPr/>
        </p:nvPicPr>
        <p:blipFill>
          <a:blip r:embed="rId2"/>
          <a:srcRect/>
          <a:stretch>
            <a:fillRect/>
          </a:stretch>
        </p:blipFill>
        <p:spPr bwMode="auto">
          <a:xfrm>
            <a:off x="2413000" y="0"/>
            <a:ext cx="6731000" cy="8458200"/>
          </a:xfrm>
          <a:prstGeom prst="rect">
            <a:avLst/>
          </a:prstGeom>
          <a:noFill/>
          <a:ln w="9525">
            <a:noFill/>
            <a:miter lim="800000"/>
            <a:headEnd/>
            <a:tailEnd/>
          </a:ln>
        </p:spPr>
      </p:pic>
      <p:sp>
        <p:nvSpPr>
          <p:cNvPr id="27652" name="Text Box 3"/>
          <p:cNvSpPr txBox="1">
            <a:spLocks noChangeArrowheads="1"/>
          </p:cNvSpPr>
          <p:nvPr/>
        </p:nvSpPr>
        <p:spPr bwMode="auto">
          <a:xfrm rot="1724014">
            <a:off x="4876800" y="457200"/>
            <a:ext cx="655638" cy="854075"/>
          </a:xfrm>
          <a:prstGeom prst="rect">
            <a:avLst/>
          </a:prstGeom>
          <a:solidFill>
            <a:srgbClr val="FF0000"/>
          </a:solidFill>
          <a:ln w="3175">
            <a:noFill/>
            <a:miter lim="800000"/>
            <a:headEnd/>
            <a:tailEnd/>
          </a:ln>
        </p:spPr>
        <p:txBody>
          <a:bodyPr>
            <a:spAutoFit/>
          </a:bodyPr>
          <a:lstStyle/>
          <a:p>
            <a:pPr>
              <a:spcBef>
                <a:spcPct val="50000"/>
              </a:spcBef>
            </a:pPr>
            <a:r>
              <a:rPr lang="en-US" sz="1000" b="1">
                <a:solidFill>
                  <a:srgbClr val="FFFF99"/>
                </a:solidFill>
                <a:latin typeface="Arial" charset="0"/>
              </a:rPr>
              <a:t>The Axioms Of Probability</a:t>
            </a:r>
          </a:p>
        </p:txBody>
      </p:sp>
      <p:pic>
        <p:nvPicPr>
          <p:cNvPr id="203777" name="Picture 1"/>
          <p:cNvPicPr>
            <a:picLocks noChangeAspect="1" noChangeArrowheads="1"/>
          </p:cNvPicPr>
          <p:nvPr/>
        </p:nvPicPr>
        <p:blipFill>
          <a:blip r:embed="rId3"/>
          <a:srcRect l="11875" t="46991" r="47720" b="31710"/>
          <a:stretch>
            <a:fillRect/>
          </a:stretch>
        </p:blipFill>
        <p:spPr bwMode="auto">
          <a:xfrm>
            <a:off x="0" y="2287350"/>
            <a:ext cx="8858250" cy="2546351"/>
          </a:xfrm>
          <a:prstGeom prst="rect">
            <a:avLst/>
          </a:prstGeom>
          <a:noFill/>
          <a:ln w="9525">
            <a:noFill/>
            <a:miter lim="800000"/>
            <a:headEnd/>
            <a:tailEnd/>
          </a:ln>
          <a:effectLst/>
        </p:spPr>
      </p:pic>
      <p:pic>
        <p:nvPicPr>
          <p:cNvPr id="6" name="Picture 1"/>
          <p:cNvPicPr>
            <a:picLocks noChangeAspect="1" noChangeArrowheads="1"/>
          </p:cNvPicPr>
          <p:nvPr/>
        </p:nvPicPr>
        <p:blipFill>
          <a:blip r:embed="rId3"/>
          <a:srcRect l="52280" t="46991" b="34565"/>
          <a:stretch>
            <a:fillRect/>
          </a:stretch>
        </p:blipFill>
        <p:spPr bwMode="auto">
          <a:xfrm>
            <a:off x="0" y="4492624"/>
            <a:ext cx="9144000" cy="19272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Can we make this interesting? </a:t>
            </a:r>
            <a:r>
              <a:rPr lang="en-US" sz="2800" dirty="0" smtClean="0">
                <a:solidFill>
                  <a:srgbClr val="FF0000"/>
                </a:solidFill>
              </a:rPr>
              <a:t>Yes!</a:t>
            </a:r>
            <a:endParaRPr lang="en-US" sz="2800"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Key ideas:</a:t>
            </a:r>
          </a:p>
          <a:p>
            <a:pPr lvl="1"/>
            <a:r>
              <a:rPr lang="en-US" sz="2400" dirty="0" smtClean="0"/>
              <a:t>Pick the class variable Y</a:t>
            </a:r>
          </a:p>
          <a:p>
            <a:pPr lvl="1"/>
            <a:r>
              <a:rPr lang="en-US" sz="2400" dirty="0" smtClean="0"/>
              <a:t>Instead of estimating P(X</a:t>
            </a:r>
            <a:r>
              <a:rPr lang="en-US" sz="2400" baseline="-25000" dirty="0" smtClean="0"/>
              <a:t>1</a:t>
            </a:r>
            <a:r>
              <a:rPr lang="en-US" sz="2400" dirty="0" smtClean="0"/>
              <a:t>,…,</a:t>
            </a:r>
            <a:r>
              <a:rPr lang="en-US" sz="2400" dirty="0" err="1" smtClean="0"/>
              <a:t>X</a:t>
            </a:r>
            <a:r>
              <a:rPr lang="en-US" sz="2400" baseline="-25000" dirty="0" err="1" smtClean="0"/>
              <a:t>n</a:t>
            </a:r>
            <a:r>
              <a:rPr lang="en-US" sz="2400" dirty="0" err="1" smtClean="0"/>
              <a:t>,Y</a:t>
            </a:r>
            <a:r>
              <a:rPr lang="en-US" sz="2400" dirty="0" smtClean="0"/>
              <a:t>) = P(X</a:t>
            </a:r>
            <a:r>
              <a:rPr lang="en-US" sz="2400" baseline="-25000" dirty="0" smtClean="0"/>
              <a:t>1</a:t>
            </a:r>
            <a:r>
              <a:rPr lang="en-US" sz="2400" dirty="0" smtClean="0"/>
              <a:t>)*…*P(</a:t>
            </a:r>
            <a:r>
              <a:rPr lang="en-US" sz="2400" dirty="0" err="1" smtClean="0"/>
              <a:t>X</a:t>
            </a:r>
            <a:r>
              <a:rPr lang="en-US" sz="2400" baseline="-25000" dirty="0" err="1" smtClean="0"/>
              <a:t>n</a:t>
            </a:r>
            <a:r>
              <a:rPr lang="en-US" sz="2400" dirty="0" smtClean="0"/>
              <a:t>)*Pr(Y), </a:t>
            </a:r>
            <a:r>
              <a:rPr lang="en-US" sz="2400" dirty="0" smtClean="0"/>
              <a:t>estimate P(X</a:t>
            </a:r>
            <a:r>
              <a:rPr lang="en-US" sz="2400" baseline="-25000" dirty="0" smtClean="0"/>
              <a:t>1</a:t>
            </a:r>
            <a:r>
              <a:rPr lang="en-US" sz="2400" dirty="0" smtClean="0"/>
              <a:t>,…,</a:t>
            </a:r>
            <a:r>
              <a:rPr lang="en-US" sz="2400" dirty="0" err="1" smtClean="0"/>
              <a:t>X</a:t>
            </a:r>
            <a:r>
              <a:rPr lang="en-US" sz="2400" baseline="-25000" dirty="0" err="1" smtClean="0"/>
              <a:t>n</a:t>
            </a:r>
            <a:r>
              <a:rPr lang="en-US" sz="2400" dirty="0" err="1" smtClean="0"/>
              <a:t>|Y</a:t>
            </a:r>
            <a:r>
              <a:rPr lang="en-US" sz="2400" dirty="0" smtClean="0"/>
              <a:t>) = P(X</a:t>
            </a:r>
            <a:r>
              <a:rPr lang="en-US" sz="2400" baseline="-25000" dirty="0" smtClean="0"/>
              <a:t>1</a:t>
            </a:r>
            <a:r>
              <a:rPr lang="en-US" sz="2400" dirty="0" smtClean="0"/>
              <a:t>|Y)*…*P(</a:t>
            </a:r>
            <a:r>
              <a:rPr lang="en-US" sz="2400" dirty="0" err="1" smtClean="0"/>
              <a:t>X</a:t>
            </a:r>
            <a:r>
              <a:rPr lang="en-US" sz="2400" baseline="-25000" dirty="0" err="1" smtClean="0"/>
              <a:t>n</a:t>
            </a:r>
            <a:r>
              <a:rPr lang="en-US" sz="2400" dirty="0" err="1" smtClean="0"/>
              <a:t>|Y</a:t>
            </a:r>
            <a:r>
              <a:rPr lang="en-US" sz="2400" dirty="0" smtClean="0"/>
              <a:t>)</a:t>
            </a:r>
          </a:p>
          <a:p>
            <a:pPr lvl="1"/>
            <a:r>
              <a:rPr lang="en-US" sz="2400" dirty="0" smtClean="0"/>
              <a:t>Or, assume </a:t>
            </a:r>
            <a:r>
              <a:rPr lang="en-US" sz="2400" dirty="0" err="1" smtClean="0"/>
              <a:t>P(Xi|Y</a:t>
            </a:r>
            <a:r>
              <a:rPr lang="en-US" sz="2400" dirty="0" smtClean="0"/>
              <a:t>)=Pr(Xi|X</a:t>
            </a:r>
            <a:r>
              <a:rPr lang="en-US" sz="2400" baseline="-25000" dirty="0" smtClean="0"/>
              <a:t>1</a:t>
            </a:r>
            <a:r>
              <a:rPr lang="en-US" sz="2400" dirty="0" smtClean="0"/>
              <a:t>,…,X</a:t>
            </a:r>
            <a:r>
              <a:rPr lang="en-US" sz="2400" baseline="-25000" dirty="0" smtClean="0"/>
              <a:t>i-1</a:t>
            </a:r>
            <a:r>
              <a:rPr lang="en-US" sz="2400" dirty="0" smtClean="0"/>
              <a:t>,X</a:t>
            </a:r>
            <a:r>
              <a:rPr lang="en-US" sz="2400" baseline="-25000" dirty="0" smtClean="0"/>
              <a:t>i+1</a:t>
            </a:r>
            <a:r>
              <a:rPr lang="en-US" sz="2400" dirty="0" smtClean="0"/>
              <a:t>,…</a:t>
            </a:r>
            <a:r>
              <a:rPr lang="en-US" sz="2400" dirty="0" err="1" smtClean="0"/>
              <a:t>X</a:t>
            </a:r>
            <a:r>
              <a:rPr lang="en-US" sz="2400" baseline="-25000" dirty="0" err="1" smtClean="0"/>
              <a:t>n</a:t>
            </a:r>
            <a:r>
              <a:rPr lang="en-US" sz="2400" dirty="0" err="1" smtClean="0"/>
              <a:t>,Y</a:t>
            </a:r>
            <a:r>
              <a:rPr lang="en-US" sz="2400" dirty="0" smtClean="0"/>
              <a:t>) </a:t>
            </a:r>
          </a:p>
          <a:p>
            <a:pPr lvl="1"/>
            <a:r>
              <a:rPr lang="en-US" sz="2400" dirty="0" smtClean="0"/>
              <a:t>Or, that Xi is conditionally independent of every </a:t>
            </a:r>
            <a:r>
              <a:rPr lang="en-US" sz="2400" dirty="0" err="1" smtClean="0"/>
              <a:t>Xj</a:t>
            </a:r>
            <a:r>
              <a:rPr lang="en-US" sz="2400" dirty="0" smtClean="0"/>
              <a:t>, </a:t>
            </a:r>
            <a:r>
              <a:rPr lang="en-US" sz="2400" dirty="0" err="1" smtClean="0"/>
              <a:t>j</a:t>
            </a:r>
            <a:r>
              <a:rPr lang="en-US" sz="2400" dirty="0" smtClean="0"/>
              <a:t>!=I, given Y.</a:t>
            </a:r>
          </a:p>
          <a:p>
            <a:pPr lvl="1"/>
            <a:endParaRPr lang="en-US" sz="2400" dirty="0" smtClean="0"/>
          </a:p>
          <a:p>
            <a:pPr lvl="1"/>
            <a:r>
              <a:rPr lang="en-US" sz="2400" dirty="0" smtClean="0"/>
              <a:t>How to estimate?</a:t>
            </a:r>
          </a:p>
        </p:txBody>
      </p:sp>
      <p:graphicFrame>
        <p:nvGraphicFramePr>
          <p:cNvPr id="5" name="Object 4"/>
          <p:cNvGraphicFramePr>
            <a:graphicFrameLocks noChangeAspect="1"/>
          </p:cNvGraphicFramePr>
          <p:nvPr/>
        </p:nvGraphicFramePr>
        <p:xfrm>
          <a:off x="506413" y="5265738"/>
          <a:ext cx="7443787" cy="857250"/>
        </p:xfrm>
        <a:graphic>
          <a:graphicData uri="http://schemas.openxmlformats.org/presentationml/2006/ole">
            <p:oleObj spid="_x0000_s330754" name="Equation" r:id="rId3" imgW="0" imgH="0" progId="Equation.3">
              <p:embed/>
            </p:oleObj>
          </a:graphicData>
        </a:graphic>
      </p:graphicFrame>
      <p:sp>
        <p:nvSpPr>
          <p:cNvPr id="6" name="TextBox 5"/>
          <p:cNvSpPr txBox="1"/>
          <p:nvPr/>
        </p:nvSpPr>
        <p:spPr>
          <a:xfrm>
            <a:off x="6747085" y="6171684"/>
            <a:ext cx="2181016" cy="369332"/>
          </a:xfrm>
          <a:prstGeom prst="rect">
            <a:avLst/>
          </a:prstGeom>
          <a:noFill/>
        </p:spPr>
        <p:txBody>
          <a:bodyPr wrap="square" rtlCol="0">
            <a:spAutoFit/>
          </a:bodyPr>
          <a:lstStyle/>
          <a:p>
            <a:r>
              <a:rPr lang="en-US" dirty="0" smtClean="0"/>
              <a:t>MLE</a:t>
            </a:r>
            <a:endParaRPr lang="en-US" dirty="0"/>
          </a:p>
        </p:txBody>
      </p:sp>
      <p:graphicFrame>
        <p:nvGraphicFramePr>
          <p:cNvPr id="330755" name="Object 3"/>
          <p:cNvGraphicFramePr>
            <a:graphicFrameLocks noChangeAspect="1"/>
          </p:cNvGraphicFramePr>
          <p:nvPr/>
        </p:nvGraphicFramePr>
        <p:xfrm>
          <a:off x="782638" y="5359400"/>
          <a:ext cx="5351462" cy="787400"/>
        </p:xfrm>
        <a:graphic>
          <a:graphicData uri="http://schemas.openxmlformats.org/presentationml/2006/ole">
            <p:oleObj spid="_x0000_s330755" name="Equation" r:id="rId4" imgW="284472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0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v1</a:t>
            </a:r>
            <a:endParaRPr lang="en-US" dirty="0"/>
          </a:p>
        </p:txBody>
      </p:sp>
      <p:sp>
        <p:nvSpPr>
          <p:cNvPr id="3" name="Content Placeholder 2"/>
          <p:cNvSpPr>
            <a:spLocks noGrp="1"/>
          </p:cNvSpPr>
          <p:nvPr>
            <p:ph idx="1"/>
          </p:nvPr>
        </p:nvSpPr>
        <p:spPr/>
        <p:txBody>
          <a:bodyPr>
            <a:normAutofit/>
          </a:bodyPr>
          <a:lstStyle/>
          <a:p>
            <a:r>
              <a:rPr lang="en-US" sz="2800" dirty="0" smtClean="0"/>
              <a:t>Dataset: each example has</a:t>
            </a:r>
          </a:p>
          <a:p>
            <a:pPr lvl="1"/>
            <a:r>
              <a:rPr lang="en-US" sz="2800" dirty="0" smtClean="0"/>
              <a:t>A unique id </a:t>
            </a:r>
            <a:r>
              <a:rPr lang="en-US" sz="2800" i="1" dirty="0" err="1" smtClean="0"/>
              <a:t>id</a:t>
            </a:r>
            <a:endParaRPr lang="en-US" sz="2800" dirty="0" smtClean="0"/>
          </a:p>
          <a:p>
            <a:pPr lvl="2"/>
            <a:r>
              <a:rPr lang="en-US" sz="2400" dirty="0" smtClean="0"/>
              <a:t>Why? For debugging the feature extractor</a:t>
            </a:r>
          </a:p>
          <a:p>
            <a:pPr lvl="1"/>
            <a:r>
              <a:rPr lang="en-US" sz="2800" i="1" dirty="0" smtClean="0"/>
              <a:t>d</a:t>
            </a:r>
            <a:r>
              <a:rPr lang="en-US" sz="2800" dirty="0" smtClean="0"/>
              <a:t> attributes </a:t>
            </a:r>
            <a:r>
              <a:rPr lang="en-US" sz="2800" i="1" dirty="0" smtClean="0"/>
              <a:t>X</a:t>
            </a:r>
            <a:r>
              <a:rPr lang="en-US" sz="2800" i="1" baseline="-25000" dirty="0" smtClean="0"/>
              <a:t>1</a:t>
            </a:r>
            <a:r>
              <a:rPr lang="en-US" sz="2800" i="1" dirty="0" smtClean="0"/>
              <a:t>,…,</a:t>
            </a:r>
            <a:r>
              <a:rPr lang="en-US" sz="2800" i="1" dirty="0" err="1" smtClean="0"/>
              <a:t>X</a:t>
            </a:r>
            <a:r>
              <a:rPr lang="en-US" sz="2800" i="1" baseline="-25000" dirty="0" err="1" smtClean="0"/>
              <a:t>d</a:t>
            </a:r>
            <a:endParaRPr lang="en-US" sz="2800" i="1" baseline="-25000" dirty="0" smtClean="0"/>
          </a:p>
          <a:p>
            <a:pPr lvl="2"/>
            <a:r>
              <a:rPr lang="en-US" sz="2400" dirty="0" smtClean="0"/>
              <a:t>Each </a:t>
            </a:r>
            <a:r>
              <a:rPr lang="en-US" sz="2400" i="1" dirty="0" smtClean="0"/>
              <a:t>X</a:t>
            </a:r>
            <a:r>
              <a:rPr lang="en-US" sz="2400" i="1" baseline="-25000" dirty="0" smtClean="0"/>
              <a:t>i</a:t>
            </a:r>
            <a:r>
              <a:rPr lang="en-US" sz="2400" dirty="0" smtClean="0"/>
              <a:t> takes a discrete value in </a:t>
            </a:r>
            <a:r>
              <a:rPr lang="en-US" sz="2400" i="1" dirty="0" err="1" smtClean="0"/>
              <a:t>dom</a:t>
            </a:r>
            <a:r>
              <a:rPr lang="en-US" sz="2400" i="1" dirty="0" smtClean="0"/>
              <a:t>(X</a:t>
            </a:r>
            <a:r>
              <a:rPr lang="en-US" sz="2400" i="1" baseline="-25000" dirty="0" smtClean="0"/>
              <a:t>i</a:t>
            </a:r>
            <a:r>
              <a:rPr lang="en-US" sz="2400" i="1" dirty="0" smtClean="0"/>
              <a:t>)</a:t>
            </a:r>
          </a:p>
          <a:p>
            <a:pPr lvl="1"/>
            <a:r>
              <a:rPr lang="en-US" sz="2800" dirty="0" smtClean="0"/>
              <a:t>One class label </a:t>
            </a:r>
            <a:r>
              <a:rPr lang="en-US" sz="2800" i="1" dirty="0" smtClean="0"/>
              <a:t>Y </a:t>
            </a:r>
            <a:r>
              <a:rPr lang="en-US" sz="2800" dirty="0" smtClean="0"/>
              <a:t>in </a:t>
            </a:r>
            <a:r>
              <a:rPr lang="en-US" sz="2800" i="1" dirty="0" err="1" smtClean="0"/>
              <a:t>dom</a:t>
            </a:r>
            <a:r>
              <a:rPr lang="en-US" sz="2800" i="1" dirty="0" smtClean="0"/>
              <a:t>(Y)</a:t>
            </a:r>
          </a:p>
          <a:p>
            <a:r>
              <a:rPr lang="en-US" sz="2800" dirty="0" smtClean="0"/>
              <a:t>You have a </a:t>
            </a:r>
            <a:r>
              <a:rPr lang="en-US" sz="2800" i="1" dirty="0" smtClean="0"/>
              <a:t>train</a:t>
            </a:r>
            <a:r>
              <a:rPr lang="en-US" sz="2800" dirty="0" smtClean="0"/>
              <a:t> dataset and a </a:t>
            </a:r>
            <a:r>
              <a:rPr lang="en-US" sz="2800" i="1" dirty="0" smtClean="0"/>
              <a:t>test</a:t>
            </a:r>
            <a:r>
              <a:rPr lang="en-US" sz="2800" dirty="0" smtClean="0"/>
              <a:t> dataset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v1</a:t>
            </a:r>
            <a:endParaRPr lang="en-US" dirty="0"/>
          </a:p>
        </p:txBody>
      </p:sp>
      <p:sp>
        <p:nvSpPr>
          <p:cNvPr id="3" name="Content Placeholder 2"/>
          <p:cNvSpPr>
            <a:spLocks noGrp="1"/>
          </p:cNvSpPr>
          <p:nvPr>
            <p:ph idx="1"/>
          </p:nvPr>
        </p:nvSpPr>
        <p:spPr>
          <a:xfrm>
            <a:off x="279400" y="1257300"/>
            <a:ext cx="8648700" cy="5346700"/>
          </a:xfrm>
        </p:spPr>
        <p:txBody>
          <a:bodyPr>
            <a:normAutofit fontScale="77500" lnSpcReduction="2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Initialize an “event counter” (</a:t>
            </a:r>
            <a:r>
              <a:rPr lang="en-US" dirty="0" err="1" smtClean="0"/>
              <a:t>hashtable</a:t>
            </a:r>
            <a:r>
              <a:rPr lang="en-US" dirty="0" smtClean="0"/>
              <a:t>) C</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train:</a:t>
            </a:r>
          </a:p>
          <a:p>
            <a:pPr lvl="1"/>
            <a:r>
              <a:rPr lang="en-US" dirty="0" smtClean="0"/>
              <a:t>C(“</a:t>
            </a:r>
            <a:r>
              <a:rPr lang="en-US" i="1" dirty="0" smtClean="0"/>
              <a:t>Y</a:t>
            </a:r>
            <a:r>
              <a:rPr lang="en-US" dirty="0" smtClean="0"/>
              <a:t>=ANY”) ++;   C(“</a:t>
            </a:r>
            <a:r>
              <a:rPr lang="en-US" i="1" dirty="0" smtClean="0"/>
              <a:t>Y=y”) ++</a:t>
            </a:r>
          </a:p>
          <a:p>
            <a:pPr lvl="1"/>
            <a:r>
              <a:rPr lang="en-US" dirty="0" smtClean="0"/>
              <a:t>For </a:t>
            </a:r>
            <a:r>
              <a:rPr lang="en-US" i="1" dirty="0" smtClean="0"/>
              <a:t>j </a:t>
            </a:r>
            <a:r>
              <a:rPr lang="en-US" dirty="0" smtClean="0"/>
              <a:t>in </a:t>
            </a:r>
            <a:r>
              <a:rPr lang="en-US" i="1" dirty="0" smtClean="0"/>
              <a:t>1..d</a:t>
            </a:r>
            <a:r>
              <a:rPr lang="en-US" dirty="0" smtClean="0"/>
              <a:t>:</a:t>
            </a:r>
          </a:p>
          <a:p>
            <a:pPr lvl="2"/>
            <a:r>
              <a:rPr lang="en-US" dirty="0" smtClean="0"/>
              <a:t>C(“</a:t>
            </a:r>
            <a:r>
              <a:rPr lang="en-US" i="1" dirty="0" smtClean="0"/>
              <a:t>Y=y ^ </a:t>
            </a:r>
            <a:r>
              <a:rPr lang="en-US" i="1" dirty="0" err="1" smtClean="0"/>
              <a:t>X</a:t>
            </a:r>
            <a:r>
              <a:rPr lang="en-US" i="1" baseline="-25000" dirty="0" err="1" smtClean="0"/>
              <a:t>j</a:t>
            </a:r>
            <a:r>
              <a:rPr lang="en-US" i="1" dirty="0" smtClean="0"/>
              <a:t>=</a:t>
            </a:r>
            <a:r>
              <a:rPr lang="en-US" i="1" dirty="0" err="1" smtClean="0"/>
              <a:t>x</a:t>
            </a:r>
            <a:r>
              <a:rPr lang="en-US" i="1" baseline="-25000" dirty="0" err="1" smtClean="0"/>
              <a:t>j</a:t>
            </a:r>
            <a:r>
              <a:rPr lang="en-US" dirty="0" smtClean="0"/>
              <a:t>”) ++</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test:</a:t>
            </a:r>
          </a:p>
          <a:p>
            <a:pPr lvl="1"/>
            <a:r>
              <a:rPr lang="en-US" dirty="0" smtClean="0"/>
              <a:t>For each </a:t>
            </a:r>
            <a:r>
              <a:rPr lang="en-US" i="1" dirty="0" smtClean="0"/>
              <a:t>y’ </a:t>
            </a:r>
            <a:r>
              <a:rPr lang="en-US" dirty="0" smtClean="0"/>
              <a:t>in</a:t>
            </a:r>
            <a:r>
              <a:rPr lang="en-US" i="1" dirty="0" smtClean="0"/>
              <a:t> </a:t>
            </a:r>
            <a:r>
              <a:rPr lang="en-US" i="1" dirty="0" err="1" smtClean="0"/>
              <a:t>dom</a:t>
            </a:r>
            <a:r>
              <a:rPr lang="en-US" i="1" dirty="0" smtClean="0"/>
              <a:t>(Y):</a:t>
            </a:r>
          </a:p>
          <a:p>
            <a:pPr lvl="2"/>
            <a:r>
              <a:rPr lang="en-US" dirty="0" smtClean="0"/>
              <a:t>Compute Pr</a:t>
            </a:r>
            <a:r>
              <a:rPr lang="en-US" i="1" dirty="0" smtClean="0"/>
              <a:t>(y’,x</a:t>
            </a:r>
            <a:r>
              <a:rPr lang="en-US" i="1" baseline="-25000" dirty="0" smtClean="0"/>
              <a:t>1</a:t>
            </a:r>
            <a:r>
              <a:rPr lang="en-US" i="1" dirty="0" smtClean="0"/>
              <a:t>,….,</a:t>
            </a:r>
            <a:r>
              <a:rPr lang="en-US" i="1" dirty="0" err="1" smtClean="0"/>
              <a:t>x</a:t>
            </a:r>
            <a:r>
              <a:rPr lang="en-US" i="1" baseline="-25000" dirty="0" err="1" smtClean="0"/>
              <a:t>d</a:t>
            </a:r>
            <a:r>
              <a:rPr lang="en-US" i="1" dirty="0" smtClean="0"/>
              <a:t>) = </a:t>
            </a:r>
          </a:p>
          <a:p>
            <a:pPr lvl="2"/>
            <a:endParaRPr lang="en-US" i="1" dirty="0" smtClean="0"/>
          </a:p>
          <a:p>
            <a:pPr lvl="2"/>
            <a:endParaRPr lang="en-US" i="1" dirty="0" smtClean="0"/>
          </a:p>
          <a:p>
            <a:pPr lvl="2"/>
            <a:endParaRPr lang="en-US" dirty="0" smtClean="0"/>
          </a:p>
          <a:p>
            <a:pPr lvl="1"/>
            <a:endParaRPr lang="en-US" dirty="0" smtClean="0"/>
          </a:p>
          <a:p>
            <a:pPr lvl="1"/>
            <a:r>
              <a:rPr lang="en-US" dirty="0" smtClean="0"/>
              <a:t>Return the best </a:t>
            </a:r>
            <a:r>
              <a:rPr lang="en-US" i="1" dirty="0" smtClean="0"/>
              <a:t>y’</a:t>
            </a:r>
            <a:endParaRPr lang="en-US" dirty="0" smtClean="0"/>
          </a:p>
        </p:txBody>
      </p:sp>
      <p:graphicFrame>
        <p:nvGraphicFramePr>
          <p:cNvPr id="4" name="Object 3"/>
          <p:cNvGraphicFramePr>
            <a:graphicFrameLocks noChangeAspect="1"/>
          </p:cNvGraphicFramePr>
          <p:nvPr/>
        </p:nvGraphicFramePr>
        <p:xfrm>
          <a:off x="4797425" y="3940175"/>
          <a:ext cx="4167188" cy="957263"/>
        </p:xfrm>
        <a:graphic>
          <a:graphicData uri="http://schemas.openxmlformats.org/presentationml/2006/ole">
            <p:oleObj spid="_x0000_s279554" name="Equation" r:id="rId3" imgW="2209680" imgH="507960" progId="Equation.3">
              <p:embed/>
            </p:oleObj>
          </a:graphicData>
        </a:graphic>
      </p:graphicFrame>
      <p:graphicFrame>
        <p:nvGraphicFramePr>
          <p:cNvPr id="279555" name="Object 3"/>
          <p:cNvGraphicFramePr>
            <a:graphicFrameLocks noChangeAspect="1"/>
          </p:cNvGraphicFramePr>
          <p:nvPr/>
        </p:nvGraphicFramePr>
        <p:xfrm>
          <a:off x="980281" y="4897438"/>
          <a:ext cx="4383088" cy="958850"/>
        </p:xfrm>
        <a:graphic>
          <a:graphicData uri="http://schemas.openxmlformats.org/presentationml/2006/ole">
            <p:oleObj spid="_x0000_s279555" name="Equation" r:id="rId4" imgW="2323800" imgH="50796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v1</a:t>
            </a:r>
            <a:endParaRPr lang="en-US" dirty="0"/>
          </a:p>
        </p:txBody>
      </p:sp>
      <p:sp>
        <p:nvSpPr>
          <p:cNvPr id="3" name="Content Placeholder 2"/>
          <p:cNvSpPr>
            <a:spLocks noGrp="1"/>
          </p:cNvSpPr>
          <p:nvPr>
            <p:ph idx="1"/>
          </p:nvPr>
        </p:nvSpPr>
        <p:spPr>
          <a:xfrm>
            <a:off x="279400" y="1257300"/>
            <a:ext cx="8648700" cy="5346700"/>
          </a:xfrm>
        </p:spPr>
        <p:txBody>
          <a:bodyPr>
            <a:normAutofit fontScale="77500" lnSpcReduction="2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Initialize an “event counter” (</a:t>
            </a:r>
            <a:r>
              <a:rPr lang="en-US" dirty="0" err="1" smtClean="0"/>
              <a:t>hashtable</a:t>
            </a:r>
            <a:r>
              <a:rPr lang="en-US" dirty="0" smtClean="0"/>
              <a:t>) C</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train:</a:t>
            </a:r>
          </a:p>
          <a:p>
            <a:pPr lvl="1"/>
            <a:r>
              <a:rPr lang="en-US" dirty="0" smtClean="0"/>
              <a:t>C(“</a:t>
            </a:r>
            <a:r>
              <a:rPr lang="en-US" i="1" dirty="0" smtClean="0"/>
              <a:t>Y</a:t>
            </a:r>
            <a:r>
              <a:rPr lang="en-US" dirty="0" smtClean="0"/>
              <a:t>=ANY”) ++;   C(“</a:t>
            </a:r>
            <a:r>
              <a:rPr lang="en-US" i="1" dirty="0" smtClean="0"/>
              <a:t>Y=y”) ++</a:t>
            </a:r>
          </a:p>
          <a:p>
            <a:pPr lvl="1"/>
            <a:r>
              <a:rPr lang="en-US" dirty="0" smtClean="0"/>
              <a:t>For </a:t>
            </a:r>
            <a:r>
              <a:rPr lang="en-US" i="1" dirty="0" smtClean="0"/>
              <a:t>j </a:t>
            </a:r>
            <a:r>
              <a:rPr lang="en-US" dirty="0" smtClean="0"/>
              <a:t>in </a:t>
            </a:r>
            <a:r>
              <a:rPr lang="en-US" i="1" dirty="0" smtClean="0"/>
              <a:t>1..d</a:t>
            </a:r>
            <a:r>
              <a:rPr lang="en-US" dirty="0" smtClean="0"/>
              <a:t>:</a:t>
            </a:r>
          </a:p>
          <a:p>
            <a:pPr lvl="2"/>
            <a:r>
              <a:rPr lang="en-US" dirty="0" smtClean="0"/>
              <a:t>C(“</a:t>
            </a:r>
            <a:r>
              <a:rPr lang="en-US" i="1" dirty="0" smtClean="0"/>
              <a:t>Y=y ^ </a:t>
            </a:r>
            <a:r>
              <a:rPr lang="en-US" i="1" dirty="0" err="1" smtClean="0"/>
              <a:t>X</a:t>
            </a:r>
            <a:r>
              <a:rPr lang="en-US" i="1" baseline="-25000" dirty="0" err="1" smtClean="0"/>
              <a:t>j</a:t>
            </a:r>
            <a:r>
              <a:rPr lang="en-US" i="1" dirty="0" smtClean="0"/>
              <a:t>=</a:t>
            </a:r>
            <a:r>
              <a:rPr lang="en-US" i="1" dirty="0" err="1" smtClean="0"/>
              <a:t>x</a:t>
            </a:r>
            <a:r>
              <a:rPr lang="en-US" i="1" baseline="-25000" dirty="0" err="1" smtClean="0"/>
              <a:t>j</a:t>
            </a:r>
            <a:r>
              <a:rPr lang="en-US" dirty="0" smtClean="0"/>
              <a:t>”) ++</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test:</a:t>
            </a:r>
          </a:p>
          <a:p>
            <a:pPr lvl="1"/>
            <a:r>
              <a:rPr lang="en-US" dirty="0" smtClean="0"/>
              <a:t>For each </a:t>
            </a:r>
            <a:r>
              <a:rPr lang="en-US" i="1" dirty="0" smtClean="0"/>
              <a:t>y’ </a:t>
            </a:r>
            <a:r>
              <a:rPr lang="en-US" dirty="0" smtClean="0"/>
              <a:t>in</a:t>
            </a:r>
            <a:r>
              <a:rPr lang="en-US" i="1" dirty="0" smtClean="0"/>
              <a:t> </a:t>
            </a:r>
            <a:r>
              <a:rPr lang="en-US" i="1" dirty="0" err="1" smtClean="0"/>
              <a:t>dom</a:t>
            </a:r>
            <a:r>
              <a:rPr lang="en-US" i="1" dirty="0" smtClean="0"/>
              <a:t>(Y):</a:t>
            </a:r>
          </a:p>
          <a:p>
            <a:pPr lvl="2"/>
            <a:r>
              <a:rPr lang="en-US" dirty="0" smtClean="0"/>
              <a:t>Compute Pr</a:t>
            </a:r>
            <a:r>
              <a:rPr lang="en-US" i="1" dirty="0" smtClean="0"/>
              <a:t>(y’,x</a:t>
            </a:r>
            <a:r>
              <a:rPr lang="en-US" i="1" baseline="-25000" dirty="0" smtClean="0"/>
              <a:t>1</a:t>
            </a:r>
            <a:r>
              <a:rPr lang="en-US" i="1" dirty="0" smtClean="0"/>
              <a:t>,….,</a:t>
            </a:r>
            <a:r>
              <a:rPr lang="en-US" i="1" dirty="0" err="1" smtClean="0"/>
              <a:t>x</a:t>
            </a:r>
            <a:r>
              <a:rPr lang="en-US" i="1" baseline="-25000" dirty="0" err="1" smtClean="0"/>
              <a:t>d</a:t>
            </a:r>
            <a:r>
              <a:rPr lang="en-US" i="1" dirty="0" smtClean="0"/>
              <a:t>) = </a:t>
            </a:r>
          </a:p>
          <a:p>
            <a:pPr lvl="2"/>
            <a:endParaRPr lang="en-US" i="1" dirty="0" smtClean="0"/>
          </a:p>
          <a:p>
            <a:pPr lvl="2"/>
            <a:endParaRPr lang="en-US" i="1" dirty="0" smtClean="0"/>
          </a:p>
          <a:p>
            <a:pPr lvl="2"/>
            <a:endParaRPr lang="en-US" dirty="0" smtClean="0"/>
          </a:p>
          <a:p>
            <a:pPr lvl="1"/>
            <a:endParaRPr lang="en-US" dirty="0" smtClean="0"/>
          </a:p>
          <a:p>
            <a:pPr lvl="1"/>
            <a:r>
              <a:rPr lang="en-US" dirty="0" smtClean="0"/>
              <a:t>Return the best </a:t>
            </a:r>
            <a:r>
              <a:rPr lang="en-US" i="1" dirty="0" smtClean="0"/>
              <a:t>y’</a:t>
            </a:r>
            <a:endParaRPr lang="en-US" dirty="0" smtClean="0"/>
          </a:p>
        </p:txBody>
      </p:sp>
      <p:graphicFrame>
        <p:nvGraphicFramePr>
          <p:cNvPr id="4" name="Object 3"/>
          <p:cNvGraphicFramePr>
            <a:graphicFrameLocks noChangeAspect="1"/>
          </p:cNvGraphicFramePr>
          <p:nvPr/>
        </p:nvGraphicFramePr>
        <p:xfrm>
          <a:off x="4797425" y="3940175"/>
          <a:ext cx="4167188" cy="957263"/>
        </p:xfrm>
        <a:graphic>
          <a:graphicData uri="http://schemas.openxmlformats.org/presentationml/2006/ole">
            <p:oleObj spid="_x0000_s280578" name="Equation" r:id="rId3" imgW="2209680" imgH="507960" progId="Equation.3">
              <p:embed/>
            </p:oleObj>
          </a:graphicData>
        </a:graphic>
      </p:graphicFrame>
      <p:graphicFrame>
        <p:nvGraphicFramePr>
          <p:cNvPr id="279555" name="Object 3"/>
          <p:cNvGraphicFramePr>
            <a:graphicFrameLocks noChangeAspect="1"/>
          </p:cNvGraphicFramePr>
          <p:nvPr/>
        </p:nvGraphicFramePr>
        <p:xfrm>
          <a:off x="752475" y="4897438"/>
          <a:ext cx="4840288" cy="958850"/>
        </p:xfrm>
        <a:graphic>
          <a:graphicData uri="http://schemas.openxmlformats.org/presentationml/2006/ole">
            <p:oleObj spid="_x0000_s280579" name="Equation" r:id="rId4" imgW="2565360" imgH="507960" progId="Equation.3">
              <p:embed/>
            </p:oleObj>
          </a:graphicData>
        </a:graphic>
      </p:graphicFrame>
      <p:sp>
        <p:nvSpPr>
          <p:cNvPr id="6" name="TextBox 5"/>
          <p:cNvSpPr txBox="1"/>
          <p:nvPr/>
        </p:nvSpPr>
        <p:spPr>
          <a:xfrm>
            <a:off x="5974080" y="5323840"/>
            <a:ext cx="2954020" cy="369332"/>
          </a:xfrm>
          <a:prstGeom prst="rect">
            <a:avLst/>
          </a:prstGeom>
          <a:noFill/>
        </p:spPr>
        <p:txBody>
          <a:bodyPr wrap="square" rtlCol="0">
            <a:spAutoFit/>
          </a:bodyPr>
          <a:lstStyle/>
          <a:p>
            <a:r>
              <a:rPr lang="en-US" dirty="0" smtClean="0"/>
              <a:t>This will </a:t>
            </a:r>
            <a:r>
              <a:rPr lang="en-US" dirty="0" err="1" smtClean="0"/>
              <a:t>overfit</a:t>
            </a:r>
            <a:r>
              <a:rPr lang="en-US" dirty="0" smtClean="0"/>
              <a:t>, so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v1</a:t>
            </a:r>
            <a:endParaRPr lang="en-US" dirty="0"/>
          </a:p>
        </p:txBody>
      </p:sp>
      <p:sp>
        <p:nvSpPr>
          <p:cNvPr id="3" name="Content Placeholder 2"/>
          <p:cNvSpPr>
            <a:spLocks noGrp="1"/>
          </p:cNvSpPr>
          <p:nvPr>
            <p:ph idx="1"/>
          </p:nvPr>
        </p:nvSpPr>
        <p:spPr>
          <a:xfrm>
            <a:off x="279400" y="1257300"/>
            <a:ext cx="8648700" cy="5346700"/>
          </a:xfrm>
        </p:spPr>
        <p:txBody>
          <a:bodyPr>
            <a:normAutofit fontScale="77500" lnSpcReduction="2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Initialize an “event counter” (</a:t>
            </a:r>
            <a:r>
              <a:rPr lang="en-US" dirty="0" err="1" smtClean="0"/>
              <a:t>hashtable</a:t>
            </a:r>
            <a:r>
              <a:rPr lang="en-US" dirty="0" smtClean="0"/>
              <a:t>) C</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train:</a:t>
            </a:r>
          </a:p>
          <a:p>
            <a:pPr lvl="1"/>
            <a:r>
              <a:rPr lang="en-US" dirty="0" smtClean="0"/>
              <a:t>C(“</a:t>
            </a:r>
            <a:r>
              <a:rPr lang="en-US" i="1" dirty="0" smtClean="0"/>
              <a:t>Y</a:t>
            </a:r>
            <a:r>
              <a:rPr lang="en-US" dirty="0" smtClean="0"/>
              <a:t>=ANY”) ++;   C(“</a:t>
            </a:r>
            <a:r>
              <a:rPr lang="en-US" i="1" dirty="0" smtClean="0"/>
              <a:t>Y=y”) ++</a:t>
            </a:r>
          </a:p>
          <a:p>
            <a:pPr lvl="1"/>
            <a:r>
              <a:rPr lang="en-US" dirty="0" smtClean="0"/>
              <a:t>For </a:t>
            </a:r>
            <a:r>
              <a:rPr lang="en-US" i="1" dirty="0" smtClean="0"/>
              <a:t>j </a:t>
            </a:r>
            <a:r>
              <a:rPr lang="en-US" dirty="0" smtClean="0"/>
              <a:t>in </a:t>
            </a:r>
            <a:r>
              <a:rPr lang="en-US" i="1" dirty="0" smtClean="0"/>
              <a:t>1..d</a:t>
            </a:r>
            <a:r>
              <a:rPr lang="en-US" dirty="0" smtClean="0"/>
              <a:t>:</a:t>
            </a:r>
          </a:p>
          <a:p>
            <a:pPr lvl="2"/>
            <a:r>
              <a:rPr lang="en-US" dirty="0" smtClean="0"/>
              <a:t>C(“</a:t>
            </a:r>
            <a:r>
              <a:rPr lang="en-US" i="1" dirty="0" smtClean="0"/>
              <a:t>Y=y ^ </a:t>
            </a:r>
            <a:r>
              <a:rPr lang="en-US" i="1" dirty="0" err="1" smtClean="0"/>
              <a:t>X</a:t>
            </a:r>
            <a:r>
              <a:rPr lang="en-US" i="1" baseline="-25000" dirty="0" err="1" smtClean="0"/>
              <a:t>j</a:t>
            </a:r>
            <a:r>
              <a:rPr lang="en-US" i="1" dirty="0" smtClean="0"/>
              <a:t>=</a:t>
            </a:r>
            <a:r>
              <a:rPr lang="en-US" i="1" dirty="0" err="1" smtClean="0"/>
              <a:t>x</a:t>
            </a:r>
            <a:r>
              <a:rPr lang="en-US" i="1" baseline="-25000" dirty="0" err="1" smtClean="0"/>
              <a:t>j</a:t>
            </a:r>
            <a:r>
              <a:rPr lang="en-US" dirty="0" smtClean="0"/>
              <a:t>”) ++</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test:</a:t>
            </a:r>
          </a:p>
          <a:p>
            <a:pPr lvl="1"/>
            <a:r>
              <a:rPr lang="en-US" dirty="0" smtClean="0"/>
              <a:t>For each </a:t>
            </a:r>
            <a:r>
              <a:rPr lang="en-US" i="1" dirty="0" smtClean="0"/>
              <a:t>y’ </a:t>
            </a:r>
            <a:r>
              <a:rPr lang="en-US" dirty="0" smtClean="0"/>
              <a:t>in</a:t>
            </a:r>
            <a:r>
              <a:rPr lang="en-US" i="1" dirty="0" smtClean="0"/>
              <a:t> </a:t>
            </a:r>
            <a:r>
              <a:rPr lang="en-US" i="1" dirty="0" err="1" smtClean="0"/>
              <a:t>dom</a:t>
            </a:r>
            <a:r>
              <a:rPr lang="en-US" i="1" dirty="0" smtClean="0"/>
              <a:t>(Y):</a:t>
            </a:r>
          </a:p>
          <a:p>
            <a:pPr lvl="2"/>
            <a:r>
              <a:rPr lang="en-US" dirty="0" smtClean="0"/>
              <a:t>Compute Pr</a:t>
            </a:r>
            <a:r>
              <a:rPr lang="en-US" i="1" dirty="0" smtClean="0"/>
              <a:t>(y’,x</a:t>
            </a:r>
            <a:r>
              <a:rPr lang="en-US" i="1" baseline="-25000" dirty="0" smtClean="0"/>
              <a:t>1</a:t>
            </a:r>
            <a:r>
              <a:rPr lang="en-US" i="1" dirty="0" smtClean="0"/>
              <a:t>,….,</a:t>
            </a:r>
            <a:r>
              <a:rPr lang="en-US" i="1" dirty="0" err="1" smtClean="0"/>
              <a:t>x</a:t>
            </a:r>
            <a:r>
              <a:rPr lang="en-US" i="1" baseline="-25000" dirty="0" err="1" smtClean="0"/>
              <a:t>d</a:t>
            </a:r>
            <a:r>
              <a:rPr lang="en-US" i="1" dirty="0" smtClean="0"/>
              <a:t>) = </a:t>
            </a:r>
          </a:p>
          <a:p>
            <a:pPr lvl="2"/>
            <a:endParaRPr lang="en-US" i="1" dirty="0" smtClean="0"/>
          </a:p>
          <a:p>
            <a:pPr lvl="2"/>
            <a:endParaRPr lang="en-US" i="1" dirty="0" smtClean="0"/>
          </a:p>
          <a:p>
            <a:pPr lvl="2"/>
            <a:endParaRPr lang="en-US" dirty="0" smtClean="0"/>
          </a:p>
          <a:p>
            <a:pPr lvl="1"/>
            <a:endParaRPr lang="en-US" dirty="0" smtClean="0"/>
          </a:p>
          <a:p>
            <a:pPr lvl="1"/>
            <a:r>
              <a:rPr lang="en-US" dirty="0" smtClean="0"/>
              <a:t>Return the best </a:t>
            </a:r>
            <a:r>
              <a:rPr lang="en-US" i="1" dirty="0" smtClean="0"/>
              <a:t>y’</a:t>
            </a:r>
            <a:endParaRPr lang="en-US" dirty="0" smtClean="0"/>
          </a:p>
        </p:txBody>
      </p:sp>
      <p:graphicFrame>
        <p:nvGraphicFramePr>
          <p:cNvPr id="4" name="Object 3"/>
          <p:cNvGraphicFramePr>
            <a:graphicFrameLocks noChangeAspect="1"/>
          </p:cNvGraphicFramePr>
          <p:nvPr/>
        </p:nvGraphicFramePr>
        <p:xfrm>
          <a:off x="4797425" y="3940175"/>
          <a:ext cx="4167188" cy="957263"/>
        </p:xfrm>
        <a:graphic>
          <a:graphicData uri="http://schemas.openxmlformats.org/presentationml/2006/ole">
            <p:oleObj spid="_x0000_s281602" name="Equation" r:id="rId3" imgW="2209680" imgH="507960" progId="Equation.3">
              <p:embed/>
            </p:oleObj>
          </a:graphicData>
        </a:graphic>
      </p:graphicFrame>
      <p:graphicFrame>
        <p:nvGraphicFramePr>
          <p:cNvPr id="279555" name="Object 3"/>
          <p:cNvGraphicFramePr>
            <a:graphicFrameLocks noChangeAspect="1"/>
          </p:cNvGraphicFramePr>
          <p:nvPr/>
        </p:nvGraphicFramePr>
        <p:xfrm>
          <a:off x="231775" y="4897438"/>
          <a:ext cx="6037263" cy="958850"/>
        </p:xfrm>
        <a:graphic>
          <a:graphicData uri="http://schemas.openxmlformats.org/presentationml/2006/ole">
            <p:oleObj spid="_x0000_s281603" name="Equation" r:id="rId4" imgW="3200400" imgH="507960" progId="Equation.3">
              <p:embed/>
            </p:oleObj>
          </a:graphicData>
        </a:graphic>
      </p:graphicFrame>
      <p:sp>
        <p:nvSpPr>
          <p:cNvPr id="6" name="TextBox 5"/>
          <p:cNvSpPr txBox="1"/>
          <p:nvPr/>
        </p:nvSpPr>
        <p:spPr>
          <a:xfrm>
            <a:off x="6496367" y="4932958"/>
            <a:ext cx="2431733" cy="1200329"/>
          </a:xfrm>
          <a:prstGeom prst="rect">
            <a:avLst/>
          </a:prstGeom>
          <a:noFill/>
        </p:spPr>
        <p:txBody>
          <a:bodyPr wrap="square" rtlCol="0">
            <a:spAutoFit/>
          </a:bodyPr>
          <a:lstStyle/>
          <a:p>
            <a:r>
              <a:rPr lang="en-US" dirty="0" smtClean="0"/>
              <a:t>where:</a:t>
            </a:r>
          </a:p>
          <a:p>
            <a:r>
              <a:rPr lang="en-US" i="1" dirty="0" err="1" smtClean="0"/>
              <a:t>q</a:t>
            </a:r>
            <a:r>
              <a:rPr lang="en-US" i="1" baseline="-25000" dirty="0" err="1" smtClean="0"/>
              <a:t>j</a:t>
            </a:r>
            <a:r>
              <a:rPr lang="en-US" i="1" dirty="0" smtClean="0"/>
              <a:t> = 1/|</a:t>
            </a:r>
            <a:r>
              <a:rPr lang="en-US" i="1" dirty="0" err="1" smtClean="0"/>
              <a:t>dom</a:t>
            </a:r>
            <a:r>
              <a:rPr lang="en-US" i="1" dirty="0" smtClean="0"/>
              <a:t>(</a:t>
            </a:r>
            <a:r>
              <a:rPr lang="en-US" i="1" dirty="0" err="1" smtClean="0"/>
              <a:t>X</a:t>
            </a:r>
            <a:r>
              <a:rPr lang="en-US" i="1" baseline="-25000" dirty="0" err="1" smtClean="0"/>
              <a:t>j</a:t>
            </a:r>
            <a:r>
              <a:rPr lang="en-US" i="1" dirty="0" smtClean="0"/>
              <a:t>)|</a:t>
            </a:r>
          </a:p>
          <a:p>
            <a:r>
              <a:rPr lang="en-US" i="1" dirty="0" err="1" smtClean="0"/>
              <a:t>q</a:t>
            </a:r>
            <a:r>
              <a:rPr lang="en-US" i="1" baseline="-25000" dirty="0" err="1" smtClean="0"/>
              <a:t>y</a:t>
            </a:r>
            <a:r>
              <a:rPr lang="en-US" i="1" dirty="0" smtClean="0"/>
              <a:t> = 1/|</a:t>
            </a:r>
            <a:r>
              <a:rPr lang="en-US" i="1" dirty="0" err="1" smtClean="0"/>
              <a:t>dom</a:t>
            </a:r>
            <a:r>
              <a:rPr lang="en-US" i="1" dirty="0" smtClean="0"/>
              <a:t>(Y)|</a:t>
            </a:r>
          </a:p>
          <a:p>
            <a:r>
              <a:rPr lang="en-US" i="1" dirty="0" smtClean="0"/>
              <a:t>m=1</a:t>
            </a:r>
            <a:endParaRPr lang="en-US" i="1" dirty="0"/>
          </a:p>
        </p:txBody>
      </p:sp>
      <p:sp>
        <p:nvSpPr>
          <p:cNvPr id="7" name="TextBox 6"/>
          <p:cNvSpPr txBox="1"/>
          <p:nvPr/>
        </p:nvSpPr>
        <p:spPr>
          <a:xfrm>
            <a:off x="5974080" y="6234668"/>
            <a:ext cx="2954020" cy="369332"/>
          </a:xfrm>
          <a:prstGeom prst="rect">
            <a:avLst/>
          </a:prstGeom>
          <a:noFill/>
        </p:spPr>
        <p:txBody>
          <a:bodyPr wrap="square" rtlCol="0">
            <a:spAutoFit/>
          </a:bodyPr>
          <a:lstStyle/>
          <a:p>
            <a:r>
              <a:rPr lang="en-US" dirty="0" smtClean="0"/>
              <a:t>This will underflow, so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v1</a:t>
            </a:r>
            <a:endParaRPr lang="en-US" dirty="0"/>
          </a:p>
        </p:txBody>
      </p:sp>
      <p:sp>
        <p:nvSpPr>
          <p:cNvPr id="3" name="Content Placeholder 2"/>
          <p:cNvSpPr>
            <a:spLocks noGrp="1"/>
          </p:cNvSpPr>
          <p:nvPr>
            <p:ph idx="1"/>
          </p:nvPr>
        </p:nvSpPr>
        <p:spPr>
          <a:xfrm>
            <a:off x="279400" y="1257300"/>
            <a:ext cx="8648700" cy="5346700"/>
          </a:xfrm>
        </p:spPr>
        <p:txBody>
          <a:bodyPr>
            <a:normAutofit fontScale="77500" lnSpcReduction="2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Initialize an “event counter” (</a:t>
            </a:r>
            <a:r>
              <a:rPr lang="en-US" dirty="0" err="1" smtClean="0"/>
              <a:t>hashtable</a:t>
            </a:r>
            <a:r>
              <a:rPr lang="en-US" dirty="0" smtClean="0"/>
              <a:t>) C</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train:</a:t>
            </a:r>
          </a:p>
          <a:p>
            <a:pPr lvl="1"/>
            <a:r>
              <a:rPr lang="en-US" dirty="0" smtClean="0"/>
              <a:t>C(“</a:t>
            </a:r>
            <a:r>
              <a:rPr lang="en-US" i="1" dirty="0" smtClean="0"/>
              <a:t>Y</a:t>
            </a:r>
            <a:r>
              <a:rPr lang="en-US" dirty="0" smtClean="0"/>
              <a:t>=ANY”) ++;   C(“</a:t>
            </a:r>
            <a:r>
              <a:rPr lang="en-US" i="1" dirty="0" smtClean="0"/>
              <a:t>Y=y”) ++</a:t>
            </a:r>
          </a:p>
          <a:p>
            <a:pPr lvl="1"/>
            <a:r>
              <a:rPr lang="en-US" dirty="0" smtClean="0"/>
              <a:t>For </a:t>
            </a:r>
            <a:r>
              <a:rPr lang="en-US" i="1" dirty="0" smtClean="0"/>
              <a:t>j </a:t>
            </a:r>
            <a:r>
              <a:rPr lang="en-US" dirty="0" smtClean="0"/>
              <a:t>in </a:t>
            </a:r>
            <a:r>
              <a:rPr lang="en-US" i="1" dirty="0" smtClean="0"/>
              <a:t>1..d</a:t>
            </a:r>
            <a:r>
              <a:rPr lang="en-US" dirty="0" smtClean="0"/>
              <a:t>:</a:t>
            </a:r>
          </a:p>
          <a:p>
            <a:pPr lvl="2"/>
            <a:r>
              <a:rPr lang="en-US" dirty="0" smtClean="0"/>
              <a:t>C(“</a:t>
            </a:r>
            <a:r>
              <a:rPr lang="en-US" i="1" dirty="0" smtClean="0"/>
              <a:t>Y=y ^ </a:t>
            </a:r>
            <a:r>
              <a:rPr lang="en-US" i="1" dirty="0" err="1" smtClean="0"/>
              <a:t>X</a:t>
            </a:r>
            <a:r>
              <a:rPr lang="en-US" i="1" baseline="-25000" dirty="0" err="1" smtClean="0"/>
              <a:t>j</a:t>
            </a:r>
            <a:r>
              <a:rPr lang="en-US" i="1" dirty="0" smtClean="0"/>
              <a:t>=</a:t>
            </a:r>
            <a:r>
              <a:rPr lang="en-US" i="1" dirty="0" err="1" smtClean="0"/>
              <a:t>x</a:t>
            </a:r>
            <a:r>
              <a:rPr lang="en-US" i="1" baseline="-25000" dirty="0" err="1" smtClean="0"/>
              <a:t>j</a:t>
            </a:r>
            <a:r>
              <a:rPr lang="en-US" dirty="0" smtClean="0"/>
              <a:t>”) ++</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test:</a:t>
            </a:r>
          </a:p>
          <a:p>
            <a:pPr lvl="1"/>
            <a:r>
              <a:rPr lang="en-US" dirty="0" smtClean="0"/>
              <a:t>For each </a:t>
            </a:r>
            <a:r>
              <a:rPr lang="en-US" i="1" dirty="0" smtClean="0"/>
              <a:t>y’ </a:t>
            </a:r>
            <a:r>
              <a:rPr lang="en-US" dirty="0" smtClean="0"/>
              <a:t>in</a:t>
            </a:r>
            <a:r>
              <a:rPr lang="en-US" i="1" dirty="0" smtClean="0"/>
              <a:t> </a:t>
            </a:r>
            <a:r>
              <a:rPr lang="en-US" i="1" dirty="0" err="1" smtClean="0"/>
              <a:t>dom</a:t>
            </a:r>
            <a:r>
              <a:rPr lang="en-US" i="1" dirty="0" smtClean="0"/>
              <a:t>(Y):</a:t>
            </a:r>
          </a:p>
          <a:p>
            <a:pPr lvl="2"/>
            <a:r>
              <a:rPr lang="en-US" dirty="0" smtClean="0"/>
              <a:t>Compute log Pr</a:t>
            </a:r>
            <a:r>
              <a:rPr lang="en-US" i="1" dirty="0" smtClean="0"/>
              <a:t>(y’,x</a:t>
            </a:r>
            <a:r>
              <a:rPr lang="en-US" i="1" baseline="-25000" dirty="0" smtClean="0"/>
              <a:t>1</a:t>
            </a:r>
            <a:r>
              <a:rPr lang="en-US" i="1" dirty="0" smtClean="0"/>
              <a:t>,….,</a:t>
            </a:r>
            <a:r>
              <a:rPr lang="en-US" i="1" dirty="0" err="1" smtClean="0"/>
              <a:t>x</a:t>
            </a:r>
            <a:r>
              <a:rPr lang="en-US" i="1" baseline="-25000" dirty="0" err="1" smtClean="0"/>
              <a:t>d</a:t>
            </a:r>
            <a:r>
              <a:rPr lang="en-US" i="1" dirty="0" smtClean="0"/>
              <a:t>) = </a:t>
            </a:r>
          </a:p>
          <a:p>
            <a:pPr lvl="2"/>
            <a:endParaRPr lang="en-US" i="1" dirty="0" smtClean="0"/>
          </a:p>
          <a:p>
            <a:pPr lvl="2"/>
            <a:endParaRPr lang="en-US" i="1" dirty="0" smtClean="0"/>
          </a:p>
          <a:p>
            <a:pPr lvl="2"/>
            <a:endParaRPr lang="en-US" dirty="0" smtClean="0"/>
          </a:p>
          <a:p>
            <a:pPr lvl="1"/>
            <a:endParaRPr lang="en-US" dirty="0" smtClean="0"/>
          </a:p>
          <a:p>
            <a:pPr lvl="1"/>
            <a:r>
              <a:rPr lang="en-US" dirty="0" smtClean="0"/>
              <a:t>Return the best </a:t>
            </a:r>
            <a:r>
              <a:rPr lang="en-US" i="1" dirty="0" smtClean="0"/>
              <a:t>y’</a:t>
            </a:r>
            <a:endParaRPr lang="en-US" dirty="0" smtClean="0"/>
          </a:p>
        </p:txBody>
      </p:sp>
      <p:graphicFrame>
        <p:nvGraphicFramePr>
          <p:cNvPr id="279555" name="Object 3"/>
          <p:cNvGraphicFramePr>
            <a:graphicFrameLocks noChangeAspect="1"/>
          </p:cNvGraphicFramePr>
          <p:nvPr/>
        </p:nvGraphicFramePr>
        <p:xfrm>
          <a:off x="503237" y="4717415"/>
          <a:ext cx="7018338" cy="911225"/>
        </p:xfrm>
        <a:graphic>
          <a:graphicData uri="http://schemas.openxmlformats.org/presentationml/2006/ole">
            <p:oleObj spid="_x0000_s282627" name="Equation" r:id="rId3" imgW="3720960" imgH="482400" progId="Equation.3">
              <p:embed/>
            </p:oleObj>
          </a:graphicData>
        </a:graphic>
      </p:graphicFrame>
      <p:sp>
        <p:nvSpPr>
          <p:cNvPr id="6" name="TextBox 5"/>
          <p:cNvSpPr txBox="1"/>
          <p:nvPr/>
        </p:nvSpPr>
        <p:spPr>
          <a:xfrm>
            <a:off x="6712267" y="3198951"/>
            <a:ext cx="2431733" cy="1200329"/>
          </a:xfrm>
          <a:prstGeom prst="rect">
            <a:avLst/>
          </a:prstGeom>
          <a:noFill/>
        </p:spPr>
        <p:txBody>
          <a:bodyPr wrap="square" rtlCol="0">
            <a:spAutoFit/>
          </a:bodyPr>
          <a:lstStyle/>
          <a:p>
            <a:r>
              <a:rPr lang="en-US" dirty="0" smtClean="0"/>
              <a:t>where:</a:t>
            </a:r>
          </a:p>
          <a:p>
            <a:r>
              <a:rPr lang="en-US" i="1" dirty="0" err="1" smtClean="0"/>
              <a:t>q</a:t>
            </a:r>
            <a:r>
              <a:rPr lang="en-US" i="1" baseline="-25000" dirty="0" err="1" smtClean="0"/>
              <a:t>j</a:t>
            </a:r>
            <a:r>
              <a:rPr lang="en-US" i="1" dirty="0" smtClean="0"/>
              <a:t> = 1/|</a:t>
            </a:r>
            <a:r>
              <a:rPr lang="en-US" i="1" dirty="0" err="1" smtClean="0"/>
              <a:t>dom</a:t>
            </a:r>
            <a:r>
              <a:rPr lang="en-US" i="1" dirty="0" smtClean="0"/>
              <a:t>(</a:t>
            </a:r>
            <a:r>
              <a:rPr lang="en-US" i="1" dirty="0" err="1" smtClean="0"/>
              <a:t>X</a:t>
            </a:r>
            <a:r>
              <a:rPr lang="en-US" i="1" baseline="-25000" dirty="0" err="1" smtClean="0"/>
              <a:t>j</a:t>
            </a:r>
            <a:r>
              <a:rPr lang="en-US" i="1" dirty="0" smtClean="0"/>
              <a:t>)|</a:t>
            </a:r>
          </a:p>
          <a:p>
            <a:r>
              <a:rPr lang="en-US" i="1" dirty="0" err="1" smtClean="0"/>
              <a:t>q</a:t>
            </a:r>
            <a:r>
              <a:rPr lang="en-US" i="1" baseline="-25000" dirty="0" err="1" smtClean="0"/>
              <a:t>y</a:t>
            </a:r>
            <a:r>
              <a:rPr lang="en-US" i="1" dirty="0" smtClean="0"/>
              <a:t> = 1/|</a:t>
            </a:r>
            <a:r>
              <a:rPr lang="en-US" i="1" dirty="0" err="1" smtClean="0"/>
              <a:t>dom</a:t>
            </a:r>
            <a:r>
              <a:rPr lang="en-US" i="1" dirty="0" smtClean="0"/>
              <a:t>(Y)|</a:t>
            </a:r>
          </a:p>
          <a:p>
            <a:r>
              <a:rPr lang="en-US" i="1" dirty="0" smtClean="0"/>
              <a:t>m=1</a:t>
            </a:r>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v2</a:t>
            </a:r>
            <a:endParaRPr lang="en-US" dirty="0"/>
          </a:p>
        </p:txBody>
      </p:sp>
      <p:sp>
        <p:nvSpPr>
          <p:cNvPr id="3" name="Content Placeholder 2"/>
          <p:cNvSpPr>
            <a:spLocks noGrp="1"/>
          </p:cNvSpPr>
          <p:nvPr>
            <p:ph idx="1"/>
          </p:nvPr>
        </p:nvSpPr>
        <p:spPr>
          <a:xfrm>
            <a:off x="279400" y="1257300"/>
            <a:ext cx="8648700" cy="5346700"/>
          </a:xfrm>
        </p:spPr>
        <p:txBody>
          <a:bodyPr>
            <a:normAutofit fontScale="92500" lnSpcReduction="20000"/>
          </a:bodyPr>
          <a:lstStyle/>
          <a:p>
            <a:r>
              <a:rPr lang="en-US" dirty="0" smtClean="0"/>
              <a:t>For text documents, what features do you use?</a:t>
            </a:r>
          </a:p>
          <a:p>
            <a:r>
              <a:rPr lang="en-US" dirty="0" smtClean="0"/>
              <a:t>One common choice:</a:t>
            </a:r>
          </a:p>
          <a:p>
            <a:pPr lvl="1"/>
            <a:r>
              <a:rPr lang="en-US" dirty="0" smtClean="0"/>
              <a:t>X</a:t>
            </a:r>
            <a:r>
              <a:rPr lang="en-US" baseline="-25000" dirty="0" smtClean="0"/>
              <a:t>1</a:t>
            </a:r>
            <a:r>
              <a:rPr lang="en-US" dirty="0" smtClean="0"/>
              <a:t> = first word in the document</a:t>
            </a:r>
          </a:p>
          <a:p>
            <a:pPr lvl="1"/>
            <a:r>
              <a:rPr lang="en-US" dirty="0" smtClean="0"/>
              <a:t>X</a:t>
            </a:r>
            <a:r>
              <a:rPr lang="en-US" baseline="-25000" dirty="0" smtClean="0"/>
              <a:t>2</a:t>
            </a:r>
            <a:r>
              <a:rPr lang="en-US" dirty="0" smtClean="0"/>
              <a:t> = second word in the document</a:t>
            </a:r>
          </a:p>
          <a:p>
            <a:pPr lvl="1"/>
            <a:r>
              <a:rPr lang="en-US" dirty="0" smtClean="0"/>
              <a:t>X</a:t>
            </a:r>
            <a:r>
              <a:rPr lang="en-US" baseline="-25000" dirty="0" smtClean="0"/>
              <a:t>3</a:t>
            </a:r>
            <a:r>
              <a:rPr lang="en-US" dirty="0" smtClean="0"/>
              <a:t> = third …</a:t>
            </a:r>
          </a:p>
          <a:p>
            <a:pPr lvl="1"/>
            <a:r>
              <a:rPr lang="en-US" dirty="0" smtClean="0"/>
              <a:t>X</a:t>
            </a:r>
            <a:r>
              <a:rPr lang="en-US" baseline="-25000" dirty="0" smtClean="0"/>
              <a:t>4</a:t>
            </a:r>
            <a:r>
              <a:rPr lang="en-US" dirty="0" smtClean="0"/>
              <a:t> = …</a:t>
            </a:r>
          </a:p>
          <a:p>
            <a:pPr lvl="1"/>
            <a:r>
              <a:rPr lang="en-US" dirty="0" smtClean="0"/>
              <a:t>…</a:t>
            </a:r>
          </a:p>
          <a:p>
            <a:r>
              <a:rPr lang="en-US" dirty="0" smtClean="0"/>
              <a:t>But: Pr(</a:t>
            </a:r>
            <a:r>
              <a:rPr lang="en-US" i="1" dirty="0" smtClean="0"/>
              <a:t>X</a:t>
            </a:r>
            <a:r>
              <a:rPr lang="en-US" i="1" baseline="-25000" dirty="0" smtClean="0"/>
              <a:t>13</a:t>
            </a:r>
            <a:r>
              <a:rPr lang="en-US" i="1" dirty="0" smtClean="0"/>
              <a:t>=</a:t>
            </a:r>
            <a:r>
              <a:rPr lang="en-US" i="1" dirty="0" err="1" smtClean="0"/>
              <a:t>hockey|Y</a:t>
            </a:r>
            <a:r>
              <a:rPr lang="en-US" i="1" dirty="0" smtClean="0"/>
              <a:t>=sports</a:t>
            </a:r>
            <a:r>
              <a:rPr lang="en-US" dirty="0" smtClean="0"/>
              <a:t>) is probably not that different from Pr(</a:t>
            </a:r>
            <a:r>
              <a:rPr lang="en-US" i="1" dirty="0" smtClean="0"/>
              <a:t>X</a:t>
            </a:r>
            <a:r>
              <a:rPr lang="en-US" i="1" baseline="-25000" dirty="0" smtClean="0"/>
              <a:t>11</a:t>
            </a:r>
            <a:r>
              <a:rPr lang="en-US" i="1" dirty="0" smtClean="0"/>
              <a:t>=</a:t>
            </a:r>
            <a:r>
              <a:rPr lang="en-US" i="1" dirty="0" err="1" smtClean="0"/>
              <a:t>hockey|Y</a:t>
            </a:r>
            <a:r>
              <a:rPr lang="en-US" i="1" dirty="0" smtClean="0"/>
              <a:t>=sports</a:t>
            </a:r>
            <a:r>
              <a:rPr lang="en-US" dirty="0" smtClean="0"/>
              <a:t>)…so instead of treating them as different variables, treat them as different copies of the same variable</a:t>
            </a:r>
            <a:endParaRPr lang="en-US" i="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v1</a:t>
            </a:r>
            <a:endParaRPr lang="en-US" dirty="0"/>
          </a:p>
        </p:txBody>
      </p:sp>
      <p:sp>
        <p:nvSpPr>
          <p:cNvPr id="3" name="Content Placeholder 2"/>
          <p:cNvSpPr>
            <a:spLocks noGrp="1"/>
          </p:cNvSpPr>
          <p:nvPr>
            <p:ph idx="1"/>
          </p:nvPr>
        </p:nvSpPr>
        <p:spPr>
          <a:xfrm>
            <a:off x="279400" y="1257300"/>
            <a:ext cx="8648700" cy="5346700"/>
          </a:xfrm>
        </p:spPr>
        <p:txBody>
          <a:bodyPr>
            <a:normAutofit fontScale="77500" lnSpcReduction="2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Initialize an “event counter” (</a:t>
            </a:r>
            <a:r>
              <a:rPr lang="en-US" dirty="0" err="1" smtClean="0"/>
              <a:t>hashtable</a:t>
            </a:r>
            <a:r>
              <a:rPr lang="en-US" dirty="0" smtClean="0"/>
              <a:t>) C</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train:</a:t>
            </a:r>
          </a:p>
          <a:p>
            <a:pPr lvl="1"/>
            <a:r>
              <a:rPr lang="en-US" dirty="0" smtClean="0"/>
              <a:t>C(“</a:t>
            </a:r>
            <a:r>
              <a:rPr lang="en-US" i="1" dirty="0" smtClean="0"/>
              <a:t>Y</a:t>
            </a:r>
            <a:r>
              <a:rPr lang="en-US" dirty="0" smtClean="0"/>
              <a:t>=ANY”) ++;   C(“</a:t>
            </a:r>
            <a:r>
              <a:rPr lang="en-US" i="1" dirty="0" smtClean="0"/>
              <a:t>Y=y”) ++</a:t>
            </a:r>
          </a:p>
          <a:p>
            <a:pPr lvl="1"/>
            <a:r>
              <a:rPr lang="en-US" dirty="0" smtClean="0"/>
              <a:t>For </a:t>
            </a:r>
            <a:r>
              <a:rPr lang="en-US" i="1" dirty="0" smtClean="0"/>
              <a:t>j </a:t>
            </a:r>
            <a:r>
              <a:rPr lang="en-US" dirty="0" smtClean="0"/>
              <a:t>in </a:t>
            </a:r>
            <a:r>
              <a:rPr lang="en-US" i="1" dirty="0" smtClean="0"/>
              <a:t>1..d</a:t>
            </a:r>
            <a:r>
              <a:rPr lang="en-US" dirty="0" smtClean="0"/>
              <a:t>:</a:t>
            </a:r>
          </a:p>
          <a:p>
            <a:pPr lvl="2"/>
            <a:r>
              <a:rPr lang="en-US" dirty="0" smtClean="0"/>
              <a:t>C(“</a:t>
            </a:r>
            <a:r>
              <a:rPr lang="en-US" i="1" dirty="0" smtClean="0"/>
              <a:t>Y=y ^ </a:t>
            </a:r>
            <a:r>
              <a:rPr lang="en-US" i="1" dirty="0" err="1" smtClean="0"/>
              <a:t>X</a:t>
            </a:r>
            <a:r>
              <a:rPr lang="en-US" i="1" baseline="-25000" dirty="0" err="1" smtClean="0"/>
              <a:t>j</a:t>
            </a:r>
            <a:r>
              <a:rPr lang="en-US" i="1" dirty="0" smtClean="0"/>
              <a:t>=</a:t>
            </a:r>
            <a:r>
              <a:rPr lang="en-US" i="1" dirty="0" err="1" smtClean="0"/>
              <a:t>x</a:t>
            </a:r>
            <a:r>
              <a:rPr lang="en-US" i="1" baseline="-25000" dirty="0" err="1" smtClean="0"/>
              <a:t>j</a:t>
            </a:r>
            <a:r>
              <a:rPr lang="en-US" dirty="0" smtClean="0"/>
              <a:t>”) ++</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test:</a:t>
            </a:r>
          </a:p>
          <a:p>
            <a:pPr lvl="1"/>
            <a:r>
              <a:rPr lang="en-US" dirty="0" smtClean="0"/>
              <a:t>For each </a:t>
            </a:r>
            <a:r>
              <a:rPr lang="en-US" i="1" dirty="0" smtClean="0"/>
              <a:t>y’ </a:t>
            </a:r>
            <a:r>
              <a:rPr lang="en-US" dirty="0" smtClean="0"/>
              <a:t>in</a:t>
            </a:r>
            <a:r>
              <a:rPr lang="en-US" i="1" dirty="0" smtClean="0"/>
              <a:t> </a:t>
            </a:r>
            <a:r>
              <a:rPr lang="en-US" i="1" dirty="0" err="1" smtClean="0"/>
              <a:t>dom</a:t>
            </a:r>
            <a:r>
              <a:rPr lang="en-US" i="1" dirty="0" smtClean="0"/>
              <a:t>(Y):</a:t>
            </a:r>
          </a:p>
          <a:p>
            <a:pPr lvl="2"/>
            <a:r>
              <a:rPr lang="en-US" dirty="0" smtClean="0"/>
              <a:t>Compute Pr</a:t>
            </a:r>
            <a:r>
              <a:rPr lang="en-US" i="1" dirty="0" smtClean="0"/>
              <a:t>(y’,x</a:t>
            </a:r>
            <a:r>
              <a:rPr lang="en-US" i="1" baseline="-25000" dirty="0" smtClean="0"/>
              <a:t>1</a:t>
            </a:r>
            <a:r>
              <a:rPr lang="en-US" i="1" dirty="0" smtClean="0"/>
              <a:t>,….,</a:t>
            </a:r>
            <a:r>
              <a:rPr lang="en-US" i="1" dirty="0" err="1" smtClean="0"/>
              <a:t>x</a:t>
            </a:r>
            <a:r>
              <a:rPr lang="en-US" i="1" baseline="-25000" dirty="0" err="1" smtClean="0"/>
              <a:t>d</a:t>
            </a:r>
            <a:r>
              <a:rPr lang="en-US" i="1" dirty="0" smtClean="0"/>
              <a:t>) = </a:t>
            </a:r>
          </a:p>
          <a:p>
            <a:pPr lvl="2"/>
            <a:endParaRPr lang="en-US" i="1" dirty="0" smtClean="0"/>
          </a:p>
          <a:p>
            <a:pPr lvl="2"/>
            <a:endParaRPr lang="en-US" i="1" dirty="0" smtClean="0"/>
          </a:p>
          <a:p>
            <a:pPr lvl="2"/>
            <a:endParaRPr lang="en-US" dirty="0" smtClean="0"/>
          </a:p>
          <a:p>
            <a:pPr lvl="1"/>
            <a:endParaRPr lang="en-US" dirty="0" smtClean="0"/>
          </a:p>
          <a:p>
            <a:pPr lvl="1"/>
            <a:r>
              <a:rPr lang="en-US" dirty="0" smtClean="0"/>
              <a:t>Return the best </a:t>
            </a:r>
            <a:r>
              <a:rPr lang="en-US" i="1" dirty="0" smtClean="0"/>
              <a:t>y’</a:t>
            </a:r>
            <a:endParaRPr lang="en-US" dirty="0" smtClean="0"/>
          </a:p>
        </p:txBody>
      </p:sp>
      <p:graphicFrame>
        <p:nvGraphicFramePr>
          <p:cNvPr id="4" name="Object 3"/>
          <p:cNvGraphicFramePr>
            <a:graphicFrameLocks noChangeAspect="1"/>
          </p:cNvGraphicFramePr>
          <p:nvPr/>
        </p:nvGraphicFramePr>
        <p:xfrm>
          <a:off x="4797425" y="3940175"/>
          <a:ext cx="4167188" cy="957263"/>
        </p:xfrm>
        <a:graphic>
          <a:graphicData uri="http://schemas.openxmlformats.org/presentationml/2006/ole">
            <p:oleObj spid="_x0000_s284674" name="Equation" r:id="rId3" imgW="2209680" imgH="507960" progId="Equation.3">
              <p:embed/>
            </p:oleObj>
          </a:graphicData>
        </a:graphic>
      </p:graphicFrame>
      <p:graphicFrame>
        <p:nvGraphicFramePr>
          <p:cNvPr id="279555" name="Object 3"/>
          <p:cNvGraphicFramePr>
            <a:graphicFrameLocks noChangeAspect="1"/>
          </p:cNvGraphicFramePr>
          <p:nvPr/>
        </p:nvGraphicFramePr>
        <p:xfrm>
          <a:off x="980281" y="4897438"/>
          <a:ext cx="4383088" cy="958850"/>
        </p:xfrm>
        <a:graphic>
          <a:graphicData uri="http://schemas.openxmlformats.org/presentationml/2006/ole">
            <p:oleObj spid="_x0000_s284675" name="Equation" r:id="rId4" imgW="2323800" imgH="50796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v2</a:t>
            </a:r>
            <a:endParaRPr lang="en-US" dirty="0"/>
          </a:p>
        </p:txBody>
      </p:sp>
      <p:sp>
        <p:nvSpPr>
          <p:cNvPr id="3" name="Content Placeholder 2"/>
          <p:cNvSpPr>
            <a:spLocks noGrp="1"/>
          </p:cNvSpPr>
          <p:nvPr>
            <p:ph idx="1"/>
          </p:nvPr>
        </p:nvSpPr>
        <p:spPr>
          <a:xfrm>
            <a:off x="279400" y="1257300"/>
            <a:ext cx="8648700" cy="5346700"/>
          </a:xfrm>
        </p:spPr>
        <p:txBody>
          <a:bodyPr>
            <a:normAutofit fontScale="77500" lnSpcReduction="2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Initialize an “event counter” (</a:t>
            </a:r>
            <a:r>
              <a:rPr lang="en-US" dirty="0" err="1" smtClean="0"/>
              <a:t>hashtable</a:t>
            </a:r>
            <a:r>
              <a:rPr lang="en-US" dirty="0" smtClean="0"/>
              <a:t>) C</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train:</a:t>
            </a:r>
          </a:p>
          <a:p>
            <a:pPr lvl="1"/>
            <a:r>
              <a:rPr lang="en-US" dirty="0" smtClean="0"/>
              <a:t>C(“</a:t>
            </a:r>
            <a:r>
              <a:rPr lang="en-US" i="1" dirty="0" smtClean="0"/>
              <a:t>Y</a:t>
            </a:r>
            <a:r>
              <a:rPr lang="en-US" dirty="0" smtClean="0"/>
              <a:t>=ANY”) ++;   C(“</a:t>
            </a:r>
            <a:r>
              <a:rPr lang="en-US" i="1" dirty="0" smtClean="0"/>
              <a:t>Y=y”) ++</a:t>
            </a:r>
          </a:p>
          <a:p>
            <a:pPr lvl="1"/>
            <a:r>
              <a:rPr lang="en-US" dirty="0" smtClean="0"/>
              <a:t>For </a:t>
            </a:r>
            <a:r>
              <a:rPr lang="en-US" i="1" dirty="0" smtClean="0"/>
              <a:t>j </a:t>
            </a:r>
            <a:r>
              <a:rPr lang="en-US" dirty="0" smtClean="0"/>
              <a:t>in </a:t>
            </a:r>
            <a:r>
              <a:rPr lang="en-US" i="1" dirty="0" smtClean="0"/>
              <a:t>1..d</a:t>
            </a:r>
            <a:r>
              <a:rPr lang="en-US" dirty="0" smtClean="0"/>
              <a:t>:</a:t>
            </a:r>
          </a:p>
          <a:p>
            <a:pPr lvl="2"/>
            <a:r>
              <a:rPr lang="en-US" dirty="0" smtClean="0"/>
              <a:t>C(“</a:t>
            </a:r>
            <a:r>
              <a:rPr lang="en-US" i="1" dirty="0" smtClean="0"/>
              <a:t>Y=y ^ </a:t>
            </a:r>
            <a:r>
              <a:rPr lang="en-US" i="1" dirty="0" err="1" smtClean="0"/>
              <a:t>X</a:t>
            </a:r>
            <a:r>
              <a:rPr lang="en-US" i="1" baseline="-25000" dirty="0" err="1" smtClean="0"/>
              <a:t>j</a:t>
            </a:r>
            <a:r>
              <a:rPr lang="en-US" i="1" dirty="0" smtClean="0"/>
              <a:t>=</a:t>
            </a:r>
            <a:r>
              <a:rPr lang="en-US" i="1" dirty="0" err="1" smtClean="0"/>
              <a:t>x</a:t>
            </a:r>
            <a:r>
              <a:rPr lang="en-US" i="1" baseline="-25000" dirty="0" err="1" smtClean="0"/>
              <a:t>j</a:t>
            </a:r>
            <a:r>
              <a:rPr lang="en-US" dirty="0" smtClean="0"/>
              <a:t>”) ++</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test:</a:t>
            </a:r>
          </a:p>
          <a:p>
            <a:pPr lvl="1"/>
            <a:r>
              <a:rPr lang="en-US" dirty="0" smtClean="0"/>
              <a:t>For each </a:t>
            </a:r>
            <a:r>
              <a:rPr lang="en-US" i="1" dirty="0" smtClean="0"/>
              <a:t>y’ </a:t>
            </a:r>
            <a:r>
              <a:rPr lang="en-US" dirty="0" smtClean="0"/>
              <a:t>in</a:t>
            </a:r>
            <a:r>
              <a:rPr lang="en-US" i="1" dirty="0" smtClean="0"/>
              <a:t> </a:t>
            </a:r>
            <a:r>
              <a:rPr lang="en-US" i="1" dirty="0" err="1" smtClean="0"/>
              <a:t>dom</a:t>
            </a:r>
            <a:r>
              <a:rPr lang="en-US" i="1" dirty="0" smtClean="0"/>
              <a:t>(Y):</a:t>
            </a:r>
          </a:p>
          <a:p>
            <a:pPr lvl="2"/>
            <a:r>
              <a:rPr lang="en-US" dirty="0" smtClean="0"/>
              <a:t>Compute Pr</a:t>
            </a:r>
            <a:r>
              <a:rPr lang="en-US" i="1" dirty="0" smtClean="0"/>
              <a:t>(y’,x</a:t>
            </a:r>
            <a:r>
              <a:rPr lang="en-US" i="1" baseline="-25000" dirty="0" smtClean="0"/>
              <a:t>1</a:t>
            </a:r>
            <a:r>
              <a:rPr lang="en-US" i="1" dirty="0" smtClean="0"/>
              <a:t>,….,</a:t>
            </a:r>
            <a:r>
              <a:rPr lang="en-US" i="1" dirty="0" err="1" smtClean="0"/>
              <a:t>x</a:t>
            </a:r>
            <a:r>
              <a:rPr lang="en-US" i="1" baseline="-25000" dirty="0" err="1" smtClean="0"/>
              <a:t>d</a:t>
            </a:r>
            <a:r>
              <a:rPr lang="en-US" i="1" dirty="0" smtClean="0"/>
              <a:t>) = </a:t>
            </a:r>
          </a:p>
          <a:p>
            <a:pPr lvl="2"/>
            <a:endParaRPr lang="en-US" i="1" dirty="0" smtClean="0"/>
          </a:p>
          <a:p>
            <a:pPr lvl="2"/>
            <a:endParaRPr lang="en-US" i="1" dirty="0" smtClean="0"/>
          </a:p>
          <a:p>
            <a:pPr lvl="2"/>
            <a:endParaRPr lang="en-US" dirty="0" smtClean="0"/>
          </a:p>
          <a:p>
            <a:pPr lvl="1"/>
            <a:endParaRPr lang="en-US" dirty="0" smtClean="0"/>
          </a:p>
          <a:p>
            <a:pPr lvl="1"/>
            <a:r>
              <a:rPr lang="en-US" dirty="0" smtClean="0"/>
              <a:t>Return the best </a:t>
            </a:r>
            <a:r>
              <a:rPr lang="en-US" i="1" dirty="0" smtClean="0"/>
              <a:t>y’</a:t>
            </a:r>
            <a:endParaRPr lang="en-US" dirty="0" smtClean="0"/>
          </a:p>
        </p:txBody>
      </p:sp>
      <p:graphicFrame>
        <p:nvGraphicFramePr>
          <p:cNvPr id="4" name="Object 3"/>
          <p:cNvGraphicFramePr>
            <a:graphicFrameLocks noChangeAspect="1"/>
          </p:cNvGraphicFramePr>
          <p:nvPr/>
        </p:nvGraphicFramePr>
        <p:xfrm>
          <a:off x="4797425" y="3940175"/>
          <a:ext cx="4167188" cy="957263"/>
        </p:xfrm>
        <a:graphic>
          <a:graphicData uri="http://schemas.openxmlformats.org/presentationml/2006/ole">
            <p:oleObj spid="_x0000_s285698" name="Equation" r:id="rId3" imgW="2209680" imgH="507960" progId="Equation.3">
              <p:embed/>
            </p:oleObj>
          </a:graphicData>
        </a:graphic>
      </p:graphicFrame>
      <p:graphicFrame>
        <p:nvGraphicFramePr>
          <p:cNvPr id="279555" name="Object 3"/>
          <p:cNvGraphicFramePr>
            <a:graphicFrameLocks noChangeAspect="1"/>
          </p:cNvGraphicFramePr>
          <p:nvPr/>
        </p:nvGraphicFramePr>
        <p:xfrm>
          <a:off x="980281" y="4897438"/>
          <a:ext cx="4383088" cy="958850"/>
        </p:xfrm>
        <a:graphic>
          <a:graphicData uri="http://schemas.openxmlformats.org/presentationml/2006/ole">
            <p:oleObj spid="_x0000_s285699" name="Equation" r:id="rId4" imgW="2323800" imgH="507960" progId="Equation.3">
              <p:embed/>
            </p:oleObj>
          </a:graphicData>
        </a:graphic>
      </p:graphicFrame>
      <p:cxnSp>
        <p:nvCxnSpPr>
          <p:cNvPr id="12" name="Straight Connector 11"/>
          <p:cNvCxnSpPr/>
          <p:nvPr/>
        </p:nvCxnSpPr>
        <p:spPr>
          <a:xfrm flipV="1">
            <a:off x="2827020" y="3383280"/>
            <a:ext cx="297180" cy="1219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255520" y="5227320"/>
            <a:ext cx="297180" cy="1219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852160" y="4465320"/>
            <a:ext cx="297180" cy="1219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v2</a:t>
            </a:r>
            <a:endParaRPr lang="en-US" dirty="0"/>
          </a:p>
        </p:txBody>
      </p:sp>
      <p:sp>
        <p:nvSpPr>
          <p:cNvPr id="3" name="Content Placeholder 2"/>
          <p:cNvSpPr>
            <a:spLocks noGrp="1"/>
          </p:cNvSpPr>
          <p:nvPr>
            <p:ph idx="1"/>
          </p:nvPr>
        </p:nvSpPr>
        <p:spPr>
          <a:xfrm>
            <a:off x="279400" y="1257300"/>
            <a:ext cx="8648700" cy="5346700"/>
          </a:xfrm>
        </p:spPr>
        <p:txBody>
          <a:bodyPr>
            <a:normAutofit fontScale="77500" lnSpcReduction="2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Initialize an “event counter” (</a:t>
            </a:r>
            <a:r>
              <a:rPr lang="en-US" dirty="0" err="1" smtClean="0"/>
              <a:t>hashtable</a:t>
            </a:r>
            <a:r>
              <a:rPr lang="en-US" dirty="0" smtClean="0"/>
              <a:t>) C</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train:</a:t>
            </a:r>
          </a:p>
          <a:p>
            <a:pPr lvl="1"/>
            <a:r>
              <a:rPr lang="en-US" dirty="0" smtClean="0"/>
              <a:t>C(“</a:t>
            </a:r>
            <a:r>
              <a:rPr lang="en-US" i="1" dirty="0" smtClean="0"/>
              <a:t>Y</a:t>
            </a:r>
            <a:r>
              <a:rPr lang="en-US" dirty="0" smtClean="0"/>
              <a:t>=ANY”) ++;   C(“</a:t>
            </a:r>
            <a:r>
              <a:rPr lang="en-US" i="1" dirty="0" smtClean="0"/>
              <a:t>Y=y”) ++</a:t>
            </a:r>
          </a:p>
          <a:p>
            <a:pPr lvl="1"/>
            <a:r>
              <a:rPr lang="en-US" dirty="0" smtClean="0"/>
              <a:t>For </a:t>
            </a:r>
            <a:r>
              <a:rPr lang="en-US" i="1" dirty="0" smtClean="0"/>
              <a:t>j </a:t>
            </a:r>
            <a:r>
              <a:rPr lang="en-US" dirty="0" smtClean="0"/>
              <a:t>in </a:t>
            </a:r>
            <a:r>
              <a:rPr lang="en-US" i="1" dirty="0" smtClean="0"/>
              <a:t>1..d</a:t>
            </a:r>
            <a:r>
              <a:rPr lang="en-US" dirty="0" smtClean="0"/>
              <a:t>:</a:t>
            </a:r>
          </a:p>
          <a:p>
            <a:pPr lvl="2"/>
            <a:r>
              <a:rPr lang="en-US" dirty="0" smtClean="0"/>
              <a:t>C(“</a:t>
            </a:r>
            <a:r>
              <a:rPr lang="en-US" i="1" dirty="0" smtClean="0"/>
              <a:t>Y=y ^ X=</a:t>
            </a:r>
            <a:r>
              <a:rPr lang="en-US" i="1" dirty="0" err="1" smtClean="0"/>
              <a:t>x</a:t>
            </a:r>
            <a:r>
              <a:rPr lang="en-US" i="1" baseline="-25000" dirty="0" err="1" smtClean="0"/>
              <a:t>j</a:t>
            </a:r>
            <a:r>
              <a:rPr lang="en-US" dirty="0" smtClean="0"/>
              <a:t>”) ++</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test:</a:t>
            </a:r>
          </a:p>
          <a:p>
            <a:pPr lvl="1"/>
            <a:r>
              <a:rPr lang="en-US" dirty="0" smtClean="0"/>
              <a:t>For each </a:t>
            </a:r>
            <a:r>
              <a:rPr lang="en-US" i="1" dirty="0" smtClean="0"/>
              <a:t>y’ </a:t>
            </a:r>
            <a:r>
              <a:rPr lang="en-US" dirty="0" smtClean="0"/>
              <a:t>in</a:t>
            </a:r>
            <a:r>
              <a:rPr lang="en-US" i="1" dirty="0" smtClean="0"/>
              <a:t> </a:t>
            </a:r>
            <a:r>
              <a:rPr lang="en-US" i="1" dirty="0" err="1" smtClean="0"/>
              <a:t>dom</a:t>
            </a:r>
            <a:r>
              <a:rPr lang="en-US" i="1" dirty="0" smtClean="0"/>
              <a:t>(Y):</a:t>
            </a:r>
          </a:p>
          <a:p>
            <a:pPr lvl="2"/>
            <a:r>
              <a:rPr lang="en-US" dirty="0" smtClean="0"/>
              <a:t>Compute Pr</a:t>
            </a:r>
            <a:r>
              <a:rPr lang="en-US" i="1" dirty="0" smtClean="0"/>
              <a:t>(y’,x</a:t>
            </a:r>
            <a:r>
              <a:rPr lang="en-US" i="1" baseline="-25000" dirty="0" smtClean="0"/>
              <a:t>1</a:t>
            </a:r>
            <a:r>
              <a:rPr lang="en-US" i="1" dirty="0" smtClean="0"/>
              <a:t>,….,</a:t>
            </a:r>
            <a:r>
              <a:rPr lang="en-US" i="1" dirty="0" err="1" smtClean="0"/>
              <a:t>x</a:t>
            </a:r>
            <a:r>
              <a:rPr lang="en-US" i="1" baseline="-25000" dirty="0" err="1" smtClean="0"/>
              <a:t>d</a:t>
            </a:r>
            <a:r>
              <a:rPr lang="en-US" i="1" dirty="0" smtClean="0"/>
              <a:t>) = </a:t>
            </a:r>
          </a:p>
          <a:p>
            <a:pPr lvl="2"/>
            <a:endParaRPr lang="en-US" i="1" dirty="0" smtClean="0"/>
          </a:p>
          <a:p>
            <a:pPr lvl="2"/>
            <a:endParaRPr lang="en-US" i="1" dirty="0" smtClean="0"/>
          </a:p>
          <a:p>
            <a:pPr lvl="2"/>
            <a:endParaRPr lang="en-US" dirty="0" smtClean="0"/>
          </a:p>
          <a:p>
            <a:pPr lvl="1"/>
            <a:endParaRPr lang="en-US" dirty="0" smtClean="0"/>
          </a:p>
          <a:p>
            <a:pPr lvl="1"/>
            <a:r>
              <a:rPr lang="en-US" dirty="0" smtClean="0"/>
              <a:t>Return the best </a:t>
            </a:r>
            <a:r>
              <a:rPr lang="en-US" i="1" dirty="0" smtClean="0"/>
              <a:t>y’</a:t>
            </a:r>
            <a:endParaRPr lang="en-US" dirty="0" smtClean="0"/>
          </a:p>
        </p:txBody>
      </p:sp>
      <p:graphicFrame>
        <p:nvGraphicFramePr>
          <p:cNvPr id="4" name="Object 3"/>
          <p:cNvGraphicFramePr>
            <a:graphicFrameLocks noChangeAspect="1"/>
          </p:cNvGraphicFramePr>
          <p:nvPr/>
        </p:nvGraphicFramePr>
        <p:xfrm>
          <a:off x="4845050" y="3940175"/>
          <a:ext cx="4070350" cy="957263"/>
        </p:xfrm>
        <a:graphic>
          <a:graphicData uri="http://schemas.openxmlformats.org/presentationml/2006/ole">
            <p:oleObj spid="_x0000_s286722" name="Equation" r:id="rId3" imgW="2158920" imgH="507960" progId="Equation.3">
              <p:embed/>
            </p:oleObj>
          </a:graphicData>
        </a:graphic>
      </p:graphicFrame>
      <p:graphicFrame>
        <p:nvGraphicFramePr>
          <p:cNvPr id="279555" name="Object 3"/>
          <p:cNvGraphicFramePr>
            <a:graphicFrameLocks noChangeAspect="1"/>
          </p:cNvGraphicFramePr>
          <p:nvPr/>
        </p:nvGraphicFramePr>
        <p:xfrm>
          <a:off x="1027113" y="4897438"/>
          <a:ext cx="4287837" cy="958850"/>
        </p:xfrm>
        <a:graphic>
          <a:graphicData uri="http://schemas.openxmlformats.org/presentationml/2006/ole">
            <p:oleObj spid="_x0000_s286723" name="Equation" r:id="rId4" imgW="2273040" imgH="50796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of A Joint Distribution</a:t>
            </a:r>
            <a:endParaRPr lang="en-US" dirty="0"/>
          </a:p>
        </p:txBody>
      </p:sp>
      <p:graphicFrame>
        <p:nvGraphicFramePr>
          <p:cNvPr id="4" name="Table 3"/>
          <p:cNvGraphicFramePr>
            <a:graphicFrameLocks noGrp="1"/>
          </p:cNvGraphicFramePr>
          <p:nvPr/>
        </p:nvGraphicFramePr>
        <p:xfrm>
          <a:off x="1523996" y="1397000"/>
          <a:ext cx="6619878" cy="4450080"/>
        </p:xfrm>
        <a:graphic>
          <a:graphicData uri="http://schemas.openxmlformats.org/drawingml/2006/table">
            <a:tbl>
              <a:tblPr firstRow="1" bandRow="1">
                <a:tableStyleId>{5C22544A-7EE6-4342-B048-85BDC9FD1C3A}</a:tableStyleId>
              </a:tblPr>
              <a:tblGrid>
                <a:gridCol w="1103313"/>
                <a:gridCol w="1103313"/>
                <a:gridCol w="1103313"/>
                <a:gridCol w="1103313"/>
                <a:gridCol w="1103313"/>
                <a:gridCol w="1103313"/>
              </a:tblGrid>
              <a:tr h="370840">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r>
                        <a:rPr lang="en-US" dirty="0" smtClean="0"/>
                        <a:t>	</a:t>
                      </a:r>
                      <a:r>
                        <a:rPr lang="en-US" dirty="0" err="1" smtClean="0"/>
                        <a:t>p</a:t>
                      </a:r>
                      <a:endParaRPr lang="en-US" dirty="0"/>
                    </a:p>
                  </a:txBody>
                  <a:tcPr/>
                </a:tc>
              </a:tr>
              <a:tr h="370840">
                <a:tc>
                  <a:txBody>
                    <a:bodyPr/>
                    <a:lstStyle/>
                    <a:p>
                      <a:r>
                        <a:rPr lang="en-US" dirty="0" smtClean="0"/>
                        <a:t>is</a:t>
                      </a:r>
                      <a:endParaRPr lang="en-US" dirty="0"/>
                    </a:p>
                  </a:txBody>
                  <a:tcPr/>
                </a:tc>
                <a:tc>
                  <a:txBody>
                    <a:bodyPr/>
                    <a:lstStyle/>
                    <a:p>
                      <a:r>
                        <a:rPr lang="en-US" dirty="0" smtClean="0"/>
                        <a:t>the</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the</a:t>
                      </a:r>
                      <a:endParaRPr lang="en-US" dirty="0"/>
                    </a:p>
                  </a:txBody>
                  <a:tcPr/>
                </a:tc>
                <a:tc>
                  <a:txBody>
                    <a:bodyPr/>
                    <a:lstStyle/>
                    <a:p>
                      <a:r>
                        <a:rPr lang="en-US" dirty="0" smtClean="0"/>
                        <a:t>0.00036</a:t>
                      </a:r>
                      <a:endParaRPr lang="en-US" dirty="0"/>
                    </a:p>
                  </a:txBody>
                  <a:tcPr/>
                </a:tc>
              </a:tr>
              <a:tr h="370840">
                <a:tc>
                  <a:txBody>
                    <a:bodyPr/>
                    <a:lstStyle/>
                    <a:p>
                      <a:r>
                        <a:rPr lang="en-US" dirty="0" smtClean="0"/>
                        <a:t>is</a:t>
                      </a:r>
                      <a:endParaRPr lang="en-US" dirty="0"/>
                    </a:p>
                  </a:txBody>
                  <a:tcPr/>
                </a:tc>
                <a:tc>
                  <a:txBody>
                    <a:bodyPr/>
                    <a:lstStyle/>
                    <a:p>
                      <a:r>
                        <a:rPr lang="en-US" dirty="0" smtClean="0"/>
                        <a:t>the </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a</a:t>
                      </a:r>
                      <a:endParaRPr lang="en-US" dirty="0"/>
                    </a:p>
                  </a:txBody>
                  <a:tcPr/>
                </a:tc>
                <a:tc>
                  <a:txBody>
                    <a:bodyPr/>
                    <a:lstStyle/>
                    <a:p>
                      <a:r>
                        <a:rPr lang="en-US" dirty="0" smtClean="0"/>
                        <a:t>0.00034</a:t>
                      </a:r>
                      <a:endParaRPr lang="en-US" dirty="0"/>
                    </a:p>
                  </a:txBody>
                  <a:tcPr/>
                </a:tc>
              </a:tr>
              <a:tr h="370840">
                <a:tc>
                  <a:txBody>
                    <a:bodyPr/>
                    <a:lstStyle/>
                    <a:p>
                      <a:r>
                        <a:rPr lang="en-US" dirty="0" smtClean="0"/>
                        <a:t>.</a:t>
                      </a:r>
                      <a:endParaRPr lang="en-US" dirty="0"/>
                    </a:p>
                  </a:txBody>
                  <a:tcPr/>
                </a:tc>
                <a:tc>
                  <a:txBody>
                    <a:bodyPr/>
                    <a:lstStyle/>
                    <a:p>
                      <a:r>
                        <a:rPr lang="en-US" dirty="0" smtClean="0"/>
                        <a:t>The</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this</a:t>
                      </a:r>
                      <a:endParaRPr lang="en-US" dirty="0"/>
                    </a:p>
                  </a:txBody>
                  <a:tcPr/>
                </a:tc>
                <a:tc>
                  <a:txBody>
                    <a:bodyPr/>
                    <a:lstStyle/>
                    <a:p>
                      <a:r>
                        <a:rPr lang="en-US" dirty="0" smtClean="0"/>
                        <a:t>0.00034</a:t>
                      </a:r>
                      <a:endParaRPr lang="en-US" dirty="0"/>
                    </a:p>
                  </a:txBody>
                  <a:tcPr/>
                </a:tc>
              </a:tr>
              <a:tr h="370840">
                <a:tc>
                  <a:txBody>
                    <a:bodyPr/>
                    <a:lstStyle/>
                    <a:p>
                      <a:r>
                        <a:rPr lang="en-US" dirty="0" smtClean="0"/>
                        <a:t>to</a:t>
                      </a:r>
                      <a:endParaRPr lang="en-US" dirty="0"/>
                    </a:p>
                  </a:txBody>
                  <a:tcPr/>
                </a:tc>
                <a:tc>
                  <a:txBody>
                    <a:bodyPr/>
                    <a:lstStyle/>
                    <a:p>
                      <a:r>
                        <a:rPr lang="en-US" dirty="0" smtClean="0"/>
                        <a:t>this</a:t>
                      </a:r>
                      <a:endParaRPr lang="en-US" dirty="0"/>
                    </a:p>
                  </a:txBody>
                  <a:tcPr/>
                </a:tc>
                <a:tc>
                  <a:txBody>
                    <a:bodyPr/>
                    <a:lstStyle/>
                    <a:p>
                      <a:r>
                        <a:rPr lang="en-US" dirty="0" smtClean="0"/>
                        <a:t>effect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0.00034</a:t>
                      </a:r>
                      <a:endParaRPr lang="en-US" dirty="0"/>
                    </a:p>
                  </a:txBody>
                  <a:tcPr/>
                </a:tc>
              </a:tr>
              <a:tr h="370840">
                <a:tc>
                  <a:txBody>
                    <a:bodyPr/>
                    <a:lstStyle/>
                    <a:p>
                      <a:r>
                        <a:rPr lang="en-US" dirty="0" smtClean="0"/>
                        <a:t>be</a:t>
                      </a:r>
                      <a:endParaRPr lang="en-US" dirty="0"/>
                    </a:p>
                  </a:txBody>
                  <a:tcPr/>
                </a:tc>
                <a:tc>
                  <a:txBody>
                    <a:bodyPr/>
                    <a:lstStyle/>
                    <a:p>
                      <a:r>
                        <a:rPr lang="en-US" dirty="0" smtClean="0"/>
                        <a:t>the</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the</a:t>
                      </a:r>
                      <a:endParaRPr lang="en-US" dirty="0"/>
                    </a:p>
                  </a:txBody>
                  <a:tcPr/>
                </a:tc>
                <a:tc>
                  <a:txBody>
                    <a:bodyPr/>
                    <a:lstStyle/>
                    <a:p>
                      <a:r>
                        <a:rPr lang="en-US" dirty="0" smtClean="0"/>
                        <a:t>…</a:t>
                      </a:r>
                      <a:endParaRPr lang="en-US" dirty="0"/>
                    </a:p>
                  </a:txBody>
                  <a:tcPr/>
                </a:tc>
              </a:tr>
              <a:tr h="370840">
                <a:tc>
                  <a:txBody>
                    <a:bodyPr/>
                    <a:lstStyle/>
                    <a:p>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not</a:t>
                      </a:r>
                      <a:endParaRPr lang="en-US" dirty="0"/>
                    </a:p>
                  </a:txBody>
                  <a:tcPr/>
                </a:tc>
                <a:tc>
                  <a:txBody>
                    <a:bodyPr/>
                    <a:lstStyle/>
                    <a:p>
                      <a:r>
                        <a:rPr lang="en-US" dirty="0" smtClean="0"/>
                        <a:t>the</a:t>
                      </a:r>
                      <a:endParaRPr lang="en-US" dirty="0"/>
                    </a:p>
                  </a:txBody>
                  <a:tcPr/>
                </a:tc>
                <a:tc>
                  <a:txBody>
                    <a:bodyPr/>
                    <a:lstStyle/>
                    <a:p>
                      <a:r>
                        <a:rPr lang="en-US" dirty="0" smtClean="0"/>
                        <a:t>effect</a:t>
                      </a:r>
                      <a:endParaRPr lang="en-US" dirty="0"/>
                    </a:p>
                  </a:txBody>
                  <a:tcPr/>
                </a:tc>
                <a:tc>
                  <a:txBody>
                    <a:bodyPr/>
                    <a:lstStyle/>
                    <a:p>
                      <a:r>
                        <a:rPr lang="en-US" dirty="0" smtClean="0"/>
                        <a:t>of</a:t>
                      </a:r>
                      <a:endParaRPr lang="en-US" dirty="0"/>
                    </a:p>
                  </a:txBody>
                  <a:tcPr/>
                </a:tc>
                <a:tc>
                  <a:txBody>
                    <a:bodyPr/>
                    <a:lstStyle/>
                    <a:p>
                      <a:r>
                        <a:rPr lang="en-US" dirty="0" smtClean="0"/>
                        <a:t>any</a:t>
                      </a:r>
                      <a:endParaRPr lang="en-US" dirty="0"/>
                    </a:p>
                  </a:txBody>
                  <a:tcPr/>
                </a:tc>
                <a:tc>
                  <a:txBody>
                    <a:bodyPr/>
                    <a:lstStyle/>
                    <a:p>
                      <a:r>
                        <a:rPr lang="en-US" dirty="0" smtClean="0"/>
                        <a:t>0.00024</a:t>
                      </a:r>
                      <a:endParaRPr lang="en-US" dirty="0"/>
                    </a:p>
                  </a:txBody>
                  <a:tcPr/>
                </a:tc>
              </a:tr>
              <a:tr h="370840">
                <a:tc>
                  <a:txBody>
                    <a:bodyPr/>
                    <a:lstStyle/>
                    <a:p>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does</a:t>
                      </a:r>
                      <a:endParaRPr lang="en-US" dirty="0"/>
                    </a:p>
                  </a:txBody>
                  <a:tcPr/>
                </a:tc>
                <a:tc>
                  <a:txBody>
                    <a:bodyPr/>
                    <a:lstStyle/>
                    <a:p>
                      <a:r>
                        <a:rPr lang="en-US" dirty="0" smtClean="0"/>
                        <a:t>not</a:t>
                      </a:r>
                      <a:endParaRPr lang="en-US" dirty="0"/>
                    </a:p>
                  </a:txBody>
                  <a:tcPr/>
                </a:tc>
                <a:tc>
                  <a:txBody>
                    <a:bodyPr/>
                    <a:lstStyle/>
                    <a:p>
                      <a:r>
                        <a:rPr lang="en-US" dirty="0" smtClean="0"/>
                        <a:t>affect</a:t>
                      </a:r>
                      <a:endParaRPr lang="en-US" dirty="0"/>
                    </a:p>
                  </a:txBody>
                  <a:tcPr/>
                </a:tc>
                <a:tc>
                  <a:txBody>
                    <a:bodyPr/>
                    <a:lstStyle/>
                    <a:p>
                      <a:r>
                        <a:rPr lang="en-US" dirty="0" smtClean="0"/>
                        <a:t>the</a:t>
                      </a:r>
                      <a:endParaRPr lang="en-US" dirty="0"/>
                    </a:p>
                  </a:txBody>
                  <a:tcPr/>
                </a:tc>
                <a:tc>
                  <a:txBody>
                    <a:bodyPr/>
                    <a:lstStyle/>
                    <a:p>
                      <a:r>
                        <a:rPr lang="en-US" dirty="0" smtClean="0"/>
                        <a:t>general</a:t>
                      </a:r>
                      <a:endParaRPr lang="en-US" dirty="0"/>
                    </a:p>
                  </a:txBody>
                  <a:tcPr/>
                </a:tc>
                <a:tc>
                  <a:txBody>
                    <a:bodyPr/>
                    <a:lstStyle/>
                    <a:p>
                      <a:r>
                        <a:rPr lang="en-US" dirty="0" smtClean="0"/>
                        <a:t>0.00020</a:t>
                      </a:r>
                      <a:endParaRPr lang="en-US" dirty="0"/>
                    </a:p>
                  </a:txBody>
                  <a:tcPr/>
                </a:tc>
              </a:tr>
              <a:tr h="370840">
                <a:tc>
                  <a:txBody>
                    <a:bodyPr/>
                    <a:lstStyle/>
                    <a:p>
                      <a:r>
                        <a:rPr lang="en-US" dirty="0" smtClean="0"/>
                        <a:t>does</a:t>
                      </a:r>
                      <a:endParaRPr lang="en-US" dirty="0"/>
                    </a:p>
                  </a:txBody>
                  <a:tcPr/>
                </a:tc>
                <a:tc>
                  <a:txBody>
                    <a:bodyPr/>
                    <a:lstStyle/>
                    <a:p>
                      <a:r>
                        <a:rPr lang="en-US" dirty="0" smtClean="0"/>
                        <a:t>not</a:t>
                      </a:r>
                      <a:endParaRPr lang="en-US" dirty="0"/>
                    </a:p>
                  </a:txBody>
                  <a:tcPr/>
                </a:tc>
                <a:tc>
                  <a:txBody>
                    <a:bodyPr/>
                    <a:lstStyle/>
                    <a:p>
                      <a:r>
                        <a:rPr lang="en-US" dirty="0" smtClean="0"/>
                        <a:t>affect</a:t>
                      </a:r>
                      <a:endParaRPr lang="en-US" dirty="0"/>
                    </a:p>
                  </a:txBody>
                  <a:tcPr/>
                </a:tc>
                <a:tc>
                  <a:txBody>
                    <a:bodyPr/>
                    <a:lstStyle/>
                    <a:p>
                      <a:r>
                        <a:rPr lang="en-US" dirty="0" smtClean="0"/>
                        <a:t>the</a:t>
                      </a:r>
                      <a:endParaRPr lang="en-US" dirty="0"/>
                    </a:p>
                  </a:txBody>
                  <a:tcPr/>
                </a:tc>
                <a:tc>
                  <a:txBody>
                    <a:bodyPr/>
                    <a:lstStyle/>
                    <a:p>
                      <a:r>
                        <a:rPr lang="en-US" dirty="0" smtClean="0"/>
                        <a:t>question</a:t>
                      </a:r>
                      <a:endParaRPr lang="en-US" dirty="0"/>
                    </a:p>
                  </a:txBody>
                  <a:tcPr/>
                </a:tc>
                <a:tc>
                  <a:txBody>
                    <a:bodyPr/>
                    <a:lstStyle/>
                    <a:p>
                      <a:r>
                        <a:rPr lang="en-US" dirty="0" smtClean="0"/>
                        <a:t>0.00020</a:t>
                      </a:r>
                      <a:endParaRPr lang="en-US" dirty="0"/>
                    </a:p>
                  </a:txBody>
                  <a:tcPr/>
                </a:tc>
              </a:tr>
              <a:tr h="370840">
                <a:tc>
                  <a:txBody>
                    <a:bodyPr/>
                    <a:lstStyle/>
                    <a:p>
                      <a:r>
                        <a:rPr lang="en-US" dirty="0" smtClean="0"/>
                        <a:t>any</a:t>
                      </a:r>
                      <a:endParaRPr lang="en-US" dirty="0"/>
                    </a:p>
                  </a:txBody>
                  <a:tcPr/>
                </a:tc>
                <a:tc>
                  <a:txBody>
                    <a:bodyPr/>
                    <a:lstStyle/>
                    <a:p>
                      <a:r>
                        <a:rPr lang="en-US" dirty="0" smtClean="0"/>
                        <a:t>manner</a:t>
                      </a:r>
                      <a:endParaRPr lang="en-US" dirty="0"/>
                    </a:p>
                  </a:txBody>
                  <a:tcPr/>
                </a:tc>
                <a:tc>
                  <a:txBody>
                    <a:bodyPr/>
                    <a:lstStyle/>
                    <a:p>
                      <a:r>
                        <a:rPr lang="en-US" dirty="0" smtClean="0"/>
                        <a:t>affect</a:t>
                      </a:r>
                      <a:endParaRPr lang="en-US" dirty="0"/>
                    </a:p>
                  </a:txBody>
                  <a:tcPr/>
                </a:tc>
                <a:tc>
                  <a:txBody>
                    <a:bodyPr/>
                    <a:lstStyle/>
                    <a:p>
                      <a:r>
                        <a:rPr lang="en-US" dirty="0" smtClean="0"/>
                        <a:t>the</a:t>
                      </a:r>
                      <a:endParaRPr lang="en-US" dirty="0"/>
                    </a:p>
                  </a:txBody>
                  <a:tcPr/>
                </a:tc>
                <a:tc>
                  <a:txBody>
                    <a:bodyPr/>
                    <a:lstStyle/>
                    <a:p>
                      <a:r>
                        <a:rPr lang="en-US" dirty="0" smtClean="0"/>
                        <a:t>principle</a:t>
                      </a:r>
                      <a:endParaRPr lang="en-US" dirty="0"/>
                    </a:p>
                  </a:txBody>
                  <a:tcPr/>
                </a:tc>
                <a:tc>
                  <a:txBody>
                    <a:bodyPr/>
                    <a:lstStyle/>
                    <a:p>
                      <a:r>
                        <a:rPr lang="en-US" dirty="0" smtClean="0"/>
                        <a:t>0.00018</a:t>
                      </a:r>
                      <a:endParaRPr lang="en-US"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v2</a:t>
            </a:r>
            <a:endParaRPr lang="en-US" dirty="0"/>
          </a:p>
        </p:txBody>
      </p:sp>
      <p:sp>
        <p:nvSpPr>
          <p:cNvPr id="3" name="Content Placeholder 2"/>
          <p:cNvSpPr>
            <a:spLocks noGrp="1"/>
          </p:cNvSpPr>
          <p:nvPr>
            <p:ph idx="1"/>
          </p:nvPr>
        </p:nvSpPr>
        <p:spPr>
          <a:xfrm>
            <a:off x="279400" y="1257300"/>
            <a:ext cx="8648700" cy="5346700"/>
          </a:xfrm>
        </p:spPr>
        <p:txBody>
          <a:bodyPr>
            <a:normAutofit fontScale="77500" lnSpcReduction="2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Initialize an “event counter” (</a:t>
            </a:r>
            <a:r>
              <a:rPr lang="en-US" dirty="0" err="1" smtClean="0"/>
              <a:t>hashtable</a:t>
            </a:r>
            <a:r>
              <a:rPr lang="en-US" dirty="0" smtClean="0"/>
              <a:t>) C</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train:</a:t>
            </a:r>
          </a:p>
          <a:p>
            <a:pPr lvl="1"/>
            <a:r>
              <a:rPr lang="en-US" dirty="0" smtClean="0"/>
              <a:t>C(“</a:t>
            </a:r>
            <a:r>
              <a:rPr lang="en-US" i="1" dirty="0" smtClean="0"/>
              <a:t>Y</a:t>
            </a:r>
            <a:r>
              <a:rPr lang="en-US" dirty="0" smtClean="0"/>
              <a:t>=ANY”) ++;   C(“</a:t>
            </a:r>
            <a:r>
              <a:rPr lang="en-US" i="1" dirty="0" smtClean="0"/>
              <a:t>Y=y”) ++</a:t>
            </a:r>
          </a:p>
          <a:p>
            <a:pPr lvl="1"/>
            <a:r>
              <a:rPr lang="en-US" dirty="0" smtClean="0"/>
              <a:t>For </a:t>
            </a:r>
            <a:r>
              <a:rPr lang="en-US" i="1" dirty="0" smtClean="0"/>
              <a:t>j </a:t>
            </a:r>
            <a:r>
              <a:rPr lang="en-US" dirty="0" smtClean="0"/>
              <a:t>in </a:t>
            </a:r>
            <a:r>
              <a:rPr lang="en-US" i="1" dirty="0" smtClean="0"/>
              <a:t>1..d</a:t>
            </a:r>
            <a:r>
              <a:rPr lang="en-US" dirty="0" smtClean="0"/>
              <a:t>:</a:t>
            </a:r>
          </a:p>
          <a:p>
            <a:pPr lvl="2"/>
            <a:r>
              <a:rPr lang="en-US" dirty="0" smtClean="0"/>
              <a:t>C(“</a:t>
            </a:r>
            <a:r>
              <a:rPr lang="en-US" i="1" dirty="0" smtClean="0"/>
              <a:t>Y=y ^ X=</a:t>
            </a:r>
            <a:r>
              <a:rPr lang="en-US" i="1" dirty="0" err="1" smtClean="0"/>
              <a:t>x</a:t>
            </a:r>
            <a:r>
              <a:rPr lang="en-US" i="1" baseline="-25000" dirty="0" err="1" smtClean="0"/>
              <a:t>j</a:t>
            </a:r>
            <a:r>
              <a:rPr lang="en-US" dirty="0" smtClean="0"/>
              <a:t>”) ++</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test:</a:t>
            </a:r>
          </a:p>
          <a:p>
            <a:pPr lvl="1"/>
            <a:r>
              <a:rPr lang="en-US" dirty="0" smtClean="0"/>
              <a:t>For each </a:t>
            </a:r>
            <a:r>
              <a:rPr lang="en-US" i="1" dirty="0" smtClean="0"/>
              <a:t>y’ </a:t>
            </a:r>
            <a:r>
              <a:rPr lang="en-US" dirty="0" smtClean="0"/>
              <a:t>in</a:t>
            </a:r>
            <a:r>
              <a:rPr lang="en-US" i="1" dirty="0" smtClean="0"/>
              <a:t> </a:t>
            </a:r>
            <a:r>
              <a:rPr lang="en-US" i="1" dirty="0" err="1" smtClean="0"/>
              <a:t>dom</a:t>
            </a:r>
            <a:r>
              <a:rPr lang="en-US" i="1" dirty="0" smtClean="0"/>
              <a:t>(Y):</a:t>
            </a:r>
          </a:p>
          <a:p>
            <a:pPr lvl="2"/>
            <a:r>
              <a:rPr lang="en-US" dirty="0" smtClean="0"/>
              <a:t>Compute log Pr</a:t>
            </a:r>
            <a:r>
              <a:rPr lang="en-US" i="1" dirty="0" smtClean="0"/>
              <a:t>(y’,x</a:t>
            </a:r>
            <a:r>
              <a:rPr lang="en-US" i="1" baseline="-25000" dirty="0" smtClean="0"/>
              <a:t>1</a:t>
            </a:r>
            <a:r>
              <a:rPr lang="en-US" i="1" dirty="0" smtClean="0"/>
              <a:t>,….,</a:t>
            </a:r>
            <a:r>
              <a:rPr lang="en-US" i="1" dirty="0" err="1" smtClean="0"/>
              <a:t>x</a:t>
            </a:r>
            <a:r>
              <a:rPr lang="en-US" i="1" baseline="-25000" dirty="0" err="1" smtClean="0"/>
              <a:t>d</a:t>
            </a:r>
            <a:r>
              <a:rPr lang="en-US" i="1" dirty="0" smtClean="0"/>
              <a:t>) = </a:t>
            </a:r>
          </a:p>
          <a:p>
            <a:pPr lvl="2"/>
            <a:endParaRPr lang="en-US" i="1" dirty="0" smtClean="0"/>
          </a:p>
          <a:p>
            <a:pPr lvl="2"/>
            <a:endParaRPr lang="en-US" i="1" dirty="0" smtClean="0"/>
          </a:p>
          <a:p>
            <a:pPr lvl="2"/>
            <a:endParaRPr lang="en-US" dirty="0" smtClean="0"/>
          </a:p>
          <a:p>
            <a:pPr lvl="1"/>
            <a:endParaRPr lang="en-US" dirty="0" smtClean="0"/>
          </a:p>
          <a:p>
            <a:pPr lvl="1"/>
            <a:r>
              <a:rPr lang="en-US" dirty="0" smtClean="0"/>
              <a:t>Return the best </a:t>
            </a:r>
            <a:r>
              <a:rPr lang="en-US" i="1" dirty="0" smtClean="0"/>
              <a:t>y’</a:t>
            </a:r>
            <a:endParaRPr lang="en-US" dirty="0" smtClean="0"/>
          </a:p>
        </p:txBody>
      </p:sp>
      <p:graphicFrame>
        <p:nvGraphicFramePr>
          <p:cNvPr id="279555" name="Object 3"/>
          <p:cNvGraphicFramePr>
            <a:graphicFrameLocks noChangeAspect="1"/>
          </p:cNvGraphicFramePr>
          <p:nvPr/>
        </p:nvGraphicFramePr>
        <p:xfrm>
          <a:off x="552450" y="4718050"/>
          <a:ext cx="6921500" cy="911225"/>
        </p:xfrm>
        <a:graphic>
          <a:graphicData uri="http://schemas.openxmlformats.org/presentationml/2006/ole">
            <p:oleObj spid="_x0000_s287746" name="Equation" r:id="rId3" imgW="3670200" imgH="482400" progId="Equation.3">
              <p:embed/>
            </p:oleObj>
          </a:graphicData>
        </a:graphic>
      </p:graphicFrame>
      <p:sp>
        <p:nvSpPr>
          <p:cNvPr id="6" name="TextBox 5"/>
          <p:cNvSpPr txBox="1"/>
          <p:nvPr/>
        </p:nvSpPr>
        <p:spPr>
          <a:xfrm>
            <a:off x="6712267" y="3198951"/>
            <a:ext cx="2431733" cy="1200329"/>
          </a:xfrm>
          <a:prstGeom prst="rect">
            <a:avLst/>
          </a:prstGeom>
          <a:noFill/>
        </p:spPr>
        <p:txBody>
          <a:bodyPr wrap="square" rtlCol="0">
            <a:spAutoFit/>
          </a:bodyPr>
          <a:lstStyle/>
          <a:p>
            <a:r>
              <a:rPr lang="en-US" dirty="0" smtClean="0"/>
              <a:t>where:</a:t>
            </a:r>
          </a:p>
          <a:p>
            <a:r>
              <a:rPr lang="en-US" i="1" dirty="0" err="1" smtClean="0"/>
              <a:t>q</a:t>
            </a:r>
            <a:r>
              <a:rPr lang="en-US" i="1" baseline="-25000" dirty="0" err="1" smtClean="0"/>
              <a:t>j</a:t>
            </a:r>
            <a:r>
              <a:rPr lang="en-US" i="1" dirty="0" smtClean="0"/>
              <a:t> = 1/|V|</a:t>
            </a:r>
          </a:p>
          <a:p>
            <a:r>
              <a:rPr lang="en-US" i="1" dirty="0" err="1" smtClean="0"/>
              <a:t>q</a:t>
            </a:r>
            <a:r>
              <a:rPr lang="en-US" i="1" baseline="-25000" dirty="0" err="1" smtClean="0"/>
              <a:t>y</a:t>
            </a:r>
            <a:r>
              <a:rPr lang="en-US" i="1" dirty="0" smtClean="0"/>
              <a:t> = 1/|</a:t>
            </a:r>
            <a:r>
              <a:rPr lang="en-US" i="1" dirty="0" err="1" smtClean="0"/>
              <a:t>dom</a:t>
            </a:r>
            <a:r>
              <a:rPr lang="en-US" i="1" dirty="0" smtClean="0"/>
              <a:t>(Y)|</a:t>
            </a:r>
          </a:p>
          <a:p>
            <a:r>
              <a:rPr lang="en-US" i="1" dirty="0" smtClean="0"/>
              <a:t>m=1</a:t>
            </a:r>
            <a:endParaRPr lang="en-US"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v2</a:t>
            </a:r>
            <a:endParaRPr lang="en-US" dirty="0"/>
          </a:p>
        </p:txBody>
      </p:sp>
      <p:sp>
        <p:nvSpPr>
          <p:cNvPr id="3" name="Content Placeholder 2"/>
          <p:cNvSpPr>
            <a:spLocks noGrp="1"/>
          </p:cNvSpPr>
          <p:nvPr>
            <p:ph idx="1"/>
          </p:nvPr>
        </p:nvSpPr>
        <p:spPr>
          <a:xfrm>
            <a:off x="279400" y="1257300"/>
            <a:ext cx="8648700" cy="5346700"/>
          </a:xfrm>
        </p:spPr>
        <p:txBody>
          <a:bodyPr>
            <a:normAutofit/>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To classify documents, these might be:</a:t>
            </a:r>
          </a:p>
          <a:p>
            <a:pPr lvl="1"/>
            <a:r>
              <a:rPr lang="en-US" sz="1800" dirty="0" smtClean="0">
                <a:hlinkClick r:id="rId2"/>
              </a:rPr>
              <a:t>http://wcohen.com</a:t>
            </a:r>
            <a:r>
              <a:rPr lang="en-US" sz="1800" dirty="0" smtClean="0"/>
              <a:t> </a:t>
            </a:r>
            <a:r>
              <a:rPr lang="en-US" sz="1800" dirty="0" err="1" smtClean="0"/>
              <a:t>academic,FacultyHome</a:t>
            </a:r>
            <a:r>
              <a:rPr lang="en-US" sz="1800" dirty="0" smtClean="0"/>
              <a:t> William W. Cohen Research Professor Machine Learning Department Carnegie Mellon University Member of the Language Technology Institute the joint CMU-Pitt Program in Computational Biology the Lane Center for Computational Biology and the Center for </a:t>
            </a:r>
            <a:r>
              <a:rPr lang="en-US" sz="1800" dirty="0" err="1" smtClean="0"/>
              <a:t>Bioimage</a:t>
            </a:r>
            <a:r>
              <a:rPr lang="en-US" sz="1800" dirty="0" smtClean="0"/>
              <a:t> Informatics Director of the Undergraduate Minor in Machine Learning Bio Teaching Projects Publications recent all Software Datasets Talks Students Colleagues Blog Contact Info Other Stuff …</a:t>
            </a:r>
          </a:p>
          <a:p>
            <a:pPr lvl="1"/>
            <a:r>
              <a:rPr lang="en-US" sz="1946" dirty="0" smtClean="0">
                <a:hlinkClick r:id="rId2"/>
              </a:rPr>
              <a:t>http://google.com</a:t>
            </a:r>
            <a:r>
              <a:rPr lang="en-US" sz="1946" dirty="0" smtClean="0"/>
              <a:t> commercial Search Images Videos ….</a:t>
            </a:r>
          </a:p>
          <a:p>
            <a:pPr lvl="1"/>
            <a:r>
              <a:rPr lang="en-US" sz="1946" dirty="0" smtClean="0"/>
              <a:t>…</a:t>
            </a:r>
          </a:p>
          <a:p>
            <a:r>
              <a:rPr lang="en-US" dirty="0" smtClean="0"/>
              <a:t>How about for </a:t>
            </a:r>
            <a:r>
              <a:rPr lang="en-US" dirty="0" err="1" smtClean="0"/>
              <a:t>n</a:t>
            </a:r>
            <a:r>
              <a:rPr lang="en-US" dirty="0" smtClean="0"/>
              <a:t>-grams?</a:t>
            </a:r>
          </a:p>
          <a:p>
            <a:pPr lvl="1"/>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a:t>
            </a:r>
            <a:r>
              <a:rPr lang="en-US" dirty="0" err="1" smtClean="0"/>
              <a:t>Bayes</a:t>
            </a:r>
            <a:r>
              <a:rPr lang="en-US" dirty="0" smtClean="0"/>
              <a:t> classifier – v2</a:t>
            </a:r>
            <a:endParaRPr lang="en-US" dirty="0"/>
          </a:p>
        </p:txBody>
      </p:sp>
      <p:sp>
        <p:nvSpPr>
          <p:cNvPr id="3" name="Content Placeholder 2"/>
          <p:cNvSpPr>
            <a:spLocks noGrp="1"/>
          </p:cNvSpPr>
          <p:nvPr>
            <p:ph idx="1"/>
          </p:nvPr>
        </p:nvSpPr>
        <p:spPr>
          <a:xfrm>
            <a:off x="279400" y="1257300"/>
            <a:ext cx="8648700" cy="5346700"/>
          </a:xfrm>
        </p:spPr>
        <p:txBody>
          <a:bodyPr>
            <a:normAutofit/>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To do spelling correction these might be</a:t>
            </a:r>
          </a:p>
          <a:p>
            <a:pPr lvl="1"/>
            <a:r>
              <a:rPr lang="en-US" sz="2400" dirty="0" smtClean="0"/>
              <a:t>ng1223  effect </a:t>
            </a:r>
            <a:r>
              <a:rPr lang="en-US" sz="2400" dirty="0" err="1" smtClean="0"/>
              <a:t>a_the</a:t>
            </a:r>
            <a:r>
              <a:rPr lang="en-US" sz="2400" dirty="0" smtClean="0"/>
              <a:t> </a:t>
            </a:r>
            <a:r>
              <a:rPr lang="en-US" sz="2400" dirty="0" err="1" smtClean="0"/>
              <a:t>b_main</a:t>
            </a:r>
            <a:r>
              <a:rPr lang="en-US" sz="2400" dirty="0" smtClean="0"/>
              <a:t> </a:t>
            </a:r>
            <a:r>
              <a:rPr lang="en-US" sz="2400" dirty="0" err="1" smtClean="0"/>
              <a:t>d_of</a:t>
            </a:r>
            <a:r>
              <a:rPr lang="en-US" sz="2400" dirty="0" smtClean="0"/>
              <a:t> </a:t>
            </a:r>
            <a:r>
              <a:rPr lang="en-US" sz="2400" dirty="0" err="1" smtClean="0"/>
              <a:t>e_the</a:t>
            </a:r>
            <a:endParaRPr lang="en-US" sz="2400" dirty="0" smtClean="0"/>
          </a:p>
          <a:p>
            <a:pPr lvl="1"/>
            <a:r>
              <a:rPr lang="en-US" sz="2400" dirty="0" smtClean="0"/>
              <a:t>ng1224  affect </a:t>
            </a:r>
            <a:r>
              <a:rPr lang="en-US" sz="2400" dirty="0" err="1" smtClean="0"/>
              <a:t>a_shows</a:t>
            </a:r>
            <a:r>
              <a:rPr lang="en-US" sz="2400" dirty="0" smtClean="0"/>
              <a:t> </a:t>
            </a:r>
            <a:r>
              <a:rPr lang="en-US" sz="2400" dirty="0" err="1" smtClean="0"/>
              <a:t>b_not</a:t>
            </a:r>
            <a:r>
              <a:rPr lang="en-US" sz="2400" dirty="0" smtClean="0"/>
              <a:t> </a:t>
            </a:r>
            <a:r>
              <a:rPr lang="en-US" sz="2400" dirty="0" err="1" smtClean="0"/>
              <a:t>d_mice</a:t>
            </a:r>
            <a:r>
              <a:rPr lang="en-US" sz="2400" dirty="0" smtClean="0"/>
              <a:t> </a:t>
            </a:r>
            <a:r>
              <a:rPr lang="en-US" sz="2400" dirty="0" err="1" smtClean="0"/>
              <a:t>e_in</a:t>
            </a:r>
            <a:endParaRPr lang="en-US" sz="2400" dirty="0" smtClean="0"/>
          </a:p>
          <a:p>
            <a:pPr lvl="1"/>
            <a:r>
              <a:rPr lang="en-US" sz="2400" dirty="0" smtClean="0"/>
              <a:t>….</a:t>
            </a:r>
          </a:p>
          <a:p>
            <a:r>
              <a:rPr lang="en-US" sz="2800" dirty="0" smtClean="0"/>
              <a:t>I.e., encode event X</a:t>
            </a:r>
            <a:r>
              <a:rPr lang="en-US" sz="2800" i="1" baseline="-25000" dirty="0" smtClean="0"/>
              <a:t>i</a:t>
            </a:r>
            <a:r>
              <a:rPr lang="en-US" sz="2800" dirty="0" smtClean="0"/>
              <a:t>=</a:t>
            </a:r>
            <a:r>
              <a:rPr lang="en-US" sz="2800" i="1" dirty="0" err="1" smtClean="0"/>
              <a:t>w</a:t>
            </a:r>
            <a:r>
              <a:rPr lang="en-US" sz="2800" dirty="0" smtClean="0"/>
              <a:t> with another event X=</a:t>
            </a:r>
            <a:r>
              <a:rPr lang="en-US" sz="2800" i="1" dirty="0" err="1" smtClean="0"/>
              <a:t>i_w</a:t>
            </a:r>
            <a:endParaRPr lang="en-US" sz="2800" i="1" dirty="0" smtClean="0"/>
          </a:p>
          <a:p>
            <a:endParaRPr lang="en-US" sz="2800" dirty="0" smtClean="0"/>
          </a:p>
          <a:p>
            <a:r>
              <a:rPr lang="en-US" sz="2800" dirty="0" smtClean="0"/>
              <a:t>Question: are there any differences in behavior?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Naïve </a:t>
            </a:r>
            <a:r>
              <a:rPr lang="en-US" dirty="0" err="1" smtClean="0"/>
              <a:t>Bayes</a:t>
            </a:r>
            <a:endParaRPr lang="en-US" dirty="0"/>
          </a:p>
        </p:txBody>
      </p:sp>
      <p:sp>
        <p:nvSpPr>
          <p:cNvPr id="3" name="Content Placeholder 2"/>
          <p:cNvSpPr>
            <a:spLocks noGrp="1"/>
          </p:cNvSpPr>
          <p:nvPr>
            <p:ph idx="1"/>
          </p:nvPr>
        </p:nvSpPr>
        <p:spPr>
          <a:xfrm>
            <a:off x="279400" y="1257300"/>
            <a:ext cx="8648700" cy="5346700"/>
          </a:xfrm>
        </p:spPr>
        <p:txBody>
          <a:bodyPr>
            <a:normAutofit fontScale="77500" lnSpcReduction="2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Initialize an “event counter” (</a:t>
            </a:r>
            <a:r>
              <a:rPr lang="en-US" dirty="0" err="1" smtClean="0"/>
              <a:t>hashtable</a:t>
            </a:r>
            <a:r>
              <a:rPr lang="en-US" dirty="0" smtClean="0"/>
              <a:t>) C</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train:</a:t>
            </a:r>
          </a:p>
          <a:p>
            <a:pPr lvl="1"/>
            <a:r>
              <a:rPr lang="en-US" dirty="0" smtClean="0"/>
              <a:t>C(“</a:t>
            </a:r>
            <a:r>
              <a:rPr lang="en-US" i="1" dirty="0" smtClean="0"/>
              <a:t>Y</a:t>
            </a:r>
            <a:r>
              <a:rPr lang="en-US" dirty="0" smtClean="0"/>
              <a:t>=ANY”) ++;   C(“</a:t>
            </a:r>
            <a:r>
              <a:rPr lang="en-US" i="1" dirty="0" smtClean="0"/>
              <a:t>Y=y”) ++</a:t>
            </a:r>
          </a:p>
          <a:p>
            <a:pPr lvl="1"/>
            <a:r>
              <a:rPr lang="en-US" dirty="0" smtClean="0"/>
              <a:t>For </a:t>
            </a:r>
            <a:r>
              <a:rPr lang="en-US" i="1" dirty="0" smtClean="0"/>
              <a:t>j </a:t>
            </a:r>
            <a:r>
              <a:rPr lang="en-US" dirty="0" smtClean="0"/>
              <a:t>in </a:t>
            </a:r>
            <a:r>
              <a:rPr lang="en-US" i="1" dirty="0" smtClean="0"/>
              <a:t>1..d</a:t>
            </a:r>
            <a:r>
              <a:rPr lang="en-US" dirty="0" smtClean="0"/>
              <a:t>:</a:t>
            </a:r>
          </a:p>
          <a:p>
            <a:pPr lvl="2"/>
            <a:r>
              <a:rPr lang="en-US" dirty="0" smtClean="0"/>
              <a:t>C(“</a:t>
            </a:r>
            <a:r>
              <a:rPr lang="en-US" i="1" dirty="0" smtClean="0"/>
              <a:t>Y=y ^ X=</a:t>
            </a:r>
            <a:r>
              <a:rPr lang="en-US" i="1" dirty="0" err="1" smtClean="0"/>
              <a:t>x</a:t>
            </a:r>
            <a:r>
              <a:rPr lang="en-US" i="1" baseline="-25000" dirty="0" err="1" smtClean="0"/>
              <a:t>j</a:t>
            </a:r>
            <a:r>
              <a:rPr lang="en-US" dirty="0" smtClean="0"/>
              <a:t>”) ++</a:t>
            </a:r>
          </a:p>
          <a:p>
            <a:r>
              <a:rPr lang="en-US" dirty="0" smtClean="0"/>
              <a:t>For each example </a:t>
            </a:r>
            <a:r>
              <a:rPr lang="en-US" i="1" dirty="0" smtClean="0"/>
              <a:t>id, y, x</a:t>
            </a:r>
            <a:r>
              <a:rPr lang="en-US" i="1" baseline="-25000" dirty="0" smtClean="0"/>
              <a:t>1</a:t>
            </a:r>
            <a:r>
              <a:rPr lang="en-US" i="1" dirty="0" smtClean="0"/>
              <a:t>,….,</a:t>
            </a:r>
            <a:r>
              <a:rPr lang="en-US" i="1" dirty="0" err="1" smtClean="0"/>
              <a:t>x</a:t>
            </a:r>
            <a:r>
              <a:rPr lang="en-US" i="1" baseline="-25000" dirty="0" err="1" smtClean="0"/>
              <a:t>d</a:t>
            </a:r>
            <a:r>
              <a:rPr lang="en-US" i="1" dirty="0" smtClean="0"/>
              <a:t> </a:t>
            </a:r>
            <a:r>
              <a:rPr lang="en-US" dirty="0" smtClean="0"/>
              <a:t>in </a:t>
            </a:r>
            <a:r>
              <a:rPr lang="en-US" i="1" dirty="0" smtClean="0"/>
              <a:t>test:</a:t>
            </a:r>
          </a:p>
          <a:p>
            <a:pPr lvl="1"/>
            <a:r>
              <a:rPr lang="en-US" dirty="0" smtClean="0"/>
              <a:t>For each </a:t>
            </a:r>
            <a:r>
              <a:rPr lang="en-US" i="1" dirty="0" smtClean="0"/>
              <a:t>y’ </a:t>
            </a:r>
            <a:r>
              <a:rPr lang="en-US" dirty="0" smtClean="0"/>
              <a:t>in</a:t>
            </a:r>
            <a:r>
              <a:rPr lang="en-US" i="1" dirty="0" smtClean="0"/>
              <a:t> </a:t>
            </a:r>
            <a:r>
              <a:rPr lang="en-US" i="1" dirty="0" err="1" smtClean="0"/>
              <a:t>dom</a:t>
            </a:r>
            <a:r>
              <a:rPr lang="en-US" i="1" dirty="0" smtClean="0"/>
              <a:t>(Y):</a:t>
            </a:r>
          </a:p>
          <a:p>
            <a:pPr lvl="2"/>
            <a:r>
              <a:rPr lang="en-US" dirty="0" smtClean="0"/>
              <a:t>Compute log Pr</a:t>
            </a:r>
            <a:r>
              <a:rPr lang="en-US" i="1" dirty="0" smtClean="0"/>
              <a:t>(y’,x</a:t>
            </a:r>
            <a:r>
              <a:rPr lang="en-US" i="1" baseline="-25000" dirty="0" smtClean="0"/>
              <a:t>1</a:t>
            </a:r>
            <a:r>
              <a:rPr lang="en-US" i="1" dirty="0" smtClean="0"/>
              <a:t>,….,</a:t>
            </a:r>
            <a:r>
              <a:rPr lang="en-US" i="1" dirty="0" err="1" smtClean="0"/>
              <a:t>x</a:t>
            </a:r>
            <a:r>
              <a:rPr lang="en-US" i="1" baseline="-25000" dirty="0" err="1" smtClean="0"/>
              <a:t>d</a:t>
            </a:r>
            <a:r>
              <a:rPr lang="en-US" i="1" dirty="0" smtClean="0"/>
              <a:t>) = </a:t>
            </a:r>
          </a:p>
          <a:p>
            <a:pPr lvl="2"/>
            <a:endParaRPr lang="en-US" i="1" dirty="0" smtClean="0"/>
          </a:p>
          <a:p>
            <a:pPr lvl="2"/>
            <a:endParaRPr lang="en-US" i="1" dirty="0" smtClean="0"/>
          </a:p>
          <a:p>
            <a:pPr lvl="2"/>
            <a:endParaRPr lang="en-US" dirty="0" smtClean="0"/>
          </a:p>
          <a:p>
            <a:pPr lvl="1"/>
            <a:endParaRPr lang="en-US" dirty="0" smtClean="0"/>
          </a:p>
          <a:p>
            <a:pPr lvl="1"/>
            <a:r>
              <a:rPr lang="en-US" dirty="0" smtClean="0"/>
              <a:t>Return the best </a:t>
            </a:r>
            <a:r>
              <a:rPr lang="en-US" i="1" dirty="0" smtClean="0"/>
              <a:t>y’</a:t>
            </a:r>
            <a:endParaRPr lang="en-US" dirty="0" smtClean="0"/>
          </a:p>
        </p:txBody>
      </p:sp>
      <p:graphicFrame>
        <p:nvGraphicFramePr>
          <p:cNvPr id="279555" name="Object 3"/>
          <p:cNvGraphicFramePr>
            <a:graphicFrameLocks noChangeAspect="1"/>
          </p:cNvGraphicFramePr>
          <p:nvPr/>
        </p:nvGraphicFramePr>
        <p:xfrm>
          <a:off x="552450" y="4718050"/>
          <a:ext cx="6921500" cy="911225"/>
        </p:xfrm>
        <a:graphic>
          <a:graphicData uri="http://schemas.openxmlformats.org/presentationml/2006/ole">
            <p:oleObj spid="_x0000_s288770" name="Equation" r:id="rId3" imgW="3670200" imgH="482400" progId="Equation.3">
              <p:embed/>
            </p:oleObj>
          </a:graphicData>
        </a:graphic>
      </p:graphicFrame>
      <p:sp>
        <p:nvSpPr>
          <p:cNvPr id="6" name="TextBox 5"/>
          <p:cNvSpPr txBox="1"/>
          <p:nvPr/>
        </p:nvSpPr>
        <p:spPr>
          <a:xfrm>
            <a:off x="6712267" y="3198951"/>
            <a:ext cx="2431733" cy="1200329"/>
          </a:xfrm>
          <a:prstGeom prst="rect">
            <a:avLst/>
          </a:prstGeom>
          <a:noFill/>
        </p:spPr>
        <p:txBody>
          <a:bodyPr wrap="square" rtlCol="0">
            <a:spAutoFit/>
          </a:bodyPr>
          <a:lstStyle/>
          <a:p>
            <a:r>
              <a:rPr lang="en-US" dirty="0" smtClean="0"/>
              <a:t>where:</a:t>
            </a:r>
          </a:p>
          <a:p>
            <a:r>
              <a:rPr lang="en-US" i="1" dirty="0" err="1" smtClean="0"/>
              <a:t>q</a:t>
            </a:r>
            <a:r>
              <a:rPr lang="en-US" i="1" baseline="-25000" dirty="0" err="1" smtClean="0"/>
              <a:t>j</a:t>
            </a:r>
            <a:r>
              <a:rPr lang="en-US" i="1" dirty="0" smtClean="0"/>
              <a:t> = 1/|V|</a:t>
            </a:r>
          </a:p>
          <a:p>
            <a:r>
              <a:rPr lang="en-US" i="1" dirty="0" err="1" smtClean="0"/>
              <a:t>q</a:t>
            </a:r>
            <a:r>
              <a:rPr lang="en-US" i="1" baseline="-25000" dirty="0" err="1" smtClean="0"/>
              <a:t>y</a:t>
            </a:r>
            <a:r>
              <a:rPr lang="en-US" i="1" dirty="0" smtClean="0"/>
              <a:t> = 1/|</a:t>
            </a:r>
            <a:r>
              <a:rPr lang="en-US" i="1" dirty="0" err="1" smtClean="0"/>
              <a:t>dom</a:t>
            </a:r>
            <a:r>
              <a:rPr lang="en-US" i="1" dirty="0" smtClean="0"/>
              <a:t>(Y)|</a:t>
            </a:r>
          </a:p>
          <a:p>
            <a:r>
              <a:rPr lang="en-US" i="1" dirty="0" smtClean="0"/>
              <a:t>m=1</a:t>
            </a:r>
            <a:endParaRPr lang="en-US" i="1" dirty="0"/>
          </a:p>
        </p:txBody>
      </p:sp>
      <p:sp>
        <p:nvSpPr>
          <p:cNvPr id="7" name="TextBox 6"/>
          <p:cNvSpPr txBox="1"/>
          <p:nvPr/>
        </p:nvSpPr>
        <p:spPr>
          <a:xfrm>
            <a:off x="6391910" y="1960880"/>
            <a:ext cx="2164080" cy="646331"/>
          </a:xfrm>
          <a:prstGeom prst="rect">
            <a:avLst/>
          </a:prstGeom>
          <a:solidFill>
            <a:srgbClr val="FFFF00"/>
          </a:solidFill>
        </p:spPr>
        <p:txBody>
          <a:bodyPr wrap="square" rtlCol="0">
            <a:spAutoFit/>
          </a:bodyPr>
          <a:lstStyle/>
          <a:p>
            <a:r>
              <a:rPr lang="en-US" dirty="0" smtClean="0"/>
              <a:t>Complexity: O(</a:t>
            </a:r>
            <a:r>
              <a:rPr lang="en-US" i="1" dirty="0" smtClean="0"/>
              <a:t>n), n=</a:t>
            </a:r>
            <a:r>
              <a:rPr lang="en-US" dirty="0" smtClean="0"/>
              <a:t>size of </a:t>
            </a:r>
            <a:r>
              <a:rPr lang="en-US" i="1" dirty="0" smtClean="0"/>
              <a:t>train</a:t>
            </a:r>
            <a:endParaRPr lang="en-US" i="1" dirty="0"/>
          </a:p>
        </p:txBody>
      </p:sp>
      <p:sp>
        <p:nvSpPr>
          <p:cNvPr id="8" name="TextBox 7"/>
          <p:cNvSpPr txBox="1"/>
          <p:nvPr/>
        </p:nvSpPr>
        <p:spPr>
          <a:xfrm>
            <a:off x="6391910" y="5764629"/>
            <a:ext cx="2164080" cy="923330"/>
          </a:xfrm>
          <a:prstGeom prst="rect">
            <a:avLst/>
          </a:prstGeom>
          <a:solidFill>
            <a:srgbClr val="FFFF00"/>
          </a:solidFill>
        </p:spPr>
        <p:txBody>
          <a:bodyPr wrap="square" rtlCol="0">
            <a:spAutoFit/>
          </a:bodyPr>
          <a:lstStyle/>
          <a:p>
            <a:r>
              <a:rPr lang="en-US" dirty="0" smtClean="0"/>
              <a:t>Complexity: O(|</a:t>
            </a:r>
            <a:r>
              <a:rPr lang="en-US" i="1" dirty="0" err="1" smtClean="0"/>
              <a:t>dom</a:t>
            </a:r>
            <a:r>
              <a:rPr lang="en-US" i="1" dirty="0" smtClean="0"/>
              <a:t>(Y)|*n’), n’=</a:t>
            </a:r>
            <a:r>
              <a:rPr lang="en-US" dirty="0" smtClean="0"/>
              <a:t>size of </a:t>
            </a:r>
            <a:r>
              <a:rPr lang="en-US" i="1" dirty="0" smtClean="0"/>
              <a:t>test</a:t>
            </a:r>
            <a:endParaRPr lang="en-US" i="1" dirty="0"/>
          </a:p>
        </p:txBody>
      </p:sp>
      <p:sp>
        <p:nvSpPr>
          <p:cNvPr id="9" name="TextBox 8"/>
          <p:cNvSpPr txBox="1"/>
          <p:nvPr/>
        </p:nvSpPr>
        <p:spPr>
          <a:xfrm>
            <a:off x="1227137" y="0"/>
            <a:ext cx="5485130" cy="369332"/>
          </a:xfrm>
          <a:prstGeom prst="rect">
            <a:avLst/>
          </a:prstGeom>
          <a:solidFill>
            <a:srgbClr val="FFFF00"/>
          </a:solidFill>
        </p:spPr>
        <p:txBody>
          <a:bodyPr wrap="square" rtlCol="0">
            <a:spAutoFit/>
          </a:bodyPr>
          <a:lstStyle/>
          <a:p>
            <a:r>
              <a:rPr lang="en-US" dirty="0" smtClean="0"/>
              <a:t>Assume </a:t>
            </a:r>
            <a:r>
              <a:rPr lang="en-US" dirty="0" err="1" smtClean="0"/>
              <a:t>hashtable</a:t>
            </a:r>
            <a:r>
              <a:rPr lang="en-US" dirty="0" smtClean="0"/>
              <a:t> holding all counts fits in memory</a:t>
            </a:r>
            <a:endParaRPr lang="en-US" i="1" dirty="0"/>
          </a:p>
        </p:txBody>
      </p:sp>
      <p:cxnSp>
        <p:nvCxnSpPr>
          <p:cNvPr id="11" name="Straight Arrow Connector 10"/>
          <p:cNvCxnSpPr/>
          <p:nvPr/>
        </p:nvCxnSpPr>
        <p:spPr>
          <a:xfrm rot="5400000">
            <a:off x="7828280" y="1681480"/>
            <a:ext cx="528320" cy="304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272975" y="1195308"/>
            <a:ext cx="1871025" cy="369332"/>
          </a:xfrm>
          <a:prstGeom prst="rect">
            <a:avLst/>
          </a:prstGeom>
          <a:noFill/>
        </p:spPr>
        <p:txBody>
          <a:bodyPr wrap="none" rtlCol="0">
            <a:spAutoFit/>
          </a:bodyPr>
          <a:lstStyle/>
          <a:p>
            <a:r>
              <a:rPr lang="en-US" dirty="0" smtClean="0"/>
              <a:t>Sequential reads</a:t>
            </a:r>
            <a:endParaRPr lang="en-US" dirty="0"/>
          </a:p>
        </p:txBody>
      </p:sp>
      <p:sp>
        <p:nvSpPr>
          <p:cNvPr id="13" name="TextBox 12"/>
          <p:cNvSpPr txBox="1"/>
          <p:nvPr/>
        </p:nvSpPr>
        <p:spPr>
          <a:xfrm>
            <a:off x="7272975" y="4399280"/>
            <a:ext cx="1871025" cy="369332"/>
          </a:xfrm>
          <a:prstGeom prst="rect">
            <a:avLst/>
          </a:prstGeom>
          <a:noFill/>
        </p:spPr>
        <p:txBody>
          <a:bodyPr wrap="none" rtlCol="0">
            <a:spAutoFit/>
          </a:bodyPr>
          <a:lstStyle/>
          <a:p>
            <a:r>
              <a:rPr lang="en-US" dirty="0" smtClean="0"/>
              <a:t>Sequential reads</a:t>
            </a:r>
            <a:endParaRPr lang="en-US" dirty="0"/>
          </a:p>
        </p:txBody>
      </p:sp>
      <p:cxnSp>
        <p:nvCxnSpPr>
          <p:cNvPr id="14" name="Straight Arrow Connector 13"/>
          <p:cNvCxnSpPr/>
          <p:nvPr/>
        </p:nvCxnSpPr>
        <p:spPr>
          <a:xfrm rot="5400000">
            <a:off x="7655392" y="5190420"/>
            <a:ext cx="996017"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Naïve </a:t>
            </a:r>
            <a:r>
              <a:rPr lang="en-US" dirty="0" err="1" smtClean="0"/>
              <a:t>Bayes</a:t>
            </a:r>
            <a:endParaRPr lang="en-US" dirty="0"/>
          </a:p>
        </p:txBody>
      </p:sp>
      <p:sp>
        <p:nvSpPr>
          <p:cNvPr id="3" name="Content Placeholder 2"/>
          <p:cNvSpPr>
            <a:spLocks noGrp="1"/>
          </p:cNvSpPr>
          <p:nvPr>
            <p:ph idx="1"/>
          </p:nvPr>
        </p:nvSpPr>
        <p:spPr>
          <a:xfrm>
            <a:off x="279400" y="1257300"/>
            <a:ext cx="8648700" cy="5346700"/>
          </a:xfrm>
        </p:spPr>
        <p:txBody>
          <a:bodyPr>
            <a:normAutofit fontScale="92500" lnSpcReduction="10000"/>
          </a:bodyPr>
          <a:lstStyle/>
          <a:p>
            <a:r>
              <a:rPr lang="en-US" dirty="0" smtClean="0"/>
              <a:t>You have a </a:t>
            </a:r>
            <a:r>
              <a:rPr lang="en-US" i="1" dirty="0" smtClean="0"/>
              <a:t>train</a:t>
            </a:r>
            <a:r>
              <a:rPr lang="en-US" dirty="0" smtClean="0"/>
              <a:t> dataset and a </a:t>
            </a:r>
            <a:r>
              <a:rPr lang="en-US" i="1" dirty="0" smtClean="0"/>
              <a:t>test</a:t>
            </a:r>
            <a:r>
              <a:rPr lang="en-US" dirty="0" smtClean="0"/>
              <a:t> dataset</a:t>
            </a:r>
          </a:p>
          <a:p>
            <a:r>
              <a:rPr lang="en-US" dirty="0" smtClean="0"/>
              <a:t>Process:</a:t>
            </a:r>
          </a:p>
          <a:p>
            <a:pPr lvl="1"/>
            <a:r>
              <a:rPr lang="en-US" dirty="0" smtClean="0"/>
              <a:t>Count events in the </a:t>
            </a:r>
            <a:r>
              <a:rPr lang="en-US" i="1" dirty="0" smtClean="0"/>
              <a:t>train</a:t>
            </a:r>
            <a:r>
              <a:rPr lang="en-US" dirty="0" smtClean="0"/>
              <a:t> dataset</a:t>
            </a:r>
          </a:p>
          <a:p>
            <a:pPr lvl="2"/>
            <a:r>
              <a:rPr lang="en-US" dirty="0" smtClean="0"/>
              <a:t>O(</a:t>
            </a:r>
            <a:r>
              <a:rPr lang="en-US" i="1" dirty="0" smtClean="0"/>
              <a:t>n</a:t>
            </a:r>
            <a:r>
              <a:rPr lang="en-US" i="1" baseline="-25000" dirty="0" smtClean="0"/>
              <a:t>1</a:t>
            </a:r>
            <a:r>
              <a:rPr lang="en-US" i="1" dirty="0" smtClean="0"/>
              <a:t>), </a:t>
            </a:r>
            <a:r>
              <a:rPr lang="en-US" dirty="0" smtClean="0"/>
              <a:t>where </a:t>
            </a:r>
            <a:r>
              <a:rPr lang="en-US" i="1" dirty="0" smtClean="0"/>
              <a:t>n</a:t>
            </a:r>
            <a:r>
              <a:rPr lang="en-US" i="1" baseline="-25000" dirty="0" smtClean="0"/>
              <a:t>1</a:t>
            </a:r>
            <a:r>
              <a:rPr lang="en-US" i="1" dirty="0" smtClean="0"/>
              <a:t> </a:t>
            </a:r>
            <a:r>
              <a:rPr lang="en-US" dirty="0" smtClean="0"/>
              <a:t>is total size of </a:t>
            </a:r>
            <a:r>
              <a:rPr lang="en-US" i="1" dirty="0" smtClean="0"/>
              <a:t>train</a:t>
            </a:r>
            <a:endParaRPr lang="en-US" dirty="0" smtClean="0"/>
          </a:p>
          <a:p>
            <a:pPr lvl="1"/>
            <a:r>
              <a:rPr lang="en-US" dirty="0" smtClean="0"/>
              <a:t>Write the counts to disk</a:t>
            </a:r>
          </a:p>
          <a:p>
            <a:pPr lvl="2"/>
            <a:r>
              <a:rPr lang="en-US" dirty="0" smtClean="0"/>
              <a:t>O(min(</a:t>
            </a:r>
            <a:r>
              <a:rPr lang="en-US" i="1" dirty="0" smtClean="0"/>
              <a:t>|</a:t>
            </a:r>
            <a:r>
              <a:rPr lang="en-US" i="1" dirty="0" err="1" smtClean="0"/>
              <a:t>dom</a:t>
            </a:r>
            <a:r>
              <a:rPr lang="en-US" i="1" dirty="0" smtClean="0"/>
              <a:t>(X)|*|</a:t>
            </a:r>
            <a:r>
              <a:rPr lang="en-US" i="1" dirty="0" err="1" smtClean="0"/>
              <a:t>dom</a:t>
            </a:r>
            <a:r>
              <a:rPr lang="en-US" i="1" dirty="0" smtClean="0"/>
              <a:t>(Y)|, n</a:t>
            </a:r>
            <a:r>
              <a:rPr lang="en-US" i="1" baseline="-25000" dirty="0" smtClean="0"/>
              <a:t>1</a:t>
            </a:r>
            <a:r>
              <a:rPr lang="en-US" i="1" dirty="0" smtClean="0"/>
              <a:t>)</a:t>
            </a:r>
          </a:p>
          <a:p>
            <a:pPr lvl="2"/>
            <a:r>
              <a:rPr lang="en-US" dirty="0" smtClean="0"/>
              <a:t>O(|</a:t>
            </a:r>
            <a:r>
              <a:rPr lang="en-US" i="1" dirty="0" smtClean="0"/>
              <a:t>V</a:t>
            </a:r>
            <a:r>
              <a:rPr lang="en-US" dirty="0" smtClean="0"/>
              <a:t>|</a:t>
            </a:r>
            <a:r>
              <a:rPr lang="en-US" i="1" dirty="0" smtClean="0"/>
              <a:t>), </a:t>
            </a:r>
            <a:r>
              <a:rPr lang="en-US" dirty="0" smtClean="0"/>
              <a:t>if V is vocabulary and </a:t>
            </a:r>
            <a:r>
              <a:rPr lang="en-US" i="1" dirty="0" err="1" smtClean="0"/>
              <a:t>dom</a:t>
            </a:r>
            <a:r>
              <a:rPr lang="en-US" i="1" dirty="0" smtClean="0"/>
              <a:t>(Y)</a:t>
            </a:r>
            <a:r>
              <a:rPr lang="en-US" dirty="0" smtClean="0"/>
              <a:t> is small</a:t>
            </a:r>
          </a:p>
          <a:p>
            <a:pPr lvl="1"/>
            <a:r>
              <a:rPr lang="en-US" dirty="0" smtClean="0"/>
              <a:t>Classify the </a:t>
            </a:r>
            <a:r>
              <a:rPr lang="en-US" i="1" dirty="0" smtClean="0"/>
              <a:t>test </a:t>
            </a:r>
            <a:r>
              <a:rPr lang="en-US" dirty="0" smtClean="0"/>
              <a:t>dataset</a:t>
            </a:r>
          </a:p>
          <a:p>
            <a:pPr lvl="2"/>
            <a:r>
              <a:rPr lang="en-US" dirty="0" smtClean="0"/>
              <a:t>O(|</a:t>
            </a:r>
            <a:r>
              <a:rPr lang="en-US" i="1" dirty="0" smtClean="0"/>
              <a:t>V|+n</a:t>
            </a:r>
            <a:r>
              <a:rPr lang="en-US" i="1" baseline="-25000" dirty="0" smtClean="0"/>
              <a:t>2</a:t>
            </a:r>
            <a:r>
              <a:rPr lang="en-US" dirty="0" smtClean="0"/>
              <a:t>)</a:t>
            </a:r>
          </a:p>
          <a:p>
            <a:pPr lvl="1"/>
            <a:r>
              <a:rPr lang="en-US" dirty="0" smtClean="0"/>
              <a:t>Worst-case memory usage:</a:t>
            </a:r>
          </a:p>
          <a:p>
            <a:pPr lvl="2"/>
            <a:r>
              <a:rPr lang="en-US" dirty="0" smtClean="0"/>
              <a:t>O(min(</a:t>
            </a:r>
            <a:r>
              <a:rPr lang="en-US" i="1" dirty="0" smtClean="0"/>
              <a:t>|</a:t>
            </a:r>
            <a:r>
              <a:rPr lang="en-US" i="1" dirty="0" err="1" smtClean="0"/>
              <a:t>dom</a:t>
            </a:r>
            <a:r>
              <a:rPr lang="en-US" i="1" dirty="0" smtClean="0"/>
              <a:t>(X)|*|</a:t>
            </a:r>
            <a:r>
              <a:rPr lang="en-US" i="1" dirty="0" err="1" smtClean="0"/>
              <a:t>dom</a:t>
            </a:r>
            <a:r>
              <a:rPr lang="en-US" i="1" dirty="0" smtClean="0"/>
              <a:t>(Y)|, n</a:t>
            </a:r>
            <a:r>
              <a:rPr lang="en-US" i="1" baseline="-25000" dirty="0" smtClean="0"/>
              <a:t>1</a:t>
            </a:r>
            <a:r>
              <a:rPr lang="en-US" i="1" dirty="0" smtClean="0"/>
              <a:t>)</a:t>
            </a:r>
          </a:p>
          <a:p>
            <a:pPr lvl="2"/>
            <a:endParaRPr lang="en-US" dirty="0" smtClean="0"/>
          </a:p>
          <a:p>
            <a:pPr lvl="2"/>
            <a:endParaRPr lang="en-US" dirty="0" smtClean="0"/>
          </a:p>
          <a:p>
            <a:pPr lvl="2"/>
            <a:endParaRPr lang="en-US" i="1" dirty="0" smtClean="0"/>
          </a:p>
          <a:p>
            <a:pPr lvl="2"/>
            <a:endParaRPr lang="en-US" i="1" dirty="0" smtClean="0"/>
          </a:p>
          <a:p>
            <a:pPr lvl="2"/>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a:t>
            </a:r>
            <a:r>
              <a:rPr lang="en-US" dirty="0" err="1" smtClean="0"/>
              <a:t>Bayes</a:t>
            </a:r>
            <a:r>
              <a:rPr lang="en-US" dirty="0" smtClean="0"/>
              <a:t> v2</a:t>
            </a:r>
            <a:endParaRPr lang="en-US" dirty="0"/>
          </a:p>
        </p:txBody>
      </p:sp>
      <p:sp>
        <p:nvSpPr>
          <p:cNvPr id="3" name="Content Placeholder 2"/>
          <p:cNvSpPr>
            <a:spLocks noGrp="1"/>
          </p:cNvSpPr>
          <p:nvPr>
            <p:ph idx="1"/>
          </p:nvPr>
        </p:nvSpPr>
        <p:spPr>
          <a:xfrm>
            <a:off x="279400" y="1257300"/>
            <a:ext cx="8648700" cy="5346700"/>
          </a:xfrm>
        </p:spPr>
        <p:txBody>
          <a:bodyPr>
            <a:normAutofit fontScale="85000" lnSpcReduction="20000"/>
          </a:bodyPr>
          <a:lstStyle/>
          <a:p>
            <a:r>
              <a:rPr lang="en-US" dirty="0" smtClean="0"/>
              <a:t>This is one example of a </a:t>
            </a:r>
            <a:r>
              <a:rPr lang="en-US" i="1" dirty="0" smtClean="0"/>
              <a:t>streaming classifier</a:t>
            </a:r>
          </a:p>
          <a:p>
            <a:pPr lvl="1"/>
            <a:r>
              <a:rPr lang="en-US" dirty="0" smtClean="0"/>
              <a:t>Each example is only read only once</a:t>
            </a:r>
          </a:p>
          <a:p>
            <a:pPr lvl="1"/>
            <a:r>
              <a:rPr lang="en-US" dirty="0" smtClean="0"/>
              <a:t>You can create a classifier and perform classifications at any point</a:t>
            </a:r>
          </a:p>
          <a:p>
            <a:pPr lvl="1"/>
            <a:r>
              <a:rPr lang="en-US" dirty="0" smtClean="0"/>
              <a:t>Memory is minimal (&lt;&lt; </a:t>
            </a:r>
            <a:r>
              <a:rPr lang="en-US" dirty="0" err="1" smtClean="0"/>
              <a:t>O(n</a:t>
            </a:r>
            <a:r>
              <a:rPr lang="en-US" dirty="0" smtClean="0"/>
              <a:t>))</a:t>
            </a:r>
          </a:p>
          <a:p>
            <a:pPr lvl="2"/>
            <a:r>
              <a:rPr lang="en-US" dirty="0" smtClean="0"/>
              <a:t>Ideally it would be constant</a:t>
            </a:r>
          </a:p>
          <a:p>
            <a:pPr lvl="2"/>
            <a:r>
              <a:rPr lang="en-US" dirty="0" smtClean="0"/>
              <a:t>Traditionally less than O(</a:t>
            </a:r>
            <a:r>
              <a:rPr lang="en-US" dirty="0" err="1" smtClean="0"/>
              <a:t>sqrt</a:t>
            </a:r>
            <a:r>
              <a:rPr lang="en-US" dirty="0" smtClean="0"/>
              <a:t>(N))</a:t>
            </a:r>
          </a:p>
          <a:p>
            <a:pPr lvl="1"/>
            <a:r>
              <a:rPr lang="en-US" dirty="0" smtClean="0"/>
              <a:t>Order doesn’t matter</a:t>
            </a:r>
          </a:p>
          <a:p>
            <a:pPr lvl="2"/>
            <a:r>
              <a:rPr lang="en-US" dirty="0" smtClean="0"/>
              <a:t>Nice because we may not control the order of examples in real life</a:t>
            </a:r>
          </a:p>
          <a:p>
            <a:pPr lvl="2"/>
            <a:r>
              <a:rPr lang="en-US" dirty="0" smtClean="0"/>
              <a:t>This is a hard one to get a learning system to have!</a:t>
            </a:r>
          </a:p>
          <a:p>
            <a:r>
              <a:rPr lang="en-US" dirty="0" smtClean="0"/>
              <a:t>There are few competitive learning methods that as stream-</a:t>
            </a:r>
            <a:r>
              <a:rPr lang="en-US" dirty="0" err="1" smtClean="0"/>
              <a:t>y</a:t>
            </a:r>
            <a:r>
              <a:rPr lang="en-US" dirty="0" smtClean="0"/>
              <a:t> as naïve </a:t>
            </a:r>
            <a:r>
              <a:rPr lang="en-US" dirty="0" err="1" smtClean="0"/>
              <a:t>Bayes</a:t>
            </a:r>
            <a:r>
              <a:rPr lang="en-US" dirty="0" smtClean="0"/>
              <a:t>…</a:t>
            </a:r>
          </a:p>
          <a:p>
            <a:pPr lvl="2"/>
            <a:endParaRPr lang="en-US" dirty="0" smtClean="0"/>
          </a:p>
          <a:p>
            <a:pPr lvl="2"/>
            <a:endParaRPr lang="en-US" i="1" dirty="0" smtClean="0"/>
          </a:p>
          <a:p>
            <a:pPr lvl="2"/>
            <a:endParaRPr lang="en-US" i="1" dirty="0" smtClean="0"/>
          </a:p>
          <a:p>
            <a:pPr lvl="2"/>
            <a:endParaRPr lang="en-US" dirty="0" smtClean="0"/>
          </a:p>
          <a:p>
            <a:pPr lvl="2"/>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t>
            </a:r>
            <a:r>
              <a:rPr lang="en-US" dirty="0" err="1" smtClean="0"/>
              <a:t>assigment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Implement naïve </a:t>
            </a:r>
            <a:r>
              <a:rPr lang="en-US" dirty="0" err="1" smtClean="0"/>
              <a:t>Bayes</a:t>
            </a:r>
            <a:r>
              <a:rPr lang="en-US" dirty="0" smtClean="0"/>
              <a:t> v2</a:t>
            </a:r>
          </a:p>
          <a:p>
            <a:r>
              <a:rPr lang="en-US" dirty="0" smtClean="0"/>
              <a:t>Run and test it on Reuters RCV2</a:t>
            </a:r>
          </a:p>
          <a:p>
            <a:pPr lvl="1"/>
            <a:r>
              <a:rPr lang="en-US" dirty="0" smtClean="0"/>
              <a:t>O(100k) newswire stories</a:t>
            </a:r>
          </a:p>
          <a:p>
            <a:pPr lvl="1"/>
            <a:r>
              <a:rPr lang="en-US" dirty="0" smtClean="0"/>
              <a:t>One of the largest widely-used classification datasets</a:t>
            </a:r>
          </a:p>
          <a:p>
            <a:pPr lvl="1"/>
            <a:r>
              <a:rPr lang="en-US" dirty="0" smtClean="0"/>
              <a:t>Details on the wiki</a:t>
            </a:r>
          </a:p>
          <a:p>
            <a:pPr lvl="1"/>
            <a:r>
              <a:rPr lang="en-US" dirty="0" smtClean="0"/>
              <a:t>Turn in by next Tuesday (</a:t>
            </a:r>
            <a:r>
              <a:rPr lang="en-US" dirty="0" err="1" smtClean="0"/>
              <a:t>blackbook</a:t>
            </a:r>
            <a:r>
              <a:rPr lang="en-US" dirty="0" smtClean="0"/>
              <a:t>)</a:t>
            </a:r>
          </a:p>
          <a:p>
            <a:pPr lvl="1"/>
            <a:r>
              <a:rPr lang="en-US" dirty="0" smtClean="0"/>
              <a:t>Remember office hours: </a:t>
            </a:r>
            <a:r>
              <a:rPr lang="en-US" dirty="0" err="1" smtClean="0"/>
              <a:t>Wed,Thurs,Fri</a:t>
            </a:r>
            <a:r>
              <a:rPr lang="en-US" dirty="0" smtClean="0"/>
              <a:t> </a:t>
            </a:r>
          </a:p>
          <a:p>
            <a:r>
              <a:rPr lang="en-US" dirty="0" smtClean="0"/>
              <a:t>Hint to all:</a:t>
            </a:r>
          </a:p>
          <a:p>
            <a:pPr lvl="1"/>
            <a:r>
              <a:rPr lang="en-US" dirty="0" smtClean="0"/>
              <a:t>The next assignment will be a Naïve </a:t>
            </a:r>
            <a:r>
              <a:rPr lang="en-US" dirty="0" err="1" smtClean="0"/>
              <a:t>Bayes</a:t>
            </a:r>
            <a:r>
              <a:rPr lang="en-US" dirty="0" smtClean="0"/>
              <a:t> that does </a:t>
            </a:r>
            <a:r>
              <a:rPr lang="en-US" i="1" dirty="0" smtClean="0"/>
              <a:t>not </a:t>
            </a:r>
            <a:r>
              <a:rPr lang="en-US" dirty="0" smtClean="0"/>
              <a:t>use a </a:t>
            </a:r>
            <a:r>
              <a:rPr lang="en-US" dirty="0" err="1" smtClean="0"/>
              <a:t>hashtable</a:t>
            </a:r>
            <a:r>
              <a:rPr lang="en-US" dirty="0" smtClean="0"/>
              <a:t> for event counts</a:t>
            </a:r>
          </a:p>
          <a:p>
            <a:pPr lvl="2"/>
            <a:r>
              <a:rPr lang="en-US" dirty="0" smtClean="0"/>
              <a:t>Thursday’s lecture</a:t>
            </a:r>
          </a:p>
          <a:p>
            <a:pPr lvl="1"/>
            <a:r>
              <a:rPr lang="en-US" dirty="0" smtClean="0"/>
              <a:t>You will want to reuse some stuff from </a:t>
            </a:r>
            <a:r>
              <a:rPr lang="en-US" smtClean="0"/>
              <a:t>this assignment later….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65100" y="6259"/>
            <a:ext cx="8521700" cy="6851741"/>
          </a:xfrm>
          <a:prstGeom prst="rect">
            <a:avLst/>
          </a:prstGeom>
        </p:spPr>
      </p:pic>
      <p:sp>
        <p:nvSpPr>
          <p:cNvPr id="4" name="TextBox 3"/>
          <p:cNvSpPr txBox="1"/>
          <p:nvPr/>
        </p:nvSpPr>
        <p:spPr>
          <a:xfrm>
            <a:off x="6966152" y="3134797"/>
            <a:ext cx="217784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Monday’s </a:t>
            </a:r>
            <a:r>
              <a:rPr lang="en-US" dirty="0" err="1" smtClean="0"/>
              <a:t>xkcd</a:t>
            </a:r>
            <a:r>
              <a:rPr lang="en-US" dirty="0" smtClean="0"/>
              <a:t> </a:t>
            </a:r>
            <a:endParaRPr lang="en-US" dirty="0"/>
          </a:p>
        </p:txBody>
      </p:sp>
      <p:sp>
        <p:nvSpPr>
          <p:cNvPr id="5" name="TextBox 4"/>
          <p:cNvSpPr txBox="1"/>
          <p:nvPr/>
        </p:nvSpPr>
        <p:spPr>
          <a:xfrm>
            <a:off x="5572015" y="3923717"/>
            <a:ext cx="3571985"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smtClean="0">
                <a:hlinkClick r:id="rId3"/>
              </a:rPr>
              <a:t>http://xkcd.com/ngram-charts/</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9142" y="274638"/>
            <a:ext cx="9074858" cy="3327448"/>
          </a:xfrm>
          <a:prstGeom prst="rect">
            <a:avLst/>
          </a:prstGeom>
        </p:spPr>
      </p:pic>
      <p:sp>
        <p:nvSpPr>
          <p:cNvPr id="4" name="TextBox 3"/>
          <p:cNvSpPr txBox="1"/>
          <p:nvPr/>
        </p:nvSpPr>
        <p:spPr>
          <a:xfrm>
            <a:off x="457200" y="3923717"/>
            <a:ext cx="8686800" cy="2031325"/>
          </a:xfrm>
          <a:prstGeom prst="rect">
            <a:avLst/>
          </a:prstGeom>
          <a:noFill/>
        </p:spPr>
        <p:txBody>
          <a:bodyPr wrap="square" rtlCol="0">
            <a:spAutoFit/>
          </a:bodyPr>
          <a:lstStyle/>
          <a:p>
            <a:r>
              <a:rPr lang="en-US" b="1" dirty="0" smtClean="0"/>
              <a:t>Coupled Temporal Scoping of Relational Facts</a:t>
            </a:r>
            <a:r>
              <a:rPr lang="en-US" dirty="0" smtClean="0"/>
              <a:t>. </a:t>
            </a:r>
            <a:br>
              <a:rPr lang="en-US" dirty="0" smtClean="0"/>
            </a:br>
            <a:r>
              <a:rPr lang="en-US" dirty="0" smtClean="0"/>
              <a:t>P.P. </a:t>
            </a:r>
            <a:r>
              <a:rPr lang="en-US" dirty="0" err="1" smtClean="0"/>
              <a:t>Talukdar</a:t>
            </a:r>
            <a:r>
              <a:rPr lang="en-US" dirty="0" smtClean="0"/>
              <a:t>, D.T. </a:t>
            </a:r>
            <a:r>
              <a:rPr lang="en-US" dirty="0" err="1" smtClean="0"/>
              <a:t>Wijaya</a:t>
            </a:r>
            <a:r>
              <a:rPr lang="en-US" dirty="0" smtClean="0"/>
              <a:t> and T.M. Mitchell. In </a:t>
            </a:r>
            <a:r>
              <a:rPr lang="en-US" i="1" dirty="0" smtClean="0"/>
              <a:t>Proceedings of the ACM International Conference on Web Search and Data Mining (WSDM)</a:t>
            </a:r>
            <a:r>
              <a:rPr lang="en-US" dirty="0" smtClean="0"/>
              <a:t>, 2012</a:t>
            </a:r>
          </a:p>
          <a:p>
            <a:endParaRPr lang="en-US" b="1" dirty="0" smtClean="0"/>
          </a:p>
          <a:p>
            <a:r>
              <a:rPr lang="en-US" b="1" dirty="0" smtClean="0"/>
              <a:t>Understanding Semantic Change of Words Over Centuries</a:t>
            </a:r>
            <a:r>
              <a:rPr lang="en-US" dirty="0" smtClean="0"/>
              <a:t>. </a:t>
            </a:r>
            <a:br>
              <a:rPr lang="en-US" dirty="0" smtClean="0"/>
            </a:br>
            <a:r>
              <a:rPr lang="en-US" dirty="0" smtClean="0"/>
              <a:t>D.T. </a:t>
            </a:r>
            <a:r>
              <a:rPr lang="en-US" dirty="0" err="1" smtClean="0"/>
              <a:t>Wijaya</a:t>
            </a:r>
            <a:r>
              <a:rPr lang="en-US" dirty="0" smtClean="0"/>
              <a:t> and R. </a:t>
            </a:r>
            <a:r>
              <a:rPr lang="en-US" dirty="0" err="1" smtClean="0"/>
              <a:t>Yeniterzi</a:t>
            </a:r>
            <a:r>
              <a:rPr lang="en-US" dirty="0" smtClean="0"/>
              <a:t>. In </a:t>
            </a:r>
            <a:r>
              <a:rPr lang="en-US" i="1" dirty="0" smtClean="0"/>
              <a:t>Workshop on Detecting and Exploiting Cultural Diversity on the Social Web (DETECT)</a:t>
            </a:r>
            <a:r>
              <a:rPr lang="en-US" dirty="0" smtClean="0"/>
              <a:t>, 2011 at CIKM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75858" y="274638"/>
            <a:ext cx="8780399" cy="3219480"/>
          </a:xfrm>
          <a:prstGeom prst="rect">
            <a:avLst/>
          </a:prstGeom>
        </p:spPr>
      </p:pic>
      <p:pic>
        <p:nvPicPr>
          <p:cNvPr id="4" name="Picture 3"/>
          <p:cNvPicPr>
            <a:picLocks noChangeAspect="1"/>
          </p:cNvPicPr>
          <p:nvPr/>
        </p:nvPicPr>
        <p:blipFill>
          <a:blip r:embed="rId3"/>
          <a:stretch>
            <a:fillRect/>
          </a:stretch>
        </p:blipFill>
        <p:spPr>
          <a:xfrm>
            <a:off x="421233" y="3726133"/>
            <a:ext cx="8435024" cy="309284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4005" y="274638"/>
            <a:ext cx="9004950" cy="330181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4837</TotalTime>
  <Words>3575</Words>
  <Application>Microsoft Macintosh PowerPoint</Application>
  <PresentationFormat>On-screen Show (4:3)</PresentationFormat>
  <Paragraphs>690</Paragraphs>
  <Slides>56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Office Theme</vt:lpstr>
      <vt:lpstr>Equation</vt:lpstr>
      <vt:lpstr>Microsoft Equation 3.0</vt:lpstr>
      <vt:lpstr>Naïve Bayes</vt:lpstr>
      <vt:lpstr>Probabilistic and Bayesian Analytics</vt:lpstr>
      <vt:lpstr>Last lecture: what we expect you to know</vt:lpstr>
      <vt:lpstr>Slide 4</vt:lpstr>
      <vt:lpstr>Some of A Joint Distribution</vt:lpstr>
      <vt:lpstr>Slide 6</vt:lpstr>
      <vt:lpstr>Slide 7</vt:lpstr>
      <vt:lpstr>Slide 8</vt:lpstr>
      <vt:lpstr>Slide 9</vt:lpstr>
      <vt:lpstr>Some of A Joint Distribution</vt:lpstr>
      <vt:lpstr>Slide 11</vt:lpstr>
      <vt:lpstr>An experiment</vt:lpstr>
      <vt:lpstr>Demo</vt:lpstr>
      <vt:lpstr>Density Estimation</vt:lpstr>
      <vt:lpstr>Density Estimation</vt:lpstr>
      <vt:lpstr>Density Estimation  Classification</vt:lpstr>
      <vt:lpstr>Classification vs Density Estimation</vt:lpstr>
      <vt:lpstr>Classification vs Density Estimation</vt:lpstr>
      <vt:lpstr>Classification vs density estimation</vt:lpstr>
      <vt:lpstr>How do you evaluate?</vt:lpstr>
      <vt:lpstr>Summary: The Good News</vt:lpstr>
      <vt:lpstr>Bayes Classifiers</vt:lpstr>
      <vt:lpstr>Summary: The Bad News</vt:lpstr>
      <vt:lpstr>Back to the demo</vt:lpstr>
      <vt:lpstr>Another experiment</vt:lpstr>
      <vt:lpstr>EXAMPLES</vt:lpstr>
      <vt:lpstr>Performance …</vt:lpstr>
      <vt:lpstr>Flashback</vt:lpstr>
      <vt:lpstr>Naïve Density Estimation</vt:lpstr>
      <vt:lpstr>Independently Distributed Data</vt:lpstr>
      <vt:lpstr>Using the Naïve Distribution</vt:lpstr>
      <vt:lpstr>Using the Naïve Distribution</vt:lpstr>
      <vt:lpstr>Naïve Distribution General Case</vt:lpstr>
      <vt:lpstr>Learning a Naïve Density Estimator</vt:lpstr>
      <vt:lpstr>Probabilistic and Bayesian Analytics</vt:lpstr>
      <vt:lpstr>Is this an interesting learning algorithm?</vt:lpstr>
      <vt:lpstr>Bayes Classifiers</vt:lpstr>
      <vt:lpstr>Can we make this interesting? Yes!</vt:lpstr>
      <vt:lpstr>Can we make this interesting? Yes!</vt:lpstr>
      <vt:lpstr>Can we make this interesting? Yes!</vt:lpstr>
      <vt:lpstr>The Naïve Bayes classifier – v1</vt:lpstr>
      <vt:lpstr>The Naïve Bayes classifier – v1</vt:lpstr>
      <vt:lpstr>The Naïve Bayes classifier – v1</vt:lpstr>
      <vt:lpstr>The Naïve Bayes classifier – v1</vt:lpstr>
      <vt:lpstr>The Naïve Bayes classifier – v1</vt:lpstr>
      <vt:lpstr>The Naïve Bayes classifier – v2</vt:lpstr>
      <vt:lpstr>The Naïve Bayes classifier – v1</vt:lpstr>
      <vt:lpstr>The Naïve Bayes classifier – v2</vt:lpstr>
      <vt:lpstr>The Naïve Bayes classifier – v2</vt:lpstr>
      <vt:lpstr>The Naïve Bayes classifier – v2</vt:lpstr>
      <vt:lpstr>The Naïve Bayes classifier – v2</vt:lpstr>
      <vt:lpstr>The Naïve Bayes classifier – v2</vt:lpstr>
      <vt:lpstr>Complexity of Naïve Bayes</vt:lpstr>
      <vt:lpstr>Complexity of Naïve Bayes</vt:lpstr>
      <vt:lpstr>Naïve Bayes v2</vt:lpstr>
      <vt:lpstr>First assigment</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William W. Cohen</cp:lastModifiedBy>
  <cp:revision>490</cp:revision>
  <dcterms:created xsi:type="dcterms:W3CDTF">2012-01-23T13:38:01Z</dcterms:created>
  <dcterms:modified xsi:type="dcterms:W3CDTF">2012-01-25T15:05:11Z</dcterms:modified>
</cp:coreProperties>
</file>