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90" r:id="rId30"/>
    <p:sldId id="291" r:id="rId31"/>
    <p:sldId id="283" r:id="rId32"/>
    <p:sldId id="284" r:id="rId33"/>
    <p:sldId id="285" r:id="rId34"/>
    <p:sldId id="286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433" autoAdjust="0"/>
  </p:normalViewPr>
  <p:slideViewPr>
    <p:cSldViewPr snapToGrid="0" snapToObjects="1">
      <p:cViewPr varScale="1">
        <p:scale>
          <a:sx n="94" d="100"/>
          <a:sy n="94" d="100"/>
        </p:scale>
        <p:origin x="-21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Athlon_6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en.wikipedia.org/wiki/Athlon_6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hyperlink" Target="http://en.wikipedia.org/wiki/Athlon_6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alt.ml.cmu.edu/mw/index.php/Machine_Learning_with_Large_Datasets_10-605_in_Spring_201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hyperlink" Target="http://en.wikipedia.org/wiki/Athlon_6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alt.ml.cmu.edu/mw/index.php/Syllabus_for_Machine_Learning_with_Large_Datasets_10-605_in_Spring_20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alt.ml.cmu.edu/mw/index.php/Syllabus_for_Machine_Learning_with_Large_Datasets_10-605_in_Spring_20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ws.amazon.com/ec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from Big Datasets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this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4497" y="714088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673731"/>
            <a:ext cx="4906656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Fit the POS,NEG example</a:t>
            </a:r>
          </a:p>
          <a:p>
            <a:r>
              <a:rPr lang="en-US" sz="2100" dirty="0" smtClean="0"/>
              <a:t>While POS isn’t empty:</a:t>
            </a:r>
          </a:p>
          <a:p>
            <a:pPr lvl="1"/>
            <a:r>
              <a:rPr lang="en-US" sz="2100" dirty="0" smtClean="0"/>
              <a:t>Let </a:t>
            </a:r>
            <a:r>
              <a:rPr lang="en-US" sz="2100" b="1" dirty="0" smtClean="0"/>
              <a:t>R</a:t>
            </a:r>
            <a:r>
              <a:rPr lang="en-US" sz="2100" dirty="0" smtClean="0"/>
              <a:t> be “if True </a:t>
            </a:r>
            <a:r>
              <a:rPr lang="en-US" sz="2100" dirty="0" smtClean="0">
                <a:sym typeface="Wingdings" pitchFamily="2" charset="2"/>
              </a:rPr>
              <a:t> pos”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While NEG isn’t empty: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Pick the “best” </a:t>
            </a:r>
            <a:r>
              <a:rPr lang="en-US" sz="2100" dirty="0" smtClean="0">
                <a:sym typeface="Wingdings" pitchFamily="2" charset="2"/>
              </a:rPr>
              <a:t>[</a:t>
            </a:r>
            <a:r>
              <a:rPr lang="en-US" sz="2100" dirty="0" err="1" smtClean="0">
                <a:sym typeface="Wingdings" pitchFamily="2" charset="2"/>
              </a:rPr>
              <a:t>i</a:t>
            </a:r>
            <a:r>
              <a:rPr lang="en-US" sz="2100" dirty="0" smtClean="0">
                <a:sym typeface="Wingdings" pitchFamily="2" charset="2"/>
              </a:rPr>
              <a:t>] </a:t>
            </a:r>
            <a:r>
              <a:rPr lang="en-US" sz="2100" dirty="0" smtClean="0">
                <a:sym typeface="Wingdings" pitchFamily="2" charset="2"/>
              </a:rPr>
              <a:t>condition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of the form “xi=True” or “xi=false”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Add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to the LHS of </a:t>
            </a:r>
            <a:r>
              <a:rPr lang="en-US" sz="2100" b="1" dirty="0" smtClean="0">
                <a:sym typeface="Wingdings" pitchFamily="2" charset="2"/>
              </a:rPr>
              <a:t>R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Remove examples that don’t satisfy </a:t>
            </a:r>
            <a:r>
              <a:rPr lang="en-US" sz="2100" b="1" dirty="0" smtClean="0">
                <a:sym typeface="Wingdings" pitchFamily="2" charset="2"/>
              </a:rPr>
              <a:t>c</a:t>
            </a:r>
            <a:r>
              <a:rPr lang="en-US" sz="2100" dirty="0" smtClean="0">
                <a:sym typeface="Wingdings" pitchFamily="2" charset="2"/>
              </a:rPr>
              <a:t> from NEG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ym typeface="Wingdings" pitchFamily="2" charset="2"/>
              </a:rPr>
              <a:t>Add </a:t>
            </a:r>
            <a:r>
              <a:rPr lang="en-US" sz="2100" b="1" dirty="0" smtClean="0">
                <a:sym typeface="Wingdings" pitchFamily="2" charset="2"/>
              </a:rPr>
              <a:t>R </a:t>
            </a:r>
            <a:r>
              <a:rPr lang="en-US" sz="2100" dirty="0" smtClean="0">
                <a:sym typeface="Wingdings" pitchFamily="2" charset="2"/>
              </a:rPr>
              <a:t>to the rule set </a:t>
            </a:r>
            <a:r>
              <a:rPr lang="en-US" sz="2100" dirty="0" smtClean="0">
                <a:sym typeface="Wingdings" pitchFamily="2" charset="2"/>
              </a:rPr>
              <a:t>[ii]</a:t>
            </a:r>
            <a:endParaRPr lang="en-US" sz="2100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ym typeface="Wingdings" pitchFamily="2" charset="2"/>
              </a:rPr>
              <a:t>Remove examples that satisfy </a:t>
            </a:r>
            <a:r>
              <a:rPr lang="en-US" sz="2100" b="1" dirty="0" smtClean="0">
                <a:sym typeface="Wingdings" pitchFamily="2" charset="2"/>
              </a:rPr>
              <a:t>R </a:t>
            </a:r>
            <a:r>
              <a:rPr lang="en-US" sz="2100" dirty="0" smtClean="0">
                <a:sym typeface="Wingdings" pitchFamily="2" charset="2"/>
              </a:rPr>
              <a:t>from POS</a:t>
            </a:r>
          </a:p>
          <a:p>
            <a:r>
              <a:rPr lang="en-US" sz="2100" dirty="0" smtClean="0"/>
              <a:t>Prune the rule set:</a:t>
            </a:r>
          </a:p>
          <a:p>
            <a:pPr lvl="1"/>
            <a:r>
              <a:rPr lang="en-US" sz="2100" dirty="0" smtClean="0"/>
              <a:t>…</a:t>
            </a:r>
            <a:endParaRPr lang="en-US" sz="2100" dirty="0" smtClean="0">
              <a:sym typeface="Wingdings" pitchFamily="2" charset="2"/>
            </a:endParaRPr>
          </a:p>
          <a:p>
            <a:pPr lvl="1"/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lvl="2"/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553" y="1033969"/>
            <a:ext cx="3573597" cy="639762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497" y="5605566"/>
            <a:ext cx="537907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</a:t>
            </a:r>
            <a:r>
              <a:rPr lang="en-US" sz="1600" b="1" dirty="0" err="1" smtClean="0">
                <a:sym typeface="Wingdings" pitchFamily="2" charset="2"/>
              </a:rPr>
              <a:t>i</a:t>
            </a:r>
            <a:r>
              <a:rPr lang="en-US" sz="1600" b="1" dirty="0" smtClean="0">
                <a:sym typeface="Wingdings" pitchFamily="2" charset="2"/>
              </a:rPr>
              <a:t>] </a:t>
            </a:r>
            <a:r>
              <a:rPr lang="en-US" sz="1600" b="1" dirty="0" smtClean="0">
                <a:sym typeface="Wingdings" pitchFamily="2" charset="2"/>
              </a:rPr>
              <a:t>“</a:t>
            </a:r>
            <a:r>
              <a:rPr lang="en-US" sz="1600" dirty="0" smtClean="0">
                <a:sym typeface="Wingdings" pitchFamily="2" charset="2"/>
              </a:rPr>
              <a:t>Best” is </a:t>
            </a:r>
            <a:r>
              <a:rPr lang="en-US" sz="1600" dirty="0" err="1" smtClean="0">
                <a:sym typeface="Wingdings" pitchFamily="2" charset="2"/>
              </a:rPr>
              <a:t>wrt</a:t>
            </a:r>
            <a:r>
              <a:rPr lang="en-US" sz="1600" dirty="0" smtClean="0">
                <a:sym typeface="Wingdings" pitchFamily="2" charset="2"/>
              </a:rPr>
              <a:t> some statistics on </a:t>
            </a:r>
            <a:r>
              <a:rPr lang="en-US" sz="1600" b="1" dirty="0" err="1" smtClean="0">
                <a:sym typeface="Wingdings" pitchFamily="2" charset="2"/>
              </a:rPr>
              <a:t>c</a:t>
            </a:r>
            <a:r>
              <a:rPr lang="en-US" sz="1600" dirty="0" err="1" smtClean="0">
                <a:sym typeface="Wingdings" pitchFamily="2" charset="2"/>
              </a:rPr>
              <a:t>’s</a:t>
            </a:r>
            <a:r>
              <a:rPr lang="en-US" sz="1600" dirty="0" smtClean="0">
                <a:sym typeface="Wingdings" pitchFamily="2" charset="2"/>
              </a:rPr>
              <a:t> coverage of POS,NEG</a:t>
            </a:r>
            <a:endParaRPr lang="en-US" sz="1600" b="1" dirty="0" smtClean="0"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97" y="5944120"/>
            <a:ext cx="537907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[ii] </a:t>
            </a:r>
            <a:r>
              <a:rPr lang="en-US" sz="1600" b="1" dirty="0" smtClean="0">
                <a:sym typeface="Wingdings" pitchFamily="2" charset="2"/>
              </a:rPr>
              <a:t>R </a:t>
            </a:r>
            <a:r>
              <a:rPr lang="en-US" sz="1600" dirty="0" smtClean="0">
                <a:sym typeface="Wingdings" pitchFamily="2" charset="2"/>
              </a:rPr>
              <a:t>is now of the form “if xi1=_ and xi2=_ and …   pos”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246553" y="1673730"/>
            <a:ext cx="3573597" cy="45512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total number of iterations of L1 is the number of conditions in the rule set – call it </a:t>
            </a:r>
            <a:r>
              <a:rPr lang="en-US" sz="1800" i="1" dirty="0" smtClean="0"/>
              <a:t>m</a:t>
            </a:r>
          </a:p>
          <a:p>
            <a:r>
              <a:rPr lang="en-US" sz="1800" dirty="0" smtClean="0"/>
              <a:t>Picking the “best” condition requires looking at all examples – say there are </a:t>
            </a:r>
            <a:r>
              <a:rPr lang="en-US" sz="1800" i="1" dirty="0" smtClean="0"/>
              <a:t>n</a:t>
            </a:r>
            <a:r>
              <a:rPr lang="en-US" sz="1800" dirty="0" smtClean="0"/>
              <a:t> of these</a:t>
            </a:r>
          </a:p>
          <a:p>
            <a:r>
              <a:rPr lang="en-US" sz="1800" dirty="0" smtClean="0"/>
              <a:t>Time is at least </a:t>
            </a:r>
            <a:r>
              <a:rPr lang="en-US" sz="1800" i="1" dirty="0" smtClean="0"/>
              <a:t>m*n</a:t>
            </a:r>
          </a:p>
          <a:p>
            <a:r>
              <a:rPr lang="en-US" sz="1800" dirty="0" smtClean="0"/>
              <a:t>The problem:</a:t>
            </a:r>
          </a:p>
          <a:p>
            <a:pPr lvl="1"/>
            <a:r>
              <a:rPr lang="en-US" sz="1800" dirty="0" smtClean="0"/>
              <a:t>When there are noisy positive examples the algorithm builds rules that cover just 1-2 of them</a:t>
            </a:r>
          </a:p>
          <a:p>
            <a:pPr lvl="1"/>
            <a:r>
              <a:rPr lang="en-US" sz="1800" dirty="0" smtClean="0"/>
              <a:t>So with huge noisy datasets you build huge </a:t>
            </a:r>
            <a:r>
              <a:rPr lang="en-US" sz="1800" dirty="0" err="1" smtClean="0"/>
              <a:t>rulesets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722" y="2827338"/>
            <a:ext cx="552450" cy="38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L1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610475" y="3708916"/>
            <a:ext cx="10763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quadratic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76525" y="5098018"/>
            <a:ext cx="10763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cubic!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10" grpId="0" build="p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37" t="10916" r="19841" b="7582"/>
          <a:stretch>
            <a:fillRect/>
          </a:stretch>
        </p:blipFill>
        <p:spPr bwMode="auto">
          <a:xfrm>
            <a:off x="0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959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Related paper from  1995…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mid 1990’s…..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datasets were small</a:t>
            </a:r>
          </a:p>
          <a:p>
            <a:r>
              <a:rPr lang="en-US" dirty="0" smtClean="0"/>
              <a:t>Many commonly used algorithms were </a:t>
            </a:r>
            <a:r>
              <a:rPr lang="en-US" i="1" dirty="0" smtClean="0"/>
              <a:t>asymptotically</a:t>
            </a:r>
            <a:r>
              <a:rPr lang="en-US" dirty="0" smtClean="0"/>
              <a:t> “slow”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1-03 at 12.00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4" y="1028700"/>
            <a:ext cx="4118648" cy="4279900"/>
          </a:xfrm>
          <a:prstGeom prst="rect">
            <a:avLst/>
          </a:prstGeom>
        </p:spPr>
      </p:pic>
      <p:pic>
        <p:nvPicPr>
          <p:cNvPr id="10" name="Picture 9" descr="Screen shot 2012-01-03 at 12.02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42" y="1028700"/>
            <a:ext cx="4279900" cy="4486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787400" y="5715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Task: distinguish pairs of easily-confused words (“affect” </a:t>
            </a:r>
            <a:r>
              <a:rPr lang="en-US" sz="2400" dirty="0" err="1" smtClean="0"/>
              <a:t>vs</a:t>
            </a:r>
            <a:r>
              <a:rPr lang="en-US" sz="2400" dirty="0" smtClean="0"/>
              <a:t> “effect”) in context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More Data Helps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FF0000"/>
                </a:solidFill>
              </a:rPr>
              <a:t>some bigrams for a decision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pic>
        <p:nvPicPr>
          <p:cNvPr id="6" name="Picture 5" descr="Screen shot 2012-01-03 at 12.06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5562"/>
            <a:ext cx="5478764" cy="5442838"/>
          </a:xfrm>
          <a:prstGeom prst="rect">
            <a:avLst/>
          </a:prstGeom>
        </p:spPr>
      </p:pic>
      <p:pic>
        <p:nvPicPr>
          <p:cNvPr id="5" name="Picture 4" descr="Screen shot 2012-01-03 at 12.06.11 PM.png"/>
          <p:cNvPicPr>
            <a:picLocks noChangeAspect="1"/>
          </p:cNvPicPr>
          <p:nvPr/>
        </p:nvPicPr>
        <p:blipFill>
          <a:blip r:embed="rId3"/>
          <a:srcRect l="5225"/>
          <a:stretch>
            <a:fillRect/>
          </a:stretch>
        </p:blipFill>
        <p:spPr>
          <a:xfrm>
            <a:off x="4749800" y="2085975"/>
            <a:ext cx="43942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2001…..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learning:</a:t>
            </a:r>
          </a:p>
          <a:p>
            <a:pPr lvl="1"/>
            <a:r>
              <a:rPr lang="en-US" dirty="0" smtClean="0"/>
              <a:t> “there’s no data like more data”</a:t>
            </a:r>
          </a:p>
          <a:p>
            <a:pPr lvl="1"/>
            <a:r>
              <a:rPr lang="en-US" dirty="0" smtClean="0"/>
              <a:t>For many tasks, there’s no real </a:t>
            </a:r>
            <a:r>
              <a:rPr lang="en-US" i="1" dirty="0" smtClean="0"/>
              <a:t>substitute </a:t>
            </a:r>
            <a:r>
              <a:rPr lang="en-US" dirty="0" smtClean="0"/>
              <a:t>for using lots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in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" y="1417638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Eugene Wigner’s article </a:t>
            </a:r>
            <a:r>
              <a:rPr lang="en-US" sz="2100" i="1" dirty="0"/>
              <a:t>“The Unreasonable </a:t>
            </a:r>
            <a:r>
              <a:rPr lang="en-US" sz="2100" i="1" dirty="0" smtClean="0"/>
              <a:t>Effectiveness of </a:t>
            </a:r>
            <a:r>
              <a:rPr lang="en-US" sz="2100" i="1" dirty="0"/>
              <a:t>Mathematics in the Natural Sciences</a:t>
            </a:r>
            <a:r>
              <a:rPr lang="en-US" sz="2100" i="1" dirty="0" smtClean="0"/>
              <a:t>”</a:t>
            </a:r>
            <a:r>
              <a:rPr lang="en-US" sz="2100" dirty="0" smtClean="0"/>
              <a:t> </a:t>
            </a:r>
            <a:r>
              <a:rPr lang="en-US" sz="2100" dirty="0"/>
              <a:t>examines why so much of physics can </a:t>
            </a:r>
            <a:r>
              <a:rPr lang="en-US" sz="2100" dirty="0" smtClean="0"/>
              <a:t>be neatly </a:t>
            </a:r>
            <a:r>
              <a:rPr lang="en-US" sz="2100" dirty="0"/>
              <a:t>explained with simple mathematical </a:t>
            </a:r>
            <a:r>
              <a:rPr lang="en-US" sz="2100" dirty="0" smtClean="0"/>
              <a:t>formulas such </a:t>
            </a:r>
            <a:r>
              <a:rPr lang="en-US" sz="2100" dirty="0"/>
              <a:t>as </a:t>
            </a:r>
            <a:r>
              <a:rPr lang="en-US" sz="2100" i="1" dirty="0" err="1"/>
              <a:t>f</a:t>
            </a:r>
            <a:r>
              <a:rPr lang="en-US" sz="2100" i="1" dirty="0"/>
              <a:t> = ma </a:t>
            </a:r>
            <a:r>
              <a:rPr lang="en-US" sz="2100" dirty="0"/>
              <a:t>or </a:t>
            </a:r>
            <a:r>
              <a:rPr lang="en-US" sz="2100" i="1" dirty="0" err="1"/>
              <a:t>e</a:t>
            </a:r>
            <a:r>
              <a:rPr lang="en-US" sz="2100" i="1" dirty="0"/>
              <a:t> = mc</a:t>
            </a:r>
            <a:r>
              <a:rPr lang="en-US" sz="2100" i="1" baseline="30000" dirty="0"/>
              <a:t>2</a:t>
            </a:r>
            <a:r>
              <a:rPr lang="en-US" sz="2100" i="1" dirty="0"/>
              <a:t>. </a:t>
            </a:r>
            <a:r>
              <a:rPr lang="en-US" sz="2100" dirty="0"/>
              <a:t>Meanwhile, sciences </a:t>
            </a:r>
            <a:r>
              <a:rPr lang="en-US" sz="2100" dirty="0" smtClean="0"/>
              <a:t>that involve </a:t>
            </a:r>
            <a:r>
              <a:rPr lang="en-US" sz="2100" dirty="0"/>
              <a:t>human beings rather than elementary </a:t>
            </a:r>
            <a:r>
              <a:rPr lang="en-US" sz="2100" dirty="0" smtClean="0"/>
              <a:t>particles have </a:t>
            </a:r>
            <a:r>
              <a:rPr lang="en-US" sz="2100" dirty="0"/>
              <a:t>proven more resistant to elegant </a:t>
            </a:r>
            <a:r>
              <a:rPr lang="en-US" sz="2100" dirty="0" smtClean="0"/>
              <a:t>mathematics. Economists </a:t>
            </a:r>
            <a:r>
              <a:rPr lang="en-US" sz="2100" dirty="0"/>
              <a:t>suffer from physics envy </a:t>
            </a:r>
            <a:r>
              <a:rPr lang="en-US" sz="2100" dirty="0" smtClean="0"/>
              <a:t>over their </a:t>
            </a:r>
            <a:r>
              <a:rPr lang="en-US" sz="2100" dirty="0"/>
              <a:t>inability to neatly model human </a:t>
            </a:r>
            <a:r>
              <a:rPr lang="en-US" sz="2100" dirty="0" smtClean="0"/>
              <a:t>behavior. An </a:t>
            </a:r>
            <a:r>
              <a:rPr lang="en-US" sz="2100" dirty="0"/>
              <a:t>informal, incomplete grammar of the </a:t>
            </a:r>
            <a:r>
              <a:rPr lang="en-US" sz="2100" dirty="0" smtClean="0"/>
              <a:t>English language </a:t>
            </a:r>
            <a:r>
              <a:rPr lang="en-US" sz="2100" dirty="0"/>
              <a:t>runs over 1,700 pages</a:t>
            </a:r>
            <a:r>
              <a:rPr lang="en-US" sz="2100" dirty="0" smtClean="0"/>
              <a:t>. </a:t>
            </a:r>
          </a:p>
          <a:p>
            <a:endParaRPr lang="en-US" sz="2100" dirty="0"/>
          </a:p>
          <a:p>
            <a:r>
              <a:rPr lang="en-US" sz="2100" dirty="0" smtClean="0"/>
              <a:t>Perhaps </a:t>
            </a:r>
            <a:r>
              <a:rPr lang="en-US" sz="2100" dirty="0"/>
              <a:t>when </a:t>
            </a:r>
            <a:r>
              <a:rPr lang="en-US" sz="2100" dirty="0" smtClean="0"/>
              <a:t>it comes </a:t>
            </a:r>
            <a:r>
              <a:rPr lang="en-US" sz="2100" dirty="0"/>
              <a:t>to natural language processing and </a:t>
            </a:r>
            <a:r>
              <a:rPr lang="en-US" sz="2100" dirty="0" smtClean="0"/>
              <a:t>related fields</a:t>
            </a:r>
            <a:r>
              <a:rPr lang="en-US" sz="2100" dirty="0"/>
              <a:t>, we’re doomed to complex theories that </a:t>
            </a:r>
            <a:r>
              <a:rPr lang="en-US" sz="2100" dirty="0" smtClean="0"/>
              <a:t>will never </a:t>
            </a:r>
            <a:r>
              <a:rPr lang="en-US" sz="2100" dirty="0"/>
              <a:t>have the elegance of physics equations. </a:t>
            </a:r>
            <a:r>
              <a:rPr lang="en-US" sz="2100" dirty="0" smtClean="0"/>
              <a:t>But if </a:t>
            </a:r>
            <a:r>
              <a:rPr lang="en-US" sz="2100" dirty="0"/>
              <a:t>that’s so, we should stop acting as if our goal </a:t>
            </a:r>
            <a:r>
              <a:rPr lang="en-US" sz="2100" dirty="0" smtClean="0"/>
              <a:t>is to </a:t>
            </a:r>
            <a:r>
              <a:rPr lang="en-US" sz="2100" dirty="0"/>
              <a:t>author extremely elegant theories, and </a:t>
            </a:r>
            <a:r>
              <a:rPr lang="en-US" sz="2100" dirty="0" smtClean="0"/>
              <a:t>instead embrace </a:t>
            </a:r>
            <a:r>
              <a:rPr lang="en-US" sz="2100" dirty="0"/>
              <a:t>complexity and make use of the best </a:t>
            </a:r>
            <a:r>
              <a:rPr lang="en-US" sz="2100" dirty="0" smtClean="0"/>
              <a:t>ally we </a:t>
            </a:r>
            <a:r>
              <a:rPr lang="en-US" sz="2100" dirty="0"/>
              <a:t>have: the unreasonable effectiveness of data</a:t>
            </a:r>
            <a:r>
              <a:rPr lang="en-US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0579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Norvig</a:t>
            </a:r>
            <a:r>
              <a:rPr lang="en-US" dirty="0" smtClean="0"/>
              <a:t>, Pereira, Halevy, “The Unreasonable Effectiveness of Data”,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…and in 2012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33438" t="20556" r="35104" b="8518"/>
          <a:stretch>
            <a:fillRect/>
          </a:stretch>
        </p:blipFill>
        <p:spPr bwMode="auto">
          <a:xfrm>
            <a:off x="495300" y="1096963"/>
            <a:ext cx="2349558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667" t="33763" r="51875" b="34866"/>
          <a:stretch>
            <a:fillRect/>
          </a:stretch>
        </p:blipFill>
        <p:spPr bwMode="auto">
          <a:xfrm>
            <a:off x="3315975" y="2544763"/>
            <a:ext cx="4993651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2083" t="36628" r="53958" b="48854"/>
          <a:stretch>
            <a:fillRect/>
          </a:stretch>
        </p:blipFill>
        <p:spPr bwMode="auto">
          <a:xfrm>
            <a:off x="2933700" y="1096963"/>
            <a:ext cx="6210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24846" y="4610914"/>
            <a:ext cx="2684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 2011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9271" t="15616" r="59444" b="66237"/>
          <a:stretch>
            <a:fillRect/>
          </a:stretch>
        </p:blipFill>
        <p:spPr bwMode="auto">
          <a:xfrm>
            <a:off x="-96562" y="5048250"/>
            <a:ext cx="572140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we use very large amounts of data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Working with big data is </a:t>
            </a:r>
            <a:r>
              <a:rPr lang="en-US" i="1" dirty="0" smtClean="0"/>
              <a:t>not</a:t>
            </a:r>
            <a:r>
              <a:rPr lang="en-US" dirty="0" smtClean="0"/>
              <a:t> about </a:t>
            </a:r>
          </a:p>
          <a:p>
            <a:pPr lvl="1"/>
            <a:r>
              <a:rPr lang="en-US" dirty="0" smtClean="0"/>
              <a:t>code optimization</a:t>
            </a:r>
          </a:p>
          <a:p>
            <a:pPr lvl="1"/>
            <a:r>
              <a:rPr lang="en-US" dirty="0" smtClean="0"/>
              <a:t>learning details of </a:t>
            </a:r>
            <a:r>
              <a:rPr lang="en-US" dirty="0" err="1" smtClean="0"/>
              <a:t>todays</a:t>
            </a:r>
            <a:r>
              <a:rPr lang="en-US" dirty="0" smtClean="0"/>
              <a:t> hardware/software:</a:t>
            </a:r>
          </a:p>
          <a:p>
            <a:pPr lvl="2"/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, parallel hardware, ….</a:t>
            </a:r>
          </a:p>
          <a:p>
            <a:r>
              <a:rPr lang="en-US" dirty="0" smtClean="0"/>
              <a:t>Working with big data </a:t>
            </a:r>
            <a:r>
              <a:rPr lang="en-US" i="1" dirty="0" smtClean="0"/>
              <a:t>is </a:t>
            </a:r>
            <a:r>
              <a:rPr lang="en-US" dirty="0" smtClean="0"/>
              <a:t>about </a:t>
            </a:r>
          </a:p>
          <a:p>
            <a:pPr lvl="1"/>
            <a:r>
              <a:rPr lang="en-US" dirty="0" smtClean="0"/>
              <a:t>Understanding the cost of what you want to do</a:t>
            </a:r>
          </a:p>
          <a:p>
            <a:pPr lvl="1"/>
            <a:r>
              <a:rPr lang="en-US" dirty="0" smtClean="0"/>
              <a:t>Understanding what the tools that available offer</a:t>
            </a:r>
          </a:p>
          <a:p>
            <a:pPr lvl="1"/>
            <a:r>
              <a:rPr lang="en-US" dirty="0" smtClean="0"/>
              <a:t>Understanding how much can be accomplished with linear or nearly-linear operations (e.g., sorting, …)</a:t>
            </a:r>
          </a:p>
          <a:p>
            <a:pPr lvl="1"/>
            <a:r>
              <a:rPr lang="en-US" dirty="0" smtClean="0"/>
              <a:t>Understanding how to organize your computations so that they effectively use whatever’s fast</a:t>
            </a:r>
          </a:p>
          <a:p>
            <a:pPr lvl="1"/>
            <a:r>
              <a:rPr lang="en-US" dirty="0" smtClean="0"/>
              <a:t>Understanding how to test/debug/verify with large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3740" y="1099106"/>
            <a:ext cx="2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4882" y="6126163"/>
            <a:ext cx="250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according to William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Who, Where, When - </a:t>
            </a:r>
            <a:r>
              <a:rPr lang="en-US" dirty="0" err="1" smtClean="0"/>
              <a:t>administrivia</a:t>
            </a:r>
            <a:endParaRPr lang="en-US" dirty="0" smtClean="0"/>
          </a:p>
          <a:p>
            <a:pPr lvl="1"/>
            <a:r>
              <a:rPr lang="en-US" dirty="0" smtClean="0"/>
              <a:t>What/How</a:t>
            </a:r>
          </a:p>
          <a:p>
            <a:pPr lvl="2"/>
            <a:r>
              <a:rPr lang="en-US" dirty="0" smtClean="0"/>
              <a:t>Proposed outline &amp; load</a:t>
            </a:r>
          </a:p>
          <a:p>
            <a:pPr lvl="2"/>
            <a:r>
              <a:rPr lang="en-US" dirty="0" smtClean="0"/>
              <a:t>Resources – languages and machines</a:t>
            </a:r>
          </a:p>
          <a:p>
            <a:pPr lvl="3"/>
            <a:r>
              <a:rPr lang="en-US" dirty="0" smtClean="0"/>
              <a:t>Java (for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Small machines – understand essence of scaling</a:t>
            </a:r>
          </a:p>
          <a:p>
            <a:pPr lvl="3"/>
            <a:r>
              <a:rPr lang="en-US" dirty="0" smtClean="0"/>
              <a:t>Amazon cloud, </a:t>
            </a:r>
            <a:r>
              <a:rPr lang="en-US" dirty="0" err="1" smtClean="0"/>
              <a:t>Blacklight</a:t>
            </a:r>
            <a:endParaRPr lang="en-US" dirty="0" smtClean="0"/>
          </a:p>
          <a:p>
            <a:pPr lvl="2"/>
            <a:r>
              <a:rPr lang="en-US" dirty="0" smtClean="0"/>
              <a:t>Grading</a:t>
            </a:r>
          </a:p>
          <a:p>
            <a:pPr lvl="3"/>
            <a:r>
              <a:rPr lang="en-US" dirty="0" smtClean="0"/>
              <a:t>60% assignments, 30% project, 10% class participation; can drop lowest assignment grade</a:t>
            </a:r>
          </a:p>
          <a:p>
            <a:pPr lvl="1"/>
            <a:r>
              <a:rPr lang="en-US" dirty="0" smtClean="0"/>
              <a:t>Why – motivations</a:t>
            </a:r>
          </a:p>
          <a:p>
            <a:pPr lvl="2"/>
            <a:r>
              <a:rPr lang="en-US" dirty="0" smtClean="0"/>
              <a:t>ML about 20 years ago, 15, 10, 5</a:t>
            </a:r>
          </a:p>
          <a:p>
            <a:r>
              <a:rPr lang="en-US" dirty="0" smtClean="0"/>
              <a:t>Review - analysis of computational complexity</a:t>
            </a:r>
          </a:p>
          <a:p>
            <a:pPr lvl="1"/>
            <a:r>
              <a:rPr lang="en-US" dirty="0" smtClean="0"/>
              <a:t>How to count and what to count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Analysis: Basic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7938" y="1970088"/>
          <a:ext cx="7085012" cy="519112"/>
        </p:xfrm>
        <a:graphic>
          <a:graphicData uri="http://schemas.openxmlformats.org/presentationml/2006/ole">
            <p:oleObj spid="_x0000_s1026" name="Equation" r:id="rId3" imgW="312408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92225" y="2641600"/>
          <a:ext cx="7086600" cy="519113"/>
        </p:xfrm>
        <a:graphic>
          <a:graphicData uri="http://schemas.openxmlformats.org/presentationml/2006/ole">
            <p:oleObj spid="_x0000_s1027" name="Equation" r:id="rId4" imgW="312408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517" y="1417638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Usually we only care about positive f(n), g(n), n here…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Analysis: Basic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7938" y="2017223"/>
          <a:ext cx="7085012" cy="519112"/>
        </p:xfrm>
        <a:graphic>
          <a:graphicData uri="http://schemas.openxmlformats.org/presentationml/2006/ole">
            <p:oleObj spid="_x0000_s2050" name="Equation" r:id="rId3" imgW="312408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77938" y="2688735"/>
          <a:ext cx="7115175" cy="519113"/>
        </p:xfrm>
        <a:graphic>
          <a:graphicData uri="http://schemas.openxmlformats.org/presentationml/2006/ole">
            <p:oleObj spid="_x0000_s2051" name="Equation" r:id="rId4" imgW="313668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114" y="1600756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pedantically: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68511" y="3429671"/>
            <a:ext cx="520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useful rules:</a:t>
            </a:r>
            <a:endParaRPr lang="en-US" sz="28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268511" y="4037228"/>
          <a:ext cx="2794000" cy="519113"/>
        </p:xfrm>
        <a:graphic>
          <a:graphicData uri="http://schemas.openxmlformats.org/presentationml/2006/ole">
            <p:oleObj spid="_x0000_s2052" name="Equation" r:id="rId5" imgW="1231560" imgH="22860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268511" y="4595342"/>
          <a:ext cx="3427412" cy="519113"/>
        </p:xfrm>
        <a:graphic>
          <a:graphicData uri="http://schemas.openxmlformats.org/presentationml/2006/ole">
            <p:oleObj spid="_x0000_s2053" name="Equation" r:id="rId6" imgW="1511280" imgH="228600" progId="Equation.3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282798" y="5200866"/>
          <a:ext cx="5241925" cy="519112"/>
        </p:xfrm>
        <a:graphic>
          <a:graphicData uri="http://schemas.openxmlformats.org/presentationml/2006/ole">
            <p:oleObj spid="_x0000_s2054" name="Equation" r:id="rId7" imgW="231120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54669" y="4104530"/>
            <a:ext cx="320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Only highest-order terms matter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12799" y="4626262"/>
            <a:ext cx="310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Leading constants don’t matter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4750" y="5719978"/>
            <a:ext cx="431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Degree of something in a log doesn’t matter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rule pruning….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432010" cy="63976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660" y="1673731"/>
            <a:ext cx="4906656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Fit the POS,NEG </a:t>
            </a:r>
            <a:r>
              <a:rPr lang="en-US" sz="1700" dirty="0" err="1" smtClean="0"/>
              <a:t>exampleWhile</a:t>
            </a:r>
            <a:r>
              <a:rPr lang="en-US" sz="1700" dirty="0" smtClean="0"/>
              <a:t> POS isn’t empty:</a:t>
            </a:r>
          </a:p>
          <a:p>
            <a:pPr lvl="1"/>
            <a:r>
              <a:rPr lang="en-US" sz="1700" dirty="0" smtClean="0"/>
              <a:t>Let </a:t>
            </a:r>
            <a:r>
              <a:rPr lang="en-US" sz="1700" b="1" dirty="0" smtClean="0"/>
              <a:t>R</a:t>
            </a:r>
            <a:r>
              <a:rPr lang="en-US" sz="1700" dirty="0" smtClean="0"/>
              <a:t> be “if True </a:t>
            </a:r>
            <a:r>
              <a:rPr lang="en-US" sz="1700" dirty="0" smtClean="0">
                <a:sym typeface="Wingdings" pitchFamily="2" charset="2"/>
              </a:rPr>
              <a:t> pos”</a:t>
            </a:r>
          </a:p>
          <a:p>
            <a:pPr lvl="1"/>
            <a:r>
              <a:rPr lang="en-US" sz="1700" dirty="0" smtClean="0">
                <a:sym typeface="Wingdings" pitchFamily="2" charset="2"/>
              </a:rPr>
              <a:t>While NEG isn’t empty: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Pick the “best” [1] condition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of the form “xi=True” or “xi=false”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Add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to the LHS of </a:t>
            </a:r>
            <a:r>
              <a:rPr lang="en-US" sz="1700" b="1" dirty="0" smtClean="0">
                <a:sym typeface="Wingdings" pitchFamily="2" charset="2"/>
              </a:rPr>
              <a:t>R</a:t>
            </a:r>
          </a:p>
          <a:p>
            <a:pPr lvl="2"/>
            <a:r>
              <a:rPr lang="en-US" sz="1700" dirty="0" smtClean="0">
                <a:sym typeface="Wingdings" pitchFamily="2" charset="2"/>
              </a:rPr>
              <a:t>Remove examples that don’t satisfy </a:t>
            </a:r>
            <a:r>
              <a:rPr lang="en-US" sz="1700" b="1" dirty="0" smtClean="0">
                <a:sym typeface="Wingdings" pitchFamily="2" charset="2"/>
              </a:rPr>
              <a:t>c</a:t>
            </a:r>
            <a:r>
              <a:rPr lang="en-US" sz="1700" dirty="0" smtClean="0">
                <a:sym typeface="Wingdings" pitchFamily="2" charset="2"/>
              </a:rPr>
              <a:t> from NEG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Add </a:t>
            </a:r>
            <a:r>
              <a:rPr lang="en-US" sz="1700" b="1" dirty="0" smtClean="0">
                <a:sym typeface="Wingdings" pitchFamily="2" charset="2"/>
              </a:rPr>
              <a:t>R </a:t>
            </a:r>
            <a:r>
              <a:rPr lang="en-US" sz="1700" dirty="0" smtClean="0">
                <a:sym typeface="Wingdings" pitchFamily="2" charset="2"/>
              </a:rPr>
              <a:t>to the rule set [2]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Remove examples that satisfy </a:t>
            </a:r>
            <a:r>
              <a:rPr lang="en-US" sz="1700" b="1" dirty="0" smtClean="0">
                <a:sym typeface="Wingdings" pitchFamily="2" charset="2"/>
              </a:rPr>
              <a:t>R </a:t>
            </a:r>
            <a:r>
              <a:rPr lang="en-US" sz="1700" dirty="0" smtClean="0">
                <a:sym typeface="Wingdings" pitchFamily="2" charset="2"/>
              </a:rPr>
              <a:t>from POS</a:t>
            </a:r>
          </a:p>
          <a:p>
            <a:r>
              <a:rPr lang="en-US" sz="1700" dirty="0" smtClean="0"/>
              <a:t>Prune the rule set:</a:t>
            </a:r>
          </a:p>
          <a:p>
            <a:pPr lvl="1"/>
            <a:r>
              <a:rPr lang="en-US" sz="1700" dirty="0" smtClean="0"/>
              <a:t>For each condition </a:t>
            </a:r>
            <a:r>
              <a:rPr lang="en-US" sz="1700" b="1" dirty="0" smtClean="0"/>
              <a:t>c </a:t>
            </a:r>
            <a:r>
              <a:rPr lang="en-US" sz="1700" dirty="0" smtClean="0"/>
              <a:t>in the rule set:</a:t>
            </a:r>
          </a:p>
          <a:p>
            <a:pPr lvl="2"/>
            <a:r>
              <a:rPr lang="en-US" sz="1700" dirty="0" smtClean="0"/>
              <a:t>Evaluate the accuracy of the </a:t>
            </a:r>
            <a:r>
              <a:rPr lang="en-US" sz="1700" dirty="0" err="1" smtClean="0"/>
              <a:t>ruleset</a:t>
            </a:r>
            <a:r>
              <a:rPr lang="en-US" sz="1700" dirty="0" smtClean="0"/>
              <a:t> w/o </a:t>
            </a:r>
            <a:r>
              <a:rPr lang="en-US" sz="1700" b="1" dirty="0" smtClean="0"/>
              <a:t>c </a:t>
            </a:r>
            <a:r>
              <a:rPr lang="en-US" sz="1700" dirty="0" smtClean="0"/>
              <a:t>on </a:t>
            </a:r>
            <a:r>
              <a:rPr lang="en-US" sz="1700" dirty="0" err="1" smtClean="0"/>
              <a:t>heldout</a:t>
            </a:r>
            <a:r>
              <a:rPr lang="en-US" sz="1700" dirty="0" smtClean="0"/>
              <a:t> data</a:t>
            </a:r>
          </a:p>
          <a:p>
            <a:pPr lvl="1"/>
            <a:r>
              <a:rPr lang="en-US" sz="1700" dirty="0" smtClean="0"/>
              <a:t>If removing any </a:t>
            </a:r>
            <a:r>
              <a:rPr lang="en-US" sz="1700" b="1" dirty="0" smtClean="0"/>
              <a:t>c </a:t>
            </a:r>
            <a:r>
              <a:rPr lang="en-US" sz="1700" dirty="0" smtClean="0"/>
              <a:t>improves accuracy</a:t>
            </a:r>
          </a:p>
          <a:p>
            <a:pPr lvl="2"/>
            <a:r>
              <a:rPr lang="en-US" sz="1700" dirty="0" smtClean="0"/>
              <a:t>Remove </a:t>
            </a:r>
            <a:r>
              <a:rPr lang="en-US" sz="1700" b="1" dirty="0" smtClean="0"/>
              <a:t>c </a:t>
            </a:r>
            <a:r>
              <a:rPr lang="en-US" sz="1700" dirty="0" smtClean="0"/>
              <a:t>and repeat the pruning step</a:t>
            </a:r>
            <a:endParaRPr lang="en-US" sz="1700" dirty="0" smtClean="0">
              <a:sym typeface="Wingdings" pitchFamily="2" charset="2"/>
            </a:endParaRPr>
          </a:p>
          <a:p>
            <a:pPr lvl="1"/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lvl="2"/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5316" y="1033969"/>
            <a:ext cx="3573597" cy="639762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5316" y="1673730"/>
            <a:ext cx="3968684" cy="45512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Assume </a:t>
            </a:r>
            <a:r>
              <a:rPr lang="en-US" sz="1800" i="1" dirty="0" smtClean="0"/>
              <a:t>n </a:t>
            </a:r>
            <a:r>
              <a:rPr lang="en-US" sz="1800" dirty="0" smtClean="0"/>
              <a:t>examples</a:t>
            </a:r>
          </a:p>
          <a:p>
            <a:r>
              <a:rPr lang="en-US" sz="1800" dirty="0" smtClean="0"/>
              <a:t>Assume</a:t>
            </a:r>
            <a:r>
              <a:rPr lang="en-US" sz="1800" i="1" dirty="0" smtClean="0"/>
              <a:t> m </a:t>
            </a:r>
            <a:r>
              <a:rPr lang="en-US" sz="1800" dirty="0" smtClean="0"/>
              <a:t>conditions in rule set</a:t>
            </a:r>
          </a:p>
          <a:p>
            <a:r>
              <a:rPr lang="en-US" sz="1800" dirty="0" smtClean="0"/>
              <a:t>Growing rules takes time at least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(m*n)  </a:t>
            </a:r>
            <a:r>
              <a:rPr lang="en-US" sz="1800" dirty="0" smtClean="0"/>
              <a:t>if evaluating </a:t>
            </a:r>
            <a:r>
              <a:rPr lang="en-US" sz="1800" b="1" dirty="0" smtClean="0"/>
              <a:t>c </a:t>
            </a:r>
            <a:r>
              <a:rPr lang="en-US" sz="1800" dirty="0" smtClean="0"/>
              <a:t>is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(n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When data is clean </a:t>
            </a:r>
            <a:r>
              <a:rPr lang="en-US" sz="1800" i="1" dirty="0" smtClean="0"/>
              <a:t>m </a:t>
            </a:r>
            <a:r>
              <a:rPr lang="en-US" sz="1800" dirty="0" smtClean="0"/>
              <a:t>is small, fitting takes </a:t>
            </a:r>
            <a:r>
              <a:rPr lang="en-US" sz="1800" dirty="0" smtClean="0">
                <a:sym typeface="Wingdings" pitchFamily="2" charset="2"/>
              </a:rPr>
              <a:t>linear time</a:t>
            </a:r>
          </a:p>
          <a:p>
            <a:r>
              <a:rPr lang="en-US" sz="1800" dirty="0" smtClean="0">
                <a:sym typeface="Wingdings" pitchFamily="2" charset="2"/>
              </a:rPr>
              <a:t>When k% of data is noisy, </a:t>
            </a:r>
            <a:r>
              <a:rPr lang="en-US" sz="1800" i="1" dirty="0" smtClean="0">
                <a:sym typeface="Wingdings" pitchFamily="2" charset="2"/>
              </a:rPr>
              <a:t>m</a:t>
            </a:r>
            <a:r>
              <a:rPr lang="en-US" sz="1800" dirty="0" smtClean="0">
                <a:sym typeface="Wingdings" pitchFamily="2" charset="2"/>
              </a:rPr>
              <a:t> is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</a:t>
            </a:r>
            <a:r>
              <a:rPr lang="en-US" sz="1800" i="1" dirty="0" smtClean="0">
                <a:sym typeface="Wingdings" pitchFamily="2" charset="2"/>
              </a:rPr>
              <a:t>n*0.01*k) </a:t>
            </a:r>
            <a:r>
              <a:rPr lang="en-US" sz="1800" dirty="0" smtClean="0">
                <a:sym typeface="Wingdings" pitchFamily="2" charset="2"/>
              </a:rPr>
              <a:t>so growing rules takes </a:t>
            </a:r>
            <a:r>
              <a:rPr lang="el-GR" sz="1800" i="1" dirty="0" smtClean="0"/>
              <a:t>Ω</a:t>
            </a:r>
            <a:r>
              <a:rPr lang="en-US" sz="1800" i="1" dirty="0" smtClean="0"/>
              <a:t>(</a:t>
            </a:r>
            <a:r>
              <a:rPr lang="en-US" sz="1800" i="1" dirty="0" smtClean="0">
                <a:sym typeface="Wingdings" pitchFamily="2" charset="2"/>
              </a:rPr>
              <a:t>n</a:t>
            </a:r>
            <a:r>
              <a:rPr lang="en-US" sz="1800" i="1" baseline="30000" dirty="0" smtClean="0">
                <a:sym typeface="Wingdings" pitchFamily="2" charset="2"/>
              </a:rPr>
              <a:t>2</a:t>
            </a:r>
            <a:r>
              <a:rPr lang="en-US" sz="1800" i="1" dirty="0" smtClean="0">
                <a:sym typeface="Wingdings" pitchFamily="2" charset="2"/>
              </a:rPr>
              <a:t>) </a:t>
            </a:r>
            <a:endParaRPr lang="en-US" sz="1800" dirty="0" smtClean="0">
              <a:sym typeface="Wingdings" pitchFamily="2" charset="2"/>
            </a:endParaRPr>
          </a:p>
          <a:p>
            <a:r>
              <a:rPr lang="en-US" sz="1800" dirty="0" smtClean="0">
                <a:sym typeface="Wingdings" pitchFamily="2" charset="2"/>
              </a:rPr>
              <a:t>Pruning a rule set with </a:t>
            </a:r>
            <a:r>
              <a:rPr lang="en-US" sz="1800" i="1" dirty="0" smtClean="0">
                <a:sym typeface="Wingdings" pitchFamily="2" charset="2"/>
              </a:rPr>
              <a:t>m</a:t>
            </a:r>
            <a:r>
              <a:rPr lang="en-US" sz="1800" dirty="0" smtClean="0">
                <a:sym typeface="Wingdings" pitchFamily="2" charset="2"/>
              </a:rPr>
              <a:t> = </a:t>
            </a:r>
            <a:r>
              <a:rPr lang="en-US" sz="1800" i="1" dirty="0" smtClean="0">
                <a:sym typeface="Wingdings" pitchFamily="2" charset="2"/>
              </a:rPr>
              <a:t>0.01*</a:t>
            </a:r>
            <a:r>
              <a:rPr lang="en-US" sz="1800" i="1" dirty="0" err="1" smtClean="0">
                <a:sym typeface="Wingdings" pitchFamily="2" charset="2"/>
              </a:rPr>
              <a:t>kn</a:t>
            </a:r>
            <a:r>
              <a:rPr lang="en-US" sz="1800" i="1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extra conditions is </a:t>
            </a:r>
            <a:r>
              <a:rPr lang="en-US" sz="1800" i="1" dirty="0" smtClean="0">
                <a:sym typeface="Wingdings" pitchFamily="2" charset="2"/>
              </a:rPr>
              <a:t>very </a:t>
            </a:r>
            <a:r>
              <a:rPr lang="en-US" sz="1800" dirty="0" smtClean="0">
                <a:sym typeface="Wingdings" pitchFamily="2" charset="2"/>
              </a:rPr>
              <a:t>slow: </a:t>
            </a:r>
            <a:r>
              <a:rPr lang="el-GR" sz="1800" i="1" dirty="0" smtClean="0"/>
              <a:t>Ω</a:t>
            </a:r>
            <a:r>
              <a:rPr lang="en-US" sz="1800" i="1" dirty="0" smtClean="0">
                <a:sym typeface="Wingdings" pitchFamily="2" charset="2"/>
              </a:rPr>
              <a:t>(n</a:t>
            </a:r>
            <a:r>
              <a:rPr lang="en-US" sz="1800" i="1" baseline="30000" dirty="0" smtClean="0">
                <a:sym typeface="Wingdings" pitchFamily="2" charset="2"/>
              </a:rPr>
              <a:t>3</a:t>
            </a:r>
            <a:r>
              <a:rPr lang="en-US" sz="1800" i="1" dirty="0" smtClean="0">
                <a:sym typeface="Wingdings" pitchFamily="2" charset="2"/>
              </a:rPr>
              <a:t>) </a:t>
            </a:r>
            <a:r>
              <a:rPr lang="en-US" sz="1800" dirty="0" smtClean="0">
                <a:sym typeface="Wingdings" pitchFamily="2" charset="2"/>
              </a:rPr>
              <a:t>if implemented naively </a:t>
            </a:r>
            <a:endParaRPr lang="en-US" sz="16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4497" y="5605566"/>
            <a:ext cx="68081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[1] “</a:t>
            </a:r>
            <a:r>
              <a:rPr lang="en-US" sz="1600" dirty="0" smtClean="0">
                <a:sym typeface="Wingdings" pitchFamily="2" charset="2"/>
              </a:rPr>
              <a:t>Best” is </a:t>
            </a:r>
            <a:r>
              <a:rPr lang="en-US" sz="1600" dirty="0" err="1" smtClean="0">
                <a:sym typeface="Wingdings" pitchFamily="2" charset="2"/>
              </a:rPr>
              <a:t>wrt</a:t>
            </a:r>
            <a:r>
              <a:rPr lang="en-US" sz="1600" dirty="0" smtClean="0">
                <a:sym typeface="Wingdings" pitchFamily="2" charset="2"/>
              </a:rPr>
              <a:t> some statistics on </a:t>
            </a:r>
            <a:r>
              <a:rPr lang="en-US" sz="1600" b="1" dirty="0" err="1" smtClean="0">
                <a:sym typeface="Wingdings" pitchFamily="2" charset="2"/>
              </a:rPr>
              <a:t>c</a:t>
            </a:r>
            <a:r>
              <a:rPr lang="en-US" sz="1600" dirty="0" err="1" smtClean="0">
                <a:sym typeface="Wingdings" pitchFamily="2" charset="2"/>
              </a:rPr>
              <a:t>’s</a:t>
            </a:r>
            <a:r>
              <a:rPr lang="en-US" sz="1600" dirty="0" smtClean="0">
                <a:sym typeface="Wingdings" pitchFamily="2" charset="2"/>
              </a:rPr>
              <a:t> coverage of POS,NEG</a:t>
            </a:r>
            <a:endParaRPr lang="en-US" sz="1600" b="1" dirty="0" smtClean="0"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97" y="5944120"/>
            <a:ext cx="68081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1600" b="1" dirty="0" smtClean="0">
                <a:sym typeface="Wingdings" pitchFamily="2" charset="2"/>
              </a:rPr>
              <a:t>[2] R </a:t>
            </a:r>
            <a:r>
              <a:rPr lang="en-US" sz="1600" dirty="0" smtClean="0">
                <a:sym typeface="Wingdings" pitchFamily="2" charset="2"/>
              </a:rPr>
              <a:t>is now of the form “if xi1=_ and xi2=_ and …   pos”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37" t="10916" r="19841" b="7582"/>
          <a:stretch>
            <a:fillRect/>
          </a:stretch>
        </p:blipFill>
        <p:spPr bwMode="auto">
          <a:xfrm>
            <a:off x="0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959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Empirical</a:t>
            </a:r>
            <a:r>
              <a:rPr lang="en-US" sz="2400" dirty="0" smtClean="0"/>
              <a:t> analysis of complexity: plot run-time on a log-log plot and measure the slope (using linear regression)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</a:t>
            </a:r>
            <a:r>
              <a:rPr lang="en-US" dirty="0" err="1" smtClean="0"/>
              <a:t>asymptotics</a:t>
            </a:r>
            <a:r>
              <a:rPr lang="en-US" dirty="0" smtClean="0"/>
              <a:t> break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constants are too big</a:t>
            </a:r>
          </a:p>
          <a:p>
            <a:pPr lvl="1"/>
            <a:r>
              <a:rPr lang="en-US" dirty="0" smtClean="0"/>
              <a:t>or </a:t>
            </a:r>
            <a:r>
              <a:rPr lang="en-US" i="1" dirty="0" smtClean="0"/>
              <a:t>n </a:t>
            </a:r>
            <a:r>
              <a:rPr lang="en-US" dirty="0" smtClean="0"/>
              <a:t>is too small</a:t>
            </a:r>
          </a:p>
          <a:p>
            <a:r>
              <a:rPr lang="en-US" dirty="0" smtClean="0"/>
              <a:t>When we can’t predict what the program will do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how many iterations before convergence? Does it depend on data size or not?</a:t>
            </a:r>
          </a:p>
          <a:p>
            <a:r>
              <a:rPr lang="en-US" dirty="0" smtClean="0"/>
              <a:t>When there are different types of operations with different costs</a:t>
            </a:r>
          </a:p>
          <a:p>
            <a:pPr lvl="1"/>
            <a:r>
              <a:rPr lang="en-US" dirty="0" smtClean="0"/>
              <a:t>We need to understand what we should count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count?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879103" cy="47339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Compilers don’t warn Jeff Dean.  Jeff Dean warns compilers.</a:t>
            </a:r>
          </a:p>
          <a:p>
            <a:r>
              <a:rPr lang="en-US" dirty="0" smtClean="0"/>
              <a:t> Jeff Dean builds his code before committing it, but only to check for compiler and linker bugs.</a:t>
            </a:r>
          </a:p>
          <a:p>
            <a:r>
              <a:rPr lang="en-US" dirty="0" smtClean="0"/>
              <a:t>Jeff Dean writes directly in binary. He then writes the source code as a documentation for other developers.</a:t>
            </a:r>
          </a:p>
          <a:p>
            <a:r>
              <a:rPr lang="en-US" dirty="0" smtClean="0"/>
              <a:t>Jeff Dean once shifted a bit so hard, it ended up on another computer.</a:t>
            </a:r>
          </a:p>
          <a:p>
            <a:r>
              <a:rPr lang="en-US" dirty="0" smtClean="0"/>
              <a:t> When Jeff Dean has an ergonomic evaluation, it is for the protection of his keyboard.</a:t>
            </a:r>
          </a:p>
          <a:p>
            <a:r>
              <a:rPr lang="en-US" dirty="0" err="1" smtClean="0"/>
              <a:t>gcc</a:t>
            </a:r>
            <a:r>
              <a:rPr lang="en-US" dirty="0" smtClean="0"/>
              <a:t> -O4 emails your code to Jeff Dean for a rewrite.</a:t>
            </a:r>
          </a:p>
          <a:p>
            <a:r>
              <a:rPr lang="en-US" dirty="0" smtClean="0"/>
              <a:t>When he heard that Jeff Dean's autobiography would be exclusive to the platform, Richard Stallman bought a Kindle.</a:t>
            </a:r>
          </a:p>
          <a:p>
            <a:r>
              <a:rPr lang="en-US" dirty="0" smtClean="0"/>
              <a:t>Jeff Dean puts his pants on one leg at a time, but if he had more legs, you’d realize the algorithm is actually only O(</a:t>
            </a:r>
            <a:r>
              <a:rPr lang="en-US" dirty="0" err="1" smtClean="0"/>
              <a:t>logn</a:t>
            </a:r>
            <a:r>
              <a:rPr lang="en-US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091" t="32867" r="17899" b="10011"/>
          <a:stretch>
            <a:fillRect/>
          </a:stretch>
        </p:blipFill>
        <p:spPr bwMode="auto">
          <a:xfrm>
            <a:off x="254000" y="1201738"/>
            <a:ext cx="86233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0" y="2190203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8475" y="5270500"/>
            <a:ext cx="860425" cy="9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750" y="5616019"/>
            <a:ext cx="1047115" cy="78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8725" y="5094208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8425" y="1804987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Who/Where/When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TAs:  </a:t>
            </a:r>
          </a:p>
          <a:p>
            <a:pPr lvl="1"/>
            <a:r>
              <a:rPr lang="en-US" dirty="0" err="1" smtClean="0"/>
              <a:t>Alona</a:t>
            </a:r>
            <a:r>
              <a:rPr lang="en-US" dirty="0" smtClean="0"/>
              <a:t> </a:t>
            </a:r>
            <a:r>
              <a:rPr lang="en-US" dirty="0" err="1" smtClean="0"/>
              <a:t>Fyshe</a:t>
            </a:r>
            <a:r>
              <a:rPr lang="en-US" dirty="0" smtClean="0"/>
              <a:t> (also teaching one section):  10am Wed</a:t>
            </a:r>
          </a:p>
          <a:p>
            <a:pPr lvl="1"/>
            <a:r>
              <a:rPr lang="en-US" dirty="0" smtClean="0"/>
              <a:t>Ni Lao: </a:t>
            </a:r>
            <a:r>
              <a:rPr lang="en-US" dirty="0" smtClean="0"/>
              <a:t>3pm-4:30pm on </a:t>
            </a:r>
            <a:r>
              <a:rPr lang="en-US" dirty="0" smtClean="0"/>
              <a:t>Thursday,  </a:t>
            </a:r>
            <a:r>
              <a:rPr lang="en-US" dirty="0" smtClean="0"/>
              <a:t>Hillman 5507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William: 11am Friday, Gates 8217</a:t>
            </a:r>
          </a:p>
          <a:p>
            <a:r>
              <a:rPr lang="en-US" dirty="0" smtClean="0"/>
              <a:t>William </a:t>
            </a:r>
            <a:r>
              <a:rPr lang="en-US" dirty="0" smtClean="0"/>
              <a:t>W.  Cohen</a:t>
            </a:r>
          </a:p>
          <a:p>
            <a:pPr lvl="1"/>
            <a:r>
              <a:rPr lang="en-US" dirty="0" smtClean="0"/>
              <a:t>1990-mid 1990’s:  AT&amp;T Bell Labs (working on ILP and scalable propositional rule-learning algorithms)</a:t>
            </a:r>
          </a:p>
          <a:p>
            <a:pPr lvl="1"/>
            <a:r>
              <a:rPr lang="en-US" dirty="0" smtClean="0"/>
              <a:t>Mid 1990’s—2000:  AT&amp;T Research (</a:t>
            </a:r>
            <a:r>
              <a:rPr lang="en-US" dirty="0" err="1" smtClean="0"/>
              <a:t>text,classification</a:t>
            </a:r>
            <a:r>
              <a:rPr lang="en-US" dirty="0" smtClean="0"/>
              <a:t>, data integration,  knowledge-as-text,  information extraction)</a:t>
            </a:r>
          </a:p>
          <a:p>
            <a:pPr lvl="1"/>
            <a:r>
              <a:rPr lang="en-US" dirty="0" smtClean="0"/>
              <a:t>2000-2002:  </a:t>
            </a:r>
            <a:r>
              <a:rPr lang="en-US" dirty="0" err="1" smtClean="0"/>
              <a:t>Whizbang</a:t>
            </a:r>
            <a:r>
              <a:rPr lang="en-US" dirty="0" smtClean="0"/>
              <a:t>! Labs (info extraction from Web)</a:t>
            </a:r>
          </a:p>
          <a:p>
            <a:pPr lvl="1"/>
            <a:r>
              <a:rPr lang="en-US" dirty="0" smtClean="0"/>
              <a:t>2002-2008, 2010-2012:  CMU (IE, </a:t>
            </a:r>
            <a:r>
              <a:rPr lang="en-US" dirty="0" err="1" smtClean="0"/>
              <a:t>biotext</a:t>
            </a:r>
            <a:r>
              <a:rPr lang="en-US" dirty="0" smtClean="0"/>
              <a:t>, social networks, learning in graphs, info extraction from Web)</a:t>
            </a:r>
          </a:p>
          <a:p>
            <a:pPr lvl="1"/>
            <a:r>
              <a:rPr lang="en-US" dirty="0" smtClean="0"/>
              <a:t>2008-2009:  Visiting Scientist at Google</a:t>
            </a:r>
          </a:p>
          <a:p>
            <a:r>
              <a:rPr lang="en-US" dirty="0" smtClean="0"/>
              <a:t>Course </a:t>
            </a:r>
            <a:r>
              <a:rPr lang="en-US" dirty="0" smtClean="0"/>
              <a:t>assistant:  Sharon </a:t>
            </a:r>
            <a:r>
              <a:rPr lang="en-US" dirty="0" err="1" smtClean="0"/>
              <a:t>Cavlovich</a:t>
            </a:r>
            <a:endParaRPr lang="en-US" dirty="0" smtClean="0"/>
          </a:p>
          <a:p>
            <a:r>
              <a:rPr lang="en-US" dirty="0" smtClean="0"/>
              <a:t>Wiki:  </a:t>
            </a:r>
            <a:r>
              <a:rPr lang="en-US" dirty="0" err="1" smtClean="0"/>
              <a:t>google</a:t>
            </a:r>
            <a:r>
              <a:rPr lang="en-US" dirty="0" smtClean="0"/>
              <a:t>://”</a:t>
            </a:r>
            <a:r>
              <a:rPr lang="en-US" dirty="0" err="1" smtClean="0"/>
              <a:t>cohen</a:t>
            </a:r>
            <a:r>
              <a:rPr lang="en-US" dirty="0" smtClean="0"/>
              <a:t> CMU”</a:t>
            </a:r>
            <a:r>
              <a:rPr lang="en-US" dirty="0" smtClean="0">
                <a:sym typeface="Wingdings" pitchFamily="2" charset="2"/>
              </a:rPr>
              <a:t>teaching  </a:t>
            </a:r>
            <a:r>
              <a:rPr lang="en-US" sz="2000" dirty="0" smtClean="0">
                <a:sym typeface="Wingdings" pitchFamily="2" charset="2"/>
                <a:hlinkClick r:id="rId2"/>
              </a:rPr>
              <a:t>http://malt.ml.cmu.edu/mw/index.php/Machine_Learning_with_Large_Datasets_10-605_in_Spring_2012</a:t>
            </a:r>
            <a:r>
              <a:rPr lang="en-US" sz="2000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900" y="5456238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572566"/>
            <a:ext cx="2921000" cy="239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disk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874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3319" y="48074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count?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600200"/>
            <a:ext cx="6680200" cy="4733925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Compilers don’t warn Jeff Dean.  Jeff Dean warns compilers.</a:t>
            </a:r>
          </a:p>
          <a:p>
            <a:r>
              <a:rPr lang="en-US" sz="2000" dirty="0" smtClean="0"/>
              <a:t>….</a:t>
            </a:r>
          </a:p>
          <a:p>
            <a:r>
              <a:rPr lang="en-US" sz="2800" dirty="0" smtClean="0"/>
              <a:t>Memory access/instructions are </a:t>
            </a:r>
            <a:r>
              <a:rPr lang="en-US" sz="2800" i="1" dirty="0" smtClean="0"/>
              <a:t>qualitatively different </a:t>
            </a:r>
            <a:r>
              <a:rPr lang="en-US" sz="2800" dirty="0" smtClean="0"/>
              <a:t>from disk access</a:t>
            </a:r>
          </a:p>
          <a:p>
            <a:r>
              <a:rPr lang="en-US" sz="2800" dirty="0" smtClean="0"/>
              <a:t>Seeks are </a:t>
            </a:r>
            <a:r>
              <a:rPr lang="en-US" sz="2800" i="1" dirty="0" smtClean="0"/>
              <a:t>qualitatively different </a:t>
            </a:r>
            <a:r>
              <a:rPr lang="en-US" sz="2800" dirty="0" smtClean="0"/>
              <a:t>from sequential reads on disk</a:t>
            </a:r>
          </a:p>
          <a:p>
            <a:r>
              <a:rPr lang="en-US" sz="2800" dirty="0" smtClean="0"/>
              <a:t>Cache, disk fetches, etc work best when you stream through data </a:t>
            </a:r>
            <a:r>
              <a:rPr lang="en-US" sz="2800" i="1" dirty="0" smtClean="0"/>
              <a:t>sequentially</a:t>
            </a:r>
          </a:p>
          <a:p>
            <a:r>
              <a:rPr lang="en-US" sz="2800" dirty="0" smtClean="0"/>
              <a:t>Best case for data processing: stream through the data </a:t>
            </a:r>
            <a:r>
              <a:rPr lang="en-US" sz="2800" i="1" dirty="0" smtClean="0"/>
              <a:t>once</a:t>
            </a:r>
            <a:r>
              <a:rPr lang="en-US" sz="2800" dirty="0" smtClean="0"/>
              <a:t> in </a:t>
            </a:r>
            <a:r>
              <a:rPr lang="en-US" sz="2800" i="1" dirty="0" smtClean="0"/>
              <a:t>sequential order, </a:t>
            </a:r>
            <a:r>
              <a:rPr lang="en-US" sz="2800" dirty="0" smtClean="0"/>
              <a:t>as it’s found on disk.</a:t>
            </a:r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lessons -?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 l="20411" t="22874" r="20411" b="30194"/>
          <a:stretch>
            <a:fillRect/>
          </a:stretch>
        </p:blipFill>
        <p:spPr bwMode="auto">
          <a:xfrm>
            <a:off x="177800" y="1993900"/>
            <a:ext cx="8229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97500" y="5638800"/>
            <a:ext cx="356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but not important enough for this class’s assignments….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0076" y="4724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hlinkClick r:id="rId2"/>
              </a:rPr>
              <a:t>Syllabus/outline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hlinkClick r:id="rId2"/>
              </a:rPr>
              <a:t>Syllabus/outline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2800" dirty="0" smtClean="0"/>
              <a:t>I kind of like language tasks, especially for this task:</a:t>
            </a:r>
          </a:p>
          <a:p>
            <a:pPr lvl="1"/>
            <a:r>
              <a:rPr lang="en-US" sz="2800" dirty="0" smtClean="0"/>
              <a:t>The data (usually) makes sense</a:t>
            </a:r>
          </a:p>
          <a:p>
            <a:pPr lvl="1"/>
            <a:r>
              <a:rPr lang="en-US" sz="2800" dirty="0" smtClean="0"/>
              <a:t>The models (usually) make sense</a:t>
            </a:r>
          </a:p>
          <a:p>
            <a:pPr lvl="1"/>
            <a:r>
              <a:rPr lang="en-US" sz="2800" dirty="0" smtClean="0"/>
              <a:t>The models (usually) are complex,  so </a:t>
            </a:r>
          </a:p>
          <a:p>
            <a:pPr lvl="2"/>
            <a:r>
              <a:rPr lang="en-US" sz="2400" dirty="0" smtClean="0"/>
              <a:t>More data actually helps</a:t>
            </a:r>
          </a:p>
          <a:p>
            <a:pPr lvl="2"/>
            <a:r>
              <a:rPr lang="en-US" sz="2400" dirty="0" smtClean="0"/>
              <a:t>Learning simple models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complex ones is sometimes computationally different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Programming Language:  </a:t>
            </a:r>
          </a:p>
          <a:p>
            <a:pPr lvl="1"/>
            <a:r>
              <a:rPr lang="en-US" dirty="0" smtClean="0"/>
              <a:t>Java and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Most assignments will not use anything else</a:t>
            </a:r>
          </a:p>
          <a:p>
            <a:r>
              <a:rPr lang="en-US" dirty="0" smtClean="0"/>
              <a:t>Resources:</a:t>
            </a:r>
          </a:p>
          <a:p>
            <a:pPr lvl="1"/>
            <a:r>
              <a:rPr lang="en-US" dirty="0" smtClean="0"/>
              <a:t>Your desktop/laptop (4 weeks)</a:t>
            </a:r>
          </a:p>
          <a:p>
            <a:pPr lvl="2"/>
            <a:r>
              <a:rPr lang="en-US" dirty="0" smtClean="0"/>
              <a:t>You’ll need approximately 0.5Tb space.</a:t>
            </a:r>
          </a:p>
          <a:p>
            <a:pPr lvl="2"/>
            <a:r>
              <a:rPr lang="en-US" dirty="0" smtClean="0"/>
              <a:t>(Let me know if this is likely to be a problem.)</a:t>
            </a:r>
          </a:p>
          <a:p>
            <a:pPr lvl="1"/>
            <a:r>
              <a:rPr lang="en-US" dirty="0" smtClean="0"/>
              <a:t>Amazon Elastic Cloud (2 weeks)</a:t>
            </a:r>
          </a:p>
          <a:p>
            <a:pPr lvl="2"/>
            <a:r>
              <a:rPr lang="en-US" dirty="0" smtClean="0"/>
              <a:t>Amazon EC2 [</a:t>
            </a:r>
            <a:r>
              <a:rPr lang="en-US" dirty="0" smtClean="0">
                <a:hlinkClick r:id="rId2"/>
              </a:rPr>
              <a:t>http://aws.amazon.com/ec2/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Allocation: $100 worth of time per student</a:t>
            </a:r>
          </a:p>
          <a:p>
            <a:pPr lvl="1"/>
            <a:r>
              <a:rPr lang="en-US" dirty="0" err="1" smtClean="0"/>
              <a:t>BlackLight</a:t>
            </a:r>
            <a:r>
              <a:rPr lang="en-US" dirty="0" smtClean="0"/>
              <a:t> (available for projects)</a:t>
            </a:r>
          </a:p>
          <a:p>
            <a:pPr lvl="2"/>
            <a:r>
              <a:rPr lang="en-US" dirty="0" smtClean="0"/>
              <a:t>SGI 4096 2.3Gb cores, 2x 16Tb </a:t>
            </a:r>
            <a:r>
              <a:rPr lang="en-US" i="1" dirty="0" smtClean="0"/>
              <a:t>coherent</a:t>
            </a:r>
            <a:r>
              <a:rPr lang="en-US" dirty="0" smtClean="0"/>
              <a:t> memory</a:t>
            </a:r>
          </a:p>
          <a:p>
            <a:pPr lvl="2"/>
            <a:r>
              <a:rPr lang="en-US" dirty="0" smtClean="0"/>
              <a:t>Runs </a:t>
            </a:r>
            <a:r>
              <a:rPr lang="en-US" dirty="0" err="1" smtClean="0"/>
              <a:t>GraphLab</a:t>
            </a:r>
            <a:r>
              <a:rPr lang="en-US" dirty="0" smtClean="0"/>
              <a:t>, Java,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What/How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60% assignments</a:t>
            </a:r>
          </a:p>
          <a:p>
            <a:pPr lvl="1"/>
            <a:r>
              <a:rPr lang="en-US" dirty="0" smtClean="0"/>
              <a:t>Weekly programming assignments</a:t>
            </a:r>
          </a:p>
          <a:p>
            <a:pPr lvl="2"/>
            <a:r>
              <a:rPr lang="en-US" dirty="0" smtClean="0"/>
              <a:t>Not a lot of lines of code, but it will take you time to get them right</a:t>
            </a:r>
          </a:p>
          <a:p>
            <a:pPr lvl="1"/>
            <a:r>
              <a:rPr lang="en-US" dirty="0" smtClean="0"/>
              <a:t>You can drop one assignment grade </a:t>
            </a:r>
            <a:r>
              <a:rPr lang="en-US" i="1" dirty="0" smtClean="0"/>
              <a:t>but</a:t>
            </a:r>
            <a:endParaRPr lang="en-US" dirty="0" smtClean="0"/>
          </a:p>
          <a:p>
            <a:pPr lvl="1"/>
            <a:r>
              <a:rPr lang="en-US" dirty="0" smtClean="0"/>
              <a:t>…assignments are pretty cumulative</a:t>
            </a:r>
          </a:p>
          <a:p>
            <a:r>
              <a:rPr lang="en-US" dirty="0" smtClean="0"/>
              <a:t>30% project</a:t>
            </a:r>
          </a:p>
          <a:p>
            <a:pPr lvl="1"/>
            <a:r>
              <a:rPr lang="en-US" dirty="0" smtClean="0"/>
              <a:t>4-week project at end of course</a:t>
            </a:r>
          </a:p>
          <a:p>
            <a:pPr lvl="1"/>
            <a:r>
              <a:rPr lang="en-US" dirty="0" smtClean="0"/>
              <a:t>We strongly encourage groups of 2-3</a:t>
            </a:r>
          </a:p>
          <a:p>
            <a:r>
              <a:rPr lang="en-US" dirty="0" smtClean="0"/>
              <a:t>10% class participation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later</a:t>
            </a:r>
          </a:p>
          <a:p>
            <a:pPr lvl="1"/>
            <a:r>
              <a:rPr lang="en-US" dirty="0" smtClean="0"/>
              <a:t>We will add a page with pointers to datasets and ideas for projects</a:t>
            </a:r>
          </a:p>
          <a:p>
            <a:pPr lvl="1"/>
            <a:r>
              <a:rPr lang="en-US" dirty="0" smtClean="0"/>
              <a:t>Lots about scalable ML is still not well-understood so there’s lots of opportunities for a meaningful study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03 at 11.30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962"/>
            <a:ext cx="9144000" cy="3339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1993 (Cohen, “Efficient…Rule Learning”,  IJCAI 1993)</a:t>
            </a:r>
            <a:endParaRPr lang="en-US" sz="2300" dirty="0"/>
          </a:p>
        </p:txBody>
      </p:sp>
      <p:pic>
        <p:nvPicPr>
          <p:cNvPr id="8" name="Picture 7" descr="Screen shot 2012-01-03 at 11.34.1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6732"/>
            <a:ext cx="9144000" cy="262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100" y="3678694"/>
            <a:ext cx="6057900" cy="267765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./code/ripper </a:t>
            </a:r>
            <a:r>
              <a:rPr lang="en-US" sz="2400" dirty="0" err="1" smtClean="0"/>
              <a:t>pdata</a:t>
            </a:r>
            <a:r>
              <a:rPr lang="en-US" sz="2400" dirty="0" smtClean="0"/>
              <a:t>/promoters</a:t>
            </a:r>
          </a:p>
          <a:p>
            <a:r>
              <a:rPr lang="en-US" sz="2400" dirty="0" smtClean="0"/>
              <a:t>Final hypothesis is:</a:t>
            </a:r>
          </a:p>
          <a:p>
            <a:r>
              <a:rPr lang="en-US" sz="2400" dirty="0" smtClean="0"/>
              <a:t>prom </a:t>
            </a:r>
            <a:r>
              <a:rPr lang="en-US" sz="2400" dirty="0" smtClean="0"/>
              <a:t>:-</a:t>
            </a:r>
            <a:r>
              <a:rPr lang="en-US" sz="2400" dirty="0" smtClean="0"/>
              <a:t> </a:t>
            </a:r>
            <a:r>
              <a:rPr lang="en-US" sz="2400" dirty="0" smtClean="0"/>
              <a:t>am34=g, am35=t (34/1).</a:t>
            </a:r>
          </a:p>
          <a:p>
            <a:r>
              <a:rPr lang="en-US" sz="2400" dirty="0" smtClean="0"/>
              <a:t>prom </a:t>
            </a:r>
            <a:r>
              <a:rPr lang="en-US" sz="2400" dirty="0" smtClean="0"/>
              <a:t>:-</a:t>
            </a:r>
            <a:r>
              <a:rPr lang="en-US" sz="2400" dirty="0" smtClean="0"/>
              <a:t> </a:t>
            </a:r>
            <a:r>
              <a:rPr lang="en-US" sz="2400" dirty="0" smtClean="0"/>
              <a:t>am36=t, am33=a (12/3).</a:t>
            </a:r>
          </a:p>
          <a:p>
            <a:r>
              <a:rPr lang="en-US" sz="2400" dirty="0" smtClean="0"/>
              <a:t>prom </a:t>
            </a:r>
            <a:r>
              <a:rPr lang="en-US" sz="2400" dirty="0" smtClean="0"/>
              <a:t>:-</a:t>
            </a:r>
            <a:r>
              <a:rPr lang="en-US" sz="2400" dirty="0" smtClean="0"/>
              <a:t> </a:t>
            </a:r>
            <a:r>
              <a:rPr lang="en-US" sz="2400" dirty="0" smtClean="0"/>
              <a:t>am12=a, am43=t (4/1).</a:t>
            </a:r>
          </a:p>
          <a:p>
            <a:r>
              <a:rPr lang="en-US" sz="2400" dirty="0" smtClean="0"/>
              <a:t>prom :- am41=a, am43=a (3/0).</a:t>
            </a:r>
          </a:p>
          <a:p>
            <a:r>
              <a:rPr lang="en-US" sz="2400" dirty="0" smtClean="0"/>
              <a:t>default </a:t>
            </a:r>
            <a:r>
              <a:rPr lang="en-US" sz="2400" dirty="0" err="1" smtClean="0"/>
              <a:t>nonprom</a:t>
            </a:r>
            <a:r>
              <a:rPr lang="en-US" sz="2400" dirty="0" smtClean="0"/>
              <a:t> (48/0).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3 at 11.52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40"/>
            <a:ext cx="9144000" cy="4487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1979</Words>
  <Application>Microsoft Macintosh PowerPoint</Application>
  <PresentationFormat>On-screen Show (4:3)</PresentationFormat>
  <Paragraphs>257</Paragraphs>
  <Slides>35</Slides>
  <Notes>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Machine Learning from Big Datasets</vt:lpstr>
      <vt:lpstr>Outline</vt:lpstr>
      <vt:lpstr>Who/Where/When</vt:lpstr>
      <vt:lpstr>What/How</vt:lpstr>
      <vt:lpstr>What/How</vt:lpstr>
      <vt:lpstr>What/How</vt:lpstr>
      <vt:lpstr>Project</vt:lpstr>
      <vt:lpstr>Slide 8</vt:lpstr>
      <vt:lpstr>Slide 9</vt:lpstr>
      <vt:lpstr>More on this paper</vt:lpstr>
      <vt:lpstr>Slide 11</vt:lpstr>
      <vt:lpstr>So in mid 1990’s…..</vt:lpstr>
      <vt:lpstr>Slide 13</vt:lpstr>
      <vt:lpstr>Why More Data Helps</vt:lpstr>
      <vt:lpstr>Slide 15</vt:lpstr>
      <vt:lpstr>So in 2001…..</vt:lpstr>
      <vt:lpstr>…and in 2009</vt:lpstr>
      <vt:lpstr>…and in 2012</vt:lpstr>
      <vt:lpstr>How do we use very large amounts of data?</vt:lpstr>
      <vt:lpstr>Asymptotic Analysis: Basic Principles</vt:lpstr>
      <vt:lpstr>Asymptotic Analysis: Basic Principles</vt:lpstr>
      <vt:lpstr>Back to rule pruning….</vt:lpstr>
      <vt:lpstr>Slide 23</vt:lpstr>
      <vt:lpstr>Where do asymptotics break down?</vt:lpstr>
      <vt:lpstr>What do we count?</vt:lpstr>
      <vt:lpstr>Numbers (Jeff Dean says) Everyone Should Know </vt:lpstr>
      <vt:lpstr>A typical CPU (not to scale)</vt:lpstr>
      <vt:lpstr>A typical CPU (not to scale)</vt:lpstr>
      <vt:lpstr>A typical CPU (not to scale)</vt:lpstr>
      <vt:lpstr>A typical CPU (not to scale)</vt:lpstr>
      <vt:lpstr>A typical disk</vt:lpstr>
      <vt:lpstr>Numbers (Jeff Dean says) Everyone Should Know </vt:lpstr>
      <vt:lpstr>What do we count?</vt:lpstr>
      <vt:lpstr>Other lessons -?</vt:lpstr>
      <vt:lpstr>What/How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W. Cohen</cp:lastModifiedBy>
  <cp:revision>171</cp:revision>
  <dcterms:created xsi:type="dcterms:W3CDTF">2012-01-03T16:05:59Z</dcterms:created>
  <dcterms:modified xsi:type="dcterms:W3CDTF">2012-01-17T18:17:10Z</dcterms:modified>
</cp:coreProperties>
</file>